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3"/>
  </p:notesMasterIdLst>
  <p:sldIdLst>
    <p:sldId id="34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</p:sldIdLst>
  <p:sldSz cx="9144000" cy="6858000" type="screen4x3"/>
  <p:notesSz cx="6948488" cy="9234488"/>
  <p:defaultTextStyle>
    <a:defPPr>
      <a:defRPr lang="en-GB"/>
    </a:defPPr>
    <a:lvl1pPr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ct val="134000"/>
      </a:lnSpc>
      <a:spcBef>
        <a:spcPct val="0"/>
      </a:spcBef>
      <a:spcAft>
        <a:spcPct val="0"/>
      </a:spcAft>
      <a:buClr>
        <a:srgbClr val="40458C"/>
      </a:buClr>
      <a:buSzPct val="100000"/>
      <a:buFont typeface="Times New Roman" pitchFamily="18" charset="0"/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4343"/>
    <a:srgbClr val="5A8C64"/>
    <a:srgbClr val="990000"/>
    <a:srgbClr val="3BAF01"/>
    <a:srgbClr val="FF8181"/>
    <a:srgbClr val="FF00FF"/>
    <a:srgbClr val="FF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0" autoAdjust="0"/>
    <p:restoredTop sz="94773" autoAdjust="0"/>
  </p:normalViewPr>
  <p:slideViewPr>
    <p:cSldViewPr>
      <p:cViewPr varScale="1">
        <p:scale>
          <a:sx n="78" d="100"/>
          <a:sy n="78" d="100"/>
        </p:scale>
        <p:origin x="-84" y="-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948488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37000" y="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693738"/>
            <a:ext cx="4613275" cy="346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27100" y="4386263"/>
            <a:ext cx="5089525" cy="414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37000" y="8772525"/>
            <a:ext cx="3006725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pPr>
              <a:defRPr/>
            </a:pPr>
            <a:fld id="{4822F8D9-890C-4090-A49A-D5A851A5D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4E865-2016-4197-890C-DCEE4E0F63B1}" type="slidenum">
              <a:rPr lang="en-US"/>
              <a:pPr/>
              <a:t>69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388" tIns="44893" rIns="91388" bIns="44893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23846" y="1051119"/>
            <a:ext cx="4625909" cy="3462133"/>
          </a:xfrm>
          <a:ln w="12700" cap="flat">
            <a:solidFill>
              <a:schemeClr val="tx1"/>
            </a:solidFill>
          </a:ln>
        </p:spPr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61412" y="8759326"/>
            <a:ext cx="232579" cy="3343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240" tIns="27256" rIns="19240" bIns="27256"/>
          <a:lstStyle/>
          <a:p>
            <a:pPr>
              <a:lnSpc>
                <a:spcPts val="1614"/>
              </a:lnSpc>
            </a:pPr>
            <a:r>
              <a:rPr lang="en-US" sz="1400" dirty="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9B6C3-5BE3-402D-BD63-F65B45E298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2599-E35A-496F-9021-6507B1224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055812" cy="612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8213" cy="612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015D-9DB6-448C-9FCF-06C3930D41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692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7CB8-1145-4AF5-A737-47405D1823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3725-FE1A-4B20-A6CB-DAE636F3C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C767-7922-4A3F-A280-2E80CC52C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FB47C-3EAA-454F-A4FD-6E26C2F4FA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9621-B1B9-4108-89F9-E154F98EFE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CBFD4-DD8B-4FB4-AA46-538F64B6D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7D13C-D1D4-4B29-8690-8868AF113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4228-5211-440E-A37F-C16E871606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537E4-6D04-4329-9EBF-F486F4962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4825"/>
            <a:chOff x="0" y="0"/>
            <a:chExt cx="5758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111" y="0"/>
              <a:ext cx="3648" cy="96"/>
            </a:xfrm>
            <a:prstGeom prst="rect">
              <a:avLst/>
            </a:prstGeom>
            <a:solidFill>
              <a:srgbClr val="CFDBF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0" name="Group 4"/>
            <p:cNvGrpSpPr>
              <a:grpSpLocks/>
            </p:cNvGrpSpPr>
            <p:nvPr/>
          </p:nvGrpSpPr>
          <p:grpSpPr bwMode="auto">
            <a:xfrm>
              <a:off x="0" y="0"/>
              <a:ext cx="5757" cy="4318"/>
              <a:chOff x="0" y="0"/>
              <a:chExt cx="5757" cy="4318"/>
            </a:xfrm>
          </p:grpSpPr>
          <p:sp>
            <p:nvSpPr>
              <p:cNvPr id="2053" name="Line 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>
                <a:off x="0" y="96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>
                <a:off x="0" y="153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>
                <a:off x="0" y="1728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0" y="1920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0" y="211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0" y="230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0" y="249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>
                <a:off x="0" y="268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0" y="287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0" y="307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0" y="326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auto">
              <a:xfrm>
                <a:off x="0" y="3455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>
                <a:off x="0" y="3647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>
                <a:off x="0" y="3839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>
                <a:off x="0" y="4031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0" y="4223"/>
                <a:ext cx="5758" cy="1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>
                <a:off x="19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>
                <a:off x="95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>
                <a:off x="153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>
                <a:off x="172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>
                <a:off x="191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211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>
                <a:off x="230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>
                <a:off x="249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>
                <a:off x="268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>
                <a:off x="287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>
                <a:off x="307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>
                <a:off x="326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>
                <a:off x="3455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3" name="Line 45"/>
              <p:cNvSpPr>
                <a:spLocks noChangeShapeType="1"/>
              </p:cNvSpPr>
              <p:nvPr/>
            </p:nvSpPr>
            <p:spPr bwMode="auto">
              <a:xfrm>
                <a:off x="3647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>
                <a:off x="3839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>
                <a:off x="4031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>
                <a:off x="4223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441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>
                <a:off x="460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>
                <a:off x="4798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4990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>
                <a:off x="5182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>
                <a:off x="5374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>
                <a:off x="5566" y="0"/>
                <a:ext cx="1" cy="4319"/>
              </a:xfrm>
              <a:prstGeom prst="line">
                <a:avLst/>
              </a:prstGeom>
              <a:noFill/>
              <a:ln w="9360">
                <a:solidFill>
                  <a:srgbClr val="CFDBFD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5567" y="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06" name="Line 58"/>
          <p:cNvSpPr>
            <a:spLocks noChangeShapeType="1"/>
          </p:cNvSpPr>
          <p:nvPr/>
        </p:nvSpPr>
        <p:spPr bwMode="auto">
          <a:xfrm>
            <a:off x="307975" y="762000"/>
            <a:ext cx="1588" cy="2849563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flipH="1" flipV="1">
            <a:off x="112713" y="1358900"/>
            <a:ext cx="6051550" cy="7938"/>
          </a:xfrm>
          <a:prstGeom prst="line">
            <a:avLst/>
          </a:pr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9" name="AutoShape 61"/>
          <p:cNvSpPr>
            <a:spLocks noChangeArrowheads="1"/>
          </p:cNvSpPr>
          <p:nvPr/>
        </p:nvSpPr>
        <p:spPr bwMode="auto">
          <a:xfrm rot="16200000" flipH="1">
            <a:off x="184944" y="1240631"/>
            <a:ext cx="247650" cy="249238"/>
          </a:xfrm>
          <a:custGeom>
            <a:avLst/>
            <a:gdLst>
              <a:gd name="G0" fmla="sin 10800 -5981881"/>
              <a:gd name="G1" fmla="+- G0 10800 0"/>
              <a:gd name="G2" fmla="cos 10800 -5981881"/>
              <a:gd name="G3" fmla="+- G2 10800 0"/>
              <a:gd name="G4" fmla="sin 10800 11717251"/>
              <a:gd name="G5" fmla="+- G4 10800 0"/>
              <a:gd name="G6" fmla="cos 10800 11717251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 w 21600"/>
              <a:gd name="T13" fmla="*/ 0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559" y="2"/>
                </a:moveTo>
                <a:cubicBezTo>
                  <a:pt x="10639" y="0"/>
                  <a:pt x="1071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923" y="21600"/>
                  <a:pt x="125" y="16901"/>
                  <a:pt x="2" y="11026"/>
                </a:cubicBezTo>
              </a:path>
            </a:pathLst>
          </a:custGeom>
          <a:noFill/>
          <a:ln w="9360">
            <a:solidFill>
              <a:srgbClr val="6F89F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62"/>
          <p:cNvGrpSpPr>
            <a:grpSpLocks/>
          </p:cNvGrpSpPr>
          <p:nvPr/>
        </p:nvGrpSpPr>
        <p:grpSpPr bwMode="auto">
          <a:xfrm>
            <a:off x="2971800" y="4060825"/>
            <a:ext cx="6042025" cy="2873375"/>
            <a:chOff x="1480" y="1952"/>
            <a:chExt cx="3806" cy="1810"/>
          </a:xfrm>
        </p:grpSpPr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1480" y="3441"/>
              <a:ext cx="3807" cy="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>
              <a:off x="5171" y="1952"/>
              <a:ext cx="1" cy="1811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3" name="AutoShape 65"/>
            <p:cNvSpPr>
              <a:spLocks noChangeArrowheads="1"/>
            </p:cNvSpPr>
            <p:nvPr/>
          </p:nvSpPr>
          <p:spPr bwMode="auto">
            <a:xfrm rot="5400000">
              <a:off x="5099" y="3345"/>
              <a:ext cx="156" cy="157"/>
            </a:xfrm>
            <a:custGeom>
              <a:avLst/>
              <a:gdLst>
                <a:gd name="G0" fmla="sin 10800 -5981881"/>
                <a:gd name="G1" fmla="+- G0 10800 0"/>
                <a:gd name="G2" fmla="cos 10800 -5981881"/>
                <a:gd name="G3" fmla="+- G2 10800 0"/>
                <a:gd name="G4" fmla="sin 10800 11717251"/>
                <a:gd name="G5" fmla="+- G4 10800 0"/>
                <a:gd name="G6" fmla="cos 10800 11717251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6 w 21600"/>
                <a:gd name="T13" fmla="*/ 0 h 21600"/>
                <a:gd name="T14" fmla="*/ 21599 w 21600"/>
                <a:gd name="T15" fmla="*/ 215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559" y="2"/>
                  </a:moveTo>
                  <a:cubicBezTo>
                    <a:pt x="10639" y="0"/>
                    <a:pt x="1071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923" y="21600"/>
                    <a:pt x="125" y="16901"/>
                    <a:pt x="2" y="11026"/>
                  </a:cubicBezTo>
                </a:path>
              </a:pathLst>
            </a:cu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1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692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1C68D3F8-D1E7-4FC0-9B3C-1C6181E713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5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2pPr>
      <a:lvl3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3pPr>
      <a:lvl4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4pPr>
      <a:lvl5pPr algn="l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5pPr>
      <a:lvl6pPr marL="4572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6pPr>
      <a:lvl7pPr marL="9144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7pPr>
      <a:lvl8pPr marL="13716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8pPr>
      <a:lvl9pPr marL="1828800" algn="l" defTabSz="457200" rtl="0" fontAlgn="base">
        <a:lnSpc>
          <a:spcPct val="104000"/>
        </a:lnSpc>
        <a:spcBef>
          <a:spcPct val="0"/>
        </a:spcBef>
        <a:spcAft>
          <a:spcPct val="0"/>
        </a:spcAft>
        <a:buClr>
          <a:srgbClr val="660066"/>
        </a:buClr>
        <a:buSzPct val="100000"/>
        <a:buFont typeface="Tahoma" pitchFamily="34" charset="0"/>
        <a:defRPr sz="4400">
          <a:solidFill>
            <a:srgbClr val="660066"/>
          </a:solidFill>
          <a:latin typeface="Tahoma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4"/>
        </a:buBlip>
        <a:defRPr sz="3200">
          <a:solidFill>
            <a:srgbClr val="40458C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800">
          <a:solidFill>
            <a:srgbClr val="40458C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6F89F7"/>
        </a:buClr>
        <a:buSzPct val="95000"/>
        <a:buFont typeface="Wingdings" pitchFamily="2" charset="2"/>
        <a:buChar char=""/>
        <a:defRPr sz="2400">
          <a:solidFill>
            <a:srgbClr val="40458C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5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5pPr>
      <a:lvl6pPr marL="25146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6pPr>
      <a:lvl7pPr marL="29718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7pPr>
      <a:lvl8pPr marL="34290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8pPr>
      <a:lvl9pPr marL="38862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40458C"/>
        </a:buClr>
        <a:buSzPct val="60000"/>
        <a:buFont typeface="Wingdings" pitchFamily="2" charset="2"/>
        <a:buChar char=""/>
        <a:defRPr sz="2000">
          <a:solidFill>
            <a:srgbClr val="40458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3.wmf"/><Relationship Id="rId10" Type="http://schemas.openxmlformats.org/officeDocument/2006/relationships/image" Target="../media/image11.wmf"/><Relationship Id="rId4" Type="http://schemas.openxmlformats.org/officeDocument/2006/relationships/image" Target="../media/image2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4191000"/>
            <a:ext cx="6400800" cy="129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2000"/>
              </a:lnSpc>
              <a:spcBef>
                <a:spcPts val="7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GB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Sirer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AE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2000"/>
              </a:lnSpc>
              <a:spcBef>
                <a:spcPts val="7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 4410</a:t>
            </a:r>
          </a:p>
          <a:p>
            <a:pPr marL="0" marR="0" lvl="0" indent="0" algn="ctr" defTabSz="457200" rtl="0" eaLnBrk="1" fontAlgn="base" latinLnBrk="0" hangingPunct="1">
              <a:lnSpc>
                <a:spcPct val="102000"/>
              </a:lnSpc>
              <a:spcBef>
                <a:spcPts val="7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E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Cornell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What happens if two people decide to transmit simultaneously ?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810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0386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83058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276600" y="47244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743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4800" y="4724400"/>
            <a:ext cx="14478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057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33400" y="5105400"/>
            <a:ext cx="14478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505200" y="5105400"/>
            <a:ext cx="14478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276600" y="5105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04800" y="5105400"/>
            <a:ext cx="3810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81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830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188" name="Picture 20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373188" cy="1336675"/>
          </a:xfrm>
          <a:prstGeom prst="rect">
            <a:avLst/>
          </a:prstGeom>
          <a:noFill/>
        </p:spPr>
      </p:pic>
      <p:pic>
        <p:nvPicPr>
          <p:cNvPr id="7189" name="Picture 21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676400" cy="1414463"/>
          </a:xfrm>
          <a:prstGeom prst="rect">
            <a:avLst/>
          </a:prstGeom>
          <a:noFill/>
        </p:spPr>
      </p:pic>
      <p:pic>
        <p:nvPicPr>
          <p:cNvPr id="7190" name="Picture 22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1444625" cy="1458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Detection &amp; Retransmission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hosts involved in the collision stop data transmission, sleep for a while, and attempt to retransmit</a:t>
            </a:r>
          </a:p>
          <a:p>
            <a:pPr>
              <a:lnSpc>
                <a:spcPct val="90000"/>
              </a:lnSpc>
            </a:pPr>
            <a:r>
              <a:rPr lang="en-US" sz="2800"/>
              <a:t>How long they sleep is determined by how many collisions have occurred before</a:t>
            </a:r>
          </a:p>
          <a:p>
            <a:pPr>
              <a:lnSpc>
                <a:spcPct val="90000"/>
              </a:lnSpc>
            </a:pPr>
            <a:r>
              <a:rPr lang="en-US" sz="2800"/>
              <a:t>They abort after 16 retries, hence no guarantee that a packet will get to its destination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Packet can be retransmitted at the link level immediately without high-level timeouts,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Packets are truncated early to avoid wasting bandwidth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Collision rates can be used to gauge net usage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What happens if the packets are really short ?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810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0386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305800" y="4267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04800" y="4724400"/>
            <a:ext cx="14478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086600" y="47244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057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553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581400" y="5029200"/>
            <a:ext cx="14478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04800" y="52578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7086600" y="5257800"/>
            <a:ext cx="14478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477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2057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381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830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13" name="Picture 21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373188" cy="1336675"/>
          </a:xfrm>
          <a:prstGeom prst="rect">
            <a:avLst/>
          </a:prstGeom>
          <a:noFill/>
        </p:spPr>
      </p:pic>
      <p:pic>
        <p:nvPicPr>
          <p:cNvPr id="8214" name="Picture 22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676400" cy="1414463"/>
          </a:xfrm>
          <a:prstGeom prst="rect">
            <a:avLst/>
          </a:prstGeom>
          <a:noFill/>
        </p:spPr>
      </p:pic>
      <p:pic>
        <p:nvPicPr>
          <p:cNvPr id="8215" name="Picture 23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1444625" cy="1458913"/>
          </a:xfrm>
          <a:prstGeom prst="rect">
            <a:avLst/>
          </a:prstGeom>
          <a:noFill/>
        </p:spPr>
      </p:pic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1054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Odds &amp; Ends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Minimum packet size is 64 bytes, which is just right for the given length for all hosts to detect a collision</a:t>
            </a:r>
          </a:p>
          <a:p>
            <a:r>
              <a:rPr lang="en-US"/>
              <a:t>Truncated packets are filtered out of the network</a:t>
            </a:r>
          </a:p>
          <a:p>
            <a:r>
              <a:rPr lang="en-US"/>
              <a:t>CRC is used to detect malformed packets, e.g. electrical interference, noise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Features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Completely distributed</a:t>
            </a:r>
          </a:p>
          <a:p>
            <a:pPr lvl="2"/>
            <a:r>
              <a:rPr lang="en-US"/>
              <a:t>No central arbiter</a:t>
            </a:r>
          </a:p>
          <a:p>
            <a:r>
              <a:rPr lang="en-US"/>
              <a:t>Inexpensive</a:t>
            </a:r>
          </a:p>
          <a:p>
            <a:pPr lvl="2"/>
            <a:r>
              <a:rPr lang="en-US"/>
              <a:t>No state in the network</a:t>
            </a:r>
          </a:p>
          <a:p>
            <a:pPr lvl="2"/>
            <a:r>
              <a:rPr lang="en-US"/>
              <a:t>No arbiter</a:t>
            </a:r>
          </a:p>
          <a:p>
            <a:pPr lvl="2"/>
            <a:r>
              <a:rPr lang="en-US"/>
              <a:t>Cheap physical links (twisted pair of wires)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endpoints are trusted to follow the collision-detect and retransmit protocol</a:t>
            </a:r>
          </a:p>
          <a:p>
            <a:pPr lvl="2">
              <a:lnSpc>
                <a:spcPct val="90000"/>
              </a:lnSpc>
            </a:pPr>
            <a:r>
              <a:rPr lang="en-US"/>
              <a:t>Certification process tries to assure compliance</a:t>
            </a:r>
          </a:p>
          <a:p>
            <a:pPr lvl="2">
              <a:lnSpc>
                <a:spcPct val="90000"/>
              </a:lnSpc>
            </a:pPr>
            <a:r>
              <a:rPr lang="en-US"/>
              <a:t>Not everyone always backs off exponentially</a:t>
            </a:r>
          </a:p>
          <a:p>
            <a:pPr>
              <a:lnSpc>
                <a:spcPct val="90000"/>
              </a:lnSpc>
            </a:pPr>
            <a:r>
              <a:rPr lang="en-US"/>
              <a:t>Hosts are trusted to only listen to packets destined for them</a:t>
            </a:r>
          </a:p>
          <a:p>
            <a:pPr lvl="2">
              <a:lnSpc>
                <a:spcPct val="90000"/>
              </a:lnSpc>
            </a:pPr>
            <a:r>
              <a:rPr lang="en-US"/>
              <a:t>But the data is available for all to see</a:t>
            </a:r>
          </a:p>
          <a:p>
            <a:pPr lvl="2">
              <a:lnSpc>
                <a:spcPct val="90000"/>
              </a:lnSpc>
            </a:pPr>
            <a:r>
              <a:rPr lang="en-US"/>
              <a:t>Can place ethernet card in promiscuous mode and listen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Lessons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Best-effort delivery simplifies network design</a:t>
            </a:r>
          </a:p>
          <a:p>
            <a:pPr>
              <a:lnSpc>
                <a:spcPct val="90000"/>
              </a:lnSpc>
            </a:pPr>
            <a:r>
              <a:rPr lang="en-US" dirty="0"/>
              <a:t>A simple, distributed protocol can tolerate failures and be easy to administer</a:t>
            </a:r>
          </a:p>
          <a:p>
            <a:pPr>
              <a:lnSpc>
                <a:spcPct val="90000"/>
              </a:lnSpc>
            </a:pPr>
            <a:r>
              <a:rPr lang="en-US" dirty="0"/>
              <a:t>Networking infrastructure represents a large sunk cost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Best to keep it simple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Interoperable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Hard to upgrade means change occurs infrequently, when the gains are sizeable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Internet Structure &amp; Protocols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 Origins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Expensive supercomputers scattered throughout the US</a:t>
            </a:r>
          </a:p>
          <a:p>
            <a:r>
              <a:rPr lang="en-US" sz="2800"/>
              <a:t>Researchers scattered differently throughout the US</a:t>
            </a:r>
          </a:p>
          <a:p>
            <a:r>
              <a:rPr lang="en-US" sz="2800"/>
              <a:t>Need way to connect researchers to expensive machinery</a:t>
            </a:r>
          </a:p>
          <a:p>
            <a:endParaRPr lang="en-US" sz="2800"/>
          </a:p>
          <a:p>
            <a:r>
              <a:rPr lang="en-US" sz="2800"/>
              <a:t>Point-to-point connections might have sufficed</a:t>
            </a:r>
          </a:p>
          <a:p>
            <a:pPr lvl="2"/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to point connections</a:t>
            </a:r>
          </a:p>
        </p:txBody>
      </p:sp>
      <p:pic>
        <p:nvPicPr>
          <p:cNvPr id="11267" name="Picture 3" descr="\\cardinal\packages\office2000\PFiles\MSOffice\Clipart\standard\stddir1\BD05011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715000"/>
            <a:ext cx="914400" cy="849313"/>
          </a:xfrm>
          <a:prstGeom prst="rect">
            <a:avLst/>
          </a:prstGeom>
          <a:noFill/>
        </p:spPr>
      </p:pic>
      <p:pic>
        <p:nvPicPr>
          <p:cNvPr id="11269" name="Picture 5" descr="\\cardinal\packages\office2000\PFiles\MSOffice\Clipart\standard\stddir1\BD07164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257800"/>
            <a:ext cx="1066800" cy="855663"/>
          </a:xfrm>
          <a:prstGeom prst="rect">
            <a:avLst/>
          </a:prstGeom>
          <a:noFill/>
        </p:spPr>
      </p:pic>
      <p:pic>
        <p:nvPicPr>
          <p:cNvPr id="11270" name="Picture 6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343400"/>
            <a:ext cx="1068388" cy="779463"/>
          </a:xfrm>
          <a:prstGeom prst="rect">
            <a:avLst/>
          </a:prstGeom>
          <a:noFill/>
        </p:spPr>
      </p:pic>
      <p:pic>
        <p:nvPicPr>
          <p:cNvPr id="11271" name="Picture 7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5257800"/>
            <a:ext cx="990600" cy="763588"/>
          </a:xfrm>
          <a:prstGeom prst="rect">
            <a:avLst/>
          </a:prstGeom>
          <a:noFill/>
        </p:spPr>
      </p:pic>
      <p:pic>
        <p:nvPicPr>
          <p:cNvPr id="11272" name="Picture 8" descr="\\cardinal\packages\office2000\PFiles\MSOffice\Clipart\standard\stddir2\BS00255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5943600"/>
            <a:ext cx="423863" cy="457200"/>
          </a:xfrm>
          <a:prstGeom prst="rect">
            <a:avLst/>
          </a:prstGeom>
          <a:noFill/>
        </p:spPr>
      </p:pic>
      <p:pic>
        <p:nvPicPr>
          <p:cNvPr id="11273" name="Picture 9" descr="\\cardinal\packages\office2000\PFiles\MSOffice\Clipart\standard\stddir2\BS00282_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5715000"/>
            <a:ext cx="457200" cy="452438"/>
          </a:xfrm>
          <a:prstGeom prst="rect">
            <a:avLst/>
          </a:prstGeom>
          <a:noFill/>
        </p:spPr>
      </p:pic>
      <p:pic>
        <p:nvPicPr>
          <p:cNvPr id="11274" name="Picture 10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114800"/>
            <a:ext cx="1312863" cy="1482725"/>
          </a:xfrm>
          <a:prstGeom prst="rect">
            <a:avLst/>
          </a:prstGeom>
          <a:noFill/>
        </p:spPr>
      </p:pic>
      <p:pic>
        <p:nvPicPr>
          <p:cNvPr id="11275" name="Picture 11" descr="\\cardinal\packages\office2000\PFiles\MSOffice\Clipart\smbusbas\BS01952_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0200" y="4038600"/>
            <a:ext cx="1219200" cy="1084263"/>
          </a:xfrm>
          <a:prstGeom prst="rect">
            <a:avLst/>
          </a:prstGeom>
          <a:noFill/>
        </p:spPr>
      </p:pic>
      <p:pic>
        <p:nvPicPr>
          <p:cNvPr id="11276" name="Picture 12" descr="\\cardinal\packages\office2000\PFiles\MSOffice\Clipart\standard\stddir4\PE02032_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124200"/>
            <a:ext cx="1143000" cy="876300"/>
          </a:xfrm>
          <a:prstGeom prst="rect">
            <a:avLst/>
          </a:prstGeom>
          <a:noFill/>
        </p:spPr>
      </p:pic>
      <p:pic>
        <p:nvPicPr>
          <p:cNvPr id="11277" name="Picture 13" descr="\\cardinal\packages\office2000\PFiles\MSOffice\Clipart\standard\stddir1\BD00005_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52800" y="1828800"/>
            <a:ext cx="1058863" cy="1066800"/>
          </a:xfrm>
          <a:prstGeom prst="rect">
            <a:avLst/>
          </a:prstGeom>
          <a:noFill/>
        </p:spPr>
      </p:pic>
      <p:pic>
        <p:nvPicPr>
          <p:cNvPr id="11278" name="Picture 14" descr="\\cardinal\packages\office2000\PFiles\MSOffice\Clipart\standard\stddir1\BD06783_.WM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43600" y="1905000"/>
            <a:ext cx="766763" cy="990600"/>
          </a:xfrm>
          <a:prstGeom prst="rect">
            <a:avLst/>
          </a:prstGeom>
          <a:noFill/>
        </p:spPr>
      </p:pic>
      <p:pic>
        <p:nvPicPr>
          <p:cNvPr id="11279" name="Picture 15" descr="\\cardinal\packages\office2000\PFiles\MSOffice\Clipart\standard\stddir1\BD06787_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00600" y="1905000"/>
            <a:ext cx="914400" cy="727075"/>
          </a:xfrm>
          <a:prstGeom prst="rect">
            <a:avLst/>
          </a:prstGeom>
          <a:noFill/>
        </p:spPr>
      </p:pic>
      <p:pic>
        <p:nvPicPr>
          <p:cNvPr id="11281" name="Picture 17" descr="\\cardinal\packages\office2000\PFiles\MSOffice\Clipart\smbusbas\BS00089_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24400" y="2971800"/>
            <a:ext cx="1033463" cy="1219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143000" y="38100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1143000" y="4800600"/>
            <a:ext cx="533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1371600" y="4953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1752600" y="49530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6477000" y="54864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7086600" y="5486400"/>
            <a:ext cx="152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 flipV="1">
            <a:off x="7391400" y="54864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267200" y="27432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0292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5105400" y="2743200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2743200" y="4038600"/>
            <a:ext cx="1981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2819400" y="4648200"/>
            <a:ext cx="419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791200" y="4114800"/>
            <a:ext cx="1219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Ethernet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Local Area Networking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 Origins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Department of Defense initiated studies on how to build a resilient global network</a:t>
            </a:r>
          </a:p>
          <a:p>
            <a:pPr lvl="2"/>
            <a:r>
              <a:rPr lang="en-US" sz="2000"/>
              <a:t>How do you coordinate a nuclear attack ?</a:t>
            </a:r>
          </a:p>
          <a:p>
            <a:pPr lvl="2"/>
            <a:r>
              <a:rPr lang="en-US" sz="2000"/>
              <a:t>Especially, how do you tell people to stop firing missiles during a nuclear war ?</a:t>
            </a:r>
          </a:p>
          <a:p>
            <a:r>
              <a:rPr lang="en-US" sz="2800"/>
              <a:t>Interoperability and dynamic routing are a must</a:t>
            </a:r>
          </a:p>
          <a:p>
            <a:pPr lvl="2"/>
            <a:r>
              <a:rPr lang="en-US" sz="2000"/>
              <a:t>Along with a lot of other properties</a:t>
            </a:r>
          </a:p>
          <a:p>
            <a:r>
              <a:rPr lang="en-US" sz="2800"/>
              <a:t>Result: Internet</a:t>
            </a:r>
          </a:p>
          <a:p>
            <a:r>
              <a:rPr lang="en-US" sz="2800"/>
              <a:t>A complex system with simple components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host is assigned, and identified by, an </a:t>
            </a:r>
            <a:r>
              <a:rPr lang="en-US" sz="2800" u="sng"/>
              <a:t>IP address</a:t>
            </a:r>
          </a:p>
          <a:p>
            <a:pPr>
              <a:lnSpc>
                <a:spcPct val="90000"/>
              </a:lnSpc>
            </a:pPr>
            <a:r>
              <a:rPr lang="en-US" sz="2800"/>
              <a:t>Each packet contains a </a:t>
            </a:r>
            <a:r>
              <a:rPr lang="en-US" sz="2800" u="sng"/>
              <a:t>header</a:t>
            </a:r>
            <a:r>
              <a:rPr lang="en-US" sz="2800"/>
              <a:t> that specifies the destination address</a:t>
            </a:r>
          </a:p>
          <a:p>
            <a:pPr>
              <a:lnSpc>
                <a:spcPct val="90000"/>
              </a:lnSpc>
            </a:pPr>
            <a:r>
              <a:rPr lang="en-US" sz="2800"/>
              <a:t>The network </a:t>
            </a:r>
            <a:r>
              <a:rPr lang="en-US" sz="2800" u="sng"/>
              <a:t>routes</a:t>
            </a:r>
            <a:r>
              <a:rPr lang="en-US" sz="2800"/>
              <a:t> the packets from the source to the destination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Question: What kinds of properties should the network provide?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Internet, The Big Picture</a:t>
            </a:r>
          </a:p>
        </p:txBody>
      </p:sp>
      <p:pic>
        <p:nvPicPr>
          <p:cNvPr id="12292" name="Picture 4" descr="\\cardinal\packages\office2000\PFiles\MSOffice\Clipart\standard\stddir1\BD07164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257800"/>
            <a:ext cx="1066800" cy="855663"/>
          </a:xfrm>
          <a:prstGeom prst="rect">
            <a:avLst/>
          </a:prstGeom>
          <a:noFill/>
        </p:spPr>
      </p:pic>
      <p:pic>
        <p:nvPicPr>
          <p:cNvPr id="12293" name="Picture 5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76600"/>
            <a:ext cx="1068388" cy="779463"/>
          </a:xfrm>
          <a:prstGeom prst="rect">
            <a:avLst/>
          </a:prstGeom>
          <a:noFill/>
        </p:spPr>
      </p:pic>
      <p:pic>
        <p:nvPicPr>
          <p:cNvPr id="12294" name="Picture 6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5410200"/>
            <a:ext cx="990600" cy="763588"/>
          </a:xfrm>
          <a:prstGeom prst="rect">
            <a:avLst/>
          </a:prstGeom>
          <a:noFill/>
        </p:spPr>
      </p:pic>
      <p:pic>
        <p:nvPicPr>
          <p:cNvPr id="12296" name="Picture 8" descr="\\cardinal\packages\office2000\PFiles\MSOffice\Clipart\standard\stddir2\BS00282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2822575"/>
            <a:ext cx="762000" cy="754063"/>
          </a:xfrm>
          <a:prstGeom prst="rect">
            <a:avLst/>
          </a:prstGeom>
          <a:noFill/>
        </p:spPr>
      </p:pic>
      <p:pic>
        <p:nvPicPr>
          <p:cNvPr id="12297" name="Picture 9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2514600"/>
            <a:ext cx="809625" cy="914400"/>
          </a:xfrm>
          <a:prstGeom prst="rect">
            <a:avLst/>
          </a:prstGeom>
          <a:noFill/>
        </p:spPr>
      </p:pic>
      <p:pic>
        <p:nvPicPr>
          <p:cNvPr id="12298" name="Picture 10" descr="\\cardinal\packages\office2000\PFiles\MSOffice\Clipart\smbusbas\BS01952_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8800" y="2286000"/>
            <a:ext cx="1219200" cy="1084263"/>
          </a:xfrm>
          <a:prstGeom prst="rect">
            <a:avLst/>
          </a:prstGeom>
          <a:noFill/>
        </p:spPr>
      </p:pic>
      <p:pic>
        <p:nvPicPr>
          <p:cNvPr id="12299" name="Picture 11" descr="\\cardinal\packages\office2000\PFiles\MSOffice\Clipart\standard\stddir4\PE02032_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2057400"/>
            <a:ext cx="1143000" cy="876300"/>
          </a:xfrm>
          <a:prstGeom prst="rect">
            <a:avLst/>
          </a:prstGeom>
          <a:noFill/>
        </p:spPr>
      </p:pic>
      <p:pic>
        <p:nvPicPr>
          <p:cNvPr id="12300" name="Picture 12" descr="\\cardinal\packages\office2000\PFiles\MSOffice\Clipart\smbusbas\BS00089_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0" y="4495800"/>
            <a:ext cx="646113" cy="762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1295400" y="2514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1219200" y="3124200"/>
            <a:ext cx="685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1371600" y="5181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 flipV="1">
            <a:off x="1828800" y="51816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314" name="Picture 26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2971800"/>
            <a:ext cx="809625" cy="914400"/>
          </a:xfrm>
          <a:prstGeom prst="rect">
            <a:avLst/>
          </a:prstGeom>
          <a:noFill/>
        </p:spPr>
      </p:pic>
      <p:pic>
        <p:nvPicPr>
          <p:cNvPr id="12315" name="Picture 27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4495800"/>
            <a:ext cx="809625" cy="914400"/>
          </a:xfrm>
          <a:prstGeom prst="rect">
            <a:avLst/>
          </a:prstGeom>
          <a:noFill/>
        </p:spPr>
      </p:pic>
      <p:pic>
        <p:nvPicPr>
          <p:cNvPr id="12316" name="Picture 28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3962400"/>
            <a:ext cx="809625" cy="914400"/>
          </a:xfrm>
          <a:prstGeom prst="rect">
            <a:avLst/>
          </a:prstGeom>
          <a:noFill/>
        </p:spPr>
      </p:pic>
      <p:pic>
        <p:nvPicPr>
          <p:cNvPr id="12317" name="Picture 29" descr="\\cardinal\packages\office2000\PFiles\MSOffice\Clipart\standard\stddir2\BS00283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5410200"/>
            <a:ext cx="809625" cy="914400"/>
          </a:xfrm>
          <a:prstGeom prst="rect">
            <a:avLst/>
          </a:prstGeom>
          <a:noFill/>
        </p:spPr>
      </p:pic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2667000" y="3276600"/>
            <a:ext cx="1676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4419600" y="3352800"/>
            <a:ext cx="1600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V="1">
            <a:off x="6477000" y="35052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6096000" y="38100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3962400" y="3352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3657600" y="4800600"/>
            <a:ext cx="2590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2209800" y="4953000"/>
            <a:ext cx="2667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V="1">
            <a:off x="5562600" y="53340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2362200" y="4114800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5562600" y="6172200"/>
            <a:ext cx="1905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6858000" y="5029200"/>
            <a:ext cx="1676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4953000" y="19050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Routers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81000" y="62484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Endpoints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44475" y="2636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12725" y="2743200"/>
            <a:ext cx="160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Presentation</a:t>
            </a:r>
            <a:endParaRPr lang="en-US">
              <a:latin typeface="Arial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44475" y="3398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2588" y="3505200"/>
            <a:ext cx="127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Transport</a:t>
            </a:r>
            <a:endParaRPr lang="en-US">
              <a:latin typeface="Arial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44475" y="4160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28600" y="4876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9575" y="4999038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66700" y="5654675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69900" y="5761038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66700" y="1920875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20675" y="2027238"/>
            <a:ext cx="1428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Application</a:t>
            </a:r>
            <a:endParaRPr lang="en-US"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086600" y="2590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054850" y="2697163"/>
            <a:ext cx="160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Presentation</a:t>
            </a:r>
            <a:endParaRPr lang="en-US">
              <a:latin typeface="Arial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7086600" y="3352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224713" y="3459163"/>
            <a:ext cx="127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Transport</a:t>
            </a:r>
            <a:endParaRPr lang="en-US">
              <a:latin typeface="Arial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7086600" y="4114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299325" y="4221163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108825" y="4846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7251700" y="49530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7108825" y="5608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312025" y="57150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108825" y="18748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162800" y="1981200"/>
            <a:ext cx="1428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Application</a:t>
            </a:r>
            <a:endParaRPr lang="en-US">
              <a:latin typeface="Arial" charset="0"/>
            </a:endParaRP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1905000" y="22098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1905000" y="2819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1905000" y="3581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1905000" y="434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V="1">
            <a:off x="1905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V="1">
            <a:off x="1066800" y="65532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1044575" y="6202363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7910513" y="6202363"/>
            <a:ext cx="1587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593975" y="4114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2806700" y="4221163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616200" y="4846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2759075" y="49530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616200" y="5608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2819400" y="57150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3368675" y="6142038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4879975" y="41148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5092700" y="4221163"/>
            <a:ext cx="1116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Network</a:t>
            </a:r>
            <a:endParaRPr lang="en-US">
              <a:latin typeface="Arial" charset="0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4902200" y="4846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5045075" y="49530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Data Link</a:t>
            </a:r>
            <a:endParaRPr lang="en-US">
              <a:latin typeface="Arial" charset="0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902200" y="5608638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5105400" y="57150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Physical</a:t>
            </a:r>
            <a:endParaRPr lang="en-US">
              <a:latin typeface="Arial" charset="0"/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5715000" y="61722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V="1">
            <a:off x="19050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V="1">
            <a:off x="4191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V="1">
            <a:off x="4191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4191000" y="5791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V="1">
            <a:off x="6400800" y="4495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 flipV="1">
            <a:off x="6477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 flipV="1">
            <a:off x="6477000" y="5867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Freeform 60"/>
          <p:cNvSpPr>
            <a:spLocks/>
          </p:cNvSpPr>
          <p:nvPr/>
        </p:nvSpPr>
        <p:spPr bwMode="auto">
          <a:xfrm>
            <a:off x="1560513" y="2325688"/>
            <a:ext cx="5851525" cy="4719637"/>
          </a:xfrm>
          <a:custGeom>
            <a:avLst/>
            <a:gdLst/>
            <a:ahLst/>
            <a:cxnLst>
              <a:cxn ang="0">
                <a:pos x="3552" y="0"/>
              </a:cxn>
              <a:cxn ang="0">
                <a:pos x="3591" y="2545"/>
              </a:cxn>
              <a:cxn ang="0">
                <a:pos x="2982" y="2567"/>
              </a:cxn>
              <a:cxn ang="0">
                <a:pos x="2987" y="1024"/>
              </a:cxn>
              <a:cxn ang="0">
                <a:pos x="2171" y="1007"/>
              </a:cxn>
              <a:cxn ang="0">
                <a:pos x="2233" y="2615"/>
              </a:cxn>
              <a:cxn ang="0">
                <a:pos x="1550" y="2595"/>
              </a:cxn>
              <a:cxn ang="0">
                <a:pos x="1561" y="996"/>
              </a:cxn>
              <a:cxn ang="0">
                <a:pos x="818" y="1024"/>
              </a:cxn>
              <a:cxn ang="0">
                <a:pos x="801" y="2545"/>
              </a:cxn>
              <a:cxn ang="0">
                <a:pos x="124" y="2522"/>
              </a:cxn>
              <a:cxn ang="0">
                <a:pos x="57" y="28"/>
              </a:cxn>
            </a:cxnLst>
            <a:rect l="0" t="0" r="r" b="b"/>
            <a:pathLst>
              <a:path w="3686" h="2973">
                <a:moveTo>
                  <a:pt x="3552" y="0"/>
                </a:moveTo>
                <a:cubicBezTo>
                  <a:pt x="3558" y="424"/>
                  <a:pt x="3686" y="2117"/>
                  <a:pt x="3591" y="2545"/>
                </a:cubicBezTo>
                <a:cubicBezTo>
                  <a:pt x="3496" y="2973"/>
                  <a:pt x="3083" y="2820"/>
                  <a:pt x="2982" y="2567"/>
                </a:cubicBezTo>
                <a:cubicBezTo>
                  <a:pt x="2881" y="2314"/>
                  <a:pt x="3122" y="1284"/>
                  <a:pt x="2987" y="1024"/>
                </a:cubicBezTo>
                <a:cubicBezTo>
                  <a:pt x="2852" y="764"/>
                  <a:pt x="2297" y="742"/>
                  <a:pt x="2171" y="1007"/>
                </a:cubicBezTo>
                <a:cubicBezTo>
                  <a:pt x="2045" y="1272"/>
                  <a:pt x="2337" y="2350"/>
                  <a:pt x="2233" y="2615"/>
                </a:cubicBezTo>
                <a:cubicBezTo>
                  <a:pt x="2129" y="2880"/>
                  <a:pt x="1662" y="2865"/>
                  <a:pt x="1550" y="2595"/>
                </a:cubicBezTo>
                <a:cubicBezTo>
                  <a:pt x="1438" y="2325"/>
                  <a:pt x="1683" y="1258"/>
                  <a:pt x="1561" y="996"/>
                </a:cubicBezTo>
                <a:cubicBezTo>
                  <a:pt x="1439" y="734"/>
                  <a:pt x="945" y="766"/>
                  <a:pt x="818" y="1024"/>
                </a:cubicBezTo>
                <a:cubicBezTo>
                  <a:pt x="691" y="1282"/>
                  <a:pt x="917" y="2295"/>
                  <a:pt x="801" y="2545"/>
                </a:cubicBezTo>
                <a:cubicBezTo>
                  <a:pt x="685" y="2795"/>
                  <a:pt x="248" y="2941"/>
                  <a:pt x="124" y="2522"/>
                </a:cubicBezTo>
                <a:cubicBezTo>
                  <a:pt x="0" y="2103"/>
                  <a:pt x="71" y="548"/>
                  <a:pt x="57" y="28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2955925" y="3698875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Router1</a:t>
            </a: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5029200" y="3657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Should the network guarantee packet delivery 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Think about a file transfer program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Read file from disk, send it, the receiver reads packets and writes them to the disk</a:t>
            </a:r>
          </a:p>
          <a:p>
            <a:pPr>
              <a:lnSpc>
                <a:spcPct val="90000"/>
              </a:lnSpc>
            </a:pPr>
            <a:r>
              <a:rPr lang="en-US" sz="2800"/>
              <a:t>If the network guaranteed packet delivery, one might think that the applications would be simpler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need to worry about retransmits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But still need to check that the file was written to the remote disk intact</a:t>
            </a:r>
          </a:p>
          <a:p>
            <a:pPr>
              <a:lnSpc>
                <a:spcPct val="90000"/>
              </a:lnSpc>
            </a:pPr>
            <a:r>
              <a:rPr lang="en-US" sz="2800"/>
              <a:t>A check is necessary if nodes can fail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Consequently, applications need to be written to perform their own retransmits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need to burden the internals of the network with properties that can, and must, be implemented at the periphery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Argument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800"/>
              <a:t>An Occam’s Razor for Internet architecture</a:t>
            </a:r>
          </a:p>
          <a:p>
            <a:r>
              <a:rPr lang="en-US" sz="2800"/>
              <a:t>Application-specific properties are best provided by the applications, not the network</a:t>
            </a:r>
          </a:p>
          <a:p>
            <a:pPr lvl="2"/>
            <a:r>
              <a:rPr lang="en-US" sz="2000"/>
              <a:t>Guaranteed, or ordered, packet delivery, duplicate suppression, security, etc.</a:t>
            </a:r>
          </a:p>
          <a:p>
            <a:r>
              <a:rPr lang="en-US" sz="2800"/>
              <a:t>The internet performs the simplest packet routing and delivery service it can</a:t>
            </a:r>
          </a:p>
          <a:p>
            <a:pPr lvl="2"/>
            <a:r>
              <a:rPr lang="en-US" sz="2000"/>
              <a:t>Packets are sent on a best-effort basis</a:t>
            </a:r>
          </a:p>
          <a:p>
            <a:pPr lvl="2"/>
            <a:r>
              <a:rPr lang="en-US" sz="2000"/>
              <a:t>Higher-level applications do the rest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host on the Internet is identified by an IP address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For now, 32-bit descriptor, like a phone number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Plans underway to change the underlying protocols to use longer addresses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addresses are assigned to hosts by their internet service providers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Not physical addresses: IP address does not identify a single node, can swap machines and reuse the same IP address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Not entirely virtual: the IP address determines how packets get to you, and changes when you change your ISP</a:t>
            </a:r>
          </a:p>
          <a:p>
            <a:pPr>
              <a:lnSpc>
                <a:spcPct val="90000"/>
              </a:lnSpc>
            </a:pPr>
            <a:r>
              <a:rPr lang="en-US" sz="2800"/>
              <a:t>Need completely virtual names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one wants to remember a bunch of numbers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Protocol for converting textual names to IP addresses</a:t>
            </a:r>
          </a:p>
          <a:p>
            <a:pPr lvl="2">
              <a:lnSpc>
                <a:spcPct val="90000"/>
              </a:lnSpc>
            </a:pPr>
            <a:r>
              <a:rPr lang="en-US">
                <a:hlinkClick r:id="rId2"/>
              </a:rPr>
              <a:t>www.cnn.com</a:t>
            </a:r>
            <a:r>
              <a:rPr lang="en-US"/>
              <a:t> = 207.25.71.25</a:t>
            </a:r>
          </a:p>
          <a:p>
            <a:pPr>
              <a:lnSpc>
                <a:spcPct val="90000"/>
              </a:lnSpc>
            </a:pPr>
            <a:r>
              <a:rPr lang="en-US"/>
              <a:t>Namespace is hierarchical, i.e. a tree.</a:t>
            </a:r>
          </a:p>
          <a:p>
            <a:pPr>
              <a:lnSpc>
                <a:spcPct val="90000"/>
              </a:lnSpc>
            </a:pPr>
            <a:r>
              <a:rPr lang="en-US"/>
              <a:t>Names are separated by dots into components</a:t>
            </a:r>
          </a:p>
          <a:p>
            <a:pPr>
              <a:lnSpc>
                <a:spcPct val="90000"/>
              </a:lnSpc>
            </a:pPr>
            <a:r>
              <a:rPr lang="en-US"/>
              <a:t>Components are looked up from the right to the left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Tree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124200" y="20574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050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8194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46" name="AutoShape 10"/>
          <p:cNvCxnSpPr>
            <a:cxnSpLocks noChangeShapeType="1"/>
            <a:stCxn id="14340" idx="4"/>
            <a:endCxn id="14341" idx="7"/>
          </p:cNvCxnSpPr>
          <p:nvPr/>
        </p:nvCxnSpPr>
        <p:spPr bwMode="auto">
          <a:xfrm flipH="1">
            <a:off x="2035175" y="2286000"/>
            <a:ext cx="11652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7" name="AutoShape 11"/>
          <p:cNvCxnSpPr>
            <a:cxnSpLocks noChangeShapeType="1"/>
            <a:stCxn id="14340" idx="4"/>
            <a:endCxn id="14369" idx="7"/>
          </p:cNvCxnSpPr>
          <p:nvPr/>
        </p:nvCxnSpPr>
        <p:spPr bwMode="auto">
          <a:xfrm flipH="1">
            <a:off x="1044575" y="2286000"/>
            <a:ext cx="21558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8" name="AutoShape 12"/>
          <p:cNvCxnSpPr>
            <a:cxnSpLocks noChangeShapeType="1"/>
            <a:stCxn id="14340" idx="4"/>
            <a:endCxn id="14343" idx="0"/>
          </p:cNvCxnSpPr>
          <p:nvPr/>
        </p:nvCxnSpPr>
        <p:spPr bwMode="auto">
          <a:xfrm flipH="1">
            <a:off x="2895600" y="2286000"/>
            <a:ext cx="304800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9" name="AutoShape 13"/>
          <p:cNvCxnSpPr>
            <a:cxnSpLocks noChangeShapeType="1"/>
            <a:stCxn id="14340" idx="4"/>
            <a:endCxn id="14351" idx="1"/>
          </p:cNvCxnSpPr>
          <p:nvPr/>
        </p:nvCxnSpPr>
        <p:spPr bwMode="auto">
          <a:xfrm>
            <a:off x="3200400" y="2286000"/>
            <a:ext cx="5556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0" name="AutoShape 14"/>
          <p:cNvCxnSpPr>
            <a:cxnSpLocks noChangeShapeType="1"/>
            <a:stCxn id="14340" idx="4"/>
            <a:endCxn id="14345" idx="1"/>
          </p:cNvCxnSpPr>
          <p:nvPr/>
        </p:nvCxnSpPr>
        <p:spPr bwMode="auto">
          <a:xfrm>
            <a:off x="3200400" y="2286000"/>
            <a:ext cx="1546225" cy="701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7338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6576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46482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6" name="AutoShape 20"/>
          <p:cNvCxnSpPr>
            <a:cxnSpLocks noChangeShapeType="1"/>
            <a:stCxn id="14351" idx="4"/>
            <a:endCxn id="14360" idx="7"/>
          </p:cNvCxnSpPr>
          <p:nvPr/>
        </p:nvCxnSpPr>
        <p:spPr bwMode="auto">
          <a:xfrm flipH="1">
            <a:off x="2416175" y="3182938"/>
            <a:ext cx="13938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7" name="AutoShape 21"/>
          <p:cNvCxnSpPr>
            <a:cxnSpLocks noChangeShapeType="1"/>
            <a:stCxn id="14351" idx="4"/>
            <a:endCxn id="14353" idx="7"/>
          </p:cNvCxnSpPr>
          <p:nvPr/>
        </p:nvCxnSpPr>
        <p:spPr bwMode="auto">
          <a:xfrm flipH="1">
            <a:off x="3787775" y="3182938"/>
            <a:ext cx="222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9" name="AutoShape 23"/>
          <p:cNvCxnSpPr>
            <a:cxnSpLocks noChangeShapeType="1"/>
            <a:stCxn id="14351" idx="4"/>
            <a:endCxn id="14355" idx="1"/>
          </p:cNvCxnSpPr>
          <p:nvPr/>
        </p:nvCxnSpPr>
        <p:spPr bwMode="auto">
          <a:xfrm>
            <a:off x="3810000" y="3182938"/>
            <a:ext cx="8604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22860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524000" y="561975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2514600" y="56388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3352800" y="561975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5" name="AutoShape 29"/>
          <p:cNvCxnSpPr>
            <a:cxnSpLocks noChangeShapeType="1"/>
            <a:stCxn id="14360" idx="4"/>
            <a:endCxn id="14390" idx="7"/>
          </p:cNvCxnSpPr>
          <p:nvPr/>
        </p:nvCxnSpPr>
        <p:spPr bwMode="auto">
          <a:xfrm flipH="1">
            <a:off x="663575" y="4267200"/>
            <a:ext cx="1698625" cy="140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66" name="AutoShape 30"/>
          <p:cNvCxnSpPr>
            <a:cxnSpLocks noChangeShapeType="1"/>
            <a:stCxn id="14360" idx="4"/>
            <a:endCxn id="14362" idx="7"/>
          </p:cNvCxnSpPr>
          <p:nvPr/>
        </p:nvCxnSpPr>
        <p:spPr bwMode="auto">
          <a:xfrm flipH="1">
            <a:off x="1654175" y="4267200"/>
            <a:ext cx="708025" cy="138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67" name="AutoShape 31"/>
          <p:cNvCxnSpPr>
            <a:cxnSpLocks noChangeShapeType="1"/>
            <a:stCxn id="14360" idx="4"/>
            <a:endCxn id="14363" idx="0"/>
          </p:cNvCxnSpPr>
          <p:nvPr/>
        </p:nvCxnSpPr>
        <p:spPr bwMode="auto">
          <a:xfrm>
            <a:off x="2362200" y="4267200"/>
            <a:ext cx="228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68" name="AutoShape 32"/>
          <p:cNvCxnSpPr>
            <a:cxnSpLocks noChangeShapeType="1"/>
            <a:stCxn id="14360" idx="4"/>
            <a:endCxn id="14364" idx="1"/>
          </p:cNvCxnSpPr>
          <p:nvPr/>
        </p:nvCxnSpPr>
        <p:spPr bwMode="auto">
          <a:xfrm>
            <a:off x="2362200" y="4267200"/>
            <a:ext cx="1012825" cy="138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914400" y="2954338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-381000" y="41148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4572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9906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1524000" y="4038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75" name="AutoShape 39"/>
          <p:cNvCxnSpPr>
            <a:cxnSpLocks noChangeShapeType="1"/>
            <a:stCxn id="14369" idx="4"/>
            <a:endCxn id="14371" idx="7"/>
          </p:cNvCxnSpPr>
          <p:nvPr/>
        </p:nvCxnSpPr>
        <p:spPr bwMode="auto">
          <a:xfrm flipH="1">
            <a:off x="587375" y="3182938"/>
            <a:ext cx="4032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76" name="AutoShape 40"/>
          <p:cNvCxnSpPr>
            <a:cxnSpLocks noChangeShapeType="1"/>
            <a:stCxn id="14369" idx="4"/>
            <a:endCxn id="14372" idx="0"/>
          </p:cNvCxnSpPr>
          <p:nvPr/>
        </p:nvCxnSpPr>
        <p:spPr bwMode="auto">
          <a:xfrm>
            <a:off x="990600" y="3182938"/>
            <a:ext cx="76200" cy="855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77" name="AutoShape 41"/>
          <p:cNvCxnSpPr>
            <a:cxnSpLocks noChangeShapeType="1"/>
            <a:stCxn id="14369" idx="4"/>
            <a:endCxn id="14373" idx="1"/>
          </p:cNvCxnSpPr>
          <p:nvPr/>
        </p:nvCxnSpPr>
        <p:spPr bwMode="auto">
          <a:xfrm>
            <a:off x="990600" y="3182938"/>
            <a:ext cx="55562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3641725" y="187007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“root”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3946525" y="2840038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edu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4953000" y="2840038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mil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971800" y="28400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gov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1143000" y="28400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2133600" y="28400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net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514600" y="39243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cornell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886200" y="392430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mit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838200" y="55054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cs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676400" y="5486400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math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2667000" y="550545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ece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3581400" y="55054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arts</a:t>
            </a:r>
          </a:p>
        </p:txBody>
      </p:sp>
      <p:sp>
        <p:nvSpPr>
          <p:cNvPr id="14390" name="Oval 54"/>
          <p:cNvSpPr>
            <a:spLocks noChangeArrowheads="1"/>
          </p:cNvSpPr>
          <p:nvPr/>
        </p:nvSpPr>
        <p:spPr bwMode="auto">
          <a:xfrm>
            <a:off x="533400" y="56388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04800" y="6324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1524000" y="6324600"/>
            <a:ext cx="1524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93" name="AutoShape 57"/>
          <p:cNvCxnSpPr>
            <a:cxnSpLocks noChangeShapeType="1"/>
            <a:stCxn id="14390" idx="4"/>
            <a:endCxn id="14391" idx="7"/>
          </p:cNvCxnSpPr>
          <p:nvPr/>
        </p:nvCxnSpPr>
        <p:spPr bwMode="auto">
          <a:xfrm flipH="1">
            <a:off x="434975" y="5867400"/>
            <a:ext cx="174625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94" name="AutoShape 58"/>
          <p:cNvCxnSpPr>
            <a:cxnSpLocks noChangeShapeType="1"/>
            <a:stCxn id="14390" idx="4"/>
            <a:endCxn id="14392" idx="7"/>
          </p:cNvCxnSpPr>
          <p:nvPr/>
        </p:nvCxnSpPr>
        <p:spPr bwMode="auto">
          <a:xfrm>
            <a:off x="609600" y="5867400"/>
            <a:ext cx="1044575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533400" y="617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www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1752600" y="6172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falcon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486400" y="2057400"/>
            <a:ext cx="36576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All siblings must have</a:t>
            </a:r>
          </a:p>
          <a:p>
            <a:r>
              <a:rPr lang="en-US"/>
              <a:t>unique names</a:t>
            </a:r>
          </a:p>
          <a:p>
            <a:pPr>
              <a:buFontTx/>
              <a:buChar char="•"/>
            </a:pPr>
            <a:r>
              <a:rPr lang="en-US"/>
              <a:t>Root is owned by ICANN</a:t>
            </a:r>
          </a:p>
          <a:p>
            <a:pPr>
              <a:buFontTx/>
              <a:buChar char="•"/>
            </a:pPr>
            <a:r>
              <a:rPr lang="en-US"/>
              <a:t>Lookup occurs from the top down</a:t>
            </a:r>
          </a:p>
          <a:p>
            <a:pPr>
              <a:buFontTx/>
              <a:buChar char="•"/>
            </a:pPr>
            <a:r>
              <a:rPr lang="en-US"/>
              <a:t>DNS stores arbitrary tuples (</a:t>
            </a:r>
            <a:r>
              <a:rPr lang="en-US" b="1" i="1"/>
              <a:t>resource records</a:t>
            </a:r>
            <a:r>
              <a:rPr lang="en-US"/>
              <a:t>)</a:t>
            </a:r>
          </a:p>
          <a:p>
            <a:pPr>
              <a:buFontTx/>
              <a:buChar char="•"/>
            </a:pPr>
            <a:r>
              <a:rPr lang="en-US"/>
              <a:t>The address field contains the IP address, other fields contain mail routing info, owner info, etc.</a:t>
            </a:r>
          </a:p>
          <a:p>
            <a:pPr>
              <a:buFontTx/>
              <a:buChar char="•"/>
            </a:pPr>
            <a:r>
              <a:rPr lang="en-US"/>
              <a:t>One field stores the cache timeout value</a:t>
            </a:r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Lookup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the client asks its local nameserver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local nameserver asks one of the </a:t>
            </a:r>
            <a:r>
              <a:rPr lang="en-US" i="1"/>
              <a:t>root nameservers</a:t>
            </a:r>
            <a:r>
              <a:rPr lang="en-US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root nameserver replies with the address of the authoritative nameserver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the server then queries that nameserver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repeat until host is reached, cache result.</a:t>
            </a:r>
          </a:p>
          <a:p>
            <a:pPr marL="609600" indent="-609600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1976, Metcalfe &amp; Boggs at Xerox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Later at 3COM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the Aloha network in Hawaii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Named after the “</a:t>
            </a:r>
            <a:r>
              <a:rPr lang="en-US" sz="2000" i="1"/>
              <a:t>luminiferous ether”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Centered around a broadcast bus</a:t>
            </a:r>
          </a:p>
          <a:p>
            <a:pPr>
              <a:lnSpc>
                <a:spcPct val="90000"/>
              </a:lnSpc>
            </a:pPr>
            <a:r>
              <a:rPr lang="en-US" sz="2800"/>
              <a:t>Can use different physical links</a:t>
            </a:r>
          </a:p>
          <a:p>
            <a:pPr>
              <a:lnSpc>
                <a:spcPct val="90000"/>
              </a:lnSpc>
            </a:pPr>
            <a:r>
              <a:rPr lang="en-US" sz="2800"/>
              <a:t>Simple link-level protocol, scales well</a:t>
            </a:r>
          </a:p>
          <a:p>
            <a:pPr>
              <a:lnSpc>
                <a:spcPct val="90000"/>
              </a:lnSpc>
            </a:pPr>
            <a:r>
              <a:rPr lang="en-US" sz="2800"/>
              <a:t>Simple algorithm for sharing the network well under load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Lessons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Simple, hierarchical namespace works well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name anything, can share names</a:t>
            </a:r>
          </a:p>
          <a:p>
            <a:pPr>
              <a:lnSpc>
                <a:spcPct val="90000"/>
              </a:lnSpc>
            </a:pPr>
            <a:r>
              <a:rPr lang="en-US" sz="2800"/>
              <a:t>Scales OK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Caching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Even though it was meant to be hierarchical, people like short names, and use it like a flat namespace</a:t>
            </a:r>
          </a:p>
          <a:p>
            <a:pPr>
              <a:lnSpc>
                <a:spcPct val="90000"/>
              </a:lnSpc>
            </a:pPr>
            <a:r>
              <a:rPr lang="en-US" sz="2800"/>
              <a:t>Arbitrary tuple database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delegate selected services to other hosts</a:t>
            </a:r>
          </a:p>
          <a:p>
            <a:pPr>
              <a:lnSpc>
                <a:spcPct val="90000"/>
              </a:lnSpc>
            </a:pPr>
            <a:r>
              <a:rPr lang="en-US" sz="2800"/>
              <a:t>No security!</a:t>
            </a:r>
          </a:p>
          <a:p>
            <a:pPr>
              <a:lnSpc>
                <a:spcPct val="90000"/>
              </a:lnSpc>
            </a:pPr>
            <a:r>
              <a:rPr lang="en-US" sz="2800"/>
              <a:t>Namespace = money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Innovations in this space are met with resistance from people who control name resolution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Emin Gun Sirer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Internetworking protocol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Network layer</a:t>
            </a:r>
          </a:p>
          <a:p>
            <a:pPr>
              <a:lnSpc>
                <a:spcPct val="90000"/>
              </a:lnSpc>
            </a:pPr>
            <a:r>
              <a:rPr lang="en-US" sz="2800"/>
              <a:t>Common packet format for the Internet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Specifies what packets look like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Fragments</a:t>
            </a:r>
            <a:r>
              <a:rPr lang="en-US" sz="2000"/>
              <a:t> long packets into shorter packets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Reassembles</a:t>
            </a:r>
            <a:r>
              <a:rPr lang="en-US" sz="2000"/>
              <a:t> fragments into original shape</a:t>
            </a:r>
          </a:p>
          <a:p>
            <a:pPr>
              <a:lnSpc>
                <a:spcPct val="90000"/>
              </a:lnSpc>
            </a:pPr>
            <a:r>
              <a:rPr lang="en-US" sz="2800"/>
              <a:t>Some parts are fundamental, and some are arbitrary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IPv4 is what most people use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IPv6 clears up some of the messy parts, but is not yet in wide use</a:t>
            </a:r>
          </a:p>
          <a:p>
            <a:pPr lvl="2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packet layout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5676900"/>
            <a:ext cx="7315200" cy="1181100"/>
          </a:xfrm>
        </p:spPr>
        <p:txBody>
          <a:bodyPr/>
          <a:lstStyle/>
          <a:p>
            <a:endParaRPr lang="en-US"/>
          </a:p>
        </p:txBody>
      </p:sp>
      <p:sp>
        <p:nvSpPr>
          <p:cNvPr id="18436" name="Rectangle 1028"/>
          <p:cNvSpPr>
            <a:spLocks noChangeArrowheads="1"/>
          </p:cNvSpPr>
          <p:nvPr/>
        </p:nvSpPr>
        <p:spPr bwMode="auto">
          <a:xfrm>
            <a:off x="381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18438" name="Rectangle 1030"/>
          <p:cNvSpPr>
            <a:spLocks noChangeArrowheads="1"/>
          </p:cNvSpPr>
          <p:nvPr/>
        </p:nvSpPr>
        <p:spPr bwMode="auto">
          <a:xfrm>
            <a:off x="1447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18439" name="Rectangle 1031"/>
          <p:cNvSpPr>
            <a:spLocks noChangeArrowheads="1"/>
          </p:cNvSpPr>
          <p:nvPr/>
        </p:nvSpPr>
        <p:spPr bwMode="auto">
          <a:xfrm>
            <a:off x="2514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18440" name="Rectangle 1032"/>
          <p:cNvSpPr>
            <a:spLocks noChangeArrowheads="1"/>
          </p:cNvSpPr>
          <p:nvPr/>
        </p:nvSpPr>
        <p:spPr bwMode="auto">
          <a:xfrm>
            <a:off x="4267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Total Length</a:t>
            </a:r>
          </a:p>
        </p:txBody>
      </p:sp>
      <p:sp>
        <p:nvSpPr>
          <p:cNvPr id="18441" name="Rectangle 1033"/>
          <p:cNvSpPr>
            <a:spLocks noChangeArrowheads="1"/>
          </p:cNvSpPr>
          <p:nvPr/>
        </p:nvSpPr>
        <p:spPr bwMode="auto">
          <a:xfrm>
            <a:off x="381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18442" name="Rectangle 1034"/>
          <p:cNvSpPr>
            <a:spLocks noChangeArrowheads="1"/>
          </p:cNvSpPr>
          <p:nvPr/>
        </p:nvSpPr>
        <p:spPr bwMode="auto">
          <a:xfrm>
            <a:off x="4267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18443" name="Rectangle 1035"/>
          <p:cNvSpPr>
            <a:spLocks noChangeArrowheads="1"/>
          </p:cNvSpPr>
          <p:nvPr/>
        </p:nvSpPr>
        <p:spPr bwMode="auto">
          <a:xfrm>
            <a:off x="5029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18444" name="Rectangle 1036"/>
          <p:cNvSpPr>
            <a:spLocks noChangeArrowheads="1"/>
          </p:cNvSpPr>
          <p:nvPr/>
        </p:nvSpPr>
        <p:spPr bwMode="auto">
          <a:xfrm>
            <a:off x="381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18445" name="Rectangle 1037"/>
          <p:cNvSpPr>
            <a:spLocks noChangeArrowheads="1"/>
          </p:cNvSpPr>
          <p:nvPr/>
        </p:nvSpPr>
        <p:spPr bwMode="auto">
          <a:xfrm>
            <a:off x="2514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Protocol</a:t>
            </a:r>
          </a:p>
        </p:txBody>
      </p:sp>
      <p:sp>
        <p:nvSpPr>
          <p:cNvPr id="18446" name="Rectangle 1038"/>
          <p:cNvSpPr>
            <a:spLocks noChangeArrowheads="1"/>
          </p:cNvSpPr>
          <p:nvPr/>
        </p:nvSpPr>
        <p:spPr bwMode="auto">
          <a:xfrm>
            <a:off x="4267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18447" name="Rectangle 1039"/>
          <p:cNvSpPr>
            <a:spLocks noChangeArrowheads="1"/>
          </p:cNvSpPr>
          <p:nvPr/>
        </p:nvSpPr>
        <p:spPr bwMode="auto">
          <a:xfrm>
            <a:off x="381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18448" name="Rectangle 1040"/>
          <p:cNvSpPr>
            <a:spLocks noChangeArrowheads="1"/>
          </p:cNvSpPr>
          <p:nvPr/>
        </p:nvSpPr>
        <p:spPr bwMode="auto">
          <a:xfrm>
            <a:off x="381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18449" name="Rectangle 1041"/>
          <p:cNvSpPr>
            <a:spLocks noChangeArrowheads="1"/>
          </p:cNvSpPr>
          <p:nvPr/>
        </p:nvSpPr>
        <p:spPr bwMode="auto">
          <a:xfrm>
            <a:off x="381000" y="3810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Options</a:t>
            </a:r>
          </a:p>
        </p:txBody>
      </p:sp>
      <p:sp>
        <p:nvSpPr>
          <p:cNvPr id="18450" name="Rectangle 1042"/>
          <p:cNvSpPr>
            <a:spLocks noChangeArrowheads="1"/>
          </p:cNvSpPr>
          <p:nvPr/>
        </p:nvSpPr>
        <p:spPr bwMode="auto">
          <a:xfrm>
            <a:off x="381000" y="4191000"/>
            <a:ext cx="7543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packet layout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676900"/>
            <a:ext cx="7315200" cy="1181100"/>
          </a:xfrm>
        </p:spPr>
        <p:txBody>
          <a:bodyPr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1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47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514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267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Total Length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267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81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514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Protocol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267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81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81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Destination Address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81000" y="3810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Options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81000" y="4191000"/>
            <a:ext cx="7543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Fragmentation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Networks have different maximum packet sizes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Big packets are sometimes desirable – less overhead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Huge packets are not desirable – reduced response time for others</a:t>
            </a:r>
          </a:p>
          <a:p>
            <a:pPr>
              <a:lnSpc>
                <a:spcPct val="90000"/>
              </a:lnSpc>
            </a:pPr>
            <a:r>
              <a:rPr lang="en-US" sz="2800"/>
              <a:t>Higher level protocols (e.g. TCP or UDP) could figure out the max transfer unit and chop data into smaller packets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endpoints do not necessarily know what the MTU is on the path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route can change underneath</a:t>
            </a:r>
          </a:p>
          <a:p>
            <a:pPr>
              <a:lnSpc>
                <a:spcPct val="90000"/>
              </a:lnSpc>
            </a:pPr>
            <a:r>
              <a:rPr lang="en-US" sz="2800"/>
              <a:t>Consequently, IP transparently fragments and reassembles packets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Fragmentation Mechanics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divides a long datagram into N smaller datagrams</a:t>
            </a:r>
          </a:p>
          <a:p>
            <a:pPr>
              <a:lnSpc>
                <a:spcPct val="90000"/>
              </a:lnSpc>
            </a:pPr>
            <a:r>
              <a:rPr lang="en-US" sz="2800"/>
              <a:t>Copies the header</a:t>
            </a:r>
          </a:p>
          <a:p>
            <a:pPr>
              <a:lnSpc>
                <a:spcPct val="90000"/>
              </a:lnSpc>
            </a:pPr>
            <a:r>
              <a:rPr lang="en-US" sz="2800"/>
              <a:t>Assigns a Fragment ID to each part</a:t>
            </a:r>
          </a:p>
          <a:p>
            <a:pPr>
              <a:lnSpc>
                <a:spcPct val="90000"/>
              </a:lnSpc>
            </a:pPr>
            <a:r>
              <a:rPr lang="en-US" sz="2800"/>
              <a:t>Sets the More Fragments bit</a:t>
            </a:r>
          </a:p>
          <a:p>
            <a:pPr>
              <a:lnSpc>
                <a:spcPct val="90000"/>
              </a:lnSpc>
            </a:pPr>
            <a:r>
              <a:rPr lang="en-US" sz="2800"/>
              <a:t>Receiving end puts the fragments together based on the new IP headers</a:t>
            </a:r>
          </a:p>
          <a:p>
            <a:pPr>
              <a:lnSpc>
                <a:spcPct val="90000"/>
              </a:lnSpc>
            </a:pPr>
            <a:r>
              <a:rPr lang="en-US" sz="2800"/>
              <a:t>Throws out fragments after a certain amount of time if they have not be reassembled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Options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Source Routing: The source specifies the set of hosts that the packet should traverse</a:t>
            </a:r>
          </a:p>
          <a:p>
            <a:pPr>
              <a:lnSpc>
                <a:spcPct val="90000"/>
              </a:lnSpc>
            </a:pPr>
            <a:r>
              <a:rPr lang="en-US" sz="2800"/>
              <a:t>Record Route: If this option appears in a packet, every router along a path attaches its own IP address to the packet</a:t>
            </a:r>
          </a:p>
          <a:p>
            <a:pPr>
              <a:lnSpc>
                <a:spcPct val="90000"/>
              </a:lnSpc>
            </a:pPr>
            <a:r>
              <a:rPr lang="en-US" sz="2800"/>
              <a:t>Timestamp: Every router along the route attaches a timestamp to the packet</a:t>
            </a:r>
          </a:p>
          <a:p>
            <a:pPr>
              <a:lnSpc>
                <a:spcPct val="90000"/>
              </a:lnSpc>
            </a:pPr>
            <a:r>
              <a:rPr lang="en-US" sz="2800"/>
              <a:t>Security: Packets are marked with user info, and the security classification of the person on whose behalf they travel on the network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Most of these options pose security holes and are generally not implemented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Unreliable Datagram Protocol</a:t>
            </a:r>
          </a:p>
          <a:p>
            <a:pPr>
              <a:lnSpc>
                <a:spcPct val="90000"/>
              </a:lnSpc>
            </a:pPr>
            <a:r>
              <a:rPr lang="en-US"/>
              <a:t>IP goes from host to host</a:t>
            </a:r>
          </a:p>
          <a:p>
            <a:pPr>
              <a:lnSpc>
                <a:spcPct val="90000"/>
              </a:lnSpc>
            </a:pPr>
            <a:r>
              <a:rPr lang="en-US"/>
              <a:t>We need a way to get datagrams from one application to another</a:t>
            </a:r>
          </a:p>
          <a:p>
            <a:pPr>
              <a:lnSpc>
                <a:spcPct val="90000"/>
              </a:lnSpc>
            </a:pPr>
            <a:r>
              <a:rPr lang="en-US"/>
              <a:t>How do we identify applications on the hosts ?</a:t>
            </a:r>
          </a:p>
          <a:p>
            <a:pPr lvl="2">
              <a:lnSpc>
                <a:spcPct val="90000"/>
              </a:lnSpc>
            </a:pPr>
            <a:r>
              <a:rPr lang="en-US"/>
              <a:t>Assign </a:t>
            </a:r>
            <a:r>
              <a:rPr lang="en-US" i="1"/>
              <a:t>port numbers</a:t>
            </a:r>
          </a:p>
          <a:p>
            <a:pPr lvl="2">
              <a:lnSpc>
                <a:spcPct val="90000"/>
              </a:lnSpc>
            </a:pPr>
            <a:r>
              <a:rPr lang="en-US"/>
              <a:t>E.g. port 13 belongs to the time service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Packet Layout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772400" cy="838200"/>
          </a:xfrm>
        </p:spPr>
        <p:txBody>
          <a:bodyPr/>
          <a:lstStyle/>
          <a:p>
            <a:r>
              <a:rPr lang="en-US" sz="2800"/>
              <a:t>UDP adds Ports, Data Length and Data checksum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828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895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Total Length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62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648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410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62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895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Protocol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648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62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62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62000" y="3810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Source Port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62000" y="4572000"/>
            <a:ext cx="7543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724400" y="3810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Destination Port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762000" y="4191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Length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4724400" y="4191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Checksum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12725" y="24796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0" y="38100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UDP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Goals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Connect local area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Few buildings, short distances (&lt;1 km)</a:t>
            </a:r>
          </a:p>
          <a:p>
            <a:pPr>
              <a:lnSpc>
                <a:spcPct val="90000"/>
              </a:lnSpc>
            </a:pPr>
            <a:r>
              <a:rPr lang="en-US" sz="2800"/>
              <a:t>Inexpensively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Low infrastructure costs</a:t>
            </a:r>
          </a:p>
          <a:p>
            <a:pPr>
              <a:lnSpc>
                <a:spcPct val="90000"/>
              </a:lnSpc>
            </a:pPr>
            <a:r>
              <a:rPr lang="en-US" sz="2800"/>
              <a:t>Without bottlenecks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expensive routers, bridges, switches etc.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state in the network, no store-and-forward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Tremendously successful</a:t>
            </a:r>
          </a:p>
          <a:p>
            <a:pPr>
              <a:lnSpc>
                <a:spcPct val="90000"/>
              </a:lnSpc>
            </a:pPr>
            <a:r>
              <a:rPr lang="en-US" sz="2800"/>
              <a:t>Simple conceptual model still in use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Despite two orders of magnitude increase in bandwidth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UDP is unreliable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UDP packet may get dropped at any 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may get duplicated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series of UDP packets may get reordered</a:t>
            </a:r>
          </a:p>
          <a:p>
            <a:pPr>
              <a:lnSpc>
                <a:spcPct val="90000"/>
              </a:lnSpc>
            </a:pPr>
            <a:r>
              <a:rPr lang="en-US" sz="2800"/>
              <a:t>Applications need to deal with reordering, duplicate suppression, reliable delivery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Some apps can ignore these effects and still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Unreliable datagrams are the bare-bones network service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Good to build on, esp for multimedia applications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Transmission Control Protocol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Reliable, ordered communication</a:t>
            </a:r>
          </a:p>
          <a:p>
            <a:pPr>
              <a:lnSpc>
                <a:spcPct val="90000"/>
              </a:lnSpc>
            </a:pPr>
            <a:r>
              <a:rPr lang="en-US" sz="2800"/>
              <a:t>Enough applications demand reliable ordered delivery that they should not have to implement their own protocol</a:t>
            </a:r>
          </a:p>
          <a:p>
            <a:pPr>
              <a:lnSpc>
                <a:spcPct val="90000"/>
              </a:lnSpc>
            </a:pPr>
            <a:r>
              <a:rPr lang="en-US" sz="2800"/>
              <a:t>A standard, adaptive protocol that delivers good-enough performance and deals well with congestion</a:t>
            </a:r>
          </a:p>
          <a:p>
            <a:pPr>
              <a:lnSpc>
                <a:spcPct val="90000"/>
              </a:lnSpc>
            </a:pPr>
            <a:r>
              <a:rPr lang="en-US" sz="2800"/>
              <a:t>All web traffic travels over TCP/IP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Packets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477000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Version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828800" y="2133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IHL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95600" y="2133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TOS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21336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Total Length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62000" y="2438400"/>
            <a:ext cx="388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Identification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648200" y="24384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Flags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410200" y="2438400"/>
            <a:ext cx="2895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Fragment Offset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62000" y="27432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TTL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895600" y="2743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Protocol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648200" y="2743200"/>
            <a:ext cx="3657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Header Checksum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762000" y="3048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62000" y="3429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62000" y="3810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Source Port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62000" y="6096000"/>
            <a:ext cx="7543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724400" y="3810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Destination Port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62000" y="4191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Sequence Number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62000" y="4572000"/>
            <a:ext cx="7543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Acknowledgement Number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12725" y="24796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0" y="4953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410200" y="49530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Window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762000" y="4953000"/>
            <a:ext cx="464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Offset    ACK|URG|SYN|FIN|RST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62000" y="5334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Checksum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724400" y="5334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Urgent Pointer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762000" y="57150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Options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724400" y="5715000"/>
            <a:ext cx="3581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Padding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Packets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packet carries a unique ID</a:t>
            </a:r>
          </a:p>
          <a:p>
            <a:pPr lvl="2"/>
            <a:r>
              <a:rPr lang="en-US"/>
              <a:t>The initial number is chosen randomly</a:t>
            </a:r>
          </a:p>
          <a:p>
            <a:pPr lvl="2"/>
            <a:r>
              <a:rPr lang="en-US"/>
              <a:t>The ID is incremented by the data length</a:t>
            </a:r>
          </a:p>
          <a:p>
            <a:r>
              <a:rPr lang="en-US"/>
              <a:t>Each packet carries an acknowledgement</a:t>
            </a:r>
          </a:p>
          <a:p>
            <a:pPr lvl="2"/>
            <a:r>
              <a:rPr lang="en-US"/>
              <a:t> Can acknowledge a set of packets by ack’ing the latest one received</a:t>
            </a:r>
          </a:p>
          <a:p>
            <a:r>
              <a:rPr lang="en-US"/>
              <a:t>Reliable transport is implemented using these identifiers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981200"/>
            <a:ext cx="365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TCP is </a:t>
            </a:r>
            <a:r>
              <a:rPr lang="en-US" sz="2800" i="1"/>
              <a:t>connection</a:t>
            </a:r>
            <a:r>
              <a:rPr lang="en-US" sz="2800"/>
              <a:t> oriented</a:t>
            </a:r>
          </a:p>
          <a:p>
            <a:pPr>
              <a:lnSpc>
                <a:spcPct val="90000"/>
              </a:lnSpc>
            </a:pPr>
            <a:r>
              <a:rPr lang="en-US" sz="2800"/>
              <a:t>A connection is initiated with a three-way handshake</a:t>
            </a:r>
          </a:p>
          <a:p>
            <a:pPr>
              <a:lnSpc>
                <a:spcPct val="90000"/>
              </a:lnSpc>
            </a:pPr>
            <a:r>
              <a:rPr lang="en-US" sz="2800"/>
              <a:t>Three-way handshake ensures against duplicate SYN packets</a:t>
            </a:r>
          </a:p>
          <a:p>
            <a:pPr>
              <a:lnSpc>
                <a:spcPct val="90000"/>
              </a:lnSpc>
            </a:pPr>
            <a:r>
              <a:rPr lang="en-US" sz="2800"/>
              <a:t>Takes 3 packets, 1.5 RTT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23622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048000" y="2362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33400" y="25146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533400" y="40386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33400" y="5105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4800" y="3733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SYN, ACK of SYN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76400" y="50292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of SYN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TCP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Three round-trips to set up a connection, send a data packet, receive a response, tear down connection</a:t>
            </a:r>
          </a:p>
          <a:p>
            <a:r>
              <a:rPr lang="en-US" sz="2800"/>
              <a:t>FINs work (mostly) like SYNs to tear down connection</a:t>
            </a:r>
          </a:p>
          <a:p>
            <a:pPr lvl="2"/>
            <a:r>
              <a:rPr lang="en-US" sz="2000"/>
              <a:t>Need to wait after a FIN for straggling packets</a:t>
            </a:r>
          </a:p>
          <a:p>
            <a:endParaRPr lang="en-US" sz="28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533400" y="19812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048000" y="19812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33400" y="21336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5334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533400" y="3733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00200" y="1981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SYN, ACK of SYN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295400" y="32766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of SYN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33400" y="4114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219200" y="3962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533400" y="50292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9600" y="4876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ACK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533400" y="57150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676400" y="54864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FIN, ACK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914400" y="57912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FIN, ACK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533400" y="6134100"/>
            <a:ext cx="25146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transport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TCP keeps a copy of all sent, but unacknowledged packets</a:t>
            </a:r>
          </a:p>
          <a:p>
            <a:r>
              <a:rPr lang="en-US" sz="2800"/>
              <a:t>If acknowledgement does not arrive within a “send timeout” period, packet is resent</a:t>
            </a:r>
          </a:p>
          <a:p>
            <a:r>
              <a:rPr lang="en-US" sz="2800"/>
              <a:t>Send timeout adjusts to the round-trip delay</a:t>
            </a:r>
          </a:p>
          <a:p>
            <a:endParaRPr lang="en-US" sz="280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5334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0480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33400" y="2438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id=17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533400" y="35814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57200" y="3124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23, ACK 17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533400" y="4267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066800" y="4114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33400" y="5867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066800" y="57150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3048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88925" y="4765675"/>
            <a:ext cx="179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 timeout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timeouts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a good timeout period 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Want to improve throughput without unnecessary transmissions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Timeout is thus a function of RTT and deviation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NewAverageRTT = (1 - </a:t>
            </a:r>
            <a:r>
              <a:rPr lang="en-US" sz="2000">
                <a:latin typeface="Arial" charset="0"/>
                <a:sym typeface="Symbol" pitchFamily="18" charset="2"/>
              </a:rPr>
              <a:t>) OldAverageRTT +  LatestRTT</a:t>
            </a:r>
          </a:p>
          <a:p>
            <a:r>
              <a:rPr lang="en-US" sz="2000">
                <a:latin typeface="Arial" charset="0"/>
              </a:rPr>
              <a:t>NewAverageDev  = (1 - </a:t>
            </a:r>
            <a:r>
              <a:rPr lang="en-US" sz="2000">
                <a:latin typeface="Arial" charset="0"/>
                <a:sym typeface="Symbol" pitchFamily="18" charset="2"/>
              </a:rPr>
              <a:t>) OldAverageDev +  LatestDev</a:t>
            </a:r>
          </a:p>
          <a:p>
            <a:r>
              <a:rPr lang="en-US" sz="2000">
                <a:latin typeface="Arial" charset="0"/>
                <a:sym typeface="Symbol" pitchFamily="18" charset="2"/>
              </a:rPr>
              <a:t>where LatestRTT = (ack_receive_time – send_time),</a:t>
            </a:r>
          </a:p>
          <a:p>
            <a:r>
              <a:rPr lang="en-US" sz="2000">
                <a:latin typeface="Arial" charset="0"/>
                <a:sym typeface="Symbol" pitchFamily="18" charset="2"/>
              </a:rPr>
              <a:t>           LatestDev  = |LatestRTT – AverageRTT|,</a:t>
            </a:r>
          </a:p>
          <a:p>
            <a:r>
              <a:rPr lang="en-US" sz="2000">
                <a:latin typeface="Arial" charset="0"/>
                <a:sym typeface="Symbol" pitchFamily="18" charset="2"/>
              </a:rPr>
              <a:t>            = 1/8, typically.</a:t>
            </a:r>
          </a:p>
          <a:p>
            <a:r>
              <a:rPr lang="en-US" sz="2000">
                <a:latin typeface="Arial" charset="0"/>
                <a:sym typeface="Symbol" pitchFamily="18" charset="2"/>
              </a:rPr>
              <a:t>Timeout = AverageRTT + 4*AverageDev</a:t>
            </a:r>
          </a:p>
          <a:p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562600"/>
            <a:ext cx="7924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Multiple outstanding packets can increase throughput</a:t>
            </a:r>
          </a:p>
        </p:txBody>
      </p:sp>
      <p:pic>
        <p:nvPicPr>
          <p:cNvPr id="43012" name="Picture 4" descr="C:\Documents and Settings\egs\Application Data\Microsoft\Media Catalog\Downloaded Clips\cl4b\j01897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4038600" cy="3303588"/>
          </a:xfrm>
          <a:prstGeom prst="rect">
            <a:avLst/>
          </a:prstGeom>
          <a:noFill/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8600" y="28956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86200" y="32004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Freeform 7"/>
          <p:cNvSpPr>
            <a:spLocks/>
          </p:cNvSpPr>
          <p:nvPr/>
        </p:nvSpPr>
        <p:spPr bwMode="auto">
          <a:xfrm>
            <a:off x="533400" y="3021013"/>
            <a:ext cx="3346450" cy="325437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12" y="15"/>
              </a:cxn>
              <a:cxn ang="0">
                <a:pos x="2108" y="205"/>
              </a:cxn>
            </a:cxnLst>
            <a:rect l="0" t="0" r="r" b="b"/>
            <a:pathLst>
              <a:path w="2108" h="205">
                <a:moveTo>
                  <a:pt x="0" y="113"/>
                </a:moveTo>
                <a:cubicBezTo>
                  <a:pt x="185" y="97"/>
                  <a:pt x="761" y="0"/>
                  <a:pt x="1112" y="15"/>
                </a:cubicBezTo>
                <a:cubicBezTo>
                  <a:pt x="1463" y="30"/>
                  <a:pt x="1901" y="166"/>
                  <a:pt x="2108" y="2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523875" y="3311525"/>
            <a:ext cx="3373438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8" y="313"/>
              </a:cxn>
              <a:cxn ang="0">
                <a:pos x="2125" y="235"/>
              </a:cxn>
            </a:cxnLst>
            <a:rect l="0" t="0" r="r" b="b"/>
            <a:pathLst>
              <a:path w="2125" h="352">
                <a:moveTo>
                  <a:pt x="0" y="0"/>
                </a:moveTo>
                <a:cubicBezTo>
                  <a:pt x="170" y="52"/>
                  <a:pt x="664" y="274"/>
                  <a:pt x="1018" y="313"/>
                </a:cubicBezTo>
                <a:cubicBezTo>
                  <a:pt x="1372" y="352"/>
                  <a:pt x="1895" y="251"/>
                  <a:pt x="2125" y="23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0574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28194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3019" name="Picture 11" descr="C:\Documents and Settings\egs\Application Data\Microsoft\Media Catalog\Downloaded Clips\cl4b\j01897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4038600" cy="3303588"/>
          </a:xfrm>
          <a:prstGeom prst="rect">
            <a:avLst/>
          </a:prstGeom>
          <a:noFill/>
        </p:spPr>
      </p:pic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648200" y="28956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8305800" y="3200400"/>
            <a:ext cx="3048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4953000" y="3021013"/>
            <a:ext cx="3346450" cy="325437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12" y="15"/>
              </a:cxn>
              <a:cxn ang="0">
                <a:pos x="2108" y="205"/>
              </a:cxn>
            </a:cxnLst>
            <a:rect l="0" t="0" r="r" b="b"/>
            <a:pathLst>
              <a:path w="2108" h="205">
                <a:moveTo>
                  <a:pt x="0" y="113"/>
                </a:moveTo>
                <a:cubicBezTo>
                  <a:pt x="185" y="97"/>
                  <a:pt x="761" y="0"/>
                  <a:pt x="1112" y="15"/>
                </a:cubicBezTo>
                <a:cubicBezTo>
                  <a:pt x="1463" y="30"/>
                  <a:pt x="1901" y="166"/>
                  <a:pt x="2108" y="2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Freeform 15"/>
          <p:cNvSpPr>
            <a:spLocks/>
          </p:cNvSpPr>
          <p:nvPr/>
        </p:nvSpPr>
        <p:spPr bwMode="auto">
          <a:xfrm>
            <a:off x="4943475" y="3311525"/>
            <a:ext cx="3373438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8" y="313"/>
              </a:cxn>
              <a:cxn ang="0">
                <a:pos x="2125" y="235"/>
              </a:cxn>
            </a:cxnLst>
            <a:rect l="0" t="0" r="r" b="b"/>
            <a:pathLst>
              <a:path w="2125" h="352">
                <a:moveTo>
                  <a:pt x="0" y="0"/>
                </a:moveTo>
                <a:cubicBezTo>
                  <a:pt x="170" y="52"/>
                  <a:pt x="664" y="274"/>
                  <a:pt x="1018" y="313"/>
                </a:cubicBezTo>
                <a:cubicBezTo>
                  <a:pt x="1372" y="352"/>
                  <a:pt x="1895" y="251"/>
                  <a:pt x="2125" y="23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61722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72390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4770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6858000" y="28956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7239000" y="29718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7924800" y="31242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7620000" y="3048000"/>
            <a:ext cx="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76200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7924800" y="35814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9342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6553200" y="36576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6172200" y="3581400"/>
            <a:ext cx="0" cy="3048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981200"/>
            <a:ext cx="4800600" cy="4114800"/>
          </a:xfrm>
        </p:spPr>
        <p:txBody>
          <a:bodyPr/>
          <a:lstStyle/>
          <a:p>
            <a:r>
              <a:rPr lang="en-US" sz="2800"/>
              <a:t>Can have more than one packet in transit</a:t>
            </a:r>
          </a:p>
          <a:p>
            <a:r>
              <a:rPr lang="en-US" sz="2800"/>
              <a:t>Especially over fat pipes, e.g. satellite connection</a:t>
            </a:r>
          </a:p>
          <a:p>
            <a:r>
              <a:rPr lang="en-US" sz="2800"/>
              <a:t>Need to keep track of all packets within the window</a:t>
            </a:r>
          </a:p>
          <a:p>
            <a:r>
              <a:rPr lang="en-US" sz="2800"/>
              <a:t>Need to adjust window size</a:t>
            </a:r>
          </a:p>
          <a:p>
            <a:endParaRPr lang="en-US" sz="28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334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048000" y="1981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33400" y="2438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66800" y="2362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id=17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33400" y="28194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066800" y="26670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id=18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33400" y="43434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33400" y="3124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066800" y="29718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id=19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33400" y="3429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066800" y="32766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DATA, id=20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09600" y="41910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17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533400" y="4800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9600" y="46482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18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533400" y="5257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09600" y="51054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19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533400" y="57150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09600" y="5562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ACK 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“CSMA/CD”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Carrier sense</a:t>
            </a:r>
          </a:p>
          <a:p>
            <a:pPr lvl="1"/>
            <a:r>
              <a:rPr lang="en-US"/>
              <a:t>Listen before you speak</a:t>
            </a:r>
          </a:p>
          <a:p>
            <a:r>
              <a:rPr lang="en-US"/>
              <a:t>Multiple access</a:t>
            </a:r>
          </a:p>
          <a:p>
            <a:pPr lvl="1"/>
            <a:r>
              <a:rPr lang="en-US"/>
              <a:t>Multiple hosts can access the network</a:t>
            </a:r>
          </a:p>
          <a:p>
            <a:r>
              <a:rPr lang="en-US"/>
              <a:t>Collision detect</a:t>
            </a:r>
          </a:p>
          <a:p>
            <a:pPr lvl="1"/>
            <a:r>
              <a:rPr lang="en-US"/>
              <a:t>Detect and respond to cases where two hosts collide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Congestion Control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TCP Increases its window size as long as no packets are dropped</a:t>
            </a:r>
          </a:p>
          <a:p>
            <a:pPr>
              <a:lnSpc>
                <a:spcPct val="90000"/>
              </a:lnSpc>
            </a:pPr>
            <a:r>
              <a:rPr lang="en-US" sz="2800"/>
              <a:t>It halves the window size when a packet drop occurs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packet drop is evident from the acknowledgements</a:t>
            </a:r>
          </a:p>
          <a:p>
            <a:pPr>
              <a:lnSpc>
                <a:spcPct val="90000"/>
              </a:lnSpc>
            </a:pPr>
            <a:r>
              <a:rPr lang="en-US" sz="2800"/>
              <a:t>Therefore, it will slowly build up to the max bandwidth, and hover around the max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doesn’t achieve the max possible though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Instead, it shares the bandwidth well with other TCP connections</a:t>
            </a:r>
          </a:p>
          <a:p>
            <a:pPr>
              <a:lnSpc>
                <a:spcPct val="90000"/>
              </a:lnSpc>
            </a:pPr>
            <a:r>
              <a:rPr lang="en-US" sz="2800"/>
              <a:t>This linear-increase, exponential backoff in the face of congestion is termed </a:t>
            </a:r>
            <a:r>
              <a:rPr lang="en-US" sz="2800" i="1"/>
              <a:t>TCP-friendliness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Window Size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981200"/>
            <a:ext cx="274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Linear increase</a:t>
            </a:r>
          </a:p>
          <a:p>
            <a:pPr>
              <a:lnSpc>
                <a:spcPct val="90000"/>
              </a:lnSpc>
            </a:pPr>
            <a:r>
              <a:rPr lang="en-US" sz="2800"/>
              <a:t>Exponential backoff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Assuming no other losses in the network except those due to bandwidth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838200" y="2438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838200" y="61722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403725" y="61372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 rot="16200000">
            <a:off x="-303213" y="4113213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8382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 Bandwidth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TCP Fairness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981200"/>
            <a:ext cx="2743200" cy="4114800"/>
          </a:xfrm>
        </p:spPr>
        <p:txBody>
          <a:bodyPr/>
          <a:lstStyle/>
          <a:p>
            <a:r>
              <a:rPr lang="en-US"/>
              <a:t>Want to share the bottleneck link fairly between two flows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838200" y="2438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838200" y="61722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90800" y="6172200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 for Host B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 rot="16200000">
            <a:off x="-993775" y="3421063"/>
            <a:ext cx="290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 for Host A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57200" y="1066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57200" y="30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3716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048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8927" name="AutoShape 15"/>
          <p:cNvCxnSpPr>
            <a:cxnSpLocks noChangeShapeType="1"/>
            <a:stCxn id="38922" idx="3"/>
            <a:endCxn id="38925" idx="1"/>
          </p:cNvCxnSpPr>
          <p:nvPr/>
        </p:nvCxnSpPr>
        <p:spPr bwMode="auto">
          <a:xfrm flipV="1">
            <a:off x="1066800" y="952500"/>
            <a:ext cx="304800" cy="3429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8" name="AutoShape 16"/>
          <p:cNvCxnSpPr>
            <a:cxnSpLocks noChangeShapeType="1"/>
            <a:stCxn id="38924" idx="3"/>
            <a:endCxn id="38925" idx="1"/>
          </p:cNvCxnSpPr>
          <p:nvPr/>
        </p:nvCxnSpPr>
        <p:spPr bwMode="auto">
          <a:xfrm>
            <a:off x="1066800" y="533400"/>
            <a:ext cx="304800" cy="419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9" name="AutoShape 17"/>
          <p:cNvCxnSpPr>
            <a:cxnSpLocks noChangeShapeType="1"/>
            <a:stCxn id="38925" idx="3"/>
            <a:endCxn id="38926" idx="1"/>
          </p:cNvCxnSpPr>
          <p:nvPr/>
        </p:nvCxnSpPr>
        <p:spPr bwMode="auto">
          <a:xfrm>
            <a:off x="1905000" y="952500"/>
            <a:ext cx="1143000" cy="0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</p:cxn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905000" y="990600"/>
            <a:ext cx="106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Bottleneck</a:t>
            </a:r>
          </a:p>
          <a:p>
            <a:r>
              <a:rPr lang="en-US" sz="1600"/>
              <a:t>Link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124200" y="762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Slow Start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Linear increase takes a long time to build up a window size that matches the link bandwidth*delay</a:t>
            </a:r>
          </a:p>
          <a:p>
            <a:pPr>
              <a:lnSpc>
                <a:spcPct val="90000"/>
              </a:lnSpc>
            </a:pPr>
            <a:r>
              <a:rPr lang="en-US" sz="2800"/>
              <a:t>Most file transactions are not long enough</a:t>
            </a:r>
          </a:p>
          <a:p>
            <a:pPr>
              <a:lnSpc>
                <a:spcPct val="90000"/>
              </a:lnSpc>
            </a:pPr>
            <a:r>
              <a:rPr lang="en-US" sz="2800"/>
              <a:t>Consequently, TCP can spend a lot of time with small windows, never getting the chance to reach a sufficiently large window size</a:t>
            </a:r>
          </a:p>
          <a:p>
            <a:pPr>
              <a:lnSpc>
                <a:spcPct val="90000"/>
              </a:lnSpc>
            </a:pPr>
            <a:r>
              <a:rPr lang="en-US" sz="2800"/>
              <a:t>Fix: Allow TCP to build up to a large window size initially by doubling the window size until first loss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Slow Start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981200"/>
            <a:ext cx="274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Initial phase of exponential increase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Assuming no other losses in the network except those due to bandwidth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838200" y="2438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838200" y="61722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403725" y="61372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 rot="16200000">
            <a:off x="-303213" y="4113213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Bandwidth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8382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 Bandwidth</a:t>
            </a:r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838200" y="3140075"/>
            <a:ext cx="2012950" cy="3032125"/>
          </a:xfrm>
          <a:custGeom>
            <a:avLst/>
            <a:gdLst/>
            <a:ahLst/>
            <a:cxnLst>
              <a:cxn ang="0">
                <a:pos x="0" y="1910"/>
              </a:cxn>
              <a:cxn ang="0">
                <a:pos x="528" y="1766"/>
              </a:cxn>
              <a:cxn ang="0">
                <a:pos x="1041" y="1235"/>
              </a:cxn>
              <a:cxn ang="0">
                <a:pos x="1223" y="485"/>
              </a:cxn>
              <a:cxn ang="0">
                <a:pos x="1268" y="0"/>
              </a:cxn>
            </a:cxnLst>
            <a:rect l="0" t="0" r="r" b="b"/>
            <a:pathLst>
              <a:path w="1268" h="1910">
                <a:moveTo>
                  <a:pt x="0" y="1910"/>
                </a:moveTo>
                <a:cubicBezTo>
                  <a:pt x="180" y="1894"/>
                  <a:pt x="355" y="1878"/>
                  <a:pt x="528" y="1766"/>
                </a:cubicBezTo>
                <a:cubicBezTo>
                  <a:pt x="701" y="1654"/>
                  <a:pt x="925" y="1449"/>
                  <a:pt x="1041" y="1235"/>
                </a:cubicBezTo>
                <a:cubicBezTo>
                  <a:pt x="1157" y="1021"/>
                  <a:pt x="1185" y="691"/>
                  <a:pt x="1223" y="485"/>
                </a:cubicBezTo>
                <a:cubicBezTo>
                  <a:pt x="1261" y="279"/>
                  <a:pt x="1259" y="101"/>
                  <a:pt x="12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8956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2895600" y="31242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40386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4038600" y="31242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181600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Reliable ordered message delivery</a:t>
            </a:r>
          </a:p>
          <a:p>
            <a:pPr lvl="2"/>
            <a:r>
              <a:rPr lang="en-US"/>
              <a:t>Connection oriented, 3-way handshake</a:t>
            </a:r>
          </a:p>
          <a:p>
            <a:r>
              <a:rPr lang="en-US"/>
              <a:t>Transmission window for better throughput</a:t>
            </a:r>
          </a:p>
          <a:p>
            <a:pPr lvl="2"/>
            <a:r>
              <a:rPr lang="en-US"/>
              <a:t>Timeouts based on link parameters</a:t>
            </a:r>
          </a:p>
          <a:p>
            <a:r>
              <a:rPr lang="en-US"/>
              <a:t>Congestion control</a:t>
            </a:r>
          </a:p>
          <a:p>
            <a:pPr lvl="2"/>
            <a:r>
              <a:rPr lang="en-US"/>
              <a:t>Linear increase, exponential backoff</a:t>
            </a:r>
          </a:p>
          <a:p>
            <a:r>
              <a:rPr lang="en-US"/>
              <a:t>Fast adaptation</a:t>
            </a:r>
          </a:p>
          <a:p>
            <a:pPr lvl="2"/>
            <a:r>
              <a:rPr lang="en-US"/>
              <a:t>Exponential increase in the initial phase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Routing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Emin Gun Sirer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Need to discover and maintain paths through the network between communicating endpoints</a:t>
            </a:r>
          </a:p>
          <a:p>
            <a:pPr>
              <a:lnSpc>
                <a:spcPct val="90000"/>
              </a:lnSpc>
            </a:pPr>
            <a:r>
              <a:rPr lang="en-US" sz="2800"/>
              <a:t>Metrics of importance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Latency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Bandwidth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Packet Overhead (“Goodput”)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Jitter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Memory space per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Computational overhead per node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Wired networks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Stable, administered, lots of infrastructure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the Internet</a:t>
            </a:r>
          </a:p>
          <a:p>
            <a:pPr>
              <a:lnSpc>
                <a:spcPct val="90000"/>
              </a:lnSpc>
            </a:pPr>
            <a:r>
              <a:rPr lang="en-US" sz="2800"/>
              <a:t>Wireless networks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Wireless, dynamic, self-organizing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Infrastructure-based wireless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A.k.a. cell-based, access-point-based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Cornell’s “rover”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Infrastructure-less wireless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A.k.a. ad hoc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E.g. the 414/415 ad hoc network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 discovery and dissemination</a:t>
            </a:r>
          </a:p>
          <a:p>
            <a:pPr lvl="1"/>
            <a:r>
              <a:rPr lang="en-US"/>
              <a:t>Proactive vs. reactive</a:t>
            </a:r>
          </a:p>
          <a:p>
            <a:r>
              <a:rPr lang="en-US"/>
              <a:t>Route selection and usage</a:t>
            </a:r>
          </a:p>
          <a:p>
            <a:pPr lvl="1"/>
            <a:r>
              <a:rPr lang="en-US"/>
              <a:t>Single path vs. multipath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basics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ethernet packet</a:t>
            </a:r>
          </a:p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905000" y="28194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 Address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905000" y="40386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Type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905000" y="34290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 Address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905000" y="4648200"/>
            <a:ext cx="3962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…Data…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905000" y="6019800"/>
            <a:ext cx="396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Checksum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graph G(V,E), where vertices represent routers, edges represent available links</a:t>
            </a:r>
          </a:p>
          <a:p>
            <a:pPr lvl="1"/>
            <a:r>
              <a:rPr lang="en-US" sz="2400"/>
              <a:t>Assume a unity weight associated with each link</a:t>
            </a:r>
          </a:p>
          <a:p>
            <a:r>
              <a:rPr lang="en-US" sz="2800"/>
              <a:t>Centralized algorithms for finding suitable routes are straightforward</a:t>
            </a:r>
          </a:p>
          <a:p>
            <a:pPr lvl="1"/>
            <a:r>
              <a:rPr lang="en-US" sz="2400"/>
              <a:t>All pairs shortest paths</a:t>
            </a:r>
          </a:p>
          <a:p>
            <a:pPr lvl="1"/>
            <a:r>
              <a:rPr lang="en-US" sz="2400"/>
              <a:t>Need distributed algorithms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Proactive Routing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Routes are disseminated from each node to all others, periodically</a:t>
            </a:r>
          </a:p>
          <a:p>
            <a:pPr lvl="1"/>
            <a:r>
              <a:rPr lang="en-US"/>
              <a:t>Every host has routes available to every other host, regardless of need</a:t>
            </a:r>
          </a:p>
          <a:p>
            <a:pPr lvl="1"/>
            <a:r>
              <a:rPr lang="en-US"/>
              <a:t>Used on the internet, some wireless ad hoc networks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node keeps track of dist, shortest distance to node i, and nexthop</a:t>
            </a:r>
          </a:p>
          <a:p>
            <a:pPr>
              <a:lnSpc>
                <a:spcPct val="90000"/>
              </a:lnSpc>
            </a:pPr>
            <a:r>
              <a:rPr lang="en-US" sz="2800"/>
              <a:t>Initially dist_self = 0, dist_i = infinity for i != self, nexthop = {}</a:t>
            </a:r>
          </a:p>
          <a:p>
            <a:pPr>
              <a:lnSpc>
                <a:spcPct val="90000"/>
              </a:lnSpc>
            </a:pPr>
            <a:r>
              <a:rPr lang="en-US" sz="2800"/>
              <a:t>Announce the dist vector to all neighbors</a:t>
            </a:r>
          </a:p>
          <a:p>
            <a:pPr>
              <a:lnSpc>
                <a:spcPct val="90000"/>
              </a:lnSpc>
            </a:pPr>
            <a:r>
              <a:rPr lang="en-US" sz="2800"/>
              <a:t>Update dist s.t. dist is set to min(all neighbor dist announcements) + 1, nexthop=neighbor with minimum dist</a:t>
            </a:r>
          </a:p>
          <a:p>
            <a:pPr>
              <a:lnSpc>
                <a:spcPct val="90000"/>
              </a:lnSpc>
            </a:pPr>
            <a:r>
              <a:rPr lang="en-US" sz="2800"/>
              <a:t>After n-1 rounds, dist values converge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Proactive Routing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Route discovery latency is very low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O(N) state in every router</a:t>
            </a:r>
          </a:p>
          <a:p>
            <a:pPr lvl="1"/>
            <a:r>
              <a:rPr lang="en-US"/>
              <a:t>Constant background communication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Routing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Routes are discovered on the fly, as needed</a:t>
            </a:r>
          </a:p>
          <a:p>
            <a:pPr lvl="1"/>
            <a:r>
              <a:rPr lang="en-US"/>
              <a:t>Route discovery often involves a network-wide query</a:t>
            </a:r>
          </a:p>
          <a:p>
            <a:pPr lvl="1"/>
            <a:r>
              <a:rPr lang="en-US"/>
              <a:t>Used on many wireless ad hoc networks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Proactive Bellman-Ford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DSR</a:t>
            </a:r>
          </a:p>
          <a:p>
            <a:pPr lvl="1"/>
            <a:r>
              <a:rPr lang="en-US"/>
              <a:t>Source routing</a:t>
            </a:r>
          </a:p>
          <a:p>
            <a:r>
              <a:rPr lang="en-US"/>
              <a:t>AODV</a:t>
            </a:r>
          </a:p>
          <a:p>
            <a:pPr lvl="1"/>
            <a:r>
              <a:rPr lang="en-US"/>
              <a:t>Ad hoc on demand distance vector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Routing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State proportional to # of used routes</a:t>
            </a:r>
          </a:p>
          <a:p>
            <a:pPr lvl="1"/>
            <a:r>
              <a:rPr lang="en-US"/>
              <a:t>Communication proportional to # of used routes and failure rate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Route discovery latency is high</a:t>
            </a:r>
          </a:p>
          <a:p>
            <a:pPr lvl="1"/>
            <a:r>
              <a:rPr lang="en-US"/>
              <a:t>Jitter (variance of packet interarrival times) is high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Routing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Proactive &amp; Reactive routing have some drawbacks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work best under different network conditions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There are many parameters to pick to get optimal performance</a:t>
            </a:r>
          </a:p>
          <a:p>
            <a:pPr>
              <a:lnSpc>
                <a:spcPct val="90000"/>
              </a:lnSpc>
            </a:pPr>
            <a:r>
              <a:rPr lang="en-US" sz="2800"/>
              <a:t>Perform hybrid routing</a:t>
            </a:r>
          </a:p>
          <a:p>
            <a:pPr>
              <a:lnSpc>
                <a:spcPct val="90000"/>
              </a:lnSpc>
            </a:pPr>
            <a:r>
              <a:rPr lang="en-US" sz="2800"/>
              <a:t>Some routes are disseminated proactively, others discovered reactively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outperform both reactive and proactive across a wide range of scenarios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09800"/>
            <a:ext cx="3155950" cy="652463"/>
          </a:xfrm>
          <a:noFill/>
          <a:ln/>
        </p:spPr>
        <p:txBody>
          <a:bodyPr wrap="none" lIns="19050" tIns="26988" rIns="19050" bIns="26988" anchor="b"/>
          <a:lstStyle/>
          <a:p>
            <a:pPr defTabSz="904875">
              <a:lnSpc>
                <a:spcPts val="4100"/>
              </a:lnSpc>
              <a:tabLst>
                <a:tab pos="904875" algn="l"/>
                <a:tab pos="1809750" algn="l"/>
                <a:tab pos="2716213" algn="l"/>
                <a:tab pos="3621088" algn="l"/>
                <a:tab pos="4525963" algn="l"/>
                <a:tab pos="5430838" algn="l"/>
                <a:tab pos="6337300" algn="l"/>
              </a:tabLst>
            </a:pPr>
            <a:r>
              <a:rPr lang="en-US" sz="2600" b="1">
                <a:solidFill>
                  <a:srgbClr val="000000"/>
                </a:solidFill>
              </a:rPr>
              <a:t>Remote Procedure Call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429000"/>
            <a:ext cx="1108075" cy="654050"/>
          </a:xfrm>
          <a:noFill/>
          <a:ln/>
        </p:spPr>
        <p:txBody>
          <a:bodyPr wrap="none" lIns="19050" tIns="26988" rIns="19050" bIns="26988"/>
          <a:lstStyle/>
          <a:p>
            <a:pPr marL="0" indent="0" algn="ctr" defTabSz="904875">
              <a:buFontTx/>
              <a:buNone/>
              <a:tabLst>
                <a:tab pos="452438" algn="l"/>
                <a:tab pos="904875" algn="l"/>
                <a:tab pos="1357313" algn="l"/>
                <a:tab pos="1809750" algn="l"/>
                <a:tab pos="2263775" algn="l"/>
                <a:tab pos="2716213" algn="l"/>
                <a:tab pos="3168650" algn="l"/>
                <a:tab pos="3621088" algn="l"/>
                <a:tab pos="4525963" algn="l"/>
                <a:tab pos="5430838" algn="l"/>
                <a:tab pos="6337300" algn="l"/>
              </a:tabLst>
            </a:pPr>
            <a:endParaRPr lang="en-US" sz="1600" b="1">
              <a:solidFill>
                <a:srgbClr val="000000"/>
              </a:solidFill>
            </a:endParaRPr>
          </a:p>
          <a:p>
            <a:pPr marL="0" indent="0" algn="ctr" defTabSz="904875">
              <a:buFontTx/>
              <a:buNone/>
              <a:tabLst>
                <a:tab pos="452438" algn="l"/>
                <a:tab pos="904875" algn="l"/>
                <a:tab pos="1357313" algn="l"/>
                <a:tab pos="1809750" algn="l"/>
                <a:tab pos="2263775" algn="l"/>
                <a:tab pos="2716213" algn="l"/>
                <a:tab pos="3168650" algn="l"/>
                <a:tab pos="3621088" algn="l"/>
                <a:tab pos="4525963" algn="l"/>
                <a:tab pos="5430838" algn="l"/>
                <a:tab pos="6337300" algn="l"/>
              </a:tabLst>
            </a:pPr>
            <a:endParaRPr lang="en-US"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packets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Carrier sense, broadcast if ether is available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81000" y="4495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830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086600" y="47244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6553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55" name="Picture 11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373188" cy="1336675"/>
          </a:xfrm>
          <a:prstGeom prst="rect">
            <a:avLst/>
          </a:prstGeom>
          <a:noFill/>
        </p:spPr>
      </p:pic>
      <p:pic>
        <p:nvPicPr>
          <p:cNvPr id="6156" name="Picture 12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743200"/>
            <a:ext cx="1676400" cy="1414463"/>
          </a:xfrm>
          <a:prstGeom prst="rect">
            <a:avLst/>
          </a:prstGeom>
          <a:noFill/>
        </p:spPr>
      </p:pic>
      <p:pic>
        <p:nvPicPr>
          <p:cNvPr id="6157" name="Picture 13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1444625" cy="1458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45E-1D72-497A-848A-E8E5710B71CF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6017-CB84-42B3-98E0-566A5D7524B8}" type="slidenum">
              <a:rPr lang="en-US"/>
              <a:pPr/>
              <a:t>70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Clients and Servers	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en-US" sz="1800"/>
              <a:t>A common model for structuring distributed computation is via the client/server paradigm</a:t>
            </a:r>
          </a:p>
          <a:p>
            <a:r>
              <a:rPr lang="en-US" sz="1800"/>
              <a:t>A </a:t>
            </a:r>
            <a:r>
              <a:rPr lang="en-US" sz="1800" i="1"/>
              <a:t>server</a:t>
            </a:r>
            <a:r>
              <a:rPr lang="en-US" sz="1800"/>
              <a:t> is a program (or collection of programs) that provide some </a:t>
            </a:r>
            <a:r>
              <a:rPr lang="en-US" sz="1800" i="1"/>
              <a:t>service</a:t>
            </a:r>
            <a:r>
              <a:rPr lang="en-US" sz="1800"/>
              <a:t>, e.g., file service, name service, …</a:t>
            </a:r>
          </a:p>
          <a:p>
            <a:r>
              <a:rPr lang="en-US" sz="1800"/>
              <a:t>The server may exist on one or more nodes.</a:t>
            </a:r>
          </a:p>
          <a:p>
            <a:r>
              <a:rPr lang="en-US" sz="1800"/>
              <a:t>A </a:t>
            </a:r>
            <a:r>
              <a:rPr lang="en-US" sz="1800" i="1"/>
              <a:t>client</a:t>
            </a:r>
            <a:r>
              <a:rPr lang="en-US" sz="1800"/>
              <a:t> is a program that uses the service.</a:t>
            </a:r>
          </a:p>
          <a:p>
            <a:r>
              <a:rPr lang="en-US" sz="1800"/>
              <a:t>A client first </a:t>
            </a:r>
            <a:r>
              <a:rPr lang="en-US" sz="1800" i="1"/>
              <a:t>binds</a:t>
            </a:r>
            <a:r>
              <a:rPr lang="en-US" sz="1800"/>
              <a:t> to the server, I.e., locates it in the network and establishes a connection.</a:t>
            </a:r>
          </a:p>
          <a:p>
            <a:r>
              <a:rPr lang="en-US" sz="1800"/>
              <a:t>The client then sends </a:t>
            </a:r>
            <a:r>
              <a:rPr lang="en-US" sz="1800" i="1"/>
              <a:t>requests</a:t>
            </a:r>
            <a:r>
              <a:rPr lang="en-US" sz="1800"/>
              <a:t> to perform actions; this is done by sending messages that indicate which service is desired, along with params.  The server returns a </a:t>
            </a:r>
            <a:r>
              <a:rPr lang="en-US" sz="1800" i="1"/>
              <a:t>response</a:t>
            </a:r>
            <a:r>
              <a:rPr lang="en-US" sz="1800"/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F4EB-F249-4E9E-A08E-8DF74499C0BD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100-BFC7-486A-A73A-5C26D3B2C0CA}" type="slidenum">
              <a:rPr lang="en-US"/>
              <a:pPr/>
              <a:t>71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Problem with Messages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While messages provide very flexible communication, they also have certain problems:</a:t>
            </a:r>
          </a:p>
          <a:p>
            <a:pPr lvl="1"/>
            <a:r>
              <a:rPr lang="en-US" sz="2000" dirty="0"/>
              <a:t>requires that programmer worry about message formats</a:t>
            </a:r>
          </a:p>
          <a:p>
            <a:pPr lvl="1"/>
            <a:r>
              <a:rPr lang="en-US" sz="2000" dirty="0"/>
              <a:t>messages must be packed and unpacked</a:t>
            </a:r>
          </a:p>
          <a:p>
            <a:pPr lvl="1"/>
            <a:r>
              <a:rPr lang="en-US" sz="2000" dirty="0"/>
              <a:t>messages have to be decoded by server to figure out what is requested</a:t>
            </a:r>
          </a:p>
          <a:p>
            <a:pPr lvl="1"/>
            <a:r>
              <a:rPr lang="en-US" sz="2000" dirty="0"/>
              <a:t>messages are often asynchronous</a:t>
            </a:r>
          </a:p>
          <a:p>
            <a:pPr lvl="1"/>
            <a:r>
              <a:rPr lang="en-US" sz="2000" dirty="0"/>
              <a:t>they may require special error handling functions</a:t>
            </a:r>
          </a:p>
          <a:p>
            <a:r>
              <a:rPr lang="en-US" sz="2400" dirty="0"/>
              <a:t>Basically, messages are not a natural programming model for most programmers.	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13B8-AFE1-4B91-8434-D742F8D99104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557-C9B0-4A61-A00D-54D81C3A1B16}" type="slidenum">
              <a:rPr lang="en-US"/>
              <a:pPr/>
              <a:t>72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sz="3600"/>
              <a:t>Procedure Call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1800"/>
              <a:t>A more natural way to communicate is through procedure call:</a:t>
            </a:r>
          </a:p>
          <a:p>
            <a:pPr lvl="1"/>
            <a:r>
              <a:rPr lang="en-US" sz="1600"/>
              <a:t>every language supports it</a:t>
            </a:r>
          </a:p>
          <a:p>
            <a:pPr lvl="1"/>
            <a:r>
              <a:rPr lang="en-US" sz="1600"/>
              <a:t>semantics are well defined and understood</a:t>
            </a:r>
          </a:p>
          <a:p>
            <a:pPr lvl="1"/>
            <a:r>
              <a:rPr lang="en-US" sz="1600"/>
              <a:t>natural for programmers to use</a:t>
            </a:r>
          </a:p>
          <a:p>
            <a:r>
              <a:rPr lang="en-US" sz="1800"/>
              <a:t>Basic idea:  let’s just define a server as a module that </a:t>
            </a:r>
            <a:r>
              <a:rPr lang="en-US" sz="1800" i="1"/>
              <a:t>exports</a:t>
            </a:r>
            <a:r>
              <a:rPr lang="en-US" sz="1800"/>
              <a:t> a set of procedures that can be called by client programs.</a:t>
            </a:r>
          </a:p>
          <a:p>
            <a:r>
              <a:rPr lang="en-US" sz="1800"/>
              <a:t>To use the server, the client just does a procedure call, as if it were linked with the server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81200" y="4419600"/>
            <a:ext cx="13716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486400" y="4419600"/>
            <a:ext cx="13716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191000" y="4191000"/>
            <a:ext cx="4794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095750" y="4876800"/>
            <a:ext cx="6715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362200" y="4572000"/>
            <a:ext cx="6826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Client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827713" y="4572000"/>
            <a:ext cx="71596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Server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276600" y="4572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352800" y="4876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EFEB-FE12-4AC4-904F-B8E1E62DC62B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7D1C-D09E-4687-AB2E-AB1BA924C6DE}" type="slidenum">
              <a:rPr lang="en-US"/>
              <a:pPr/>
              <a:t>73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(Remote) Procedure Call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So, we would like to use procedure call as a model for distributed communication.</a:t>
            </a:r>
          </a:p>
          <a:p>
            <a:r>
              <a:rPr lang="en-US" sz="2800" dirty="0"/>
              <a:t>Lots of issues:</a:t>
            </a:r>
          </a:p>
          <a:p>
            <a:pPr lvl="1"/>
            <a:r>
              <a:rPr lang="en-US" sz="2400" dirty="0"/>
              <a:t>how do we make this invisible to the programmer?</a:t>
            </a:r>
          </a:p>
          <a:p>
            <a:pPr lvl="1"/>
            <a:r>
              <a:rPr lang="en-US" sz="2400" dirty="0"/>
              <a:t>what are the semantics of parameter passing?</a:t>
            </a:r>
          </a:p>
          <a:p>
            <a:pPr lvl="1"/>
            <a:r>
              <a:rPr lang="en-US" sz="2400" dirty="0"/>
              <a:t>how is binding done (locating the server)?</a:t>
            </a:r>
          </a:p>
          <a:p>
            <a:pPr lvl="1"/>
            <a:r>
              <a:rPr lang="en-US" sz="2400" dirty="0"/>
              <a:t>how do we support heterogeneity (OS, arch., language)</a:t>
            </a:r>
          </a:p>
          <a:p>
            <a:pPr lvl="1"/>
            <a:r>
              <a:rPr lang="en-US" sz="2400" dirty="0"/>
              <a:t>etc.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C8EB-C0D2-4BD3-9BCF-C696DB4F980D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78FA-A2FF-406E-BCB8-2B2FAE079783}" type="slidenum">
              <a:rPr lang="en-US"/>
              <a:pPr/>
              <a:t>74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Procedure Call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basic model for Remote Procedure Call (RPC) was described by </a:t>
            </a:r>
            <a:r>
              <a:rPr lang="en-US" sz="2400" dirty="0" err="1"/>
              <a:t>Birrell</a:t>
            </a:r>
            <a:r>
              <a:rPr lang="en-US" sz="2400" dirty="0"/>
              <a:t> and Nelson in 1980, based on work done at Xerox PARC.</a:t>
            </a:r>
          </a:p>
          <a:p>
            <a:r>
              <a:rPr lang="en-US" sz="2400" dirty="0"/>
              <a:t>Goals was to make RPC look as much like local PC as possible.</a:t>
            </a:r>
          </a:p>
          <a:p>
            <a:r>
              <a:rPr lang="en-US" sz="2400" dirty="0"/>
              <a:t>Used computer/language support.</a:t>
            </a:r>
          </a:p>
          <a:p>
            <a:r>
              <a:rPr lang="en-US" sz="2400" dirty="0"/>
              <a:t>There are 3 components on each side:</a:t>
            </a:r>
          </a:p>
          <a:p>
            <a:pPr lvl="1"/>
            <a:r>
              <a:rPr lang="en-US" sz="2000" dirty="0"/>
              <a:t>a user program (client or server)</a:t>
            </a:r>
          </a:p>
          <a:p>
            <a:pPr lvl="1"/>
            <a:r>
              <a:rPr lang="en-US" sz="2000" dirty="0"/>
              <a:t>a set of </a:t>
            </a:r>
            <a:r>
              <a:rPr lang="en-US" sz="2000" i="1" dirty="0"/>
              <a:t>stub</a:t>
            </a:r>
            <a:r>
              <a:rPr lang="en-US" sz="2000" dirty="0"/>
              <a:t> procedures</a:t>
            </a:r>
          </a:p>
          <a:p>
            <a:pPr lvl="1"/>
            <a:r>
              <a:rPr lang="en-US" sz="2000" dirty="0"/>
              <a:t>RPC runtime support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CC7A-5BE0-4056-AE5D-30ABB959F19F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4A92-0B16-4E8D-AAC8-8C9F544B2C41}" type="slidenum">
              <a:rPr lang="en-US"/>
              <a:pPr/>
              <a:t>75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Basic process for building a server:</a:t>
            </a:r>
          </a:p>
          <a:p>
            <a:pPr lvl="1"/>
            <a:r>
              <a:rPr lang="en-US" sz="2000" dirty="0"/>
              <a:t>Server program defines the server’s interface using an </a:t>
            </a:r>
            <a:r>
              <a:rPr lang="en-US" sz="2000" i="1" dirty="0"/>
              <a:t>interface definition language</a:t>
            </a:r>
            <a:r>
              <a:rPr lang="en-US" sz="2000" dirty="0"/>
              <a:t> (IDL)</a:t>
            </a:r>
          </a:p>
          <a:p>
            <a:pPr lvl="1"/>
            <a:r>
              <a:rPr lang="en-US" sz="2000" dirty="0"/>
              <a:t>The IDL specifies the names, parameters, and types for all client-callable server procedures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/>
              <a:t>stub compiler</a:t>
            </a:r>
            <a:r>
              <a:rPr lang="en-US" sz="2000" dirty="0"/>
              <a:t> reads the IDL and produces two stub procedures for each server procedure:  a client-side stub and a server-side stub</a:t>
            </a:r>
          </a:p>
          <a:p>
            <a:pPr lvl="1"/>
            <a:r>
              <a:rPr lang="en-US" sz="2000" dirty="0"/>
              <a:t>The server writer writes the server and links it with the server-side stubs;  the client writes her program and links it with the client-side stubs.</a:t>
            </a:r>
          </a:p>
          <a:p>
            <a:pPr lvl="1"/>
            <a:r>
              <a:rPr lang="en-US" sz="2000" dirty="0"/>
              <a:t>The stubs are responsible for managing all details of the remote communication between client and server.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82FD-E5AE-4F10-B85B-6BC60107F2E5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63B0-8563-4EC2-82DC-103A419B0EEA}" type="slidenum">
              <a:rPr lang="en-US"/>
              <a:pPr/>
              <a:t>76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Stubs	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Basically, a client-side stub is a procedure that looks to the client as if it were a callable server procedure.</a:t>
            </a:r>
          </a:p>
          <a:p>
            <a:r>
              <a:rPr lang="en-US" sz="2400" dirty="0"/>
              <a:t>A server-side stub looks to the server as if it’s a calling client.</a:t>
            </a:r>
          </a:p>
          <a:p>
            <a:r>
              <a:rPr lang="en-US" sz="2400" dirty="0"/>
              <a:t>The client program thinks it is calling the server;  in fact, it’s calling the client stub.</a:t>
            </a:r>
          </a:p>
          <a:p>
            <a:r>
              <a:rPr lang="en-US" sz="2400" dirty="0"/>
              <a:t>The server program thinks it’s called by the client;  in fact, it’s called by the server stub.</a:t>
            </a:r>
          </a:p>
          <a:p>
            <a:r>
              <a:rPr lang="en-US" sz="2400" dirty="0"/>
              <a:t>The stubs send messages to each other to make the RPC happen.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6ED7-0D5B-4BA1-8263-579B09137762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D868-C9C9-48B0-981E-A486D8F55464}" type="slidenum">
              <a:rPr lang="en-US"/>
              <a:pPr/>
              <a:t>77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RPC Call Structure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2192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192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2192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7150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7150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7150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347788" y="1965325"/>
            <a:ext cx="11922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347788" y="3429000"/>
            <a:ext cx="12477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proc foo(a,b)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867400" y="3429000"/>
            <a:ext cx="11922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791200" y="1706563"/>
            <a:ext cx="12477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/>
              <a:t>proc foo(a,b)</a:t>
            </a:r>
          </a:p>
          <a:p>
            <a:pPr algn="l"/>
            <a:r>
              <a:rPr lang="en-US" sz="1600"/>
              <a:t>  begin foo...</a:t>
            </a:r>
          </a:p>
          <a:p>
            <a:pPr algn="l"/>
            <a:r>
              <a:rPr lang="en-US" sz="1600"/>
              <a:t>  end foo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8600" y="17526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28600" y="3429000"/>
            <a:ext cx="63817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28600" y="51816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543800" y="52578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543800" y="3581400"/>
            <a:ext cx="68262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543800" y="18288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743200" y="6172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829050" y="6172200"/>
            <a:ext cx="5238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43200" y="1752600"/>
            <a:ext cx="1209675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 makes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local call to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 proc.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819400" y="3429000"/>
            <a:ext cx="1463675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builds msg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packet, inserts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params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895600" y="5029200"/>
            <a:ext cx="135096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 sends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msg to remote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node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648200" y="1752600"/>
            <a:ext cx="9255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 is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called by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its stub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572000" y="3352800"/>
            <a:ext cx="1241425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unpacks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params and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makes call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4495800" y="5029200"/>
            <a:ext cx="12938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receives msg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and calls stub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6002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16002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795463" y="2819400"/>
            <a:ext cx="8016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755775" y="4495800"/>
            <a:ext cx="9477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send msg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68580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7162800" y="2819400"/>
            <a:ext cx="80168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7086600" y="4572000"/>
            <a:ext cx="12652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msg received</a:t>
            </a: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V="1">
            <a:off x="68580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08B0-859E-44F4-9155-210487A6B659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10D2-1DD8-4F73-BFD0-97793BD77E94}" type="slidenum">
              <a:rPr lang="en-US"/>
              <a:pPr/>
              <a:t>78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RPC Return Structure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2192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2192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715000" y="1524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715000" y="32004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715000" y="4953000"/>
            <a:ext cx="1524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347788" y="1965325"/>
            <a:ext cx="11922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347788" y="3429000"/>
            <a:ext cx="12477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proc foo(a,b)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67400" y="3429000"/>
            <a:ext cx="11922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call foo(x,y)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791200" y="1706563"/>
            <a:ext cx="12477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/>
              <a:t>proc foo(a,b)</a:t>
            </a:r>
          </a:p>
          <a:p>
            <a:pPr algn="l"/>
            <a:r>
              <a:rPr lang="en-US" sz="1600"/>
              <a:t>  begin foo...</a:t>
            </a:r>
          </a:p>
          <a:p>
            <a:pPr algn="l"/>
            <a:r>
              <a:rPr lang="en-US" sz="1600"/>
              <a:t>  end foo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28600" y="17526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63817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28600" y="51816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7543800" y="5257800"/>
            <a:ext cx="819150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RPC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543800" y="3581400"/>
            <a:ext cx="682625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stub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7543800" y="1828800"/>
            <a:ext cx="874713" cy="484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program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743200" y="6172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754438" y="6172200"/>
            <a:ext cx="6715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743200" y="2009775"/>
            <a:ext cx="1470025" cy="227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client continues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819400" y="3429000"/>
            <a:ext cx="12430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unpacks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msg, returns 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to caller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819400" y="5105400"/>
            <a:ext cx="1344613" cy="741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receives msg, 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calls stub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4648200" y="1881188"/>
            <a:ext cx="1095375" cy="484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server proc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returns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572000" y="3224213"/>
            <a:ext cx="1117600" cy="9985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stub builds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result msg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with output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args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572000" y="5029200"/>
            <a:ext cx="1028700" cy="998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55000"/>
              </a:lnSpc>
            </a:pPr>
            <a:r>
              <a:rPr lang="en-US" sz="1600"/>
              <a:t>runtime 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responds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to original</a:t>
            </a:r>
          </a:p>
          <a:p>
            <a:pPr algn="l">
              <a:lnSpc>
                <a:spcPct val="55000"/>
              </a:lnSpc>
            </a:pPr>
            <a:r>
              <a:rPr lang="en-US" sz="1600"/>
              <a:t>msg</a:t>
            </a: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67056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67056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862138" y="2819400"/>
            <a:ext cx="671512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1676400" y="4572000"/>
            <a:ext cx="12652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msg received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1752600" y="2819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7086600" y="2819400"/>
            <a:ext cx="67151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return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7086600" y="4572000"/>
            <a:ext cx="94773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send msg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1676400" y="449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BF6E-3A79-478A-8AAA-CB77B881BA90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1A97-9F4E-43FE-BAC7-07C8338AE4CC}" type="slidenum">
              <a:rPr lang="en-US"/>
              <a:pPr/>
              <a:t>79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Binding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Binding is the process of connecting the client and server</a:t>
            </a:r>
          </a:p>
          <a:p>
            <a:r>
              <a:rPr lang="en-US" sz="2400" dirty="0"/>
              <a:t>The server, when it starts up, </a:t>
            </a:r>
            <a:r>
              <a:rPr lang="en-US" sz="2400" i="1" dirty="0"/>
              <a:t>exports</a:t>
            </a:r>
            <a:r>
              <a:rPr lang="en-US" sz="2400" dirty="0"/>
              <a:t> its interface, identifying itself to a network name server and telling the local runtime its dispatcher address.</a:t>
            </a:r>
          </a:p>
          <a:p>
            <a:r>
              <a:rPr lang="en-US" sz="2400" dirty="0"/>
              <a:t>The client, before issuing any calls, </a:t>
            </a:r>
            <a:r>
              <a:rPr lang="en-US" sz="2400" i="1" dirty="0"/>
              <a:t>imports</a:t>
            </a:r>
            <a:r>
              <a:rPr lang="en-US" sz="2400" dirty="0"/>
              <a:t> the server, which causes the RPC runtime to lookup the server through the name service and contact the requested server to setup a connection.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import</a:t>
            </a:r>
            <a:r>
              <a:rPr lang="en-US" sz="2400" dirty="0"/>
              <a:t> and </a:t>
            </a:r>
            <a:r>
              <a:rPr lang="en-US" sz="2400" i="1" dirty="0"/>
              <a:t>export</a:t>
            </a:r>
            <a:r>
              <a:rPr lang="en-US" sz="2400" dirty="0"/>
              <a:t> are explicit calls in the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&amp; ARP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9436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ARP is used to discover physical addresses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ARP = Address Resolution Protocol</a:t>
            </a:r>
          </a:p>
        </p:txBody>
      </p:sp>
      <p:sp>
        <p:nvSpPr>
          <p:cNvPr id="17412" name="Line 1028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1029"/>
          <p:cNvSpPr>
            <a:spLocks noChangeShapeType="1"/>
          </p:cNvSpPr>
          <p:nvPr/>
        </p:nvSpPr>
        <p:spPr bwMode="auto">
          <a:xfrm>
            <a:off x="457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1030"/>
          <p:cNvSpPr>
            <a:spLocks noChangeShapeType="1"/>
          </p:cNvSpPr>
          <p:nvPr/>
        </p:nvSpPr>
        <p:spPr bwMode="auto">
          <a:xfrm>
            <a:off x="4114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1031"/>
          <p:cNvSpPr>
            <a:spLocks noChangeShapeType="1"/>
          </p:cNvSpPr>
          <p:nvPr/>
        </p:nvSpPr>
        <p:spPr bwMode="auto">
          <a:xfrm>
            <a:off x="8382000" y="3276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Rectangle 1032"/>
          <p:cNvSpPr>
            <a:spLocks noChangeArrowheads="1"/>
          </p:cNvSpPr>
          <p:nvPr/>
        </p:nvSpPr>
        <p:spPr bwMode="auto">
          <a:xfrm>
            <a:off x="7391400" y="5410200"/>
            <a:ext cx="1447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33"/>
          <p:cNvSpPr>
            <a:spLocks noChangeShapeType="1"/>
          </p:cNvSpPr>
          <p:nvPr/>
        </p:nvSpPr>
        <p:spPr bwMode="auto">
          <a:xfrm>
            <a:off x="68580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18" name="Picture 1034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057400"/>
            <a:ext cx="1373188" cy="1336675"/>
          </a:xfrm>
          <a:prstGeom prst="rect">
            <a:avLst/>
          </a:prstGeom>
          <a:noFill/>
        </p:spPr>
      </p:pic>
      <p:pic>
        <p:nvPicPr>
          <p:cNvPr id="17419" name="Picture 1035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1676400" cy="1414463"/>
          </a:xfrm>
          <a:prstGeom prst="rect">
            <a:avLst/>
          </a:prstGeom>
          <a:noFill/>
        </p:spPr>
      </p:pic>
      <p:pic>
        <p:nvPicPr>
          <p:cNvPr id="17420" name="Picture 1036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81200"/>
            <a:ext cx="1444625" cy="1458913"/>
          </a:xfrm>
          <a:prstGeom prst="rect">
            <a:avLst/>
          </a:prstGeom>
          <a:noFill/>
        </p:spPr>
      </p:pic>
      <p:sp>
        <p:nvSpPr>
          <p:cNvPr id="17421" name="Text Box 1037"/>
          <p:cNvSpPr txBox="1">
            <a:spLocks noChangeArrowheads="1"/>
          </p:cNvSpPr>
          <p:nvPr/>
        </p:nvSpPr>
        <p:spPr bwMode="auto">
          <a:xfrm>
            <a:off x="6400800" y="3810000"/>
            <a:ext cx="2590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“What is the physical address of the host named 128.84.96.89”</a:t>
            </a:r>
            <a:endParaRPr lang="en-US"/>
          </a:p>
        </p:txBody>
      </p:sp>
      <p:sp>
        <p:nvSpPr>
          <p:cNvPr id="17422" name="Line 1038"/>
          <p:cNvSpPr>
            <a:spLocks noChangeShapeType="1"/>
          </p:cNvSpPr>
          <p:nvPr/>
        </p:nvSpPr>
        <p:spPr bwMode="auto">
          <a:xfrm>
            <a:off x="5867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Text Box 1039"/>
          <p:cNvSpPr txBox="1">
            <a:spLocks noChangeArrowheads="1"/>
          </p:cNvSpPr>
          <p:nvPr/>
        </p:nvSpPr>
        <p:spPr bwMode="auto">
          <a:xfrm>
            <a:off x="4800600" y="19812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128.84.96.90</a:t>
            </a:r>
          </a:p>
        </p:txBody>
      </p:sp>
      <p:sp>
        <p:nvSpPr>
          <p:cNvPr id="17424" name="Text Box 1040"/>
          <p:cNvSpPr txBox="1">
            <a:spLocks noChangeArrowheads="1"/>
          </p:cNvSpPr>
          <p:nvPr/>
        </p:nvSpPr>
        <p:spPr bwMode="auto">
          <a:xfrm>
            <a:off x="1066800" y="19050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128.84.96.89</a:t>
            </a:r>
          </a:p>
        </p:txBody>
      </p:sp>
      <p:sp>
        <p:nvSpPr>
          <p:cNvPr id="17425" name="Text Box 1041"/>
          <p:cNvSpPr txBox="1">
            <a:spLocks noChangeArrowheads="1"/>
          </p:cNvSpPr>
          <p:nvPr/>
        </p:nvSpPr>
        <p:spPr bwMode="auto">
          <a:xfrm>
            <a:off x="5943600" y="32766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128.84.96.91</a:t>
            </a:r>
          </a:p>
        </p:txBody>
      </p:sp>
      <p:sp>
        <p:nvSpPr>
          <p:cNvPr id="17426" name="Text Box 1042"/>
          <p:cNvSpPr txBox="1">
            <a:spLocks noChangeArrowheads="1"/>
          </p:cNvSpPr>
          <p:nvPr/>
        </p:nvSpPr>
        <p:spPr bwMode="auto">
          <a:xfrm>
            <a:off x="228600" y="4724400"/>
            <a:ext cx="3124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“I’m at 1a:34:2c:9a:de:cc”</a:t>
            </a:r>
            <a:endParaRPr lang="en-US"/>
          </a:p>
        </p:txBody>
      </p:sp>
      <p:sp>
        <p:nvSpPr>
          <p:cNvPr id="17427" name="Line 1043"/>
          <p:cNvSpPr>
            <a:spLocks noChangeShapeType="1"/>
          </p:cNvSpPr>
          <p:nvPr/>
        </p:nvSpPr>
        <p:spPr bwMode="auto">
          <a:xfrm>
            <a:off x="3429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EF2-90EB-4C20-8FE9-DDC9498FC730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4919-8DCF-41B8-AE27-3C58B0CF64EA}" type="slidenum">
              <a:rPr lang="en-US"/>
              <a:pPr/>
              <a:t>80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Marshalling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Marshalling is the packing of procedure parameters into a message packet.</a:t>
            </a:r>
          </a:p>
          <a:p>
            <a:r>
              <a:rPr lang="en-US" sz="2400" dirty="0"/>
              <a:t>The RPC stubs call type-specific procedures to </a:t>
            </a:r>
            <a:r>
              <a:rPr lang="en-US" sz="2400" dirty="0" err="1"/>
              <a:t>marshall</a:t>
            </a:r>
            <a:r>
              <a:rPr lang="en-US" sz="2400" dirty="0"/>
              <a:t> (or </a:t>
            </a:r>
            <a:r>
              <a:rPr lang="en-US" sz="2400" dirty="0" err="1"/>
              <a:t>unmarshall</a:t>
            </a:r>
            <a:r>
              <a:rPr lang="en-US" sz="2400" dirty="0"/>
              <a:t>) all of the parameters to the call.</a:t>
            </a:r>
          </a:p>
          <a:p>
            <a:r>
              <a:rPr lang="en-US" sz="2400" dirty="0"/>
              <a:t>On the client side, the client stub </a:t>
            </a:r>
            <a:r>
              <a:rPr lang="en-US" sz="2400" dirty="0" err="1"/>
              <a:t>marshalls</a:t>
            </a:r>
            <a:r>
              <a:rPr lang="en-US" sz="2400" dirty="0"/>
              <a:t> the parameters into the call packet;  on the server side the server stub </a:t>
            </a:r>
            <a:r>
              <a:rPr lang="en-US" sz="2400" dirty="0" err="1"/>
              <a:t>unmarshalls</a:t>
            </a:r>
            <a:r>
              <a:rPr lang="en-US" sz="2400" dirty="0"/>
              <a:t> the parameters in order to call the server’s procedure.</a:t>
            </a:r>
          </a:p>
          <a:p>
            <a:r>
              <a:rPr lang="en-US" sz="2400" dirty="0"/>
              <a:t>On the return, the server stub </a:t>
            </a:r>
            <a:r>
              <a:rPr lang="en-US" sz="2400" dirty="0" err="1"/>
              <a:t>marshalls</a:t>
            </a:r>
            <a:r>
              <a:rPr lang="en-US" sz="2400" dirty="0"/>
              <a:t> return parameters into the return packet;  the client stub </a:t>
            </a:r>
            <a:r>
              <a:rPr lang="en-US" sz="2400" dirty="0" err="1"/>
              <a:t>unmarshalls</a:t>
            </a:r>
            <a:r>
              <a:rPr lang="en-US" sz="2400" dirty="0"/>
              <a:t> return parameters and returns to the client.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184A-336F-4D20-BA2D-7F69A72B0758}" type="datetime1">
              <a:rPr lang="en-US"/>
              <a:pPr/>
              <a:t>10/20/2010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90A2-3DC7-4634-A40C-70A7310D6EC5}" type="slidenum">
              <a:rPr lang="en-US"/>
              <a:pPr/>
              <a:t>81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RPC Final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RPC is the most common model now for communications in distributed applications.</a:t>
            </a:r>
          </a:p>
          <a:p>
            <a:r>
              <a:rPr lang="en-US"/>
              <a:t>RPC is essentially </a:t>
            </a:r>
            <a:r>
              <a:rPr lang="en-US" u="sng"/>
              <a:t>language support</a:t>
            </a:r>
            <a:r>
              <a:rPr lang="en-US"/>
              <a:t> for distributed programming.</a:t>
            </a:r>
          </a:p>
          <a:p>
            <a:r>
              <a:rPr lang="en-US"/>
              <a:t>RPC relies on a </a:t>
            </a:r>
            <a:r>
              <a:rPr lang="en-US" u="sng"/>
              <a:t>stub compiler</a:t>
            </a:r>
            <a:r>
              <a:rPr lang="en-US"/>
              <a:t> to automatically produce client/server stubs from the IDL server description.</a:t>
            </a:r>
          </a:p>
          <a:p>
            <a:r>
              <a:rPr lang="en-US"/>
              <a:t>RPC is commonly used, </a:t>
            </a:r>
            <a:r>
              <a:rPr lang="en-US" i="1"/>
              <a:t>even on a single node</a:t>
            </a:r>
            <a:r>
              <a:rPr lang="en-US"/>
              <a:t>, for communication between applications running in different address spaces.  In fact, most RPCs are intra-node.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&amp; </a:t>
            </a:r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9436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DHCP is </a:t>
            </a:r>
            <a:r>
              <a:rPr lang="en-US" sz="2800" dirty="0"/>
              <a:t>used to discover </a:t>
            </a:r>
            <a:r>
              <a:rPr lang="en-US" sz="2800" dirty="0" smtClean="0"/>
              <a:t>network addresses</a:t>
            </a:r>
            <a:endParaRPr lang="en-US" sz="2800" dirty="0"/>
          </a:p>
        </p:txBody>
      </p:sp>
      <p:sp>
        <p:nvSpPr>
          <p:cNvPr id="18436" name="Line 1028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1029"/>
          <p:cNvSpPr>
            <a:spLocks noChangeShapeType="1"/>
          </p:cNvSpPr>
          <p:nvPr/>
        </p:nvSpPr>
        <p:spPr bwMode="auto">
          <a:xfrm>
            <a:off x="457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4114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Line 1031"/>
          <p:cNvSpPr>
            <a:spLocks noChangeShapeType="1"/>
          </p:cNvSpPr>
          <p:nvPr/>
        </p:nvSpPr>
        <p:spPr bwMode="auto">
          <a:xfrm>
            <a:off x="8382000" y="3276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442" name="Picture 1034" descr="\\cardinal\packages\office2000\PFiles\MSOffice\Clipart\standard\stddir1\BD07165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057400"/>
            <a:ext cx="1373188" cy="1336675"/>
          </a:xfrm>
          <a:prstGeom prst="rect">
            <a:avLst/>
          </a:prstGeom>
          <a:noFill/>
        </p:spPr>
      </p:pic>
      <p:pic>
        <p:nvPicPr>
          <p:cNvPr id="18443" name="Picture 1035" descr="\\cardinal\packages\office2000\PFiles\MSOffice\Clipart\standard\stddir1\BD07171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1676400" cy="1414463"/>
          </a:xfrm>
          <a:prstGeom prst="rect">
            <a:avLst/>
          </a:prstGeom>
          <a:noFill/>
        </p:spPr>
      </p:pic>
      <p:pic>
        <p:nvPicPr>
          <p:cNvPr id="18444" name="Picture 1036" descr="\\cardinal\packages\office2000\PFiles\MSOffice\Clipart\standard\stddir1\BD07167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81200"/>
            <a:ext cx="1444625" cy="1458913"/>
          </a:xfrm>
          <a:prstGeom prst="rect">
            <a:avLst/>
          </a:prstGeom>
          <a:noFill/>
        </p:spPr>
      </p:pic>
      <p:sp>
        <p:nvSpPr>
          <p:cNvPr id="18445" name="Text Box 1037"/>
          <p:cNvSpPr txBox="1">
            <a:spLocks noChangeArrowheads="1"/>
          </p:cNvSpPr>
          <p:nvPr/>
        </p:nvSpPr>
        <p:spPr bwMode="auto">
          <a:xfrm>
            <a:off x="228600" y="3886200"/>
            <a:ext cx="2590800" cy="1742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“I just got here. My physical address is 1a:34:2c:9a:de:cc. What’s my </a:t>
            </a:r>
            <a:r>
              <a:rPr lang="en-US" sz="2000" dirty="0" smtClean="0"/>
              <a:t>IP?”</a:t>
            </a:r>
            <a:endParaRPr lang="en-US" sz="2000" dirty="0"/>
          </a:p>
        </p:txBody>
      </p:sp>
      <p:sp>
        <p:nvSpPr>
          <p:cNvPr id="18446" name="Line 1038"/>
          <p:cNvSpPr>
            <a:spLocks noChangeShapeType="1"/>
          </p:cNvSpPr>
          <p:nvPr/>
        </p:nvSpPr>
        <p:spPr bwMode="auto">
          <a:xfrm>
            <a:off x="34290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Text Box 1039"/>
          <p:cNvSpPr txBox="1">
            <a:spLocks noChangeArrowheads="1"/>
          </p:cNvSpPr>
          <p:nvPr/>
        </p:nvSpPr>
        <p:spPr bwMode="auto">
          <a:xfrm>
            <a:off x="4800600" y="1981200"/>
            <a:ext cx="1888402" cy="99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128.84.96.90</a:t>
            </a:r>
          </a:p>
          <a:p>
            <a:r>
              <a:rPr lang="en-US" dirty="0" smtClean="0"/>
              <a:t>DHCP Server</a:t>
            </a:r>
            <a:endParaRPr lang="en-US" dirty="0"/>
          </a:p>
        </p:txBody>
      </p:sp>
      <p:sp>
        <p:nvSpPr>
          <p:cNvPr id="18448" name="Text Box 1040"/>
          <p:cNvSpPr txBox="1">
            <a:spLocks noChangeArrowheads="1"/>
          </p:cNvSpPr>
          <p:nvPr/>
        </p:nvSpPr>
        <p:spPr bwMode="auto">
          <a:xfrm>
            <a:off x="1066800" y="1905000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???</a:t>
            </a:r>
          </a:p>
        </p:txBody>
      </p:sp>
      <p:sp>
        <p:nvSpPr>
          <p:cNvPr id="18449" name="Text Box 1041"/>
          <p:cNvSpPr txBox="1">
            <a:spLocks noChangeArrowheads="1"/>
          </p:cNvSpPr>
          <p:nvPr/>
        </p:nvSpPr>
        <p:spPr bwMode="auto">
          <a:xfrm>
            <a:off x="5943600" y="32766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128.84.96.91</a:t>
            </a:r>
          </a:p>
        </p:txBody>
      </p:sp>
      <p:sp>
        <p:nvSpPr>
          <p:cNvPr id="18450" name="Text Box 1042"/>
          <p:cNvSpPr txBox="1">
            <a:spLocks noChangeArrowheads="1"/>
          </p:cNvSpPr>
          <p:nvPr/>
        </p:nvSpPr>
        <p:spPr bwMode="auto">
          <a:xfrm>
            <a:off x="3962400" y="4800600"/>
            <a:ext cx="3962400" cy="917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“Your </a:t>
            </a:r>
            <a:r>
              <a:rPr lang="en-US" sz="2000" dirty="0" smtClean="0"/>
              <a:t>IP is 128.84.96.89</a:t>
            </a:r>
          </a:p>
          <a:p>
            <a:r>
              <a:rPr lang="en-US" sz="2000" dirty="0" smtClean="0"/>
              <a:t>f</a:t>
            </a:r>
            <a:r>
              <a:rPr lang="en-US" sz="2000" dirty="0" smtClean="0"/>
              <a:t>or the next 24 hours”</a:t>
            </a:r>
            <a:endParaRPr lang="en-US" dirty="0"/>
          </a:p>
        </p:txBody>
      </p:sp>
      <p:sp>
        <p:nvSpPr>
          <p:cNvPr id="18451" name="Line 1043"/>
          <p:cNvSpPr>
            <a:spLocks noChangeShapeType="1"/>
          </p:cNvSpPr>
          <p:nvPr/>
        </p:nvSpPr>
        <p:spPr bwMode="auto">
          <a:xfrm>
            <a:off x="2895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34000"/>
          </a:lnSpc>
          <a:spcBef>
            <a:spcPct val="0"/>
          </a:spcBef>
          <a:spcAft>
            <a:spcPct val="0"/>
          </a:spcAft>
          <a:buClr>
            <a:srgbClr val="40458C"/>
          </a:buClr>
          <a:buSzPct val="100000"/>
          <a:buFont typeface="Times New Roman" pitchFamily="18" charset="0"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13053</TotalTime>
  <Words>3741</Words>
  <PresentationFormat>On-screen Show (4:3)</PresentationFormat>
  <Paragraphs>736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Default Design</vt:lpstr>
      <vt:lpstr>Networking</vt:lpstr>
      <vt:lpstr>Ethernet and Local Area Networking</vt:lpstr>
      <vt:lpstr>Ethernet</vt:lpstr>
      <vt:lpstr>Ethernet Goals</vt:lpstr>
      <vt:lpstr>“CSMA/CD”</vt:lpstr>
      <vt:lpstr>Ethernet basics</vt:lpstr>
      <vt:lpstr>Sending packets</vt:lpstr>
      <vt:lpstr>Addressing &amp; ARP</vt:lpstr>
      <vt:lpstr>Addressing &amp; DHCP</vt:lpstr>
      <vt:lpstr>Collisions</vt:lpstr>
      <vt:lpstr>Collision Detection &amp; Retransmission</vt:lpstr>
      <vt:lpstr>Collisions</vt:lpstr>
      <vt:lpstr>Odds &amp; Ends</vt:lpstr>
      <vt:lpstr>Ethernet Features</vt:lpstr>
      <vt:lpstr>Ethernet Problems</vt:lpstr>
      <vt:lpstr>Ethernet Lessons</vt:lpstr>
      <vt:lpstr>Internet Structure &amp; Protocols</vt:lpstr>
      <vt:lpstr>Internetworking Origins</vt:lpstr>
      <vt:lpstr>Point to point connections</vt:lpstr>
      <vt:lpstr>Internetworking Origins</vt:lpstr>
      <vt:lpstr>Internet Overview</vt:lpstr>
      <vt:lpstr>Internet, The Big Picture</vt:lpstr>
      <vt:lpstr>The Big Picture</vt:lpstr>
      <vt:lpstr>End-to-End Example</vt:lpstr>
      <vt:lpstr>End-to-End Argument</vt:lpstr>
      <vt:lpstr>Naming</vt:lpstr>
      <vt:lpstr>DNS</vt:lpstr>
      <vt:lpstr>DNS Tree</vt:lpstr>
      <vt:lpstr>DNS Lookup</vt:lpstr>
      <vt:lpstr>DNS Lessons</vt:lpstr>
      <vt:lpstr>TCP/IP</vt:lpstr>
      <vt:lpstr>IP</vt:lpstr>
      <vt:lpstr>IPv4 packet layout</vt:lpstr>
      <vt:lpstr>IPv4 packet layout</vt:lpstr>
      <vt:lpstr>IP Fragmentation</vt:lpstr>
      <vt:lpstr>IP Fragmentation Mechanics</vt:lpstr>
      <vt:lpstr>IP Options</vt:lpstr>
      <vt:lpstr>UDP</vt:lpstr>
      <vt:lpstr>UDP Packet Layout</vt:lpstr>
      <vt:lpstr>UDP</vt:lpstr>
      <vt:lpstr>TCP</vt:lpstr>
      <vt:lpstr>TCP/IP Packets</vt:lpstr>
      <vt:lpstr>TCP Packets</vt:lpstr>
      <vt:lpstr>TCP Connections</vt:lpstr>
      <vt:lpstr>Typical TCP Usage</vt:lpstr>
      <vt:lpstr>Reliable transport</vt:lpstr>
      <vt:lpstr>TCP timeouts</vt:lpstr>
      <vt:lpstr>TCP Windows</vt:lpstr>
      <vt:lpstr>TCP Windows</vt:lpstr>
      <vt:lpstr>TCP Congestion Control</vt:lpstr>
      <vt:lpstr>TCP Window Size</vt:lpstr>
      <vt:lpstr>           TCP Fairness</vt:lpstr>
      <vt:lpstr>TCP Slow Start</vt:lpstr>
      <vt:lpstr>TCP Slow Start</vt:lpstr>
      <vt:lpstr>TCP Summary</vt:lpstr>
      <vt:lpstr>Routing</vt:lpstr>
      <vt:lpstr>Challenge</vt:lpstr>
      <vt:lpstr>Domains</vt:lpstr>
      <vt:lpstr>Classification</vt:lpstr>
      <vt:lpstr>Model</vt:lpstr>
      <vt:lpstr>Slide 61</vt:lpstr>
      <vt:lpstr>Proactive Routing</vt:lpstr>
      <vt:lpstr>Bellman-Ford</vt:lpstr>
      <vt:lpstr>Proactive Routing</vt:lpstr>
      <vt:lpstr>Reactive Routing</vt:lpstr>
      <vt:lpstr>Slide 66</vt:lpstr>
      <vt:lpstr>Reactive Routing</vt:lpstr>
      <vt:lpstr>Hybrid Routing</vt:lpstr>
      <vt:lpstr>Remote Procedure Call</vt:lpstr>
      <vt:lpstr>Clients and Servers </vt:lpstr>
      <vt:lpstr>The Problem with Messages</vt:lpstr>
      <vt:lpstr>Procedure Call</vt:lpstr>
      <vt:lpstr>(Remote) Procedure Call</vt:lpstr>
      <vt:lpstr>Remote Procedure Call</vt:lpstr>
      <vt:lpstr>RPC</vt:lpstr>
      <vt:lpstr>RPC Stubs </vt:lpstr>
      <vt:lpstr>RPC Call Structure</vt:lpstr>
      <vt:lpstr>RPC Return Structure</vt:lpstr>
      <vt:lpstr>RPC Binding</vt:lpstr>
      <vt:lpstr>RPC Marshalling</vt:lpstr>
      <vt:lpstr>RPC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Assembler Programming</dc:title>
  <cp:lastModifiedBy>Emin Gun Sirer</cp:lastModifiedBy>
  <cp:revision>106</cp:revision>
  <dcterms:modified xsi:type="dcterms:W3CDTF">2010-10-20T22:15:29Z</dcterms:modified>
</cp:coreProperties>
</file>