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77" r:id="rId2"/>
    <p:sldId id="258" r:id="rId3"/>
    <p:sldId id="278" r:id="rId4"/>
    <p:sldId id="306" r:id="rId5"/>
    <p:sldId id="263" r:id="rId6"/>
    <p:sldId id="264" r:id="rId7"/>
    <p:sldId id="307" r:id="rId8"/>
    <p:sldId id="308" r:id="rId9"/>
    <p:sldId id="309" r:id="rId10"/>
    <p:sldId id="310" r:id="rId11"/>
    <p:sldId id="311" r:id="rId12"/>
    <p:sldId id="317" r:id="rId13"/>
    <p:sldId id="316" r:id="rId14"/>
    <p:sldId id="315" r:id="rId15"/>
    <p:sldId id="314" r:id="rId16"/>
    <p:sldId id="313" r:id="rId17"/>
    <p:sldId id="318" r:id="rId18"/>
    <p:sldId id="325" r:id="rId19"/>
    <p:sldId id="319" r:id="rId20"/>
    <p:sldId id="321" r:id="rId21"/>
    <p:sldId id="322" r:id="rId22"/>
    <p:sldId id="323" r:id="rId23"/>
    <p:sldId id="324" r:id="rId24"/>
    <p:sldId id="276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 autoAdjust="0"/>
    <p:restoredTop sz="81499" autoAdjust="0"/>
  </p:normalViewPr>
  <p:slideViewPr>
    <p:cSldViewPr>
      <p:cViewPr varScale="1">
        <p:scale>
          <a:sx n="71" d="100"/>
          <a:sy n="71" d="100"/>
        </p:scale>
        <p:origin x="-188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58CC9574-A819-4FE4-99A7-1E27AD09ADC2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86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3 tip kullanıcı vardır.</a:t>
            </a:r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«</a:t>
            </a:r>
            <a:r>
              <a:rPr lang="tr-TR" baseline="0" dirty="0" err="1" smtClean="0"/>
              <a:t>Admin</a:t>
            </a:r>
            <a:r>
              <a:rPr lang="tr-TR" baseline="0" dirty="0" smtClean="0"/>
              <a:t>» bütün menüleri görebilen ve bütün işlemleri yapabilen kullanıcıdır. </a:t>
            </a:r>
          </a:p>
          <a:p>
            <a:r>
              <a:rPr lang="tr-TR" baseline="0" dirty="0" smtClean="0"/>
              <a:t>«Operatör» sadece gelen istek işlemlerini ilgili birim sorumlusuna iletebilen kullanıcı tipidir.</a:t>
            </a:r>
          </a:p>
          <a:p>
            <a:r>
              <a:rPr lang="tr-TR" baseline="0" dirty="0" smtClean="0"/>
              <a:t>«Birim Sorumlusu» ise yetkili olduğu birimlere operatör aracılığıyla iletilen dosyaları açıp inceleyen, gerekli işlemi yapan kullanıcıdır.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85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Program</a:t>
            </a:r>
            <a:r>
              <a:rPr lang="tr-TR" baseline="0" dirty="0" smtClean="0"/>
              <a:t> işlemleri menüsü altında bulunan </a:t>
            </a:r>
            <a:r>
              <a:rPr lang="tr-TR" baseline="0" dirty="0" smtClean="0"/>
              <a:t>«Program Ayarları» ekranıyla ilgili alanlarda değişiklik yapılır. Notification ve program tarafından kullanılan diğer ayarlar da burada tanımlanır.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896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Program</a:t>
            </a:r>
            <a:r>
              <a:rPr lang="tr-TR" baseline="0" dirty="0" smtClean="0"/>
              <a:t> işlemleri menüsü altında bulunan «Program </a:t>
            </a:r>
            <a:r>
              <a:rPr lang="tr-TR" baseline="0" dirty="0" err="1" smtClean="0"/>
              <a:t>Log</a:t>
            </a:r>
            <a:r>
              <a:rPr lang="tr-TR" baseline="0" dirty="0" smtClean="0"/>
              <a:t>» ekranıyla karşılaşılan hataların </a:t>
            </a:r>
            <a:r>
              <a:rPr lang="tr-TR" baseline="0" dirty="0" err="1" smtClean="0"/>
              <a:t>log</a:t>
            </a:r>
            <a:r>
              <a:rPr lang="tr-TR" baseline="0" dirty="0" smtClean="0"/>
              <a:t> kayıtları tutulmaktadır.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18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Tanıtım </a:t>
            </a:r>
            <a:r>
              <a:rPr lang="tr-TR" baseline="0" dirty="0" smtClean="0"/>
              <a:t>işlemleri menüsü altında bulunan «Tanıtım Bilgileri» ekranıyla mobil cihazlarda gösterilecek alanın bilgileri burada ayarlanmaktadır. (Bu kısım şimdilik kullanılmamaktadır.)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14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Tanıtım </a:t>
            </a:r>
            <a:r>
              <a:rPr lang="tr-TR" baseline="0" dirty="0" smtClean="0"/>
              <a:t>işlemleri menüsü altında bulunan «Duyuru İşlemleri» ile </a:t>
            </a:r>
            <a:r>
              <a:rPr lang="tr-TR" baseline="0" dirty="0" err="1" smtClean="0"/>
              <a:t>android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ios</a:t>
            </a:r>
            <a:r>
              <a:rPr lang="tr-TR" baseline="0" dirty="0" smtClean="0"/>
              <a:t> cihazlara gönderilecek </a:t>
            </a:r>
            <a:r>
              <a:rPr lang="tr-TR" baseline="0" dirty="0" err="1" smtClean="0"/>
              <a:t>push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notification</a:t>
            </a:r>
            <a:r>
              <a:rPr lang="tr-TR" baseline="0" dirty="0" smtClean="0"/>
              <a:t> mesajları ekler veya güncelleriz. Buradaki en önemli ayrıntı AKTİF olarak işaretlenen mesajlar kullanıcılara ulaşmaktadır.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61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Duyuru kaydet ve güncelleme ekranları içerisinden </a:t>
            </a:r>
            <a:r>
              <a:rPr lang="tr-TR" dirty="0" err="1" smtClean="0"/>
              <a:t>push</a:t>
            </a:r>
            <a:r>
              <a:rPr lang="tr-TR" dirty="0" smtClean="0"/>
              <a:t> </a:t>
            </a:r>
            <a:r>
              <a:rPr lang="tr-TR" dirty="0" err="1" smtClean="0"/>
              <a:t>notification</a:t>
            </a:r>
            <a:r>
              <a:rPr lang="tr-TR" dirty="0" smtClean="0"/>
              <a:t> olarak gönderilecek mesajlar buradan</a:t>
            </a:r>
            <a:r>
              <a:rPr lang="tr-TR" baseline="0" dirty="0" smtClean="0"/>
              <a:t> tanımlanır. </a:t>
            </a:r>
            <a:r>
              <a:rPr lang="tr-TR" baseline="0" dirty="0" smtClean="0"/>
              <a:t>Buradaki en önemli ayrıntı AKTİF olarak işaretlenen mesajlar kullanıcılara ulaşmaktadır.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90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Dosya işlemleri altında kullanıcının</a:t>
            </a:r>
            <a:r>
              <a:rPr lang="tr-TR" baseline="0" dirty="0" smtClean="0"/>
              <a:t> yetkili olduğu birimler listelenir. Bu listelerden hangi birime gelen mesajları göstermek isterse o menüye girişini 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84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Birime gelen</a:t>
            </a:r>
            <a:r>
              <a:rPr lang="tr-TR" baseline="0" dirty="0" smtClean="0"/>
              <a:t> dosyaları gördüğümüz ve işlem yapabildiğimiz işlem ekranıdır. Burada </a:t>
            </a:r>
            <a:r>
              <a:rPr lang="tr-TR" baseline="0" dirty="0" smtClean="0"/>
              <a:t>«Gelen Dosyalar» kısmı kullanıcıya gelmiş ve işlem yapılmamış dosyaları gösterir.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73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Üzerinde işlem yapılmış dosyalar</a:t>
            </a:r>
            <a:r>
              <a:rPr lang="tr-TR" baseline="0" dirty="0" smtClean="0"/>
              <a:t> da </a:t>
            </a:r>
            <a:r>
              <a:rPr lang="tr-TR" baseline="0" dirty="0" smtClean="0"/>
              <a:t>«İşlem Yapılan Dosyalar» sekmesinde yer almaktadır. Yani «</a:t>
            </a:r>
            <a:r>
              <a:rPr lang="tr-TR" baseline="0" dirty="0" err="1" smtClean="0"/>
              <a:t>Admin</a:t>
            </a:r>
            <a:r>
              <a:rPr lang="tr-TR" baseline="0" dirty="0" smtClean="0"/>
              <a:t>» veya  «Operatör» yönlendirme yaptıysa, «Birim Sorumlusu» kabul veya </a:t>
            </a:r>
            <a:r>
              <a:rPr lang="tr-TR" baseline="0" dirty="0" err="1" smtClean="0"/>
              <a:t>red</a:t>
            </a:r>
            <a:r>
              <a:rPr lang="tr-TR" baseline="0" dirty="0" smtClean="0"/>
              <a:t> işlemi yaptıysa bu kısımda görülmektedir. 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99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Detay ekranından dosyanın</a:t>
            </a:r>
            <a:r>
              <a:rPr lang="tr-TR" baseline="0" dirty="0" smtClean="0"/>
              <a:t> </a:t>
            </a:r>
            <a:r>
              <a:rPr lang="tr-TR" baseline="0" dirty="0" smtClean="0"/>
              <a:t>detaylarını görebilir. </a:t>
            </a:r>
          </a:p>
          <a:p>
            <a:r>
              <a:rPr lang="tr-TR" baseline="0" dirty="0" err="1" smtClean="0"/>
              <a:t>Gps,Ip</a:t>
            </a:r>
            <a:r>
              <a:rPr lang="tr-TR" baseline="0" dirty="0" smtClean="0"/>
              <a:t> adresi, Resimler ve Harita bilgileri bu ekrandadır. İsterse «Yazdır» butonundan yazdırma işlemi de yapabilir. </a:t>
            </a:r>
          </a:p>
          <a:p>
            <a:r>
              <a:rPr lang="tr-TR" baseline="0" dirty="0" smtClean="0"/>
              <a:t>Gönderilen resmin doğru bir </a:t>
            </a:r>
            <a:r>
              <a:rPr lang="tr-TR" baseline="0" dirty="0" err="1" smtClean="0"/>
              <a:t>hash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gps</a:t>
            </a:r>
            <a:r>
              <a:rPr lang="tr-TR" baseline="0" dirty="0" smtClean="0"/>
              <a:t> verisine sahip olup olmadığı bilgisi de burada gösterilecektir. (Şu anda aktif değildir!)</a:t>
            </a:r>
          </a:p>
          <a:p>
            <a:r>
              <a:rPr lang="tr-TR" baseline="0" dirty="0" smtClean="0"/>
              <a:t>Kullanıcı eğer «</a:t>
            </a:r>
            <a:r>
              <a:rPr lang="tr-TR" baseline="0" dirty="0" err="1" smtClean="0"/>
              <a:t>Admin</a:t>
            </a:r>
            <a:r>
              <a:rPr lang="tr-TR" baseline="0" dirty="0" smtClean="0"/>
              <a:t>» veya «Operatör» ise yönlendirme yapabilir. Eğer «Birim Sorumlusu» ise kendisine yönlendirilen dosyayı kabul veya </a:t>
            </a:r>
            <a:r>
              <a:rPr lang="tr-TR" baseline="0" dirty="0" err="1" smtClean="0"/>
              <a:t>red</a:t>
            </a:r>
            <a:r>
              <a:rPr lang="tr-TR" baseline="0" dirty="0" smtClean="0"/>
              <a:t> edebilir.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29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tr-TR" smtClean="0"/>
              <a:pPr/>
              <a:t>2</a:t>
            </a:fld>
            <a:endParaRPr lang="tr-T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Yazdırma ekranı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60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Reklam işlemleri ekranında </a:t>
            </a:r>
            <a:r>
              <a:rPr lang="tr-TR" dirty="0" err="1" smtClean="0"/>
              <a:t>android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ios</a:t>
            </a:r>
            <a:r>
              <a:rPr lang="tr-TR" baseline="0" dirty="0" smtClean="0"/>
              <a:t> cihazlarda gösterilecek reklamların tanımlanmasının yapıldığı ve gösterim sayısının tutulduğu ekranlardır. Reklam </a:t>
            </a:r>
            <a:r>
              <a:rPr lang="tr-TR" baseline="0" dirty="0" err="1" smtClean="0"/>
              <a:t>oluştur,sil,değiştir</a:t>
            </a:r>
            <a:r>
              <a:rPr lang="tr-TR" baseline="0" dirty="0" smtClean="0"/>
              <a:t> işlemleri bu ekrandan yapılabilmektedir.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2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Reklam kaydet ve güncelleme ekranı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964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Raporlar</a:t>
            </a:r>
            <a:r>
              <a:rPr lang="tr-TR" baseline="0" dirty="0" smtClean="0"/>
              <a:t> menüsü altında bulunan bu ekranda çeşitli raporlar yer alacaktır. Şu anda sadece dosya üzerinde yapılan işlem raporları görüntülenmektedir.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8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tr-TR" smtClean="0">
                <a:solidFill>
                  <a:prstClr val="black"/>
                </a:solidFill>
              </a:rPr>
              <a:pPr/>
              <a:t>24</a:t>
            </a:fld>
            <a:endParaRPr lang="tr-T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3</a:t>
            </a:fld>
            <a:endParaRPr lang="tr-T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 adı ve şifremizi yazarak uygulamaya giriş yapıyoruz. Giriş</a:t>
            </a:r>
            <a:r>
              <a:rPr lang="tr-TR" baseline="0" dirty="0" smtClean="0"/>
              <a:t> yaptığımız rollere ve yetkiye göre yapabileceğimiz işlem ve görebileceğimiz menüler değişecektir.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tr-TR" smtClean="0">
                <a:solidFill>
                  <a:prstClr val="black"/>
                </a:solidFill>
              </a:rPr>
              <a:pPr/>
              <a:t>4</a:t>
            </a:fld>
            <a:endParaRPr lang="tr-T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Anasayfa</a:t>
            </a:r>
            <a:r>
              <a:rPr lang="tr-TR" dirty="0" smtClean="0"/>
              <a:t>-Karşılama</a:t>
            </a:r>
            <a:r>
              <a:rPr lang="tr-TR" baseline="0" dirty="0" smtClean="0"/>
              <a:t> sayfası, Sol menüler giriş yaptığınız kullanıcıya ve kullanıcının yetkisine göre değişiklik göstermektedir.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Kullanıcı</a:t>
            </a:r>
            <a:r>
              <a:rPr lang="tr-TR" baseline="0" dirty="0" smtClean="0"/>
              <a:t> ekranında 2 adet </a:t>
            </a:r>
            <a:r>
              <a:rPr lang="tr-TR" baseline="0" dirty="0" err="1" smtClean="0"/>
              <a:t>tab</a:t>
            </a:r>
            <a:r>
              <a:rPr lang="tr-TR" baseline="0" dirty="0" smtClean="0"/>
              <a:t> bulunmaktadır. İlki olan «Yönetim Kullanıcıları»  Yönetim paneline girebilen kullanıcıları, yetki ve rollerini gösteren kısımdır. Üzerinde değişiklik yapabiliriz, yeni kullanıcı oluşturabiliriz.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3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dirty="0" smtClean="0"/>
              <a:t>«Program Kullanıcıları» kısmında ise </a:t>
            </a:r>
            <a:r>
              <a:rPr lang="tr-TR" baseline="0" dirty="0" err="1" smtClean="0"/>
              <a:t>andoid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ios</a:t>
            </a:r>
            <a:r>
              <a:rPr lang="tr-TR" baseline="0" dirty="0" smtClean="0"/>
              <a:t> cihazlardan bağlanmış ve programımızı kullanan kullanıcıları gösterir, üzerinde değişiklik yapılamaz. Bilgi amaçlı kullanılan bir ekrandır.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61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 ekranda</a:t>
            </a:r>
            <a:r>
              <a:rPr lang="tr-TR" baseline="0" dirty="0" smtClean="0"/>
              <a:t> yönetim kullanıcısı ekleyebilir veya güncelleyebiliriz. Eğer kullanıcı </a:t>
            </a:r>
            <a:r>
              <a:rPr lang="tr-TR" baseline="0" dirty="0" smtClean="0"/>
              <a:t>«Birim Sorumlusu» ise hangi birimlerden gelen mesajı görebileceğini buradan belirtiriz.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54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tr-T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tr-T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tr-TR"/>
              <a:t>Ana alt başlık stilini düzenlemek için tıklatın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tr-T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çıklamalı Alt Yazılı Medy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tr-T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tr-T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tr-TR"/>
            </a:lvl1pPr>
          </a:lstStyle>
          <a:p>
            <a:pPr eaLnBrk="1" latinLnBrk="0" hangingPunct="1"/>
            <a:r>
              <a:rPr lang="tr-TR" smtClean="0"/>
              <a:t>Medya eklemek için simgeyi tıklatın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tr-T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, Açıklamalı Alt Yazıy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tr-T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tr-T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ve Dikey Meti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tr-T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    </a:t>
            </a:r>
            <a:r>
              <a:rPr kumimoji="0" lang="tr-TR" sz="2000"/>
              <a:t>Ana başlık stilini düzenlemek için tıklatın</a:t>
            </a:r>
            <a:endParaRPr kumimoji="0"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12/17/2009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tr-TR" sz="3000" b="1" cap="all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tr-T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tr-T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tr-T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tr-T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tr-T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tr-TR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tr-T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: Vurg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tr-T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tr-T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tr-T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tr-T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tr-T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tr-T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tr-T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tr-T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tr-T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tr-T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tr-T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tr-T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Başlık: Vurg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tr-T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tr-T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, Metin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tr-T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tr-T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tr-T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tr-TR" sz="1500"/>
              <a:t>Ana alt başlık stilini düzenlemek için tıklatın</a:t>
            </a:r>
            <a:endParaRPr kumimoji="0"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İçerik, Açıklamalı Alt Yazıy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tr-T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tr-T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tr-T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tr-T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tr-T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tr-T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tr-TR" dirty="0" smtClean="0"/>
              <a:t>Kullanım </a:t>
            </a:r>
            <a:r>
              <a:rPr lang="tr-TR" dirty="0" err="1" smtClean="0"/>
              <a:t>klavuzu</a:t>
            </a:r>
            <a:endParaRPr 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tr-TR" sz="2400" b="0" dirty="0" smtClean="0">
                <a:solidFill>
                  <a:srgbClr val="7BCF27"/>
                </a:solidFill>
                <a:latin typeface="Calibri" pitchFamily="34" charset="0"/>
              </a:rPr>
              <a:t>BBS Belediye Bilgi Sistemi</a:t>
            </a:r>
            <a:r>
              <a:rPr lang="tr-TR" sz="2400" b="0" dirty="0">
                <a:solidFill>
                  <a:srgbClr val="262626"/>
                </a:solidFill>
              </a:rPr>
              <a:t/>
            </a:r>
            <a:br>
              <a:rPr lang="tr-TR" sz="2400" b="0" dirty="0">
                <a:solidFill>
                  <a:srgbClr val="262626"/>
                </a:solidFill>
              </a:rPr>
            </a:br>
            <a:r>
              <a:rPr lang="tr-TR" sz="5600" b="0" dirty="0" smtClean="0">
                <a:solidFill>
                  <a:prstClr val="white"/>
                </a:solidFill>
              </a:rPr>
              <a:t>Yönetim Paneli</a:t>
            </a:r>
            <a:endParaRPr lang="tr-TR" sz="5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3544"/>
            <a:ext cx="208788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Sununuzu</a:t>
            </a:r>
            <a:r>
              <a:rPr lang="tr-TR" sz="4000">
                <a:latin typeface="+mj-lt"/>
              </a:rPr>
              <a:t> </a:t>
            </a:r>
            <a:r>
              <a:rPr lang="tr-TR" sz="4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Geliş</a:t>
            </a:r>
            <a:r>
              <a:rPr lang="tr-TR" sz="4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tirme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srgbClr val="FF6600"/>
                </a:solidFill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3727030"/>
            <a:chOff x="762000" y="1557456"/>
            <a:chExt cx="2057400" cy="3727030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/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7000" b="1" dirty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tr-TR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Uygulamaya Giriş</a:t>
              </a:r>
              <a:endParaRPr lang="tr-TR" sz="24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39256" y="3989086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/>
                <a:t>      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/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7000" b="1" dirty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tr-TR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İşlemler ve Menüler</a:t>
              </a:r>
              <a:endParaRPr lang="tr-TR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 lang="tr-TR"/>
            </a:pPr>
            <a:r>
              <a:rPr lang="tr-TR" sz="4400">
                <a:solidFill>
                  <a:srgbClr val="92D050"/>
                </a:solidFill>
              </a:rPr>
              <a:t/>
            </a:r>
            <a:br>
              <a:rPr lang="tr-TR" sz="4400">
                <a:solidFill>
                  <a:srgbClr val="92D050"/>
                </a:solidFill>
              </a:rPr>
            </a:br>
            <a:r>
              <a:rPr lang="tr-TR" sz="5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İletiniz Nedir?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47125" y="3212976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tr-TR" sz="5600" dirty="0"/>
              <a:t/>
            </a:r>
            <a:br>
              <a:rPr lang="tr-TR" sz="5600" dirty="0"/>
            </a:br>
            <a:r>
              <a:rPr lang="tr-TR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BBS Yönetim Paneli</a:t>
            </a:r>
          </a:p>
          <a:p>
            <a:pPr algn="l">
              <a:lnSpc>
                <a:spcPct val="87000"/>
              </a:lnSpc>
            </a:pPr>
            <a:r>
              <a:rPr lang="tr-TR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2015</a:t>
            </a:r>
            <a:endParaRPr lang="tr-TR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tr-T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Uygulamaya Giriş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tr-TR" sz="2800" b="1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Şablonlarla Çalışmaya</a:t>
            </a:r>
            <a:r>
              <a:rPr lang="tr-TR" sz="280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80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Başlama </a:t>
            </a:r>
            <a:endParaRPr lang="tr-TR">
              <a:latin typeface="+mn-lt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0" b="1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tr-T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İşlemler ve Menüler</a:t>
            </a:r>
            <a:endParaRPr lang="tr-TR" sz="4000" cap="none" dirty="0">
              <a:solidFill>
                <a:prstClr val="black">
                  <a:lumMod val="85000"/>
                  <a:lumOff val="15000"/>
                </a:prst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owerPoint 2010 Tanıtımı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561</Words>
  <Application>Microsoft Office PowerPoint</Application>
  <PresentationFormat>Ekran Gösterisi (4:3)</PresentationFormat>
  <Paragraphs>71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PowerPoint 2010 Tanıtımı</vt:lpstr>
      <vt:lpstr>BBS Belediye Bilgi Sistemi Yönetim Paneli</vt:lpstr>
      <vt:lpstr>PowerPoint Sunusu</vt:lpstr>
      <vt:lpstr>Uygulamaya Giriş</vt:lpstr>
      <vt:lpstr>Şablonlarla Çalışmaya Başlama </vt:lpstr>
      <vt:lpstr>İşlemler ve Menüler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2015-12-19T12:00:33Z</dcterms:created>
  <dcterms:modified xsi:type="dcterms:W3CDTF">2015-12-19T12:50:48Z</dcterms:modified>
</cp:coreProperties>
</file>