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Nuni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4f00c71a8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4f00c71a8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4f00c71a8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4f00c71a8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4f00c71a8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4f00c71a8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4f00c71a8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4f00c71a8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4f00c71a8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4f00c71a8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4f00c71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4f00c71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Identity theft: activity in which a criminal / organization uses the identity of an unknowing innocent person</a:t>
            </a:r>
            <a:endParaRPr/>
          </a:p>
          <a:p>
            <a:pPr indent="-311150" lvl="0" marL="457200" rtl="0" algn="l">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Banking, investing could all be done online</a:t>
            </a:r>
            <a:endParaRPr sz="1300">
              <a:solidFill>
                <a:schemeClr val="dk2"/>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4f00c71a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4f00c71a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4f00c71a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4f00c71a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4f00c71a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4f00c71a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4f00c71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4f00c71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4eb8510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4eb8510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4f00c71a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4f00c71a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4f00c71a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4f00c71a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4f00c71a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4f00c71a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hard to define who is an “activist” because it depends entirely on political perspective.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4f00c71a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4f00c71a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Depends entirely on political perspective</a:t>
            </a:r>
            <a:endParaRPr/>
          </a:p>
          <a:p>
            <a:pPr indent="0" lvl="0" marL="0" rtl="0" algn="l">
              <a:spcBef>
                <a:spcPts val="0"/>
              </a:spcBef>
              <a:spcAft>
                <a:spcPts val="0"/>
              </a:spcAft>
              <a:buNone/>
            </a:pPr>
            <a:r>
              <a:rPr lang="en"/>
              <a:t>Is a pro-drug message n a police website a political statement against drug policies in the US or is it just an act of a kid showing off?</a:t>
            </a:r>
            <a:endParaRPr/>
          </a:p>
          <a:p>
            <a:pPr indent="0" lvl="0" marL="0" rtl="0" algn="l">
              <a:spcBef>
                <a:spcPts val="0"/>
              </a:spcBef>
              <a:spcAft>
                <a:spcPts val="0"/>
              </a:spcAft>
              <a:buNone/>
            </a:pPr>
            <a:r>
              <a:rPr lang="en"/>
              <a:t>What about a religious group shutting down a website designed for the LGBTQ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Precise downfall of utilitarinis ethics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4f00c71a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4f00c71a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4f00c71a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4f00c71a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4f00c71a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4f00c71a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4f00c71a8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4f00c71a8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4f00c71a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4f00c71a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4f00c71a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4f00c71a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 systems: apple MacOS, Windows, Linux all aim to balance</a:t>
            </a:r>
            <a:endParaRPr/>
          </a:p>
          <a:p>
            <a:pPr indent="0" lvl="0" marL="0" rtl="0" algn="l">
              <a:spcBef>
                <a:spcPts val="0"/>
              </a:spcBef>
              <a:spcAft>
                <a:spcPts val="0"/>
              </a:spcAft>
              <a:buNone/>
            </a:pPr>
            <a:r>
              <a:rPr lang="en"/>
              <a:t>	-as many features as possible</a:t>
            </a:r>
            <a:endParaRPr/>
          </a:p>
          <a:p>
            <a:pPr indent="0" lvl="0" marL="0" rtl="0" algn="l">
              <a:spcBef>
                <a:spcPts val="0"/>
              </a:spcBef>
              <a:spcAft>
                <a:spcPts val="0"/>
              </a:spcAft>
              <a:buNone/>
            </a:pPr>
            <a:r>
              <a:rPr lang="en"/>
              <a:t>	-the ability to control as many features</a:t>
            </a:r>
            <a:endParaRPr/>
          </a:p>
          <a:p>
            <a:pPr indent="0" lvl="0" marL="0" rtl="0" algn="l">
              <a:spcBef>
                <a:spcPts val="0"/>
              </a:spcBef>
              <a:spcAft>
                <a:spcPts val="0"/>
              </a:spcAft>
              <a:buNone/>
            </a:pPr>
            <a:r>
              <a:rPr lang="en"/>
              <a:t>	-convenience and ease of use</a:t>
            </a:r>
            <a:endParaRPr/>
          </a:p>
          <a:p>
            <a:pPr indent="0" lvl="0" marL="0" rtl="0" algn="l">
              <a:spcBef>
                <a:spcPts val="0"/>
              </a:spcBef>
              <a:spcAft>
                <a:spcPts val="0"/>
              </a:spcAft>
              <a:buNone/>
            </a:pPr>
            <a:r>
              <a:rPr lang="en"/>
              <a:t>	-providing a stable cash-free system</a:t>
            </a:r>
            <a:endParaRPr/>
          </a:p>
          <a:p>
            <a:pPr indent="0" lvl="0" marL="0" rtl="0" algn="l">
              <a:spcBef>
                <a:spcPts val="0"/>
              </a:spcBef>
              <a:spcAft>
                <a:spcPts val="0"/>
              </a:spcAft>
              <a:buNone/>
            </a:pPr>
            <a:r>
              <a:rPr lang="en"/>
              <a:t>	-</a:t>
            </a:r>
            <a:r>
              <a:rPr lang="en" u="sng"/>
              <a:t>providing a secure system</a:t>
            </a:r>
            <a:endParaRPr/>
          </a:p>
          <a:p>
            <a:pPr indent="0" lvl="0" marL="0" rtl="0" algn="l">
              <a:spcBef>
                <a:spcPts val="0"/>
              </a:spcBef>
              <a:spcAft>
                <a:spcPts val="0"/>
              </a:spcAft>
              <a:buNone/>
            </a:pPr>
            <a:r>
              <a:rPr lang="en"/>
              <a:t>Balancing all of this requires thousands of developers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4f00c71a8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4f00c71a8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4fd7565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4fd7565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4f00c71a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4f00c71a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Company websites that preach “There is nothing valuable here, why worry about security?” are prime targets for hackers</a:t>
            </a:r>
            <a:endParaRPr/>
          </a:p>
          <a:p>
            <a:pPr indent="0" lvl="0" marL="0" rtl="0" algn="l">
              <a:spcBef>
                <a:spcPts val="0"/>
              </a:spcBef>
              <a:spcAft>
                <a:spcPts val="0"/>
              </a:spcAft>
              <a:buNone/>
            </a:pPr>
            <a:r>
              <a:rPr lang="en"/>
              <a:t>	-Hackers set up identical websites like these and can be able to phishing scams, pharming or other malicious purposes</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4f00c71a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4f00c71a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44f00c71a8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4f00c71a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4f00c71a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4f00c71a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4eb8510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4eb8510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4f00c71a8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4f00c71a8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4f00c71a8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4f00c71a8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4f00c71a8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4f00c71a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4f00c71a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4f00c71a8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4f00c71a8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4f00c71a8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4f00c71a8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4f00c71a8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nn.com/2018/10/12/tech/facebook-hack-personal-information-accessed/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7.jpg"/><Relationship Id="rId5" Type="http://schemas.openxmlformats.org/officeDocument/2006/relationships/image" Target="../media/image3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24.jpg"/><Relationship Id="rId5"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jpg"/><Relationship Id="rId4" Type="http://schemas.openxmlformats.org/officeDocument/2006/relationships/image" Target="../media/image3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63400" y="1683525"/>
            <a:ext cx="5751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 Crimes: Part I</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Alex, Thomas and Kyle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 continued</a:t>
            </a:r>
            <a:endParaRPr/>
          </a:p>
        </p:txBody>
      </p:sp>
      <p:sp>
        <p:nvSpPr>
          <p:cNvPr id="195" name="Google Shape;195;p22"/>
          <p:cNvSpPr txBox="1"/>
          <p:nvPr>
            <p:ph idx="1" type="body"/>
          </p:nvPr>
        </p:nvSpPr>
        <p:spPr>
          <a:xfrm>
            <a:off x="819150" y="1593225"/>
            <a:ext cx="7505700" cy="32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-Pharming: luring people on to fake websites where </a:t>
            </a:r>
            <a:r>
              <a:rPr lang="en"/>
              <a:t>thieves can easily collect their personal data</a:t>
            </a:r>
            <a:endParaRPr/>
          </a:p>
          <a:p>
            <a:pPr indent="0" lvl="0" marL="0" rtl="0" algn="l">
              <a:spcBef>
                <a:spcPts val="1600"/>
              </a:spcBef>
              <a:spcAft>
                <a:spcPts val="0"/>
              </a:spcAft>
              <a:buNone/>
            </a:pPr>
            <a:r>
              <a:rPr lang="en"/>
              <a:t>-Ransomeware: a type of malware that encrypts files on a device (mobile phone, computer, tablet) and then it shows a message that demands money for the files to be decrypted</a:t>
            </a:r>
            <a:endParaRPr/>
          </a:p>
          <a:p>
            <a:pPr indent="0" lvl="0" marL="0" rtl="0" algn="l">
              <a:spcBef>
                <a:spcPts val="1600"/>
              </a:spcBef>
              <a:spcAft>
                <a:spcPts val="0"/>
              </a:spcAft>
              <a:buNone/>
            </a:pPr>
            <a:r>
              <a:rPr lang="en"/>
              <a:t>-Spyware: malware that can monitor and record user activities on a computer or mobile device. This includes anything from keeping track of keyboard inputs, passwords, usernames but it may include controlling a webcam. </a:t>
            </a:r>
            <a:r>
              <a:rPr lang="en" u="sng"/>
              <a:t>Cassidy Wolf, a winner of Miss Teen USA 2013, was the target of this when one of her classmates purchased spyware which let him watch her and take pictures of her through the webcam</a:t>
            </a:r>
            <a:endParaRPr u="sng"/>
          </a:p>
          <a:p>
            <a:pPr indent="0" lvl="0" marL="0" rtl="0" algn="l">
              <a:spcBef>
                <a:spcPts val="1600"/>
              </a:spcBef>
              <a:spcAft>
                <a:spcPts val="1600"/>
              </a:spcAft>
              <a:buNone/>
            </a:pPr>
            <a:r>
              <a:rPr lang="en"/>
              <a:t>-Botnet: a group of computers or devices (referred to as zombies) that contain a virus which communicates with the central host or server controlled by a hacker. It's a "coordinated army of compromised devices" as put by Sean Gallangher.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 continued</a:t>
            </a:r>
            <a:endParaRPr/>
          </a:p>
        </p:txBody>
      </p:sp>
      <p:sp>
        <p:nvSpPr>
          <p:cNvPr id="201" name="Google Shape;201;p23"/>
          <p:cNvSpPr txBox="1"/>
          <p:nvPr>
            <p:ph idx="1" type="body"/>
          </p:nvPr>
        </p:nvSpPr>
        <p:spPr>
          <a:xfrm>
            <a:off x="819150" y="1543600"/>
            <a:ext cx="7505700" cy="317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-Denial of service attack: an attack where a botnet overwhelms websites, mail servers, and other internet locations with a large amount of requests so that normal users can't have access to the sites. </a:t>
            </a:r>
            <a:r>
              <a:rPr lang="en" u="sng"/>
              <a:t>An example of this would be when a DSA activated malware on smartphones which caused them all to call 911 and slowed down the response time for actual emergency callers.</a:t>
            </a:r>
            <a:r>
              <a:rPr lang="en"/>
              <a:t> Other sites such as PayPal, Netflix, Reddit and GitHub have been disturbed by these attacks</a:t>
            </a:r>
            <a:endParaRPr/>
          </a:p>
        </p:txBody>
      </p:sp>
      <p:pic>
        <p:nvPicPr>
          <p:cNvPr id="202" name="Google Shape;202;p23"/>
          <p:cNvPicPr preferRelativeResize="0"/>
          <p:nvPr/>
        </p:nvPicPr>
        <p:blipFill>
          <a:blip r:embed="rId3">
            <a:alphaModFix/>
          </a:blip>
          <a:stretch>
            <a:fillRect/>
          </a:stretch>
        </p:blipFill>
        <p:spPr>
          <a:xfrm>
            <a:off x="4420275" y="3032125"/>
            <a:ext cx="2857500"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Harmless Hacking</a:t>
            </a:r>
            <a:endParaRPr/>
          </a:p>
        </p:txBody>
      </p:sp>
      <p:sp>
        <p:nvSpPr>
          <p:cNvPr id="208" name="Google Shape;208;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-Can hacking ever be harmless? What if there's no bad intent? What are some unexpected consequences of gaining access to an unauthorized system?</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"Harmless Hacking"</a:t>
            </a:r>
            <a:endParaRPr/>
          </a:p>
        </p:txBody>
      </p:sp>
      <p:sp>
        <p:nvSpPr>
          <p:cNvPr id="214" name="Google Shape;214;p25"/>
          <p:cNvSpPr txBox="1"/>
          <p:nvPr>
            <p:ph idx="1" type="body"/>
          </p:nvPr>
        </p:nvSpPr>
        <p:spPr>
          <a:xfrm>
            <a:off x="819150" y="16585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 matter how harmless, when a system administrator registers that some unknown user has access to their serves, they need to expend time, energy and resources into </a:t>
            </a:r>
            <a:r>
              <a:rPr lang="en" sz="1500"/>
              <a:t>investigating</a:t>
            </a:r>
            <a:r>
              <a:rPr lang="en" sz="1500"/>
              <a:t> that and shutting them down. Companies and government systems may spend a large amount of money verifying that the intruder didn't change any files</a:t>
            </a:r>
            <a:endParaRPr sz="1500"/>
          </a:p>
          <a:p>
            <a:pPr indent="0" lvl="0" marL="0" rtl="0" algn="l">
              <a:spcBef>
                <a:spcPts val="1600"/>
              </a:spcBef>
              <a:spcAft>
                <a:spcPts val="0"/>
              </a:spcAft>
              <a:buNone/>
            </a:pPr>
            <a:r>
              <a:rPr lang="en" sz="1500"/>
              <a:t>-There is always uncertainty about the hacker's intent, and uncertainty causes harm</a:t>
            </a:r>
            <a:endParaRPr sz="1500"/>
          </a:p>
          <a:p>
            <a:pPr indent="0" lvl="0" marL="0" rtl="0" algn="l">
              <a:spcBef>
                <a:spcPts val="1600"/>
              </a:spcBef>
              <a:spcAft>
                <a:spcPts val="1600"/>
              </a:spcAft>
              <a:buNone/>
            </a:pPr>
            <a:r>
              <a:rPr lang="en" sz="1500"/>
              <a:t>-A hacker with good intentions may make a mistake which does significant damage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499950"/>
            <a:ext cx="7505700" cy="13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personal info of users being compromised</a:t>
            </a:r>
            <a:endParaRPr/>
          </a:p>
        </p:txBody>
      </p:sp>
      <p:sp>
        <p:nvSpPr>
          <p:cNvPr id="220" name="Google Shape;220;p26"/>
          <p:cNvSpPr txBox="1"/>
          <p:nvPr>
            <p:ph idx="1" type="body"/>
          </p:nvPr>
        </p:nvSpPr>
        <p:spPr>
          <a:xfrm>
            <a:off x="819150" y="1512950"/>
            <a:ext cx="7505700" cy="29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b="1" lang="en" sz="1350">
                <a:solidFill>
                  <a:srgbClr val="262626"/>
                </a:solidFill>
                <a:highlight>
                  <a:srgbClr val="FEFEFE"/>
                </a:highlight>
                <a:latin typeface="Arial"/>
                <a:ea typeface="Arial"/>
                <a:cs typeface="Arial"/>
                <a:sym typeface="Arial"/>
              </a:rPr>
              <a:t>New York (CNN): </a:t>
            </a:r>
            <a:r>
              <a:rPr lang="en" sz="1350">
                <a:solidFill>
                  <a:srgbClr val="262626"/>
                </a:solidFill>
                <a:highlight>
                  <a:srgbClr val="FEFEFE"/>
                </a:highlight>
                <a:latin typeface="Arial"/>
                <a:ea typeface="Arial"/>
                <a:cs typeface="Arial"/>
                <a:sym typeface="Arial"/>
              </a:rPr>
              <a:t>Almost 30 million Facebook users' phone numbers and email addresses were accessed by hackers in the biggest security breach in the company's history, Facebook said Friday.</a:t>
            </a:r>
            <a:endParaRPr sz="1350">
              <a:solidFill>
                <a:srgbClr val="262626"/>
              </a:solidFill>
              <a:highlight>
                <a:srgbClr val="FEFEFE"/>
              </a:highlight>
              <a:latin typeface="Arial"/>
              <a:ea typeface="Arial"/>
              <a:cs typeface="Arial"/>
              <a:sym typeface="Arial"/>
            </a:endParaRPr>
          </a:p>
          <a:p>
            <a:pPr indent="0" lvl="0" marL="0" rtl="0" algn="l">
              <a:spcBef>
                <a:spcPts val="1600"/>
              </a:spcBef>
              <a:spcAft>
                <a:spcPts val="0"/>
              </a:spcAft>
              <a:buNone/>
            </a:pPr>
            <a:r>
              <a:rPr lang="en" sz="1350">
                <a:solidFill>
                  <a:srgbClr val="262626"/>
                </a:solidFill>
                <a:highlight>
                  <a:srgbClr val="FEFEFE"/>
                </a:highlight>
                <a:latin typeface="Arial"/>
                <a:ea typeface="Arial"/>
                <a:cs typeface="Arial"/>
                <a:sym typeface="Arial"/>
              </a:rPr>
              <a:t>-The company said that it may still not know the full extent of the attack and wasn't ruling out the possibility of other "smaller-scale attacks" linked to the breach. The company said it will continue to investigate "other ways the people behind this attack used Facebook."</a:t>
            </a:r>
            <a:endParaRPr sz="1350">
              <a:solidFill>
                <a:srgbClr val="262626"/>
              </a:solidFill>
              <a:highlight>
                <a:srgbClr val="FEFEFE"/>
              </a:highlight>
              <a:latin typeface="Arial"/>
              <a:ea typeface="Arial"/>
              <a:cs typeface="Arial"/>
              <a:sym typeface="Arial"/>
            </a:endParaRPr>
          </a:p>
          <a:p>
            <a:pPr indent="0" lvl="0" marL="0" rtl="0" algn="l">
              <a:spcBef>
                <a:spcPts val="1600"/>
              </a:spcBef>
              <a:spcAft>
                <a:spcPts val="0"/>
              </a:spcAft>
              <a:buNone/>
            </a:pPr>
            <a:r>
              <a:rPr lang="en" sz="1350">
                <a:solidFill>
                  <a:srgbClr val="262626"/>
                </a:solidFill>
                <a:highlight>
                  <a:srgbClr val="FEFEFE"/>
                </a:highlight>
                <a:latin typeface="Arial"/>
                <a:ea typeface="Arial"/>
                <a:cs typeface="Arial"/>
                <a:sym typeface="Arial"/>
              </a:rPr>
              <a:t>-This investigation has been </a:t>
            </a:r>
            <a:r>
              <a:rPr lang="en" sz="1350">
                <a:solidFill>
                  <a:srgbClr val="262626"/>
                </a:solidFill>
                <a:highlight>
                  <a:srgbClr val="FEFEFE"/>
                </a:highlight>
                <a:latin typeface="Arial"/>
                <a:ea typeface="Arial"/>
                <a:cs typeface="Arial"/>
                <a:sym typeface="Arial"/>
              </a:rPr>
              <a:t>ongoing</a:t>
            </a:r>
            <a:r>
              <a:rPr lang="en" sz="1350">
                <a:solidFill>
                  <a:srgbClr val="262626"/>
                </a:solidFill>
                <a:highlight>
                  <a:srgbClr val="FEFEFE"/>
                </a:highlight>
                <a:latin typeface="Arial"/>
                <a:ea typeface="Arial"/>
                <a:cs typeface="Arial"/>
                <a:sym typeface="Arial"/>
              </a:rPr>
              <a:t> for two weeks already</a:t>
            </a:r>
            <a:endParaRPr sz="1350">
              <a:solidFill>
                <a:srgbClr val="262626"/>
              </a:solidFill>
              <a:highlight>
                <a:srgbClr val="FEFEFE"/>
              </a:highlight>
              <a:latin typeface="Arial"/>
              <a:ea typeface="Arial"/>
              <a:cs typeface="Arial"/>
              <a:sym typeface="Arial"/>
            </a:endParaRPr>
          </a:p>
          <a:p>
            <a:pPr indent="0" lvl="0" marL="0" rtl="0" algn="l">
              <a:spcBef>
                <a:spcPts val="1600"/>
              </a:spcBef>
              <a:spcAft>
                <a:spcPts val="1600"/>
              </a:spcAft>
              <a:buNone/>
            </a:pPr>
            <a:r>
              <a:rPr lang="en" sz="1350" u="sng">
                <a:solidFill>
                  <a:schemeClr val="hlink"/>
                </a:solidFill>
                <a:highlight>
                  <a:srgbClr val="FEFEFE"/>
                </a:highlight>
                <a:latin typeface="Arial"/>
                <a:ea typeface="Arial"/>
                <a:cs typeface="Arial"/>
                <a:sym typeface="Arial"/>
                <a:hlinkClick r:id="rId3"/>
              </a:rPr>
              <a:t>https://www.cnn.com/2018/10/12/tech/facebook-hack-personal-information-accessed/index.html</a:t>
            </a:r>
            <a:endParaRPr sz="1350">
              <a:solidFill>
                <a:srgbClr val="262626"/>
              </a:solidFill>
              <a:highlight>
                <a:srgbClr val="FEFEFE"/>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Applications of Hacking</a:t>
            </a:r>
            <a:endParaRPr/>
          </a:p>
        </p:txBody>
      </p:sp>
      <p:sp>
        <p:nvSpPr>
          <p:cNvPr id="226" name="Google Shape;226;p27"/>
          <p:cNvSpPr txBox="1"/>
          <p:nvPr>
            <p:ph idx="1" type="body"/>
          </p:nvPr>
        </p:nvSpPr>
        <p:spPr>
          <a:xfrm>
            <a:off x="819150" y="17059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Convenience and efficiency engender risks:</a:t>
            </a:r>
            <a:endParaRPr b="1" sz="1500"/>
          </a:p>
          <a:p>
            <a:pPr indent="-323850" lvl="0" marL="457200" rtl="0" algn="l">
              <a:spcBef>
                <a:spcPts val="1600"/>
              </a:spcBef>
              <a:spcAft>
                <a:spcPts val="0"/>
              </a:spcAft>
              <a:buSzPts val="1500"/>
              <a:buChar char="-"/>
            </a:pPr>
            <a:r>
              <a:rPr lang="en" sz="1500"/>
              <a:t>Identity is now essentially a series of numbers (SSN, debit/credit card #s, zip code, etc.)</a:t>
            </a:r>
            <a:endParaRPr sz="1500"/>
          </a:p>
          <a:p>
            <a:pPr indent="-323850" lvl="0" marL="457200" rtl="0" algn="l">
              <a:spcBef>
                <a:spcPts val="0"/>
              </a:spcBef>
              <a:spcAft>
                <a:spcPts val="0"/>
              </a:spcAft>
              <a:buSzPts val="1500"/>
              <a:buChar char="-"/>
            </a:pPr>
            <a:r>
              <a:rPr lang="en" sz="1500"/>
              <a:t>Hackers love job-hunting sites (resumes)</a:t>
            </a:r>
            <a:endParaRPr sz="1500"/>
          </a:p>
          <a:p>
            <a:pPr indent="-323850" lvl="0" marL="457200" rtl="0" algn="l">
              <a:spcBef>
                <a:spcPts val="0"/>
              </a:spcBef>
              <a:spcAft>
                <a:spcPts val="0"/>
              </a:spcAft>
              <a:buSzPts val="1500"/>
              <a:buChar char="-"/>
            </a:pPr>
            <a:r>
              <a:rPr lang="en" sz="1500"/>
              <a:t>Identity theft (credit &amp; debit fraud), regardless of scale</a:t>
            </a:r>
            <a:endParaRPr sz="1500"/>
          </a:p>
          <a:p>
            <a:pPr indent="-323850" lvl="0" marL="457200" rtl="0" algn="l">
              <a:spcBef>
                <a:spcPts val="0"/>
              </a:spcBef>
              <a:spcAft>
                <a:spcPts val="0"/>
              </a:spcAft>
              <a:buSzPts val="1500"/>
              <a:buChar char="-"/>
            </a:pPr>
            <a:r>
              <a:rPr lang="en" sz="1500"/>
              <a:t>In the US, total loss amounts to tens of billions per year</a:t>
            </a:r>
            <a:endParaRPr sz="1500"/>
          </a:p>
          <a:p>
            <a:pPr indent="0" lvl="0" marL="457200" rtl="0" algn="l">
              <a:spcBef>
                <a:spcPts val="1600"/>
              </a:spcBef>
              <a:spcAft>
                <a:spcPts val="1600"/>
              </a:spcAft>
              <a:buNone/>
            </a:pPr>
            <a:r>
              <a:t/>
            </a:r>
            <a:endParaRPr sz="1500"/>
          </a:p>
        </p:txBody>
      </p:sp>
      <p:pic>
        <p:nvPicPr>
          <p:cNvPr descr="Image result for job hunting sites" id="227" name="Google Shape;227;p27"/>
          <p:cNvPicPr preferRelativeResize="0"/>
          <p:nvPr/>
        </p:nvPicPr>
        <p:blipFill>
          <a:blip r:embed="rId3">
            <a:alphaModFix/>
          </a:blip>
          <a:stretch>
            <a:fillRect/>
          </a:stretch>
        </p:blipFill>
        <p:spPr>
          <a:xfrm>
            <a:off x="6594500" y="642300"/>
            <a:ext cx="2041825" cy="136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Consequences</a:t>
            </a:r>
            <a:endParaRPr/>
          </a:p>
        </p:txBody>
      </p:sp>
      <p:sp>
        <p:nvSpPr>
          <p:cNvPr id="233" name="Google Shape;233;p28"/>
          <p:cNvSpPr txBox="1"/>
          <p:nvPr>
            <p:ph idx="1" type="body"/>
          </p:nvPr>
        </p:nvSpPr>
        <p:spPr>
          <a:xfrm>
            <a:off x="819150" y="149237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Victims might lose good credit rating → unable to borrow money, pay rent, get a job, etc.</a:t>
            </a:r>
            <a:endParaRPr sz="1500"/>
          </a:p>
          <a:p>
            <a:pPr indent="-323850" lvl="0" marL="457200" rtl="0" algn="l">
              <a:spcBef>
                <a:spcPts val="0"/>
              </a:spcBef>
              <a:spcAft>
                <a:spcPts val="0"/>
              </a:spcAft>
              <a:buSzPts val="1500"/>
              <a:buChar char="-"/>
            </a:pPr>
            <a:r>
              <a:rPr lang="en" sz="1500"/>
              <a:t>Credit card companies usually bear the cost of credit card fraud, but those losses lead to higher charges for the consumer</a:t>
            </a:r>
            <a:endParaRPr sz="1500"/>
          </a:p>
        </p:txBody>
      </p:sp>
      <p:pic>
        <p:nvPicPr>
          <p:cNvPr descr="Image result for credit card" id="234" name="Google Shape;234;p28"/>
          <p:cNvPicPr preferRelativeResize="0"/>
          <p:nvPr/>
        </p:nvPicPr>
        <p:blipFill>
          <a:blip r:embed="rId3">
            <a:alphaModFix/>
          </a:blip>
          <a:stretch>
            <a:fillRect/>
          </a:stretch>
        </p:blipFill>
        <p:spPr>
          <a:xfrm>
            <a:off x="1628950" y="2610300"/>
            <a:ext cx="2619375" cy="1666875"/>
          </a:xfrm>
          <a:prstGeom prst="rect">
            <a:avLst/>
          </a:prstGeom>
          <a:noFill/>
          <a:ln>
            <a:noFill/>
          </a:ln>
        </p:spPr>
      </p:pic>
      <p:pic>
        <p:nvPicPr>
          <p:cNvPr descr="Image result for ssn" id="235" name="Google Shape;235;p28"/>
          <p:cNvPicPr preferRelativeResize="0"/>
          <p:nvPr/>
        </p:nvPicPr>
        <p:blipFill>
          <a:blip r:embed="rId4">
            <a:alphaModFix/>
          </a:blip>
          <a:stretch>
            <a:fillRect/>
          </a:stretch>
        </p:blipFill>
        <p:spPr>
          <a:xfrm>
            <a:off x="4858725" y="2572200"/>
            <a:ext cx="2324100" cy="1743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Target Breach</a:t>
            </a:r>
            <a:endParaRPr/>
          </a:p>
        </p:txBody>
      </p:sp>
      <p:sp>
        <p:nvSpPr>
          <p:cNvPr id="241" name="Google Shape;241;p29"/>
          <p:cNvSpPr txBox="1"/>
          <p:nvPr>
            <p:ph idx="1" type="body"/>
          </p:nvPr>
        </p:nvSpPr>
        <p:spPr>
          <a:xfrm>
            <a:off x="819150" y="151907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Four weeks in 2013</a:t>
            </a:r>
            <a:endParaRPr sz="1500"/>
          </a:p>
          <a:p>
            <a:pPr indent="-323850" lvl="0" marL="457200" rtl="0" algn="l">
              <a:spcBef>
                <a:spcPts val="0"/>
              </a:spcBef>
              <a:spcAft>
                <a:spcPts val="0"/>
              </a:spcAft>
              <a:buSzPts val="1500"/>
              <a:buChar char="-"/>
            </a:pPr>
            <a:r>
              <a:rPr lang="en" sz="1500"/>
              <a:t>Access to 40 million credit card numbers and 70 million names, addresses, and  phone #s</a:t>
            </a:r>
            <a:endParaRPr sz="1500"/>
          </a:p>
          <a:p>
            <a:pPr indent="-323850" lvl="0" marL="457200" rtl="0" algn="l">
              <a:spcBef>
                <a:spcPts val="0"/>
              </a:spcBef>
              <a:spcAft>
                <a:spcPts val="0"/>
              </a:spcAft>
              <a:buSzPts val="1500"/>
              <a:buChar char="-"/>
            </a:pPr>
            <a:r>
              <a:rPr b="1" lang="en" sz="1500"/>
              <a:t>How?</a:t>
            </a:r>
            <a:endParaRPr b="1" sz="1500"/>
          </a:p>
          <a:p>
            <a:pPr indent="0" lvl="0" marL="0" rtl="0" algn="l">
              <a:spcBef>
                <a:spcPts val="1600"/>
              </a:spcBef>
              <a:spcAft>
                <a:spcPts val="1600"/>
              </a:spcAft>
              <a:buNone/>
            </a:pPr>
            <a:r>
              <a:t/>
            </a:r>
            <a:endParaRPr sz="1500"/>
          </a:p>
        </p:txBody>
      </p:sp>
      <p:pic>
        <p:nvPicPr>
          <p:cNvPr descr="Image result for target breach" id="242" name="Google Shape;242;p29"/>
          <p:cNvPicPr preferRelativeResize="0"/>
          <p:nvPr/>
        </p:nvPicPr>
        <p:blipFill>
          <a:blip r:embed="rId3">
            <a:alphaModFix/>
          </a:blip>
          <a:stretch>
            <a:fillRect/>
          </a:stretch>
        </p:blipFill>
        <p:spPr>
          <a:xfrm>
            <a:off x="3159050" y="2378950"/>
            <a:ext cx="2752725" cy="165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Target Breach</a:t>
            </a:r>
            <a:endParaRPr/>
          </a:p>
        </p:txBody>
      </p:sp>
      <p:sp>
        <p:nvSpPr>
          <p:cNvPr id="248" name="Google Shape;248;p30"/>
          <p:cNvSpPr txBox="1"/>
          <p:nvPr>
            <p:ph idx="1" type="body"/>
          </p:nvPr>
        </p:nvSpPr>
        <p:spPr>
          <a:xfrm>
            <a:off x="819150" y="1529950"/>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1.</a:t>
            </a:r>
            <a:r>
              <a:rPr lang="en" sz="1500"/>
              <a:t> Phishing email to an employee at Fazio Mechanical (125 employees total, heating &amp; a.c. maintenance)</a:t>
            </a:r>
            <a:endParaRPr sz="1500"/>
          </a:p>
          <a:p>
            <a:pPr indent="0" lvl="0" marL="0" rtl="0" algn="l">
              <a:lnSpc>
                <a:spcPct val="100000"/>
              </a:lnSpc>
              <a:spcBef>
                <a:spcPts val="1600"/>
              </a:spcBef>
              <a:spcAft>
                <a:spcPts val="0"/>
              </a:spcAft>
              <a:buNone/>
            </a:pPr>
            <a:r>
              <a:rPr lang="en" sz="1500"/>
              <a:t>2. Citadel Trojan → access to internal information through vendor portal</a:t>
            </a:r>
            <a:endParaRPr sz="1500"/>
          </a:p>
          <a:p>
            <a:pPr indent="0" lvl="0" marL="0" rtl="0" algn="l">
              <a:lnSpc>
                <a:spcPct val="100000"/>
              </a:lnSpc>
              <a:spcBef>
                <a:spcPts val="1600"/>
              </a:spcBef>
              <a:spcAft>
                <a:spcPts val="0"/>
              </a:spcAft>
              <a:buNone/>
            </a:pPr>
            <a:r>
              <a:rPr lang="en" sz="1500"/>
              <a:t>3.  Internal networks servers had weak passwords → 70 million names and addresses</a:t>
            </a:r>
            <a:endParaRPr sz="1500"/>
          </a:p>
          <a:p>
            <a:pPr indent="0" lvl="0" marL="0" rtl="0" algn="l">
              <a:lnSpc>
                <a:spcPct val="100000"/>
              </a:lnSpc>
              <a:spcBef>
                <a:spcPts val="1600"/>
              </a:spcBef>
              <a:spcAft>
                <a:spcPts val="0"/>
              </a:spcAft>
              <a:buNone/>
            </a:pPr>
            <a:r>
              <a:rPr lang="en" sz="1500"/>
              <a:t>4. POS (point-of-sale) system misconfiguration </a:t>
            </a:r>
            <a:endParaRPr sz="1500"/>
          </a:p>
          <a:p>
            <a:pPr indent="0" lvl="0" marL="0" rtl="0" algn="l">
              <a:lnSpc>
                <a:spcPct val="100000"/>
              </a:lnSpc>
              <a:spcBef>
                <a:spcPts val="1600"/>
              </a:spcBef>
              <a:spcAft>
                <a:spcPts val="0"/>
              </a:spcAft>
              <a:buNone/>
            </a:pPr>
            <a:r>
              <a:rPr lang="en" sz="1500"/>
              <a:t>5. Transferred BlackPOS  to Target’s network and installed it on Target’s POS workstation</a:t>
            </a:r>
            <a:endParaRPr sz="1500"/>
          </a:p>
          <a:p>
            <a:pPr indent="0" lvl="0" marL="0" rtl="0" algn="l">
              <a:lnSpc>
                <a:spcPct val="100000"/>
              </a:lnSpc>
              <a:spcBef>
                <a:spcPts val="1600"/>
              </a:spcBef>
              <a:spcAft>
                <a:spcPts val="0"/>
              </a:spcAft>
              <a:buNone/>
            </a:pPr>
            <a:r>
              <a:rPr lang="en" sz="1500"/>
              <a:t>6. Sent information to internal server using administrator privileges → 40 million credit cards</a:t>
            </a:r>
            <a:endParaRPr sz="1500"/>
          </a:p>
          <a:p>
            <a:pPr indent="0" lvl="0" marL="0" rtl="0" algn="l">
              <a:lnSpc>
                <a:spcPct val="100000"/>
              </a:lnSpc>
              <a:spcBef>
                <a:spcPts val="1600"/>
              </a:spcBef>
              <a:spcAft>
                <a:spcPts val="1600"/>
              </a:spcAft>
              <a:buNone/>
            </a:pPr>
            <a:r>
              <a:t/>
            </a:r>
            <a:endParaRPr sz="1500"/>
          </a:p>
        </p:txBody>
      </p:sp>
      <p:pic>
        <p:nvPicPr>
          <p:cNvPr descr="Image result for target breach" id="249" name="Google Shape;249;p30"/>
          <p:cNvPicPr preferRelativeResize="0"/>
          <p:nvPr/>
        </p:nvPicPr>
        <p:blipFill>
          <a:blip r:embed="rId3">
            <a:alphaModFix/>
          </a:blip>
          <a:stretch>
            <a:fillRect/>
          </a:stretch>
        </p:blipFill>
        <p:spPr>
          <a:xfrm>
            <a:off x="6601298" y="296650"/>
            <a:ext cx="2027402" cy="133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Target Breach - Aftermath</a:t>
            </a:r>
            <a:endParaRPr/>
          </a:p>
        </p:txBody>
      </p:sp>
      <p:sp>
        <p:nvSpPr>
          <p:cNvPr id="255" name="Google Shape;255;p31"/>
          <p:cNvSpPr txBox="1"/>
          <p:nvPr>
            <p:ph idx="1" type="body"/>
          </p:nvPr>
        </p:nvSpPr>
        <p:spPr>
          <a:xfrm>
            <a:off x="819150" y="149237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Hackers sold each credit card data for an average of $27 dollars</a:t>
            </a:r>
            <a:endParaRPr sz="1500"/>
          </a:p>
          <a:p>
            <a:pPr indent="-323850" lvl="0" marL="457200" rtl="0" algn="l">
              <a:spcBef>
                <a:spcPts val="0"/>
              </a:spcBef>
              <a:spcAft>
                <a:spcPts val="0"/>
              </a:spcAft>
              <a:buSzPts val="1500"/>
              <a:buChar char="-"/>
            </a:pPr>
            <a:r>
              <a:rPr lang="en" sz="1500"/>
              <a:t>3%~7% of the card numbers were used before banks realized</a:t>
            </a:r>
            <a:endParaRPr sz="1500"/>
          </a:p>
          <a:p>
            <a:pPr indent="-323850" lvl="0" marL="457200" rtl="0" algn="l">
              <a:spcBef>
                <a:spcPts val="0"/>
              </a:spcBef>
              <a:spcAft>
                <a:spcPts val="0"/>
              </a:spcAft>
              <a:buSzPts val="1500"/>
              <a:buChar char="-"/>
            </a:pPr>
            <a:r>
              <a:rPr lang="en" sz="1500"/>
              <a:t>Estimated take by hackers ~$53.7 Million</a:t>
            </a:r>
            <a:endParaRPr sz="1500"/>
          </a:p>
          <a:p>
            <a:pPr indent="-323850" lvl="0" marL="457200" rtl="0" algn="l">
              <a:spcBef>
                <a:spcPts val="0"/>
              </a:spcBef>
              <a:spcAft>
                <a:spcPts val="0"/>
              </a:spcAft>
              <a:buSzPts val="1500"/>
              <a:buChar char="-"/>
            </a:pPr>
            <a:r>
              <a:rPr lang="en" sz="1500"/>
              <a:t>46% Drop in profits for the quarter  for Target</a:t>
            </a:r>
            <a:endParaRPr sz="1500"/>
          </a:p>
          <a:p>
            <a:pPr indent="-323850" lvl="0" marL="457200" rtl="0" algn="l">
              <a:spcBef>
                <a:spcPts val="0"/>
              </a:spcBef>
              <a:spcAft>
                <a:spcPts val="0"/>
              </a:spcAft>
              <a:buSzPts val="1500"/>
              <a:buChar char="-"/>
            </a:pPr>
            <a:r>
              <a:rPr lang="en" sz="1500"/>
              <a:t>$200 million to </a:t>
            </a:r>
            <a:r>
              <a:rPr lang="en" sz="1500"/>
              <a:t>reissue</a:t>
            </a:r>
            <a:r>
              <a:rPr lang="en" sz="1500"/>
              <a:t> credit for half the </a:t>
            </a:r>
            <a:r>
              <a:rPr lang="en" sz="1500"/>
              <a:t>compromised</a:t>
            </a:r>
            <a:r>
              <a:rPr lang="en" sz="1500"/>
              <a:t> accounts</a:t>
            </a:r>
            <a:endParaRPr sz="1500"/>
          </a:p>
        </p:txBody>
      </p:sp>
      <p:pic>
        <p:nvPicPr>
          <p:cNvPr descr="Image result for target breach" id="256" name="Google Shape;256;p31"/>
          <p:cNvPicPr preferRelativeResize="0"/>
          <p:nvPr/>
        </p:nvPicPr>
        <p:blipFill>
          <a:blip r:embed="rId3">
            <a:alphaModFix/>
          </a:blip>
          <a:stretch>
            <a:fillRect/>
          </a:stretch>
        </p:blipFill>
        <p:spPr>
          <a:xfrm>
            <a:off x="5953300" y="2992975"/>
            <a:ext cx="2447925" cy="1714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Self-Introduction</a:t>
            </a:r>
            <a:endParaRPr/>
          </a:p>
        </p:txBody>
      </p:sp>
      <p:pic>
        <p:nvPicPr>
          <p:cNvPr id="135" name="Google Shape;135;p14"/>
          <p:cNvPicPr preferRelativeResize="0"/>
          <p:nvPr/>
        </p:nvPicPr>
        <p:blipFill>
          <a:blip r:embed="rId3">
            <a:alphaModFix/>
          </a:blip>
          <a:stretch>
            <a:fillRect/>
          </a:stretch>
        </p:blipFill>
        <p:spPr>
          <a:xfrm>
            <a:off x="1156775" y="1734012"/>
            <a:ext cx="1738700" cy="2006225"/>
          </a:xfrm>
          <a:prstGeom prst="rect">
            <a:avLst/>
          </a:prstGeom>
          <a:noFill/>
          <a:ln>
            <a:noFill/>
          </a:ln>
        </p:spPr>
      </p:pic>
      <p:sp>
        <p:nvSpPr>
          <p:cNvPr id="136" name="Google Shape;136;p14"/>
          <p:cNvSpPr txBox="1"/>
          <p:nvPr>
            <p:ph type="title"/>
          </p:nvPr>
        </p:nvSpPr>
        <p:spPr>
          <a:xfrm>
            <a:off x="1169775" y="3784650"/>
            <a:ext cx="1712700" cy="10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lang="en" sz="1800"/>
              <a:t>Alex - ENTJ</a:t>
            </a:r>
            <a:endParaRPr sz="1800"/>
          </a:p>
        </p:txBody>
      </p:sp>
      <p:pic>
        <p:nvPicPr>
          <p:cNvPr id="137" name="Google Shape;137;p14"/>
          <p:cNvPicPr preferRelativeResize="0"/>
          <p:nvPr/>
        </p:nvPicPr>
        <p:blipFill>
          <a:blip r:embed="rId4">
            <a:alphaModFix/>
          </a:blip>
          <a:stretch>
            <a:fillRect/>
          </a:stretch>
        </p:blipFill>
        <p:spPr>
          <a:xfrm>
            <a:off x="3557857" y="1734000"/>
            <a:ext cx="2002605" cy="2006225"/>
          </a:xfrm>
          <a:prstGeom prst="rect">
            <a:avLst/>
          </a:prstGeom>
          <a:noFill/>
          <a:ln>
            <a:noFill/>
          </a:ln>
        </p:spPr>
      </p:pic>
      <p:sp>
        <p:nvSpPr>
          <p:cNvPr id="138" name="Google Shape;138;p14"/>
          <p:cNvSpPr txBox="1"/>
          <p:nvPr>
            <p:ph type="title"/>
          </p:nvPr>
        </p:nvSpPr>
        <p:spPr>
          <a:xfrm>
            <a:off x="3702825" y="3784650"/>
            <a:ext cx="1712700" cy="51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Kyle - ESTP</a:t>
            </a:r>
            <a:endParaRPr sz="1800"/>
          </a:p>
        </p:txBody>
      </p:sp>
      <p:sp>
        <p:nvSpPr>
          <p:cNvPr id="139" name="Google Shape;139;p14"/>
          <p:cNvSpPr txBox="1"/>
          <p:nvPr/>
        </p:nvSpPr>
        <p:spPr>
          <a:xfrm>
            <a:off x="813800" y="4382375"/>
            <a:ext cx="2338800" cy="4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14"/>
          <p:cNvPicPr preferRelativeResize="0"/>
          <p:nvPr/>
        </p:nvPicPr>
        <p:blipFill rotWithShape="1">
          <a:blip r:embed="rId5">
            <a:alphaModFix/>
          </a:blip>
          <a:srcRect b="0" l="22505" r="19774" t="11964"/>
          <a:stretch/>
        </p:blipFill>
        <p:spPr>
          <a:xfrm>
            <a:off x="6065400" y="1734000"/>
            <a:ext cx="1973121" cy="2006227"/>
          </a:xfrm>
          <a:prstGeom prst="rect">
            <a:avLst/>
          </a:prstGeom>
          <a:noFill/>
          <a:ln>
            <a:noFill/>
          </a:ln>
        </p:spPr>
      </p:pic>
      <p:sp>
        <p:nvSpPr>
          <p:cNvPr id="141" name="Google Shape;141;p14"/>
          <p:cNvSpPr txBox="1"/>
          <p:nvPr>
            <p:ph type="title"/>
          </p:nvPr>
        </p:nvSpPr>
        <p:spPr>
          <a:xfrm>
            <a:off x="6065413" y="3784650"/>
            <a:ext cx="19731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Thomas - INTP</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Target Breach - Question		</a:t>
            </a:r>
            <a:endParaRPr/>
          </a:p>
        </p:txBody>
      </p:sp>
      <p:sp>
        <p:nvSpPr>
          <p:cNvPr id="262" name="Google Shape;262;p32"/>
          <p:cNvSpPr txBox="1"/>
          <p:nvPr>
            <p:ph idx="1" type="body"/>
          </p:nvPr>
        </p:nvSpPr>
        <p:spPr>
          <a:xfrm>
            <a:off x="819150" y="2391175"/>
            <a:ext cx="7505700" cy="244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000"/>
              <a:t>Would the hackers’ actions be justified if they informed Target about the security loophole and </a:t>
            </a:r>
            <a:r>
              <a:rPr b="1" lang="en" sz="2000"/>
              <a:t>didn't</a:t>
            </a:r>
            <a:r>
              <a:rPr b="1" lang="en" sz="2000"/>
              <a:t> steal anything?</a:t>
            </a:r>
            <a:endParaRPr b="1" sz="2000"/>
          </a:p>
        </p:txBody>
      </p:sp>
      <p:pic>
        <p:nvPicPr>
          <p:cNvPr descr="Image result for white hat hacking" id="263" name="Google Shape;263;p32"/>
          <p:cNvPicPr preferRelativeResize="0"/>
          <p:nvPr/>
        </p:nvPicPr>
        <p:blipFill>
          <a:blip r:embed="rId3">
            <a:alphaModFix/>
          </a:blip>
          <a:stretch>
            <a:fillRect/>
          </a:stretch>
        </p:blipFill>
        <p:spPr>
          <a:xfrm>
            <a:off x="6229150" y="446600"/>
            <a:ext cx="2343150" cy="1752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Hacktivism</a:t>
            </a:r>
            <a:endParaRPr/>
          </a:p>
        </p:txBody>
      </p:sp>
      <p:sp>
        <p:nvSpPr>
          <p:cNvPr id="269" name="Google Shape;269;p33"/>
          <p:cNvSpPr txBox="1"/>
          <p:nvPr>
            <p:ph idx="1" type="body"/>
          </p:nvPr>
        </p:nvSpPr>
        <p:spPr>
          <a:xfrm>
            <a:off x="819150" y="16264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Def: Use of hacking to promote a political cause</a:t>
            </a:r>
            <a:endParaRPr b="1" sz="1600"/>
          </a:p>
          <a:p>
            <a:pPr indent="0" lvl="0" marL="0" rtl="0" algn="l">
              <a:spcBef>
                <a:spcPts val="1600"/>
              </a:spcBef>
              <a:spcAft>
                <a:spcPts val="0"/>
              </a:spcAft>
              <a:buNone/>
            </a:pPr>
            <a:r>
              <a:rPr lang="en" sz="1600"/>
              <a:t>Examples:</a:t>
            </a:r>
            <a:endParaRPr sz="1600"/>
          </a:p>
          <a:p>
            <a:pPr indent="457200" lvl="0" marL="0" marR="0" rtl="0" algn="l">
              <a:lnSpc>
                <a:spcPct val="115000"/>
              </a:lnSpc>
              <a:spcBef>
                <a:spcPts val="1600"/>
              </a:spcBef>
              <a:spcAft>
                <a:spcPts val="0"/>
              </a:spcAft>
              <a:buNone/>
            </a:pPr>
            <a:r>
              <a:rPr lang="en" sz="1600"/>
              <a:t>Tweaked </a:t>
            </a:r>
            <a:r>
              <a:rPr lang="en" sz="1600"/>
              <a:t>Department of Justice Web Page to protest against CDA</a:t>
            </a:r>
            <a:endParaRPr sz="1600"/>
          </a:p>
          <a:p>
            <a:pPr indent="0" lvl="0" marL="457200" marR="0" rtl="0" algn="l">
              <a:lnSpc>
                <a:spcPct val="115000"/>
              </a:lnSpc>
              <a:spcBef>
                <a:spcPts val="1600"/>
              </a:spcBef>
              <a:spcAft>
                <a:spcPts val="0"/>
              </a:spcAft>
              <a:buNone/>
            </a:pPr>
            <a:r>
              <a:rPr lang="en" sz="1600"/>
              <a:t>Three teens hacked into the network of an atomic research center in India to protest against nuclear weapons testing</a:t>
            </a:r>
            <a:endParaRPr sz="1600"/>
          </a:p>
          <a:p>
            <a:pPr indent="457200" lvl="0" marL="0" marR="0" rtl="0" algn="l">
              <a:lnSpc>
                <a:spcPct val="115000"/>
              </a:lnSpc>
              <a:spcBef>
                <a:spcPts val="1600"/>
              </a:spcBef>
              <a:spcAft>
                <a:spcPts val="0"/>
              </a:spcAft>
              <a:buNone/>
            </a:pPr>
            <a:r>
              <a:rPr lang="en" sz="1600"/>
              <a:t>Hacktivists target China and Indonesia for anti-democratic policies</a:t>
            </a:r>
            <a:endParaRPr sz="1600"/>
          </a:p>
          <a:p>
            <a:pPr indent="0" lvl="0" marL="0" marR="0" rtl="0" algn="l">
              <a:lnSpc>
                <a:spcPct val="115000"/>
              </a:lnSpc>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descr="Image result for anonymous" id="270" name="Google Shape;270;p33"/>
          <p:cNvPicPr preferRelativeResize="0"/>
          <p:nvPr/>
        </p:nvPicPr>
        <p:blipFill>
          <a:blip r:embed="rId3">
            <a:alphaModFix/>
          </a:blip>
          <a:stretch>
            <a:fillRect/>
          </a:stretch>
        </p:blipFill>
        <p:spPr>
          <a:xfrm>
            <a:off x="6122375" y="545775"/>
            <a:ext cx="1809750" cy="1809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Hacktivism - Questions</a:t>
            </a:r>
            <a:endParaRPr/>
          </a:p>
        </p:txBody>
      </p:sp>
      <p:sp>
        <p:nvSpPr>
          <p:cNvPr id="276" name="Google Shape;276;p34"/>
          <p:cNvSpPr txBox="1"/>
          <p:nvPr>
            <p:ph idx="1" type="body"/>
          </p:nvPr>
        </p:nvSpPr>
        <p:spPr>
          <a:xfrm>
            <a:off x="819150" y="16258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Is there ethical justification for hacking in those cases?</a:t>
            </a:r>
            <a:endParaRPr sz="1800"/>
          </a:p>
          <a:p>
            <a:pPr indent="0" lvl="0" marL="0" rtl="0" algn="l">
              <a:spcBef>
                <a:spcPts val="1600"/>
              </a:spcBef>
              <a:spcAft>
                <a:spcPts val="1600"/>
              </a:spcAft>
              <a:buNone/>
            </a:pPr>
            <a:r>
              <a:rPr lang="en" sz="1800"/>
              <a:t>Should penalties for hacktivists be different from that of other hackers? </a:t>
            </a:r>
            <a:endParaRPr sz="1800"/>
          </a:p>
        </p:txBody>
      </p:sp>
      <p:pic>
        <p:nvPicPr>
          <p:cNvPr descr="Image result for ethical" id="277" name="Google Shape;277;p34"/>
          <p:cNvPicPr preferRelativeResize="0"/>
          <p:nvPr/>
        </p:nvPicPr>
        <p:blipFill>
          <a:blip r:embed="rId3">
            <a:alphaModFix/>
          </a:blip>
          <a:stretch>
            <a:fillRect/>
          </a:stretch>
        </p:blipFill>
        <p:spPr>
          <a:xfrm>
            <a:off x="3181350" y="2903975"/>
            <a:ext cx="2781300" cy="1638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Hacktivism - Perspective</a:t>
            </a:r>
            <a:endParaRPr/>
          </a:p>
        </p:txBody>
      </p:sp>
      <p:sp>
        <p:nvSpPr>
          <p:cNvPr id="283" name="Google Shape;283;p35"/>
          <p:cNvSpPr txBox="1"/>
          <p:nvPr>
            <p:ph idx="1" type="body"/>
          </p:nvPr>
        </p:nvSpPr>
        <p:spPr>
          <a:xfrm>
            <a:off x="819150" y="14835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Hard to distinguish between an ‘activist’ and a ‘criminal’. Ethicality of such actions are highly debatable.</a:t>
            </a:r>
            <a:endParaRPr sz="1500"/>
          </a:p>
          <a:p>
            <a:pPr indent="0" lvl="0" marL="0" rtl="0" algn="l">
              <a:spcBef>
                <a:spcPts val="1600"/>
              </a:spcBef>
              <a:spcAft>
                <a:spcPts val="0"/>
              </a:spcAft>
              <a:buNone/>
            </a:pPr>
            <a:r>
              <a:rPr lang="en" sz="1500"/>
              <a:t>Deontological View might state that political hacking is no more justified than normal hacking.</a:t>
            </a:r>
            <a:endParaRPr sz="1500"/>
          </a:p>
          <a:p>
            <a:pPr indent="0" lvl="0" marL="0" rtl="0" algn="l">
              <a:spcBef>
                <a:spcPts val="1600"/>
              </a:spcBef>
              <a:spcAft>
                <a:spcPts val="0"/>
              </a:spcAft>
              <a:buNone/>
            </a:pPr>
            <a:r>
              <a:rPr lang="en" sz="1500"/>
              <a:t>On the contrary, some argue that political hacking is ‘civil disobedience’ in the modern world. </a:t>
            </a:r>
            <a:endParaRPr sz="1500"/>
          </a:p>
          <a:p>
            <a:pPr indent="-323850" lvl="0" marL="457200" rtl="0" algn="l">
              <a:spcBef>
                <a:spcPts val="1600"/>
              </a:spcBef>
              <a:spcAft>
                <a:spcPts val="0"/>
              </a:spcAft>
              <a:buSzPts val="1500"/>
              <a:buChar char="-"/>
            </a:pPr>
            <a:r>
              <a:rPr lang="en" sz="1500"/>
              <a:t>Traditionally respected and nonviolent (often cite Gandhi, MLK Jr. as notable role models)</a:t>
            </a:r>
            <a:endParaRPr sz="1500"/>
          </a:p>
          <a:p>
            <a:pPr indent="-323850" lvl="0" marL="457200" rtl="0" algn="l">
              <a:spcBef>
                <a:spcPts val="0"/>
              </a:spcBef>
              <a:spcAft>
                <a:spcPts val="0"/>
              </a:spcAft>
              <a:buSzPts val="1500"/>
              <a:buChar char="-"/>
            </a:pPr>
            <a:r>
              <a:rPr lang="en" sz="1500"/>
              <a:t>Hacktivism is probably most ethically justified in nations where civil disobedience is least likely to be </a:t>
            </a:r>
            <a:r>
              <a:rPr lang="en" sz="1500"/>
              <a:t>respected</a:t>
            </a:r>
            <a:endParaRPr sz="1500"/>
          </a:p>
          <a:p>
            <a:pPr indent="0" lvl="0" marL="0" rtl="0" algn="l">
              <a:spcBef>
                <a:spcPts val="1600"/>
              </a:spcBef>
              <a:spcAft>
                <a:spcPts val="1600"/>
              </a:spcAft>
              <a:buNone/>
            </a:pPr>
            <a:r>
              <a:t/>
            </a:r>
            <a:endParaRPr sz="1500"/>
          </a:p>
        </p:txBody>
      </p:sp>
      <p:pic>
        <p:nvPicPr>
          <p:cNvPr descr="Image result for perspective" id="284" name="Google Shape;284;p35"/>
          <p:cNvPicPr preferRelativeResize="0"/>
          <p:nvPr/>
        </p:nvPicPr>
        <p:blipFill>
          <a:blip r:embed="rId3">
            <a:alphaModFix/>
          </a:blip>
          <a:stretch>
            <a:fillRect/>
          </a:stretch>
        </p:blipFill>
        <p:spPr>
          <a:xfrm>
            <a:off x="5980921" y="278825"/>
            <a:ext cx="2144030" cy="120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Hacking by Government</a:t>
            </a:r>
            <a:endParaRPr/>
          </a:p>
        </p:txBody>
      </p:sp>
      <p:sp>
        <p:nvSpPr>
          <p:cNvPr id="290" name="Google Shape;290;p36"/>
          <p:cNvSpPr txBox="1"/>
          <p:nvPr>
            <p:ph idx="1" type="body"/>
          </p:nvPr>
        </p:nvSpPr>
        <p:spPr>
          <a:xfrm>
            <a:off x="819150" y="16436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Hacking by governments has increased drastically, and are usually for economic and military espionage and to disable (future) enemies.</a:t>
            </a:r>
            <a:endParaRPr sz="1800"/>
          </a:p>
          <a:p>
            <a:pPr indent="0" lvl="0" marL="0" rtl="0" algn="l">
              <a:spcBef>
                <a:spcPts val="1600"/>
              </a:spcBef>
              <a:spcAft>
                <a:spcPts val="0"/>
              </a:spcAft>
              <a:buNone/>
            </a:pPr>
            <a:r>
              <a:rPr lang="en" sz="1800"/>
              <a:t>Examples: </a:t>
            </a:r>
            <a:endParaRPr sz="1800"/>
          </a:p>
          <a:p>
            <a:pPr indent="-342900" lvl="0" marL="457200" rtl="0" algn="l">
              <a:spcBef>
                <a:spcPts val="1600"/>
              </a:spcBef>
              <a:spcAft>
                <a:spcPts val="0"/>
              </a:spcAft>
              <a:buSzPts val="1800"/>
              <a:buChar char="-"/>
            </a:pPr>
            <a:r>
              <a:rPr lang="en" sz="1800"/>
              <a:t>Chinese Hackers retrieving terabytes of information from the Pentagon (through Phishing)</a:t>
            </a:r>
            <a:endParaRPr sz="1800"/>
          </a:p>
          <a:p>
            <a:pPr indent="-342900" lvl="0" marL="457200" rtl="0" algn="l">
              <a:spcBef>
                <a:spcPts val="0"/>
              </a:spcBef>
              <a:spcAft>
                <a:spcPts val="0"/>
              </a:spcAft>
              <a:buSzPts val="1800"/>
              <a:buChar char="-"/>
            </a:pPr>
            <a:r>
              <a:rPr lang="en" sz="1800"/>
              <a:t>International Hackers in China had access to the computer system of a U.S. telecommunications company for 10 years</a:t>
            </a:r>
            <a:endParaRPr sz="1800"/>
          </a:p>
          <a:p>
            <a:pPr indent="0" lvl="0" marL="45720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Hacking by Government</a:t>
            </a:r>
            <a:endParaRPr/>
          </a:p>
        </p:txBody>
      </p:sp>
      <p:sp>
        <p:nvSpPr>
          <p:cNvPr id="296" name="Google Shape;296;p37"/>
          <p:cNvSpPr txBox="1"/>
          <p:nvPr>
            <p:ph idx="1" type="body"/>
          </p:nvPr>
        </p:nvSpPr>
        <p:spPr>
          <a:xfrm>
            <a:off x="819150" y="15168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Goes beyond just informations systems:</a:t>
            </a:r>
            <a:endParaRPr sz="1800"/>
          </a:p>
          <a:p>
            <a:pPr indent="-342900" lvl="0" marL="457200" rtl="0" algn="l">
              <a:spcBef>
                <a:spcPts val="1600"/>
              </a:spcBef>
              <a:spcAft>
                <a:spcPts val="0"/>
              </a:spcAft>
              <a:buSzPts val="1800"/>
              <a:buChar char="-"/>
            </a:pPr>
            <a:r>
              <a:rPr lang="en" sz="1800"/>
              <a:t>Russian &amp; Chinese hackers left code in U.S. Electric power grid </a:t>
            </a:r>
            <a:endParaRPr sz="1800"/>
          </a:p>
          <a:p>
            <a:pPr indent="-342900" lvl="0" marL="457200" rtl="0" algn="l">
              <a:spcBef>
                <a:spcPts val="0"/>
              </a:spcBef>
              <a:spcAft>
                <a:spcPts val="0"/>
              </a:spcAft>
              <a:buSzPts val="1800"/>
              <a:buChar char="-"/>
            </a:pPr>
            <a:r>
              <a:rPr lang="en" sz="1800"/>
              <a:t>U.S. Justice department charged Iranian hackers for breaking into control systems of a small dam north of New York</a:t>
            </a:r>
            <a:endParaRPr sz="1800"/>
          </a:p>
          <a:p>
            <a:pPr indent="-342900" lvl="0" marL="457200" rtl="0" algn="l">
              <a:spcBef>
                <a:spcPts val="0"/>
              </a:spcBef>
              <a:spcAft>
                <a:spcPts val="0"/>
              </a:spcAft>
              <a:buSzPts val="1800"/>
              <a:buChar char="-"/>
            </a:pPr>
            <a:r>
              <a:rPr lang="en" sz="1800"/>
              <a:t>Stuxnet - Joint effort between U.S. and Israel to sabotage centrifuges used by Iran to enrich uranium </a:t>
            </a:r>
            <a:endParaRPr sz="1800"/>
          </a:p>
          <a:p>
            <a:pPr indent="-342900" lvl="0" marL="457200" rtl="0" algn="l">
              <a:spcBef>
                <a:spcPts val="0"/>
              </a:spcBef>
              <a:spcAft>
                <a:spcPts val="0"/>
              </a:spcAft>
              <a:buSzPts val="1800"/>
              <a:buChar char="-"/>
            </a:pPr>
            <a:r>
              <a:rPr lang="en" sz="1800"/>
              <a:t>Leaked NSA documents show that U.S. manufactured communications gear (routers) have been modified for spying conveniences</a:t>
            </a:r>
            <a:endParaRPr sz="1800"/>
          </a:p>
        </p:txBody>
      </p:sp>
      <p:pic>
        <p:nvPicPr>
          <p:cNvPr descr="Image result for government hacking" id="297" name="Google Shape;297;p37"/>
          <p:cNvPicPr preferRelativeResize="0"/>
          <p:nvPr/>
        </p:nvPicPr>
        <p:blipFill>
          <a:blip r:embed="rId3">
            <a:alphaModFix/>
          </a:blip>
          <a:stretch>
            <a:fillRect/>
          </a:stretch>
        </p:blipFill>
        <p:spPr>
          <a:xfrm>
            <a:off x="5876925" y="332225"/>
            <a:ext cx="2447925" cy="1695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Warfare?</a:t>
            </a:r>
            <a:endParaRPr/>
          </a:p>
        </p:txBody>
      </p:sp>
      <p:sp>
        <p:nvSpPr>
          <p:cNvPr id="303" name="Google Shape;303;p38"/>
          <p:cNvSpPr txBox="1"/>
          <p:nvPr>
            <p:ph idx="1" type="body"/>
          </p:nvPr>
        </p:nvSpPr>
        <p:spPr>
          <a:xfrm>
            <a:off x="819150" y="14479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Pentagon announced that the U.S. will treat </a:t>
            </a:r>
            <a:r>
              <a:rPr lang="en" sz="1800"/>
              <a:t>cyber attacks</a:t>
            </a:r>
            <a:r>
              <a:rPr lang="en" sz="1800"/>
              <a:t> as acts of war and respond with military force. </a:t>
            </a:r>
            <a:endParaRPr sz="1800"/>
          </a:p>
          <a:p>
            <a:pPr indent="-342900" lvl="0" marL="457200" rtl="0" algn="l">
              <a:spcBef>
                <a:spcPts val="1600"/>
              </a:spcBef>
              <a:spcAft>
                <a:spcPts val="0"/>
              </a:spcAft>
              <a:buSzPts val="1800"/>
              <a:buChar char="-"/>
            </a:pPr>
            <a:r>
              <a:rPr lang="en" sz="1800"/>
              <a:t>When would a cyber attack be justified? Then, is Stuxnet justified?</a:t>
            </a:r>
            <a:endParaRPr sz="1800"/>
          </a:p>
          <a:p>
            <a:pPr indent="-342900" lvl="0" marL="457200" rtl="0" algn="l">
              <a:spcBef>
                <a:spcPts val="0"/>
              </a:spcBef>
              <a:spcAft>
                <a:spcPts val="0"/>
              </a:spcAft>
              <a:buSzPts val="1800"/>
              <a:buChar char="-"/>
            </a:pPr>
            <a:r>
              <a:rPr lang="en" sz="1800"/>
              <a:t>When is a </a:t>
            </a:r>
            <a:r>
              <a:rPr lang="en" sz="1800"/>
              <a:t>cyber attack</a:t>
            </a:r>
            <a:r>
              <a:rPr lang="en" sz="1800"/>
              <a:t> an actual act of war?</a:t>
            </a:r>
            <a:endParaRPr sz="1800"/>
          </a:p>
        </p:txBody>
      </p:sp>
      <p:pic>
        <p:nvPicPr>
          <p:cNvPr descr="Image result for relax rules on u.s. cyber attacks" id="304" name="Google Shape;304;p38"/>
          <p:cNvPicPr preferRelativeResize="0"/>
          <p:nvPr/>
        </p:nvPicPr>
        <p:blipFill>
          <a:blip r:embed="rId3">
            <a:alphaModFix/>
          </a:blip>
          <a:stretch>
            <a:fillRect/>
          </a:stretch>
        </p:blipFill>
        <p:spPr>
          <a:xfrm>
            <a:off x="5810250" y="2957375"/>
            <a:ext cx="2514600" cy="167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Vulnerability of the Digital World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the digital world so vulnerable?</a:t>
            </a:r>
            <a:endParaRPr/>
          </a:p>
        </p:txBody>
      </p:sp>
      <p:sp>
        <p:nvSpPr>
          <p:cNvPr id="315" name="Google Shape;315;p40"/>
          <p:cNvSpPr txBox="1"/>
          <p:nvPr>
            <p:ph idx="1" type="body"/>
          </p:nvPr>
        </p:nvSpPr>
        <p:spPr>
          <a:xfrm>
            <a:off x="819150" y="1577225"/>
            <a:ext cx="7505700" cy="2861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Why do hackers seem to easily get access to our friends’ contact lists and send us spam?</a:t>
            </a:r>
            <a:endParaRPr sz="1500"/>
          </a:p>
          <a:p>
            <a:pPr indent="-323850" lvl="0" marL="457200" rtl="0" algn="l">
              <a:spcBef>
                <a:spcPts val="0"/>
              </a:spcBef>
              <a:spcAft>
                <a:spcPts val="0"/>
              </a:spcAft>
              <a:buSzPts val="1500"/>
              <a:buChar char="-"/>
            </a:pPr>
            <a:r>
              <a:rPr lang="en" sz="1500"/>
              <a:t>Our new tools are powerful, </a:t>
            </a:r>
            <a:r>
              <a:rPr lang="en" sz="1800" u="sng"/>
              <a:t>but remarkably vulnerable.</a:t>
            </a:r>
            <a:endParaRPr sz="1800" u="sng"/>
          </a:p>
          <a:p>
            <a:pPr indent="-323850" lvl="0" marL="457200" rtl="0" algn="l">
              <a:spcBef>
                <a:spcPts val="0"/>
              </a:spcBef>
              <a:spcAft>
                <a:spcPts val="0"/>
              </a:spcAft>
              <a:buSzPts val="1500"/>
              <a:buChar char="-"/>
            </a:pPr>
            <a:r>
              <a:rPr lang="en" sz="1500"/>
              <a:t>Factors that contribute to these vulnerabilities</a:t>
            </a:r>
            <a:endParaRPr sz="1500"/>
          </a:p>
          <a:p>
            <a:pPr indent="-323850" lvl="1" marL="914400" rtl="0" algn="l">
              <a:spcBef>
                <a:spcPts val="0"/>
              </a:spcBef>
              <a:spcAft>
                <a:spcPts val="0"/>
              </a:spcAft>
              <a:buSzPts val="1500"/>
              <a:buChar char="-"/>
            </a:pPr>
            <a:r>
              <a:rPr lang="en" sz="1500"/>
              <a:t>Complexity of computers</a:t>
            </a:r>
            <a:endParaRPr sz="1500"/>
          </a:p>
          <a:p>
            <a:pPr indent="-323850" lvl="1" marL="914400" rtl="0" algn="l">
              <a:spcBef>
                <a:spcPts val="0"/>
              </a:spcBef>
              <a:spcAft>
                <a:spcPts val="0"/>
              </a:spcAft>
              <a:buSzPts val="1500"/>
              <a:buChar char="-"/>
            </a:pPr>
            <a:r>
              <a:rPr lang="en" sz="1500"/>
              <a:t>The speed of development</a:t>
            </a:r>
            <a:endParaRPr sz="1500"/>
          </a:p>
          <a:p>
            <a:pPr indent="-323850" lvl="1" marL="914400" rtl="0" algn="l">
              <a:spcBef>
                <a:spcPts val="0"/>
              </a:spcBef>
              <a:spcAft>
                <a:spcPts val="0"/>
              </a:spcAft>
              <a:buSzPts val="1500"/>
              <a:buChar char="-"/>
            </a:pPr>
            <a:r>
              <a:rPr lang="en" sz="1500"/>
              <a:t>Economics, business, and politics</a:t>
            </a:r>
            <a:endParaRPr sz="1500"/>
          </a:p>
          <a:p>
            <a:pPr indent="-323850" lvl="1" marL="914400" rtl="0" algn="l">
              <a:spcBef>
                <a:spcPts val="0"/>
              </a:spcBef>
              <a:spcAft>
                <a:spcPts val="0"/>
              </a:spcAft>
              <a:buSzPts val="1500"/>
              <a:buChar char="-"/>
            </a:pPr>
            <a:r>
              <a:rPr lang="en" sz="1500"/>
              <a:t>Human nature.</a:t>
            </a:r>
            <a:endParaRPr sz="1500"/>
          </a:p>
          <a:p>
            <a:pPr indent="0" lvl="0" marL="457200" rtl="0" algn="l">
              <a:spcBef>
                <a:spcPts val="1600"/>
              </a:spcBef>
              <a:spcAft>
                <a:spcPts val="1600"/>
              </a:spcAft>
              <a:buNone/>
            </a:pPr>
            <a:r>
              <a:t/>
            </a:r>
            <a:endParaRPr sz="1500" u="sng"/>
          </a:p>
        </p:txBody>
      </p:sp>
      <p:pic>
        <p:nvPicPr>
          <p:cNvPr id="316" name="Google Shape;316;p40"/>
          <p:cNvPicPr preferRelativeResize="0"/>
          <p:nvPr/>
        </p:nvPicPr>
        <p:blipFill>
          <a:blip r:embed="rId3">
            <a:alphaModFix/>
          </a:blip>
          <a:stretch>
            <a:fillRect/>
          </a:stretch>
        </p:blipFill>
        <p:spPr>
          <a:xfrm>
            <a:off x="5717175" y="2789069"/>
            <a:ext cx="3218476" cy="2147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Vulnerability of Operating Systems</a:t>
            </a:r>
            <a:endParaRPr/>
          </a:p>
        </p:txBody>
      </p:sp>
      <p:sp>
        <p:nvSpPr>
          <p:cNvPr id="322" name="Google Shape;322;p41"/>
          <p:cNvSpPr txBox="1"/>
          <p:nvPr>
            <p:ph idx="1" type="body"/>
          </p:nvPr>
        </p:nvSpPr>
        <p:spPr>
          <a:xfrm>
            <a:off x="819150" y="148625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Operating systems are complex</a:t>
            </a:r>
            <a:endParaRPr sz="1700"/>
          </a:p>
          <a:p>
            <a:pPr indent="-336550" lvl="0" marL="457200" rtl="0" algn="l">
              <a:spcBef>
                <a:spcPts val="0"/>
              </a:spcBef>
              <a:spcAft>
                <a:spcPts val="0"/>
              </a:spcAft>
              <a:buSzPts val="1700"/>
              <a:buChar char="-"/>
            </a:pPr>
            <a:r>
              <a:rPr lang="en" sz="1700"/>
              <a:t>Various updates/patches occur to fix previous bugs and errors</a:t>
            </a:r>
            <a:endParaRPr sz="1700"/>
          </a:p>
          <a:p>
            <a:pPr indent="-336550" lvl="0" marL="457200" rtl="0" algn="l">
              <a:spcBef>
                <a:spcPts val="0"/>
              </a:spcBef>
              <a:spcAft>
                <a:spcPts val="0"/>
              </a:spcAft>
              <a:buSzPts val="1700"/>
              <a:buChar char="-"/>
            </a:pPr>
            <a:r>
              <a:rPr lang="en" sz="1700"/>
              <a:t>Systems that were secure once may become vulnerable later</a:t>
            </a:r>
            <a:endParaRPr sz="1700"/>
          </a:p>
          <a:p>
            <a:pPr indent="-336550" lvl="0" marL="457200" rtl="0" algn="l">
              <a:spcBef>
                <a:spcPts val="0"/>
              </a:spcBef>
              <a:spcAft>
                <a:spcPts val="0"/>
              </a:spcAft>
              <a:buSzPts val="1700"/>
              <a:buChar char="-"/>
            </a:pPr>
            <a:r>
              <a:rPr lang="en" sz="1700"/>
              <a:t>Automatic updates angered certain people</a:t>
            </a:r>
            <a:endParaRPr sz="1700"/>
          </a:p>
          <a:p>
            <a:pPr indent="-355600" lvl="0" marL="457200" rtl="0" algn="l">
              <a:spcBef>
                <a:spcPts val="0"/>
              </a:spcBef>
              <a:spcAft>
                <a:spcPts val="0"/>
              </a:spcAft>
              <a:buSzPts val="2000"/>
              <a:buChar char="-"/>
            </a:pPr>
            <a:r>
              <a:rPr i="1" lang="en" sz="2000"/>
              <a:t>How would you feel if your personal OS was updating automatically without your consent?</a:t>
            </a:r>
            <a:endParaRPr i="1" sz="2000"/>
          </a:p>
          <a:p>
            <a:pPr indent="0" lvl="0" marL="0" rtl="0" algn="l">
              <a:spcBef>
                <a:spcPts val="1600"/>
              </a:spcBef>
              <a:spcAft>
                <a:spcPts val="1600"/>
              </a:spcAft>
              <a:buNone/>
            </a:pPr>
            <a:r>
              <a:t/>
            </a:r>
            <a:endParaRPr/>
          </a:p>
        </p:txBody>
      </p:sp>
      <p:pic>
        <p:nvPicPr>
          <p:cNvPr id="323" name="Google Shape;323;p41"/>
          <p:cNvPicPr preferRelativeResize="0"/>
          <p:nvPr/>
        </p:nvPicPr>
        <p:blipFill>
          <a:blip r:embed="rId3">
            <a:alphaModFix/>
          </a:blip>
          <a:stretch>
            <a:fillRect/>
          </a:stretch>
        </p:blipFill>
        <p:spPr>
          <a:xfrm>
            <a:off x="7335550" y="228700"/>
            <a:ext cx="1417026" cy="1669725"/>
          </a:xfrm>
          <a:prstGeom prst="rect">
            <a:avLst/>
          </a:prstGeom>
          <a:noFill/>
          <a:ln>
            <a:noFill/>
          </a:ln>
        </p:spPr>
      </p:pic>
      <p:pic>
        <p:nvPicPr>
          <p:cNvPr id="324" name="Google Shape;324;p41"/>
          <p:cNvPicPr preferRelativeResize="0"/>
          <p:nvPr/>
        </p:nvPicPr>
        <p:blipFill>
          <a:blip r:embed="rId4">
            <a:alphaModFix/>
          </a:blip>
          <a:stretch>
            <a:fillRect/>
          </a:stretch>
        </p:blipFill>
        <p:spPr>
          <a:xfrm>
            <a:off x="7291750" y="1981900"/>
            <a:ext cx="1504625" cy="1504625"/>
          </a:xfrm>
          <a:prstGeom prst="rect">
            <a:avLst/>
          </a:prstGeom>
          <a:noFill/>
          <a:ln>
            <a:noFill/>
          </a:ln>
        </p:spPr>
      </p:pic>
      <p:pic>
        <p:nvPicPr>
          <p:cNvPr id="325" name="Google Shape;325;p41"/>
          <p:cNvPicPr preferRelativeResize="0"/>
          <p:nvPr/>
        </p:nvPicPr>
        <p:blipFill>
          <a:blip r:embed="rId5">
            <a:alphaModFix/>
          </a:blip>
          <a:stretch>
            <a:fillRect/>
          </a:stretch>
        </p:blipFill>
        <p:spPr>
          <a:xfrm>
            <a:off x="7438701" y="3668228"/>
            <a:ext cx="1504624" cy="11763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Hacking</a:t>
            </a:r>
            <a:endParaRPr/>
          </a:p>
        </p:txBody>
      </p:sp>
      <p:sp>
        <p:nvSpPr>
          <p:cNvPr id="147" name="Google Shape;147;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intentional and unauthorized access to computer systems</a:t>
            </a:r>
            <a:endParaRPr sz="2400"/>
          </a:p>
          <a:p>
            <a:pPr indent="0" lvl="0" marL="0" rtl="0" algn="l">
              <a:spcBef>
                <a:spcPts val="1600"/>
              </a:spcBef>
              <a:spcAft>
                <a:spcPts val="1600"/>
              </a:spcAft>
              <a:buNone/>
            </a:pPr>
            <a:r>
              <a:rPr lang="en" sz="2400"/>
              <a:t>May steal money, information, release viruses, crash websites, destroy files</a:t>
            </a:r>
            <a:endParaRPr sz="2400"/>
          </a:p>
        </p:txBody>
      </p:sp>
      <p:pic>
        <p:nvPicPr>
          <p:cNvPr id="148" name="Google Shape;148;p15"/>
          <p:cNvPicPr preferRelativeResize="0"/>
          <p:nvPr/>
        </p:nvPicPr>
        <p:blipFill>
          <a:blip r:embed="rId3">
            <a:alphaModFix/>
          </a:blip>
          <a:stretch>
            <a:fillRect/>
          </a:stretch>
        </p:blipFill>
        <p:spPr>
          <a:xfrm>
            <a:off x="5045175" y="316225"/>
            <a:ext cx="2857500" cy="1600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613875"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Chargegate? (2018)</a:t>
            </a:r>
            <a:endParaRPr/>
          </a:p>
        </p:txBody>
      </p:sp>
      <p:sp>
        <p:nvSpPr>
          <p:cNvPr id="331" name="Google Shape;331;p42"/>
          <p:cNvSpPr txBox="1"/>
          <p:nvPr>
            <p:ph idx="1" type="body"/>
          </p:nvPr>
        </p:nvSpPr>
        <p:spPr>
          <a:xfrm>
            <a:off x="613875" y="17009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-Apple’s new iPhone XS Plus would not begin charging unless the screen was on</a:t>
            </a:r>
            <a:endParaRPr sz="2000"/>
          </a:p>
          <a:p>
            <a:pPr indent="0" lvl="0" marL="0" rtl="0" algn="l">
              <a:spcBef>
                <a:spcPts val="1600"/>
              </a:spcBef>
              <a:spcAft>
                <a:spcPts val="1600"/>
              </a:spcAft>
              <a:buNone/>
            </a:pPr>
            <a:r>
              <a:rPr lang="en" sz="2000"/>
              <a:t>-This was </a:t>
            </a:r>
            <a:r>
              <a:rPr lang="en" sz="2000" u="sng"/>
              <a:t>a bug that needed a patch to fix...</a:t>
            </a:r>
            <a:endParaRPr sz="2000" u="sng"/>
          </a:p>
        </p:txBody>
      </p:sp>
      <p:pic>
        <p:nvPicPr>
          <p:cNvPr id="332" name="Google Shape;332;p42"/>
          <p:cNvPicPr preferRelativeResize="0"/>
          <p:nvPr/>
        </p:nvPicPr>
        <p:blipFill>
          <a:blip r:embed="rId3">
            <a:alphaModFix/>
          </a:blip>
          <a:stretch>
            <a:fillRect/>
          </a:stretch>
        </p:blipFill>
        <p:spPr>
          <a:xfrm>
            <a:off x="6069156" y="3151300"/>
            <a:ext cx="2857850" cy="1799026"/>
          </a:xfrm>
          <a:prstGeom prst="rect">
            <a:avLst/>
          </a:prstGeom>
          <a:noFill/>
          <a:ln>
            <a:noFill/>
          </a:ln>
        </p:spPr>
      </p:pic>
      <p:pic>
        <p:nvPicPr>
          <p:cNvPr id="333" name="Google Shape;333;p42"/>
          <p:cNvPicPr preferRelativeResize="0"/>
          <p:nvPr/>
        </p:nvPicPr>
        <p:blipFill>
          <a:blip r:embed="rId4">
            <a:alphaModFix/>
          </a:blip>
          <a:stretch>
            <a:fillRect/>
          </a:stretch>
        </p:blipFill>
        <p:spPr>
          <a:xfrm>
            <a:off x="7566447" y="205275"/>
            <a:ext cx="1360552" cy="2946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Vulnerability of the Internet</a:t>
            </a:r>
            <a:endParaRPr/>
          </a:p>
        </p:txBody>
      </p:sp>
      <p:sp>
        <p:nvSpPr>
          <p:cNvPr id="339" name="Google Shape;339;p43"/>
          <p:cNvSpPr txBox="1"/>
          <p:nvPr>
            <p:ph idx="1" type="body"/>
          </p:nvPr>
        </p:nvSpPr>
        <p:spPr>
          <a:xfrm>
            <a:off x="294300" y="1551600"/>
            <a:ext cx="53742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Internet was first ARPANET: linking together universities, tech companies, and government installations</a:t>
            </a:r>
            <a:endParaRPr sz="1500"/>
          </a:p>
          <a:p>
            <a:pPr indent="-323850" lvl="1" marL="914400" rtl="0" algn="l">
              <a:spcBef>
                <a:spcPts val="0"/>
              </a:spcBef>
              <a:spcAft>
                <a:spcPts val="0"/>
              </a:spcAft>
              <a:buSzPts val="1500"/>
              <a:buChar char="-"/>
            </a:pPr>
            <a:r>
              <a:rPr lang="en" sz="1500"/>
              <a:t>Internet security depended on </a:t>
            </a:r>
            <a:r>
              <a:rPr lang="en" sz="1500" u="sng"/>
              <a:t>trust</a:t>
            </a:r>
            <a:r>
              <a:rPr lang="en" sz="1500"/>
              <a:t>. </a:t>
            </a:r>
            <a:endParaRPr sz="1500"/>
          </a:p>
          <a:p>
            <a:pPr indent="-323850" lvl="0" marL="457200" rtl="0" algn="l">
              <a:spcBef>
                <a:spcPts val="0"/>
              </a:spcBef>
              <a:spcAft>
                <a:spcPts val="0"/>
              </a:spcAft>
              <a:buSzPts val="1500"/>
              <a:buChar char="-"/>
            </a:pPr>
            <a:r>
              <a:rPr lang="en" sz="1500"/>
              <a:t>Dan Farmer (1996) discovered 1100 out of 1700 sites had security weaknesses</a:t>
            </a:r>
            <a:endParaRPr sz="1500"/>
          </a:p>
          <a:p>
            <a:pPr indent="-323850" lvl="1" marL="914400" rtl="0" algn="l">
              <a:spcBef>
                <a:spcPts val="0"/>
              </a:spcBef>
              <a:spcAft>
                <a:spcPts val="0"/>
              </a:spcAft>
              <a:buSzPts val="1500"/>
              <a:buChar char="-"/>
            </a:pPr>
            <a:r>
              <a:rPr lang="en" sz="1500"/>
              <a:t>His warnings had little effect</a:t>
            </a:r>
            <a:endParaRPr sz="1500"/>
          </a:p>
          <a:p>
            <a:pPr indent="-323850" lvl="0" marL="457200" rtl="0" algn="l">
              <a:spcBef>
                <a:spcPts val="0"/>
              </a:spcBef>
              <a:spcAft>
                <a:spcPts val="0"/>
              </a:spcAft>
              <a:buSzPts val="1500"/>
              <a:buChar char="-"/>
            </a:pPr>
            <a:r>
              <a:rPr lang="en" sz="1500"/>
              <a:t>Even today in 2018, most small businesses have no IT department or training on how to protect themselves from hackers or malware</a:t>
            </a:r>
            <a:endParaRPr sz="1500"/>
          </a:p>
          <a:p>
            <a:pPr indent="-355600" lvl="0" marL="457200" rtl="0" algn="l">
              <a:spcBef>
                <a:spcPts val="0"/>
              </a:spcBef>
              <a:spcAft>
                <a:spcPts val="0"/>
              </a:spcAft>
              <a:buSzPts val="2000"/>
              <a:buChar char="-"/>
            </a:pPr>
            <a:r>
              <a:rPr lang="en" sz="2000"/>
              <a:t>Hackers start small and then go big</a:t>
            </a:r>
            <a:endParaRPr sz="2000"/>
          </a:p>
        </p:txBody>
      </p:sp>
      <p:pic>
        <p:nvPicPr>
          <p:cNvPr id="340" name="Google Shape;340;p43"/>
          <p:cNvPicPr preferRelativeResize="0"/>
          <p:nvPr/>
        </p:nvPicPr>
        <p:blipFill>
          <a:blip r:embed="rId3">
            <a:alphaModFix/>
          </a:blip>
          <a:stretch>
            <a:fillRect/>
          </a:stretch>
        </p:blipFill>
        <p:spPr>
          <a:xfrm>
            <a:off x="5521375" y="1551600"/>
            <a:ext cx="3393825" cy="2263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Heartbleed Bug (2014)</a:t>
            </a:r>
            <a:endParaRPr/>
          </a:p>
        </p:txBody>
      </p:sp>
      <p:sp>
        <p:nvSpPr>
          <p:cNvPr id="346" name="Google Shape;346;p44"/>
          <p:cNvSpPr txBox="1"/>
          <p:nvPr>
            <p:ph idx="1" type="body"/>
          </p:nvPr>
        </p:nvSpPr>
        <p:spPr>
          <a:xfrm>
            <a:off x="819150" y="163547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One of the largest security breaches</a:t>
            </a:r>
            <a:endParaRPr sz="1800"/>
          </a:p>
          <a:p>
            <a:pPr indent="-342900" lvl="0" marL="457200" rtl="0" algn="l">
              <a:spcBef>
                <a:spcPts val="0"/>
              </a:spcBef>
              <a:spcAft>
                <a:spcPts val="0"/>
              </a:spcAft>
              <a:buSzPts val="1800"/>
              <a:buChar char="-"/>
            </a:pPr>
            <a:r>
              <a:rPr lang="en" sz="1800"/>
              <a:t>Found in the free operating system OpenSSL</a:t>
            </a:r>
            <a:endParaRPr sz="1800"/>
          </a:p>
          <a:p>
            <a:pPr indent="-342900" lvl="0" marL="457200" rtl="0" algn="l">
              <a:spcBef>
                <a:spcPts val="0"/>
              </a:spcBef>
              <a:spcAft>
                <a:spcPts val="0"/>
              </a:spcAft>
              <a:buSzPts val="1800"/>
              <a:buChar char="-"/>
            </a:pPr>
            <a:r>
              <a:rPr lang="en" sz="1800"/>
              <a:t>In 2014, almost two-thirds of the Internet relied on this software for security</a:t>
            </a:r>
            <a:endParaRPr sz="1800"/>
          </a:p>
          <a:p>
            <a:pPr indent="-342900" lvl="0" marL="457200" rtl="0" algn="l">
              <a:spcBef>
                <a:spcPts val="0"/>
              </a:spcBef>
              <a:spcAft>
                <a:spcPts val="0"/>
              </a:spcAft>
              <a:buSzPts val="1800"/>
              <a:buChar char="-"/>
            </a:pPr>
            <a:r>
              <a:rPr lang="en" sz="1800"/>
              <a:t>Called the “Heartbleed” because the bug was located in the “heartbeat” section of OpenSSL </a:t>
            </a:r>
            <a:endParaRPr sz="1800"/>
          </a:p>
          <a:p>
            <a:pPr indent="-342900" lvl="0" marL="457200" rtl="0" algn="l">
              <a:spcBef>
                <a:spcPts val="0"/>
              </a:spcBef>
              <a:spcAft>
                <a:spcPts val="0"/>
              </a:spcAft>
              <a:buSzPts val="1800"/>
              <a:buChar char="-"/>
            </a:pPr>
            <a:r>
              <a:rPr lang="en" sz="1800"/>
              <a:t>Web-based companies began to increase funding to support OpenSSL</a:t>
            </a:r>
            <a:endParaRPr sz="1800"/>
          </a:p>
        </p:txBody>
      </p:sp>
      <p:pic>
        <p:nvPicPr>
          <p:cNvPr id="347" name="Google Shape;347;p44"/>
          <p:cNvPicPr preferRelativeResize="0"/>
          <p:nvPr/>
        </p:nvPicPr>
        <p:blipFill>
          <a:blip r:embed="rId3">
            <a:alphaModFix/>
          </a:blip>
          <a:stretch>
            <a:fillRect/>
          </a:stretch>
        </p:blipFill>
        <p:spPr>
          <a:xfrm>
            <a:off x="6961425" y="196038"/>
            <a:ext cx="2095500" cy="2505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Nature, Markets, and Vulnerability</a:t>
            </a:r>
            <a:endParaRPr/>
          </a:p>
        </p:txBody>
      </p:sp>
      <p:sp>
        <p:nvSpPr>
          <p:cNvPr id="353" name="Google Shape;353;p45"/>
          <p:cNvSpPr txBox="1"/>
          <p:nvPr>
            <p:ph idx="1" type="body"/>
          </p:nvPr>
        </p:nvSpPr>
        <p:spPr>
          <a:xfrm>
            <a:off x="775275" y="151147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Humans want </a:t>
            </a:r>
            <a:r>
              <a:rPr lang="en" sz="1500" u="sng"/>
              <a:t>new things fast</a:t>
            </a:r>
            <a:r>
              <a:rPr lang="en" sz="1500"/>
              <a:t> </a:t>
            </a:r>
            <a:endParaRPr sz="1500"/>
          </a:p>
          <a:p>
            <a:pPr indent="-323850" lvl="0" marL="457200" rtl="0" algn="l">
              <a:spcBef>
                <a:spcPts val="0"/>
              </a:spcBef>
              <a:spcAft>
                <a:spcPts val="0"/>
              </a:spcAft>
              <a:buSzPts val="1500"/>
              <a:buChar char="-"/>
            </a:pPr>
            <a:r>
              <a:rPr lang="en" sz="1500"/>
              <a:t>Rapid development increases Baase and Henry’s (2018) “Internet of Things”</a:t>
            </a:r>
            <a:endParaRPr sz="1500"/>
          </a:p>
          <a:p>
            <a:pPr indent="-323850" lvl="0" marL="457200" rtl="0" algn="l">
              <a:spcBef>
                <a:spcPts val="0"/>
              </a:spcBef>
              <a:spcAft>
                <a:spcPts val="0"/>
              </a:spcAft>
              <a:buSzPts val="1500"/>
              <a:buChar char="-"/>
            </a:pPr>
            <a:r>
              <a:rPr lang="en" sz="1500"/>
              <a:t>Competition has made companies release new apps at a pace that is unsecure</a:t>
            </a:r>
            <a:endParaRPr sz="1500"/>
          </a:p>
          <a:p>
            <a:pPr indent="-342900" lvl="1" marL="914400" rtl="0" algn="l">
              <a:spcBef>
                <a:spcPts val="0"/>
              </a:spcBef>
              <a:spcAft>
                <a:spcPts val="0"/>
              </a:spcAft>
              <a:buSzPts val="1800"/>
              <a:buChar char="-"/>
            </a:pPr>
            <a:r>
              <a:rPr lang="en" sz="1800"/>
              <a:t>A class competition: </a:t>
            </a:r>
            <a:endParaRPr sz="1800"/>
          </a:p>
          <a:p>
            <a:pPr indent="-342900" lvl="2" marL="1371600" rtl="0" algn="l">
              <a:spcBef>
                <a:spcPts val="0"/>
              </a:spcBef>
              <a:spcAft>
                <a:spcPts val="0"/>
              </a:spcAft>
              <a:buSzPts val="1800"/>
              <a:buChar char="-"/>
            </a:pPr>
            <a:r>
              <a:rPr b="1" i="1" lang="en" sz="1800"/>
              <a:t>Who thinks they have the most gaming apps on their phone?</a:t>
            </a:r>
            <a:endParaRPr b="1" i="1" sz="1800"/>
          </a:p>
          <a:p>
            <a:pPr indent="-342900" lvl="2" marL="1371600" rtl="0" algn="l">
              <a:spcBef>
                <a:spcPts val="0"/>
              </a:spcBef>
              <a:spcAft>
                <a:spcPts val="0"/>
              </a:spcAft>
              <a:buSzPts val="1800"/>
              <a:buChar char="-"/>
            </a:pPr>
            <a:r>
              <a:rPr b="1" i="1" lang="en" sz="1800"/>
              <a:t>What might that represent?</a:t>
            </a:r>
            <a:endParaRPr b="1" i="1" sz="1800"/>
          </a:p>
          <a:p>
            <a:pPr indent="-342900" lvl="2" marL="1371600" rtl="0" algn="l">
              <a:spcBef>
                <a:spcPts val="0"/>
              </a:spcBef>
              <a:spcAft>
                <a:spcPts val="0"/>
              </a:spcAft>
              <a:buSzPts val="1800"/>
              <a:buChar char="-"/>
            </a:pPr>
            <a:r>
              <a:rPr b="1" i="1" lang="en" sz="1800"/>
              <a:t>Who thinks they have the most apps needed to be updated?</a:t>
            </a:r>
            <a:endParaRPr b="1" i="1" sz="1800"/>
          </a:p>
        </p:txBody>
      </p:sp>
      <p:pic>
        <p:nvPicPr>
          <p:cNvPr id="354" name="Google Shape;354;p45"/>
          <p:cNvPicPr preferRelativeResize="0"/>
          <p:nvPr/>
        </p:nvPicPr>
        <p:blipFill>
          <a:blip r:embed="rId3">
            <a:alphaModFix/>
          </a:blip>
          <a:stretch>
            <a:fillRect/>
          </a:stretch>
        </p:blipFill>
        <p:spPr>
          <a:xfrm>
            <a:off x="7253400" y="3624425"/>
            <a:ext cx="1681425" cy="1313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Nature, Markets, and Vulnerability</a:t>
            </a:r>
            <a:endParaRPr/>
          </a:p>
          <a:p>
            <a:pPr indent="0" lvl="0" marL="0" rtl="0" algn="l">
              <a:spcBef>
                <a:spcPts val="0"/>
              </a:spcBef>
              <a:spcAft>
                <a:spcPts val="0"/>
              </a:spcAft>
              <a:buNone/>
            </a:pPr>
            <a:r>
              <a:t/>
            </a:r>
            <a:endParaRPr/>
          </a:p>
        </p:txBody>
      </p:sp>
      <p:sp>
        <p:nvSpPr>
          <p:cNvPr id="360" name="Google Shape;360;p46"/>
          <p:cNvSpPr txBox="1"/>
          <p:nvPr>
            <p:ph idx="1" type="body"/>
          </p:nvPr>
        </p:nvSpPr>
        <p:spPr>
          <a:xfrm>
            <a:off x="819150" y="14688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Technology is expanding - </a:t>
            </a:r>
            <a:endParaRPr sz="1500"/>
          </a:p>
          <a:p>
            <a:pPr indent="-323850" lvl="1" marL="914400" rtl="0" algn="l">
              <a:spcBef>
                <a:spcPts val="0"/>
              </a:spcBef>
              <a:spcAft>
                <a:spcPts val="0"/>
              </a:spcAft>
              <a:buSzPts val="1500"/>
              <a:buChar char="-"/>
            </a:pPr>
            <a:r>
              <a:rPr lang="en" sz="1500"/>
              <a:t>A hypothetical, but a scary one…</a:t>
            </a:r>
            <a:endParaRPr sz="1500"/>
          </a:p>
          <a:p>
            <a:pPr indent="-323850" lvl="2" marL="1371600" rtl="0" algn="l">
              <a:spcBef>
                <a:spcPts val="0"/>
              </a:spcBef>
              <a:spcAft>
                <a:spcPts val="0"/>
              </a:spcAft>
              <a:buSzPts val="1500"/>
              <a:buChar char="-"/>
            </a:pPr>
            <a:r>
              <a:rPr lang="en" sz="1500"/>
              <a:t>Imagine an older man has a pacemaker put into his body, what is stopping a criminal from hacking into that pacemaker and killing the man?</a:t>
            </a:r>
            <a:endParaRPr sz="1500"/>
          </a:p>
          <a:p>
            <a:pPr indent="-323850" lvl="1" marL="914400" rtl="0" algn="l">
              <a:spcBef>
                <a:spcPts val="0"/>
              </a:spcBef>
              <a:spcAft>
                <a:spcPts val="0"/>
              </a:spcAft>
              <a:buSzPts val="1500"/>
              <a:buChar char="-"/>
            </a:pPr>
            <a:r>
              <a:rPr lang="en" sz="1500"/>
              <a:t>The FDA is regularly issuing safety alerts for medical devices but…</a:t>
            </a:r>
            <a:endParaRPr sz="1500"/>
          </a:p>
          <a:p>
            <a:pPr indent="-355600" lvl="1" marL="914400" rtl="0" algn="l">
              <a:spcBef>
                <a:spcPts val="0"/>
              </a:spcBef>
              <a:spcAft>
                <a:spcPts val="0"/>
              </a:spcAft>
              <a:buSzPts val="2000"/>
              <a:buChar char="-"/>
            </a:pPr>
            <a:r>
              <a:rPr b="1" i="1" lang="en" sz="2000"/>
              <a:t>Is that enough? Should these medical devices be put through extensive tests before they go onto the market?</a:t>
            </a:r>
            <a:endParaRPr b="1" i="1" sz="2000"/>
          </a:p>
          <a:p>
            <a:pPr indent="0" lvl="0" marL="0" rtl="0" algn="l">
              <a:spcBef>
                <a:spcPts val="1600"/>
              </a:spcBef>
              <a:spcAft>
                <a:spcPts val="1600"/>
              </a:spcAft>
              <a:buNone/>
            </a:pPr>
            <a:r>
              <a:t/>
            </a:r>
            <a:endParaRPr sz="1500"/>
          </a:p>
        </p:txBody>
      </p:sp>
      <p:pic>
        <p:nvPicPr>
          <p:cNvPr id="361" name="Google Shape;361;p46"/>
          <p:cNvPicPr preferRelativeResize="0"/>
          <p:nvPr/>
        </p:nvPicPr>
        <p:blipFill>
          <a:blip r:embed="rId3">
            <a:alphaModFix/>
          </a:blip>
          <a:stretch>
            <a:fillRect/>
          </a:stretch>
        </p:blipFill>
        <p:spPr>
          <a:xfrm>
            <a:off x="3070613" y="3612450"/>
            <a:ext cx="3002775" cy="1259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819150" y="1937000"/>
            <a:ext cx="8038800" cy="19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  </a:t>
            </a:r>
            <a:r>
              <a:rPr lang="en" sz="6000"/>
              <a:t>End of presentation</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info</a:t>
            </a:r>
            <a:endParaRPr/>
          </a:p>
        </p:txBody>
      </p:sp>
      <p:sp>
        <p:nvSpPr>
          <p:cNvPr id="154" name="Google Shape;154;p16"/>
          <p:cNvSpPr txBox="1"/>
          <p:nvPr>
            <p:ph idx="1" type="body"/>
          </p:nvPr>
        </p:nvSpPr>
        <p:spPr>
          <a:xfrm>
            <a:off x="819150" y="1642825"/>
            <a:ext cx="7505700" cy="31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a </a:t>
            </a:r>
            <a:r>
              <a:rPr lang="en"/>
              <a:t>comparison</a:t>
            </a:r>
            <a:r>
              <a:rPr lang="en"/>
              <a:t>, </a:t>
            </a:r>
            <a:r>
              <a:rPr lang="en"/>
              <a:t>A robber who enters a bank and uses a gun will get $2,500–$5000 on average. The average loss from a computer fraud is more than $100,000.</a:t>
            </a:r>
            <a:endParaRPr/>
          </a:p>
          <a:p>
            <a:pPr indent="0" lvl="0" marL="0" rtl="0" algn="l">
              <a:spcBef>
                <a:spcPts val="1600"/>
              </a:spcBef>
              <a:spcAft>
                <a:spcPts val="0"/>
              </a:spcAft>
              <a:buNone/>
            </a:pPr>
            <a:r>
              <a:rPr lang="en"/>
              <a:t>-IRS reported that thieves have stolen personal information from more than 300,000 tax returns stored in IRS database</a:t>
            </a:r>
            <a:endParaRPr/>
          </a:p>
          <a:p>
            <a:pPr indent="0" lvl="0" marL="0" rtl="0" algn="l">
              <a:spcBef>
                <a:spcPts val="1600"/>
              </a:spcBef>
              <a:spcAft>
                <a:spcPts val="0"/>
              </a:spcAft>
              <a:buNone/>
            </a:pPr>
            <a:r>
              <a:rPr lang="en"/>
              <a:t>-Hackers in Ukraine broke into news services where they had access to information about corporate earnings before the information was public, this info was used to make valuable stock trades</a:t>
            </a:r>
            <a:endParaRPr/>
          </a:p>
          <a:p>
            <a:pPr indent="0" lvl="0" marL="0" rtl="0" algn="l">
              <a:spcBef>
                <a:spcPts val="1600"/>
              </a:spcBef>
              <a:spcAft>
                <a:spcPts val="0"/>
              </a:spcAft>
              <a:buNone/>
            </a:pPr>
            <a:r>
              <a:rPr lang="en"/>
              <a:t>-Crimes in cyberspace affect millions of people and have costed billions of dollars</a:t>
            </a:r>
            <a:endParaRPr/>
          </a:p>
          <a:p>
            <a:pPr indent="0" lvl="0" marL="0" rtl="0" algn="l">
              <a:spcBef>
                <a:spcPts val="1600"/>
              </a:spcBef>
              <a:spcAft>
                <a:spcPts val="1600"/>
              </a:spcAft>
              <a:buNone/>
            </a:pPr>
            <a:r>
              <a:t/>
            </a:r>
            <a:endParaRPr/>
          </a:p>
        </p:txBody>
      </p:sp>
      <p:pic>
        <p:nvPicPr>
          <p:cNvPr id="155" name="Google Shape;155;p16"/>
          <p:cNvPicPr preferRelativeResize="0"/>
          <p:nvPr/>
        </p:nvPicPr>
        <p:blipFill rotWithShape="1">
          <a:blip r:embed="rId3">
            <a:alphaModFix/>
          </a:blip>
          <a:srcRect b="6876" l="0" r="0" t="6513"/>
          <a:stretch/>
        </p:blipFill>
        <p:spPr>
          <a:xfrm>
            <a:off x="6713625" y="3652275"/>
            <a:ext cx="2093150" cy="109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Eras of Hacking</a:t>
            </a:r>
            <a:endParaRPr/>
          </a:p>
        </p:txBody>
      </p:sp>
      <p:sp>
        <p:nvSpPr>
          <p:cNvPr id="161" name="Google Shape;161;p17"/>
          <p:cNvSpPr txBox="1"/>
          <p:nvPr>
            <p:ph idx="1" type="body"/>
          </p:nvPr>
        </p:nvSpPr>
        <p:spPr>
          <a:xfrm>
            <a:off x="819150" y="1575775"/>
            <a:ext cx="7505700" cy="31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Era 1: 1960s and 1970s, hacking was a positive term</a:t>
            </a:r>
            <a:endParaRPr b="1"/>
          </a:p>
          <a:p>
            <a:pPr indent="0" lvl="0" marL="0" rtl="0" algn="l">
              <a:spcBef>
                <a:spcPts val="1600"/>
              </a:spcBef>
              <a:spcAft>
                <a:spcPts val="0"/>
              </a:spcAft>
              <a:buNone/>
            </a:pPr>
            <a:r>
              <a:rPr lang="en"/>
              <a:t>Era 2: From the late 1970s to the late 1990s, hacking started getting more negative connotations</a:t>
            </a:r>
            <a:endParaRPr/>
          </a:p>
          <a:p>
            <a:pPr indent="0" lvl="0" marL="0" rtl="0" algn="l">
              <a:spcBef>
                <a:spcPts val="1600"/>
              </a:spcBef>
              <a:spcAft>
                <a:spcPts val="1600"/>
              </a:spcAft>
              <a:buNone/>
            </a:pPr>
            <a:r>
              <a:rPr lang="en"/>
              <a:t>Era 3: 1990s to today, with the exponential growth of the web and all other technology hacking has become more dangerous than before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Era 1</a:t>
            </a:r>
            <a:endParaRPr/>
          </a:p>
        </p:txBody>
      </p:sp>
      <p:sp>
        <p:nvSpPr>
          <p:cNvPr id="167" name="Google Shape;167;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-Hackers were considered very clever, basically looked up at, they wrote the first computer games and operating systems</a:t>
            </a:r>
            <a:endParaRPr sz="1500"/>
          </a:p>
          <a:p>
            <a:pPr indent="0" lvl="0" marL="0" rtl="0" algn="l">
              <a:spcBef>
                <a:spcPts val="1600"/>
              </a:spcBef>
              <a:spcAft>
                <a:spcPts val="0"/>
              </a:spcAft>
              <a:buNone/>
            </a:pPr>
            <a:r>
              <a:rPr lang="en" sz="1500"/>
              <a:t>-They sometimes found ways into systems they weren't authorized for but their main intention was to seek out </a:t>
            </a:r>
            <a:r>
              <a:rPr lang="en" sz="1500"/>
              <a:t>intellectual</a:t>
            </a:r>
            <a:r>
              <a:rPr lang="en" sz="1500"/>
              <a:t> </a:t>
            </a:r>
            <a:r>
              <a:rPr lang="en" sz="1500"/>
              <a:t>challenges</a:t>
            </a:r>
            <a:r>
              <a:rPr lang="en" sz="1500"/>
              <a:t> </a:t>
            </a:r>
            <a:endParaRPr sz="1500"/>
          </a:p>
          <a:p>
            <a:pPr indent="0" lvl="0" marL="0" rtl="0" algn="l">
              <a:spcBef>
                <a:spcPts val="1600"/>
              </a:spcBef>
              <a:spcAft>
                <a:spcPts val="0"/>
              </a:spcAft>
              <a:buNone/>
            </a:pPr>
            <a:r>
              <a:rPr lang="en" sz="1500"/>
              <a:t>-Jude Milhon </a:t>
            </a:r>
            <a:r>
              <a:rPr lang="en" sz="1500"/>
              <a:t>described</a:t>
            </a:r>
            <a:r>
              <a:rPr lang="en" sz="1500"/>
              <a:t> hacking as "clever </a:t>
            </a:r>
            <a:r>
              <a:rPr lang="en" sz="1500"/>
              <a:t>circumcision</a:t>
            </a:r>
            <a:r>
              <a:rPr lang="en" sz="1500"/>
              <a:t> of imposed limits" where a high level of skill is needed</a:t>
            </a:r>
            <a:endParaRPr sz="1500"/>
          </a:p>
          <a:p>
            <a:pPr indent="0" lvl="0" marL="457200" rtl="0" algn="l">
              <a:spcBef>
                <a:spcPts val="1600"/>
              </a:spcBef>
              <a:spcAft>
                <a:spcPts val="1600"/>
              </a:spcAft>
              <a:buNone/>
            </a:pPr>
            <a:r>
              <a:rPr b="1" lang="en"/>
              <a:t>-Is there an occasion where hacking would be ethical? How can it be helpful for companies to have hackers working with them?</a:t>
            </a:r>
            <a:endParaRPr sz="1500"/>
          </a:p>
        </p:txBody>
      </p:sp>
      <p:pic>
        <p:nvPicPr>
          <p:cNvPr id="168" name="Google Shape;168;p18"/>
          <p:cNvPicPr preferRelativeResize="0"/>
          <p:nvPr/>
        </p:nvPicPr>
        <p:blipFill>
          <a:blip r:embed="rId3">
            <a:alphaModFix/>
          </a:blip>
          <a:stretch>
            <a:fillRect/>
          </a:stretch>
        </p:blipFill>
        <p:spPr>
          <a:xfrm>
            <a:off x="6468050" y="562822"/>
            <a:ext cx="2077875" cy="129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Era 2</a:t>
            </a:r>
            <a:endParaRPr/>
          </a:p>
        </p:txBody>
      </p:sp>
      <p:sp>
        <p:nvSpPr>
          <p:cNvPr id="174" name="Google Shape;174;p19"/>
          <p:cNvSpPr txBox="1"/>
          <p:nvPr>
            <p:ph idx="1" type="body"/>
          </p:nvPr>
        </p:nvSpPr>
        <p:spPr>
          <a:xfrm>
            <a:off x="561975" y="1418375"/>
            <a:ext cx="7505700" cy="34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-Computers are becoming more widespread, so people are finding ways to abuse them</a:t>
            </a:r>
            <a:endParaRPr sz="1500"/>
          </a:p>
          <a:p>
            <a:pPr indent="0" lvl="0" marL="0" rtl="0" algn="l">
              <a:spcBef>
                <a:spcPts val="1600"/>
              </a:spcBef>
              <a:spcAft>
                <a:spcPts val="0"/>
              </a:spcAft>
              <a:buNone/>
            </a:pPr>
            <a:r>
              <a:rPr lang="en" sz="1500"/>
              <a:t>-Hackers wanted bigger challenges such as hacking a computer at a big research center, corporation or government agency. It also gave them more respect in the hacking community </a:t>
            </a:r>
            <a:endParaRPr sz="1500"/>
          </a:p>
          <a:p>
            <a:pPr indent="0" lvl="0" marL="0" rtl="0" algn="l">
              <a:spcBef>
                <a:spcPts val="1600"/>
              </a:spcBef>
              <a:spcAft>
                <a:spcPts val="0"/>
              </a:spcAft>
              <a:buNone/>
            </a:pPr>
            <a:r>
              <a:rPr lang="en" sz="1500"/>
              <a:t>-The movie "War Games" inspired many young hackers to break into Defense Department computers. </a:t>
            </a:r>
            <a:endParaRPr sz="1500"/>
          </a:p>
          <a:p>
            <a:pPr indent="0" lvl="0" marL="457200" rtl="0" algn="l">
              <a:spcBef>
                <a:spcPts val="1600"/>
              </a:spcBef>
              <a:spcAft>
                <a:spcPts val="0"/>
              </a:spcAft>
              <a:buNone/>
            </a:pPr>
            <a:r>
              <a:rPr b="1" lang="en" sz="1800"/>
              <a:t>-Should the movie be held </a:t>
            </a:r>
            <a:r>
              <a:rPr b="1" lang="en" sz="1800"/>
              <a:t>responsible</a:t>
            </a:r>
            <a:r>
              <a:rPr b="1" lang="en" sz="1800"/>
              <a:t> for advocating hacking and making it seem "cool"?</a:t>
            </a:r>
            <a:endParaRPr b="1" sz="1800"/>
          </a:p>
          <a:p>
            <a:pPr indent="0" lvl="0" marL="0" rtl="0" algn="l">
              <a:spcBef>
                <a:spcPts val="1600"/>
              </a:spcBef>
              <a:spcAft>
                <a:spcPts val="0"/>
              </a:spcAft>
              <a:buNone/>
            </a:pPr>
            <a:r>
              <a:rPr lang="en" sz="1500"/>
              <a:t>-Computer program known as Internet Worm released by Cornell graduate student slowed down many computers and </a:t>
            </a:r>
            <a:r>
              <a:rPr lang="en" sz="1500"/>
              <a:t>disrupted</a:t>
            </a:r>
            <a:r>
              <a:rPr lang="en" sz="1500"/>
              <a:t> people's work</a:t>
            </a:r>
            <a:endParaRPr sz="1500"/>
          </a:p>
          <a:p>
            <a:pPr indent="0" lvl="0" marL="0" rtl="0" algn="l">
              <a:spcBef>
                <a:spcPts val="1600"/>
              </a:spcBef>
              <a:spcAft>
                <a:spcPts val="1600"/>
              </a:spcAft>
              <a:buNone/>
            </a:pPr>
            <a:r>
              <a:t/>
            </a:r>
            <a:endParaRPr sz="1500"/>
          </a:p>
        </p:txBody>
      </p:sp>
      <p:pic>
        <p:nvPicPr>
          <p:cNvPr id="175" name="Google Shape;175;p19"/>
          <p:cNvPicPr preferRelativeResize="0"/>
          <p:nvPr/>
        </p:nvPicPr>
        <p:blipFill>
          <a:blip r:embed="rId3">
            <a:alphaModFix/>
          </a:blip>
          <a:stretch>
            <a:fillRect/>
          </a:stretch>
        </p:blipFill>
        <p:spPr>
          <a:xfrm>
            <a:off x="7560550" y="273075"/>
            <a:ext cx="1229725" cy="182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Era 3</a:t>
            </a:r>
            <a:endParaRPr/>
          </a:p>
        </p:txBody>
      </p:sp>
      <p:sp>
        <p:nvSpPr>
          <p:cNvPr id="181" name="Google Shape;181;p20"/>
          <p:cNvSpPr txBox="1"/>
          <p:nvPr>
            <p:ph idx="1" type="body"/>
          </p:nvPr>
        </p:nvSpPr>
        <p:spPr>
          <a:xfrm>
            <a:off x="819150" y="1493975"/>
            <a:ext cx="75057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-Businesses and governments began to move everything online creating a huge explosion of information</a:t>
            </a:r>
            <a:endParaRPr/>
          </a:p>
          <a:p>
            <a:pPr indent="0" lvl="0" marL="0" rtl="0" algn="l">
              <a:spcBef>
                <a:spcPts val="1600"/>
              </a:spcBef>
              <a:spcAft>
                <a:spcPts val="0"/>
              </a:spcAft>
              <a:buNone/>
            </a:pPr>
            <a:r>
              <a:rPr lang="en"/>
              <a:t>-Multiple viruses began emerging that destroyed files, collected passwords and caused email servers to shut down</a:t>
            </a:r>
            <a:endParaRPr/>
          </a:p>
          <a:p>
            <a:pPr indent="0" lvl="0" marL="0" rtl="0" algn="l">
              <a:spcBef>
                <a:spcPts val="1600"/>
              </a:spcBef>
              <a:spcAft>
                <a:spcPts val="0"/>
              </a:spcAft>
              <a:buNone/>
            </a:pPr>
            <a:r>
              <a:rPr lang="en"/>
              <a:t>-A teenager was able to cripple a computer system handling communications between an airport tower and incoming planes</a:t>
            </a:r>
            <a:endParaRPr/>
          </a:p>
          <a:p>
            <a:pPr indent="0" lvl="0" marL="0" rtl="0" algn="l">
              <a:spcBef>
                <a:spcPts val="1600"/>
              </a:spcBef>
              <a:spcAft>
                <a:spcPts val="0"/>
              </a:spcAft>
              <a:buNone/>
            </a:pPr>
            <a:r>
              <a:rPr lang="en"/>
              <a:t>-Hackers started doing </a:t>
            </a:r>
            <a:r>
              <a:rPr lang="en"/>
              <a:t>revenge</a:t>
            </a:r>
            <a:r>
              <a:rPr lang="en"/>
              <a:t> attacks, which essentially were attacks on governments for shutting down certain illegal websites (such as pirated music and show sites) or they were attacks on businesses for suing them (Sony sued George Hotz for showing how to run unauthorized apps on the PlayStation 3, Hotz and other hackers then retaliated by accessing personal information of many PlayStation users)</a:t>
            </a:r>
            <a:endParaRPr/>
          </a:p>
          <a:p>
            <a:pPr indent="0" lvl="0" marL="0" rtl="0" algn="l">
              <a:spcBef>
                <a:spcPts val="1600"/>
              </a:spcBef>
              <a:spcAft>
                <a:spcPts val="0"/>
              </a:spcAft>
              <a:buNone/>
            </a:pPr>
            <a:r>
              <a:rPr b="1" lang="en"/>
              <a:t>-</a:t>
            </a:r>
            <a:r>
              <a:rPr b="1" lang="en" sz="1600"/>
              <a:t>Can these attacks be justified? Are they ethical? When would they be justified?</a:t>
            </a:r>
            <a:endParaRPr b="1" sz="1600"/>
          </a:p>
          <a:p>
            <a:pPr indent="0" lvl="0" marL="0" rtl="0" algn="l">
              <a:spcBef>
                <a:spcPts val="1600"/>
              </a:spcBef>
              <a:spcAft>
                <a:spcPts val="1600"/>
              </a:spcAft>
              <a:buNone/>
            </a:pPr>
            <a:r>
              <a:t/>
            </a:r>
            <a:endParaRPr/>
          </a:p>
        </p:txBody>
      </p:sp>
      <p:pic>
        <p:nvPicPr>
          <p:cNvPr id="182" name="Google Shape;182;p20"/>
          <p:cNvPicPr preferRelativeResize="0"/>
          <p:nvPr/>
        </p:nvPicPr>
        <p:blipFill>
          <a:blip r:embed="rId3">
            <a:alphaModFix/>
          </a:blip>
          <a:stretch>
            <a:fillRect/>
          </a:stretch>
        </p:blipFill>
        <p:spPr>
          <a:xfrm>
            <a:off x="3636550" y="289900"/>
            <a:ext cx="1870901" cy="124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819150" y="553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188" name="Google Shape;188;p21"/>
          <p:cNvSpPr txBox="1"/>
          <p:nvPr>
            <p:ph idx="1" type="body"/>
          </p:nvPr>
        </p:nvSpPr>
        <p:spPr>
          <a:xfrm>
            <a:off x="819150" y="1048250"/>
            <a:ext cx="7505700" cy="33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-Virus: software that attaches or adds itself to other software, it can replace itself and perform other functions</a:t>
            </a:r>
            <a:endParaRPr sz="1500"/>
          </a:p>
          <a:p>
            <a:pPr indent="0" lvl="0" marL="0" rtl="0" algn="l">
              <a:spcBef>
                <a:spcPts val="1600"/>
              </a:spcBef>
              <a:spcAft>
                <a:spcPts val="0"/>
              </a:spcAft>
              <a:buNone/>
            </a:pPr>
            <a:r>
              <a:rPr lang="en" sz="1500"/>
              <a:t>-Worm: gains access to host system and then scans nearby systems for flaws so it can exploit them</a:t>
            </a:r>
            <a:endParaRPr sz="1500"/>
          </a:p>
          <a:p>
            <a:pPr indent="0" lvl="0" marL="0" rtl="0" algn="l">
              <a:spcBef>
                <a:spcPts val="1600"/>
              </a:spcBef>
              <a:spcAft>
                <a:spcPts val="0"/>
              </a:spcAft>
              <a:buNone/>
            </a:pPr>
            <a:r>
              <a:rPr lang="en" sz="1500"/>
              <a:t>-Trojan horse: just as the name appears; it seems like a regular application but it has malicious component to it</a:t>
            </a:r>
            <a:endParaRPr sz="1500"/>
          </a:p>
          <a:p>
            <a:pPr indent="0" lvl="0" marL="0" rtl="0" algn="l">
              <a:spcBef>
                <a:spcPts val="1600"/>
              </a:spcBef>
              <a:spcAft>
                <a:spcPts val="0"/>
              </a:spcAft>
              <a:buNone/>
            </a:pPr>
            <a:r>
              <a:rPr lang="en" sz="1500"/>
              <a:t>-Social engineering: manipulating people into releasing information or performing a task that breaks security protocols, often can be done by impersonation </a:t>
            </a:r>
            <a:endParaRPr sz="1500"/>
          </a:p>
          <a:p>
            <a:pPr indent="0" lvl="0" marL="0" rtl="0" algn="l">
              <a:spcBef>
                <a:spcPts val="1600"/>
              </a:spcBef>
              <a:spcAft>
                <a:spcPts val="1600"/>
              </a:spcAft>
              <a:buNone/>
            </a:pPr>
            <a:r>
              <a:rPr lang="en" sz="1500"/>
              <a:t>-Phishing: sending out millions of messages fishing for information that can be used to steal money and goods (ex: fake email from IRS saying they have a tax refund for you if you provide them more information)</a:t>
            </a:r>
            <a:endParaRPr sz="1500"/>
          </a:p>
        </p:txBody>
      </p:sp>
      <p:pic>
        <p:nvPicPr>
          <p:cNvPr id="189" name="Google Shape;189;p21"/>
          <p:cNvPicPr preferRelativeResize="0"/>
          <p:nvPr/>
        </p:nvPicPr>
        <p:blipFill>
          <a:blip r:embed="rId3">
            <a:alphaModFix/>
          </a:blip>
          <a:stretch>
            <a:fillRect/>
          </a:stretch>
        </p:blipFill>
        <p:spPr>
          <a:xfrm>
            <a:off x="7961725" y="251250"/>
            <a:ext cx="954600" cy="95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