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6400800" cy="6400800"/>
  <p:notesSz cx="64008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984248"/>
            <a:ext cx="544068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3584448"/>
            <a:ext cx="44805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2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32"/>
            <a:ext cx="57607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4"/>
            <a:ext cx="57607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5952744"/>
            <a:ext cx="204825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73" y="3838066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964" y="3986657"/>
            <a:ext cx="340931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baseline="11111" sz="1125" spc="-7">
                <a:latin typeface="MS UI Gothic"/>
                <a:cs typeface="MS UI Gothic"/>
              </a:rPr>
              <a:t>●</a:t>
            </a:r>
            <a:r>
              <a:rPr dirty="0" baseline="11111" sz="1125" spc="15">
                <a:latin typeface="MS UI Gothic"/>
                <a:cs typeface="MS UI Gothic"/>
              </a:rPr>
              <a:t> </a:t>
            </a:r>
            <a:r>
              <a:rPr dirty="0" baseline="22222" sz="1125" spc="-7">
                <a:latin typeface="MS UI Gothic"/>
                <a:cs typeface="MS UI Gothic"/>
              </a:rPr>
              <a:t>●</a:t>
            </a:r>
            <a:r>
              <a:rPr dirty="0" baseline="22222" sz="1125" spc="15">
                <a:latin typeface="MS UI Gothic"/>
                <a:cs typeface="MS UI Gothic"/>
              </a:rPr>
              <a:t> </a:t>
            </a:r>
            <a:r>
              <a:rPr dirty="0" baseline="25925" sz="1125" spc="-7">
                <a:latin typeface="MS UI Gothic"/>
                <a:cs typeface="MS UI Gothic"/>
              </a:rPr>
              <a:t>●</a:t>
            </a:r>
            <a:r>
              <a:rPr dirty="0" baseline="25925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15">
                <a:latin typeface="MS UI Gothic"/>
                <a:cs typeface="MS UI Gothic"/>
              </a:rPr>
              <a:t> </a:t>
            </a:r>
            <a:r>
              <a:rPr dirty="0" baseline="14814" sz="1125" spc="-7">
                <a:latin typeface="MS UI Gothic"/>
                <a:cs typeface="MS UI Gothic"/>
              </a:rPr>
              <a:t>●</a:t>
            </a:r>
            <a:r>
              <a:rPr dirty="0" baseline="14814" sz="1125" spc="15">
                <a:latin typeface="MS UI Gothic"/>
                <a:cs typeface="MS UI Gothic"/>
              </a:rPr>
              <a:t> </a:t>
            </a:r>
            <a:r>
              <a:rPr dirty="0" baseline="18518" sz="1125" spc="-7">
                <a:latin typeface="MS UI Gothic"/>
                <a:cs typeface="MS UI Gothic"/>
              </a:rPr>
              <a:t>●</a:t>
            </a:r>
            <a:r>
              <a:rPr dirty="0" baseline="18518" sz="1125" spc="1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baseline="22222" sz="1125" spc="-7">
                <a:latin typeface="MS UI Gothic"/>
                <a:cs typeface="MS UI Gothic"/>
              </a:rPr>
              <a:t>●</a:t>
            </a:r>
            <a:r>
              <a:rPr dirty="0" baseline="22222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8248" y="3791839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4740" y="3915917"/>
            <a:ext cx="37338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 </a:t>
            </a:r>
            <a:r>
              <a:rPr dirty="0" baseline="-29629" sz="1125" spc="-7">
                <a:latin typeface="MS UI Gothic"/>
                <a:cs typeface="MS UI Gothic"/>
              </a:rPr>
              <a:t>●</a:t>
            </a:r>
            <a:r>
              <a:rPr dirty="0" baseline="-29629" sz="1125" spc="-75">
                <a:latin typeface="MS UI Gothic"/>
                <a:cs typeface="MS UI Gothic"/>
              </a:rPr>
              <a:t> </a:t>
            </a:r>
            <a:r>
              <a:rPr dirty="0" baseline="-40740" sz="1125" spc="-7">
                <a:latin typeface="MS UI Gothic"/>
                <a:cs typeface="MS UI Gothic"/>
              </a:rPr>
              <a:t>●</a:t>
            </a:r>
            <a:endParaRPr baseline="-40740" sz="1125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4216" y="3720972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0709" y="3988308"/>
            <a:ext cx="50038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 ● ●</a:t>
            </a:r>
            <a:r>
              <a:rPr dirty="0" sz="750" spc="-25">
                <a:latin typeface="MS UI Gothic"/>
                <a:cs typeface="MS UI Gothic"/>
              </a:rPr>
              <a:t> </a:t>
            </a:r>
            <a:r>
              <a:rPr dirty="0" baseline="11111" sz="1125" spc="-7">
                <a:latin typeface="MS UI Gothic"/>
                <a:cs typeface="MS UI Gothic"/>
              </a:rPr>
              <a:t>●</a:t>
            </a:r>
            <a:endParaRPr baseline="11111" sz="1125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6677" y="2939288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3169" y="3715639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9660" y="2679192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6153" y="2874517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2645" y="3985895"/>
            <a:ext cx="24701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-8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3583" y="10540"/>
            <a:ext cx="1922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Output: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PM.Emissions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080" y="1298673"/>
            <a:ext cx="196215" cy="18834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45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otal Sobol sensitivity ind</a:t>
            </a:r>
            <a:r>
              <a:rPr dirty="0" sz="1200" spc="-4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838" y="4284480"/>
            <a:ext cx="5508625" cy="19767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806450" indent="-45085">
              <a:lnSpc>
                <a:spcPts val="1205"/>
              </a:lnSpc>
            </a:pP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ersto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662305" indent="1441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midsto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205740" indent="45656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understo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12700" indent="19304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snags_c1_</a:t>
            </a:r>
            <a:r>
              <a:rPr dirty="0" sz="1200" spc="-40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oliage_loading</a:t>
            </a:r>
            <a:endParaRPr sz="1200">
              <a:latin typeface="Arial"/>
              <a:cs typeface="Arial"/>
            </a:endParaRPr>
          </a:p>
          <a:p>
            <a:pPr marL="287655" indent="-2749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snags_c1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o_</a:t>
            </a:r>
            <a:r>
              <a:rPr dirty="0" sz="1200" spc="-40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oliage_loading</a:t>
            </a:r>
            <a:endParaRPr sz="1200">
              <a:latin typeface="Arial"/>
              <a:cs typeface="Arial"/>
            </a:endParaRPr>
          </a:p>
          <a:p>
            <a:pPr marL="734695" indent="-44767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snags_c1_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ood_loading</a:t>
            </a:r>
            <a:endParaRPr sz="1200">
              <a:latin typeface="Arial"/>
              <a:cs typeface="Arial"/>
            </a:endParaRPr>
          </a:p>
          <a:p>
            <a:pPr marL="7346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snags_c2_loading</a:t>
            </a:r>
            <a:endParaRPr sz="1200">
              <a:latin typeface="Arial"/>
              <a:cs typeface="Arial"/>
            </a:endParaRPr>
          </a:p>
          <a:p>
            <a:pPr marL="327660" indent="40640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snags_c3_loading</a:t>
            </a:r>
            <a:endParaRPr sz="1200">
              <a:latin typeface="Arial"/>
              <a:cs typeface="Arial"/>
            </a:endParaRPr>
          </a:p>
          <a:p>
            <a:pPr marL="135255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algn="ctr" marL="1225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20320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592455" indent="-57277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400050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algn="ctr" marL="38735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285115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3655" indent="25082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36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w_sound_0_qua</a:t>
            </a:r>
            <a:r>
              <a:rPr dirty="0" sz="1200" spc="4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ter_loading</a:t>
            </a:r>
            <a:endParaRPr sz="1200">
              <a:latin typeface="Arial"/>
              <a:cs typeface="Arial"/>
            </a:endParaRPr>
          </a:p>
          <a:p>
            <a:pPr marL="438150" indent="-4044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w_sound_qua</a:t>
            </a:r>
            <a:r>
              <a:rPr dirty="0" sz="1200" spc="4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ter_1_loading</a:t>
            </a:r>
            <a:endParaRPr sz="1200">
              <a:latin typeface="Arial"/>
              <a:cs typeface="Arial"/>
            </a:endParaRPr>
          </a:p>
          <a:p>
            <a:pPr marL="43815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w_sound_1_3_loading</a:t>
            </a:r>
            <a:endParaRPr sz="1200">
              <a:latin typeface="Arial"/>
              <a:cs typeface="Arial"/>
            </a:endParaRPr>
          </a:p>
          <a:p>
            <a:pPr marL="353695" indent="844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w_sound_3_9_loading</a:t>
            </a:r>
            <a:endParaRPr sz="1200">
              <a:latin typeface="Arial"/>
              <a:cs typeface="Arial"/>
            </a:endParaRPr>
          </a:p>
          <a:p>
            <a:pPr algn="ctr" marL="3409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w_sound_9_20_loading</a:t>
            </a:r>
            <a:endParaRPr sz="1200">
              <a:latin typeface="Arial"/>
              <a:cs typeface="Arial"/>
            </a:endParaRPr>
          </a:p>
          <a:p>
            <a:pPr algn="ctr" marL="3829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w_sound_gt20_loading</a:t>
            </a:r>
            <a:endParaRPr sz="1200">
              <a:latin typeface="Arial"/>
              <a:cs typeface="Arial"/>
            </a:endParaRPr>
          </a:p>
          <a:p>
            <a:pPr algn="ctr" marL="3663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w_rotten_3_9_loading</a:t>
            </a:r>
            <a:endParaRPr sz="1200">
              <a:latin typeface="Arial"/>
              <a:cs typeface="Arial"/>
            </a:endParaRPr>
          </a:p>
          <a:p>
            <a:pPr marL="421005" indent="-425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w_rotten_9_20_loading</a:t>
            </a:r>
            <a:endParaRPr sz="1200">
              <a:latin typeface="Arial"/>
              <a:cs typeface="Arial"/>
            </a:endParaRPr>
          </a:p>
          <a:p>
            <a:pPr marL="277495" indent="14351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w_rotten_gt20_loading</a:t>
            </a:r>
            <a:endParaRPr sz="1200">
              <a:latin typeface="Arial"/>
              <a:cs typeface="Arial"/>
            </a:endParaRPr>
          </a:p>
          <a:p>
            <a:pPr marL="302895" indent="-2540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w_stump_sound_loading</a:t>
            </a:r>
            <a:endParaRPr sz="1200">
              <a:latin typeface="Arial"/>
              <a:cs typeface="Arial"/>
            </a:endParaRPr>
          </a:p>
          <a:p>
            <a:pPr marL="107950" indent="19431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w_stump_rotten_loading</a:t>
            </a:r>
            <a:endParaRPr sz="1200">
              <a:latin typeface="Arial"/>
              <a:cs typeface="Arial"/>
            </a:endParaRPr>
          </a:p>
          <a:p>
            <a:pPr algn="ctr" marL="9525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w_stump_lightered_loading</a:t>
            </a:r>
            <a:endParaRPr sz="1200">
              <a:latin typeface="Arial"/>
              <a:cs typeface="Arial"/>
            </a:endParaRPr>
          </a:p>
          <a:p>
            <a:pPr marL="109918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litter_depth</a:t>
            </a:r>
            <a:endParaRPr sz="1200">
              <a:latin typeface="Arial"/>
              <a:cs typeface="Arial"/>
            </a:endParaRPr>
          </a:p>
          <a:p>
            <a:pPr marL="109918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litter_loading</a:t>
            </a:r>
            <a:endParaRPr sz="1200">
              <a:latin typeface="Arial"/>
              <a:cs typeface="Arial"/>
            </a:endParaRPr>
          </a:p>
          <a:p>
            <a:pPr marL="988694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lichen_depth</a:t>
            </a:r>
            <a:endParaRPr sz="1200">
              <a:latin typeface="Arial"/>
              <a:cs typeface="Arial"/>
            </a:endParaRPr>
          </a:p>
          <a:p>
            <a:pPr marL="1132840" indent="-1441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lichen_loading</a:t>
            </a:r>
            <a:endParaRPr sz="1200">
              <a:latin typeface="Arial"/>
              <a:cs typeface="Arial"/>
            </a:endParaRPr>
          </a:p>
          <a:p>
            <a:pPr marL="102298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moss_depth</a:t>
            </a:r>
            <a:endParaRPr sz="1200">
              <a:latin typeface="Arial"/>
              <a:cs typeface="Arial"/>
            </a:endParaRPr>
          </a:p>
          <a:p>
            <a:pPr marL="488950" indent="53340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moss_loading</a:t>
            </a:r>
            <a:endParaRPr sz="1200">
              <a:latin typeface="Arial"/>
              <a:cs typeface="Arial"/>
            </a:endParaRPr>
          </a:p>
          <a:p>
            <a:pPr marL="302895" indent="1860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basal_accum_loading</a:t>
            </a:r>
            <a:endParaRPr sz="1200">
              <a:latin typeface="Arial"/>
              <a:cs typeface="Arial"/>
            </a:endParaRPr>
          </a:p>
          <a:p>
            <a:pPr marL="641350" indent="-33909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squirrel_midden_loading</a:t>
            </a:r>
            <a:endParaRPr sz="1200">
              <a:latin typeface="Arial"/>
              <a:cs typeface="Arial"/>
            </a:endParaRPr>
          </a:p>
          <a:p>
            <a:pPr marL="797560" indent="-15621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ladderfuels_loading</a:t>
            </a:r>
            <a:endParaRPr sz="1200">
              <a:latin typeface="Arial"/>
              <a:cs typeface="Arial"/>
            </a:endParaRPr>
          </a:p>
          <a:p>
            <a:pPr marL="68770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duff_l</a:t>
            </a: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er_depth</a:t>
            </a:r>
            <a:endParaRPr sz="1200">
              <a:latin typeface="Arial"/>
              <a:cs typeface="Arial"/>
            </a:endParaRPr>
          </a:p>
          <a:p>
            <a:pPr marL="768350" indent="-806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duff_l</a:t>
            </a: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er_loading</a:t>
            </a:r>
            <a:endParaRPr sz="1200">
              <a:latin typeface="Arial"/>
              <a:cs typeface="Arial"/>
            </a:endParaRPr>
          </a:p>
          <a:p>
            <a:pPr marL="65849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duff_upper_depth</a:t>
            </a:r>
            <a:endParaRPr sz="1200">
              <a:latin typeface="Arial"/>
              <a:cs typeface="Arial"/>
            </a:endParaRPr>
          </a:p>
          <a:p>
            <a:pPr marL="701040" indent="-425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duff_upper_loading</a:t>
            </a:r>
            <a:endParaRPr sz="1200">
              <a:latin typeface="Arial"/>
              <a:cs typeface="Arial"/>
            </a:endParaRPr>
          </a:p>
          <a:p>
            <a:pPr marL="770890" marR="5080" indent="-70485">
              <a:lnSpc>
                <a:spcPct val="6920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pile_clean_loading pile_di</a:t>
            </a:r>
            <a:r>
              <a:rPr dirty="0" sz="1200" spc="4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ty_loading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6765" y="3808348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19646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3257" y="3987546"/>
            <a:ext cx="0" cy="121285"/>
          </a:xfrm>
          <a:custGeom>
            <a:avLst/>
            <a:gdLst/>
            <a:ahLst/>
            <a:cxnLst/>
            <a:rect l="l" t="t" r="r" b="b"/>
            <a:pathLst>
              <a:path w="0" h="121285">
                <a:moveTo>
                  <a:pt x="0" y="12115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9749" y="4035933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5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66241" y="4060063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4762" y="444"/>
                </a:moveTo>
                <a:lnTo>
                  <a:pt x="4762" y="4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92733" y="4058411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5">
                <a:moveTo>
                  <a:pt x="-4762" y="2095"/>
                </a:moveTo>
                <a:lnTo>
                  <a:pt x="4762" y="2095"/>
                </a:lnTo>
              </a:path>
            </a:pathLst>
          </a:custGeom>
          <a:ln w="41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19225" y="4058539"/>
            <a:ext cx="0" cy="4445"/>
          </a:xfrm>
          <a:custGeom>
            <a:avLst/>
            <a:gdLst/>
            <a:ahLst/>
            <a:cxnLst/>
            <a:rect l="l" t="t" r="r" b="b"/>
            <a:pathLst>
              <a:path w="0" h="4445">
                <a:moveTo>
                  <a:pt x="-4762" y="2031"/>
                </a:moveTo>
                <a:lnTo>
                  <a:pt x="4762" y="2031"/>
                </a:lnTo>
              </a:path>
            </a:pathLst>
          </a:custGeom>
          <a:ln w="40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45716" y="4012565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71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72208" y="3993641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6045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8701" y="3971797"/>
            <a:ext cx="0" cy="82550"/>
          </a:xfrm>
          <a:custGeom>
            <a:avLst/>
            <a:gdLst/>
            <a:ahLst/>
            <a:cxnLst/>
            <a:rect l="l" t="t" r="r" b="b"/>
            <a:pathLst>
              <a:path w="0" h="82550">
                <a:moveTo>
                  <a:pt x="0" y="824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25192" y="4044822"/>
            <a:ext cx="0" cy="15240"/>
          </a:xfrm>
          <a:custGeom>
            <a:avLst/>
            <a:gdLst/>
            <a:ahLst/>
            <a:cxnLst/>
            <a:rect l="l" t="t" r="r" b="b"/>
            <a:pathLst>
              <a:path w="0" h="15239">
                <a:moveTo>
                  <a:pt x="-4762" y="7556"/>
                </a:moveTo>
                <a:lnTo>
                  <a:pt x="4762" y="7556"/>
                </a:lnTo>
              </a:path>
            </a:pathLst>
          </a:custGeom>
          <a:ln w="15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51685" y="4060190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698"/>
                </a:moveTo>
                <a:lnTo>
                  <a:pt x="4762" y="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78176" y="4060444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26"/>
                </a:moveTo>
                <a:lnTo>
                  <a:pt x="4762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04669" y="4041394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05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31160" y="4059554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016"/>
                </a:moveTo>
                <a:lnTo>
                  <a:pt x="4762" y="1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57652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84145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10636" y="4050029"/>
            <a:ext cx="0" cy="17145"/>
          </a:xfrm>
          <a:custGeom>
            <a:avLst/>
            <a:gdLst/>
            <a:ahLst/>
            <a:cxnLst/>
            <a:rect l="l" t="t" r="r" b="b"/>
            <a:pathLst>
              <a:path w="0" h="17145">
                <a:moveTo>
                  <a:pt x="-4762" y="8382"/>
                </a:moveTo>
                <a:lnTo>
                  <a:pt x="4762" y="8382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37129" y="4034663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92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63620" y="4010025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6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90113" y="3988815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8432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16604" y="4044696"/>
            <a:ext cx="0" cy="31750"/>
          </a:xfrm>
          <a:custGeom>
            <a:avLst/>
            <a:gdLst/>
            <a:ahLst/>
            <a:cxnLst/>
            <a:rect l="l" t="t" r="r" b="b"/>
            <a:pathLst>
              <a:path w="0" h="31750">
                <a:moveTo>
                  <a:pt x="0" y="3136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43096" y="4058539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857"/>
                </a:moveTo>
                <a:lnTo>
                  <a:pt x="4762" y="2857"/>
                </a:lnTo>
              </a:path>
            </a:pathLst>
          </a:custGeom>
          <a:ln w="5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69589" y="3991609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6273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96080" y="4041902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41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2572" y="4050538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714"/>
                </a:moveTo>
                <a:lnTo>
                  <a:pt x="4762" y="5714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49065" y="406057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90"/>
                </a:moveTo>
                <a:lnTo>
                  <a:pt x="4762" y="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75557" y="4058665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142"/>
                </a:moveTo>
                <a:lnTo>
                  <a:pt x="4762" y="11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02048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28540" y="3781425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55033" y="3938142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1046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81525" y="4011421"/>
            <a:ext cx="0" cy="54610"/>
          </a:xfrm>
          <a:custGeom>
            <a:avLst/>
            <a:gdLst/>
            <a:ahLst/>
            <a:cxnLst/>
            <a:rect l="l" t="t" r="r" b="b"/>
            <a:pathLst>
              <a:path w="0" h="54610">
                <a:moveTo>
                  <a:pt x="0" y="5460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08016" y="406057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26"/>
                </a:moveTo>
                <a:lnTo>
                  <a:pt x="4762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34509" y="3680586"/>
            <a:ext cx="0" cy="226695"/>
          </a:xfrm>
          <a:custGeom>
            <a:avLst/>
            <a:gdLst/>
            <a:ahLst/>
            <a:cxnLst/>
            <a:rect l="l" t="t" r="r" b="b"/>
            <a:pathLst>
              <a:path w="0" h="226695">
                <a:moveTo>
                  <a:pt x="0" y="2261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61001" y="4059173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4762" y="3873"/>
                </a:moveTo>
                <a:lnTo>
                  <a:pt x="4762" y="3873"/>
                </a:lnTo>
              </a:path>
            </a:pathLst>
          </a:custGeom>
          <a:ln w="77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87492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13984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40477" y="4015613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84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66969" y="2804414"/>
            <a:ext cx="0" cy="455930"/>
          </a:xfrm>
          <a:custGeom>
            <a:avLst/>
            <a:gdLst/>
            <a:ahLst/>
            <a:cxnLst/>
            <a:rect l="l" t="t" r="r" b="b"/>
            <a:pathLst>
              <a:path w="0" h="455929">
                <a:moveTo>
                  <a:pt x="0" y="45593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93460" y="3649598"/>
            <a:ext cx="0" cy="297815"/>
          </a:xfrm>
          <a:custGeom>
            <a:avLst/>
            <a:gdLst/>
            <a:ahLst/>
            <a:cxnLst/>
            <a:rect l="l" t="t" r="r" b="b"/>
            <a:pathLst>
              <a:path w="0" h="297814">
                <a:moveTo>
                  <a:pt x="0" y="29730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19953" y="2472308"/>
            <a:ext cx="0" cy="558800"/>
          </a:xfrm>
          <a:custGeom>
            <a:avLst/>
            <a:gdLst/>
            <a:ahLst/>
            <a:cxnLst/>
            <a:rect l="l" t="t" r="r" b="b"/>
            <a:pathLst>
              <a:path w="0" h="558800">
                <a:moveTo>
                  <a:pt x="0" y="5585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46445" y="2749169"/>
            <a:ext cx="0" cy="426720"/>
          </a:xfrm>
          <a:custGeom>
            <a:avLst/>
            <a:gdLst/>
            <a:ahLst/>
            <a:cxnLst/>
            <a:rect l="l" t="t" r="r" b="b"/>
            <a:pathLst>
              <a:path w="0" h="426719">
                <a:moveTo>
                  <a:pt x="0" y="4263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72936" y="4058792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650"/>
                </a:moveTo>
                <a:lnTo>
                  <a:pt x="4762" y="1650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99428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0080" y="419988"/>
            <a:ext cx="0" cy="3641090"/>
          </a:xfrm>
          <a:custGeom>
            <a:avLst/>
            <a:gdLst/>
            <a:ahLst/>
            <a:cxnLst/>
            <a:rect l="l" t="t" r="r" b="b"/>
            <a:pathLst>
              <a:path w="0" h="3641090">
                <a:moveTo>
                  <a:pt x="0" y="36405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8640" y="406057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8640" y="333247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8640" y="260438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8640" y="187617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8640" y="114808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8640" y="41998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24104" y="3950208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4104" y="3222117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4104" y="2493898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4104" y="1765807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4104" y="1037716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24104" y="309499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40080" y="4060571"/>
            <a:ext cx="5669280" cy="0"/>
          </a:xfrm>
          <a:custGeom>
            <a:avLst/>
            <a:gdLst/>
            <a:ahLst/>
            <a:cxnLst/>
            <a:rect l="l" t="t" r="r" b="b"/>
            <a:pathLst>
              <a:path w="5669280" h="0">
                <a:moveTo>
                  <a:pt x="0" y="0"/>
                </a:moveTo>
                <a:lnTo>
                  <a:pt x="5669280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0080" y="274320"/>
            <a:ext cx="5669280" cy="3931920"/>
          </a:xfrm>
          <a:custGeom>
            <a:avLst/>
            <a:gdLst/>
            <a:ahLst/>
            <a:cxnLst/>
            <a:rect l="l" t="t" r="r" b="b"/>
            <a:pathLst>
              <a:path w="5669280" h="3931920">
                <a:moveTo>
                  <a:pt x="0" y="3931919"/>
                </a:moveTo>
                <a:lnTo>
                  <a:pt x="5669280" y="3931919"/>
                </a:lnTo>
                <a:lnTo>
                  <a:pt x="5669280" y="0"/>
                </a:lnTo>
                <a:lnTo>
                  <a:pt x="0" y="0"/>
                </a:lnTo>
                <a:lnTo>
                  <a:pt x="0" y="39319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73" y="3994403"/>
            <a:ext cx="3535679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2222" sz="1125" spc="-7">
                <a:latin typeface="MS UI Gothic"/>
                <a:cs typeface="MS UI Gothic"/>
              </a:rPr>
              <a:t>●</a:t>
            </a:r>
            <a:r>
              <a:rPr dirty="0" baseline="22222" sz="1125" spc="1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0">
                <a:latin typeface="MS UI Gothic"/>
                <a:cs typeface="MS UI Gothic"/>
              </a:rPr>
              <a:t> </a:t>
            </a: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14814" sz="1125" spc="-7">
                <a:latin typeface="MS UI Gothic"/>
                <a:cs typeface="MS UI Gothic"/>
              </a:rPr>
              <a:t>●</a:t>
            </a:r>
            <a:r>
              <a:rPr dirty="0" baseline="14814" sz="1125" spc="15">
                <a:latin typeface="MS UI Gothic"/>
                <a:cs typeface="MS UI Gothic"/>
              </a:rPr>
              <a:t> </a:t>
            </a:r>
            <a:r>
              <a:rPr dirty="0" baseline="25925" sz="1125" spc="-7">
                <a:latin typeface="MS UI Gothic"/>
                <a:cs typeface="MS UI Gothic"/>
              </a:rPr>
              <a:t>●</a:t>
            </a:r>
            <a:r>
              <a:rPr dirty="0" baseline="25925" sz="1125" spc="15">
                <a:latin typeface="MS UI Gothic"/>
                <a:cs typeface="MS UI Gothic"/>
              </a:rPr>
              <a:t> </a:t>
            </a:r>
            <a:r>
              <a:rPr dirty="0" baseline="14814" sz="1125" spc="-7">
                <a:latin typeface="MS UI Gothic"/>
                <a:cs typeface="MS UI Gothic"/>
              </a:rPr>
              <a:t>●</a:t>
            </a:r>
            <a:r>
              <a:rPr dirty="0" baseline="14814" sz="1125" spc="15">
                <a:latin typeface="MS UI Gothic"/>
                <a:cs typeface="MS UI Gothic"/>
              </a:rPr>
              <a:t> </a:t>
            </a: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15">
                <a:latin typeface="MS UI Gothic"/>
                <a:cs typeface="MS UI Gothic"/>
              </a:rPr>
              <a:t> </a:t>
            </a: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15">
                <a:latin typeface="MS UI Gothic"/>
                <a:cs typeface="MS UI Gothic"/>
              </a:rPr>
              <a:t> </a:t>
            </a:r>
            <a:r>
              <a:rPr dirty="0" baseline="11111" sz="1125" spc="-7">
                <a:latin typeface="MS UI Gothic"/>
                <a:cs typeface="MS UI Gothic"/>
              </a:rPr>
              <a:t>●</a:t>
            </a:r>
            <a:r>
              <a:rPr dirty="0" baseline="11111" sz="1125" spc="15">
                <a:latin typeface="MS UI Gothic"/>
                <a:cs typeface="MS UI Gothic"/>
              </a:rPr>
              <a:t> </a:t>
            </a:r>
            <a:r>
              <a:rPr dirty="0" baseline="14814" sz="1125" spc="-7">
                <a:latin typeface="MS UI Gothic"/>
                <a:cs typeface="MS UI Gothic"/>
              </a:rPr>
              <a:t>●</a:t>
            </a:r>
            <a:r>
              <a:rPr dirty="0" baseline="14814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29629" sz="1125" spc="-7">
                <a:latin typeface="MS UI Gothic"/>
                <a:cs typeface="MS UI Gothic"/>
              </a:rPr>
              <a:t>●</a:t>
            </a:r>
            <a:r>
              <a:rPr dirty="0" baseline="29629" sz="1125" spc="15">
                <a:latin typeface="MS UI Gothic"/>
                <a:cs typeface="MS UI Gothic"/>
              </a:rPr>
              <a:t> </a:t>
            </a: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15">
                <a:latin typeface="MS UI Gothic"/>
                <a:cs typeface="MS UI Gothic"/>
              </a:rPr>
              <a:t> </a:t>
            </a: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endParaRPr baseline="3703" sz="1125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8248" y="3767454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740" y="3963034"/>
            <a:ext cx="37338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 ●</a:t>
            </a:r>
            <a:r>
              <a:rPr dirty="0" sz="750" spc="-50">
                <a:latin typeface="MS UI Gothic"/>
                <a:cs typeface="MS UI Gothic"/>
              </a:rPr>
              <a:t> </a:t>
            </a:r>
            <a:r>
              <a:rPr dirty="0" baseline="-14814" sz="1125" spc="-7">
                <a:latin typeface="MS UI Gothic"/>
                <a:cs typeface="MS UI Gothic"/>
              </a:rPr>
              <a:t>●</a:t>
            </a:r>
            <a:endParaRPr baseline="-14814" sz="1125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4216" y="3694303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0709" y="3987291"/>
            <a:ext cx="50038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 ● ●</a:t>
            </a:r>
            <a:r>
              <a:rPr dirty="0" sz="750" spc="-2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endParaRPr baseline="3703" sz="1125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6677" y="2855976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3169" y="3679825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9660" y="2622423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6153" y="2776347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2645" y="3985767"/>
            <a:ext cx="24701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-8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3583" y="10540"/>
            <a:ext cx="1922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Output: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CO.Emissions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80" y="1298673"/>
            <a:ext cx="196215" cy="18834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45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otal Sobol sensitivity ind</a:t>
            </a:r>
            <a:r>
              <a:rPr dirty="0" sz="1200" spc="-4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838" y="4284480"/>
            <a:ext cx="5508625" cy="19767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806450" indent="-45085">
              <a:lnSpc>
                <a:spcPts val="1205"/>
              </a:lnSpc>
            </a:pP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ersto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662305" indent="1441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midsto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205740" indent="45656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understo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12700" indent="19304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snags_c1_</a:t>
            </a:r>
            <a:r>
              <a:rPr dirty="0" sz="1200" spc="-40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oliage_loading</a:t>
            </a:r>
            <a:endParaRPr sz="1200">
              <a:latin typeface="Arial"/>
              <a:cs typeface="Arial"/>
            </a:endParaRPr>
          </a:p>
          <a:p>
            <a:pPr marL="287655" indent="-2749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snags_c1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o_</a:t>
            </a:r>
            <a:r>
              <a:rPr dirty="0" sz="1200" spc="-40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oliage_loading</a:t>
            </a:r>
            <a:endParaRPr sz="1200">
              <a:latin typeface="Arial"/>
              <a:cs typeface="Arial"/>
            </a:endParaRPr>
          </a:p>
          <a:p>
            <a:pPr marL="734695" indent="-44767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snags_c1_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ood_loading</a:t>
            </a:r>
            <a:endParaRPr sz="1200">
              <a:latin typeface="Arial"/>
              <a:cs typeface="Arial"/>
            </a:endParaRPr>
          </a:p>
          <a:p>
            <a:pPr marL="7346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snags_c2_loading</a:t>
            </a:r>
            <a:endParaRPr sz="1200">
              <a:latin typeface="Arial"/>
              <a:cs typeface="Arial"/>
            </a:endParaRPr>
          </a:p>
          <a:p>
            <a:pPr marL="327660" indent="40640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snags_c3_loading</a:t>
            </a:r>
            <a:endParaRPr sz="1200">
              <a:latin typeface="Arial"/>
              <a:cs typeface="Arial"/>
            </a:endParaRPr>
          </a:p>
          <a:p>
            <a:pPr marL="135255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algn="ctr" marL="1225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20320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592455" indent="-57277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400050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algn="ctr" marL="38735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285115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3655" indent="25082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36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w_sound_0_qua</a:t>
            </a:r>
            <a:r>
              <a:rPr dirty="0" sz="1200" spc="4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ter_loading</a:t>
            </a:r>
            <a:endParaRPr sz="1200">
              <a:latin typeface="Arial"/>
              <a:cs typeface="Arial"/>
            </a:endParaRPr>
          </a:p>
          <a:p>
            <a:pPr marL="438150" indent="-4044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w_sound_qua</a:t>
            </a:r>
            <a:r>
              <a:rPr dirty="0" sz="1200" spc="4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ter_1_loading</a:t>
            </a:r>
            <a:endParaRPr sz="1200">
              <a:latin typeface="Arial"/>
              <a:cs typeface="Arial"/>
            </a:endParaRPr>
          </a:p>
          <a:p>
            <a:pPr marL="43815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w_sound_1_3_loading</a:t>
            </a:r>
            <a:endParaRPr sz="1200">
              <a:latin typeface="Arial"/>
              <a:cs typeface="Arial"/>
            </a:endParaRPr>
          </a:p>
          <a:p>
            <a:pPr marL="353695" indent="844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w_sound_3_9_loading</a:t>
            </a:r>
            <a:endParaRPr sz="1200">
              <a:latin typeface="Arial"/>
              <a:cs typeface="Arial"/>
            </a:endParaRPr>
          </a:p>
          <a:p>
            <a:pPr algn="ctr" marL="3409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w_sound_9_20_loading</a:t>
            </a:r>
            <a:endParaRPr sz="1200">
              <a:latin typeface="Arial"/>
              <a:cs typeface="Arial"/>
            </a:endParaRPr>
          </a:p>
          <a:p>
            <a:pPr algn="ctr" marL="3829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w_sound_gt20_loading</a:t>
            </a:r>
            <a:endParaRPr sz="1200">
              <a:latin typeface="Arial"/>
              <a:cs typeface="Arial"/>
            </a:endParaRPr>
          </a:p>
          <a:p>
            <a:pPr algn="ctr" marL="3663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w_rotten_3_9_loading</a:t>
            </a:r>
            <a:endParaRPr sz="1200">
              <a:latin typeface="Arial"/>
              <a:cs typeface="Arial"/>
            </a:endParaRPr>
          </a:p>
          <a:p>
            <a:pPr marL="421005" indent="-425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w_rotten_9_20_loading</a:t>
            </a:r>
            <a:endParaRPr sz="1200">
              <a:latin typeface="Arial"/>
              <a:cs typeface="Arial"/>
            </a:endParaRPr>
          </a:p>
          <a:p>
            <a:pPr marL="277495" indent="14351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w_rotten_gt20_loading</a:t>
            </a:r>
            <a:endParaRPr sz="1200">
              <a:latin typeface="Arial"/>
              <a:cs typeface="Arial"/>
            </a:endParaRPr>
          </a:p>
          <a:p>
            <a:pPr marL="302895" indent="-2540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w_stump_sound_loading</a:t>
            </a:r>
            <a:endParaRPr sz="1200">
              <a:latin typeface="Arial"/>
              <a:cs typeface="Arial"/>
            </a:endParaRPr>
          </a:p>
          <a:p>
            <a:pPr marL="107950" indent="19431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w_stump_rotten_loading</a:t>
            </a:r>
            <a:endParaRPr sz="1200">
              <a:latin typeface="Arial"/>
              <a:cs typeface="Arial"/>
            </a:endParaRPr>
          </a:p>
          <a:p>
            <a:pPr algn="ctr" marL="9525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w_stump_lightered_loading</a:t>
            </a:r>
            <a:endParaRPr sz="1200">
              <a:latin typeface="Arial"/>
              <a:cs typeface="Arial"/>
            </a:endParaRPr>
          </a:p>
          <a:p>
            <a:pPr marL="109918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litter_depth</a:t>
            </a:r>
            <a:endParaRPr sz="1200">
              <a:latin typeface="Arial"/>
              <a:cs typeface="Arial"/>
            </a:endParaRPr>
          </a:p>
          <a:p>
            <a:pPr marL="109918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litter_loading</a:t>
            </a:r>
            <a:endParaRPr sz="1200">
              <a:latin typeface="Arial"/>
              <a:cs typeface="Arial"/>
            </a:endParaRPr>
          </a:p>
          <a:p>
            <a:pPr marL="988694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lichen_depth</a:t>
            </a:r>
            <a:endParaRPr sz="1200">
              <a:latin typeface="Arial"/>
              <a:cs typeface="Arial"/>
            </a:endParaRPr>
          </a:p>
          <a:p>
            <a:pPr marL="1132840" indent="-1441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lichen_loading</a:t>
            </a:r>
            <a:endParaRPr sz="1200">
              <a:latin typeface="Arial"/>
              <a:cs typeface="Arial"/>
            </a:endParaRPr>
          </a:p>
          <a:p>
            <a:pPr marL="102298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moss_depth</a:t>
            </a:r>
            <a:endParaRPr sz="1200">
              <a:latin typeface="Arial"/>
              <a:cs typeface="Arial"/>
            </a:endParaRPr>
          </a:p>
          <a:p>
            <a:pPr marL="488950" indent="53340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moss_loading</a:t>
            </a:r>
            <a:endParaRPr sz="1200">
              <a:latin typeface="Arial"/>
              <a:cs typeface="Arial"/>
            </a:endParaRPr>
          </a:p>
          <a:p>
            <a:pPr marL="302895" indent="1860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basal_accum_loading</a:t>
            </a:r>
            <a:endParaRPr sz="1200">
              <a:latin typeface="Arial"/>
              <a:cs typeface="Arial"/>
            </a:endParaRPr>
          </a:p>
          <a:p>
            <a:pPr marL="641350" indent="-33909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squirrel_midden_loading</a:t>
            </a:r>
            <a:endParaRPr sz="1200">
              <a:latin typeface="Arial"/>
              <a:cs typeface="Arial"/>
            </a:endParaRPr>
          </a:p>
          <a:p>
            <a:pPr marL="797560" indent="-15621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ladderfuels_loading</a:t>
            </a:r>
            <a:endParaRPr sz="1200">
              <a:latin typeface="Arial"/>
              <a:cs typeface="Arial"/>
            </a:endParaRPr>
          </a:p>
          <a:p>
            <a:pPr marL="68770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duff_l</a:t>
            </a: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er_depth</a:t>
            </a:r>
            <a:endParaRPr sz="1200">
              <a:latin typeface="Arial"/>
              <a:cs typeface="Arial"/>
            </a:endParaRPr>
          </a:p>
          <a:p>
            <a:pPr marL="768350" indent="-806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duff_l</a:t>
            </a: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er_loading</a:t>
            </a:r>
            <a:endParaRPr sz="1200">
              <a:latin typeface="Arial"/>
              <a:cs typeface="Arial"/>
            </a:endParaRPr>
          </a:p>
          <a:p>
            <a:pPr marL="65849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duff_upper_depth</a:t>
            </a:r>
            <a:endParaRPr sz="1200">
              <a:latin typeface="Arial"/>
              <a:cs typeface="Arial"/>
            </a:endParaRPr>
          </a:p>
          <a:p>
            <a:pPr marL="701040" indent="-425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duff_upper_loading</a:t>
            </a:r>
            <a:endParaRPr sz="1200">
              <a:latin typeface="Arial"/>
              <a:cs typeface="Arial"/>
            </a:endParaRPr>
          </a:p>
          <a:p>
            <a:pPr marL="770890" marR="5080" indent="-70485">
              <a:lnSpc>
                <a:spcPct val="6920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pile_clean_loading pile_di</a:t>
            </a:r>
            <a:r>
              <a:rPr dirty="0" sz="1200" spc="4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ty_loading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6765" y="3978402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977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3257" y="4039870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5816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9749" y="4049648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271"/>
                </a:moveTo>
                <a:lnTo>
                  <a:pt x="4762" y="9271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66241" y="4060316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90"/>
                </a:moveTo>
                <a:lnTo>
                  <a:pt x="4762" y="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92733" y="4058539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650"/>
                </a:moveTo>
                <a:lnTo>
                  <a:pt x="4762" y="1650"/>
                </a:lnTo>
              </a:path>
            </a:pathLst>
          </a:custGeom>
          <a:ln w="33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19225" y="4058792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650"/>
                </a:moveTo>
                <a:lnTo>
                  <a:pt x="4762" y="1650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45716" y="4016755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71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72208" y="3997833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5753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98701" y="4021454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3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25192" y="4052951"/>
            <a:ext cx="0" cy="7620"/>
          </a:xfrm>
          <a:custGeom>
            <a:avLst/>
            <a:gdLst/>
            <a:ahLst/>
            <a:cxnLst/>
            <a:rect l="l" t="t" r="r" b="b"/>
            <a:pathLst>
              <a:path w="0" h="7620">
                <a:moveTo>
                  <a:pt x="-4762" y="3810"/>
                </a:moveTo>
                <a:lnTo>
                  <a:pt x="4762" y="381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51685" y="4059809"/>
            <a:ext cx="0" cy="3175"/>
          </a:xfrm>
          <a:custGeom>
            <a:avLst/>
            <a:gdLst/>
            <a:ahLst/>
            <a:cxnLst/>
            <a:rect l="l" t="t" r="r" b="b"/>
            <a:pathLst>
              <a:path w="0" h="3175">
                <a:moveTo>
                  <a:pt x="-4762" y="1333"/>
                </a:moveTo>
                <a:lnTo>
                  <a:pt x="4762" y="13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78176" y="4060316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253"/>
                </a:moveTo>
                <a:lnTo>
                  <a:pt x="4762" y="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04669" y="4052696"/>
            <a:ext cx="0" cy="17780"/>
          </a:xfrm>
          <a:custGeom>
            <a:avLst/>
            <a:gdLst/>
            <a:ahLst/>
            <a:cxnLst/>
            <a:rect l="l" t="t" r="r" b="b"/>
            <a:pathLst>
              <a:path w="0" h="17779">
                <a:moveTo>
                  <a:pt x="-4762" y="8889"/>
                </a:moveTo>
                <a:lnTo>
                  <a:pt x="4762" y="8889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31160" y="4060063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4762" y="508"/>
                </a:moveTo>
                <a:lnTo>
                  <a:pt x="4762" y="5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57652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84145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10636" y="4055490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4762" y="4063"/>
                </a:moveTo>
                <a:lnTo>
                  <a:pt x="4762" y="4063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937129" y="4046982"/>
            <a:ext cx="0" cy="16510"/>
          </a:xfrm>
          <a:custGeom>
            <a:avLst/>
            <a:gdLst/>
            <a:ahLst/>
            <a:cxnLst/>
            <a:rect l="l" t="t" r="r" b="b"/>
            <a:pathLst>
              <a:path w="0" h="16510">
                <a:moveTo>
                  <a:pt x="-4762" y="8191"/>
                </a:moveTo>
                <a:lnTo>
                  <a:pt x="4762" y="8191"/>
                </a:lnTo>
              </a:path>
            </a:pathLst>
          </a:custGeom>
          <a:ln w="163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63620" y="4033901"/>
            <a:ext cx="0" cy="35560"/>
          </a:xfrm>
          <a:custGeom>
            <a:avLst/>
            <a:gdLst/>
            <a:ahLst/>
            <a:cxnLst/>
            <a:rect l="l" t="t" r="r" b="b"/>
            <a:pathLst>
              <a:path w="0" h="35560">
                <a:moveTo>
                  <a:pt x="0" y="351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90113" y="4012310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586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16604" y="4047363"/>
            <a:ext cx="0" cy="27940"/>
          </a:xfrm>
          <a:custGeom>
            <a:avLst/>
            <a:gdLst/>
            <a:ahLst/>
            <a:cxnLst/>
            <a:rect l="l" t="t" r="r" b="b"/>
            <a:pathLst>
              <a:path w="0" h="27939">
                <a:moveTo>
                  <a:pt x="0" y="2755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43096" y="4058539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-4762" y="2984"/>
                </a:moveTo>
                <a:lnTo>
                  <a:pt x="4762" y="2984"/>
                </a:lnTo>
              </a:path>
            </a:pathLst>
          </a:custGeom>
          <a:ln w="5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69589" y="3989196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6159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96080" y="4038472"/>
            <a:ext cx="0" cy="36195"/>
          </a:xfrm>
          <a:custGeom>
            <a:avLst/>
            <a:gdLst/>
            <a:ahLst/>
            <a:cxnLst/>
            <a:rect l="l" t="t" r="r" b="b"/>
            <a:pathLst>
              <a:path w="0" h="36195">
                <a:moveTo>
                  <a:pt x="0" y="356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22572" y="4050665"/>
            <a:ext cx="0" cy="11430"/>
          </a:xfrm>
          <a:custGeom>
            <a:avLst/>
            <a:gdLst/>
            <a:ahLst/>
            <a:cxnLst/>
            <a:rect l="l" t="t" r="r" b="b"/>
            <a:pathLst>
              <a:path w="0" h="11429">
                <a:moveTo>
                  <a:pt x="-4762" y="5587"/>
                </a:moveTo>
                <a:lnTo>
                  <a:pt x="4762" y="5587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49065" y="406057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90"/>
                </a:moveTo>
                <a:lnTo>
                  <a:pt x="4762" y="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75557" y="4058539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206"/>
                </a:moveTo>
                <a:lnTo>
                  <a:pt x="4762" y="12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2048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28540" y="3748659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20904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55033" y="4007611"/>
            <a:ext cx="0" cy="56515"/>
          </a:xfrm>
          <a:custGeom>
            <a:avLst/>
            <a:gdLst/>
            <a:ahLst/>
            <a:cxnLst/>
            <a:rect l="l" t="t" r="r" b="b"/>
            <a:pathLst>
              <a:path w="0" h="56514">
                <a:moveTo>
                  <a:pt x="0" y="5626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81525" y="4008628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5854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08016" y="406057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63"/>
                </a:moveTo>
                <a:lnTo>
                  <a:pt x="4762" y="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34509" y="3647185"/>
            <a:ext cx="0" cy="241300"/>
          </a:xfrm>
          <a:custGeom>
            <a:avLst/>
            <a:gdLst/>
            <a:ahLst/>
            <a:cxnLst/>
            <a:rect l="l" t="t" r="r" b="b"/>
            <a:pathLst>
              <a:path w="0" h="241300">
                <a:moveTo>
                  <a:pt x="0" y="2413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61001" y="4060190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841"/>
                </a:moveTo>
                <a:lnTo>
                  <a:pt x="4762" y="1841"/>
                </a:lnTo>
              </a:path>
            </a:pathLst>
          </a:custGeom>
          <a:ln w="3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87492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213984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40477" y="4040123"/>
            <a:ext cx="0" cy="33020"/>
          </a:xfrm>
          <a:custGeom>
            <a:avLst/>
            <a:gdLst/>
            <a:ahLst/>
            <a:cxnLst/>
            <a:rect l="l" t="t" r="r" b="b"/>
            <a:pathLst>
              <a:path w="0" h="33020">
                <a:moveTo>
                  <a:pt x="0" y="3263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66969" y="2716783"/>
            <a:ext cx="0" cy="448945"/>
          </a:xfrm>
          <a:custGeom>
            <a:avLst/>
            <a:gdLst/>
            <a:ahLst/>
            <a:cxnLst/>
            <a:rect l="l" t="t" r="r" b="b"/>
            <a:pathLst>
              <a:path w="0" h="448944">
                <a:moveTo>
                  <a:pt x="0" y="44881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93460" y="3599941"/>
            <a:ext cx="0" cy="314960"/>
          </a:xfrm>
          <a:custGeom>
            <a:avLst/>
            <a:gdLst/>
            <a:ahLst/>
            <a:cxnLst/>
            <a:rect l="l" t="t" r="r" b="b"/>
            <a:pathLst>
              <a:path w="0" h="314960">
                <a:moveTo>
                  <a:pt x="0" y="31445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19953" y="2443607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5746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46445" y="2627757"/>
            <a:ext cx="0" cy="448945"/>
          </a:xfrm>
          <a:custGeom>
            <a:avLst/>
            <a:gdLst/>
            <a:ahLst/>
            <a:cxnLst/>
            <a:rect l="l" t="t" r="r" b="b"/>
            <a:pathLst>
              <a:path w="0" h="448944">
                <a:moveTo>
                  <a:pt x="0" y="44894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72936" y="4059809"/>
            <a:ext cx="0" cy="1905"/>
          </a:xfrm>
          <a:custGeom>
            <a:avLst/>
            <a:gdLst/>
            <a:ahLst/>
            <a:cxnLst/>
            <a:rect l="l" t="t" r="r" b="b"/>
            <a:pathLst>
              <a:path w="0" h="1904">
                <a:moveTo>
                  <a:pt x="-4762" y="698"/>
                </a:moveTo>
                <a:lnTo>
                  <a:pt x="4762" y="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99428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0080" y="419988"/>
            <a:ext cx="0" cy="3641090"/>
          </a:xfrm>
          <a:custGeom>
            <a:avLst/>
            <a:gdLst/>
            <a:ahLst/>
            <a:cxnLst/>
            <a:rect l="l" t="t" r="r" b="b"/>
            <a:pathLst>
              <a:path w="0" h="3641090">
                <a:moveTo>
                  <a:pt x="0" y="36405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8640" y="406057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8640" y="333247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8640" y="260438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8640" y="187617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8640" y="114808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8640" y="41998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24104" y="3950208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4104" y="3222117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4104" y="2493898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4104" y="1765807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4104" y="1037716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4104" y="309499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40080" y="4060571"/>
            <a:ext cx="5669280" cy="0"/>
          </a:xfrm>
          <a:custGeom>
            <a:avLst/>
            <a:gdLst/>
            <a:ahLst/>
            <a:cxnLst/>
            <a:rect l="l" t="t" r="r" b="b"/>
            <a:pathLst>
              <a:path w="5669280" h="0">
                <a:moveTo>
                  <a:pt x="0" y="0"/>
                </a:moveTo>
                <a:lnTo>
                  <a:pt x="5669280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0080" y="274320"/>
            <a:ext cx="5669280" cy="3931920"/>
          </a:xfrm>
          <a:custGeom>
            <a:avLst/>
            <a:gdLst/>
            <a:ahLst/>
            <a:cxnLst/>
            <a:rect l="l" t="t" r="r" b="b"/>
            <a:pathLst>
              <a:path w="5669280" h="3931920">
                <a:moveTo>
                  <a:pt x="0" y="3931919"/>
                </a:moveTo>
                <a:lnTo>
                  <a:pt x="5669280" y="3931919"/>
                </a:lnTo>
                <a:lnTo>
                  <a:pt x="5669280" y="0"/>
                </a:lnTo>
                <a:lnTo>
                  <a:pt x="0" y="0"/>
                </a:lnTo>
                <a:lnTo>
                  <a:pt x="0" y="39319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73" y="3576954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964" y="3771391"/>
            <a:ext cx="4547870" cy="356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10540">
              <a:lnSpc>
                <a:spcPts val="685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  <a:p>
            <a:pPr marL="12700">
              <a:lnSpc>
                <a:spcPts val="685"/>
              </a:lnSpc>
              <a:tabLst>
                <a:tab pos="897890" algn="l"/>
                <a:tab pos="3427729" algn="l"/>
              </a:tabLst>
            </a:pPr>
            <a:r>
              <a:rPr dirty="0" baseline="-44444" sz="1125" spc="-7">
                <a:latin typeface="MS UI Gothic"/>
                <a:cs typeface="MS UI Gothic"/>
              </a:rPr>
              <a:t>●</a:t>
            </a:r>
            <a:r>
              <a:rPr dirty="0" baseline="-44444" sz="1125" spc="-7">
                <a:latin typeface="Times New Roman"/>
                <a:cs typeface="Times New Roman"/>
              </a:rPr>
              <a:t>	</a:t>
            </a:r>
            <a:r>
              <a:rPr dirty="0" baseline="-29629" sz="1125" spc="-7">
                <a:latin typeface="MS UI Gothic"/>
                <a:cs typeface="MS UI Gothic"/>
              </a:rPr>
              <a:t>●</a:t>
            </a:r>
            <a:r>
              <a:rPr dirty="0" baseline="-29629" sz="1125" spc="-7">
                <a:latin typeface="Times New Roman"/>
                <a:cs typeface="Times New Roman"/>
              </a:rPr>
              <a:t>	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-80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  <a:p>
            <a:pPr marL="139065">
              <a:lnSpc>
                <a:spcPct val="100000"/>
              </a:lnSpc>
              <a:spcBef>
                <a:spcPts val="345"/>
              </a:spcBef>
              <a:tabLst>
                <a:tab pos="1024255" algn="l"/>
                <a:tab pos="3680460" algn="l"/>
                <a:tab pos="4060190" algn="l"/>
              </a:tabLst>
            </a:pPr>
            <a:r>
              <a:rPr dirty="0" baseline="7407" sz="1125" spc="-7">
                <a:latin typeface="MS UI Gothic"/>
                <a:cs typeface="MS UI Gothic"/>
              </a:rPr>
              <a:t>● </a:t>
            </a:r>
            <a:r>
              <a:rPr dirty="0" sz="750" spc="-5">
                <a:latin typeface="MS UI Gothic"/>
                <a:cs typeface="MS UI Gothic"/>
              </a:rPr>
              <a:t>● ● ●</a:t>
            </a:r>
            <a:r>
              <a:rPr dirty="0" sz="750" spc="90">
                <a:latin typeface="MS UI Gothic"/>
                <a:cs typeface="MS UI Gothic"/>
              </a:rPr>
              <a:t> </a:t>
            </a:r>
            <a:r>
              <a:rPr dirty="0" baseline="14814" sz="1125" spc="-7">
                <a:latin typeface="MS UI Gothic"/>
                <a:cs typeface="MS UI Gothic"/>
              </a:rPr>
              <a:t>●</a:t>
            </a:r>
            <a:r>
              <a:rPr dirty="0" baseline="14814" sz="1125" spc="22">
                <a:latin typeface="MS UI Gothic"/>
                <a:cs typeface="MS UI Gothic"/>
              </a:rPr>
              <a:t> </a:t>
            </a:r>
            <a:r>
              <a:rPr dirty="0" baseline="22222" sz="1125" spc="-7">
                <a:latin typeface="MS UI Gothic"/>
                <a:cs typeface="MS UI Gothic"/>
              </a:rPr>
              <a:t>●</a:t>
            </a:r>
            <a:r>
              <a:rPr dirty="0" baseline="22222" sz="1125" spc="-7">
                <a:latin typeface="Times New Roman"/>
                <a:cs typeface="Times New Roman"/>
              </a:rPr>
              <a:t>	</a:t>
            </a: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22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5">
                <a:latin typeface="MS UI Gothic"/>
                <a:cs typeface="MS UI Gothic"/>
              </a:rPr>
              <a:t> </a:t>
            </a:r>
            <a:r>
              <a:rPr dirty="0" baseline="7407" sz="1125" spc="-7">
                <a:latin typeface="MS UI Gothic"/>
                <a:cs typeface="MS UI Gothic"/>
              </a:rPr>
              <a:t>●</a:t>
            </a:r>
            <a:r>
              <a:rPr dirty="0" baseline="7407" sz="1125" spc="22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22">
                <a:latin typeface="MS UI Gothic"/>
                <a:cs typeface="MS UI Gothic"/>
              </a:rPr>
              <a:t> </a:t>
            </a:r>
            <a:r>
              <a:rPr dirty="0" baseline="14814" sz="1125" spc="-7">
                <a:latin typeface="MS UI Gothic"/>
                <a:cs typeface="MS UI Gothic"/>
              </a:rPr>
              <a:t>●</a:t>
            </a:r>
            <a:r>
              <a:rPr dirty="0" baseline="14814" sz="1125" spc="22">
                <a:latin typeface="MS UI Gothic"/>
                <a:cs typeface="MS UI Gothic"/>
              </a:rPr>
              <a:t> </a:t>
            </a:r>
            <a:r>
              <a:rPr dirty="0" baseline="25925" sz="1125" spc="-7">
                <a:latin typeface="MS UI Gothic"/>
                <a:cs typeface="MS UI Gothic"/>
              </a:rPr>
              <a:t>●</a:t>
            </a:r>
            <a:r>
              <a:rPr dirty="0" baseline="25925" sz="1125" spc="22">
                <a:latin typeface="MS UI Gothic"/>
                <a:cs typeface="MS UI Gothic"/>
              </a:rPr>
              <a:t> </a:t>
            </a:r>
            <a:r>
              <a:rPr dirty="0" baseline="29629" sz="1125" spc="-7">
                <a:latin typeface="MS UI Gothic"/>
                <a:cs typeface="MS UI Gothic"/>
              </a:rPr>
              <a:t>●</a:t>
            </a:r>
            <a:r>
              <a:rPr dirty="0" baseline="29629" sz="1125" spc="22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22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5">
                <a:latin typeface="MS UI Gothic"/>
                <a:cs typeface="MS UI Gothic"/>
              </a:rPr>
              <a:t> </a:t>
            </a:r>
            <a:r>
              <a:rPr dirty="0" baseline="18518" sz="1125" spc="-7">
                <a:latin typeface="MS UI Gothic"/>
                <a:cs typeface="MS UI Gothic"/>
              </a:rPr>
              <a:t>●</a:t>
            </a:r>
            <a:r>
              <a:rPr dirty="0" baseline="18518" sz="1125" spc="22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22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22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15">
                <a:latin typeface="MS UI Gothic"/>
                <a:cs typeface="MS UI Gothic"/>
              </a:rPr>
              <a:t> </a:t>
            </a:r>
            <a:r>
              <a:rPr dirty="0" baseline="3703" sz="1125" spc="-7">
                <a:latin typeface="MS UI Gothic"/>
                <a:cs typeface="MS UI Gothic"/>
              </a:rPr>
              <a:t>●</a:t>
            </a:r>
            <a:r>
              <a:rPr dirty="0" baseline="3703" sz="1125" spc="22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baseline="11111" sz="1125" spc="-7">
                <a:latin typeface="MS UI Gothic"/>
                <a:cs typeface="MS UI Gothic"/>
              </a:rPr>
              <a:t>●</a:t>
            </a:r>
            <a:r>
              <a:rPr dirty="0" baseline="11111" sz="1125" spc="22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sz="750" spc="-5">
                <a:latin typeface="MS UI Gothic"/>
                <a:cs typeface="MS UI Gothic"/>
              </a:rPr>
              <a:t>● ● ●</a:t>
            </a:r>
            <a:r>
              <a:rPr dirty="0" sz="750" spc="-25">
                <a:latin typeface="MS UI Gothic"/>
                <a:cs typeface="MS UI Gothic"/>
              </a:rPr>
              <a:t> </a:t>
            </a:r>
            <a:r>
              <a:rPr dirty="0" baseline="29629" sz="1125" spc="-7">
                <a:latin typeface="MS UI Gothic"/>
                <a:cs typeface="MS UI Gothic"/>
              </a:rPr>
              <a:t>●</a:t>
            </a:r>
            <a:endParaRPr baseline="29629" sz="1125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6677" y="3114294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3169" y="3777996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9660" y="2844545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6153" y="3075939"/>
            <a:ext cx="12065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2645" y="3985895"/>
            <a:ext cx="24701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MS UI Gothic"/>
                <a:cs typeface="MS UI Gothic"/>
              </a:rPr>
              <a:t>●</a:t>
            </a:r>
            <a:r>
              <a:rPr dirty="0" sz="750" spc="-85">
                <a:latin typeface="MS UI Gothic"/>
                <a:cs typeface="MS UI Gothic"/>
              </a:rPr>
              <a:t> </a:t>
            </a:r>
            <a:r>
              <a:rPr dirty="0" sz="750" spc="-5">
                <a:latin typeface="MS UI Gothic"/>
                <a:cs typeface="MS UI Gothic"/>
              </a:rPr>
              <a:t>●</a:t>
            </a:r>
            <a:endParaRPr sz="75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4180" y="10540"/>
            <a:ext cx="20212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Output:</a:t>
            </a:r>
            <a:r>
              <a:rPr dirty="0" sz="1400" spc="-10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CO2.Emissions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80" y="1298673"/>
            <a:ext cx="196215" cy="18834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145">
                <a:latin typeface="Arial"/>
                <a:cs typeface="Arial"/>
              </a:rPr>
              <a:t>T</a:t>
            </a:r>
            <a:r>
              <a:rPr dirty="0" sz="1200">
                <a:latin typeface="Arial"/>
                <a:cs typeface="Arial"/>
              </a:rPr>
              <a:t>otal Sobol sensitivity ind</a:t>
            </a:r>
            <a:r>
              <a:rPr dirty="0" sz="1200" spc="-40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838" y="4284480"/>
            <a:ext cx="5508625" cy="19767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806450" indent="-45085">
              <a:lnSpc>
                <a:spcPts val="1205"/>
              </a:lnSpc>
            </a:pP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ersto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662305" indent="1441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midsto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205740" indent="45656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understo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12700" indent="19304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snags_c1_</a:t>
            </a:r>
            <a:r>
              <a:rPr dirty="0" sz="1200" spc="-40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oliage_loading</a:t>
            </a:r>
            <a:endParaRPr sz="1200">
              <a:latin typeface="Arial"/>
              <a:cs typeface="Arial"/>
            </a:endParaRPr>
          </a:p>
          <a:p>
            <a:pPr marL="287655" indent="-2749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snags_c1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o_</a:t>
            </a:r>
            <a:r>
              <a:rPr dirty="0" sz="1200" spc="-40">
                <a:latin typeface="Arial"/>
                <a:cs typeface="Arial"/>
              </a:rPr>
              <a:t>f</a:t>
            </a:r>
            <a:r>
              <a:rPr dirty="0" sz="1200">
                <a:latin typeface="Arial"/>
                <a:cs typeface="Arial"/>
              </a:rPr>
              <a:t>oliage_loading</a:t>
            </a:r>
            <a:endParaRPr sz="1200">
              <a:latin typeface="Arial"/>
              <a:cs typeface="Arial"/>
            </a:endParaRPr>
          </a:p>
          <a:p>
            <a:pPr marL="734695" indent="-44767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snags_c1_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ood_loading</a:t>
            </a:r>
            <a:endParaRPr sz="1200">
              <a:latin typeface="Arial"/>
              <a:cs typeface="Arial"/>
            </a:endParaRPr>
          </a:p>
          <a:p>
            <a:pPr marL="7346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snags_c2_loading</a:t>
            </a:r>
            <a:endParaRPr sz="1200">
              <a:latin typeface="Arial"/>
              <a:cs typeface="Arial"/>
            </a:endParaRPr>
          </a:p>
          <a:p>
            <a:pPr marL="327660" indent="40640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snags_c3_loading</a:t>
            </a:r>
            <a:endParaRPr sz="1200">
              <a:latin typeface="Arial"/>
              <a:cs typeface="Arial"/>
            </a:endParaRPr>
          </a:p>
          <a:p>
            <a:pPr marL="135255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algn="ctr" marL="1225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20320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592455" indent="-57277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sh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ubs_seconda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400050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algn="ctr" marL="38735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y_loading</a:t>
            </a:r>
            <a:endParaRPr sz="1200">
              <a:latin typeface="Arial"/>
              <a:cs typeface="Arial"/>
            </a:endParaRPr>
          </a:p>
          <a:p>
            <a:pPr marL="285115" indent="1924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nw_p</a:t>
            </a:r>
            <a:r>
              <a:rPr dirty="0" sz="1200" spc="1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ima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3655" indent="25082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nw_seconda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y_perc_li</a:t>
            </a:r>
            <a:r>
              <a:rPr dirty="0" sz="1200" spc="-30">
                <a:latin typeface="Arial"/>
                <a:cs typeface="Arial"/>
              </a:rPr>
              <a:t>v</a:t>
            </a:r>
            <a:r>
              <a:rPr dirty="0" sz="120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336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w_sound_0_qua</a:t>
            </a:r>
            <a:r>
              <a:rPr dirty="0" sz="1200" spc="4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ter_loading</a:t>
            </a:r>
            <a:endParaRPr sz="1200">
              <a:latin typeface="Arial"/>
              <a:cs typeface="Arial"/>
            </a:endParaRPr>
          </a:p>
          <a:p>
            <a:pPr marL="438150" indent="-4044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w_sound_qua</a:t>
            </a:r>
            <a:r>
              <a:rPr dirty="0" sz="1200" spc="4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ter_1_loading</a:t>
            </a:r>
            <a:endParaRPr sz="1200">
              <a:latin typeface="Arial"/>
              <a:cs typeface="Arial"/>
            </a:endParaRPr>
          </a:p>
          <a:p>
            <a:pPr marL="43815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w_sound_1_3_loading</a:t>
            </a:r>
            <a:endParaRPr sz="1200">
              <a:latin typeface="Arial"/>
              <a:cs typeface="Arial"/>
            </a:endParaRPr>
          </a:p>
          <a:p>
            <a:pPr marL="353695" indent="844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w_sound_3_9_loading</a:t>
            </a:r>
            <a:endParaRPr sz="1200">
              <a:latin typeface="Arial"/>
              <a:cs typeface="Arial"/>
            </a:endParaRPr>
          </a:p>
          <a:p>
            <a:pPr algn="ctr" marL="3409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w_sound_9_20_loading</a:t>
            </a:r>
            <a:endParaRPr sz="1200">
              <a:latin typeface="Arial"/>
              <a:cs typeface="Arial"/>
            </a:endParaRPr>
          </a:p>
          <a:p>
            <a:pPr algn="ctr" marL="38290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w_sound_gt20_loading</a:t>
            </a:r>
            <a:endParaRPr sz="1200">
              <a:latin typeface="Arial"/>
              <a:cs typeface="Arial"/>
            </a:endParaRPr>
          </a:p>
          <a:p>
            <a:pPr algn="ctr" marL="36639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w_rotten_3_9_loading</a:t>
            </a:r>
            <a:endParaRPr sz="1200">
              <a:latin typeface="Arial"/>
              <a:cs typeface="Arial"/>
            </a:endParaRPr>
          </a:p>
          <a:p>
            <a:pPr marL="421005" indent="-425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w_rotten_9_20_loading</a:t>
            </a:r>
            <a:endParaRPr sz="1200">
              <a:latin typeface="Arial"/>
              <a:cs typeface="Arial"/>
            </a:endParaRPr>
          </a:p>
          <a:p>
            <a:pPr marL="277495" indent="14351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w_rotten_gt20_loading</a:t>
            </a:r>
            <a:endParaRPr sz="1200">
              <a:latin typeface="Arial"/>
              <a:cs typeface="Arial"/>
            </a:endParaRPr>
          </a:p>
          <a:p>
            <a:pPr marL="302895" indent="-2540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w_stump_sound_loading</a:t>
            </a:r>
            <a:endParaRPr sz="1200">
              <a:latin typeface="Arial"/>
              <a:cs typeface="Arial"/>
            </a:endParaRPr>
          </a:p>
          <a:p>
            <a:pPr marL="107950" indent="19431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w_stump_rotten_loading</a:t>
            </a:r>
            <a:endParaRPr sz="1200">
              <a:latin typeface="Arial"/>
              <a:cs typeface="Arial"/>
            </a:endParaRPr>
          </a:p>
          <a:p>
            <a:pPr algn="ctr" marL="9525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w_stump_lightered_loading</a:t>
            </a:r>
            <a:endParaRPr sz="1200">
              <a:latin typeface="Arial"/>
              <a:cs typeface="Arial"/>
            </a:endParaRPr>
          </a:p>
          <a:p>
            <a:pPr marL="109918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litter_depth</a:t>
            </a:r>
            <a:endParaRPr sz="1200">
              <a:latin typeface="Arial"/>
              <a:cs typeface="Arial"/>
            </a:endParaRPr>
          </a:p>
          <a:p>
            <a:pPr marL="109918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litter_loading</a:t>
            </a:r>
            <a:endParaRPr sz="1200">
              <a:latin typeface="Arial"/>
              <a:cs typeface="Arial"/>
            </a:endParaRPr>
          </a:p>
          <a:p>
            <a:pPr marL="988694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lichen_depth</a:t>
            </a:r>
            <a:endParaRPr sz="1200">
              <a:latin typeface="Arial"/>
              <a:cs typeface="Arial"/>
            </a:endParaRPr>
          </a:p>
          <a:p>
            <a:pPr marL="1132840" indent="-1441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lichen_loading</a:t>
            </a:r>
            <a:endParaRPr sz="1200">
              <a:latin typeface="Arial"/>
              <a:cs typeface="Arial"/>
            </a:endParaRPr>
          </a:p>
          <a:p>
            <a:pPr marL="102298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moss_depth</a:t>
            </a:r>
            <a:endParaRPr sz="1200">
              <a:latin typeface="Arial"/>
              <a:cs typeface="Arial"/>
            </a:endParaRPr>
          </a:p>
          <a:p>
            <a:pPr marL="488950" indent="53340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moss_loading</a:t>
            </a:r>
            <a:endParaRPr sz="1200">
              <a:latin typeface="Arial"/>
              <a:cs typeface="Arial"/>
            </a:endParaRPr>
          </a:p>
          <a:p>
            <a:pPr marL="302895" indent="1860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basal_accum_loading</a:t>
            </a:r>
            <a:endParaRPr sz="1200">
              <a:latin typeface="Arial"/>
              <a:cs typeface="Arial"/>
            </a:endParaRPr>
          </a:p>
          <a:p>
            <a:pPr marL="641350" indent="-33909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squirrel_midden_loading</a:t>
            </a:r>
            <a:endParaRPr sz="1200">
              <a:latin typeface="Arial"/>
              <a:cs typeface="Arial"/>
            </a:endParaRPr>
          </a:p>
          <a:p>
            <a:pPr marL="797560" indent="-156210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ladderfuels_loading</a:t>
            </a:r>
            <a:endParaRPr sz="1200">
              <a:latin typeface="Arial"/>
              <a:cs typeface="Arial"/>
            </a:endParaRPr>
          </a:p>
          <a:p>
            <a:pPr marL="68770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duff_l</a:t>
            </a: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er_depth</a:t>
            </a:r>
            <a:endParaRPr sz="1200">
              <a:latin typeface="Arial"/>
              <a:cs typeface="Arial"/>
            </a:endParaRPr>
          </a:p>
          <a:p>
            <a:pPr marL="768350" indent="-806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duff_l</a:t>
            </a: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er_loading</a:t>
            </a:r>
            <a:endParaRPr sz="1200">
              <a:latin typeface="Arial"/>
              <a:cs typeface="Arial"/>
            </a:endParaRPr>
          </a:p>
          <a:p>
            <a:pPr marL="658495" indent="10985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duff_upper_depth</a:t>
            </a:r>
            <a:endParaRPr sz="1200">
              <a:latin typeface="Arial"/>
              <a:cs typeface="Arial"/>
            </a:endParaRPr>
          </a:p>
          <a:p>
            <a:pPr marL="701040" indent="-42545">
              <a:lnSpc>
                <a:spcPts val="994"/>
              </a:lnSpc>
            </a:pPr>
            <a:r>
              <a:rPr dirty="0" sz="1200">
                <a:latin typeface="Arial"/>
                <a:cs typeface="Arial"/>
              </a:rPr>
              <a:t>duff_upper_loading</a:t>
            </a:r>
            <a:endParaRPr sz="1200">
              <a:latin typeface="Arial"/>
              <a:cs typeface="Arial"/>
            </a:endParaRPr>
          </a:p>
          <a:p>
            <a:pPr marL="770890" marR="5080" indent="-70485">
              <a:lnSpc>
                <a:spcPct val="69200"/>
              </a:lnSpc>
              <a:spcBef>
                <a:spcPts val="220"/>
              </a:spcBef>
            </a:pPr>
            <a:r>
              <a:rPr dirty="0" sz="1200">
                <a:latin typeface="Arial"/>
                <a:cs typeface="Arial"/>
              </a:rPr>
              <a:t>pile_clean_loading pile_di</a:t>
            </a:r>
            <a:r>
              <a:rPr dirty="0" sz="1200" spc="4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ty_loading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6765" y="3513201"/>
            <a:ext cx="0" cy="290830"/>
          </a:xfrm>
          <a:custGeom>
            <a:avLst/>
            <a:gdLst/>
            <a:ahLst/>
            <a:cxnLst/>
            <a:rect l="l" t="t" r="r" b="b"/>
            <a:pathLst>
              <a:path w="0" h="290829">
                <a:moveTo>
                  <a:pt x="0" y="29083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3257" y="3881246"/>
            <a:ext cx="0" cy="201930"/>
          </a:xfrm>
          <a:custGeom>
            <a:avLst/>
            <a:gdLst/>
            <a:ahLst/>
            <a:cxnLst/>
            <a:rect l="l" t="t" r="r" b="b"/>
            <a:pathLst>
              <a:path w="0" h="201929">
                <a:moveTo>
                  <a:pt x="0" y="2018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39749" y="4019041"/>
            <a:ext cx="0" cy="61594"/>
          </a:xfrm>
          <a:custGeom>
            <a:avLst/>
            <a:gdLst/>
            <a:ahLst/>
            <a:cxnLst/>
            <a:rect l="l" t="t" r="r" b="b"/>
            <a:pathLst>
              <a:path w="0" h="61595">
                <a:moveTo>
                  <a:pt x="0" y="6146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66241" y="4059809"/>
            <a:ext cx="0" cy="1270"/>
          </a:xfrm>
          <a:custGeom>
            <a:avLst/>
            <a:gdLst/>
            <a:ahLst/>
            <a:cxnLst/>
            <a:rect l="l" t="t" r="r" b="b"/>
            <a:pathLst>
              <a:path w="0" h="1270">
                <a:moveTo>
                  <a:pt x="-4762" y="635"/>
                </a:moveTo>
                <a:lnTo>
                  <a:pt x="4762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92733" y="4058411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603"/>
                </a:moveTo>
                <a:lnTo>
                  <a:pt x="4762" y="2603"/>
                </a:lnTo>
              </a:path>
            </a:pathLst>
          </a:custGeom>
          <a:ln w="52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19225" y="4058030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667"/>
                </a:moveTo>
                <a:lnTo>
                  <a:pt x="4762" y="2667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5716" y="4013453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590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72208" y="3995292"/>
            <a:ext cx="0" cy="57150"/>
          </a:xfrm>
          <a:custGeom>
            <a:avLst/>
            <a:gdLst/>
            <a:ahLst/>
            <a:cxnLst/>
            <a:rect l="l" t="t" r="r" b="b"/>
            <a:pathLst>
              <a:path w="0" h="57150">
                <a:moveTo>
                  <a:pt x="0" y="56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98701" y="3879977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20">
                <a:moveTo>
                  <a:pt x="0" y="14693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25192" y="4036567"/>
            <a:ext cx="0" cy="22860"/>
          </a:xfrm>
          <a:custGeom>
            <a:avLst/>
            <a:gdLst/>
            <a:ahLst/>
            <a:cxnLst/>
            <a:rect l="l" t="t" r="r" b="b"/>
            <a:pathLst>
              <a:path w="0" h="22860">
                <a:moveTo>
                  <a:pt x="0" y="224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51685" y="4060190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317"/>
                </a:moveTo>
                <a:lnTo>
                  <a:pt x="4762" y="3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78176" y="406057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63"/>
                </a:moveTo>
                <a:lnTo>
                  <a:pt x="4762" y="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04669" y="4024757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5867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31160" y="4058665"/>
            <a:ext cx="0" cy="3810"/>
          </a:xfrm>
          <a:custGeom>
            <a:avLst/>
            <a:gdLst/>
            <a:ahLst/>
            <a:cxnLst/>
            <a:rect l="l" t="t" r="r" b="b"/>
            <a:pathLst>
              <a:path w="0" h="3810">
                <a:moveTo>
                  <a:pt x="-4762" y="1650"/>
                </a:moveTo>
                <a:lnTo>
                  <a:pt x="4762" y="1650"/>
                </a:lnTo>
              </a:path>
            </a:pathLst>
          </a:custGeom>
          <a:ln w="33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57652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84145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10636" y="4041140"/>
            <a:ext cx="0" cy="29209"/>
          </a:xfrm>
          <a:custGeom>
            <a:avLst/>
            <a:gdLst/>
            <a:ahLst/>
            <a:cxnLst/>
            <a:rect l="l" t="t" r="r" b="b"/>
            <a:pathLst>
              <a:path w="0" h="29210">
                <a:moveTo>
                  <a:pt x="0" y="2921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37129" y="4015994"/>
            <a:ext cx="0" cy="46355"/>
          </a:xfrm>
          <a:custGeom>
            <a:avLst/>
            <a:gdLst/>
            <a:ahLst/>
            <a:cxnLst/>
            <a:rect l="l" t="t" r="r" b="b"/>
            <a:pathLst>
              <a:path w="0" h="46354">
                <a:moveTo>
                  <a:pt x="0" y="463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63620" y="3972178"/>
            <a:ext cx="0" cy="85090"/>
          </a:xfrm>
          <a:custGeom>
            <a:avLst/>
            <a:gdLst/>
            <a:ahLst/>
            <a:cxnLst/>
            <a:rect l="l" t="t" r="r" b="b"/>
            <a:pathLst>
              <a:path w="0" h="85089">
                <a:moveTo>
                  <a:pt x="0" y="8509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90113" y="3967988"/>
            <a:ext cx="0" cy="95885"/>
          </a:xfrm>
          <a:custGeom>
            <a:avLst/>
            <a:gdLst/>
            <a:ahLst/>
            <a:cxnLst/>
            <a:rect l="l" t="t" r="r" b="b"/>
            <a:pathLst>
              <a:path w="0" h="95885">
                <a:moveTo>
                  <a:pt x="0" y="9588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16604" y="4042536"/>
            <a:ext cx="0" cy="34290"/>
          </a:xfrm>
          <a:custGeom>
            <a:avLst/>
            <a:gdLst/>
            <a:ahLst/>
            <a:cxnLst/>
            <a:rect l="l" t="t" r="r" b="b"/>
            <a:pathLst>
              <a:path w="0" h="34289">
                <a:moveTo>
                  <a:pt x="0" y="337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43096" y="4058665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666"/>
                </a:moveTo>
                <a:lnTo>
                  <a:pt x="4762" y="2666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69589" y="40008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6070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96080" y="4044060"/>
            <a:ext cx="0" cy="31115"/>
          </a:xfrm>
          <a:custGeom>
            <a:avLst/>
            <a:gdLst/>
            <a:ahLst/>
            <a:cxnLst/>
            <a:rect l="l" t="t" r="r" b="b"/>
            <a:pathLst>
              <a:path w="0" h="31114">
                <a:moveTo>
                  <a:pt x="0" y="3073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22572" y="4051427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4762" y="5270"/>
                </a:moveTo>
                <a:lnTo>
                  <a:pt x="4762" y="5270"/>
                </a:lnTo>
              </a:path>
            </a:pathLst>
          </a:custGeom>
          <a:ln w="105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49065" y="406057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190"/>
                </a:moveTo>
                <a:lnTo>
                  <a:pt x="4762" y="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75557" y="4058792"/>
            <a:ext cx="0" cy="2540"/>
          </a:xfrm>
          <a:custGeom>
            <a:avLst/>
            <a:gdLst/>
            <a:ahLst/>
            <a:cxnLst/>
            <a:rect l="l" t="t" r="r" b="b"/>
            <a:pathLst>
              <a:path w="0" h="2539">
                <a:moveTo>
                  <a:pt x="-4762" y="1142"/>
                </a:moveTo>
                <a:lnTo>
                  <a:pt x="4762" y="11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02048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28540" y="3819144"/>
            <a:ext cx="0" cy="177165"/>
          </a:xfrm>
          <a:custGeom>
            <a:avLst/>
            <a:gdLst/>
            <a:ahLst/>
            <a:cxnLst/>
            <a:rect l="l" t="t" r="r" b="b"/>
            <a:pathLst>
              <a:path w="0" h="177164">
                <a:moveTo>
                  <a:pt x="0" y="17678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55033" y="3819905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16167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81525" y="4016755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5321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08016" y="4060571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-4762" y="253"/>
                </a:moveTo>
                <a:lnTo>
                  <a:pt x="4762" y="2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34509" y="3741039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20650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61001" y="4057269"/>
            <a:ext cx="0" cy="13335"/>
          </a:xfrm>
          <a:custGeom>
            <a:avLst/>
            <a:gdLst/>
            <a:ahLst/>
            <a:cxnLst/>
            <a:rect l="l" t="t" r="r" b="b"/>
            <a:pathLst>
              <a:path w="0" h="13335">
                <a:moveTo>
                  <a:pt x="-4762" y="6603"/>
                </a:moveTo>
                <a:lnTo>
                  <a:pt x="4762" y="6603"/>
                </a:lnTo>
              </a:path>
            </a:pathLst>
          </a:custGeom>
          <a:ln w="132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87492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13984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40477" y="3975480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828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66969" y="2983102"/>
            <a:ext cx="0" cy="415290"/>
          </a:xfrm>
          <a:custGeom>
            <a:avLst/>
            <a:gdLst/>
            <a:ahLst/>
            <a:cxnLst/>
            <a:rect l="l" t="t" r="r" b="b"/>
            <a:pathLst>
              <a:path w="0" h="415289">
                <a:moveTo>
                  <a:pt x="0" y="41503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93460" y="3727577"/>
            <a:ext cx="0" cy="246379"/>
          </a:xfrm>
          <a:custGeom>
            <a:avLst/>
            <a:gdLst/>
            <a:ahLst/>
            <a:cxnLst/>
            <a:rect l="l" t="t" r="r" b="b"/>
            <a:pathLst>
              <a:path w="0" h="246379">
                <a:moveTo>
                  <a:pt x="0" y="2459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19953" y="2662554"/>
            <a:ext cx="0" cy="501015"/>
          </a:xfrm>
          <a:custGeom>
            <a:avLst/>
            <a:gdLst/>
            <a:ahLst/>
            <a:cxnLst/>
            <a:rect l="l" t="t" r="r" b="b"/>
            <a:pathLst>
              <a:path w="0" h="501014">
                <a:moveTo>
                  <a:pt x="0" y="50088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846445" y="2970402"/>
            <a:ext cx="0" cy="371475"/>
          </a:xfrm>
          <a:custGeom>
            <a:avLst/>
            <a:gdLst/>
            <a:ahLst/>
            <a:cxnLst/>
            <a:rect l="l" t="t" r="r" b="b"/>
            <a:pathLst>
              <a:path w="0" h="371475">
                <a:moveTo>
                  <a:pt x="0" y="3712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72936" y="4057522"/>
            <a:ext cx="0" cy="5715"/>
          </a:xfrm>
          <a:custGeom>
            <a:avLst/>
            <a:gdLst/>
            <a:ahLst/>
            <a:cxnLst/>
            <a:rect l="l" t="t" r="r" b="b"/>
            <a:pathLst>
              <a:path w="0" h="5714">
                <a:moveTo>
                  <a:pt x="-4762" y="2857"/>
                </a:moveTo>
                <a:lnTo>
                  <a:pt x="4762" y="2857"/>
                </a:lnTo>
              </a:path>
            </a:pathLst>
          </a:custGeom>
          <a:ln w="57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099428" y="4060571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0080" y="419988"/>
            <a:ext cx="0" cy="3641090"/>
          </a:xfrm>
          <a:custGeom>
            <a:avLst/>
            <a:gdLst/>
            <a:ahLst/>
            <a:cxnLst/>
            <a:rect l="l" t="t" r="r" b="b"/>
            <a:pathLst>
              <a:path w="0" h="3641090">
                <a:moveTo>
                  <a:pt x="0" y="36405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8640" y="4060571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8640" y="333247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8640" y="2604389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8640" y="187617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8640" y="114808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8640" y="41998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 h="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24104" y="3950208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4104" y="3222117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4104" y="2493898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24104" y="1765807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4104" y="1037716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4104" y="309499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0080" y="4060571"/>
            <a:ext cx="5669280" cy="0"/>
          </a:xfrm>
          <a:custGeom>
            <a:avLst/>
            <a:gdLst/>
            <a:ahLst/>
            <a:cxnLst/>
            <a:rect l="l" t="t" r="r" b="b"/>
            <a:pathLst>
              <a:path w="5669280" h="0">
                <a:moveTo>
                  <a:pt x="0" y="0"/>
                </a:moveTo>
                <a:lnTo>
                  <a:pt x="5669280" y="0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0080" y="274320"/>
            <a:ext cx="5669280" cy="3931920"/>
          </a:xfrm>
          <a:custGeom>
            <a:avLst/>
            <a:gdLst/>
            <a:ahLst/>
            <a:cxnLst/>
            <a:rect l="l" t="t" r="r" b="b"/>
            <a:pathLst>
              <a:path w="5669280" h="3931920">
                <a:moveTo>
                  <a:pt x="0" y="3931919"/>
                </a:moveTo>
                <a:lnTo>
                  <a:pt x="5669280" y="3931919"/>
                </a:lnTo>
                <a:lnTo>
                  <a:pt x="5669280" y="0"/>
                </a:lnTo>
                <a:lnTo>
                  <a:pt x="0" y="0"/>
                </a:lnTo>
                <a:lnTo>
                  <a:pt x="0" y="39319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2017-08-28T18:19:20Z</dcterms:created>
  <dcterms:modified xsi:type="dcterms:W3CDTF">2017-08-28T18:19:20Z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2017-07-26T00:00:00Z</vt:filetime>
  </property>
  <property fmtid="{D5CDD505-2E9C-101B-9397-08002B2CF9AE}" pid="3" name="Creator">
    <vt:lpwstr>R</vt:lpwstr>
  </property>
  <property fmtid="{D5CDD505-2E9C-101B-9397-08002B2CF9AE}" pid="4" name="LastSaved">
    <vt:filetime>2017-08-29T00:00:00Z</vt:filetime>
  </property>
</Properties>
</file>