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308" r:id="rId7"/>
    <p:sldId id="313" r:id="rId8"/>
    <p:sldId id="316" r:id="rId9"/>
    <p:sldId id="318" r:id="rId10"/>
    <p:sldId id="317" r:id="rId11"/>
    <p:sldId id="319" r:id="rId12"/>
    <p:sldId id="320" r:id="rId13"/>
    <p:sldId id="321" r:id="rId14"/>
    <p:sldId id="322" r:id="rId15"/>
    <p:sldId id="323" r:id="rId16"/>
    <p:sldId id="324" r:id="rId17"/>
    <p:sldId id="295"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showGuides="1">
      <p:cViewPr varScale="1">
        <p:scale>
          <a:sx n="116" d="100"/>
          <a:sy n="116" d="100"/>
        </p:scale>
        <p:origin x="120"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230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9184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42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71948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F03F4-9A85-49E3-8C3C-66CE3E8B81AA}"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15491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F03F4-9A85-49E3-8C3C-66CE3E8B81A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41885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F03F4-9A85-49E3-8C3C-66CE3E8B81AA}"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0087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F03F4-9A85-49E3-8C3C-66CE3E8B81AA}"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8741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03F4-9A85-49E3-8C3C-66CE3E8B81AA}"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81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880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94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03F4-9A85-49E3-8C3C-66CE3E8B81AA}"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EC571-1C86-454F-B4C1-0505DC383F66}" type="slidenum">
              <a:rPr lang="en-US" smtClean="0"/>
              <a:t>‹#›</a:t>
            </a:fld>
            <a:endParaRPr lang="en-US"/>
          </a:p>
        </p:txBody>
      </p:sp>
    </p:spTree>
    <p:extLst>
      <p:ext uri="{BB962C8B-B14F-4D97-AF65-F5344CB8AC3E}">
        <p14:creationId xmlns:p14="http://schemas.microsoft.com/office/powerpoint/2010/main" val="390406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Sep 25</a:t>
            </a:r>
          </a:p>
          <a:p>
            <a:pPr marL="0" indent="0">
              <a:buNone/>
            </a:pPr>
            <a:r>
              <a:rPr lang="en-US" dirty="0" smtClean="0"/>
              <a:t>Introductions, Canvas, Syllabus</a:t>
            </a:r>
          </a:p>
          <a:p>
            <a:pPr marL="0" indent="0">
              <a:buNone/>
            </a:pPr>
            <a:r>
              <a:rPr lang="en-US" dirty="0" smtClean="0"/>
              <a:t>Lecture 1: Intro to Stats</a:t>
            </a:r>
          </a:p>
          <a:p>
            <a:pPr marL="0" indent="0">
              <a:buNone/>
            </a:pPr>
            <a:r>
              <a:rPr lang="en-US" dirty="0" smtClean="0"/>
              <a:t>Important upcoming deadlines:</a:t>
            </a:r>
          </a:p>
          <a:p>
            <a:pPr marL="0" indent="0">
              <a:buNone/>
            </a:pPr>
            <a:r>
              <a:rPr lang="en-US" b="1" dirty="0" smtClean="0">
                <a:solidFill>
                  <a:srgbClr val="7030A0"/>
                </a:solidFill>
              </a:rPr>
              <a:t>First day survey: Friday Sep 27</a:t>
            </a:r>
          </a:p>
          <a:p>
            <a:pPr marL="0" indent="0">
              <a:buNone/>
            </a:pPr>
            <a:r>
              <a:rPr lang="en-US" b="1" dirty="0" smtClean="0">
                <a:solidFill>
                  <a:srgbClr val="7030A0"/>
                </a:solidFill>
              </a:rPr>
              <a:t>HW0 Friday </a:t>
            </a:r>
            <a:r>
              <a:rPr lang="en-US" b="1" dirty="0">
                <a:solidFill>
                  <a:srgbClr val="7030A0"/>
                </a:solidFill>
              </a:rPr>
              <a:t>Sep 27</a:t>
            </a:r>
            <a:endParaRPr lang="en-US" b="1" dirty="0" smtClean="0">
              <a:solidFill>
                <a:srgbClr val="7030A0"/>
              </a:solidFill>
            </a:endParaRP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236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23</a:t>
            </a:r>
          </a:p>
          <a:p>
            <a:pPr marL="0" indent="0">
              <a:buNone/>
            </a:pPr>
            <a:r>
              <a:rPr lang="en-US" dirty="0" smtClean="0"/>
              <a:t>Lecture 7 (1.4): Normal Distribution</a:t>
            </a:r>
          </a:p>
          <a:p>
            <a:pPr marL="0" indent="0">
              <a:buNone/>
            </a:pPr>
            <a:r>
              <a:rPr lang="en-US" dirty="0" smtClean="0"/>
              <a:t>Lecture 8 (1.5,1.6): Other distributions</a:t>
            </a:r>
          </a:p>
          <a:p>
            <a:pPr marL="0" indent="0">
              <a:buNone/>
            </a:pPr>
            <a:r>
              <a:rPr lang="en-US" b="1" dirty="0" smtClean="0"/>
              <a:t>Important upcoming deadlines:</a:t>
            </a:r>
          </a:p>
          <a:p>
            <a:pPr marL="0" indent="0">
              <a:buNone/>
            </a:pPr>
            <a:r>
              <a:rPr lang="en-US" b="1" dirty="0" smtClean="0">
                <a:solidFill>
                  <a:srgbClr val="7030A0"/>
                </a:solidFill>
              </a:rPr>
              <a:t>HW4, R Lab 4 Sunday Oct 27 (Canvas)</a:t>
            </a:r>
          </a:p>
          <a:p>
            <a:pPr marL="0" indent="0">
              <a:buNone/>
            </a:pPr>
            <a:r>
              <a:rPr lang="en-US" b="1" dirty="0" smtClean="0"/>
              <a:t>Coming up: </a:t>
            </a:r>
          </a:p>
          <a:p>
            <a:pPr marL="0" indent="0">
              <a:buNone/>
            </a:pPr>
            <a:r>
              <a:rPr lang="en-US" dirty="0" smtClean="0"/>
              <a:t>Lecture 8 (1.5,1.6) </a:t>
            </a:r>
            <a:endParaRPr lang="en-US" dirty="0"/>
          </a:p>
          <a:p>
            <a:pPr marL="0" indent="0">
              <a:buNone/>
            </a:pPr>
            <a:r>
              <a:rPr lang="en-US" dirty="0" smtClean="0"/>
              <a:t>Lecture 9 (1.5): </a:t>
            </a:r>
            <a:r>
              <a:rPr lang="el-GR" dirty="0" smtClean="0"/>
              <a:t>χ</a:t>
            </a:r>
            <a:r>
              <a:rPr lang="en-US" baseline="30000" dirty="0" smtClean="0"/>
              <a:t>2</a:t>
            </a:r>
            <a:r>
              <a:rPr lang="en-US" dirty="0" smtClean="0"/>
              <a:t>, F distributions (watch video on your own!)</a:t>
            </a:r>
          </a:p>
          <a:p>
            <a:pPr marL="0" indent="0">
              <a:buNone/>
            </a:pPr>
            <a:r>
              <a:rPr lang="en-US" dirty="0" smtClean="0"/>
              <a:t>Lecture 10 (5.5,5.6): Sampling distributions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905857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October 28</a:t>
            </a:r>
          </a:p>
          <a:p>
            <a:pPr marL="0" indent="0">
              <a:buNone/>
            </a:pPr>
            <a:r>
              <a:rPr lang="en-US" dirty="0" smtClean="0"/>
              <a:t>Lecture 8 (1.5,1.6): Other distributions</a:t>
            </a:r>
          </a:p>
          <a:p>
            <a:pPr marL="0" indent="0">
              <a:buNone/>
            </a:pPr>
            <a:r>
              <a:rPr lang="en-US" b="1" dirty="0" smtClean="0"/>
              <a:t>Important upcoming deadlines:</a:t>
            </a:r>
          </a:p>
          <a:p>
            <a:pPr marL="0" indent="0">
              <a:buNone/>
            </a:pPr>
            <a:r>
              <a:rPr lang="en-US" b="1" dirty="0" smtClean="0">
                <a:solidFill>
                  <a:srgbClr val="7030A0"/>
                </a:solidFill>
              </a:rPr>
              <a:t>HW5, R Lab 5 Sunday Nov 3 (Canvas)</a:t>
            </a:r>
          </a:p>
          <a:p>
            <a:pPr marL="0" indent="0">
              <a:buNone/>
            </a:pPr>
            <a:r>
              <a:rPr lang="en-US" b="1" dirty="0" smtClean="0">
                <a:solidFill>
                  <a:srgbClr val="7030A0"/>
                </a:solidFill>
              </a:rPr>
              <a:t>Docs up on Canvas, quiz forthcoming</a:t>
            </a:r>
          </a:p>
          <a:p>
            <a:pPr marL="0" indent="0">
              <a:buNone/>
            </a:pPr>
            <a:r>
              <a:rPr lang="en-US" b="1" dirty="0" smtClean="0">
                <a:solidFill>
                  <a:srgbClr val="7030A0"/>
                </a:solidFill>
              </a:rPr>
              <a:t>Quiz Wednesday will be on </a:t>
            </a:r>
            <a:r>
              <a:rPr lang="en-US" b="1" dirty="0" err="1" smtClean="0">
                <a:solidFill>
                  <a:srgbClr val="7030A0"/>
                </a:solidFill>
              </a:rPr>
              <a:t>Lectues</a:t>
            </a:r>
            <a:r>
              <a:rPr lang="en-US" b="1" dirty="0" smtClean="0">
                <a:solidFill>
                  <a:srgbClr val="7030A0"/>
                </a:solidFill>
              </a:rPr>
              <a:t> 7-8 (normal and other theoretical distributions)</a:t>
            </a:r>
          </a:p>
          <a:p>
            <a:pPr marL="0" indent="0">
              <a:buNone/>
            </a:pPr>
            <a:r>
              <a:rPr lang="en-US" b="1" dirty="0" smtClean="0"/>
              <a:t>Coming up: </a:t>
            </a:r>
          </a:p>
          <a:p>
            <a:pPr marL="0" indent="0">
              <a:buNone/>
            </a:pPr>
            <a:r>
              <a:rPr lang="en-US" smtClean="0"/>
              <a:t>Lecture </a:t>
            </a:r>
            <a:r>
              <a:rPr lang="en-US" dirty="0" smtClean="0"/>
              <a:t>9 (1.5): </a:t>
            </a:r>
            <a:r>
              <a:rPr lang="el-GR" dirty="0" smtClean="0"/>
              <a:t>χ</a:t>
            </a:r>
            <a:r>
              <a:rPr lang="en-US" baseline="30000" dirty="0" smtClean="0"/>
              <a:t>2</a:t>
            </a:r>
            <a:r>
              <a:rPr lang="en-US" dirty="0" smtClean="0"/>
              <a:t>, F distributions (watch video on your own!)</a:t>
            </a:r>
          </a:p>
          <a:p>
            <a:pPr marL="0" indent="0">
              <a:buNone/>
            </a:pPr>
            <a:r>
              <a:rPr lang="en-US" dirty="0" smtClean="0"/>
              <a:t>Lecture 10 (5.5,5.6): Sampling distributions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5243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Wednesday </a:t>
            </a:r>
            <a:r>
              <a:rPr lang="en-US" dirty="0" smtClean="0"/>
              <a:t>October </a:t>
            </a:r>
            <a:r>
              <a:rPr lang="en-US" dirty="0" smtClean="0"/>
              <a:t>30</a:t>
            </a:r>
            <a:endParaRPr lang="en-US" dirty="0" smtClean="0"/>
          </a:p>
          <a:p>
            <a:pPr marL="0" indent="0">
              <a:buNone/>
            </a:pPr>
            <a:r>
              <a:rPr lang="en-US" dirty="0"/>
              <a:t>Lecture 9 (1.5): </a:t>
            </a:r>
            <a:r>
              <a:rPr lang="el-GR" dirty="0"/>
              <a:t>χ</a:t>
            </a:r>
            <a:r>
              <a:rPr lang="en-US" baseline="30000" dirty="0"/>
              <a:t>2</a:t>
            </a:r>
            <a:r>
              <a:rPr lang="en-US" dirty="0"/>
              <a:t>, F distributions (watch video on your own!)</a:t>
            </a:r>
          </a:p>
          <a:p>
            <a:pPr marL="0" indent="0">
              <a:buNone/>
            </a:pPr>
            <a:r>
              <a:rPr lang="en-US" dirty="0"/>
              <a:t>Lecture 10 (5.5,5.6): Sampling </a:t>
            </a:r>
            <a:r>
              <a:rPr lang="en-US" dirty="0" smtClean="0"/>
              <a:t>distributions</a:t>
            </a:r>
          </a:p>
          <a:p>
            <a:pPr marL="0" indent="0">
              <a:buNone/>
            </a:pPr>
            <a:r>
              <a:rPr lang="en-US" dirty="0" smtClean="0"/>
              <a:t>Quiz 4 (important probability distributions)</a:t>
            </a:r>
            <a:endParaRPr lang="en-US" dirty="0"/>
          </a:p>
          <a:p>
            <a:pPr marL="0" indent="0">
              <a:buNone/>
            </a:pPr>
            <a:r>
              <a:rPr lang="en-US" b="1" dirty="0" smtClean="0"/>
              <a:t>Important </a:t>
            </a:r>
            <a:r>
              <a:rPr lang="en-US" b="1" dirty="0" smtClean="0"/>
              <a:t>upcoming deadlines:</a:t>
            </a:r>
          </a:p>
          <a:p>
            <a:pPr marL="0" indent="0">
              <a:buNone/>
            </a:pPr>
            <a:r>
              <a:rPr lang="en-US" b="1" dirty="0" smtClean="0">
                <a:solidFill>
                  <a:srgbClr val="7030A0"/>
                </a:solidFill>
              </a:rPr>
              <a:t>HW5, R Lab 5 Sunday Nov 3 (Canvas)</a:t>
            </a:r>
          </a:p>
          <a:p>
            <a:pPr marL="0" indent="0">
              <a:buNone/>
            </a:pPr>
            <a:r>
              <a:rPr lang="en-US" b="1" dirty="0" smtClean="0"/>
              <a:t>Coming </a:t>
            </a:r>
            <a:r>
              <a:rPr lang="en-US" b="1" dirty="0" smtClean="0"/>
              <a:t>up: </a:t>
            </a:r>
            <a:endParaRPr lang="en-US" b="1" dirty="0" smtClean="0"/>
          </a:p>
          <a:p>
            <a:pPr marL="0" indent="0">
              <a:buNone/>
            </a:pPr>
            <a:r>
              <a:rPr lang="en-US" dirty="0" smtClean="0"/>
              <a:t>Lecture 11 Video on your own</a:t>
            </a:r>
          </a:p>
          <a:p>
            <a:pPr marL="0" indent="0">
              <a:buNone/>
            </a:pPr>
            <a:r>
              <a:rPr lang="en-US" dirty="0" smtClean="0"/>
              <a:t>Lecture 12: Estimation</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477908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November 4</a:t>
            </a:r>
            <a:endParaRPr lang="en-US" dirty="0" smtClean="0"/>
          </a:p>
          <a:p>
            <a:pPr marL="0" indent="0">
              <a:buNone/>
            </a:pPr>
            <a:r>
              <a:rPr lang="en-US" dirty="0"/>
              <a:t>Lecture 11 Video on your own</a:t>
            </a:r>
          </a:p>
          <a:p>
            <a:pPr marL="0" indent="0">
              <a:buNone/>
            </a:pPr>
            <a:r>
              <a:rPr lang="en-US" dirty="0"/>
              <a:t>Lecture 12: Estimation</a:t>
            </a:r>
          </a:p>
          <a:p>
            <a:pPr marL="0" indent="0">
              <a:buNone/>
            </a:pPr>
            <a:r>
              <a:rPr lang="en-US" b="1" dirty="0" smtClean="0"/>
              <a:t>Important </a:t>
            </a:r>
            <a:r>
              <a:rPr lang="en-US" b="1" dirty="0" smtClean="0"/>
              <a:t>upcoming deadlines:</a:t>
            </a:r>
          </a:p>
          <a:p>
            <a:pPr marL="0" indent="0">
              <a:buNone/>
            </a:pPr>
            <a:r>
              <a:rPr lang="en-US" b="1" dirty="0" smtClean="0">
                <a:solidFill>
                  <a:srgbClr val="7030A0"/>
                </a:solidFill>
              </a:rPr>
              <a:t>HW6, </a:t>
            </a:r>
            <a:r>
              <a:rPr lang="en-US" b="1" dirty="0" smtClean="0">
                <a:solidFill>
                  <a:srgbClr val="7030A0"/>
                </a:solidFill>
              </a:rPr>
              <a:t>R Lab </a:t>
            </a:r>
            <a:r>
              <a:rPr lang="en-US" b="1" dirty="0" smtClean="0">
                <a:solidFill>
                  <a:srgbClr val="7030A0"/>
                </a:solidFill>
              </a:rPr>
              <a:t>6 </a:t>
            </a:r>
            <a:r>
              <a:rPr lang="en-US" b="1" dirty="0" smtClean="0">
                <a:solidFill>
                  <a:srgbClr val="7030A0"/>
                </a:solidFill>
              </a:rPr>
              <a:t>Sunday Nov </a:t>
            </a:r>
            <a:r>
              <a:rPr lang="en-US" b="1" dirty="0" smtClean="0">
                <a:solidFill>
                  <a:srgbClr val="7030A0"/>
                </a:solidFill>
              </a:rPr>
              <a:t>10 </a:t>
            </a:r>
            <a:r>
              <a:rPr lang="en-US" b="1" dirty="0" smtClean="0">
                <a:solidFill>
                  <a:srgbClr val="7030A0"/>
                </a:solidFill>
              </a:rPr>
              <a:t>(Canvas</a:t>
            </a:r>
            <a:r>
              <a:rPr lang="en-US" b="1" dirty="0" smtClean="0">
                <a:solidFill>
                  <a:srgbClr val="7030A0"/>
                </a:solidFill>
              </a:rPr>
              <a:t>)</a:t>
            </a:r>
          </a:p>
          <a:p>
            <a:pPr marL="0" indent="0">
              <a:buNone/>
            </a:pPr>
            <a:r>
              <a:rPr lang="en-US" b="1" dirty="0" smtClean="0">
                <a:solidFill>
                  <a:srgbClr val="7030A0"/>
                </a:solidFill>
              </a:rPr>
              <a:t>Quiz 5. Covers through lecture 12</a:t>
            </a:r>
            <a:endParaRPr lang="en-US" b="1" dirty="0" smtClean="0">
              <a:solidFill>
                <a:srgbClr val="7030A0"/>
              </a:solidFill>
            </a:endParaRPr>
          </a:p>
          <a:p>
            <a:pPr marL="0" indent="0">
              <a:buNone/>
            </a:pPr>
            <a:r>
              <a:rPr lang="en-US" b="1" dirty="0" smtClean="0"/>
              <a:t>Coming </a:t>
            </a:r>
            <a:r>
              <a:rPr lang="en-US" b="1" dirty="0" smtClean="0"/>
              <a:t>up: </a:t>
            </a:r>
            <a:endParaRPr lang="en-US" b="1" dirty="0" smtClean="0"/>
          </a:p>
          <a:p>
            <a:pPr marL="0" indent="0">
              <a:buNone/>
            </a:pPr>
            <a:r>
              <a:rPr lang="en-US" b="1" dirty="0" smtClean="0"/>
              <a:t>Exam 2. Wednesday November 13 (through this Wednesday’s material, likely Lecture 13 (t-distribution) or 14 (2-sample CI))</a:t>
            </a:r>
          </a:p>
          <a:p>
            <a:pPr marL="0" indent="0">
              <a:buNone/>
            </a:pPr>
            <a:r>
              <a:rPr lang="en-US" dirty="0" smtClean="0"/>
              <a:t>Lecture 13: t-distribution</a:t>
            </a:r>
          </a:p>
          <a:p>
            <a:pPr marL="0" indent="0">
              <a:buNone/>
            </a:pPr>
            <a:r>
              <a:rPr lang="en-US" dirty="0" smtClean="0"/>
              <a:t>Lecture 14: 2-sample estimation</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1075592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55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Bio (Maureen Kennedy)</a:t>
            </a:r>
            <a:endParaRPr lang="en-US" dirty="0"/>
          </a:p>
        </p:txBody>
      </p:sp>
      <p:sp>
        <p:nvSpPr>
          <p:cNvPr id="3" name="Content Placeholder 2"/>
          <p:cNvSpPr>
            <a:spLocks noGrp="1"/>
          </p:cNvSpPr>
          <p:nvPr>
            <p:ph idx="1"/>
          </p:nvPr>
        </p:nvSpPr>
        <p:spPr/>
        <p:txBody>
          <a:bodyPr/>
          <a:lstStyle/>
          <a:p>
            <a:r>
              <a:rPr lang="en-US" dirty="0" smtClean="0"/>
              <a:t>Quantitative Ecology and Resource Management (QERM!) UW Seattle interdisciplinary graduate program </a:t>
            </a:r>
          </a:p>
          <a:p>
            <a:r>
              <a:rPr lang="en-US" dirty="0" smtClean="0"/>
              <a:t>Started at UWT in Autumn 2015</a:t>
            </a:r>
          </a:p>
          <a:p>
            <a:r>
              <a:rPr lang="en-US" dirty="0" smtClean="0"/>
              <a:t>Conduct research with the Fire and Environmental Research Applications at the Pacific Wildland Fire Sciences Laboratory (US Forest Service Science Lab, Seattle), and with an interdisciplinary environmental science research group out of UCSB</a:t>
            </a:r>
          </a:p>
          <a:p>
            <a:r>
              <a:rPr lang="en-US" dirty="0" smtClean="0"/>
              <a:t>Focus on fire modeling, and analysis of wildfire data sets including fuel treatment effectiveness during wildfire and remotely sensed burn severity</a:t>
            </a:r>
            <a:endParaRPr lang="en-US" dirty="0"/>
          </a:p>
        </p:txBody>
      </p:sp>
    </p:spTree>
    <p:extLst>
      <p:ext uri="{BB962C8B-B14F-4D97-AF65-F5344CB8AC3E}">
        <p14:creationId xmlns:p14="http://schemas.microsoft.com/office/powerpoint/2010/main" val="182306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14" y="1523986"/>
            <a:ext cx="6257971" cy="3810028"/>
          </a:xfrm>
          <a:prstGeom prst="rect">
            <a:avLst/>
          </a:prstGeom>
          <a:ln w="28575">
            <a:solidFill>
              <a:schemeClr val="tx1"/>
            </a:solidFill>
          </a:ln>
        </p:spPr>
      </p:pic>
      <p:sp>
        <p:nvSpPr>
          <p:cNvPr id="3" name="Content Placeholder 2"/>
          <p:cNvSpPr>
            <a:spLocks noGrp="1"/>
          </p:cNvSpPr>
          <p:nvPr>
            <p:ph idx="1"/>
          </p:nvPr>
        </p:nvSpPr>
        <p:spPr>
          <a:xfrm>
            <a:off x="245725" y="1049771"/>
            <a:ext cx="10515600" cy="5212484"/>
          </a:xfrm>
        </p:spPr>
        <p:txBody>
          <a:bodyPr>
            <a:normAutofit fontScale="62500" lnSpcReduction="20000"/>
          </a:bodyPr>
          <a:lstStyle/>
          <a:p>
            <a:r>
              <a:rPr lang="en-US" dirty="0" smtClean="0"/>
              <a:t>Lecture outlines posted on Canvas</a:t>
            </a:r>
          </a:p>
          <a:p>
            <a:r>
              <a:rPr lang="en-US" dirty="0" smtClean="0"/>
              <a:t>In-lecture participation exercises (5%)</a:t>
            </a:r>
          </a:p>
          <a:p>
            <a:pPr lvl="1"/>
            <a:r>
              <a:rPr lang="en-US" dirty="0" smtClean="0"/>
              <a:t>Solutions posted to Canvas</a:t>
            </a:r>
          </a:p>
          <a:p>
            <a:pPr lvl="1"/>
            <a:r>
              <a:rPr lang="en-US" dirty="0" smtClean="0"/>
              <a:t>Participation assignment—upload proof of completion for participation credit, or certify completion on </a:t>
            </a:r>
            <a:r>
              <a:rPr lang="en-US" dirty="0" err="1" smtClean="0"/>
              <a:t>spreadhseet</a:t>
            </a:r>
            <a:endParaRPr lang="en-US" dirty="0" smtClean="0"/>
          </a:p>
          <a:p>
            <a:pPr lvl="1"/>
            <a:r>
              <a:rPr lang="en-US" dirty="0" smtClean="0"/>
              <a:t>NO LATE PENALTY for participation! Final date for submission is day of final exam</a:t>
            </a:r>
          </a:p>
          <a:p>
            <a:pPr lvl="1"/>
            <a:r>
              <a:rPr lang="en-US" dirty="0" smtClean="0"/>
              <a:t>Random call</a:t>
            </a:r>
          </a:p>
          <a:p>
            <a:pPr lvl="1"/>
            <a:r>
              <a:rPr lang="en-US" dirty="0" smtClean="0"/>
              <a:t>Online lectures</a:t>
            </a:r>
          </a:p>
          <a:p>
            <a:pPr lvl="1"/>
            <a:r>
              <a:rPr lang="en-US" dirty="0" smtClean="0"/>
              <a:t>Drop1</a:t>
            </a:r>
          </a:p>
          <a:p>
            <a:r>
              <a:rPr lang="en-US" dirty="0" smtClean="0"/>
              <a:t>Canvas homework “Quizzes” (15%)</a:t>
            </a:r>
          </a:p>
          <a:p>
            <a:pPr lvl="1"/>
            <a:r>
              <a:rPr lang="en-US" dirty="0" smtClean="0"/>
              <a:t>3 tries</a:t>
            </a:r>
          </a:p>
          <a:p>
            <a:pPr lvl="1"/>
            <a:r>
              <a:rPr lang="en-US" dirty="0" smtClean="0"/>
              <a:t>Drop 1</a:t>
            </a:r>
          </a:p>
          <a:p>
            <a:r>
              <a:rPr lang="en-US" dirty="0" smtClean="0"/>
              <a:t>Weekly in-class quizzes (Wednesdays) (10%)</a:t>
            </a:r>
          </a:p>
          <a:p>
            <a:pPr lvl="1"/>
            <a:r>
              <a:rPr lang="en-US" dirty="0" smtClean="0"/>
              <a:t>No notes</a:t>
            </a:r>
          </a:p>
          <a:p>
            <a:pPr lvl="1"/>
            <a:r>
              <a:rPr lang="en-US" dirty="0" smtClean="0"/>
              <a:t>Drop 1</a:t>
            </a:r>
          </a:p>
          <a:p>
            <a:r>
              <a:rPr lang="en-US" dirty="0" smtClean="0"/>
              <a:t>R computer labs (15%)</a:t>
            </a:r>
          </a:p>
          <a:p>
            <a:pPr lvl="1"/>
            <a:r>
              <a:rPr lang="en-US" dirty="0" smtClean="0"/>
              <a:t>On your own (home computer or TLC)</a:t>
            </a:r>
          </a:p>
          <a:p>
            <a:pPr lvl="1"/>
            <a:r>
              <a:rPr lang="en-US" dirty="0" smtClean="0"/>
              <a:t>Drop 1</a:t>
            </a:r>
          </a:p>
          <a:p>
            <a:r>
              <a:rPr lang="en-US" dirty="0" smtClean="0"/>
              <a:t>3 exams (55%)</a:t>
            </a:r>
          </a:p>
          <a:p>
            <a:pPr lvl="1"/>
            <a:r>
              <a:rPr lang="en-US" dirty="0" smtClean="0"/>
              <a:t>1 page of notes handwritten, front and back, calculator</a:t>
            </a:r>
          </a:p>
        </p:txBody>
      </p:sp>
      <p:sp>
        <p:nvSpPr>
          <p:cNvPr id="2" name="Title 1"/>
          <p:cNvSpPr>
            <a:spLocks noGrp="1"/>
          </p:cNvSpPr>
          <p:nvPr>
            <p:ph type="title"/>
          </p:nvPr>
        </p:nvSpPr>
        <p:spPr>
          <a:xfrm>
            <a:off x="0" y="1"/>
            <a:ext cx="10515600" cy="905164"/>
          </a:xfrm>
        </p:spPr>
        <p:txBody>
          <a:bodyPr/>
          <a:lstStyle/>
          <a:p>
            <a:r>
              <a:rPr lang="en-US" dirty="0" smtClean="0"/>
              <a:t>Class structure</a:t>
            </a:r>
            <a:endParaRPr lang="en-US" dirty="0"/>
          </a:p>
        </p:txBody>
      </p:sp>
      <p:pic>
        <p:nvPicPr>
          <p:cNvPr id="7" name="Picture 6"/>
          <p:cNvPicPr>
            <a:picLocks noChangeAspect="1"/>
          </p:cNvPicPr>
          <p:nvPr/>
        </p:nvPicPr>
        <p:blipFill>
          <a:blip r:embed="rId3"/>
          <a:stretch>
            <a:fillRect/>
          </a:stretch>
        </p:blipFill>
        <p:spPr>
          <a:xfrm>
            <a:off x="6069721" y="135805"/>
            <a:ext cx="6010319" cy="2628919"/>
          </a:xfrm>
          <a:prstGeom prst="rect">
            <a:avLst/>
          </a:prstGeom>
          <a:ln w="38100">
            <a:solidFill>
              <a:schemeClr val="tx1"/>
            </a:solidFill>
          </a:ln>
        </p:spPr>
      </p:pic>
    </p:spTree>
    <p:extLst>
      <p:ext uri="{BB962C8B-B14F-4D97-AF65-F5344CB8AC3E}">
        <p14:creationId xmlns:p14="http://schemas.microsoft.com/office/powerpoint/2010/main" val="4063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Sep 30</a:t>
            </a:r>
          </a:p>
          <a:p>
            <a:pPr marL="0" indent="0">
              <a:buNone/>
            </a:pPr>
            <a:r>
              <a:rPr lang="en-US" dirty="0" smtClean="0"/>
              <a:t>Lecture 1 Poll EV </a:t>
            </a:r>
          </a:p>
          <a:p>
            <a:pPr marL="0" indent="0">
              <a:buNone/>
            </a:pPr>
            <a:r>
              <a:rPr lang="en-US" dirty="0" smtClean="0"/>
              <a:t>Lecture </a:t>
            </a:r>
            <a:r>
              <a:rPr lang="en-US" dirty="0"/>
              <a:t>2</a:t>
            </a:r>
            <a:r>
              <a:rPr lang="en-US" dirty="0" smtClean="0"/>
              <a:t>: Probability</a:t>
            </a:r>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a:p>
            <a:pPr marL="0" indent="0">
              <a:buNone/>
            </a:pPr>
            <a:r>
              <a:rPr lang="en-US" b="1" dirty="0" smtClean="0"/>
              <a:t>Next time: </a:t>
            </a:r>
          </a:p>
          <a:p>
            <a:pPr marL="0" indent="0">
              <a:buNone/>
            </a:pPr>
            <a:r>
              <a:rPr lang="en-US" b="1" dirty="0" smtClean="0"/>
              <a:t>Lecture 3 (distributions, density and mass functions)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19289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7" y="1095157"/>
            <a:ext cx="6898697" cy="5364125"/>
          </a:xfrm>
        </p:spPr>
        <p:txBody>
          <a:bodyPr>
            <a:normAutofit fontScale="92500" lnSpcReduction="20000"/>
          </a:bodyPr>
          <a:lstStyle/>
          <a:p>
            <a:pPr marL="0" indent="0">
              <a:buNone/>
            </a:pPr>
            <a:r>
              <a:rPr lang="en-US" dirty="0" smtClean="0"/>
              <a:t>Wednesday Oct 2</a:t>
            </a:r>
          </a:p>
          <a:p>
            <a:pPr marL="0" indent="0">
              <a:buNone/>
            </a:pPr>
            <a:r>
              <a:rPr lang="en-US" dirty="0" smtClean="0"/>
              <a:t>Finish Lecture 2 (5.1-5.4)</a:t>
            </a:r>
          </a:p>
          <a:p>
            <a:pPr marL="0" indent="0">
              <a:buNone/>
            </a:pPr>
            <a:r>
              <a:rPr lang="en-US" dirty="0" smtClean="0"/>
              <a:t>Lecture 3: Distributions, density and mass functions (1.3)</a:t>
            </a:r>
          </a:p>
          <a:p>
            <a:pPr marL="0" indent="0">
              <a:buNone/>
            </a:pPr>
            <a:r>
              <a:rPr lang="en-US" dirty="0" smtClean="0"/>
              <a:t>Important upcoming deadlines:</a:t>
            </a:r>
          </a:p>
          <a:p>
            <a:pPr marL="0" indent="0">
              <a:buNone/>
            </a:pPr>
            <a:r>
              <a:rPr lang="en-US" b="1" dirty="0" smtClean="0">
                <a:solidFill>
                  <a:srgbClr val="7030A0"/>
                </a:solidFill>
              </a:rPr>
              <a:t>Quiz 1 TODAY (in class, Lectures 1-2)</a:t>
            </a:r>
          </a:p>
          <a:p>
            <a:pPr marL="0" indent="0">
              <a:buNone/>
            </a:pPr>
            <a:r>
              <a:rPr lang="en-US" b="1" dirty="0" smtClean="0">
                <a:solidFill>
                  <a:srgbClr val="7030A0"/>
                </a:solidFill>
              </a:rPr>
              <a:t>HW1, R Lab 1 Friday Oct 4 (Canvas) *Move to Sunday?</a:t>
            </a:r>
          </a:p>
          <a:p>
            <a:pPr marL="0" indent="0">
              <a:buNone/>
            </a:pPr>
            <a:r>
              <a:rPr lang="en-US" b="1" dirty="0" smtClean="0">
                <a:solidFill>
                  <a:srgbClr val="7030A0"/>
                </a:solidFill>
              </a:rPr>
              <a:t>Watch lecture 4 on your own! Empirical distributions and summaries</a:t>
            </a:r>
          </a:p>
          <a:p>
            <a:pPr marL="0" indent="0">
              <a:buNone/>
            </a:pPr>
            <a:r>
              <a:rPr lang="en-US" b="1" dirty="0"/>
              <a:t>Next time: </a:t>
            </a:r>
          </a:p>
          <a:p>
            <a:pPr marL="0" indent="0">
              <a:buNone/>
            </a:pPr>
            <a:r>
              <a:rPr lang="en-US" dirty="0" smtClean="0"/>
              <a:t>Finish Lecture 3 (1.3)</a:t>
            </a:r>
          </a:p>
          <a:p>
            <a:pPr marL="0" indent="0">
              <a:buNone/>
            </a:pPr>
            <a:r>
              <a:rPr lang="en-US" dirty="0" smtClean="0"/>
              <a:t>Lecture 4 (2.1-2.2) activities, Lecture 5 (2.3)(boxplots)</a:t>
            </a:r>
            <a:endParaRPr lang="en-US" dirty="0"/>
          </a:p>
          <a:p>
            <a:pPr marL="0" indent="0">
              <a:buNone/>
            </a:pPr>
            <a:endParaRPr lang="en-US" b="1" dirty="0" smtClean="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638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Monday October 7</a:t>
            </a:r>
          </a:p>
          <a:p>
            <a:pPr marL="0" indent="0">
              <a:buNone/>
            </a:pPr>
            <a:r>
              <a:rPr lang="en-US" dirty="0" smtClean="0"/>
              <a:t>Finish lecture 3</a:t>
            </a:r>
          </a:p>
          <a:p>
            <a:pPr marL="0" indent="0">
              <a:buNone/>
            </a:pPr>
            <a:r>
              <a:rPr lang="en-US" dirty="0" smtClean="0"/>
              <a:t>Lecture 4 (2.1-2.2) activities</a:t>
            </a:r>
          </a:p>
          <a:p>
            <a:pPr marL="0" indent="0">
              <a:buNone/>
            </a:pPr>
            <a:r>
              <a:rPr lang="en-US" dirty="0" smtClean="0"/>
              <a:t>Important upcoming deadlines:</a:t>
            </a:r>
          </a:p>
          <a:p>
            <a:pPr marL="0" indent="0">
              <a:buNone/>
            </a:pPr>
            <a:r>
              <a:rPr lang="en-US" b="1" dirty="0" smtClean="0">
                <a:solidFill>
                  <a:srgbClr val="7030A0"/>
                </a:solidFill>
              </a:rPr>
              <a:t>Quiz 2 Wednesday Oct 9 (in class, Lectures 2-4)</a:t>
            </a:r>
          </a:p>
          <a:p>
            <a:pPr marL="0" indent="0">
              <a:buNone/>
            </a:pPr>
            <a:r>
              <a:rPr lang="en-US" b="1" dirty="0" smtClean="0">
                <a:solidFill>
                  <a:srgbClr val="7030A0"/>
                </a:solidFill>
              </a:rPr>
              <a:t>HW2, R Lab 2 </a:t>
            </a:r>
            <a:r>
              <a:rPr lang="en-US" b="1" strike="sngStrike" dirty="0" smtClean="0">
                <a:solidFill>
                  <a:srgbClr val="7030A0"/>
                </a:solidFill>
              </a:rPr>
              <a:t>Friday Oct 11</a:t>
            </a:r>
            <a:r>
              <a:rPr lang="en-US" b="1" dirty="0" smtClean="0">
                <a:solidFill>
                  <a:srgbClr val="7030A0"/>
                </a:solidFill>
              </a:rPr>
              <a:t>  Sunday Oct 13 (Canvas)</a:t>
            </a:r>
          </a:p>
          <a:p>
            <a:pPr marL="0" indent="0">
              <a:buNone/>
            </a:pPr>
            <a:r>
              <a:rPr lang="en-US" b="1" dirty="0" smtClean="0"/>
              <a:t>Coming up: </a:t>
            </a:r>
          </a:p>
          <a:p>
            <a:pPr marL="0" indent="0">
              <a:buNone/>
            </a:pPr>
            <a:r>
              <a:rPr lang="en-US" dirty="0"/>
              <a:t>Lecture 5 (2.3) (boxplots</a:t>
            </a:r>
            <a:r>
              <a:rPr lang="en-US" dirty="0" smtClean="0"/>
              <a:t>)</a:t>
            </a:r>
          </a:p>
          <a:p>
            <a:pPr marL="0" indent="0">
              <a:buNone/>
            </a:pPr>
            <a:r>
              <a:rPr lang="en-US" dirty="0"/>
              <a:t>Lecture 6 (2.1, 2.2) (expected value and variance</a:t>
            </a:r>
            <a:r>
              <a:rPr lang="en-US" dirty="0" smtClean="0"/>
              <a:t>)</a:t>
            </a:r>
          </a:p>
          <a:p>
            <a:pPr marL="0" indent="0">
              <a:buNone/>
            </a:pPr>
            <a:r>
              <a:rPr lang="en-US" dirty="0" smtClean="0"/>
              <a:t>Climate survey launch party!</a:t>
            </a:r>
            <a:endParaRPr lang="en-US" dirty="0"/>
          </a:p>
          <a:p>
            <a:pPr marL="0" indent="0">
              <a:buNone/>
            </a:pP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
        <p:nvSpPr>
          <p:cNvPr id="5" name="Rectangle 4"/>
          <p:cNvSpPr/>
          <p:nvPr/>
        </p:nvSpPr>
        <p:spPr>
          <a:xfrm>
            <a:off x="5975498" y="4567959"/>
            <a:ext cx="6096000" cy="2031325"/>
          </a:xfrm>
          <a:prstGeom prst="rect">
            <a:avLst/>
          </a:prstGeom>
          <a:solidFill>
            <a:schemeClr val="bg1"/>
          </a:solidFill>
        </p:spPr>
        <p:txBody>
          <a:bodyPr>
            <a:spAutoFit/>
          </a:bodyPr>
          <a:lstStyle/>
          <a:p>
            <a:pPr fontAlgn="base"/>
            <a:r>
              <a:rPr lang="en-US" dirty="0">
                <a:solidFill>
                  <a:srgbClr val="000000"/>
                </a:solidFill>
                <a:latin typeface="&amp;quot"/>
              </a:rPr>
              <a:t>Tuesday, October 8, 12:30 - 1:30 on the Ground Floor of TPS</a:t>
            </a:r>
            <a:endParaRPr lang="en-US" dirty="0">
              <a:latin typeface="&amp;quot"/>
            </a:endParaRPr>
          </a:p>
          <a:p>
            <a:pPr fontAlgn="base"/>
            <a:r>
              <a:rPr lang="en-US" dirty="0">
                <a:solidFill>
                  <a:srgbClr val="000000"/>
                </a:solidFill>
                <a:latin typeface="&amp;quot"/>
              </a:rPr>
              <a:t>Tuesday, October 8, 12:30 -1:30 in the Dawg House on the First Floor of Mattress Factory</a:t>
            </a:r>
            <a:endParaRPr lang="en-US" dirty="0">
              <a:latin typeface="&amp;quot"/>
            </a:endParaRPr>
          </a:p>
          <a:p>
            <a:pPr fontAlgn="base"/>
            <a:r>
              <a:rPr lang="en-US" dirty="0">
                <a:solidFill>
                  <a:srgbClr val="000000"/>
                </a:solidFill>
                <a:latin typeface="&amp;quot"/>
              </a:rPr>
              <a:t>Tuesday, October 8, 4:00 - 5:30 in the Dawg House on the First Floor of Mattress Factory</a:t>
            </a:r>
            <a:endParaRPr lang="en-US" dirty="0">
              <a:latin typeface="&amp;quot"/>
            </a:endParaRPr>
          </a:p>
          <a:p>
            <a:pPr fontAlgn="base"/>
            <a:r>
              <a:rPr lang="en-US" dirty="0">
                <a:solidFill>
                  <a:srgbClr val="000000"/>
                </a:solidFill>
                <a:latin typeface="&amp;quot"/>
              </a:rPr>
              <a:t> </a:t>
            </a:r>
            <a:endParaRPr lang="en-US" dirty="0">
              <a:latin typeface="&amp;quot"/>
            </a:endParaRPr>
          </a:p>
        </p:txBody>
      </p:sp>
    </p:spTree>
    <p:extLst>
      <p:ext uri="{BB962C8B-B14F-4D97-AF65-F5344CB8AC3E}">
        <p14:creationId xmlns:p14="http://schemas.microsoft.com/office/powerpoint/2010/main" val="2628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9</a:t>
            </a:r>
          </a:p>
          <a:p>
            <a:pPr marL="0" indent="0">
              <a:buNone/>
            </a:pPr>
            <a:r>
              <a:rPr lang="en-US" dirty="0" smtClean="0"/>
              <a:t>Lecture 4 activities</a:t>
            </a:r>
          </a:p>
          <a:p>
            <a:pPr marL="0" indent="0">
              <a:buNone/>
            </a:pPr>
            <a:r>
              <a:rPr lang="en-US" dirty="0" smtClean="0"/>
              <a:t>Lecture </a:t>
            </a:r>
            <a:r>
              <a:rPr lang="en-US" dirty="0"/>
              <a:t>5 (2.3) (boxplots)</a:t>
            </a:r>
          </a:p>
          <a:p>
            <a:pPr marL="0" indent="0">
              <a:buNone/>
            </a:pPr>
            <a:r>
              <a:rPr lang="en-US" dirty="0" smtClean="0"/>
              <a:t>Important upcoming deadlines:</a:t>
            </a:r>
          </a:p>
          <a:p>
            <a:pPr marL="0" indent="0">
              <a:buNone/>
            </a:pPr>
            <a:r>
              <a:rPr lang="en-US" b="1" dirty="0" smtClean="0">
                <a:solidFill>
                  <a:srgbClr val="7030A0"/>
                </a:solidFill>
              </a:rPr>
              <a:t>Quiz 2 Today! (in class, Lectures 2-3)</a:t>
            </a:r>
          </a:p>
          <a:p>
            <a:pPr marL="0" indent="0">
              <a:buNone/>
            </a:pPr>
            <a:r>
              <a:rPr lang="en-US" b="1" dirty="0" smtClean="0">
                <a:solidFill>
                  <a:srgbClr val="7030A0"/>
                </a:solidFill>
              </a:rPr>
              <a:t>HW2, R Lab 2 Sunday Oct 13 (Canvas)</a:t>
            </a:r>
          </a:p>
          <a:p>
            <a:pPr marL="0" indent="0">
              <a:buNone/>
            </a:pPr>
            <a:r>
              <a:rPr lang="en-US" b="1" dirty="0" smtClean="0"/>
              <a:t>Coming up: </a:t>
            </a:r>
          </a:p>
          <a:p>
            <a:pPr marL="0" indent="0">
              <a:buNone/>
            </a:pPr>
            <a:r>
              <a:rPr lang="en-US" dirty="0"/>
              <a:t>Lecture 6 (2.1, 2.2) (expected value and variance)</a:t>
            </a:r>
          </a:p>
          <a:p>
            <a:pPr marL="0" indent="0">
              <a:buNone/>
            </a:pPr>
            <a:r>
              <a:rPr lang="en-US" dirty="0"/>
              <a:t>Lecture 7 (1.4) (normal probability </a:t>
            </a:r>
            <a:r>
              <a:rPr lang="en-US" dirty="0" smtClean="0"/>
              <a:t>distribution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135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lnSpcReduction="10000"/>
          </a:bodyPr>
          <a:lstStyle/>
          <a:p>
            <a:pPr marL="0" indent="0">
              <a:buNone/>
            </a:pPr>
            <a:r>
              <a:rPr lang="en-US" dirty="0" smtClean="0"/>
              <a:t>Monday October 14</a:t>
            </a:r>
          </a:p>
          <a:p>
            <a:pPr marL="0" indent="0">
              <a:buNone/>
            </a:pPr>
            <a:r>
              <a:rPr lang="en-US" dirty="0" smtClean="0"/>
              <a:t>Lecture 6: Expected value and variance</a:t>
            </a:r>
          </a:p>
          <a:p>
            <a:pPr marL="0" indent="0">
              <a:buNone/>
            </a:pPr>
            <a:r>
              <a:rPr lang="en-US" dirty="0" smtClean="0"/>
              <a:t>Important upcoming deadlines:</a:t>
            </a:r>
          </a:p>
          <a:p>
            <a:pPr marL="0" indent="0">
              <a:buNone/>
            </a:pPr>
            <a:r>
              <a:rPr lang="en-US" b="1" dirty="0" smtClean="0">
                <a:solidFill>
                  <a:srgbClr val="7030A0"/>
                </a:solidFill>
              </a:rPr>
              <a:t>Quiz 3 Wednesday! (in class, Lectures 5-6)</a:t>
            </a:r>
          </a:p>
          <a:p>
            <a:pPr marL="0" indent="0">
              <a:buNone/>
            </a:pPr>
            <a:r>
              <a:rPr lang="en-US" b="1" dirty="0" smtClean="0">
                <a:solidFill>
                  <a:srgbClr val="7030A0"/>
                </a:solidFill>
              </a:rPr>
              <a:t>HW3, R Lab 3 Sunday Oct 20 (Canvas)</a:t>
            </a:r>
          </a:p>
          <a:p>
            <a:pPr marL="0" indent="0">
              <a:buNone/>
            </a:pPr>
            <a:r>
              <a:rPr lang="en-US" b="1" dirty="0" smtClean="0"/>
              <a:t>Coming up: </a:t>
            </a:r>
          </a:p>
          <a:p>
            <a:pPr marL="0" indent="0">
              <a:buNone/>
            </a:pPr>
            <a:r>
              <a:rPr lang="en-US" b="1" dirty="0" smtClean="0"/>
              <a:t>Finish Lecture 6 </a:t>
            </a:r>
          </a:p>
          <a:p>
            <a:pPr marL="0" indent="0">
              <a:buNone/>
            </a:pPr>
            <a:r>
              <a:rPr lang="en-US" b="1" dirty="0" smtClean="0"/>
              <a:t>Lecture 7 (normal probability distribution)</a:t>
            </a:r>
          </a:p>
          <a:p>
            <a:pPr marL="0" indent="0">
              <a:buNone/>
            </a:pPr>
            <a:r>
              <a:rPr lang="en-US" b="1" dirty="0" smtClean="0"/>
              <a:t>Exam 1 Monday Oct 21. </a:t>
            </a:r>
            <a:r>
              <a:rPr lang="en-US" b="1" smtClean="0"/>
              <a:t>Covers lectures 1-6</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04624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a:bodyPr>
          <a:lstStyle/>
          <a:p>
            <a:pPr marL="0" indent="0">
              <a:buNone/>
            </a:pPr>
            <a:r>
              <a:rPr lang="en-US" dirty="0" smtClean="0"/>
              <a:t>Wednesday October 16</a:t>
            </a:r>
          </a:p>
          <a:p>
            <a:pPr marL="0" indent="0">
              <a:buNone/>
            </a:pPr>
            <a:r>
              <a:rPr lang="en-US" dirty="0" smtClean="0"/>
              <a:t>Lecture 7: Normal Distribution</a:t>
            </a:r>
          </a:p>
          <a:p>
            <a:pPr marL="0" indent="0">
              <a:buNone/>
            </a:pPr>
            <a:r>
              <a:rPr lang="en-US" dirty="0" smtClean="0"/>
              <a:t>Important upcoming deadlines:</a:t>
            </a:r>
          </a:p>
          <a:p>
            <a:pPr marL="0" indent="0">
              <a:buNone/>
            </a:pPr>
            <a:r>
              <a:rPr lang="en-US" b="1" dirty="0" smtClean="0">
                <a:solidFill>
                  <a:srgbClr val="7030A0"/>
                </a:solidFill>
              </a:rPr>
              <a:t>Quiz 3 TODAY! (in class, Lectures 5-6)</a:t>
            </a:r>
          </a:p>
          <a:p>
            <a:pPr marL="0" indent="0">
              <a:buNone/>
            </a:pPr>
            <a:r>
              <a:rPr lang="en-US" b="1" dirty="0" smtClean="0">
                <a:solidFill>
                  <a:srgbClr val="7030A0"/>
                </a:solidFill>
              </a:rPr>
              <a:t>HW3, R Lab 3 Sunday Oct 20 (Canvas)</a:t>
            </a:r>
          </a:p>
          <a:p>
            <a:pPr marL="0" indent="0">
              <a:buNone/>
            </a:pPr>
            <a:r>
              <a:rPr lang="en-US" b="1" dirty="0" smtClean="0"/>
              <a:t>Coming up: </a:t>
            </a:r>
          </a:p>
          <a:p>
            <a:pPr marL="0" indent="0">
              <a:buNone/>
            </a:pPr>
            <a:r>
              <a:rPr lang="en-US" b="1" dirty="0" smtClean="0"/>
              <a:t>Exam 1 Monday Oct 21. Covers lectures 1-6</a:t>
            </a:r>
          </a:p>
          <a:p>
            <a:pPr marL="0" indent="0">
              <a:buNone/>
            </a:pPr>
            <a:r>
              <a:rPr lang="en-US" b="1" dirty="0" smtClean="0"/>
              <a:t>One 8.5x11” page of notes, handwritten, front and back. Calculator. Full class time</a:t>
            </a:r>
          </a:p>
          <a:p>
            <a:pPr marL="0" indent="0">
              <a:buNone/>
            </a:pPr>
            <a:r>
              <a:rPr lang="en-US" b="1" dirty="0" smtClean="0"/>
              <a:t>Lecture 7, 8 next Wednesday Quiz 4 next Wednesday covers lecture 7</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046195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EA94D264B9FE4796EFD0FC4B443297" ma:contentTypeVersion="7" ma:contentTypeDescription="Create a new document." ma:contentTypeScope="" ma:versionID="8a4da5f121e52cc46130de0328451fe3">
  <xsd:schema xmlns:xsd="http://www.w3.org/2001/XMLSchema" xmlns:xs="http://www.w3.org/2001/XMLSchema" xmlns:p="http://schemas.microsoft.com/office/2006/metadata/properties" xmlns:ns3="75c4949e-fd60-424b-a1f4-eedd874574b5" xmlns:ns4="81b1206d-5dd2-46a3-97d1-b6dcdc343ef3" targetNamespace="http://schemas.microsoft.com/office/2006/metadata/properties" ma:root="true" ma:fieldsID="3a3a910e0565814d04b21eb984f60ac2" ns3:_="" ns4:_="">
    <xsd:import namespace="75c4949e-fd60-424b-a1f4-eedd874574b5"/>
    <xsd:import namespace="81b1206d-5dd2-46a3-97d1-b6dcdc343e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4949e-fd60-424b-a1f4-eedd874574b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b1206d-5dd2-46a3-97d1-b6dcdc343ef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414C1F-6336-45A2-A0AF-EDE0A407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4949e-fd60-424b-a1f4-eedd874574b5"/>
    <ds:schemaRef ds:uri="81b1206d-5dd2-46a3-97d1-b6dcdc343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DD2B1-7BD7-48E7-B044-76FBE6A532FE}">
  <ds:schemaRefs>
    <ds:schemaRef ds:uri="http://schemas.microsoft.com/sharepoint/v3/contenttype/forms"/>
  </ds:schemaRefs>
</ds:datastoreItem>
</file>

<file path=customXml/itemProps3.xml><?xml version="1.0" encoding="utf-8"?>
<ds:datastoreItem xmlns:ds="http://schemas.openxmlformats.org/officeDocument/2006/customXml" ds:itemID="{11755299-489E-4F6A-A41C-037BBB4C3A2A}">
  <ds:schemaRefs>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81b1206d-5dd2-46a3-97d1-b6dcdc343ef3"/>
    <ds:schemaRef ds:uri="75c4949e-fd60-424b-a1f4-eedd874574b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54949</TotalTime>
  <Words>1007</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&amp;quot</vt:lpstr>
      <vt:lpstr>Arial</vt:lpstr>
      <vt:lpstr>Calibri</vt:lpstr>
      <vt:lpstr>Calibri Light</vt:lpstr>
      <vt:lpstr>Office Theme</vt:lpstr>
      <vt:lpstr>TMATH390B Autumn 2019</vt:lpstr>
      <vt:lpstr>Quick Bio (Maureen Kennedy)</vt:lpstr>
      <vt:lpstr>Class structure</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TMATH390B Autumn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Maureen C Kennedy</cp:lastModifiedBy>
  <cp:revision>291</cp:revision>
  <dcterms:created xsi:type="dcterms:W3CDTF">2017-01-02T21:09:04Z</dcterms:created>
  <dcterms:modified xsi:type="dcterms:W3CDTF">2019-10-29T15:58:38Z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0x01010033EA94D264B9FE4796EFD0FC4B443297</vt:lpwstr>
  </property>
</Properties>
</file>