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0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88173" autoAdjust="0"/>
  </p:normalViewPr>
  <p:slideViewPr>
    <p:cSldViewPr snapToGrid="0">
      <p:cViewPr varScale="1">
        <p:scale>
          <a:sx n="24" d="100"/>
          <a:sy n="24" d="100"/>
        </p:scale>
        <p:origin x="2262" y="18"/>
      </p:cViewPr>
      <p:guideLst>
        <p:guide orient="horz" pos="10368"/>
        <p:guide pos="13824"/>
      </p:guideLst>
    </p:cSldViewPr>
  </p:slideViewPr>
  <p:outlineViewPr>
    <p:cViewPr>
      <p:scale>
        <a:sx n="33" d="100"/>
        <a:sy n="33" d="100"/>
      </p:scale>
      <p:origin x="0" y="-243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2/24/2017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2/24/2017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2/24/2017</a:t>
            </a:fld>
            <a:endParaRPr lang="en-US" dirty="0"/>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26" Type="http://schemas.openxmlformats.org/officeDocument/2006/relationships/image" Target="../media/image25.jpg"/><Relationship Id="rId3" Type="http://schemas.openxmlformats.org/officeDocument/2006/relationships/image" Target="../media/image2.jpg"/><Relationship Id="rId21" Type="http://schemas.openxmlformats.org/officeDocument/2006/relationships/image" Target="../media/image20.jp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jpeg"/><Relationship Id="rId25" Type="http://schemas.openxmlformats.org/officeDocument/2006/relationships/image" Target="../media/image24.png"/><Relationship Id="rId2" Type="http://schemas.openxmlformats.org/officeDocument/2006/relationships/image" Target="../media/image1.jpg"/><Relationship Id="rId16" Type="http://schemas.openxmlformats.org/officeDocument/2006/relationships/image" Target="../media/image15.jpg"/><Relationship Id="rId20" Type="http://schemas.openxmlformats.org/officeDocument/2006/relationships/image" Target="../media/image19.jpg"/><Relationship Id="rId29" Type="http://schemas.openxmlformats.org/officeDocument/2006/relationships/image" Target="../media/image28.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eg"/><Relationship Id="rId5" Type="http://schemas.openxmlformats.org/officeDocument/2006/relationships/image" Target="../media/image4.jpg"/><Relationship Id="rId15" Type="http://schemas.openxmlformats.org/officeDocument/2006/relationships/image" Target="../media/image14.jpg"/><Relationship Id="rId23" Type="http://schemas.openxmlformats.org/officeDocument/2006/relationships/image" Target="../media/image22.jpe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jpg"/><Relationship Id="rId22" Type="http://schemas.openxmlformats.org/officeDocument/2006/relationships/image" Target="../media/image21.jpg"/><Relationship Id="rId27"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p:cNvGrpSpPr/>
          <p:nvPr/>
        </p:nvGrpSpPr>
        <p:grpSpPr>
          <a:xfrm>
            <a:off x="18218289" y="15635108"/>
            <a:ext cx="9567188" cy="8015462"/>
            <a:chOff x="18218289" y="16600186"/>
            <a:chExt cx="9567188" cy="8015462"/>
          </a:xfrm>
        </p:grpSpPr>
        <p:pic>
          <p:nvPicPr>
            <p:cNvPr id="116" name="Picture 115"/>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8218289" y="20610576"/>
              <a:ext cx="4901184" cy="4005072"/>
            </a:xfrm>
            <a:prstGeom prst="rect">
              <a:avLst/>
            </a:prstGeom>
          </p:spPr>
        </p:pic>
        <p:pic>
          <p:nvPicPr>
            <p:cNvPr id="117" name="Picture 116"/>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22884293" y="20610014"/>
              <a:ext cx="4901184" cy="4000500"/>
            </a:xfrm>
            <a:prstGeom prst="rect">
              <a:avLst/>
            </a:prstGeom>
          </p:spPr>
        </p:pic>
        <p:pic>
          <p:nvPicPr>
            <p:cNvPr id="118" name="Picture 117"/>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22882283" y="16600186"/>
              <a:ext cx="4901184" cy="4000500"/>
            </a:xfrm>
            <a:prstGeom prst="rect">
              <a:avLst/>
            </a:prstGeom>
          </p:spPr>
        </p:pic>
        <p:pic>
          <p:nvPicPr>
            <p:cNvPr id="119" name="Picture 118"/>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18234142" y="16600186"/>
              <a:ext cx="4901184" cy="4000500"/>
            </a:xfrm>
            <a:prstGeom prst="rect">
              <a:avLst/>
            </a:prstGeom>
          </p:spPr>
        </p:pic>
      </p:grpSp>
      <p:sp>
        <p:nvSpPr>
          <p:cNvPr id="4" name="Title 3"/>
          <p:cNvSpPr>
            <a:spLocks noGrp="1"/>
          </p:cNvSpPr>
          <p:nvPr>
            <p:ph type="title"/>
          </p:nvPr>
        </p:nvSpPr>
        <p:spPr/>
        <p:txBody>
          <a:bodyPr/>
          <a:lstStyle/>
          <a:p>
            <a:r>
              <a:rPr lang="en-US" dirty="0"/>
              <a:t>Variations in speech-in-noise thresholds as it relates to central inhibitory function</a:t>
            </a:r>
          </a:p>
        </p:txBody>
      </p:sp>
      <p:sp>
        <p:nvSpPr>
          <p:cNvPr id="23" name="Text Placeholder 22"/>
          <p:cNvSpPr>
            <a:spLocks noGrp="1"/>
          </p:cNvSpPr>
          <p:nvPr>
            <p:ph type="body" sz="quarter" idx="36"/>
          </p:nvPr>
        </p:nvSpPr>
        <p:spPr>
          <a:xfrm>
            <a:off x="6400800" y="3413143"/>
            <a:ext cx="31089600" cy="1617523"/>
          </a:xfrm>
        </p:spPr>
        <p:txBody>
          <a:bodyPr/>
          <a:lstStyle/>
          <a:p>
            <a:pPr algn="just"/>
            <a:r>
              <a:rPr lang="en-US" sz="4800" dirty="0"/>
              <a:t>Michael L. Smith</a:t>
            </a:r>
            <a:r>
              <a:rPr lang="en-US" sz="4800" baseline="30000" dirty="0"/>
              <a:t>1</a:t>
            </a:r>
            <a:r>
              <a:rPr lang="en-US" sz="4800" dirty="0"/>
              <a:t>, Michael L. Lee</a:t>
            </a:r>
            <a:r>
              <a:rPr lang="en-US" sz="4800" baseline="30000" dirty="0"/>
              <a:t>1</a:t>
            </a:r>
            <a:r>
              <a:rPr lang="en-US" sz="4800" dirty="0"/>
              <a:t>, Christi W. Miller</a:t>
            </a:r>
            <a:r>
              <a:rPr lang="en-US" sz="4800" baseline="30000" dirty="0"/>
              <a:t>1</a:t>
            </a:r>
            <a:r>
              <a:rPr lang="en-US" sz="4800" dirty="0"/>
              <a:t>, Yu-Hsiang Wu</a:t>
            </a:r>
            <a:r>
              <a:rPr lang="en-US" sz="4800" baseline="30000" dirty="0"/>
              <a:t>2</a:t>
            </a:r>
            <a:r>
              <a:rPr lang="en-US" sz="4800" dirty="0"/>
              <a:t>, Ruth A. Bentler</a:t>
            </a:r>
            <a:r>
              <a:rPr lang="en-US" sz="4800" baseline="30000" dirty="0"/>
              <a:t>2</a:t>
            </a:r>
            <a:r>
              <a:rPr lang="en-US" sz="4800" dirty="0"/>
              <a:t>, &amp; Kelly L. Tremblay</a:t>
            </a:r>
            <a:r>
              <a:rPr lang="en-US" sz="4800" baseline="30000" dirty="0"/>
              <a:t>1</a:t>
            </a:r>
          </a:p>
          <a:p>
            <a:pPr algn="just"/>
            <a:r>
              <a:rPr lang="en-US" dirty="0"/>
              <a:t>1. Department of Speech &amp; Hearing Sciences, University of Washington, Seattle, WA USA</a:t>
            </a:r>
          </a:p>
          <a:p>
            <a:pPr algn="just"/>
            <a:r>
              <a:rPr lang="en-US" dirty="0"/>
              <a:t>2. Department of Communication Sciences &amp; Disorders, University of Iowa, Iowa City, IA USA</a:t>
            </a:r>
          </a:p>
        </p:txBody>
      </p:sp>
      <p:sp>
        <p:nvSpPr>
          <p:cNvPr id="11" name="Content Placeholder 10"/>
          <p:cNvSpPr>
            <a:spLocks noGrp="1"/>
          </p:cNvSpPr>
          <p:nvPr>
            <p:ph sz="quarter" idx="24"/>
          </p:nvPr>
        </p:nvSpPr>
        <p:spPr>
          <a:xfrm>
            <a:off x="1142683" y="7169541"/>
            <a:ext cx="12801600" cy="5592694"/>
          </a:xfrm>
        </p:spPr>
        <p:txBody>
          <a:bodyPr>
            <a:normAutofit fontScale="92500" lnSpcReduction="10000"/>
          </a:bodyPr>
          <a:lstStyle/>
          <a:p>
            <a:pPr algn="just"/>
            <a:r>
              <a:rPr lang="en-US" sz="2400" dirty="0"/>
              <a:t>Speech understanding in the presence of background noise is a major issue for individuals with hearing impairment</a:t>
            </a:r>
          </a:p>
          <a:p>
            <a:pPr algn="just"/>
            <a:r>
              <a:rPr lang="en-US" sz="2400" dirty="0"/>
              <a:t>Aging, in addition to  hearing loss, affects central inhibitory function</a:t>
            </a:r>
            <a:r>
              <a:rPr lang="en-US" sz="2400" baseline="30000" dirty="0"/>
              <a:t>1</a:t>
            </a:r>
            <a:r>
              <a:rPr lang="en-US" sz="2400" dirty="0"/>
              <a:t>, and could potentially contribute to poor speech in noise (SiN) performance</a:t>
            </a:r>
          </a:p>
          <a:p>
            <a:pPr algn="just"/>
            <a:r>
              <a:rPr lang="en-US" sz="2400" dirty="0"/>
              <a:t>Cortical alpha (7.5-12.5Hz) activity is an indirect measure of central inhibition and is believed to contribute to a person’s ability to understand SiN</a:t>
            </a:r>
            <a:r>
              <a:rPr lang="en-US" sz="2400" baseline="30000" dirty="0"/>
              <a:t>4,6,7</a:t>
            </a:r>
            <a:r>
              <a:rPr lang="en-US" sz="2400" dirty="0"/>
              <a:t> </a:t>
            </a:r>
          </a:p>
          <a:p>
            <a:pPr algn="just"/>
            <a:r>
              <a:rPr lang="en-US" sz="2400" dirty="0"/>
              <a:t>The relationship between Alpha rhythms and SiN perception have been studied</a:t>
            </a:r>
            <a:r>
              <a:rPr lang="en-US" sz="2400" baseline="30000" dirty="0"/>
              <a:t>6,7</a:t>
            </a:r>
            <a:r>
              <a:rPr lang="en-US" sz="2400" dirty="0"/>
              <a:t>, and resting state or reference alpha power activation has been positively associated with performance in other cognitive tasks</a:t>
            </a:r>
            <a:r>
              <a:rPr lang="en-US" sz="2400" baseline="30000" dirty="0"/>
              <a:t>2,5,8</a:t>
            </a:r>
            <a:r>
              <a:rPr lang="en-US" sz="2400" dirty="0"/>
              <a:t> </a:t>
            </a:r>
          </a:p>
          <a:p>
            <a:pPr algn="just"/>
            <a:r>
              <a:rPr lang="en-US" sz="2400" dirty="0"/>
              <a:t>Less is known about how individual resting state alpha relates to SiN performance</a:t>
            </a:r>
          </a:p>
          <a:p>
            <a:pPr algn="just"/>
            <a:r>
              <a:rPr lang="en-US" sz="2400" dirty="0"/>
              <a:t>Increased alpha activity is believed to aid in the suppression of background noise, thus allowing the listener to focus on the relevant signal (speech)</a:t>
            </a:r>
            <a:r>
              <a:rPr lang="en-US" sz="2400" baseline="30000" dirty="0"/>
              <a:t>7</a:t>
            </a:r>
          </a:p>
          <a:p>
            <a:pPr algn="just"/>
            <a:r>
              <a:rPr lang="en-US" sz="2400" dirty="0"/>
              <a:t>Purpose of the present study was to examine if an individual’s inhibitory function, as defined by their resting state alpha activity, would contribute to signal-to-noise ratio (SNR) thresholds</a:t>
            </a:r>
          </a:p>
          <a:p>
            <a:pPr marL="0" indent="0">
              <a:buNone/>
            </a:pPr>
            <a:endParaRPr lang="en-US" sz="2400" dirty="0"/>
          </a:p>
        </p:txBody>
      </p:sp>
      <p:sp>
        <p:nvSpPr>
          <p:cNvPr id="7" name="Text Placeholder 6"/>
          <p:cNvSpPr>
            <a:spLocks noGrp="1"/>
          </p:cNvSpPr>
          <p:nvPr>
            <p:ph type="body" sz="quarter" idx="17"/>
          </p:nvPr>
        </p:nvSpPr>
        <p:spPr/>
        <p:txBody>
          <a:bodyPr/>
          <a:lstStyle/>
          <a:p>
            <a:r>
              <a:rPr lang="en-US" dirty="0"/>
              <a:t>background</a:t>
            </a:r>
          </a:p>
        </p:txBody>
      </p:sp>
      <p:sp>
        <p:nvSpPr>
          <p:cNvPr id="12" name="Content Placeholder 11"/>
          <p:cNvSpPr>
            <a:spLocks noGrp="1"/>
          </p:cNvSpPr>
          <p:nvPr>
            <p:ph sz="quarter" idx="25"/>
          </p:nvPr>
        </p:nvSpPr>
        <p:spPr>
          <a:xfrm>
            <a:off x="1437258" y="14357363"/>
            <a:ext cx="12801600" cy="11853832"/>
          </a:xfrm>
        </p:spPr>
        <p:txBody>
          <a:bodyPr>
            <a:normAutofit fontScale="85000" lnSpcReduction="20000"/>
          </a:bodyPr>
          <a:lstStyle/>
          <a:p>
            <a:pPr algn="just"/>
            <a:r>
              <a:rPr lang="en-US" sz="2600" dirty="0"/>
              <a:t>Participants: Adult bilateral hearing aid users (n = 15), age 59-81 (mean = 68.3)</a:t>
            </a:r>
          </a:p>
          <a:p>
            <a:pPr algn="just"/>
            <a:r>
              <a:rPr lang="en-US" sz="2600" dirty="0"/>
              <a:t>Mild-moderate hearing loss</a:t>
            </a:r>
          </a:p>
          <a:p>
            <a:pPr algn="just"/>
            <a:r>
              <a:rPr lang="en-US" sz="2600" dirty="0"/>
              <a:t>All subjects wore hearing aids for at least two years prior to testing</a:t>
            </a:r>
          </a:p>
          <a:p>
            <a:pPr algn="just"/>
            <a:r>
              <a:rPr lang="en-US" sz="2600" dirty="0"/>
              <a:t>All testing was performed unaided</a:t>
            </a:r>
          </a:p>
          <a:p>
            <a:pPr algn="just"/>
            <a:r>
              <a:rPr lang="en-US" sz="2600" dirty="0"/>
              <a:t>Baseline resting state activity was recorded in a silent, dark environment</a:t>
            </a:r>
          </a:p>
          <a:p>
            <a:pPr marL="0" indent="0" algn="just">
              <a:buNone/>
            </a:pPr>
            <a:r>
              <a:rPr lang="en-US" sz="4000" u="sng" dirty="0"/>
              <a:t>EEG Recording</a:t>
            </a:r>
            <a:endParaRPr lang="en-US" sz="2400" dirty="0"/>
          </a:p>
          <a:p>
            <a:pPr algn="just"/>
            <a:r>
              <a:rPr lang="en-US" sz="2600" dirty="0"/>
              <a:t>64 channel Neuroscan system</a:t>
            </a:r>
          </a:p>
          <a:p>
            <a:pPr algn="just"/>
            <a:r>
              <a:rPr lang="en-US" sz="2600" dirty="0"/>
              <a:t>Online sampling rate of 1000Hz</a:t>
            </a:r>
          </a:p>
          <a:p>
            <a:pPr algn="just"/>
            <a:r>
              <a:rPr lang="en-US" sz="2600" dirty="0"/>
              <a:t>Alternating 2 minute blocks with eyes open/eyes closed</a:t>
            </a:r>
          </a:p>
          <a:p>
            <a:pPr algn="just"/>
            <a:r>
              <a:rPr lang="en-US" sz="2600" dirty="0"/>
              <a:t>Three blocks per condition</a:t>
            </a:r>
          </a:p>
          <a:p>
            <a:pPr marL="0" indent="0" algn="just">
              <a:buNone/>
            </a:pPr>
            <a:r>
              <a:rPr lang="en-US" sz="4000" u="sng" dirty="0"/>
              <a:t>SiN Testing</a:t>
            </a:r>
            <a:endParaRPr lang="en-US" sz="2400" dirty="0"/>
          </a:p>
          <a:p>
            <a:pPr algn="just"/>
            <a:r>
              <a:rPr lang="en-US" sz="2600" dirty="0"/>
              <a:t>Speech: presented in sound field, single speaker  0° azimuth, 1m away</a:t>
            </a:r>
          </a:p>
          <a:p>
            <a:pPr algn="just"/>
            <a:r>
              <a:rPr lang="en-US" sz="2600" dirty="0"/>
              <a:t>Noise: 4-talker babble in foreign languages (ISTS)</a:t>
            </a:r>
            <a:r>
              <a:rPr lang="en-US" sz="2600" baseline="30000" dirty="0"/>
              <a:t>3</a:t>
            </a:r>
            <a:endParaRPr lang="en-US" sz="2600" dirty="0"/>
          </a:p>
          <a:p>
            <a:pPr algn="just"/>
            <a:r>
              <a:rPr lang="en-US" sz="2600" dirty="0"/>
              <a:t>English sentences presented at -10 to +15 SNR in 5dB steps</a:t>
            </a:r>
          </a:p>
          <a:p>
            <a:pPr algn="just"/>
            <a:r>
              <a:rPr lang="en-US" sz="2600" dirty="0"/>
              <a:t>SNR-50 thresholds were estimated by fitting a psychometric function to correct or incorrect responses on the Hearing in Noise Test (HINT)</a:t>
            </a:r>
          </a:p>
          <a:p>
            <a:pPr algn="just"/>
            <a:r>
              <a:rPr lang="en-US" sz="2600" dirty="0"/>
              <a:t>SNR-50 is the dB threshold where an individual answers 50% of the words correctly</a:t>
            </a:r>
          </a:p>
          <a:p>
            <a:pPr algn="just"/>
            <a:r>
              <a:rPr lang="en-US" sz="2600" dirty="0"/>
              <a:t>Noise held constant at 65dB SPL while sentences varied adaptively in 5dB steps</a:t>
            </a:r>
          </a:p>
          <a:p>
            <a:pPr marL="0" indent="0" algn="just">
              <a:buNone/>
            </a:pPr>
            <a:r>
              <a:rPr lang="en-US" sz="4000" u="sng" dirty="0"/>
              <a:t>Data Analysis Pipeline</a:t>
            </a:r>
          </a:p>
          <a:p>
            <a:pPr algn="just"/>
            <a:r>
              <a:rPr lang="en-US" sz="2600" dirty="0"/>
              <a:t>Alpha power was calculated using Fieldtrip, a MATLAB based toolbox</a:t>
            </a:r>
          </a:p>
          <a:p>
            <a:pPr algn="just"/>
            <a:r>
              <a:rPr lang="en-US" sz="2600" dirty="0"/>
              <a:t>Trials were defined as eyes open or eyes closed</a:t>
            </a:r>
          </a:p>
          <a:p>
            <a:pPr algn="just"/>
            <a:r>
              <a:rPr lang="en-US" sz="2600" dirty="0"/>
              <a:t>Bandpass filtered 0.5-50Hz</a:t>
            </a:r>
          </a:p>
          <a:p>
            <a:pPr algn="just"/>
            <a:r>
              <a:rPr lang="en-US" sz="2600" dirty="0"/>
              <a:t>Down sampled to 250Hz</a:t>
            </a:r>
          </a:p>
          <a:p>
            <a:pPr algn="just"/>
            <a:r>
              <a:rPr lang="en-US" sz="2600" dirty="0"/>
              <a:t>Independent Component Analysis (ICA) was used to remove biological artifacts such as eye blinks, eye movements, and electrocardiogram (EKG; Fig.1), as well as noisy channels (i.e. 60Hz)</a:t>
            </a:r>
          </a:p>
          <a:p>
            <a:pPr lvl="1" algn="just"/>
            <a:r>
              <a:rPr lang="en-US" sz="2200" dirty="0"/>
              <a:t>ICA was conducted over the continuous EEG recording</a:t>
            </a:r>
          </a:p>
          <a:p>
            <a:pPr lvl="1" algn="just"/>
            <a:r>
              <a:rPr lang="en-US" sz="2200" dirty="0"/>
              <a:t>Average of 3-5 components removed per subject</a:t>
            </a:r>
          </a:p>
        </p:txBody>
      </p:sp>
      <p:sp>
        <p:nvSpPr>
          <p:cNvPr id="8" name="Text Placeholder 7"/>
          <p:cNvSpPr>
            <a:spLocks noGrp="1"/>
          </p:cNvSpPr>
          <p:nvPr>
            <p:ph type="body" sz="quarter" idx="19"/>
          </p:nvPr>
        </p:nvSpPr>
        <p:spPr>
          <a:xfrm>
            <a:off x="1142683" y="5869019"/>
            <a:ext cx="12801600" cy="1219200"/>
          </a:xfrm>
        </p:spPr>
        <p:txBody>
          <a:bodyPr/>
          <a:lstStyle/>
          <a:p>
            <a:r>
              <a:rPr lang="en-US" dirty="0"/>
              <a:t>objectives</a:t>
            </a:r>
          </a:p>
        </p:txBody>
      </p:sp>
      <p:sp>
        <p:nvSpPr>
          <p:cNvPr id="14" name="Content Placeholder 13"/>
          <p:cNvSpPr>
            <a:spLocks noGrp="1"/>
          </p:cNvSpPr>
          <p:nvPr>
            <p:ph sz="quarter" idx="27"/>
          </p:nvPr>
        </p:nvSpPr>
        <p:spPr>
          <a:xfrm>
            <a:off x="16184880" y="7190413"/>
            <a:ext cx="12949084" cy="850980"/>
          </a:xfrm>
        </p:spPr>
        <p:txBody>
          <a:bodyPr>
            <a:normAutofit fontScale="92500" lnSpcReduction="10000"/>
          </a:bodyPr>
          <a:lstStyle/>
          <a:p>
            <a:pPr marL="0" indent="0" algn="ctr">
              <a:buNone/>
            </a:pPr>
            <a:r>
              <a:rPr lang="en-US" sz="4800" b="1" dirty="0"/>
              <a:t>Resting state alpha activity varied among subjects</a:t>
            </a:r>
          </a:p>
        </p:txBody>
      </p:sp>
      <p:sp>
        <p:nvSpPr>
          <p:cNvPr id="21" name="Text Placeholder 20"/>
          <p:cNvSpPr>
            <a:spLocks noGrp="1"/>
          </p:cNvSpPr>
          <p:nvPr>
            <p:ph type="body" sz="quarter" idx="34"/>
          </p:nvPr>
        </p:nvSpPr>
        <p:spPr>
          <a:xfrm>
            <a:off x="30668976" y="24512781"/>
            <a:ext cx="12801600" cy="1219200"/>
          </a:xfrm>
          <a:solidFill>
            <a:schemeClr val="accent5"/>
          </a:solidFill>
        </p:spPr>
        <p:txBody>
          <a:bodyPr/>
          <a:lstStyle/>
          <a:p>
            <a:r>
              <a:rPr lang="en-US" dirty="0"/>
              <a:t>4. Conclusions</a:t>
            </a:r>
          </a:p>
        </p:txBody>
      </p:sp>
      <p:sp>
        <p:nvSpPr>
          <p:cNvPr id="22" name="Content Placeholder 21"/>
          <p:cNvSpPr>
            <a:spLocks noGrp="1"/>
          </p:cNvSpPr>
          <p:nvPr>
            <p:ph sz="quarter" idx="35"/>
          </p:nvPr>
        </p:nvSpPr>
        <p:spPr>
          <a:xfrm>
            <a:off x="30449520" y="30251401"/>
            <a:ext cx="13717141" cy="2806700"/>
          </a:xfrm>
        </p:spPr>
        <p:txBody>
          <a:bodyPr>
            <a:normAutofit fontScale="92500"/>
          </a:bodyPr>
          <a:lstStyle/>
          <a:p>
            <a:pPr marL="514350" indent="-514350" algn="just">
              <a:buFont typeface="+mj-lt"/>
              <a:buAutoNum type="arabicPeriod"/>
            </a:pPr>
            <a:r>
              <a:rPr lang="en-US" sz="1000" dirty="0"/>
              <a:t>Billings, C. J., Tremblay, K. L., &amp; Willott, J. (2012). “The aging auditory system,” in </a:t>
            </a:r>
            <a:r>
              <a:rPr lang="en-US" sz="1000" i="1" dirty="0"/>
              <a:t>Translational Perspectives in Auditory Neuroscience: Hearing Across the Lifespan</a:t>
            </a:r>
            <a:r>
              <a:rPr lang="en-US" sz="1000" dirty="0"/>
              <a:t>. </a:t>
            </a:r>
            <a:r>
              <a:rPr lang="en-US" sz="1000" i="1" dirty="0"/>
              <a:t>Assessment and Disorders, </a:t>
            </a:r>
            <a:r>
              <a:rPr lang="en-US" sz="1000" dirty="0"/>
              <a:t>K. Tremblay and R. Burkard, Eds. Plural Publishing, Inc, San Diego, Calif, USA</a:t>
            </a:r>
          </a:p>
          <a:p>
            <a:pPr marL="514350" indent="-514350" algn="just">
              <a:buFont typeface="+mj-lt"/>
              <a:buAutoNum type="arabicPeriod"/>
            </a:pPr>
            <a:r>
              <a:rPr lang="en-US" sz="1000" dirty="0"/>
              <a:t>Doppelmayr, M., Klimesch, W., Stadler, W., Pöllhuber, D., &amp; Heine, C. (2002). EEG alpha power and intelligence. </a:t>
            </a:r>
            <a:r>
              <a:rPr lang="en-US" sz="1000" i="1" dirty="0"/>
              <a:t>Intelligence</a:t>
            </a:r>
            <a:r>
              <a:rPr lang="en-US" sz="1000" dirty="0"/>
              <a:t>, </a:t>
            </a:r>
            <a:r>
              <a:rPr lang="en-US" sz="1000" i="1" dirty="0"/>
              <a:t>30</a:t>
            </a:r>
            <a:r>
              <a:rPr lang="en-US" sz="1000" dirty="0"/>
              <a:t>, 289–302.</a:t>
            </a:r>
          </a:p>
          <a:p>
            <a:pPr marL="514350" indent="-514350" algn="just">
              <a:buFont typeface="+mj-lt"/>
              <a:buAutoNum type="arabicPeriod"/>
            </a:pPr>
            <a:r>
              <a:rPr lang="en-US" sz="1000" dirty="0"/>
              <a:t>Holube I., Fredelake S., Vlaming M. &amp; Kollmeier B. 2010. Development and analysis of an International Speech Test Signal (ISTS). </a:t>
            </a:r>
            <a:r>
              <a:rPr lang="en-US" sz="1000" i="1" dirty="0"/>
              <a:t>International Journal of Audiology</a:t>
            </a:r>
            <a:r>
              <a:rPr lang="en-US" sz="1000" dirty="0"/>
              <a:t>, 20, 891–903.</a:t>
            </a:r>
          </a:p>
          <a:p>
            <a:pPr marL="514350" indent="-514350" algn="just">
              <a:buFont typeface="+mj-lt"/>
              <a:buAutoNum type="arabicPeriod"/>
            </a:pPr>
            <a:r>
              <a:rPr lang="en-US" sz="1000" dirty="0"/>
              <a:t>Jensen, O., &amp; Mazaheri, A. (2010). Shaping Functional Architecture by Oscillatory Alpha Activity: Gating by Inhibition. </a:t>
            </a:r>
            <a:r>
              <a:rPr lang="en-US" sz="1000" i="1" dirty="0"/>
              <a:t>Frontiers in Human Neuroscience</a:t>
            </a:r>
            <a:r>
              <a:rPr lang="en-US" sz="1000" dirty="0"/>
              <a:t>, </a:t>
            </a:r>
            <a:r>
              <a:rPr lang="en-US" sz="1000" i="1" dirty="0"/>
              <a:t>4</a:t>
            </a:r>
            <a:r>
              <a:rPr lang="en-US" sz="1000" dirty="0"/>
              <a:t>, 186. </a:t>
            </a:r>
          </a:p>
          <a:p>
            <a:pPr marL="514350" indent="-514350" algn="just">
              <a:buFont typeface="+mj-lt"/>
              <a:buAutoNum type="arabicPeriod"/>
            </a:pPr>
            <a:r>
              <a:rPr lang="en-US" sz="1000" dirty="0"/>
              <a:t>Klimesch, W., Vogt, F., &amp; Doppelmayr, M. (1999). Interindividual differences in alpha and theta power reflect memory performance. </a:t>
            </a:r>
            <a:r>
              <a:rPr lang="en-US" sz="1000" i="1" dirty="0"/>
              <a:t>Intelligence</a:t>
            </a:r>
            <a:r>
              <a:rPr lang="en-US" sz="1000" dirty="0"/>
              <a:t>, </a:t>
            </a:r>
            <a:r>
              <a:rPr lang="en-US" sz="1000" i="1" dirty="0"/>
              <a:t>27</a:t>
            </a:r>
            <a:r>
              <a:rPr lang="en-US" sz="1000" dirty="0"/>
              <a:t>(4), 347–362. </a:t>
            </a:r>
          </a:p>
          <a:p>
            <a:pPr marL="514350" indent="-514350" algn="just">
              <a:buFont typeface="+mj-lt"/>
              <a:buAutoNum type="arabicPeriod"/>
            </a:pPr>
            <a:r>
              <a:rPr lang="en-US" sz="1000" dirty="0"/>
              <a:t>Petersen, E. B., Wöstmann, M., Obleser, J., Stenfelt, S., &amp; Lunner, T. (2015). Hearing loss impacts neural alpha oscillations under adverse listening conditions. </a:t>
            </a:r>
            <a:r>
              <a:rPr lang="en-US" sz="1000" i="1" dirty="0"/>
              <a:t>Frontiers in Psychology, 6</a:t>
            </a:r>
            <a:r>
              <a:rPr lang="en-US" sz="1000" dirty="0"/>
              <a:t>, 177. </a:t>
            </a:r>
          </a:p>
          <a:p>
            <a:pPr marL="514350" indent="-514350" algn="just">
              <a:buFont typeface="+mj-lt"/>
              <a:buAutoNum type="arabicPeriod"/>
            </a:pPr>
            <a:r>
              <a:rPr lang="en-US" sz="1000" dirty="0"/>
              <a:t>Strauβ, A., Wöstmann,M., &amp; Obleser, J. (2014). Cortical alpha oscillations as a tool for auditory selective inhibition. </a:t>
            </a:r>
            <a:r>
              <a:rPr lang="en-US" sz="1000" i="1" dirty="0"/>
              <a:t>Frontiers in Human Neuroscience, 8, </a:t>
            </a:r>
            <a:r>
              <a:rPr lang="en-US" sz="1000" dirty="0"/>
              <a:t>350</a:t>
            </a:r>
            <a:r>
              <a:rPr lang="en-US" sz="1000" i="1" dirty="0"/>
              <a:t>.</a:t>
            </a:r>
          </a:p>
          <a:p>
            <a:pPr marL="514350" indent="-514350" algn="just">
              <a:buFont typeface="+mj-lt"/>
              <a:buAutoNum type="arabicPeriod"/>
            </a:pPr>
            <a:r>
              <a:rPr lang="en-US" sz="1000" dirty="0"/>
              <a:t>Vogt, F., Klimesch, W., &amp; Doppelmayr, M. (1998). High-frequency components in the alpha band and memory performance. </a:t>
            </a:r>
            <a:r>
              <a:rPr lang="en-US" sz="1000" i="1" dirty="0"/>
              <a:t>Journal of Clinical Neurophysiology</a:t>
            </a:r>
            <a:r>
              <a:rPr lang="en-US" sz="1000" dirty="0"/>
              <a:t>, </a:t>
            </a:r>
            <a:r>
              <a:rPr lang="en-US" sz="1000" i="1" dirty="0"/>
              <a:t>15</a:t>
            </a:r>
            <a:r>
              <a:rPr lang="en-US" sz="1000" dirty="0"/>
              <a:t>(2), 167–72. </a:t>
            </a:r>
            <a:endParaRPr lang="en-US" sz="1000" i="1" dirty="0"/>
          </a:p>
          <a:p>
            <a:pPr marL="514350" indent="-514350" algn="just">
              <a:buFont typeface="+mj-lt"/>
              <a:buAutoNum type="arabicPeriod"/>
            </a:pPr>
            <a:r>
              <a:rPr lang="en-US" sz="1000" dirty="0"/>
              <a:t>Funding provided by NIDCD 5R01DC012769-05</a:t>
            </a:r>
          </a:p>
          <a:p>
            <a:pPr marL="0" indent="0" algn="just">
              <a:buNone/>
            </a:pPr>
            <a:endParaRPr lang="en-US" sz="1000" dirty="0"/>
          </a:p>
        </p:txBody>
      </p:sp>
      <p:pic>
        <p:nvPicPr>
          <p:cNvPr id="30" name="Picture 29"/>
          <p:cNvPicPr>
            <a:picLocks noChangeAspect="1"/>
          </p:cNvPicPr>
          <p:nvPr/>
        </p:nvPicPr>
        <p:blipFill>
          <a:blip r:embed="rId6"/>
          <a:stretch>
            <a:fillRect/>
          </a:stretch>
        </p:blipFill>
        <p:spPr>
          <a:xfrm>
            <a:off x="1142683" y="676172"/>
            <a:ext cx="3434080" cy="3605784"/>
          </a:xfrm>
          <a:prstGeom prst="ellipse">
            <a:avLst/>
          </a:prstGeom>
        </p:spPr>
      </p:pic>
      <p:sp>
        <p:nvSpPr>
          <p:cNvPr id="20" name="Text Placeholder 19"/>
          <p:cNvSpPr>
            <a:spLocks noGrp="1"/>
          </p:cNvSpPr>
          <p:nvPr>
            <p:ph type="body" sz="quarter" idx="13"/>
          </p:nvPr>
        </p:nvSpPr>
        <p:spPr>
          <a:solidFill>
            <a:schemeClr val="accent5"/>
          </a:solidFill>
        </p:spPr>
        <p:txBody>
          <a:bodyPr/>
          <a:lstStyle/>
          <a:p>
            <a:r>
              <a:rPr lang="en-US" dirty="0"/>
              <a:t>1. Introduction</a:t>
            </a:r>
          </a:p>
        </p:txBody>
      </p:sp>
      <p:sp>
        <p:nvSpPr>
          <p:cNvPr id="38" name="Text Placeholder 37"/>
          <p:cNvSpPr>
            <a:spLocks noGrp="1"/>
          </p:cNvSpPr>
          <p:nvPr>
            <p:ph type="body" sz="quarter" idx="21"/>
          </p:nvPr>
        </p:nvSpPr>
        <p:spPr>
          <a:xfrm>
            <a:off x="16367760" y="5851467"/>
            <a:ext cx="12801600" cy="1219200"/>
          </a:xfrm>
        </p:spPr>
        <p:txBody>
          <a:bodyPr/>
          <a:lstStyle/>
          <a:p>
            <a:r>
              <a:rPr lang="en-US" dirty="0"/>
              <a:t>3. Results</a:t>
            </a:r>
          </a:p>
        </p:txBody>
      </p:sp>
      <p:sp>
        <p:nvSpPr>
          <p:cNvPr id="39" name="Text Placeholder 20"/>
          <p:cNvSpPr>
            <a:spLocks noGrp="1"/>
          </p:cNvSpPr>
          <p:nvPr>
            <p:ph type="body" sz="quarter" idx="34"/>
          </p:nvPr>
        </p:nvSpPr>
        <p:spPr>
          <a:xfrm>
            <a:off x="1142683" y="12811207"/>
            <a:ext cx="12801600" cy="1219200"/>
          </a:xfrm>
          <a:solidFill>
            <a:schemeClr val="accent5"/>
          </a:solidFill>
        </p:spPr>
        <p:txBody>
          <a:bodyPr/>
          <a:lstStyle/>
          <a:p>
            <a:r>
              <a:rPr lang="en-US" dirty="0"/>
              <a:t>2. Methods</a:t>
            </a:r>
          </a:p>
        </p:txBody>
      </p:sp>
      <p:sp>
        <p:nvSpPr>
          <p:cNvPr id="42" name="Text Placeholder 41"/>
          <p:cNvSpPr>
            <a:spLocks noGrp="1"/>
          </p:cNvSpPr>
          <p:nvPr>
            <p:ph type="body" sz="quarter" idx="34"/>
          </p:nvPr>
        </p:nvSpPr>
        <p:spPr>
          <a:xfrm>
            <a:off x="30715384" y="29950982"/>
            <a:ext cx="4435347" cy="422414"/>
          </a:xfrm>
          <a:solidFill>
            <a:schemeClr val="accent5"/>
          </a:solidFill>
        </p:spPr>
        <p:txBody>
          <a:bodyPr/>
          <a:lstStyle/>
          <a:p>
            <a:r>
              <a:rPr lang="en-US" sz="2800" dirty="0"/>
              <a:t>References &amp; Funding</a:t>
            </a:r>
          </a:p>
        </p:txBody>
      </p:sp>
      <p:sp>
        <p:nvSpPr>
          <p:cNvPr id="50" name="Content Placeholder 16"/>
          <p:cNvSpPr>
            <a:spLocks noGrp="1"/>
          </p:cNvSpPr>
          <p:nvPr>
            <p:ph sz="quarter" idx="30"/>
          </p:nvPr>
        </p:nvSpPr>
        <p:spPr>
          <a:xfrm>
            <a:off x="14987018" y="24368395"/>
            <a:ext cx="15437626" cy="951725"/>
          </a:xfrm>
        </p:spPr>
        <p:txBody>
          <a:bodyPr>
            <a:normAutofit/>
          </a:bodyPr>
          <a:lstStyle/>
          <a:p>
            <a:pPr marL="0" indent="0" algn="ctr">
              <a:buNone/>
            </a:pPr>
            <a:r>
              <a:rPr lang="en-US" sz="3600" dirty="0"/>
              <a:t>Topographical representation of alpha band power</a:t>
            </a:r>
          </a:p>
        </p:txBody>
      </p:sp>
      <p:sp>
        <p:nvSpPr>
          <p:cNvPr id="52" name="Content Placeholder 16"/>
          <p:cNvSpPr>
            <a:spLocks noGrp="1"/>
          </p:cNvSpPr>
          <p:nvPr>
            <p:ph sz="quarter" idx="30"/>
          </p:nvPr>
        </p:nvSpPr>
        <p:spPr>
          <a:xfrm>
            <a:off x="17099280" y="30668480"/>
            <a:ext cx="11413450" cy="2022688"/>
          </a:xfrm>
        </p:spPr>
        <p:txBody>
          <a:bodyPr>
            <a:normAutofit fontScale="92500" lnSpcReduction="20000"/>
          </a:bodyPr>
          <a:lstStyle/>
          <a:p>
            <a:pPr marL="0" indent="0" algn="just">
              <a:buNone/>
            </a:pPr>
            <a:r>
              <a:rPr lang="en-US" sz="2400" dirty="0"/>
              <a:t>Figure 4. Oscillatory alpha band activity estimated at the level of the scalp.  Top row of panels represents two subjects during the eyes open condition, and with eyes closed in the bottom row.  Notice the subject differences in the eyes open condition, and the similarities during eyes closed. Greater differences in the eyes open condition would suggest subject 1 has higher resting state alpha power compared to subject 2, which may lead to performance differences in SNR testing (data not shown).  </a:t>
            </a:r>
          </a:p>
        </p:txBody>
      </p:sp>
      <p:sp>
        <p:nvSpPr>
          <p:cNvPr id="60" name="Content Placeholder 13"/>
          <p:cNvSpPr>
            <a:spLocks noGrp="1"/>
          </p:cNvSpPr>
          <p:nvPr>
            <p:ph sz="quarter" idx="27"/>
          </p:nvPr>
        </p:nvSpPr>
        <p:spPr>
          <a:xfrm>
            <a:off x="30449520" y="13040487"/>
            <a:ext cx="12393099" cy="1438827"/>
          </a:xfrm>
        </p:spPr>
        <p:txBody>
          <a:bodyPr>
            <a:normAutofit fontScale="92500" lnSpcReduction="10000"/>
          </a:bodyPr>
          <a:lstStyle/>
          <a:p>
            <a:pPr marL="0" indent="0">
              <a:buNone/>
            </a:pPr>
            <a:r>
              <a:rPr lang="en-US" sz="4800" b="1" dirty="0"/>
              <a:t>Decreased SNR thresholds were associated with increased alpha power</a:t>
            </a:r>
          </a:p>
        </p:txBody>
      </p:sp>
      <p:sp>
        <p:nvSpPr>
          <p:cNvPr id="62" name="Content Placeholder 16"/>
          <p:cNvSpPr>
            <a:spLocks noGrp="1"/>
          </p:cNvSpPr>
          <p:nvPr>
            <p:ph sz="quarter" idx="30"/>
          </p:nvPr>
        </p:nvSpPr>
        <p:spPr>
          <a:xfrm>
            <a:off x="30449520" y="23351503"/>
            <a:ext cx="12747714" cy="1076292"/>
          </a:xfrm>
        </p:spPr>
        <p:txBody>
          <a:bodyPr>
            <a:normAutofit fontScale="92500" lnSpcReduction="20000"/>
          </a:bodyPr>
          <a:lstStyle/>
          <a:p>
            <a:pPr marL="0" indent="0" algn="just">
              <a:buNone/>
            </a:pPr>
            <a:r>
              <a:rPr lang="en-US" sz="2400" dirty="0"/>
              <a:t>Figure 6. SNR-50 thresholds as a function of pure tone average (PTA) and age, respectively.  Neither PTA  or age was significant (p=0.09,p=0.21) in how they affected SNR-50 thresholds. All correlations used the Spearman method.</a:t>
            </a:r>
          </a:p>
        </p:txBody>
      </p:sp>
      <p:sp>
        <p:nvSpPr>
          <p:cNvPr id="65" name="Content Placeholder 16"/>
          <p:cNvSpPr>
            <a:spLocks noGrp="1"/>
          </p:cNvSpPr>
          <p:nvPr>
            <p:ph sz="quarter" idx="30"/>
          </p:nvPr>
        </p:nvSpPr>
        <p:spPr>
          <a:xfrm>
            <a:off x="30449520" y="18286474"/>
            <a:ext cx="12747714" cy="1562459"/>
          </a:xfrm>
        </p:spPr>
        <p:txBody>
          <a:bodyPr>
            <a:normAutofit lnSpcReduction="10000"/>
          </a:bodyPr>
          <a:lstStyle/>
          <a:p>
            <a:pPr marL="0" indent="0" algn="just">
              <a:buNone/>
            </a:pPr>
            <a:r>
              <a:rPr lang="en-US" sz="2400" dirty="0"/>
              <a:t>Figure 5.  Significant associations between SNR thresholds and alpha power during the eyes open condition were observed (p = 0.02). Eyes closed alpha power did not significantly effect SNR-50 thresholds (p=0.25). Alpha power was calculated as area under the curve from the FFT power spectrum in the alpha frequency band (7.5-12.5Hz). All correlations used the Spearman method.</a:t>
            </a:r>
          </a:p>
        </p:txBody>
      </p:sp>
      <p:sp>
        <p:nvSpPr>
          <p:cNvPr id="76" name="Content Placeholder 16"/>
          <p:cNvSpPr>
            <a:spLocks noGrp="1"/>
          </p:cNvSpPr>
          <p:nvPr>
            <p:ph sz="quarter" idx="30"/>
          </p:nvPr>
        </p:nvSpPr>
        <p:spPr>
          <a:xfrm>
            <a:off x="2580690" y="30533056"/>
            <a:ext cx="11017118" cy="2158112"/>
          </a:xfrm>
        </p:spPr>
        <p:txBody>
          <a:bodyPr>
            <a:normAutofit/>
          </a:bodyPr>
          <a:lstStyle/>
          <a:p>
            <a:pPr marL="0" indent="0" algn="just">
              <a:buNone/>
            </a:pPr>
            <a:r>
              <a:rPr lang="en-US" sz="2400" dirty="0"/>
              <a:t>Figure 1.  ICA artifact removal pipeline. A) Select channels showing raw EEG data bandpass filtered 0.5-50Hz. Note the eye blink artifacts across channels, and a large eye movement at ~103 seconds. B) Topo-maps of three independent components (ICs) and their distinct waveforms: eye blinks, EKG, and eye movements respectively.  C) EEG data after removal of the ICs. Note the contrast to the raw waveform. </a:t>
            </a:r>
          </a:p>
        </p:txBody>
      </p:sp>
      <p:pic>
        <p:nvPicPr>
          <p:cNvPr id="51" name="Picture 50" descr="64-Channel Montage.pdf"/>
          <p:cNvPicPr>
            <a:picLocks noChangeAspect="1"/>
          </p:cNvPicPr>
          <p:nvPr/>
        </p:nvPicPr>
        <p:blipFill rotWithShape="1">
          <a:blip r:embed="rId7">
            <a:extLst>
              <a:ext uri="{28A0092B-C50C-407E-A947-70E740481C1C}">
                <a14:useLocalDpi xmlns:a14="http://schemas.microsoft.com/office/drawing/2010/main" val="0"/>
              </a:ext>
            </a:extLst>
          </a:blip>
          <a:srcRect l="18971" t="19647" r="54036" b="60039"/>
          <a:stretch/>
        </p:blipFill>
        <p:spPr>
          <a:xfrm>
            <a:off x="10789619" y="15283216"/>
            <a:ext cx="5041450" cy="4910069"/>
          </a:xfrm>
          <a:prstGeom prst="rect">
            <a:avLst/>
          </a:prstGeom>
        </p:spPr>
      </p:pic>
      <p:sp>
        <p:nvSpPr>
          <p:cNvPr id="53" name="Text Placeholder 37"/>
          <p:cNvSpPr>
            <a:spLocks noGrp="1"/>
          </p:cNvSpPr>
          <p:nvPr>
            <p:ph type="body" sz="quarter" idx="21"/>
          </p:nvPr>
        </p:nvSpPr>
        <p:spPr>
          <a:xfrm>
            <a:off x="30669664" y="5852160"/>
            <a:ext cx="12801600" cy="1219200"/>
          </a:xfrm>
        </p:spPr>
        <p:txBody>
          <a:bodyPr/>
          <a:lstStyle/>
          <a:p>
            <a:r>
              <a:rPr lang="en-US" dirty="0"/>
              <a:t>3. Results Continued</a:t>
            </a:r>
          </a:p>
        </p:txBody>
      </p:sp>
      <p:grpSp>
        <p:nvGrpSpPr>
          <p:cNvPr id="2" name="Group 1"/>
          <p:cNvGrpSpPr/>
          <p:nvPr/>
        </p:nvGrpSpPr>
        <p:grpSpPr>
          <a:xfrm>
            <a:off x="657576" y="27379122"/>
            <a:ext cx="16130379" cy="2740808"/>
            <a:chOff x="313447" y="27449882"/>
            <a:chExt cx="15713938" cy="2670048"/>
          </a:xfrm>
        </p:grpSpPr>
        <p:grpSp>
          <p:nvGrpSpPr>
            <p:cNvPr id="3" name="Group 2"/>
            <p:cNvGrpSpPr/>
            <p:nvPr/>
          </p:nvGrpSpPr>
          <p:grpSpPr>
            <a:xfrm>
              <a:off x="7131644" y="27500912"/>
              <a:ext cx="2156488" cy="2041248"/>
              <a:chOff x="6534132" y="26786855"/>
              <a:chExt cx="2497239" cy="2363789"/>
            </a:xfrm>
          </p:grpSpPr>
          <p:grpSp>
            <p:nvGrpSpPr>
              <p:cNvPr id="66" name="Group 65"/>
              <p:cNvGrpSpPr/>
              <p:nvPr/>
            </p:nvGrpSpPr>
            <p:grpSpPr>
              <a:xfrm>
                <a:off x="6534132" y="27467564"/>
                <a:ext cx="2495255" cy="973437"/>
                <a:chOff x="1153551" y="-8860"/>
                <a:chExt cx="5354441" cy="1883241"/>
              </a:xfrm>
            </p:grpSpPr>
            <p:pic>
              <p:nvPicPr>
                <p:cNvPr id="67" name="Picture 66"/>
                <p:cNvPicPr preferRelativeResize="0">
                  <a:picLocks/>
                </p:cNvPicPr>
                <p:nvPr/>
              </p:nvPicPr>
              <p:blipFill>
                <a:blip r:embed="rId8"/>
                <a:stretch>
                  <a:fillRect/>
                </a:stretch>
              </p:blipFill>
              <p:spPr>
                <a:xfrm>
                  <a:off x="3099677" y="-8860"/>
                  <a:ext cx="3408315" cy="1883241"/>
                </a:xfrm>
                <a:prstGeom prst="rect">
                  <a:avLst/>
                </a:prstGeom>
              </p:spPr>
            </p:pic>
            <p:pic>
              <p:nvPicPr>
                <p:cNvPr id="68" name="Picture 67"/>
                <p:cNvPicPr preferRelativeResize="0">
                  <a:picLocks/>
                </p:cNvPicPr>
                <p:nvPr/>
              </p:nvPicPr>
              <p:blipFill>
                <a:blip r:embed="rId9"/>
                <a:stretch>
                  <a:fillRect/>
                </a:stretch>
              </p:blipFill>
              <p:spPr>
                <a:xfrm>
                  <a:off x="1153551" y="321274"/>
                  <a:ext cx="1340604" cy="1229132"/>
                </a:xfrm>
                <a:prstGeom prst="rect">
                  <a:avLst/>
                </a:prstGeom>
              </p:spPr>
            </p:pic>
          </p:grpSp>
          <p:grpSp>
            <p:nvGrpSpPr>
              <p:cNvPr id="69" name="Group 68"/>
              <p:cNvGrpSpPr/>
              <p:nvPr/>
            </p:nvGrpSpPr>
            <p:grpSpPr>
              <a:xfrm>
                <a:off x="6534133" y="26786855"/>
                <a:ext cx="2497238" cy="676951"/>
                <a:chOff x="820692" y="2041888"/>
                <a:chExt cx="6103669" cy="1483967"/>
              </a:xfrm>
            </p:grpSpPr>
            <p:pic>
              <p:nvPicPr>
                <p:cNvPr id="70" name="Picture 69"/>
                <p:cNvPicPr preferRelativeResize="0">
                  <a:picLocks/>
                </p:cNvPicPr>
                <p:nvPr/>
              </p:nvPicPr>
              <p:blipFill>
                <a:blip r:embed="rId10"/>
                <a:stretch>
                  <a:fillRect/>
                </a:stretch>
              </p:blipFill>
              <p:spPr>
                <a:xfrm>
                  <a:off x="3042219" y="2125679"/>
                  <a:ext cx="3882142" cy="1400176"/>
                </a:xfrm>
                <a:prstGeom prst="rect">
                  <a:avLst/>
                </a:prstGeom>
              </p:spPr>
            </p:pic>
            <p:pic>
              <p:nvPicPr>
                <p:cNvPr id="71" name="Picture 70"/>
                <p:cNvPicPr preferRelativeResize="0">
                  <a:picLocks/>
                </p:cNvPicPr>
                <p:nvPr/>
              </p:nvPicPr>
              <p:blipFill>
                <a:blip r:embed="rId11"/>
                <a:stretch>
                  <a:fillRect/>
                </a:stretch>
              </p:blipFill>
              <p:spPr>
                <a:xfrm>
                  <a:off x="820692" y="2041888"/>
                  <a:ext cx="1526317" cy="1381125"/>
                </a:xfrm>
                <a:prstGeom prst="rect">
                  <a:avLst/>
                </a:prstGeom>
              </p:spPr>
            </p:pic>
          </p:grpSp>
          <p:grpSp>
            <p:nvGrpSpPr>
              <p:cNvPr id="72" name="Group 71"/>
              <p:cNvGrpSpPr/>
              <p:nvPr/>
            </p:nvGrpSpPr>
            <p:grpSpPr>
              <a:xfrm>
                <a:off x="6537030" y="28505959"/>
                <a:ext cx="2493460" cy="644685"/>
                <a:chOff x="610627" y="4281292"/>
                <a:chExt cx="5661617" cy="1312871"/>
              </a:xfrm>
            </p:grpSpPr>
            <p:pic>
              <p:nvPicPr>
                <p:cNvPr id="73" name="Picture 72"/>
                <p:cNvPicPr preferRelativeResize="0">
                  <a:picLocks/>
                </p:cNvPicPr>
                <p:nvPr/>
              </p:nvPicPr>
              <p:blipFill>
                <a:blip r:embed="rId12"/>
                <a:stretch>
                  <a:fillRect/>
                </a:stretch>
              </p:blipFill>
              <p:spPr>
                <a:xfrm>
                  <a:off x="2678892" y="4300339"/>
                  <a:ext cx="3593352" cy="1293824"/>
                </a:xfrm>
                <a:prstGeom prst="rect">
                  <a:avLst/>
                </a:prstGeom>
              </p:spPr>
            </p:pic>
            <p:pic>
              <p:nvPicPr>
                <p:cNvPr id="74" name="Picture 73"/>
                <p:cNvPicPr preferRelativeResize="0">
                  <a:picLocks/>
                </p:cNvPicPr>
                <p:nvPr/>
              </p:nvPicPr>
              <p:blipFill>
                <a:blip r:embed="rId13"/>
                <a:stretch>
                  <a:fillRect/>
                </a:stretch>
              </p:blipFill>
              <p:spPr>
                <a:xfrm>
                  <a:off x="610627" y="4281292"/>
                  <a:ext cx="1418532" cy="1293822"/>
                </a:xfrm>
                <a:prstGeom prst="rect">
                  <a:avLst/>
                </a:prstGeom>
              </p:spPr>
            </p:pic>
          </p:grpSp>
        </p:grpSp>
        <p:pic>
          <p:nvPicPr>
            <p:cNvPr id="37" name="Picture 36"/>
            <p:cNvPicPr preferRelativeResize="0">
              <a:picLocks/>
            </p:cNvPicPr>
            <p:nvPr/>
          </p:nvPicPr>
          <p:blipFill>
            <a:blip r:embed="rId14" cstate="print">
              <a:extLst>
                <a:ext uri="{28A0092B-C50C-407E-A947-70E740481C1C}">
                  <a14:useLocalDpi xmlns:a14="http://schemas.microsoft.com/office/drawing/2010/main" val="0"/>
                </a:ext>
              </a:extLst>
            </a:blip>
            <a:stretch>
              <a:fillRect/>
            </a:stretch>
          </p:blipFill>
          <p:spPr>
            <a:xfrm>
              <a:off x="10431257" y="27449882"/>
              <a:ext cx="5596128" cy="2670048"/>
            </a:xfrm>
            <a:prstGeom prst="rect">
              <a:avLst/>
            </a:prstGeom>
          </p:spPr>
        </p:pic>
        <p:pic>
          <p:nvPicPr>
            <p:cNvPr id="41" name="Picture 40"/>
            <p:cNvPicPr preferRelativeResize="0">
              <a:picLocks/>
            </p:cNvPicPr>
            <p:nvPr/>
          </p:nvPicPr>
          <p:blipFill>
            <a:blip r:embed="rId15" cstate="print">
              <a:extLst>
                <a:ext uri="{28A0092B-C50C-407E-A947-70E740481C1C}">
                  <a14:useLocalDpi xmlns:a14="http://schemas.microsoft.com/office/drawing/2010/main" val="0"/>
                </a:ext>
              </a:extLst>
            </a:blip>
            <a:stretch>
              <a:fillRect/>
            </a:stretch>
          </p:blipFill>
          <p:spPr>
            <a:xfrm>
              <a:off x="313447" y="27449882"/>
              <a:ext cx="5595902" cy="2669711"/>
            </a:xfrm>
            <a:prstGeom prst="rect">
              <a:avLst/>
            </a:prstGeom>
          </p:spPr>
        </p:pic>
        <p:grpSp>
          <p:nvGrpSpPr>
            <p:cNvPr id="125" name="Group 124"/>
            <p:cNvGrpSpPr/>
            <p:nvPr/>
          </p:nvGrpSpPr>
          <p:grpSpPr>
            <a:xfrm rot="16200000">
              <a:off x="5964577" y="28072081"/>
              <a:ext cx="917045" cy="914400"/>
              <a:chOff x="3724281" y="28985780"/>
              <a:chExt cx="2083284" cy="1832358"/>
            </a:xfrm>
          </p:grpSpPr>
          <p:cxnSp>
            <p:nvCxnSpPr>
              <p:cNvPr id="93" name="Straight Arrow Connector 92"/>
              <p:cNvCxnSpPr>
                <a:cxnSpLocks/>
              </p:cNvCxnSpPr>
              <p:nvPr/>
            </p:nvCxnSpPr>
            <p:spPr>
              <a:xfrm flipH="1">
                <a:off x="3724281" y="30029188"/>
                <a:ext cx="1045135" cy="741893"/>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4769410" y="28985780"/>
                <a:ext cx="1" cy="1030459"/>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p:cNvCxnSpPr>
              <p:nvPr/>
            </p:nvCxnSpPr>
            <p:spPr>
              <a:xfrm>
                <a:off x="4759972" y="30029186"/>
                <a:ext cx="1047593" cy="728941"/>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4769410" y="30042596"/>
                <a:ext cx="0" cy="775542"/>
              </a:xfrm>
              <a:prstGeom prst="straightConnector1">
                <a:avLst/>
              </a:prstGeom>
              <a:ln w="28575">
                <a:solidFill>
                  <a:schemeClr val="accent4"/>
                </a:solidFill>
                <a:prstDash val="sysDot"/>
                <a:headEnd w="lg"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9533759" y="28067141"/>
              <a:ext cx="914400" cy="914400"/>
              <a:chOff x="9177338" y="27952955"/>
              <a:chExt cx="1116574" cy="956326"/>
            </a:xfrm>
          </p:grpSpPr>
          <p:cxnSp>
            <p:nvCxnSpPr>
              <p:cNvPr id="43" name="Straight Arrow Connector 42"/>
              <p:cNvCxnSpPr>
                <a:cxnSpLocks/>
              </p:cNvCxnSpPr>
              <p:nvPr/>
            </p:nvCxnSpPr>
            <p:spPr>
              <a:xfrm>
                <a:off x="9177338" y="28438411"/>
                <a:ext cx="1116574" cy="0"/>
              </a:xfrm>
              <a:prstGeom prst="straightConnector1">
                <a:avLst/>
              </a:prstGeom>
              <a:ln w="285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9277735" y="27952955"/>
                <a:ext cx="466035" cy="956326"/>
                <a:chOff x="9277735" y="27952955"/>
                <a:chExt cx="466035" cy="956326"/>
              </a:xfrm>
            </p:grpSpPr>
            <p:cxnSp>
              <p:nvCxnSpPr>
                <p:cNvPr id="55" name="Straight Connector 54"/>
                <p:cNvCxnSpPr>
                  <a:cxnSpLocks/>
                </p:cNvCxnSpPr>
                <p:nvPr/>
              </p:nvCxnSpPr>
              <p:spPr>
                <a:xfrm>
                  <a:off x="9289615" y="27952955"/>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rot="16200000">
                  <a:off x="9288719" y="28454230"/>
                  <a:ext cx="444067" cy="466035"/>
                </a:xfrm>
                <a:prstGeom prst="line">
                  <a:avLst/>
                </a:prstGeom>
                <a:ln w="28575">
                  <a:solidFill>
                    <a:schemeClr val="accent4"/>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97" name="Content Placeholder 21"/>
          <p:cNvSpPr>
            <a:spLocks noGrp="1"/>
          </p:cNvSpPr>
          <p:nvPr>
            <p:ph sz="quarter" idx="35"/>
          </p:nvPr>
        </p:nvSpPr>
        <p:spPr>
          <a:xfrm>
            <a:off x="30449520" y="25840905"/>
            <a:ext cx="12755880" cy="4110077"/>
          </a:xfrm>
        </p:spPr>
        <p:txBody>
          <a:bodyPr>
            <a:normAutofit/>
          </a:bodyPr>
          <a:lstStyle/>
          <a:p>
            <a:pPr algn="just"/>
            <a:r>
              <a:rPr lang="en-US" dirty="0"/>
              <a:t>Individual subject alpha power differences were observed in both conditions</a:t>
            </a:r>
          </a:p>
          <a:p>
            <a:pPr algn="just"/>
            <a:r>
              <a:rPr lang="en-US" dirty="0"/>
              <a:t>Alpha power was primarily concentrated to occipital areas  </a:t>
            </a:r>
          </a:p>
          <a:p>
            <a:pPr algn="just"/>
            <a:r>
              <a:rPr lang="en-US" dirty="0"/>
              <a:t>Alpha power was greater in the eyes closed condition compared to eyes open</a:t>
            </a:r>
          </a:p>
          <a:p>
            <a:pPr algn="just"/>
            <a:r>
              <a:rPr lang="en-US" dirty="0"/>
              <a:t>SNR-50 thresholds decreased as a function of alpha power during the eyes open condition, and increased during eyes closed</a:t>
            </a:r>
          </a:p>
          <a:p>
            <a:pPr algn="just"/>
            <a:r>
              <a:rPr lang="en-US" dirty="0"/>
              <a:t>Audibility and age did not significantly contribute to SNR-50 thresholds </a:t>
            </a:r>
          </a:p>
          <a:p>
            <a:pPr algn="just"/>
            <a:r>
              <a:rPr lang="en-US" dirty="0"/>
              <a:t>EEG alpha power may be predictive of SNR-50 threshold outcome measures</a:t>
            </a:r>
          </a:p>
        </p:txBody>
      </p:sp>
      <p:pic>
        <p:nvPicPr>
          <p:cNvPr id="90" name="Picture 8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308090" y="6478"/>
            <a:ext cx="6583680" cy="1191111"/>
          </a:xfrm>
          <a:prstGeom prst="rect">
            <a:avLst/>
          </a:prstGeom>
        </p:spPr>
      </p:pic>
      <p:grpSp>
        <p:nvGrpSpPr>
          <p:cNvPr id="10" name="Group 9"/>
          <p:cNvGrpSpPr/>
          <p:nvPr/>
        </p:nvGrpSpPr>
        <p:grpSpPr>
          <a:xfrm>
            <a:off x="30449520" y="19905080"/>
            <a:ext cx="12252962" cy="3446423"/>
            <a:chOff x="30449520" y="19948151"/>
            <a:chExt cx="12252962" cy="3446423"/>
          </a:xfrm>
        </p:grpSpPr>
        <p:pic>
          <p:nvPicPr>
            <p:cNvPr id="13" name="Picture 12"/>
            <p:cNvPicPr preferRelativeResize="0">
              <a:picLocks/>
            </p:cNvPicPr>
            <p:nvPr/>
          </p:nvPicPr>
          <p:blipFill rotWithShape="1">
            <a:blip r:embed="rId17">
              <a:extLst>
                <a:ext uri="{28A0092B-C50C-407E-A947-70E740481C1C}">
                  <a14:useLocalDpi xmlns:a14="http://schemas.microsoft.com/office/drawing/2010/main" val="0"/>
                </a:ext>
              </a:extLst>
            </a:blip>
            <a:srcRect l="11192"/>
            <a:stretch/>
          </p:blipFill>
          <p:spPr>
            <a:xfrm>
              <a:off x="37911314" y="19948151"/>
              <a:ext cx="4791168" cy="3446257"/>
            </a:xfrm>
            <a:prstGeom prst="rect">
              <a:avLst/>
            </a:prstGeom>
          </p:spPr>
        </p:pic>
        <p:pic>
          <p:nvPicPr>
            <p:cNvPr id="16" name="Picture 15"/>
            <p:cNvPicPr preferRelativeResize="0">
              <a:picLocks/>
            </p:cNvPicPr>
            <p:nvPr/>
          </p:nvPicPr>
          <p:blipFill>
            <a:blip r:embed="rId18">
              <a:extLst>
                <a:ext uri="{28A0092B-C50C-407E-A947-70E740481C1C}">
                  <a14:useLocalDpi xmlns:a14="http://schemas.microsoft.com/office/drawing/2010/main" val="0"/>
                </a:ext>
              </a:extLst>
            </a:blip>
            <a:stretch>
              <a:fillRect/>
            </a:stretch>
          </p:blipFill>
          <p:spPr>
            <a:xfrm>
              <a:off x="30449520" y="19948317"/>
              <a:ext cx="5394960" cy="3446257"/>
            </a:xfrm>
            <a:prstGeom prst="rect">
              <a:avLst/>
            </a:prstGeom>
          </p:spPr>
        </p:pic>
      </p:grpSp>
      <p:grpSp>
        <p:nvGrpSpPr>
          <p:cNvPr id="109" name="Group 108"/>
          <p:cNvGrpSpPr/>
          <p:nvPr/>
        </p:nvGrpSpPr>
        <p:grpSpPr>
          <a:xfrm>
            <a:off x="19446369" y="25239657"/>
            <a:ext cx="7544924" cy="5296140"/>
            <a:chOff x="19110960" y="25429464"/>
            <a:chExt cx="7468010" cy="5978584"/>
          </a:xfrm>
        </p:grpSpPr>
        <p:pic>
          <p:nvPicPr>
            <p:cNvPr id="99" name="Picture 9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317200" y="25429464"/>
              <a:ext cx="3261770" cy="2961064"/>
            </a:xfrm>
            <a:prstGeom prst="rect">
              <a:avLst/>
            </a:prstGeom>
          </p:spPr>
        </p:pic>
        <p:pic>
          <p:nvPicPr>
            <p:cNvPr id="101" name="Picture 10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110960" y="28445180"/>
              <a:ext cx="3261770" cy="2961064"/>
            </a:xfrm>
            <a:prstGeom prst="rect">
              <a:avLst/>
            </a:prstGeom>
          </p:spPr>
        </p:pic>
        <p:pic>
          <p:nvPicPr>
            <p:cNvPr id="103" name="Picture 10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317200" y="28446984"/>
              <a:ext cx="3261770" cy="2961064"/>
            </a:xfrm>
            <a:prstGeom prst="rect">
              <a:avLst/>
            </a:prstGeom>
          </p:spPr>
        </p:pic>
        <p:pic>
          <p:nvPicPr>
            <p:cNvPr id="107" name="Picture 106"/>
            <p:cNvPicPr preferRelativeResize="0">
              <a:picLocks/>
            </p:cNvPicPr>
            <p:nvPr/>
          </p:nvPicPr>
          <p:blipFill>
            <a:blip r:embed="rId22">
              <a:extLst>
                <a:ext uri="{28A0092B-C50C-407E-A947-70E740481C1C}">
                  <a14:useLocalDpi xmlns:a14="http://schemas.microsoft.com/office/drawing/2010/main" val="0"/>
                </a:ext>
              </a:extLst>
            </a:blip>
            <a:stretch>
              <a:fillRect/>
            </a:stretch>
          </p:blipFill>
          <p:spPr>
            <a:xfrm>
              <a:off x="19110961" y="25431468"/>
              <a:ext cx="3264409" cy="2964447"/>
            </a:xfrm>
            <a:prstGeom prst="rect">
              <a:avLst/>
            </a:prstGeom>
          </p:spPr>
        </p:pic>
      </p:grpSp>
      <p:grpSp>
        <p:nvGrpSpPr>
          <p:cNvPr id="9" name="Group 8"/>
          <p:cNvGrpSpPr/>
          <p:nvPr/>
        </p:nvGrpSpPr>
        <p:grpSpPr>
          <a:xfrm>
            <a:off x="30449520" y="14827511"/>
            <a:ext cx="12252959" cy="3446257"/>
            <a:chOff x="30449520" y="14827511"/>
            <a:chExt cx="12252959" cy="3446257"/>
          </a:xfrm>
        </p:grpSpPr>
        <p:pic>
          <p:nvPicPr>
            <p:cNvPr id="25" name="Picture 24"/>
            <p:cNvPicPr preferRelativeResize="0">
              <a:picLocks/>
            </p:cNvPicPr>
            <p:nvPr/>
          </p:nvPicPr>
          <p:blipFill rotWithShape="1">
            <a:blip r:embed="rId23">
              <a:extLst>
                <a:ext uri="{28A0092B-C50C-407E-A947-70E740481C1C}">
                  <a14:useLocalDpi xmlns:a14="http://schemas.microsoft.com/office/drawing/2010/main" val="0"/>
                </a:ext>
              </a:extLst>
            </a:blip>
            <a:srcRect l="11192"/>
            <a:stretch/>
          </p:blipFill>
          <p:spPr>
            <a:xfrm>
              <a:off x="37911314" y="14827511"/>
              <a:ext cx="4791165" cy="3446257"/>
            </a:xfrm>
            <a:prstGeom prst="rect">
              <a:avLst/>
            </a:prstGeom>
          </p:spPr>
        </p:pic>
        <p:pic>
          <p:nvPicPr>
            <p:cNvPr id="27" name="Picture 26"/>
            <p:cNvPicPr preferRelativeResize="0">
              <a:picLocks/>
            </p:cNvPicPr>
            <p:nvPr/>
          </p:nvPicPr>
          <p:blipFill>
            <a:blip r:embed="rId24">
              <a:extLst>
                <a:ext uri="{28A0092B-C50C-407E-A947-70E740481C1C}">
                  <a14:useLocalDpi xmlns:a14="http://schemas.microsoft.com/office/drawing/2010/main" val="0"/>
                </a:ext>
              </a:extLst>
            </a:blip>
            <a:stretch>
              <a:fillRect/>
            </a:stretch>
          </p:blipFill>
          <p:spPr>
            <a:xfrm>
              <a:off x="30449520" y="14827511"/>
              <a:ext cx="5394960" cy="3446257"/>
            </a:xfrm>
            <a:prstGeom prst="rect">
              <a:avLst/>
            </a:prstGeom>
          </p:spPr>
        </p:pic>
      </p:grpSp>
      <p:graphicFrame>
        <p:nvGraphicFramePr>
          <p:cNvPr id="32" name="Table 31"/>
          <p:cNvGraphicFramePr>
            <a:graphicFrameLocks noGrp="1"/>
          </p:cNvGraphicFramePr>
          <p:nvPr>
            <p:extLst>
              <p:ext uri="{D42A27DB-BD31-4B8C-83A1-F6EECF244321}">
                <p14:modId xmlns:p14="http://schemas.microsoft.com/office/powerpoint/2010/main" val="507422572"/>
              </p:ext>
            </p:extLst>
          </p:nvPr>
        </p:nvGraphicFramePr>
        <p:xfrm>
          <a:off x="30774964" y="8192473"/>
          <a:ext cx="12696300" cy="3573594"/>
        </p:xfrm>
        <a:graphic>
          <a:graphicData uri="http://schemas.openxmlformats.org/drawingml/2006/table">
            <a:tbl>
              <a:tblPr firstRow="1" bandRow="1">
                <a:tableStyleId>{00A15C55-8517-42AA-B614-E9B94910E393}</a:tableStyleId>
              </a:tblPr>
              <a:tblGrid>
                <a:gridCol w="3174075">
                  <a:extLst>
                    <a:ext uri="{9D8B030D-6E8A-4147-A177-3AD203B41FA5}">
                      <a16:colId xmlns:a16="http://schemas.microsoft.com/office/drawing/2014/main" val="3632308337"/>
                    </a:ext>
                  </a:extLst>
                </a:gridCol>
                <a:gridCol w="3174075">
                  <a:extLst>
                    <a:ext uri="{9D8B030D-6E8A-4147-A177-3AD203B41FA5}">
                      <a16:colId xmlns:a16="http://schemas.microsoft.com/office/drawing/2014/main" val="3161482999"/>
                    </a:ext>
                  </a:extLst>
                </a:gridCol>
                <a:gridCol w="3174075">
                  <a:extLst>
                    <a:ext uri="{9D8B030D-6E8A-4147-A177-3AD203B41FA5}">
                      <a16:colId xmlns:a16="http://schemas.microsoft.com/office/drawing/2014/main" val="1464763851"/>
                    </a:ext>
                  </a:extLst>
                </a:gridCol>
                <a:gridCol w="3174075">
                  <a:extLst>
                    <a:ext uri="{9D8B030D-6E8A-4147-A177-3AD203B41FA5}">
                      <a16:colId xmlns:a16="http://schemas.microsoft.com/office/drawing/2014/main" val="1517804166"/>
                    </a:ext>
                  </a:extLst>
                </a:gridCol>
              </a:tblGrid>
              <a:tr h="1191198">
                <a:tc>
                  <a:txBody>
                    <a:bodyPr/>
                    <a:lstStyle/>
                    <a:p>
                      <a:pPr algn="ctr"/>
                      <a:endParaRPr lang="en-US" sz="4000" dirty="0"/>
                    </a:p>
                  </a:txBody>
                  <a:tcPr marL="39676" marR="39676" marT="19838" marB="19838"/>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Est. co-efficient</a:t>
                      </a:r>
                    </a:p>
                  </a:txBody>
                  <a:tcPr marL="39676" marR="39676" marT="19838" marB="19838"/>
                </a:tc>
                <a:tc>
                  <a:txBody>
                    <a:bodyPr/>
                    <a:lstStyle/>
                    <a:p>
                      <a:pPr algn="ctr"/>
                      <a:r>
                        <a:rPr lang="en-US" sz="3600" dirty="0"/>
                        <a:t>Standard error</a:t>
                      </a:r>
                    </a:p>
                  </a:txBody>
                  <a:tcPr marL="39676" marR="39676" marT="19838" marB="19838"/>
                </a:tc>
                <a:tc>
                  <a:txBody>
                    <a:bodyPr/>
                    <a:lstStyle/>
                    <a:p>
                      <a:pPr algn="ctr"/>
                      <a:r>
                        <a:rPr lang="en-US" sz="3600" dirty="0"/>
                        <a:t>P-value</a:t>
                      </a:r>
                    </a:p>
                  </a:txBody>
                  <a:tcPr marL="39676" marR="39676" marT="19838" marB="19838"/>
                </a:tc>
                <a:extLst>
                  <a:ext uri="{0D108BD9-81ED-4DB2-BD59-A6C34878D82A}">
                    <a16:rowId xmlns:a16="http://schemas.microsoft.com/office/drawing/2014/main" val="559417239"/>
                  </a:ext>
                </a:extLst>
              </a:tr>
              <a:tr h="1191198">
                <a:tc>
                  <a:txBody>
                    <a:bodyPr/>
                    <a:lstStyle/>
                    <a:p>
                      <a:pPr algn="ctr"/>
                      <a:r>
                        <a:rPr lang="en-US" sz="3700" dirty="0"/>
                        <a:t>Alpha power eyes open</a:t>
                      </a:r>
                    </a:p>
                  </a:txBody>
                  <a:tcPr marL="39676" marR="39676" marT="19838" marB="19838"/>
                </a:tc>
                <a:tc>
                  <a:txBody>
                    <a:bodyPr/>
                    <a:lstStyle/>
                    <a:p>
                      <a:pPr algn="ctr"/>
                      <a:r>
                        <a:rPr lang="en-US" sz="4000" dirty="0"/>
                        <a:t>-30.6</a:t>
                      </a:r>
                    </a:p>
                  </a:txBody>
                  <a:tcPr marL="39676" marR="39676" marT="19838" marB="19838"/>
                </a:tc>
                <a:tc>
                  <a:txBody>
                    <a:bodyPr/>
                    <a:lstStyle/>
                    <a:p>
                      <a:pPr algn="ctr"/>
                      <a:r>
                        <a:rPr lang="en-US" sz="4000" dirty="0"/>
                        <a:t>8.4</a:t>
                      </a:r>
                    </a:p>
                  </a:txBody>
                  <a:tcPr marL="39676" marR="39676" marT="19838" marB="19838"/>
                </a:tc>
                <a:tc>
                  <a:txBody>
                    <a:bodyPr/>
                    <a:lstStyle/>
                    <a:p>
                      <a:pPr algn="ctr"/>
                      <a:r>
                        <a:rPr lang="en-US" sz="4000" dirty="0"/>
                        <a:t>0.003*</a:t>
                      </a:r>
                    </a:p>
                  </a:txBody>
                  <a:tcPr marL="39676" marR="39676" marT="19838" marB="19838"/>
                </a:tc>
                <a:extLst>
                  <a:ext uri="{0D108BD9-81ED-4DB2-BD59-A6C34878D82A}">
                    <a16:rowId xmlns:a16="http://schemas.microsoft.com/office/drawing/2014/main" val="2181573276"/>
                  </a:ext>
                </a:extLst>
              </a:tr>
              <a:tr h="1191198">
                <a:tc>
                  <a:txBody>
                    <a:bodyPr/>
                    <a:lstStyle/>
                    <a:p>
                      <a:pPr algn="ctr"/>
                      <a:r>
                        <a:rPr lang="en-US" sz="3700" dirty="0"/>
                        <a:t>Alpha power eyes closed</a:t>
                      </a:r>
                    </a:p>
                  </a:txBody>
                  <a:tcPr marL="39676" marR="39676" marT="19838" marB="19838"/>
                </a:tc>
                <a:tc>
                  <a:txBody>
                    <a:bodyPr/>
                    <a:lstStyle/>
                    <a:p>
                      <a:pPr algn="ctr"/>
                      <a:r>
                        <a:rPr lang="en-US" sz="4000" dirty="0"/>
                        <a:t>11.8</a:t>
                      </a:r>
                    </a:p>
                  </a:txBody>
                  <a:tcPr marL="39676" marR="39676" marT="19838" marB="19838"/>
                </a:tc>
                <a:tc>
                  <a:txBody>
                    <a:bodyPr/>
                    <a:lstStyle/>
                    <a:p>
                      <a:pPr algn="ctr"/>
                      <a:r>
                        <a:rPr lang="en-US" sz="4000" dirty="0"/>
                        <a:t>4.2</a:t>
                      </a:r>
                    </a:p>
                  </a:txBody>
                  <a:tcPr marL="39676" marR="39676" marT="19838" marB="19838"/>
                </a:tc>
                <a:tc>
                  <a:txBody>
                    <a:bodyPr/>
                    <a:lstStyle/>
                    <a:p>
                      <a:pPr algn="ctr"/>
                      <a:r>
                        <a:rPr lang="en-US" sz="4000" dirty="0"/>
                        <a:t>0.02*</a:t>
                      </a:r>
                    </a:p>
                  </a:txBody>
                  <a:tcPr marL="39676" marR="39676" marT="19838" marB="19838"/>
                </a:tc>
                <a:extLst>
                  <a:ext uri="{0D108BD9-81ED-4DB2-BD59-A6C34878D82A}">
                    <a16:rowId xmlns:a16="http://schemas.microsoft.com/office/drawing/2014/main" val="1041974949"/>
                  </a:ext>
                </a:extLst>
              </a:tr>
            </a:tbl>
          </a:graphicData>
        </a:graphic>
      </p:graphicFrame>
      <p:sp>
        <p:nvSpPr>
          <p:cNvPr id="81" name="Content Placeholder 16"/>
          <p:cNvSpPr>
            <a:spLocks noGrp="1"/>
          </p:cNvSpPr>
          <p:nvPr>
            <p:ph sz="quarter" idx="30"/>
          </p:nvPr>
        </p:nvSpPr>
        <p:spPr>
          <a:xfrm>
            <a:off x="30449520" y="12007140"/>
            <a:ext cx="12747714" cy="1047631"/>
          </a:xfrm>
        </p:spPr>
        <p:txBody>
          <a:bodyPr>
            <a:normAutofit/>
          </a:bodyPr>
          <a:lstStyle/>
          <a:p>
            <a:pPr marL="0" indent="0">
              <a:buNone/>
            </a:pPr>
            <a:r>
              <a:rPr lang="en-US" sz="2400" dirty="0"/>
              <a:t>Table 1. Linear regression model (y=</a:t>
            </a:r>
            <a:r>
              <a:rPr lang="el-GR" sz="2400" dirty="0"/>
              <a:t>β</a:t>
            </a:r>
            <a:r>
              <a:rPr lang="en-US" sz="2400" baseline="-25000" dirty="0"/>
              <a:t>0</a:t>
            </a:r>
            <a:r>
              <a:rPr lang="en-US" sz="2400" dirty="0"/>
              <a:t>+</a:t>
            </a:r>
            <a:r>
              <a:rPr lang="el-GR" sz="2400" dirty="0"/>
              <a:t> β</a:t>
            </a:r>
            <a:r>
              <a:rPr lang="en-US" sz="2400" baseline="-25000" dirty="0"/>
              <a:t>1</a:t>
            </a:r>
            <a:r>
              <a:rPr lang="en-US" sz="2400" dirty="0"/>
              <a:t>X</a:t>
            </a:r>
            <a:r>
              <a:rPr lang="en-US" sz="2400" baseline="-25000" dirty="0"/>
              <a:t>1</a:t>
            </a:r>
            <a:r>
              <a:rPr lang="en-US" sz="2400" dirty="0"/>
              <a:t>+</a:t>
            </a:r>
            <a:r>
              <a:rPr lang="el-GR" sz="2400" dirty="0"/>
              <a:t> β</a:t>
            </a:r>
            <a:r>
              <a:rPr lang="en-US" sz="2400" baseline="-25000" dirty="0"/>
              <a:t>2</a:t>
            </a:r>
            <a:r>
              <a:rPr lang="en-US" sz="2400" dirty="0"/>
              <a:t>X</a:t>
            </a:r>
            <a:r>
              <a:rPr lang="en-US" sz="2400" baseline="-25000" dirty="0"/>
              <a:t>2</a:t>
            </a:r>
            <a:r>
              <a:rPr lang="en-US" sz="2400" dirty="0"/>
              <a:t>) where y=SNR-50 threshold, X</a:t>
            </a:r>
            <a:r>
              <a:rPr lang="en-US" sz="2400" baseline="-25000" dirty="0"/>
              <a:t>1</a:t>
            </a:r>
            <a:r>
              <a:rPr lang="en-US" sz="2400" dirty="0"/>
              <a:t>=alpha power eyes open, X</a:t>
            </a:r>
            <a:r>
              <a:rPr lang="en-US" sz="2400" baseline="-25000" dirty="0"/>
              <a:t>2</a:t>
            </a:r>
            <a:r>
              <a:rPr lang="en-US" sz="2400" dirty="0"/>
              <a:t>=alpha power eyes closed, and </a:t>
            </a:r>
            <a:r>
              <a:rPr lang="el-GR" sz="2400" dirty="0"/>
              <a:t>β</a:t>
            </a:r>
            <a:r>
              <a:rPr lang="en-US" sz="2400" baseline="-25000" dirty="0"/>
              <a:t>0 </a:t>
            </a:r>
            <a:r>
              <a:rPr lang="en-US" sz="2400" dirty="0"/>
              <a:t>the y</a:t>
            </a:r>
            <a:r>
              <a:rPr lang="en-US" sz="2400" baseline="-25000" dirty="0"/>
              <a:t> </a:t>
            </a:r>
            <a:r>
              <a:rPr lang="en-US" sz="2400" dirty="0"/>
              <a:t>intercept. Significance is indicated by *</a:t>
            </a:r>
          </a:p>
        </p:txBody>
      </p:sp>
      <p:sp>
        <p:nvSpPr>
          <p:cNvPr id="82" name="Content Placeholder 16"/>
          <p:cNvSpPr>
            <a:spLocks noGrp="1"/>
          </p:cNvSpPr>
          <p:nvPr>
            <p:ph sz="quarter" idx="30"/>
          </p:nvPr>
        </p:nvSpPr>
        <p:spPr>
          <a:xfrm>
            <a:off x="30268545" y="7132320"/>
            <a:ext cx="13441680" cy="972387"/>
          </a:xfrm>
        </p:spPr>
        <p:txBody>
          <a:bodyPr>
            <a:normAutofit/>
          </a:bodyPr>
          <a:lstStyle/>
          <a:p>
            <a:pPr marL="0" indent="0" algn="ctr">
              <a:buNone/>
            </a:pPr>
            <a:r>
              <a:rPr lang="en-US" sz="4400" b="1" dirty="0"/>
              <a:t>SNR thresholds significantly associate with alpha power</a:t>
            </a:r>
          </a:p>
        </p:txBody>
      </p:sp>
      <p:sp>
        <p:nvSpPr>
          <p:cNvPr id="75" name="Content Placeholder 16"/>
          <p:cNvSpPr>
            <a:spLocks noGrp="1"/>
          </p:cNvSpPr>
          <p:nvPr>
            <p:ph sz="quarter" idx="30"/>
          </p:nvPr>
        </p:nvSpPr>
        <p:spPr>
          <a:xfrm>
            <a:off x="1822897" y="26243280"/>
            <a:ext cx="3111960" cy="723247"/>
          </a:xfrm>
        </p:spPr>
        <p:txBody>
          <a:bodyPr>
            <a:normAutofit/>
          </a:bodyPr>
          <a:lstStyle/>
          <a:p>
            <a:pPr marL="0" indent="0" algn="ctr">
              <a:buNone/>
            </a:pPr>
            <a:r>
              <a:rPr lang="en-US" sz="2400" dirty="0"/>
              <a:t>A. Raw EEG Signal</a:t>
            </a:r>
          </a:p>
        </p:txBody>
      </p:sp>
      <p:sp>
        <p:nvSpPr>
          <p:cNvPr id="77" name="Content Placeholder 16"/>
          <p:cNvSpPr>
            <a:spLocks noGrp="1"/>
          </p:cNvSpPr>
          <p:nvPr>
            <p:ph sz="quarter" idx="30"/>
          </p:nvPr>
        </p:nvSpPr>
        <p:spPr>
          <a:xfrm>
            <a:off x="6211340" y="26243280"/>
            <a:ext cx="4456659" cy="677421"/>
          </a:xfrm>
        </p:spPr>
        <p:txBody>
          <a:bodyPr>
            <a:normAutofit/>
          </a:bodyPr>
          <a:lstStyle/>
          <a:p>
            <a:pPr marL="0" indent="0" algn="ctr">
              <a:buNone/>
            </a:pPr>
            <a:r>
              <a:rPr lang="en-US" sz="2400" dirty="0"/>
              <a:t>B. ICA Components Removed</a:t>
            </a:r>
          </a:p>
        </p:txBody>
      </p:sp>
      <p:sp>
        <p:nvSpPr>
          <p:cNvPr id="78" name="Content Placeholder 16"/>
          <p:cNvSpPr>
            <a:spLocks noGrp="1"/>
          </p:cNvSpPr>
          <p:nvPr>
            <p:ph sz="quarter" idx="30"/>
          </p:nvPr>
        </p:nvSpPr>
        <p:spPr>
          <a:xfrm>
            <a:off x="11777063" y="26243280"/>
            <a:ext cx="3641491" cy="605351"/>
          </a:xfrm>
        </p:spPr>
        <p:txBody>
          <a:bodyPr>
            <a:normAutofit/>
          </a:bodyPr>
          <a:lstStyle/>
          <a:p>
            <a:pPr marL="0" indent="0" algn="ctr">
              <a:buNone/>
            </a:pPr>
            <a:r>
              <a:rPr lang="en-US" sz="2400" dirty="0"/>
              <a:t>C. Clean EEG Data</a:t>
            </a:r>
          </a:p>
        </p:txBody>
      </p:sp>
      <p:sp>
        <p:nvSpPr>
          <p:cNvPr id="79" name="Content Placeholder 16"/>
          <p:cNvSpPr>
            <a:spLocks noGrp="1"/>
          </p:cNvSpPr>
          <p:nvPr>
            <p:ph sz="quarter" idx="30"/>
          </p:nvPr>
        </p:nvSpPr>
        <p:spPr>
          <a:xfrm>
            <a:off x="31077957" y="14275655"/>
            <a:ext cx="4498209" cy="577290"/>
          </a:xfrm>
        </p:spPr>
        <p:txBody>
          <a:bodyPr>
            <a:normAutofit fontScale="77500" lnSpcReduction="20000"/>
          </a:bodyPr>
          <a:lstStyle/>
          <a:p>
            <a:pPr marL="0" indent="0" algn="ctr">
              <a:buNone/>
            </a:pPr>
            <a:r>
              <a:rPr lang="en-US" sz="3600" dirty="0"/>
              <a:t>Eyes Open</a:t>
            </a:r>
          </a:p>
        </p:txBody>
      </p:sp>
      <p:sp>
        <p:nvSpPr>
          <p:cNvPr id="80" name="Content Placeholder 16"/>
          <p:cNvSpPr>
            <a:spLocks noGrp="1"/>
          </p:cNvSpPr>
          <p:nvPr>
            <p:ph sz="quarter" idx="30"/>
          </p:nvPr>
        </p:nvSpPr>
        <p:spPr>
          <a:xfrm>
            <a:off x="37755895" y="14281710"/>
            <a:ext cx="4498209" cy="577290"/>
          </a:xfrm>
        </p:spPr>
        <p:txBody>
          <a:bodyPr>
            <a:normAutofit fontScale="77500" lnSpcReduction="20000"/>
          </a:bodyPr>
          <a:lstStyle/>
          <a:p>
            <a:pPr marL="0" indent="0" algn="ctr">
              <a:buNone/>
            </a:pPr>
            <a:r>
              <a:rPr lang="en-US" sz="3600" dirty="0"/>
              <a:t>Eyes Closed</a:t>
            </a:r>
          </a:p>
        </p:txBody>
      </p:sp>
      <p:sp>
        <p:nvSpPr>
          <p:cNvPr id="112" name="Content Placeholder 16"/>
          <p:cNvSpPr>
            <a:spLocks noGrp="1"/>
          </p:cNvSpPr>
          <p:nvPr>
            <p:ph sz="quarter" idx="30"/>
          </p:nvPr>
        </p:nvSpPr>
        <p:spPr>
          <a:xfrm>
            <a:off x="17099280" y="23689078"/>
            <a:ext cx="11413450" cy="710985"/>
          </a:xfrm>
        </p:spPr>
        <p:txBody>
          <a:bodyPr>
            <a:normAutofit fontScale="92500"/>
          </a:bodyPr>
          <a:lstStyle/>
          <a:p>
            <a:pPr marL="0" indent="0" algn="just">
              <a:buNone/>
            </a:pPr>
            <a:r>
              <a:rPr lang="en-US" sz="1600" dirty="0"/>
              <a:t>Figure 3. Time frequency data for two subjects. The top row of panels shows oscillatory activation in the eyes open condition, and the bottom row eyes closed, for each subject respectively.  Oscillatory activity is shown with the greatest activation in the alpha band (7.5-12.5Hz).  </a:t>
            </a:r>
          </a:p>
        </p:txBody>
      </p:sp>
      <p:pic>
        <p:nvPicPr>
          <p:cNvPr id="15" name="Picture 14"/>
          <p:cNvPicPr preferRelativeResize="0">
            <a:picLocks/>
          </p:cNvPicPr>
          <p:nvPr/>
        </p:nvPicPr>
        <p:blipFill>
          <a:blip r:embed="rId25"/>
          <a:stretch>
            <a:fillRect/>
          </a:stretch>
        </p:blipFill>
        <p:spPr>
          <a:xfrm>
            <a:off x="28550886" y="20681618"/>
            <a:ext cx="1081968" cy="6344874"/>
          </a:xfrm>
          <a:prstGeom prst="rect">
            <a:avLst/>
          </a:prstGeom>
        </p:spPr>
      </p:pic>
      <p:grpSp>
        <p:nvGrpSpPr>
          <p:cNvPr id="31" name="Group 30"/>
          <p:cNvGrpSpPr/>
          <p:nvPr/>
        </p:nvGrpSpPr>
        <p:grpSpPr>
          <a:xfrm>
            <a:off x="16459941" y="9014006"/>
            <a:ext cx="12382232" cy="5387700"/>
            <a:chOff x="16459941" y="9014006"/>
            <a:chExt cx="12382232" cy="5387700"/>
          </a:xfrm>
        </p:grpSpPr>
        <p:grpSp>
          <p:nvGrpSpPr>
            <p:cNvPr id="5" name="Group 4"/>
            <p:cNvGrpSpPr/>
            <p:nvPr/>
          </p:nvGrpSpPr>
          <p:grpSpPr>
            <a:xfrm>
              <a:off x="16459941" y="9014006"/>
              <a:ext cx="12382232" cy="5387700"/>
              <a:chOff x="16368867" y="9966960"/>
              <a:chExt cx="12769991" cy="5524500"/>
            </a:xfrm>
          </p:grpSpPr>
          <p:pic>
            <p:nvPicPr>
              <p:cNvPr id="17" name="Picture 1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6368867" y="9966960"/>
                <a:ext cx="6347260" cy="5524500"/>
              </a:xfrm>
              <a:prstGeom prst="rect">
                <a:avLst/>
              </a:prstGeom>
            </p:spPr>
          </p:pic>
          <p:pic>
            <p:nvPicPr>
              <p:cNvPr id="24" name="Picture 2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791598" y="9966960"/>
                <a:ext cx="6347260" cy="5524500"/>
              </a:xfrm>
              <a:prstGeom prst="rect">
                <a:avLst/>
              </a:prstGeom>
            </p:spPr>
          </p:pic>
        </p:grpSp>
        <p:pic>
          <p:nvPicPr>
            <p:cNvPr id="6" name="Picture 5"/>
            <p:cNvPicPr>
              <a:picLocks noChangeAspect="1"/>
            </p:cNvPicPr>
            <p:nvPr/>
          </p:nvPicPr>
          <p:blipFill>
            <a:blip r:embed="rId28"/>
            <a:stretch>
              <a:fillRect/>
            </a:stretch>
          </p:blipFill>
          <p:spPr>
            <a:xfrm>
              <a:off x="26074694" y="9386627"/>
              <a:ext cx="2438036" cy="910789"/>
            </a:xfrm>
            <a:prstGeom prst="rect">
              <a:avLst/>
            </a:prstGeom>
          </p:spPr>
        </p:pic>
      </p:grpSp>
      <p:sp>
        <p:nvSpPr>
          <p:cNvPr id="40" name="TextBox 39"/>
          <p:cNvSpPr txBox="1"/>
          <p:nvPr/>
        </p:nvSpPr>
        <p:spPr>
          <a:xfrm>
            <a:off x="17284912" y="8297797"/>
            <a:ext cx="6004647" cy="830997"/>
          </a:xfrm>
          <a:prstGeom prst="rect">
            <a:avLst/>
          </a:prstGeom>
          <a:noFill/>
        </p:spPr>
        <p:txBody>
          <a:bodyPr wrap="square" rtlCol="0">
            <a:spAutoFit/>
          </a:bodyPr>
          <a:lstStyle/>
          <a:p>
            <a:r>
              <a:rPr lang="en-US" sz="4800" dirty="0"/>
              <a:t>High alpha subject</a:t>
            </a:r>
          </a:p>
        </p:txBody>
      </p:sp>
      <p:sp>
        <p:nvSpPr>
          <p:cNvPr id="108" name="TextBox 107"/>
          <p:cNvSpPr txBox="1"/>
          <p:nvPr/>
        </p:nvSpPr>
        <p:spPr>
          <a:xfrm>
            <a:off x="23536125" y="8294816"/>
            <a:ext cx="5949883" cy="830997"/>
          </a:xfrm>
          <a:prstGeom prst="rect">
            <a:avLst/>
          </a:prstGeom>
          <a:noFill/>
        </p:spPr>
        <p:txBody>
          <a:bodyPr wrap="square" rtlCol="0">
            <a:spAutoFit/>
          </a:bodyPr>
          <a:lstStyle/>
          <a:p>
            <a:r>
              <a:rPr lang="en-US" sz="4800" dirty="0"/>
              <a:t>Low alpha subject</a:t>
            </a:r>
          </a:p>
        </p:txBody>
      </p:sp>
      <p:sp>
        <p:nvSpPr>
          <p:cNvPr id="49" name="Content Placeholder 16"/>
          <p:cNvSpPr>
            <a:spLocks noGrp="1"/>
          </p:cNvSpPr>
          <p:nvPr>
            <p:ph sz="quarter" idx="30"/>
          </p:nvPr>
        </p:nvSpPr>
        <p:spPr>
          <a:xfrm>
            <a:off x="17284913" y="15009090"/>
            <a:ext cx="11557260" cy="879798"/>
          </a:xfrm>
        </p:spPr>
        <p:txBody>
          <a:bodyPr>
            <a:normAutofit fontScale="92500"/>
          </a:bodyPr>
          <a:lstStyle/>
          <a:p>
            <a:pPr marL="0" indent="0" algn="ctr">
              <a:buNone/>
            </a:pPr>
            <a:r>
              <a:rPr lang="en-US" dirty="0"/>
              <a:t>Time frequency data averaged across occipital channels: OZ,O1,O2,POZ,PO3,PO4</a:t>
            </a:r>
          </a:p>
        </p:txBody>
      </p:sp>
      <p:sp>
        <p:nvSpPr>
          <p:cNvPr id="111" name="Content Placeholder 16"/>
          <p:cNvSpPr>
            <a:spLocks noGrp="1"/>
          </p:cNvSpPr>
          <p:nvPr>
            <p:ph sz="quarter" idx="30"/>
          </p:nvPr>
        </p:nvSpPr>
        <p:spPr>
          <a:xfrm>
            <a:off x="17099280" y="14312496"/>
            <a:ext cx="11413450" cy="723704"/>
          </a:xfrm>
        </p:spPr>
        <p:txBody>
          <a:bodyPr>
            <a:normAutofit fontScale="85000" lnSpcReduction="20000"/>
          </a:bodyPr>
          <a:lstStyle/>
          <a:p>
            <a:pPr marL="0" indent="0" algn="just">
              <a:buNone/>
            </a:pPr>
            <a:r>
              <a:rPr lang="en-US" sz="2400" dirty="0"/>
              <a:t>Figure 2. Fast Fourier Transform (FFT) for two subjects across occipital channels OZ,O1,O2,POZ,PO3,PO4 in both the eyes open and eyes closed condition. </a:t>
            </a:r>
          </a:p>
        </p:txBody>
      </p:sp>
      <p:sp>
        <p:nvSpPr>
          <p:cNvPr id="89" name="Content Placeholder 16"/>
          <p:cNvSpPr>
            <a:spLocks noGrp="1"/>
          </p:cNvSpPr>
          <p:nvPr>
            <p:ph sz="quarter" idx="30"/>
          </p:nvPr>
        </p:nvSpPr>
        <p:spPr>
          <a:xfrm>
            <a:off x="20684734" y="27640418"/>
            <a:ext cx="4498209" cy="577290"/>
          </a:xfrm>
        </p:spPr>
        <p:txBody>
          <a:bodyPr>
            <a:normAutofit fontScale="77500" lnSpcReduction="20000"/>
          </a:bodyPr>
          <a:lstStyle/>
          <a:p>
            <a:pPr marL="0" indent="0" algn="ctr">
              <a:buNone/>
            </a:pPr>
            <a:r>
              <a:rPr lang="en-US" sz="3600" dirty="0"/>
              <a:t>Eyes Closed</a:t>
            </a:r>
          </a:p>
        </p:txBody>
      </p:sp>
      <p:sp>
        <p:nvSpPr>
          <p:cNvPr id="91" name="Content Placeholder 16"/>
          <p:cNvSpPr>
            <a:spLocks noGrp="1"/>
          </p:cNvSpPr>
          <p:nvPr>
            <p:ph sz="quarter" idx="30"/>
          </p:nvPr>
        </p:nvSpPr>
        <p:spPr>
          <a:xfrm>
            <a:off x="20810723" y="25105376"/>
            <a:ext cx="4498209" cy="577290"/>
          </a:xfrm>
        </p:spPr>
        <p:txBody>
          <a:bodyPr>
            <a:normAutofit fontScale="77500" lnSpcReduction="20000"/>
          </a:bodyPr>
          <a:lstStyle/>
          <a:p>
            <a:pPr marL="0" indent="0" algn="ctr">
              <a:buNone/>
            </a:pPr>
            <a:r>
              <a:rPr lang="en-US" sz="3600" dirty="0"/>
              <a:t>Eyes Open</a:t>
            </a:r>
          </a:p>
        </p:txBody>
      </p:sp>
      <p:sp>
        <p:nvSpPr>
          <p:cNvPr id="94" name="Content Placeholder 16"/>
          <p:cNvSpPr>
            <a:spLocks noGrp="1"/>
          </p:cNvSpPr>
          <p:nvPr>
            <p:ph sz="quarter" idx="30"/>
          </p:nvPr>
        </p:nvSpPr>
        <p:spPr>
          <a:xfrm rot="16200000">
            <a:off x="17239158" y="27482246"/>
            <a:ext cx="4498209" cy="577290"/>
          </a:xfrm>
        </p:spPr>
        <p:txBody>
          <a:bodyPr>
            <a:normAutofit fontScale="77500" lnSpcReduction="20000"/>
          </a:bodyPr>
          <a:lstStyle/>
          <a:p>
            <a:pPr marL="0" indent="0" algn="ctr">
              <a:buNone/>
            </a:pPr>
            <a:r>
              <a:rPr lang="en-US" sz="3600" dirty="0"/>
              <a:t>Subject 1</a:t>
            </a:r>
          </a:p>
        </p:txBody>
      </p:sp>
      <p:sp>
        <p:nvSpPr>
          <p:cNvPr id="95" name="Content Placeholder 16"/>
          <p:cNvSpPr>
            <a:spLocks noGrp="1"/>
          </p:cNvSpPr>
          <p:nvPr>
            <p:ph sz="quarter" idx="30"/>
          </p:nvPr>
        </p:nvSpPr>
        <p:spPr>
          <a:xfrm rot="16200000">
            <a:off x="24725369" y="27413262"/>
            <a:ext cx="4498209" cy="577290"/>
          </a:xfrm>
        </p:spPr>
        <p:txBody>
          <a:bodyPr>
            <a:normAutofit fontScale="77500" lnSpcReduction="20000"/>
          </a:bodyPr>
          <a:lstStyle/>
          <a:p>
            <a:pPr marL="0" indent="0" algn="ctr">
              <a:buNone/>
            </a:pPr>
            <a:r>
              <a:rPr lang="en-US" sz="3600" dirty="0"/>
              <a:t>Subject 2</a:t>
            </a:r>
          </a:p>
        </p:txBody>
      </p:sp>
      <p:pic>
        <p:nvPicPr>
          <p:cNvPr id="18" name="Picture 17"/>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40840106" y="2232757"/>
            <a:ext cx="3051094" cy="2880592"/>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2">
      <a:dk1>
        <a:srgbClr val="4B2E83"/>
      </a:dk1>
      <a:lt1>
        <a:srgbClr val="FFFFFF"/>
      </a:lt1>
      <a:dk2>
        <a:srgbClr val="4B2E83"/>
      </a:dk2>
      <a:lt2>
        <a:srgbClr val="FFFFFF"/>
      </a:lt2>
      <a:accent1>
        <a:srgbClr val="4B2E83"/>
      </a:accent1>
      <a:accent2>
        <a:srgbClr val="85754D"/>
      </a:accent2>
      <a:accent3>
        <a:srgbClr val="FFFFFF"/>
      </a:accent3>
      <a:accent4>
        <a:srgbClr val="483086"/>
      </a:accent4>
      <a:accent5>
        <a:srgbClr val="444444"/>
      </a:accent5>
      <a:accent6>
        <a:srgbClr val="85754D"/>
      </a:accent6>
      <a:hlink>
        <a:srgbClr val="4B2E83"/>
      </a:hlink>
      <a:folHlink>
        <a:srgbClr val="4B2E83"/>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1443</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Variations in speech-in-noise thresholds as it relates to central inhibitory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2017-02-03T21:24:24Z</dcterms:created>
  <dcterms:modified xsi:type="dcterms:W3CDTF">2017-02-24T19:07:05Z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