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"/>
  </p:notesMasterIdLst>
  <p:handoutMasterIdLst>
    <p:handoutMasterId r:id="rId5"/>
  </p:handoutMasterIdLst>
  <p:sldIdLst>
    <p:sldId id="256" r:id="rId3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0" d="100"/>
          <a:sy n="30" d="100"/>
        </p:scale>
        <p:origin x="2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3"/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9CB-4650-AF11-DC53E70B5FC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9CB-4650-AF11-DC53E70B5FC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3"/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9CB-4650-AF11-DC53E70B5FC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9CB-4650-AF11-DC53E70B5FC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Lbl>
              <c:idx val="3"/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9CB-4650-AF11-DC53E70B5FC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9CB-4650-AF11-DC53E70B5F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11546848"/>
        <c:axId val="311547408"/>
      </c:lineChart>
      <c:catAx>
        <c:axId val="311546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1547408"/>
        <c:crosses val="autoZero"/>
        <c:auto val="1"/>
        <c:lblAlgn val="ctr"/>
        <c:lblOffset val="100"/>
        <c:noMultiLvlLbl val="0"/>
      </c:catAx>
      <c:valAx>
        <c:axId val="311547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1546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3"/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4E7-4BE0-87C4-86187089A3B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4E7-4BE0-87C4-86187089A3B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3"/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4E7-4BE0-87C4-86187089A3B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4E7-4BE0-87C4-86187089A3B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Lbl>
              <c:idx val="3"/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4E7-4BE0-87C4-86187089A3B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4E7-4BE0-87C4-86187089A3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6104144"/>
        <c:axId val="416104704"/>
      </c:lineChart>
      <c:catAx>
        <c:axId val="416104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6104704"/>
        <c:crosses val="autoZero"/>
        <c:auto val="1"/>
        <c:lblAlgn val="ctr"/>
        <c:lblOffset val="100"/>
        <c:noMultiLvlLbl val="0"/>
      </c:catAx>
      <c:valAx>
        <c:axId val="416104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6104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2-03T14:46:37.971" idx="1">
    <p:pos x="22800" y="1688"/>
    <p:text>Need to find higher resolution image</p:text>
    <p:extLst>
      <p:ext uri="{C676402C-5697-4E1C-873F-D02D1690AC5C}">
        <p15:threadingInfo xmlns:p15="http://schemas.microsoft.com/office/powerpoint/2012/main" timeZoneBias="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0" y="990600"/>
            <a:ext cx="31089600" cy="25145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6"/>
          </p:nvPr>
        </p:nvSpPr>
        <p:spPr bwMode="auto">
          <a:xfrm>
            <a:off x="6400800" y="3588603"/>
            <a:ext cx="31089600" cy="83099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5852160"/>
            <a:ext cx="12801600" cy="1219200"/>
          </a:xfrm>
          <a:prstGeom prst="round1Rect">
            <a:avLst/>
          </a:prstGeom>
          <a:solidFill>
            <a:schemeClr val="accent2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9" name="Content Placeholder 17"/>
          <p:cNvSpPr>
            <a:spLocks noGrp="1"/>
          </p:cNvSpPr>
          <p:nvPr>
            <p:ph sz="quarter" idx="24" hasCustomPrompt="1"/>
          </p:nvPr>
        </p:nvSpPr>
        <p:spPr>
          <a:xfrm>
            <a:off x="1143000" y="7071360"/>
            <a:ext cx="12801600" cy="6858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15032736"/>
            <a:ext cx="12801600" cy="1219200"/>
          </a:xfrm>
          <a:prstGeom prst="round1Rect">
            <a:avLst/>
          </a:prstGeom>
          <a:solidFill>
            <a:schemeClr val="accent3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0" name="Content Placeholder 17"/>
          <p:cNvSpPr>
            <a:spLocks noGrp="1"/>
          </p:cNvSpPr>
          <p:nvPr>
            <p:ph sz="quarter" idx="25" hasCustomPrompt="1"/>
          </p:nvPr>
        </p:nvSpPr>
        <p:spPr>
          <a:xfrm>
            <a:off x="1143000" y="16251936"/>
            <a:ext cx="12801600" cy="9088165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25831800"/>
            <a:ext cx="12801600" cy="1219200"/>
          </a:xfrm>
          <a:prstGeom prst="round1Rect">
            <a:avLst/>
          </a:prstGeom>
          <a:solidFill>
            <a:schemeClr val="accent4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1" name="Content Placeholder 17"/>
          <p:cNvSpPr>
            <a:spLocks noGrp="1"/>
          </p:cNvSpPr>
          <p:nvPr>
            <p:ph sz="quarter" idx="26" hasCustomPrompt="1"/>
          </p:nvPr>
        </p:nvSpPr>
        <p:spPr>
          <a:xfrm>
            <a:off x="1143000" y="27057096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5544800" y="5852160"/>
            <a:ext cx="12801600" cy="1219200"/>
          </a:xfrm>
          <a:prstGeom prst="round1Rect">
            <a:avLst/>
          </a:prstGeom>
          <a:solidFill>
            <a:schemeClr val="accent5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2" name="Content Placeholder 17"/>
          <p:cNvSpPr>
            <a:spLocks noGrp="1"/>
          </p:cNvSpPr>
          <p:nvPr>
            <p:ph sz="quarter" idx="27" hasCustomPrompt="1"/>
          </p:nvPr>
        </p:nvSpPr>
        <p:spPr>
          <a:xfrm>
            <a:off x="15544800" y="7071360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15544800" y="11948160"/>
            <a:ext cx="12801600" cy="6172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3" name="Content Placeholder 17"/>
          <p:cNvSpPr>
            <a:spLocks noGrp="1"/>
          </p:cNvSpPr>
          <p:nvPr>
            <p:ph sz="quarter" idx="28" hasCustomPrompt="1"/>
          </p:nvPr>
        </p:nvSpPr>
        <p:spPr>
          <a:xfrm>
            <a:off x="15544800" y="23469600"/>
            <a:ext cx="12801600" cy="1752600"/>
          </a:xfrm>
        </p:spPr>
        <p:txBody>
          <a:bodyPr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15544800" y="25831800"/>
            <a:ext cx="12801600" cy="1219200"/>
          </a:xfrm>
          <a:prstGeom prst="round1Rect">
            <a:avLst/>
          </a:prstGeom>
          <a:solidFill>
            <a:schemeClr val="accent6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5" name="Content Placeholder 17"/>
          <p:cNvSpPr>
            <a:spLocks noGrp="1"/>
          </p:cNvSpPr>
          <p:nvPr>
            <p:ph sz="quarter" idx="30" hasCustomPrompt="1"/>
          </p:nvPr>
        </p:nvSpPr>
        <p:spPr>
          <a:xfrm>
            <a:off x="15544800" y="27057096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9900880" y="5852160"/>
            <a:ext cx="12801600" cy="1219200"/>
          </a:xfrm>
          <a:prstGeom prst="round1Rect">
            <a:avLst/>
          </a:prstGeom>
          <a:solidFill>
            <a:schemeClr val="accent6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7" name="Content Placeholder 17"/>
          <p:cNvSpPr>
            <a:spLocks noGrp="1"/>
          </p:cNvSpPr>
          <p:nvPr>
            <p:ph sz="quarter" idx="32" hasCustomPrompt="1"/>
          </p:nvPr>
        </p:nvSpPr>
        <p:spPr>
          <a:xfrm>
            <a:off x="29900880" y="7071360"/>
            <a:ext cx="12801600" cy="7315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8" name="Content Placeholder 17"/>
          <p:cNvSpPr>
            <a:spLocks noGrp="1"/>
          </p:cNvSpPr>
          <p:nvPr>
            <p:ph sz="quarter" idx="33" hasCustomPrompt="1"/>
          </p:nvPr>
        </p:nvSpPr>
        <p:spPr>
          <a:xfrm>
            <a:off x="29900880" y="15837408"/>
            <a:ext cx="12801600" cy="7315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4" hasCustomPrompt="1"/>
          </p:nvPr>
        </p:nvSpPr>
        <p:spPr>
          <a:xfrm>
            <a:off x="29900880" y="25831800"/>
            <a:ext cx="12801600" cy="1219200"/>
          </a:xfrm>
          <a:prstGeom prst="round1Rect">
            <a:avLst/>
          </a:prstGeom>
          <a:solidFill>
            <a:schemeClr val="accent1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0" name="Content Placeholder 17"/>
          <p:cNvSpPr>
            <a:spLocks noGrp="1"/>
          </p:cNvSpPr>
          <p:nvPr>
            <p:ph sz="quarter" idx="35" hasCustomPrompt="1"/>
          </p:nvPr>
        </p:nvSpPr>
        <p:spPr>
          <a:xfrm>
            <a:off x="29900880" y="27057096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32" name="Instructions"/>
          <p:cNvSpPr/>
          <p:nvPr userDrawn="1"/>
        </p:nvSpPr>
        <p:spPr>
          <a:xfrm>
            <a:off x="43891200" y="2552699"/>
            <a:ext cx="12447270" cy="3291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274320" rtlCol="0" anchor="t"/>
          <a:lstStyle/>
          <a:p>
            <a:pPr lvl="0">
              <a:spcBef>
                <a:spcPts val="1200"/>
              </a:spcBef>
            </a:pPr>
            <a:r>
              <a:rPr sz="9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Printing:</a:t>
            </a:r>
          </a:p>
          <a:p>
            <a:pPr lvl="0">
              <a:spcBef>
                <a:spcPts val="1200"/>
              </a:spcBef>
            </a:pP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This poster is 48” wide by 36” high. It’s designed to be printed on a large-format printer.</a:t>
            </a:r>
          </a:p>
          <a:p>
            <a:pPr lvl="0">
              <a:spcBef>
                <a:spcPts val="300"/>
              </a:spcBef>
            </a:pPr>
            <a:endParaRPr sz="60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1200"/>
              </a:spcBef>
            </a:pPr>
            <a:r>
              <a:rPr sz="88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Customizing the Content:</a:t>
            </a:r>
          </a:p>
          <a:p>
            <a:pPr lvl="0">
              <a:spcBef>
                <a:spcPts val="12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placeholders in this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poster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are formatted for you.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Type</a:t>
            </a:r>
            <a:r>
              <a:rPr lang="en-US" sz="66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 the placeholders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to add text, or c</a:t>
            </a:r>
            <a:r>
              <a:rPr lang="en-US" sz="66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lick an icon to add a table, chart, SmartArt graphic, picture or multimedia file.</a:t>
            </a:r>
          </a:p>
          <a:p>
            <a:pPr lvl="0">
              <a:spcBef>
                <a:spcPts val="2400"/>
              </a:spcBef>
            </a:pP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o add or remove bullet points from text, just click the Bullets button on the Home tab.</a:t>
            </a:r>
          </a:p>
          <a:p>
            <a:pPr lvl="0">
              <a:spcBef>
                <a:spcPts val="24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If you need more placeholders for titles,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content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or body text, just make a copy of what you need and drag it into place. PowerPoint’s Smart Guides will help you align it with everything else.</a:t>
            </a:r>
          </a:p>
          <a:p>
            <a:pPr lvl="0">
              <a:spcBef>
                <a:spcPts val="24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Want to use your own pictures instead of ours? No problem! Just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right-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click a picture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and choose Change Picture. Maintain the</a:t>
            </a:r>
            <a:r>
              <a:rPr lang="en-US" sz="66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proportion of pictures as you r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esize</a:t>
            </a:r>
            <a:r>
              <a:rPr lang="en-US" sz="66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by dragging a corner.</a:t>
            </a:r>
            <a:endParaRPr sz="66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077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9168" userDrawn="1">
          <p15:clr>
            <a:srgbClr val="A4A3A4"/>
          </p15:clr>
        </p15:guide>
        <p15:guide id="2" pos="18480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0"/>
            <a:ext cx="43891200" cy="502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400800" y="990600"/>
            <a:ext cx="31089600" cy="2514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0" y="6019800"/>
            <a:ext cx="31089600" cy="23629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18520" y="32114698"/>
            <a:ext cx="2185416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87268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8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720" userDrawn="1">
          <p15:clr>
            <a:srgbClr val="A4A3A4"/>
          </p15:clr>
        </p15:guide>
        <p15:guide id="3" pos="26928" userDrawn="1">
          <p15:clr>
            <a:srgbClr val="A4A3A4"/>
          </p15:clr>
        </p15:guide>
        <p15:guide id="4" pos="1382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.xml"/><Relationship Id="rId5" Type="http://schemas.openxmlformats.org/officeDocument/2006/relationships/image" Target="../media/image2.png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variations in speech-in-noise thresholds related to central inhibitory function?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400800" y="3413143"/>
            <a:ext cx="31089600" cy="1617523"/>
          </a:xfrm>
        </p:spPr>
        <p:txBody>
          <a:bodyPr/>
          <a:lstStyle/>
          <a:p>
            <a:pPr algn="just"/>
            <a:r>
              <a:rPr lang="en-US" sz="4800" dirty="0"/>
              <a:t>Michael L. Smith</a:t>
            </a:r>
            <a:r>
              <a:rPr lang="en-US" sz="4800" baseline="30000" dirty="0"/>
              <a:t>1</a:t>
            </a:r>
            <a:r>
              <a:rPr lang="en-US" sz="4800" dirty="0"/>
              <a:t>, Michael L. Lee</a:t>
            </a:r>
            <a:r>
              <a:rPr lang="en-US" sz="4800" baseline="30000" dirty="0"/>
              <a:t>1</a:t>
            </a:r>
            <a:r>
              <a:rPr lang="en-US" sz="4800" dirty="0"/>
              <a:t>, Christi W. Miller</a:t>
            </a:r>
            <a:r>
              <a:rPr lang="en-US" sz="4800" baseline="30000" dirty="0"/>
              <a:t>1</a:t>
            </a:r>
            <a:r>
              <a:rPr lang="en-US" sz="4800" dirty="0"/>
              <a:t>, Yu-Hsiang Wu</a:t>
            </a:r>
            <a:r>
              <a:rPr lang="en-US" sz="4800" baseline="30000" dirty="0"/>
              <a:t>2</a:t>
            </a:r>
            <a:r>
              <a:rPr lang="en-US" sz="4800" dirty="0"/>
              <a:t>, Ruth A. Bentler</a:t>
            </a:r>
            <a:r>
              <a:rPr lang="en-US" sz="4800" baseline="30000" dirty="0"/>
              <a:t>2</a:t>
            </a:r>
            <a:r>
              <a:rPr lang="en-US" sz="4800" dirty="0"/>
              <a:t>, &amp; Kelly L. Tremblay</a:t>
            </a:r>
            <a:r>
              <a:rPr lang="en-US" sz="4800" baseline="30000" dirty="0"/>
              <a:t>1</a:t>
            </a:r>
          </a:p>
          <a:p>
            <a:pPr algn="just"/>
            <a:r>
              <a:rPr lang="en-US" dirty="0"/>
              <a:t>1. Department of Speech &amp; Hearing Sciences, University of Washington, Seattle, WA USA</a:t>
            </a:r>
          </a:p>
          <a:p>
            <a:pPr algn="just"/>
            <a:r>
              <a:rPr lang="en-US" dirty="0"/>
              <a:t>2. Department of Communication Sciences &amp; Disorders, University of Iowa, Iowa City, IA USA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5446" y="3409134"/>
            <a:ext cx="8957981" cy="1621532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>
          <a:xfrm>
            <a:off x="1142683" y="7289337"/>
            <a:ext cx="12801600" cy="6858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Type the abstract here. To remove bullet points, just click the Bullets button on the Home tab.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5"/>
          </p:nvPr>
        </p:nvSpPr>
        <p:spPr>
          <a:xfrm>
            <a:off x="1143000" y="16251936"/>
            <a:ext cx="12801600" cy="15377160"/>
          </a:xfrm>
        </p:spPr>
        <p:txBody>
          <a:bodyPr/>
          <a:lstStyle/>
          <a:p>
            <a:r>
              <a:rPr lang="en-US" dirty="0"/>
              <a:t>Participants: Adult bilateral hearing aid users (n = 15), age 59-81 (mean = 68.3)</a:t>
            </a:r>
          </a:p>
          <a:p>
            <a:r>
              <a:rPr lang="en-US" dirty="0"/>
              <a:t>Mild-moderate hearing loss</a:t>
            </a:r>
          </a:p>
          <a:p>
            <a:r>
              <a:rPr lang="en-US" dirty="0"/>
              <a:t>All subjects had their hearing aids for at least two years prior to testing</a:t>
            </a:r>
          </a:p>
          <a:p>
            <a:r>
              <a:rPr lang="en-US" dirty="0"/>
              <a:t>All testing was performed unaided</a:t>
            </a:r>
          </a:p>
          <a:p>
            <a:r>
              <a:rPr lang="en-US" dirty="0"/>
              <a:t>Baseline resting state activity was recorded in a silent, dark environment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400" u="sng" dirty="0"/>
              <a:t>EEG Recording</a:t>
            </a:r>
          </a:p>
          <a:p>
            <a:endParaRPr lang="en-US" dirty="0"/>
          </a:p>
          <a:p>
            <a:r>
              <a:rPr lang="en-US" dirty="0"/>
              <a:t>65 channel Neuroscan</a:t>
            </a:r>
          </a:p>
          <a:p>
            <a:r>
              <a:rPr lang="en-US" dirty="0"/>
              <a:t>Alternating 2 minute blocks of eyes open or closed</a:t>
            </a:r>
          </a:p>
          <a:p>
            <a:r>
              <a:rPr lang="en-US" dirty="0"/>
              <a:t>Three blocks per condition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4400" u="sng" dirty="0"/>
              <a:t>SNR Testing</a:t>
            </a:r>
            <a:endParaRPr lang="en-US" sz="4400" dirty="0"/>
          </a:p>
          <a:p>
            <a:endParaRPr lang="en-US" dirty="0"/>
          </a:p>
          <a:p>
            <a:r>
              <a:rPr lang="en-US" dirty="0"/>
              <a:t>Presented in sound field, single speaker  0° azimuth, 1m away</a:t>
            </a:r>
          </a:p>
          <a:p>
            <a:r>
              <a:rPr lang="en-US" dirty="0"/>
              <a:t>Noise:4-talker babble in international languages</a:t>
            </a:r>
          </a:p>
          <a:p>
            <a:r>
              <a:rPr lang="en-US" dirty="0"/>
              <a:t>English sentences presented -10 to +15 SNR in 5dB steps</a:t>
            </a:r>
          </a:p>
          <a:p>
            <a:r>
              <a:rPr lang="en-US" dirty="0"/>
              <a:t>Noise held constant at 65dB SPL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1142683" y="5869019"/>
            <a:ext cx="12801600" cy="1219200"/>
          </a:xfrm>
        </p:spPr>
        <p:txBody>
          <a:bodyPr/>
          <a:lstStyle/>
          <a:p>
            <a:r>
              <a:rPr lang="en-US"/>
              <a:t>objectives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27"/>
          </p:nvPr>
        </p:nvSpPr>
        <p:spPr/>
        <p:txBody>
          <a:bodyPr/>
          <a:lstStyle/>
          <a:p>
            <a:r>
              <a:rPr lang="en-US" dirty="0"/>
              <a:t>Result 1</a:t>
            </a:r>
          </a:p>
          <a:p>
            <a:r>
              <a:rPr lang="en-US" dirty="0"/>
              <a:t>Result 2</a:t>
            </a:r>
          </a:p>
          <a:p>
            <a:r>
              <a:rPr lang="en-US" dirty="0"/>
              <a:t>Result 3</a:t>
            </a:r>
          </a:p>
        </p:txBody>
      </p:sp>
      <p:graphicFrame>
        <p:nvGraphicFramePr>
          <p:cNvPr id="25" name="Content Placeholder 24" descr="Sample table with 4 columns, 7 rows." title="Sample table"/>
          <p:cNvGraphicFramePr>
            <a:graphicFrameLocks noGrp="1"/>
          </p:cNvGraphicFramePr>
          <p:nvPr>
            <p:ph sz="quarter" idx="23"/>
            <p:extLst>
              <p:ext uri="{D42A27DB-BD31-4B8C-83A1-F6EECF244321}">
                <p14:modId xmlns:p14="http://schemas.microsoft.com/office/powerpoint/2010/main" val="2517281170"/>
              </p:ext>
            </p:extLst>
          </p:nvPr>
        </p:nvGraphicFramePr>
        <p:xfrm>
          <a:off x="15544800" y="11947525"/>
          <a:ext cx="12801600" cy="603561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62231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Heading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Heading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Heading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2231">
                <a:tc>
                  <a:txBody>
                    <a:bodyPr/>
                    <a:lstStyle/>
                    <a:p>
                      <a:r>
                        <a:rPr lang="en-US" sz="2800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2231">
                <a:tc>
                  <a:txBody>
                    <a:bodyPr/>
                    <a:lstStyle/>
                    <a:p>
                      <a:r>
                        <a:rPr lang="en-US" sz="2800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856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2231">
                <a:tc>
                  <a:txBody>
                    <a:bodyPr/>
                    <a:lstStyle/>
                    <a:p>
                      <a:r>
                        <a:rPr lang="en-US" sz="2800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2231">
                <a:tc>
                  <a:txBody>
                    <a:bodyPr/>
                    <a:lstStyle/>
                    <a:p>
                      <a:r>
                        <a:rPr lang="en-US" sz="2800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954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875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976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2231">
                <a:tc>
                  <a:txBody>
                    <a:bodyPr/>
                    <a:lstStyle/>
                    <a:p>
                      <a:r>
                        <a:rPr lang="en-US" sz="2800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62231">
                <a:tc>
                  <a:txBody>
                    <a:bodyPr/>
                    <a:lstStyle/>
                    <a:p>
                      <a:r>
                        <a:rPr lang="en-US" sz="2800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" name="Content Placeholder 14"/>
          <p:cNvSpPr>
            <a:spLocks noGrp="1"/>
          </p:cNvSpPr>
          <p:nvPr>
            <p:ph sz="quarter" idx="28"/>
          </p:nvPr>
        </p:nvSpPr>
        <p:spPr/>
        <p:txBody>
          <a:bodyPr/>
          <a:lstStyle/>
          <a:p>
            <a:r>
              <a:rPr lang="en-US"/>
              <a:t>Type a caption for the data content or pictures here.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9"/>
          </p:nvPr>
        </p:nvSpPr>
        <p:spPr>
          <a:xfrm>
            <a:off x="15831865" y="5851467"/>
            <a:ext cx="12801600" cy="12192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results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30"/>
          </p:nvPr>
        </p:nvSpPr>
        <p:spPr/>
        <p:txBody>
          <a:bodyPr/>
          <a:lstStyle/>
          <a:p>
            <a:r>
              <a:rPr lang="en-US" dirty="0"/>
              <a:t>Results Continued</a:t>
            </a:r>
          </a:p>
        </p:txBody>
      </p:sp>
      <p:graphicFrame>
        <p:nvGraphicFramePr>
          <p:cNvPr id="24" name="Content Placeholder 23" descr="Line chart" title="Chart"/>
          <p:cNvGraphicFramePr>
            <a:graphicFrameLocks noGrp="1"/>
          </p:cNvGraphicFramePr>
          <p:nvPr>
            <p:ph sz="quarter" idx="32"/>
            <p:extLst>
              <p:ext uri="{D42A27DB-BD31-4B8C-83A1-F6EECF244321}">
                <p14:modId xmlns:p14="http://schemas.microsoft.com/office/powerpoint/2010/main" val="3569212190"/>
              </p:ext>
            </p:extLst>
          </p:nvPr>
        </p:nvGraphicFramePr>
        <p:xfrm>
          <a:off x="15544800" y="19167244"/>
          <a:ext cx="6142037" cy="35097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2" name="Content Placeholder 31" descr="Line chart" title="Chart"/>
          <p:cNvGraphicFramePr>
            <a:graphicFrameLocks noGrp="1"/>
          </p:cNvGraphicFramePr>
          <p:nvPr>
            <p:ph sz="quarter" idx="33"/>
            <p:extLst>
              <p:ext uri="{D42A27DB-BD31-4B8C-83A1-F6EECF244321}">
                <p14:modId xmlns:p14="http://schemas.microsoft.com/office/powerpoint/2010/main" val="3820900368"/>
              </p:ext>
            </p:extLst>
          </p:nvPr>
        </p:nvGraphicFramePr>
        <p:xfrm>
          <a:off x="21763037" y="18915057"/>
          <a:ext cx="6583363" cy="37619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1" name="Text Placeholder 20"/>
          <p:cNvSpPr>
            <a:spLocks noGrp="1"/>
          </p:cNvSpPr>
          <p:nvPr>
            <p:ph type="body" sz="quarter" idx="34"/>
          </p:nvPr>
        </p:nvSpPr>
        <p:spPr>
          <a:xfrm>
            <a:off x="30521365" y="5869019"/>
            <a:ext cx="12801600" cy="1219200"/>
          </a:xfrm>
          <a:solidFill>
            <a:schemeClr val="accent5"/>
          </a:solidFill>
        </p:spPr>
        <p:txBody>
          <a:bodyPr/>
          <a:lstStyle/>
          <a:p>
            <a:r>
              <a:rPr lang="en-US" dirty="0"/>
              <a:t>4. conclusions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sz="quarter" idx="35"/>
          </p:nvPr>
        </p:nvSpPr>
        <p:spPr>
          <a:xfrm>
            <a:off x="29946600" y="27444700"/>
            <a:ext cx="12801600" cy="4572000"/>
          </a:xfrm>
        </p:spPr>
        <p:txBody>
          <a:bodyPr/>
          <a:lstStyle/>
          <a:p>
            <a:r>
              <a:rPr lang="en-US" dirty="0"/>
              <a:t>Conclusion 1</a:t>
            </a:r>
          </a:p>
          <a:p>
            <a:r>
              <a:rPr lang="en-US" dirty="0"/>
              <a:t>Conclusion 2</a:t>
            </a:r>
          </a:p>
          <a:p>
            <a:r>
              <a:rPr lang="en-US" dirty="0"/>
              <a:t>Conclusion 3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2683" y="990600"/>
            <a:ext cx="3434080" cy="3605784"/>
          </a:xfrm>
          <a:prstGeom prst="ellipse">
            <a:avLst/>
          </a:prstGeom>
        </p:spPr>
      </p:pic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solidFill>
            <a:schemeClr val="accent5"/>
          </a:solidFill>
        </p:spPr>
        <p:txBody>
          <a:bodyPr/>
          <a:lstStyle/>
          <a:p>
            <a:r>
              <a:rPr lang="en-US" dirty="0"/>
              <a:t>1. Introduction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3. Results</a:t>
            </a:r>
          </a:p>
        </p:txBody>
      </p:sp>
      <p:sp>
        <p:nvSpPr>
          <p:cNvPr id="39" name="Text Placeholder 20"/>
          <p:cNvSpPr>
            <a:spLocks noGrp="1"/>
          </p:cNvSpPr>
          <p:nvPr>
            <p:ph type="body" sz="quarter" idx="34"/>
          </p:nvPr>
        </p:nvSpPr>
        <p:spPr>
          <a:xfrm>
            <a:off x="1142683" y="14590037"/>
            <a:ext cx="12801600" cy="1219200"/>
          </a:xfrm>
          <a:solidFill>
            <a:schemeClr val="accent5"/>
          </a:solidFill>
        </p:spPr>
        <p:txBody>
          <a:bodyPr/>
          <a:lstStyle/>
          <a:p>
            <a:r>
              <a:rPr lang="en-US" dirty="0"/>
              <a:t>2. Methods</a:t>
            </a:r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34"/>
          </p:nvPr>
        </p:nvSpPr>
        <p:spPr>
          <a:solidFill>
            <a:schemeClr val="accent5"/>
          </a:solidFill>
        </p:spPr>
        <p:txBody>
          <a:bodyPr/>
          <a:lstStyle/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931198942"/>
      </p:ext>
    </p:extLst>
  </p:cSld>
  <p:clrMapOvr>
    <a:masterClrMapping/>
  </p:clrMapOvr>
</p:sld>
</file>

<file path=ppt/theme/theme1.xml><?xml version="1.0" encoding="utf-8"?>
<a:theme xmlns:a="http://schemas.openxmlformats.org/drawingml/2006/main" name="Medical Poster">
  <a:themeElements>
    <a:clrScheme name="Custom 2">
      <a:dk1>
        <a:srgbClr val="4B2E83"/>
      </a:dk1>
      <a:lt1>
        <a:srgbClr val="FFFFFF"/>
      </a:lt1>
      <a:dk2>
        <a:srgbClr val="4B2E83"/>
      </a:dk2>
      <a:lt2>
        <a:srgbClr val="FFFFFF"/>
      </a:lt2>
      <a:accent1>
        <a:srgbClr val="4B2E83"/>
      </a:accent1>
      <a:accent2>
        <a:srgbClr val="85754D"/>
      </a:accent2>
      <a:accent3>
        <a:srgbClr val="FFFFFF"/>
      </a:accent3>
      <a:accent4>
        <a:srgbClr val="483086"/>
      </a:accent4>
      <a:accent5>
        <a:srgbClr val="444444"/>
      </a:accent5>
      <a:accent6>
        <a:srgbClr val="85754D"/>
      </a:accent6>
      <a:hlink>
        <a:srgbClr val="4B2E83"/>
      </a:hlink>
      <a:folHlink>
        <a:srgbClr val="4B2E83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55A68E73-61CB-4542-8C48-DCBB2482A3D5}" vid="{6A3CA63D-1E3C-4681-8668-89277FEB3FEB}"/>
    </a:ext>
  </a:extLst>
</a:theme>
</file>

<file path=ppt/theme/theme2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1110015-E380-4C53-980C-698226C61CA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Poster (blue and brown design)</Template>
  <TotalTime>0</TotalTime>
  <Words>299</Words>
  <Application>Microsoft Office PowerPoint</Application>
  <PresentationFormat>Custom</PresentationFormat>
  <Paragraphs>76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</vt:lpstr>
      <vt:lpstr>Medical Poster</vt:lpstr>
      <vt:lpstr>Are variations in speech-in-noise thresholds related to central inhibitory function?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2017-02-03T21:24:24Z</dcterms:created>
  <dcterms:modified xsi:type="dcterms:W3CDTF">2017-02-03T22:59:22Z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TC040015519991</vt:lpwstr>
  </property>
</Properties>
</file>