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4"/>
  </p:notesMasterIdLst>
  <p:handoutMasterIdLst>
    <p:handoutMasterId r:id="rId5"/>
  </p:handoutMasterIdLst>
  <p:sldIdLst>
    <p:sldId id="256" r:id="rId3"/>
  </p:sldIdLst>
  <p:sldSz cx="43891200" cy="32918400"/>
  <p:notesSz cx="6858000" cy="9144000"/>
  <p:defaultTextStyle>
    <a:defPPr>
      <a:defRPr lang="en-US"/>
    </a:defPPr>
    <a:lvl1pPr marL="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2435" autoAdjust="0"/>
    <p:restoredTop sz="94660"/>
  </p:normalViewPr>
  <p:slideViewPr>
    <p:cSldViewPr snapToGrid="0">
      <p:cViewPr>
        <p:scale>
          <a:sx n="50" d="100"/>
          <a:sy n="50" d="100"/>
        </p:scale>
        <p:origin x="36" y="-59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5" d="100"/>
          <a:sy n="65" d="100"/>
        </p:scale>
        <p:origin x="2796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7-02-03T14:46:37.971" idx="1">
    <p:pos x="22800" y="1688"/>
    <p:text>Need to find higher resolution image</p:text>
    <p:extLst>
      <p:ext uri="{C676402C-5697-4E1C-873F-D02D1690AC5C}">
        <p15:threadingInfo xmlns:p15="http://schemas.microsoft.com/office/powerpoint/2012/main" timeZoneBias="4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0B079-A316-4C9B-B165-DF9EA8325D2C}" type="datetimeFigureOut">
              <a:rPr lang="en-US" smtClean="0"/>
              <a:t>2/8/2017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0EAE6-B4B6-49B7-9049-B371250BE0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466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F28AB8-57D1-494F-9851-055AD867E790}" type="datetimeFigureOut">
              <a:rPr lang="en-US" smtClean="0"/>
              <a:t>2/8/2017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C7F044-5458-4B2E-BFA0-52AAA1C529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808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0" y="990600"/>
            <a:ext cx="31089600" cy="25145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36"/>
          </p:nvPr>
        </p:nvSpPr>
        <p:spPr bwMode="auto">
          <a:xfrm>
            <a:off x="6400800" y="3588603"/>
            <a:ext cx="31089600" cy="830997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A57DF-1C19-4726-AB84-014692BAD8F5}" type="datetimeFigureOut">
              <a:rPr lang="en-US" smtClean="0"/>
              <a:t>2/8/2017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C631-C489-4C11-812F-2172FBEAE82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143000" y="5852160"/>
            <a:ext cx="12801600" cy="1219200"/>
          </a:xfrm>
          <a:prstGeom prst="round1Rect">
            <a:avLst/>
          </a:prstGeom>
          <a:solidFill>
            <a:schemeClr val="accent2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9" name="Content Placeholder 17"/>
          <p:cNvSpPr>
            <a:spLocks noGrp="1"/>
          </p:cNvSpPr>
          <p:nvPr>
            <p:ph sz="quarter" idx="24" hasCustomPrompt="1"/>
          </p:nvPr>
        </p:nvSpPr>
        <p:spPr>
          <a:xfrm>
            <a:off x="1143000" y="7071360"/>
            <a:ext cx="12801600" cy="6858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1143000" y="15032736"/>
            <a:ext cx="12801600" cy="1219200"/>
          </a:xfrm>
          <a:prstGeom prst="round1Rect">
            <a:avLst/>
          </a:prstGeom>
          <a:solidFill>
            <a:schemeClr val="accent3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0" name="Content Placeholder 17"/>
          <p:cNvSpPr>
            <a:spLocks noGrp="1"/>
          </p:cNvSpPr>
          <p:nvPr>
            <p:ph sz="quarter" idx="25" hasCustomPrompt="1"/>
          </p:nvPr>
        </p:nvSpPr>
        <p:spPr>
          <a:xfrm>
            <a:off x="1143000" y="16251936"/>
            <a:ext cx="12801600" cy="9088165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1143000" y="25831800"/>
            <a:ext cx="12801600" cy="1219200"/>
          </a:xfrm>
          <a:prstGeom prst="round1Rect">
            <a:avLst/>
          </a:prstGeom>
          <a:solidFill>
            <a:schemeClr val="accent4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1" name="Content Placeholder 17"/>
          <p:cNvSpPr>
            <a:spLocks noGrp="1"/>
          </p:cNvSpPr>
          <p:nvPr>
            <p:ph sz="quarter" idx="26" hasCustomPrompt="1"/>
          </p:nvPr>
        </p:nvSpPr>
        <p:spPr>
          <a:xfrm>
            <a:off x="1143000" y="27057096"/>
            <a:ext cx="12801600" cy="4572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15544800" y="5852160"/>
            <a:ext cx="12801600" cy="1219200"/>
          </a:xfrm>
          <a:prstGeom prst="round1Rect">
            <a:avLst/>
          </a:prstGeom>
          <a:solidFill>
            <a:schemeClr val="accent5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2" name="Content Placeholder 17"/>
          <p:cNvSpPr>
            <a:spLocks noGrp="1"/>
          </p:cNvSpPr>
          <p:nvPr>
            <p:ph sz="quarter" idx="27" hasCustomPrompt="1"/>
          </p:nvPr>
        </p:nvSpPr>
        <p:spPr>
          <a:xfrm>
            <a:off x="15544800" y="7071360"/>
            <a:ext cx="12801600" cy="4572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23" hasCustomPrompt="1"/>
          </p:nvPr>
        </p:nvSpPr>
        <p:spPr>
          <a:xfrm>
            <a:off x="15544800" y="11948160"/>
            <a:ext cx="12801600" cy="61722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23" name="Content Placeholder 17"/>
          <p:cNvSpPr>
            <a:spLocks noGrp="1"/>
          </p:cNvSpPr>
          <p:nvPr>
            <p:ph sz="quarter" idx="28" hasCustomPrompt="1"/>
          </p:nvPr>
        </p:nvSpPr>
        <p:spPr>
          <a:xfrm>
            <a:off x="15544800" y="23469600"/>
            <a:ext cx="12801600" cy="1752600"/>
          </a:xfrm>
        </p:spPr>
        <p:txBody>
          <a:bodyPr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29" hasCustomPrompt="1"/>
          </p:nvPr>
        </p:nvSpPr>
        <p:spPr>
          <a:xfrm>
            <a:off x="15544800" y="25831800"/>
            <a:ext cx="12801600" cy="1219200"/>
          </a:xfrm>
          <a:prstGeom prst="round1Rect">
            <a:avLst/>
          </a:prstGeom>
          <a:solidFill>
            <a:schemeClr val="accent6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5" name="Content Placeholder 17"/>
          <p:cNvSpPr>
            <a:spLocks noGrp="1"/>
          </p:cNvSpPr>
          <p:nvPr>
            <p:ph sz="quarter" idx="30" hasCustomPrompt="1"/>
          </p:nvPr>
        </p:nvSpPr>
        <p:spPr>
          <a:xfrm>
            <a:off x="15544800" y="27057096"/>
            <a:ext cx="12801600" cy="4572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26" name="Text Placeholder 6"/>
          <p:cNvSpPr>
            <a:spLocks noGrp="1"/>
          </p:cNvSpPr>
          <p:nvPr>
            <p:ph type="body" sz="quarter" idx="31" hasCustomPrompt="1"/>
          </p:nvPr>
        </p:nvSpPr>
        <p:spPr>
          <a:xfrm>
            <a:off x="29900880" y="5852160"/>
            <a:ext cx="12801600" cy="1219200"/>
          </a:xfrm>
          <a:prstGeom prst="round1Rect">
            <a:avLst/>
          </a:prstGeom>
          <a:solidFill>
            <a:schemeClr val="accent6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7" name="Content Placeholder 17"/>
          <p:cNvSpPr>
            <a:spLocks noGrp="1"/>
          </p:cNvSpPr>
          <p:nvPr>
            <p:ph sz="quarter" idx="32" hasCustomPrompt="1"/>
          </p:nvPr>
        </p:nvSpPr>
        <p:spPr>
          <a:xfrm>
            <a:off x="29900880" y="7071360"/>
            <a:ext cx="12801600" cy="73152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28" name="Content Placeholder 17"/>
          <p:cNvSpPr>
            <a:spLocks noGrp="1"/>
          </p:cNvSpPr>
          <p:nvPr>
            <p:ph sz="quarter" idx="33" hasCustomPrompt="1"/>
          </p:nvPr>
        </p:nvSpPr>
        <p:spPr>
          <a:xfrm>
            <a:off x="29900880" y="15837408"/>
            <a:ext cx="12801600" cy="73152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29" name="Text Placeholder 6"/>
          <p:cNvSpPr>
            <a:spLocks noGrp="1"/>
          </p:cNvSpPr>
          <p:nvPr>
            <p:ph type="body" sz="quarter" idx="34" hasCustomPrompt="1"/>
          </p:nvPr>
        </p:nvSpPr>
        <p:spPr>
          <a:xfrm>
            <a:off x="29900880" y="25831800"/>
            <a:ext cx="12801600" cy="1219200"/>
          </a:xfrm>
          <a:prstGeom prst="round1Rect">
            <a:avLst/>
          </a:prstGeom>
          <a:solidFill>
            <a:schemeClr val="accent1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30" name="Content Placeholder 17"/>
          <p:cNvSpPr>
            <a:spLocks noGrp="1"/>
          </p:cNvSpPr>
          <p:nvPr>
            <p:ph sz="quarter" idx="35" hasCustomPrompt="1"/>
          </p:nvPr>
        </p:nvSpPr>
        <p:spPr>
          <a:xfrm>
            <a:off x="29900880" y="27057096"/>
            <a:ext cx="12801600" cy="4572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32" name="Instructions"/>
          <p:cNvSpPr/>
          <p:nvPr userDrawn="1"/>
        </p:nvSpPr>
        <p:spPr>
          <a:xfrm>
            <a:off x="43891200" y="2552699"/>
            <a:ext cx="12447270" cy="32918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274320" rtlCol="0" anchor="t"/>
          <a:lstStyle/>
          <a:p>
            <a:pPr lvl="0">
              <a:spcBef>
                <a:spcPts val="1200"/>
              </a:spcBef>
            </a:pPr>
            <a:r>
              <a:rPr sz="9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Printing:</a:t>
            </a:r>
          </a:p>
          <a:p>
            <a:pPr lvl="0">
              <a:spcBef>
                <a:spcPts val="1200"/>
              </a:spcBef>
            </a:pP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This poster is 48” wide by 36” high. It’s designed to be printed on a large-format printer.</a:t>
            </a:r>
          </a:p>
          <a:p>
            <a:pPr lvl="0">
              <a:spcBef>
                <a:spcPts val="300"/>
              </a:spcBef>
            </a:pPr>
            <a:endParaRPr sz="6000" dirty="0">
              <a:solidFill>
                <a:prstClr val="white">
                  <a:lumMod val="50000"/>
                </a:prstClr>
              </a:solidFill>
              <a:latin typeface="Calibri Light" panose="020F0302020204030204" pitchFamily="34" charset="0"/>
              <a:cs typeface="Calibri" panose="020F0502020204030204" pitchFamily="34" charset="0"/>
            </a:endParaRPr>
          </a:p>
          <a:p>
            <a:pPr lvl="0">
              <a:spcBef>
                <a:spcPts val="1200"/>
              </a:spcBef>
            </a:pPr>
            <a:r>
              <a:rPr sz="88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Customizing the Content:</a:t>
            </a:r>
          </a:p>
          <a:p>
            <a:pPr lvl="0">
              <a:spcBef>
                <a:spcPts val="1200"/>
              </a:spcBef>
            </a:pP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The placeholders in this </a:t>
            </a: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poster 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are formatted for you. </a:t>
            </a: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Type</a:t>
            </a:r>
            <a:r>
              <a:rPr lang="en-US" sz="6600" baseline="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in the placeholders </a:t>
            </a: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to add text, or c</a:t>
            </a:r>
            <a:r>
              <a:rPr lang="en-US" sz="6600" baseline="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lick an icon to add a table, chart, SmartArt graphic, picture or multimedia file.</a:t>
            </a:r>
          </a:p>
          <a:p>
            <a:pPr lvl="0">
              <a:spcBef>
                <a:spcPts val="2400"/>
              </a:spcBef>
            </a:pP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o add or remove bullet points from text, just click the Bullets button on the Home tab.</a:t>
            </a:r>
          </a:p>
          <a:p>
            <a:pPr lvl="0">
              <a:spcBef>
                <a:spcPts val="2400"/>
              </a:spcBef>
            </a:pP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If you need more placeholders for titles, </a:t>
            </a: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content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or body text, just make a copy of what you need and drag it into place. PowerPoint’s Smart Guides will help you align it with everything else.</a:t>
            </a:r>
          </a:p>
          <a:p>
            <a:pPr lvl="0">
              <a:spcBef>
                <a:spcPts val="2400"/>
              </a:spcBef>
            </a:pP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Want to use your own pictures instead of ours? No problem! Just </a:t>
            </a: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right-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click a picture</a:t>
            </a: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and choose Change Picture. Maintain the</a:t>
            </a:r>
            <a:r>
              <a:rPr lang="en-US" sz="6600" baseline="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proportion of pictures as you r</a:t>
            </a: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esize</a:t>
            </a:r>
            <a:r>
              <a:rPr lang="en-US" sz="6600" baseline="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by dragging a corner.</a:t>
            </a:r>
            <a:endParaRPr sz="6600" dirty="0">
              <a:solidFill>
                <a:prstClr val="white">
                  <a:lumMod val="50000"/>
                </a:prstClr>
              </a:solidFill>
              <a:latin typeface="Calibri Light" panose="020F03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90772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9168" userDrawn="1">
          <p15:clr>
            <a:srgbClr val="A4A3A4"/>
          </p15:clr>
        </p15:guide>
        <p15:guide id="2" pos="18480" userDrawn="1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invGray">
          <a:xfrm>
            <a:off x="0" y="0"/>
            <a:ext cx="43891200" cy="5029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400800" y="990600"/>
            <a:ext cx="31089600" cy="25145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0" y="6019800"/>
            <a:ext cx="31089600" cy="23629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3000" y="32114698"/>
            <a:ext cx="987552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A57DF-1C19-4726-AB84-014692BAD8F5}" type="datetimeFigureOut">
              <a:rPr lang="en-US" smtClean="0"/>
              <a:pPr/>
              <a:t>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18520" y="32114698"/>
            <a:ext cx="2185416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872680" y="32114698"/>
            <a:ext cx="987552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4C631-C489-4C11-812F-2172FBEAE8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807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88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720" userDrawn="1">
          <p15:clr>
            <a:srgbClr val="A4A3A4"/>
          </p15:clr>
        </p15:guide>
        <p15:guide id="3" pos="26928" userDrawn="1">
          <p15:clr>
            <a:srgbClr val="A4A3A4"/>
          </p15:clr>
        </p15:guide>
        <p15:guide id="4" pos="13824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jpe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comments" Target="../comments/comment1.xml"/><Relationship Id="rId2" Type="http://schemas.openxmlformats.org/officeDocument/2006/relationships/image" Target="../media/image1.JP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jp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jpg"/><Relationship Id="rId19" Type="http://schemas.openxmlformats.org/officeDocument/2006/relationships/image" Target="../media/image18.emf"/><Relationship Id="rId4" Type="http://schemas.openxmlformats.org/officeDocument/2006/relationships/image" Target="../media/image3.png"/><Relationship Id="rId9" Type="http://schemas.openxmlformats.org/officeDocument/2006/relationships/image" Target="../media/image8.jp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variations in speech-in-noise thresholds related to central inhibitory function?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6400800" y="3413143"/>
            <a:ext cx="31089600" cy="1617523"/>
          </a:xfrm>
        </p:spPr>
        <p:txBody>
          <a:bodyPr/>
          <a:lstStyle/>
          <a:p>
            <a:pPr algn="just"/>
            <a:r>
              <a:rPr lang="en-US" sz="4800" dirty="0"/>
              <a:t>Michael L. Smith</a:t>
            </a:r>
            <a:r>
              <a:rPr lang="en-US" sz="4800" baseline="30000" dirty="0"/>
              <a:t>1</a:t>
            </a:r>
            <a:r>
              <a:rPr lang="en-US" sz="4800" dirty="0"/>
              <a:t>, Michael L. Lee</a:t>
            </a:r>
            <a:r>
              <a:rPr lang="en-US" sz="4800" baseline="30000" dirty="0"/>
              <a:t>1</a:t>
            </a:r>
            <a:r>
              <a:rPr lang="en-US" sz="4800" dirty="0"/>
              <a:t>, Christi W. Miller</a:t>
            </a:r>
            <a:r>
              <a:rPr lang="en-US" sz="4800" baseline="30000" dirty="0"/>
              <a:t>1</a:t>
            </a:r>
            <a:r>
              <a:rPr lang="en-US" sz="4800" dirty="0"/>
              <a:t>, Yu-Hsiang Wu</a:t>
            </a:r>
            <a:r>
              <a:rPr lang="en-US" sz="4800" baseline="30000" dirty="0"/>
              <a:t>2</a:t>
            </a:r>
            <a:r>
              <a:rPr lang="en-US" sz="4800" dirty="0"/>
              <a:t>, Ruth A. Bentler</a:t>
            </a:r>
            <a:r>
              <a:rPr lang="en-US" sz="4800" baseline="30000" dirty="0"/>
              <a:t>2</a:t>
            </a:r>
            <a:r>
              <a:rPr lang="en-US" sz="4800" dirty="0"/>
              <a:t>, &amp; Kelly L. Tremblay</a:t>
            </a:r>
            <a:r>
              <a:rPr lang="en-US" sz="4800" baseline="30000" dirty="0"/>
              <a:t>1</a:t>
            </a:r>
          </a:p>
          <a:p>
            <a:pPr algn="just"/>
            <a:r>
              <a:rPr lang="en-US" dirty="0"/>
              <a:t>1. Department of Speech &amp; Hearing Sciences, University of Washington, Seattle, WA USA</a:t>
            </a:r>
          </a:p>
          <a:p>
            <a:pPr algn="just"/>
            <a:r>
              <a:rPr lang="en-US" dirty="0"/>
              <a:t>2. Department of Communication Sciences &amp; Disorders, University of Iowa, Iowa City, IA USA</a:t>
            </a: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5446" y="3409134"/>
            <a:ext cx="8957981" cy="1621532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sz="quarter" idx="24"/>
          </p:nvPr>
        </p:nvSpPr>
        <p:spPr>
          <a:xfrm>
            <a:off x="1142683" y="7289337"/>
            <a:ext cx="12801600" cy="68580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Speech understanding in the presence of background noise is a major issue for individuals with hearing impairment</a:t>
            </a:r>
          </a:p>
          <a:p>
            <a:pPr algn="just"/>
            <a:r>
              <a:rPr lang="en-US" dirty="0"/>
              <a:t>Effects of aging and hearing loss on central inhibitory function could potentially contribute to poor speech in noise (SiN) performance</a:t>
            </a:r>
          </a:p>
          <a:p>
            <a:pPr algn="just"/>
            <a:r>
              <a:rPr lang="en-US" dirty="0"/>
              <a:t>Cortical alpha (7.5-12.5Hz) activity is an indirect measure of central inhibition, and relates to speech understanding in noise</a:t>
            </a:r>
          </a:p>
          <a:p>
            <a:pPr algn="just"/>
            <a:r>
              <a:rPr lang="en-US" dirty="0"/>
              <a:t>Alpha rhythms effects on SiN testing has been well studied, but less is known about how individual resting state alpha relates to SiN performance.</a:t>
            </a:r>
          </a:p>
          <a:p>
            <a:pPr algn="just"/>
            <a:r>
              <a:rPr lang="en-US" dirty="0"/>
              <a:t>Increased alpha activity is believed to aid in the suppression of background noise as the listener focuses on the relevant signal stream, however decreases in cortical areas related to attention</a:t>
            </a:r>
          </a:p>
          <a:p>
            <a:pPr algn="just"/>
            <a:r>
              <a:rPr lang="en-US" dirty="0"/>
              <a:t>Purpose of the present study was to examine if an individual’s inhibitory function, as defined by their resting state alpha activity, would predict sentences in noise (SNR) thresholds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25"/>
          </p:nvPr>
        </p:nvSpPr>
        <p:spPr>
          <a:xfrm>
            <a:off x="1143000" y="14992813"/>
            <a:ext cx="12801600" cy="11853832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sz="2600" dirty="0"/>
              <a:t>Participants: Adult bilateral hearing aid users (n = 15), age 59-81 (mean = 68.3)</a:t>
            </a:r>
          </a:p>
          <a:p>
            <a:pPr algn="just"/>
            <a:r>
              <a:rPr lang="en-US" sz="2600" dirty="0"/>
              <a:t>Mild-moderate hearing loss</a:t>
            </a:r>
          </a:p>
          <a:p>
            <a:pPr algn="just"/>
            <a:r>
              <a:rPr lang="en-US" sz="2600" dirty="0"/>
              <a:t>All subjects wore hearing aids for at least two years prior to testing</a:t>
            </a:r>
          </a:p>
          <a:p>
            <a:pPr algn="just"/>
            <a:r>
              <a:rPr lang="en-US" sz="2600" dirty="0"/>
              <a:t>All testing was performed unaided</a:t>
            </a:r>
          </a:p>
          <a:p>
            <a:pPr algn="just"/>
            <a:r>
              <a:rPr lang="en-US" sz="2600" dirty="0"/>
              <a:t>Baseline resting state activity was recorded in a silent, dark environment</a:t>
            </a:r>
          </a:p>
          <a:p>
            <a:pPr marL="0" indent="0" algn="just">
              <a:buNone/>
            </a:pPr>
            <a:r>
              <a:rPr lang="en-US" sz="4000" u="sng" dirty="0"/>
              <a:t>EEG Recording</a:t>
            </a:r>
            <a:endParaRPr lang="en-US" sz="2400" dirty="0"/>
          </a:p>
          <a:p>
            <a:pPr algn="just"/>
            <a:r>
              <a:rPr lang="en-US" sz="2600" dirty="0"/>
              <a:t>65 channel Neuroscan system</a:t>
            </a:r>
          </a:p>
          <a:p>
            <a:pPr algn="just"/>
            <a:r>
              <a:rPr lang="en-US" sz="2600" dirty="0"/>
              <a:t>Online sampling rate of 1000Hz</a:t>
            </a:r>
          </a:p>
          <a:p>
            <a:pPr algn="just"/>
            <a:r>
              <a:rPr lang="en-US" sz="2600" dirty="0"/>
              <a:t>Alternating 2 minute blocks of eyes open/eyes closed</a:t>
            </a:r>
          </a:p>
          <a:p>
            <a:pPr algn="just"/>
            <a:r>
              <a:rPr lang="en-US" sz="2600" dirty="0"/>
              <a:t>Three blocks per condition</a:t>
            </a:r>
          </a:p>
          <a:p>
            <a:pPr marL="0" indent="0" algn="just">
              <a:buNone/>
            </a:pPr>
            <a:r>
              <a:rPr lang="en-US" sz="4000" u="sng" dirty="0"/>
              <a:t>SNR Testing</a:t>
            </a:r>
            <a:endParaRPr lang="en-US" sz="2400" dirty="0"/>
          </a:p>
          <a:p>
            <a:pPr algn="just"/>
            <a:r>
              <a:rPr lang="en-US" sz="2600" dirty="0"/>
              <a:t>Presented in sound field, single speaker  0° azimuth, 1m away</a:t>
            </a:r>
          </a:p>
          <a:p>
            <a:pPr algn="just"/>
            <a:r>
              <a:rPr lang="en-US" sz="2600" dirty="0"/>
              <a:t>Noise:4-talker babble in international languages</a:t>
            </a:r>
          </a:p>
          <a:p>
            <a:pPr algn="just"/>
            <a:r>
              <a:rPr lang="en-US" sz="2600" dirty="0"/>
              <a:t>English sentences presented -10 to +15 SNR in 5dB steps</a:t>
            </a:r>
          </a:p>
          <a:p>
            <a:pPr algn="just"/>
            <a:r>
              <a:rPr lang="en-US" sz="2600" dirty="0"/>
              <a:t>Noise held constant at 65dB SPL</a:t>
            </a:r>
          </a:p>
          <a:p>
            <a:pPr marL="0" indent="0" algn="just">
              <a:buNone/>
            </a:pPr>
            <a:r>
              <a:rPr lang="en-US" sz="4000" u="sng" dirty="0"/>
              <a:t>Data Analysis Pipeline</a:t>
            </a:r>
          </a:p>
          <a:p>
            <a:pPr algn="just"/>
            <a:r>
              <a:rPr lang="en-US" sz="2600" dirty="0"/>
              <a:t>Alpha power was calculated in Fieldtrip, a MATLAB based toolbox</a:t>
            </a:r>
          </a:p>
          <a:p>
            <a:pPr algn="just"/>
            <a:r>
              <a:rPr lang="en-US" sz="2600" dirty="0"/>
              <a:t>Trials were defined as eyes open or eyes closed</a:t>
            </a:r>
          </a:p>
          <a:p>
            <a:pPr algn="just"/>
            <a:r>
              <a:rPr lang="en-US" sz="2600" dirty="0"/>
              <a:t>Bandpass filtered 0.5-50Hz</a:t>
            </a:r>
          </a:p>
          <a:p>
            <a:pPr algn="just"/>
            <a:r>
              <a:rPr lang="en-US" sz="2600" dirty="0"/>
              <a:t>Down sampled to 250Hz</a:t>
            </a:r>
          </a:p>
          <a:p>
            <a:pPr algn="just"/>
            <a:r>
              <a:rPr lang="en-US" sz="2600" dirty="0"/>
              <a:t>Independent Component Analysis (ICA) was used to remove biological artifacts such as eye blinks, eye movements, electrocardiogram (EKG), as well as noisy channels (i.e. 60Hz line noise)</a:t>
            </a:r>
          </a:p>
          <a:p>
            <a:pPr lvl="1" algn="just"/>
            <a:r>
              <a:rPr lang="en-US" sz="2200" dirty="0"/>
              <a:t>ICA was conducted over the continuous EEG recording data</a:t>
            </a:r>
          </a:p>
          <a:p>
            <a:pPr lvl="1" algn="just"/>
            <a:r>
              <a:rPr lang="en-US" sz="2200" dirty="0"/>
              <a:t>Average of 3-5 components removed per subject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1142683" y="5869019"/>
            <a:ext cx="12801600" cy="1219200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27"/>
          </p:nvPr>
        </p:nvSpPr>
        <p:spPr>
          <a:xfrm>
            <a:off x="15544799" y="7071359"/>
            <a:ext cx="12393099" cy="18284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/>
              <a:t>Resting state alpha activity in the eyes open condition varied among hearing aid patients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9"/>
          </p:nvPr>
        </p:nvSpPr>
        <p:spPr>
          <a:xfrm>
            <a:off x="15831865" y="5851467"/>
            <a:ext cx="12801600" cy="1219200"/>
          </a:xfrm>
          <a:solidFill>
            <a:schemeClr val="accent5"/>
          </a:solidFill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34"/>
          </p:nvPr>
        </p:nvSpPr>
        <p:spPr>
          <a:xfrm>
            <a:off x="30715384" y="20608159"/>
            <a:ext cx="12801600" cy="1219200"/>
          </a:xfrm>
          <a:solidFill>
            <a:schemeClr val="accent5"/>
          </a:solidFill>
        </p:spPr>
        <p:txBody>
          <a:bodyPr/>
          <a:lstStyle/>
          <a:p>
            <a:r>
              <a:rPr lang="en-US" dirty="0"/>
              <a:t>4. conclusions</a:t>
            </a:r>
          </a:p>
        </p:txBody>
      </p:sp>
      <p:sp>
        <p:nvSpPr>
          <p:cNvPr id="22" name="Content Placeholder 21"/>
          <p:cNvSpPr>
            <a:spLocks noGrp="1"/>
          </p:cNvSpPr>
          <p:nvPr>
            <p:ph sz="quarter" idx="35"/>
          </p:nvPr>
        </p:nvSpPr>
        <p:spPr>
          <a:xfrm>
            <a:off x="30521365" y="30195232"/>
            <a:ext cx="12755880" cy="2166577"/>
          </a:xfrm>
        </p:spPr>
        <p:txBody>
          <a:bodyPr/>
          <a:lstStyle/>
          <a:p>
            <a:r>
              <a:rPr lang="en-US" dirty="0"/>
              <a:t>Conclusion 1</a:t>
            </a:r>
          </a:p>
          <a:p>
            <a:r>
              <a:rPr lang="en-US" dirty="0"/>
              <a:t>Conclusion 2</a:t>
            </a:r>
          </a:p>
          <a:p>
            <a:r>
              <a:rPr lang="en-US" dirty="0"/>
              <a:t>Conclusion 3</a:t>
            </a: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683" y="990600"/>
            <a:ext cx="3434080" cy="3605784"/>
          </a:xfrm>
          <a:prstGeom prst="ellipse">
            <a:avLst/>
          </a:prstGeom>
        </p:spPr>
      </p:pic>
      <p:sp>
        <p:nvSpPr>
          <p:cNvPr id="20" name="Text Placeholder 19"/>
          <p:cNvSpPr>
            <a:spLocks noGrp="1"/>
          </p:cNvSpPr>
          <p:nvPr>
            <p:ph type="body" sz="quarter" idx="13"/>
          </p:nvPr>
        </p:nvSpPr>
        <p:spPr>
          <a:solidFill>
            <a:schemeClr val="accent5"/>
          </a:solidFill>
        </p:spPr>
        <p:txBody>
          <a:bodyPr/>
          <a:lstStyle/>
          <a:p>
            <a:r>
              <a:rPr lang="en-US" dirty="0"/>
              <a:t>1. Introduction</a:t>
            </a:r>
          </a:p>
        </p:txBody>
      </p:sp>
      <p:sp>
        <p:nvSpPr>
          <p:cNvPr id="38" name="Text Placeholder 37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3. Results</a:t>
            </a:r>
          </a:p>
        </p:txBody>
      </p:sp>
      <p:sp>
        <p:nvSpPr>
          <p:cNvPr id="39" name="Text Placeholder 20"/>
          <p:cNvSpPr>
            <a:spLocks noGrp="1"/>
          </p:cNvSpPr>
          <p:nvPr>
            <p:ph type="body" sz="quarter" idx="34"/>
          </p:nvPr>
        </p:nvSpPr>
        <p:spPr>
          <a:xfrm>
            <a:off x="1142683" y="13752757"/>
            <a:ext cx="12801600" cy="1219200"/>
          </a:xfrm>
          <a:solidFill>
            <a:schemeClr val="accent5"/>
          </a:solidFill>
        </p:spPr>
        <p:txBody>
          <a:bodyPr/>
          <a:lstStyle/>
          <a:p>
            <a:r>
              <a:rPr lang="en-US" dirty="0"/>
              <a:t>2. Methods</a:t>
            </a:r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34"/>
          </p:nvPr>
        </p:nvSpPr>
        <p:spPr>
          <a:xfrm>
            <a:off x="30715384" y="28733496"/>
            <a:ext cx="12801600" cy="1219200"/>
          </a:xfrm>
          <a:solidFill>
            <a:schemeClr val="accent5"/>
          </a:solidFill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pic>
        <p:nvPicPr>
          <p:cNvPr id="56" name="Content Placeholder 55"/>
          <p:cNvPicPr>
            <a:picLocks noGrp="1" noChangeAspect="1"/>
          </p:cNvPicPr>
          <p:nvPr>
            <p:ph sz="quarter" idx="3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1865" y="20099234"/>
            <a:ext cx="6316935" cy="4042545"/>
          </a:xfrm>
        </p:spPr>
      </p:pic>
      <p:pic>
        <p:nvPicPr>
          <p:cNvPr id="57" name="Content Placeholder 56"/>
          <p:cNvPicPr>
            <a:picLocks noGrp="1" noChangeAspect="1"/>
          </p:cNvPicPr>
          <p:nvPr>
            <p:ph sz="quarter" idx="33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1114" y="27148002"/>
            <a:ext cx="6762692" cy="4327809"/>
          </a:xfrm>
        </p:spPr>
      </p:pic>
      <p:grpSp>
        <p:nvGrpSpPr>
          <p:cNvPr id="55" name="Group 54"/>
          <p:cNvGrpSpPr/>
          <p:nvPr/>
        </p:nvGrpSpPr>
        <p:grpSpPr>
          <a:xfrm>
            <a:off x="15884259" y="8565617"/>
            <a:ext cx="12122681" cy="6395917"/>
            <a:chOff x="16223719" y="13619315"/>
            <a:chExt cx="12122681" cy="6395917"/>
          </a:xfrm>
        </p:grpSpPr>
        <p:grpSp>
          <p:nvGrpSpPr>
            <p:cNvPr id="28" name="Group 27"/>
            <p:cNvGrpSpPr/>
            <p:nvPr/>
          </p:nvGrpSpPr>
          <p:grpSpPr>
            <a:xfrm>
              <a:off x="16304691" y="13619315"/>
              <a:ext cx="12041709" cy="3160643"/>
              <a:chOff x="16304691" y="13619315"/>
              <a:chExt cx="12041709" cy="3160643"/>
            </a:xfrm>
          </p:grpSpPr>
          <p:pic>
            <p:nvPicPr>
              <p:cNvPr id="29" name="Picture 28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377146" y="13619315"/>
                <a:ext cx="4214191" cy="3160643"/>
              </a:xfrm>
              <a:prstGeom prst="rect">
                <a:avLst/>
              </a:prstGeom>
            </p:spPr>
          </p:pic>
          <p:pic>
            <p:nvPicPr>
              <p:cNvPr id="31" name="Picture 30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589438" y="13790775"/>
                <a:ext cx="3756962" cy="2817721"/>
              </a:xfrm>
              <a:prstGeom prst="rect">
                <a:avLst/>
              </a:prstGeom>
            </p:spPr>
          </p:pic>
          <p:pic>
            <p:nvPicPr>
              <p:cNvPr id="33" name="Picture 32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304691" y="13620739"/>
                <a:ext cx="4212292" cy="3159219"/>
              </a:xfrm>
              <a:prstGeom prst="rect">
                <a:avLst/>
              </a:prstGeom>
            </p:spPr>
          </p:pic>
        </p:grpSp>
        <p:grpSp>
          <p:nvGrpSpPr>
            <p:cNvPr id="27" name="Group 26"/>
            <p:cNvGrpSpPr/>
            <p:nvPr/>
          </p:nvGrpSpPr>
          <p:grpSpPr>
            <a:xfrm>
              <a:off x="16223719" y="16801886"/>
              <a:ext cx="12122681" cy="3213346"/>
              <a:chOff x="16175726" y="17651577"/>
              <a:chExt cx="12122681" cy="3213346"/>
            </a:xfrm>
          </p:grpSpPr>
          <p:pic>
            <p:nvPicPr>
              <p:cNvPr id="44" name="Picture 43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455946" y="17834463"/>
                <a:ext cx="4040612" cy="3030458"/>
              </a:xfrm>
              <a:prstGeom prst="rect">
                <a:avLst/>
              </a:prstGeom>
            </p:spPr>
          </p:pic>
          <p:pic>
            <p:nvPicPr>
              <p:cNvPr id="45" name="Picture 44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579046" y="17834461"/>
                <a:ext cx="3719361" cy="2789520"/>
              </a:xfrm>
              <a:prstGeom prst="rect">
                <a:avLst/>
              </a:prstGeom>
            </p:spPr>
          </p:pic>
          <p:pic>
            <p:nvPicPr>
              <p:cNvPr id="46" name="Picture 45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175726" y="17651577"/>
                <a:ext cx="4284461" cy="3213346"/>
              </a:xfrm>
              <a:prstGeom prst="rect">
                <a:avLst/>
              </a:prstGeom>
            </p:spPr>
          </p:pic>
        </p:grpSp>
      </p:grpSp>
      <p:sp>
        <p:nvSpPr>
          <p:cNvPr id="48" name="Content Placeholder 16"/>
          <p:cNvSpPr>
            <a:spLocks noGrp="1"/>
          </p:cNvSpPr>
          <p:nvPr>
            <p:ph sz="quarter" idx="30"/>
          </p:nvPr>
        </p:nvSpPr>
        <p:spPr>
          <a:xfrm>
            <a:off x="16895969" y="15254352"/>
            <a:ext cx="2939960" cy="6931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FFT – occipital channels</a:t>
            </a:r>
          </a:p>
        </p:txBody>
      </p:sp>
      <p:sp>
        <p:nvSpPr>
          <p:cNvPr id="49" name="Content Placeholder 16"/>
          <p:cNvSpPr>
            <a:spLocks noGrp="1"/>
          </p:cNvSpPr>
          <p:nvPr>
            <p:ph sz="quarter" idx="30"/>
          </p:nvPr>
        </p:nvSpPr>
        <p:spPr>
          <a:xfrm>
            <a:off x="20983223" y="15162972"/>
            <a:ext cx="2939960" cy="69311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dirty="0"/>
              <a:t>Alpha power averaged across occipital channels</a:t>
            </a:r>
          </a:p>
        </p:txBody>
      </p:sp>
      <p:sp>
        <p:nvSpPr>
          <p:cNvPr id="50" name="Content Placeholder 16"/>
          <p:cNvSpPr>
            <a:spLocks noGrp="1"/>
          </p:cNvSpPr>
          <p:nvPr>
            <p:ph sz="quarter" idx="30"/>
          </p:nvPr>
        </p:nvSpPr>
        <p:spPr>
          <a:xfrm>
            <a:off x="24997939" y="15127795"/>
            <a:ext cx="2939960" cy="6931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Topo-power in alpha band</a:t>
            </a:r>
          </a:p>
        </p:txBody>
      </p:sp>
      <p:sp>
        <p:nvSpPr>
          <p:cNvPr id="52" name="Content Placeholder 16"/>
          <p:cNvSpPr>
            <a:spLocks noGrp="1"/>
          </p:cNvSpPr>
          <p:nvPr>
            <p:ph sz="quarter" idx="30"/>
          </p:nvPr>
        </p:nvSpPr>
        <p:spPr>
          <a:xfrm>
            <a:off x="16524449" y="16114802"/>
            <a:ext cx="11413450" cy="141556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400" dirty="0"/>
              <a:t>Figure 2. Individual subject differences in time frequency data during the eyes open condition.  Notice in the top row (subject 1) the increased activation in the alpha band (7.5-12.5Hz), while the bottom row (subject 2) shows no activation across different frequency bands.</a:t>
            </a:r>
          </a:p>
        </p:txBody>
      </p:sp>
      <p:sp>
        <p:nvSpPr>
          <p:cNvPr id="60" name="Content Placeholder 13"/>
          <p:cNvSpPr>
            <a:spLocks noGrp="1"/>
          </p:cNvSpPr>
          <p:nvPr>
            <p:ph sz="quarter" idx="27"/>
          </p:nvPr>
        </p:nvSpPr>
        <p:spPr>
          <a:xfrm>
            <a:off x="15544799" y="17962182"/>
            <a:ext cx="12393099" cy="130796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4800" dirty="0"/>
              <a:t>Decreased SNR thresholds were associated with increased alpha power</a:t>
            </a:r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9238" y="20002316"/>
            <a:ext cx="6474732" cy="4143528"/>
          </a:xfrm>
          <a:prstGeom prst="rect">
            <a:avLst/>
          </a:prstGeom>
        </p:spPr>
      </p:pic>
      <p:sp>
        <p:nvSpPr>
          <p:cNvPr id="62" name="Content Placeholder 16"/>
          <p:cNvSpPr>
            <a:spLocks noGrp="1"/>
          </p:cNvSpPr>
          <p:nvPr>
            <p:ph sz="quarter" idx="30"/>
          </p:nvPr>
        </p:nvSpPr>
        <p:spPr>
          <a:xfrm>
            <a:off x="15965231" y="31475811"/>
            <a:ext cx="12747714" cy="11670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Figure 4.  Significant correlations between SNR thresholds and pure tone average thresholds were observed</a:t>
            </a:r>
          </a:p>
        </p:txBody>
      </p:sp>
      <p:sp>
        <p:nvSpPr>
          <p:cNvPr id="65" name="Content Placeholder 16"/>
          <p:cNvSpPr>
            <a:spLocks noGrp="1"/>
          </p:cNvSpPr>
          <p:nvPr>
            <p:ph sz="quarter" idx="30"/>
          </p:nvPr>
        </p:nvSpPr>
        <p:spPr>
          <a:xfrm>
            <a:off x="16117631" y="24563187"/>
            <a:ext cx="12747714" cy="11670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Figure 3.  Significant correlations between SNR thresholds and alpha band power were observed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11004108" y="29588763"/>
            <a:ext cx="3717131" cy="2643333"/>
            <a:chOff x="1262939" y="28487779"/>
            <a:chExt cx="5826608" cy="4143427"/>
          </a:xfrm>
        </p:grpSpPr>
        <p:grpSp>
          <p:nvGrpSpPr>
            <p:cNvPr id="66" name="Group 65"/>
            <p:cNvGrpSpPr/>
            <p:nvPr/>
          </p:nvGrpSpPr>
          <p:grpSpPr>
            <a:xfrm>
              <a:off x="1262939" y="31295905"/>
              <a:ext cx="5166304" cy="1335301"/>
              <a:chOff x="1153553" y="271848"/>
              <a:chExt cx="5166304" cy="1335301"/>
            </a:xfrm>
          </p:grpSpPr>
          <p:pic>
            <p:nvPicPr>
              <p:cNvPr id="67" name="Picture 66"/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462357" y="321274"/>
                <a:ext cx="2857500" cy="1285875"/>
              </a:xfrm>
              <a:prstGeom prst="rect">
                <a:avLst/>
              </a:prstGeom>
            </p:spPr>
          </p:pic>
          <p:pic>
            <p:nvPicPr>
              <p:cNvPr id="68" name="Picture 67"/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153553" y="271848"/>
                <a:ext cx="1700857" cy="1285875"/>
              </a:xfrm>
              <a:prstGeom prst="rect">
                <a:avLst/>
              </a:prstGeom>
            </p:spPr>
          </p:pic>
        </p:grpSp>
        <p:grpSp>
          <p:nvGrpSpPr>
            <p:cNvPr id="69" name="Group 68"/>
            <p:cNvGrpSpPr/>
            <p:nvPr/>
          </p:nvGrpSpPr>
          <p:grpSpPr>
            <a:xfrm>
              <a:off x="1274661" y="28487779"/>
              <a:ext cx="5814886" cy="1483967"/>
              <a:chOff x="820692" y="2041888"/>
              <a:chExt cx="5814886" cy="1483967"/>
            </a:xfrm>
          </p:grpSpPr>
          <p:pic>
            <p:nvPicPr>
              <p:cNvPr id="70" name="Picture 69"/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042227" y="2125680"/>
                <a:ext cx="3593351" cy="1400175"/>
              </a:xfrm>
              <a:prstGeom prst="rect">
                <a:avLst/>
              </a:prstGeom>
            </p:spPr>
          </p:pic>
          <p:pic>
            <p:nvPicPr>
              <p:cNvPr id="71" name="Picture 70"/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20692" y="2041888"/>
                <a:ext cx="1526317" cy="1381125"/>
              </a:xfrm>
              <a:prstGeom prst="rect">
                <a:avLst/>
              </a:prstGeom>
            </p:spPr>
          </p:pic>
        </p:grpSp>
        <p:grpSp>
          <p:nvGrpSpPr>
            <p:cNvPr id="72" name="Group 71"/>
            <p:cNvGrpSpPr/>
            <p:nvPr/>
          </p:nvGrpSpPr>
          <p:grpSpPr>
            <a:xfrm>
              <a:off x="1274661" y="29952696"/>
              <a:ext cx="5814885" cy="1247775"/>
              <a:chOff x="610627" y="4281292"/>
              <a:chExt cx="5814885" cy="1247775"/>
            </a:xfrm>
          </p:grpSpPr>
          <p:pic>
            <p:nvPicPr>
              <p:cNvPr id="73" name="Picture 72"/>
              <p:cNvPicPr>
                <a:picLocks noChangeAspect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832161" y="4300342"/>
                <a:ext cx="3593351" cy="1228725"/>
              </a:xfrm>
              <a:prstGeom prst="rect">
                <a:avLst/>
              </a:prstGeom>
            </p:spPr>
          </p:pic>
          <p:pic>
            <p:nvPicPr>
              <p:cNvPr id="74" name="Picture 73"/>
              <p:cNvPicPr>
                <a:picLocks noChangeAspect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10627" y="4281292"/>
                <a:ext cx="1513317" cy="1247775"/>
              </a:xfrm>
              <a:prstGeom prst="rect">
                <a:avLst/>
              </a:prstGeom>
            </p:spPr>
          </p:pic>
        </p:grpSp>
      </p:grpSp>
      <p:sp>
        <p:nvSpPr>
          <p:cNvPr id="76" name="Content Placeholder 16"/>
          <p:cNvSpPr>
            <a:spLocks noGrp="1"/>
          </p:cNvSpPr>
          <p:nvPr>
            <p:ph sz="quarter" idx="30"/>
          </p:nvPr>
        </p:nvSpPr>
        <p:spPr>
          <a:xfrm>
            <a:off x="211352" y="32059351"/>
            <a:ext cx="12747714" cy="11670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Figure 1.  Raw EEG data before and after removal of biological artifacts using ICA.</a:t>
            </a:r>
          </a:p>
        </p:txBody>
      </p:sp>
      <p:pic>
        <p:nvPicPr>
          <p:cNvPr id="51" name="Picture 50" descr="64-Channel Montage.pdf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71" t="19647" r="54036" b="60039"/>
          <a:stretch/>
        </p:blipFill>
        <p:spPr>
          <a:xfrm>
            <a:off x="10103119" y="17561328"/>
            <a:ext cx="3590266" cy="3496703"/>
          </a:xfrm>
          <a:prstGeom prst="rect">
            <a:avLst/>
          </a:prstGeom>
        </p:spPr>
      </p:pic>
      <p:sp>
        <p:nvSpPr>
          <p:cNvPr id="53" name="Text Placeholder 37"/>
          <p:cNvSpPr>
            <a:spLocks noGrp="1"/>
          </p:cNvSpPr>
          <p:nvPr>
            <p:ph type="body" sz="quarter" idx="21"/>
          </p:nvPr>
        </p:nvSpPr>
        <p:spPr>
          <a:xfrm>
            <a:off x="30715384" y="5851467"/>
            <a:ext cx="12801600" cy="1219200"/>
          </a:xfrm>
        </p:spPr>
        <p:txBody>
          <a:bodyPr/>
          <a:lstStyle/>
          <a:p>
            <a:r>
              <a:rPr lang="en-US" dirty="0"/>
              <a:t>3. Results Continued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5719687" y="9857895"/>
            <a:ext cx="8446374" cy="46395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8863970" y="9428580"/>
            <a:ext cx="6136178" cy="337273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517143" y="26515994"/>
            <a:ext cx="8501542" cy="88763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451370" y="27988138"/>
            <a:ext cx="8444242" cy="110897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3034308" y="31504765"/>
            <a:ext cx="6171429" cy="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198942"/>
      </p:ext>
    </p:extLst>
  </p:cSld>
  <p:clrMapOvr>
    <a:masterClrMapping/>
  </p:clrMapOvr>
</p:sld>
</file>

<file path=ppt/theme/theme1.xml><?xml version="1.0" encoding="utf-8"?>
<a:theme xmlns:a="http://schemas.openxmlformats.org/drawingml/2006/main" name="Medical Poster">
  <a:themeElements>
    <a:clrScheme name="Custom 2">
      <a:dk1>
        <a:srgbClr val="4B2E83"/>
      </a:dk1>
      <a:lt1>
        <a:srgbClr val="FFFFFF"/>
      </a:lt1>
      <a:dk2>
        <a:srgbClr val="4B2E83"/>
      </a:dk2>
      <a:lt2>
        <a:srgbClr val="FFFFFF"/>
      </a:lt2>
      <a:accent1>
        <a:srgbClr val="4B2E83"/>
      </a:accent1>
      <a:accent2>
        <a:srgbClr val="85754D"/>
      </a:accent2>
      <a:accent3>
        <a:srgbClr val="FFFFFF"/>
      </a:accent3>
      <a:accent4>
        <a:srgbClr val="483086"/>
      </a:accent4>
      <a:accent5>
        <a:srgbClr val="444444"/>
      </a:accent5>
      <a:accent6>
        <a:srgbClr val="85754D"/>
      </a:accent6>
      <a:hlink>
        <a:srgbClr val="4B2E83"/>
      </a:hlink>
      <a:folHlink>
        <a:srgbClr val="4B2E83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 sz="6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4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6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55A68E73-61CB-4542-8C48-DCBB2482A3D5}" vid="{6A3CA63D-1E3C-4681-8668-89277FEB3FEB}"/>
    </a:ext>
  </a:extLst>
</a:theme>
</file>

<file path=ppt/theme/theme2.xml><?xml version="1.0" encoding="utf-8"?>
<a:theme xmlns:a="http://schemas.openxmlformats.org/drawingml/2006/main" name="Office Them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4C5A6A"/>
      </a:hlink>
      <a:folHlink>
        <a:srgbClr val="808DA0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4C5A6A"/>
      </a:hlink>
      <a:folHlink>
        <a:srgbClr val="808DA0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1110015-E380-4C53-980C-698226C61CA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Poster (blue and brown design)</Template>
  <TotalTime>0</TotalTime>
  <Words>583</Words>
  <Application>Microsoft Office PowerPoint</Application>
  <PresentationFormat>Custom</PresentationFormat>
  <Paragraphs>54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</vt:lpstr>
      <vt:lpstr>Medical Poster</vt:lpstr>
      <vt:lpstr>Are variations in speech-in-noise thresholds related to central inhibitory function?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2017-02-03T21:24:24Z</dcterms:created>
  <dcterms:modified xsi:type="dcterms:W3CDTF">2017-02-08T18:59:16Z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TC040015519991</vt:lpwstr>
  </property>
</Properties>
</file>