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2A2B4-7209-462E-905F-37D9BF206B00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DDB9E-394F-4BD5-8C7D-D3D6F66BF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0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p=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0.098044,  0.08878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DDB9E-394F-4BD5-8C7D-D3D6F66BFC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0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1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3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6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87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0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0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013B-5B06-4D28-96F1-D627B35C6F6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013B-5B06-4D28-96F1-D627B35C6F6A}" type="datetimeFigureOut">
              <a:rPr lang="en-US" smtClean="0"/>
              <a:t>4/5/2017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30D2D-DDD3-4864-BD4D-F19789C8B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6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3704" y="200526"/>
            <a:ext cx="857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Resting Alpha state activity related to SNR 50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7411" y="1090863"/>
            <a:ext cx="109487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Methods</a:t>
            </a:r>
          </a:p>
          <a:p>
            <a:r>
              <a:rPr lang="en-US" dirty="0" smtClean="0"/>
              <a:t>Participants (n=15): </a:t>
            </a:r>
            <a:r>
              <a:rPr lang="en-US" dirty="0" smtClean="0"/>
              <a:t>Age&gt;50 with mild to moderate hearing loss</a:t>
            </a:r>
          </a:p>
          <a:p>
            <a:r>
              <a:rPr lang="en-US" dirty="0" smtClean="0"/>
              <a:t>Measures: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Alpha power (7.5-12.5 </a:t>
            </a:r>
            <a:r>
              <a:rPr lang="en-US" dirty="0" err="1" smtClean="0"/>
              <a:t>hz</a:t>
            </a:r>
            <a:r>
              <a:rPr lang="en-US" dirty="0" smtClean="0"/>
              <a:t>) in occipital brain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 to noise ratio (SNR) threshold at 50% correct (SNR-50)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Subjective measures of hearing loss</a:t>
            </a:r>
          </a:p>
          <a:p>
            <a:endParaRPr lang="en-US" dirty="0" smtClean="0"/>
          </a:p>
          <a:p>
            <a:r>
              <a:rPr lang="en-US" dirty="0" smtClean="0"/>
              <a:t>EEG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64-channel EEG monitored using </a:t>
            </a:r>
            <a:r>
              <a:rPr lang="en-US" dirty="0" err="1" smtClean="0"/>
              <a:t>Neuroscan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Reference – </a:t>
            </a:r>
            <a:r>
              <a:rPr lang="en-US" dirty="0" err="1" smtClean="0"/>
              <a:t>Cz</a:t>
            </a:r>
            <a:r>
              <a:rPr lang="en-US" dirty="0"/>
              <a:t>.</a:t>
            </a:r>
            <a:r>
              <a:rPr lang="en-US" dirty="0" smtClean="0"/>
              <a:t> Ground – </a:t>
            </a:r>
            <a:r>
              <a:rPr lang="en-US" dirty="0" err="1" smtClean="0"/>
              <a:t>Afz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Eyes alternate between open and closed conditions lasting 2 minutes each. 3 trials. 12 minutes total</a:t>
            </a:r>
          </a:p>
          <a:p>
            <a:endParaRPr lang="en-US" dirty="0" smtClean="0"/>
          </a:p>
          <a:p>
            <a:r>
              <a:rPr lang="en-US" dirty="0" smtClean="0"/>
              <a:t>EEG data analyzed in </a:t>
            </a:r>
            <a:r>
              <a:rPr lang="en-US" dirty="0" err="1" smtClean="0"/>
              <a:t>Matlab</a:t>
            </a:r>
            <a:r>
              <a:rPr lang="en-US" dirty="0" smtClean="0"/>
              <a:t> using Fieldtrip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bandpass filtered between .5 and 50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Independent component analysis removed components related to signal, eye movement, and cardiac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FFT analysis run using </a:t>
            </a:r>
            <a:r>
              <a:rPr lang="en-US" dirty="0" err="1"/>
              <a:t>H</a:t>
            </a:r>
            <a:r>
              <a:rPr lang="en-US" dirty="0" err="1" smtClean="0"/>
              <a:t>anning</a:t>
            </a:r>
            <a:r>
              <a:rPr lang="en-US" dirty="0" smtClean="0"/>
              <a:t>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Area under the curve calculated for power between 7.5-12.5 </a:t>
            </a:r>
            <a:r>
              <a:rPr lang="en-US" dirty="0" err="1" smtClean="0"/>
              <a:t>hz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Sample Spectral data from single subject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32084" y="3769895"/>
            <a:ext cx="77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Power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03079" y="6320407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 (Hz)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766479" y="3769894"/>
            <a:ext cx="159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Frequency (Hz)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25289" y="6243703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(seconds)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840035" y="2749393"/>
            <a:ext cx="5539528" cy="2410334"/>
            <a:chOff x="16459941" y="9014006"/>
            <a:chExt cx="12382232" cy="5387700"/>
          </a:xfrm>
        </p:grpSpPr>
        <p:grpSp>
          <p:nvGrpSpPr>
            <p:cNvPr id="14" name="Group 13"/>
            <p:cNvGrpSpPr/>
            <p:nvPr/>
          </p:nvGrpSpPr>
          <p:grpSpPr>
            <a:xfrm>
              <a:off x="16459941" y="9014006"/>
              <a:ext cx="12382232" cy="5387700"/>
              <a:chOff x="16368867" y="9966960"/>
              <a:chExt cx="12769991" cy="5524500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368867" y="9966960"/>
                <a:ext cx="6347260" cy="552450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791598" y="9966960"/>
                <a:ext cx="6347260" cy="5524500"/>
              </a:xfrm>
              <a:prstGeom prst="rect">
                <a:avLst/>
              </a:prstGeom>
            </p:spPr>
          </p:pic>
        </p:grp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074694" y="9386627"/>
              <a:ext cx="2438036" cy="91078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896281" y="2407594"/>
            <a:ext cx="4913902" cy="3093932"/>
            <a:chOff x="18218289" y="16600186"/>
            <a:chExt cx="9567188" cy="8015462"/>
          </a:xfrm>
        </p:grpSpPr>
        <p:pic>
          <p:nvPicPr>
            <p:cNvPr id="19" name="Picture 18"/>
            <p:cNvPicPr preferRelativeResize="0"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18289" y="20610576"/>
              <a:ext cx="4901184" cy="4005072"/>
            </a:xfrm>
            <a:prstGeom prst="rect">
              <a:avLst/>
            </a:prstGeom>
          </p:spPr>
        </p:pic>
        <p:pic>
          <p:nvPicPr>
            <p:cNvPr id="20" name="Picture 19"/>
            <p:cNvPicPr preferRelativeResize="0"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4293" y="20610014"/>
              <a:ext cx="4901184" cy="4000500"/>
            </a:xfrm>
            <a:prstGeom prst="rect">
              <a:avLst/>
            </a:prstGeom>
          </p:spPr>
        </p:pic>
        <p:pic>
          <p:nvPicPr>
            <p:cNvPr id="21" name="Picture 20"/>
            <p:cNvPicPr preferRelativeResize="0"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82283" y="16600186"/>
              <a:ext cx="4901184" cy="4000500"/>
            </a:xfrm>
            <a:prstGeom prst="rect">
              <a:avLst/>
            </a:prstGeom>
          </p:spPr>
        </p:pic>
        <p:pic>
          <p:nvPicPr>
            <p:cNvPr id="22" name="Picture 21"/>
            <p:cNvPicPr preferRelativeResize="0"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4142" y="16600186"/>
              <a:ext cx="4901184" cy="400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21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04803" y="215206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Results</a:t>
            </a:r>
            <a:endParaRPr lang="en-US" sz="2800" dirty="0"/>
          </a:p>
        </p:txBody>
      </p:sp>
      <p:grpSp>
        <p:nvGrpSpPr>
          <p:cNvPr id="7" name="Group 6"/>
          <p:cNvGrpSpPr/>
          <p:nvPr/>
        </p:nvGrpSpPr>
        <p:grpSpPr>
          <a:xfrm>
            <a:off x="1612739" y="1094068"/>
            <a:ext cx="8700304" cy="2447040"/>
            <a:chOff x="30449520" y="14827511"/>
            <a:chExt cx="12252959" cy="3446257"/>
          </a:xfrm>
        </p:grpSpPr>
        <p:pic>
          <p:nvPicPr>
            <p:cNvPr id="8" name="Picture 7"/>
            <p:cNvPicPr preferRelativeResize="0">
              <a:picLocks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92"/>
            <a:stretch/>
          </p:blipFill>
          <p:spPr>
            <a:xfrm>
              <a:off x="37911314" y="14827511"/>
              <a:ext cx="4791165" cy="3446257"/>
            </a:xfrm>
            <a:prstGeom prst="rect">
              <a:avLst/>
            </a:prstGeom>
          </p:spPr>
        </p:pic>
        <p:pic>
          <p:nvPicPr>
            <p:cNvPr id="9" name="Picture 8"/>
            <p:cNvPicPr preferRelativeResize="0"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49520" y="14827511"/>
              <a:ext cx="5394960" cy="3446257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1612739" y="3946968"/>
            <a:ext cx="9319228" cy="2621244"/>
            <a:chOff x="30449520" y="19948151"/>
            <a:chExt cx="12252962" cy="3446423"/>
          </a:xfrm>
        </p:grpSpPr>
        <p:pic>
          <p:nvPicPr>
            <p:cNvPr id="11" name="Picture 10"/>
            <p:cNvPicPr preferRelativeResize="0"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92"/>
            <a:stretch/>
          </p:blipFill>
          <p:spPr>
            <a:xfrm>
              <a:off x="37911314" y="19948151"/>
              <a:ext cx="4791168" cy="3446257"/>
            </a:xfrm>
            <a:prstGeom prst="rect">
              <a:avLst/>
            </a:prstGeom>
          </p:spPr>
        </p:pic>
        <p:pic>
          <p:nvPicPr>
            <p:cNvPr id="12" name="Picture 11"/>
            <p:cNvPicPr preferRelativeResize="0">
              <a:picLocks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49520" y="19948317"/>
              <a:ext cx="5394960" cy="3446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416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154</Words>
  <Application>Microsoft Office PowerPoint</Application>
  <PresentationFormat>Widescreen</PresentationFormat>
  <Paragraphs>28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Sample Spectral data from single subject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Lee</dc:creator>
  <cp:lastModifiedBy>Michael Lee</cp:lastModifiedBy>
  <cp:revision>30</cp:revision>
  <dcterms:created xsi:type="dcterms:W3CDTF">2016-11-08T22:12:03Z</dcterms:created>
  <dcterms:modified xsi:type="dcterms:W3CDTF">2017-04-05T23:33:21Z</dcterms:modified>
</cp:coreProperties>
</file>