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3" r:id="rId6"/>
    <p:sldId id="269" r:id="rId7"/>
    <p:sldId id="271" r:id="rId8"/>
    <p:sldId id="270" r:id="rId9"/>
    <p:sldId id="27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F1D421-EA67-4B8A-AF09-1F2D22476D06}">
          <p14:sldIdLst>
            <p14:sldId id="256"/>
            <p14:sldId id="260"/>
            <p14:sldId id="261"/>
            <p14:sldId id="262"/>
            <p14:sldId id="263"/>
            <p14:sldId id="269"/>
            <p14:sldId id="271"/>
            <p14:sldId id="270"/>
            <p14:sldId id="27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2A2B4-7209-462E-905F-37D9BF206B00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DDB9E-394F-4BD5-8C7D-D3D6F66B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5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3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0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6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0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1013B-5B06-4D28-96F1-D627B35C6F6A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6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3704" y="200526"/>
            <a:ext cx="857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Resting Alpha state activity related to SNR 50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7411" y="1090863"/>
            <a:ext cx="109487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Methods</a:t>
            </a:r>
          </a:p>
          <a:p>
            <a:r>
              <a:rPr lang="en-US" dirty="0" smtClean="0"/>
              <a:t>Participants (n=32): Mean age=65 (31-78). Mild to moderate hearing loss. Hearing aid users</a:t>
            </a:r>
          </a:p>
          <a:p>
            <a:r>
              <a:rPr lang="en-US" dirty="0" smtClean="0"/>
              <a:t>Measures: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power (7.5-12.5 </a:t>
            </a:r>
            <a:r>
              <a:rPr lang="en-US" dirty="0" err="1" smtClean="0"/>
              <a:t>hz</a:t>
            </a:r>
            <a:r>
              <a:rPr lang="en-US" dirty="0" smtClean="0"/>
              <a:t>) in occipital brain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Signal to noise ratio (SNR) threshold at 50% correct (SNR-50)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Subjective measures of hearing loss</a:t>
            </a:r>
          </a:p>
          <a:p>
            <a:endParaRPr lang="en-US" dirty="0" smtClean="0"/>
          </a:p>
          <a:p>
            <a:r>
              <a:rPr lang="en-US" dirty="0" smtClean="0"/>
              <a:t>EEG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64-channel EEG monitored using </a:t>
            </a:r>
            <a:r>
              <a:rPr lang="en-US" dirty="0" err="1" smtClean="0"/>
              <a:t>Neuroscan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Reference – </a:t>
            </a:r>
            <a:r>
              <a:rPr lang="en-US" dirty="0" err="1" smtClean="0"/>
              <a:t>Cz</a:t>
            </a:r>
            <a:r>
              <a:rPr lang="en-US" dirty="0"/>
              <a:t>.</a:t>
            </a:r>
            <a:r>
              <a:rPr lang="en-US" dirty="0" smtClean="0"/>
              <a:t> Ground – </a:t>
            </a:r>
            <a:r>
              <a:rPr lang="en-US" dirty="0" err="1" smtClean="0"/>
              <a:t>Afz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Eyes alternate between open and closed conditions lasting 2 minutes each. 3 trials. 12 minutes total</a:t>
            </a:r>
          </a:p>
          <a:p>
            <a:endParaRPr lang="en-US" dirty="0" smtClean="0"/>
          </a:p>
          <a:p>
            <a:r>
              <a:rPr lang="en-US" dirty="0" smtClean="0"/>
              <a:t>EEG data analyzed in </a:t>
            </a:r>
            <a:r>
              <a:rPr lang="en-US" dirty="0" err="1" smtClean="0"/>
              <a:t>Matlab</a:t>
            </a:r>
            <a:r>
              <a:rPr lang="en-US" dirty="0" smtClean="0"/>
              <a:t> using Fieldtrip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bandpass filtered between .5 and 50 </a:t>
            </a:r>
            <a:r>
              <a:rPr lang="en-US" dirty="0" err="1" smtClean="0"/>
              <a:t>hz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Independent component analysis removed components related to signal, eye movement, and cardiac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FFT analysis run using </a:t>
            </a:r>
            <a:r>
              <a:rPr lang="en-US" dirty="0" err="1"/>
              <a:t>H</a:t>
            </a:r>
            <a:r>
              <a:rPr lang="en-US" dirty="0" err="1" smtClean="0"/>
              <a:t>anning</a:t>
            </a:r>
            <a:r>
              <a:rPr lang="en-US" dirty="0" smtClean="0"/>
              <a:t>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Alpha power</a:t>
            </a:r>
            <a:r>
              <a:rPr lang="en-US" dirty="0" smtClean="0"/>
              <a:t> calculated between 7.5 and 12.5 </a:t>
            </a:r>
            <a:r>
              <a:rPr lang="en-US" dirty="0" err="1" smtClean="0"/>
              <a:t>hz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peak selected between 7.5 and 12.5 </a:t>
            </a:r>
            <a:r>
              <a:rPr lang="en-US" dirty="0" err="1" smtClean="0"/>
              <a:t>hz</a:t>
            </a:r>
            <a:r>
              <a:rPr lang="en-US" dirty="0" smtClean="0"/>
              <a:t>. </a:t>
            </a:r>
            <a:r>
              <a:rPr lang="en-US" dirty="0"/>
              <a:t>Peak +/- 2hz are </a:t>
            </a:r>
            <a:r>
              <a:rPr lang="en-US" dirty="0" smtClean="0"/>
              <a:t>selected as a 4 </a:t>
            </a:r>
            <a:r>
              <a:rPr lang="en-US" dirty="0" err="1" smtClean="0"/>
              <a:t>hz</a:t>
            </a:r>
            <a:r>
              <a:rPr lang="en-US" dirty="0" smtClean="0"/>
              <a:t> window.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Alpha peak power</a:t>
            </a:r>
            <a:r>
              <a:rPr lang="en-US" dirty="0" smtClean="0"/>
              <a:t> is calculated around 4 </a:t>
            </a:r>
            <a:r>
              <a:rPr lang="en-US" dirty="0" err="1" smtClean="0"/>
              <a:t>hz</a:t>
            </a:r>
            <a:r>
              <a:rPr lang="en-US" dirty="0" smtClean="0"/>
              <a:t>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Measure alpha in ERP </a:t>
            </a:r>
            <a:r>
              <a:rPr lang="en-US" dirty="0" smtClean="0"/>
              <a:t>data?</a:t>
            </a:r>
          </a:p>
          <a:p>
            <a:r>
              <a:rPr lang="en-US" dirty="0" smtClean="0"/>
              <a:t>ISI-2-2.5 seconds</a:t>
            </a:r>
          </a:p>
          <a:p>
            <a:r>
              <a:rPr lang="en-US" dirty="0" smtClean="0"/>
              <a:t>300-400 </a:t>
            </a:r>
            <a:r>
              <a:rPr lang="en-US" dirty="0" err="1" smtClean="0"/>
              <a:t>msec</a:t>
            </a:r>
            <a:r>
              <a:rPr lang="en-US" dirty="0" smtClean="0"/>
              <a:t> alpha suppression </a:t>
            </a:r>
          </a:p>
          <a:p>
            <a:r>
              <a:rPr lang="en-US" dirty="0" smtClean="0"/>
              <a:t>alpha suppression after syllable </a:t>
            </a:r>
          </a:p>
          <a:p>
            <a:r>
              <a:rPr lang="en-US" dirty="0" smtClean="0"/>
              <a:t>2012 parametric variation Strauss, </a:t>
            </a:r>
            <a:r>
              <a:rPr lang="en-US" dirty="0" err="1" smtClean="0"/>
              <a:t>Neuroimage</a:t>
            </a:r>
            <a:endParaRPr lang="en-US" dirty="0" smtClean="0"/>
          </a:p>
          <a:p>
            <a:r>
              <a:rPr lang="en-US" dirty="0" err="1" smtClean="0"/>
              <a:t>Pz</a:t>
            </a:r>
            <a:r>
              <a:rPr lang="en-US" dirty="0" smtClean="0"/>
              <a:t>, change in alpha compared to baseline. 400-800 </a:t>
            </a:r>
            <a:r>
              <a:rPr lang="en-US" dirty="0" err="1" smtClean="0"/>
              <a:t>msec</a:t>
            </a:r>
            <a:endParaRPr lang="en-US" dirty="0" smtClean="0"/>
          </a:p>
          <a:p>
            <a:r>
              <a:rPr lang="en-US" dirty="0" smtClean="0"/>
              <a:t>Add noise, reduce alpha suppression. </a:t>
            </a:r>
          </a:p>
          <a:p>
            <a:r>
              <a:rPr lang="en-US" dirty="0" smtClean="0"/>
              <a:t>Fieldtrip tutorial. Trials time frequency, </a:t>
            </a:r>
            <a:r>
              <a:rPr lang="en-US" dirty="0" err="1" smtClean="0"/>
              <a:t>intertrial</a:t>
            </a:r>
            <a:r>
              <a:rPr lang="en-US" dirty="0" smtClean="0"/>
              <a:t> phase coherence</a:t>
            </a:r>
          </a:p>
          <a:p>
            <a:r>
              <a:rPr lang="en-US" dirty="0" smtClean="0"/>
              <a:t>Han taper window FT-</a:t>
            </a:r>
            <a:r>
              <a:rPr lang="en-US" dirty="0" err="1" smtClean="0"/>
              <a:t>frac</a:t>
            </a:r>
            <a:r>
              <a:rPr lang="en-US" dirty="0" smtClean="0"/>
              <a:t> analysis</a:t>
            </a:r>
          </a:p>
          <a:p>
            <a:r>
              <a:rPr lang="en-US" smtClean="0"/>
              <a:t>Time frequency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Sample Spectral data from single subject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32084" y="3769895"/>
            <a:ext cx="77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03079" y="6320407"/>
            <a:ext cx="159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Frequency (Hz)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766479" y="3769894"/>
            <a:ext cx="159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Frequency (Hz)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25289" y="6243703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(seconds)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40035" y="2749393"/>
            <a:ext cx="5539528" cy="2410334"/>
            <a:chOff x="16459941" y="9014006"/>
            <a:chExt cx="12382232" cy="5387700"/>
          </a:xfrm>
        </p:grpSpPr>
        <p:grpSp>
          <p:nvGrpSpPr>
            <p:cNvPr id="14" name="Group 13"/>
            <p:cNvGrpSpPr/>
            <p:nvPr/>
          </p:nvGrpSpPr>
          <p:grpSpPr>
            <a:xfrm>
              <a:off x="16459941" y="9014006"/>
              <a:ext cx="12382232" cy="5387700"/>
              <a:chOff x="16368867" y="9966960"/>
              <a:chExt cx="12769991" cy="55245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68867" y="9966960"/>
                <a:ext cx="6347260" cy="55245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91598" y="9966960"/>
                <a:ext cx="6347260" cy="5524500"/>
              </a:xfrm>
              <a:prstGeom prst="rect">
                <a:avLst/>
              </a:prstGeom>
            </p:spPr>
          </p:pic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74694" y="9386627"/>
              <a:ext cx="2438036" cy="91078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896281" y="2407594"/>
            <a:ext cx="4913902" cy="3093932"/>
            <a:chOff x="18218289" y="16600186"/>
            <a:chExt cx="9567188" cy="8015462"/>
          </a:xfrm>
        </p:grpSpPr>
        <p:pic>
          <p:nvPicPr>
            <p:cNvPr id="19" name="Picture 18"/>
            <p:cNvPicPr preferRelativeResize="0"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18289" y="20610576"/>
              <a:ext cx="4901184" cy="4005072"/>
            </a:xfrm>
            <a:prstGeom prst="rect">
              <a:avLst/>
            </a:prstGeom>
          </p:spPr>
        </p:pic>
        <p:pic>
          <p:nvPicPr>
            <p:cNvPr id="20" name="Picture 19"/>
            <p:cNvPicPr preferRelativeResize="0"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84293" y="20610014"/>
              <a:ext cx="4901184" cy="4000500"/>
            </a:xfrm>
            <a:prstGeom prst="rect">
              <a:avLst/>
            </a:prstGeom>
          </p:spPr>
        </p:pic>
        <p:pic>
          <p:nvPicPr>
            <p:cNvPr id="21" name="Picture 20"/>
            <p:cNvPicPr preferRelativeResize="0"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82283" y="16600186"/>
              <a:ext cx="4901184" cy="4000500"/>
            </a:xfrm>
            <a:prstGeom prst="rect">
              <a:avLst/>
            </a:prstGeom>
          </p:spPr>
        </p:pic>
        <p:pic>
          <p:nvPicPr>
            <p:cNvPr id="22" name="Picture 21"/>
            <p:cNvPicPr preferRelativeResize="0"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4142" y="16600186"/>
              <a:ext cx="4901184" cy="400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62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89" y="71751"/>
            <a:ext cx="10515600" cy="1095506"/>
          </a:xfrm>
        </p:spPr>
        <p:txBody>
          <a:bodyPr/>
          <a:lstStyle/>
          <a:p>
            <a:pPr algn="ctr"/>
            <a:r>
              <a:rPr lang="en-US" dirty="0" smtClean="0"/>
              <a:t>SNR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7257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6400" dirty="0" err="1" smtClean="0"/>
              <a:t>MoCA</a:t>
            </a:r>
            <a:r>
              <a:rPr lang="en-US" sz="6400" dirty="0" smtClean="0"/>
              <a:t> – Montreal Cognitive Assessment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Test Box Measures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ANSI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DIR (SNR = 3)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DNR (AC 70 dB)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ANL (Unaided</a:t>
            </a:r>
            <a:r>
              <a:rPr lang="en-US" sz="6400" dirty="0" smtClean="0"/>
              <a:t>) – Acceptable Noise Level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HINT/PPT </a:t>
            </a:r>
            <a:r>
              <a:rPr lang="en-US" sz="6400" dirty="0"/>
              <a:t>(Unaided</a:t>
            </a:r>
            <a:r>
              <a:rPr lang="en-US" sz="6400" dirty="0" smtClean="0"/>
              <a:t>)- Hearing In Noise Test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Real Ear </a:t>
            </a:r>
            <a:r>
              <a:rPr lang="en-US" sz="6400" dirty="0" smtClean="0"/>
              <a:t>Measures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MLST </a:t>
            </a:r>
            <a:r>
              <a:rPr lang="en-US" sz="6400" dirty="0"/>
              <a:t>&amp; Listening Effort </a:t>
            </a:r>
            <a:r>
              <a:rPr lang="en-US" sz="6400" dirty="0" smtClean="0"/>
              <a:t>Estimates – Multimodal Lexical Sentence Test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APHAB – Abbreviated Profile of Hearing Aid Benefit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HHIE/HHIA – Hearing Handicap Inventory for Elderly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DOSO – Development of the Device-Oriented Subjective Outcome</a:t>
            </a:r>
            <a:br>
              <a:rPr lang="en-US" sz="6400" dirty="0" smtClean="0"/>
            </a:br>
            <a:r>
              <a:rPr lang="en-US" sz="6400" dirty="0" smtClean="0"/>
              <a:t>SADL – Satisfaction with Amplification in Daily Life</a:t>
            </a:r>
            <a:br>
              <a:rPr lang="en-US" sz="6400" dirty="0" smtClean="0"/>
            </a:br>
            <a:r>
              <a:rPr lang="en-US" sz="6400" dirty="0" smtClean="0"/>
              <a:t>IOI-HA – International Outcome Inventory for Hearing Aids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SSQ12 – Speech Spatial and Qualities of Hearing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ALDQ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LESQ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NEO-FFI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Reading Span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Word Span</a:t>
            </a:r>
            <a:endParaRPr lang="en-US" sz="6400" dirty="0"/>
          </a:p>
          <a:p>
            <a:pPr lvl="0"/>
            <a:endParaRPr lang="en-US" sz="6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90" y="196683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Alphapower</a:t>
            </a:r>
            <a:r>
              <a:rPr lang="en-US" dirty="0" smtClean="0"/>
              <a:t> vs age and audibility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2497" y="1891578"/>
            <a:ext cx="6354118" cy="4657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8692" y="1599190"/>
            <a:ext cx="2124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Eyes Closed</a:t>
            </a:r>
            <a:endParaRPr lang="en-US" sz="32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621" y="1875529"/>
            <a:ext cx="6375240" cy="46728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65155" y="1506197"/>
            <a:ext cx="192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Eyes Open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0642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36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Alpha power vs SNR 50 and SNR 80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39" y="1893092"/>
            <a:ext cx="6120639" cy="448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361" y="1758155"/>
            <a:ext cx="612063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15" y="100584"/>
            <a:ext cx="1122537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9928" y="45522"/>
            <a:ext cx="291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SSQ 12: Individual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7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1688" y="593038"/>
            <a:ext cx="6096000" cy="545277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lm(formula = </a:t>
            </a:r>
            <a:r>
              <a:rPr lang="en-US" sz="12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alpha_power_peakeo</a:t>
            </a: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~ ssq12_response_001 + ssq12_response_002 +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ssq12_response_003 + ssq12_response_004 + ssq12_response_005 +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ssq12_response_006 + ssq12_response_007 + ssq12_response_008 +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ssq12_response_009 + ssq12_response_010 + ssq12_response_011 +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ssq12_response_012 + ssq12_score, data = </a:t>
            </a:r>
            <a:r>
              <a:rPr lang="en-US" sz="12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all_data</a:t>
            </a: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Residuals: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Min     1Q Median     3Q    Max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-4.267 -1.579  0.481  1.103  4.114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Coefficients: (1 not defined because of singularities)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Estimate Std. Error t value </a:t>
            </a:r>
            <a:r>
              <a:rPr lang="en-US" sz="12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(&gt;|t|)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(Intercept)         4.01176    3.12918   1.282  0.22222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ssq12_response_001 -0.06884    0.05636  -1.221  0.24367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ssq12_response_002  0.05261    0.04865   1.082  0.29909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ssq12_response_003 -0.12122    0.05493  -2.207  0.04591 *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ssq12_response_004  0.09130    0.06493   1.406  0.18310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ssq12_response_005  0.03365    0.05633   0.597  0.56055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ssq12_response_006  0.02033    0.05568   0.365  0.72084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ssq12_response_007  0.09809    0.05311   1.847  0.08763 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ssq12_response_008 -0.16605    0.04444  -3.736  0.00249 **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ssq12_response_009  0.01210    0.03178   0.381  0.70954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ssq12_response_010 -0.06275    0.03215  -1.952  0.07288 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ssq12_response_011  0.10243    0.05134   1.995  0.06741 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ssq12_response_012  0.04819    0.04335   1.112  0.28639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ssq12_score              NA         </a:t>
            </a:r>
            <a:r>
              <a:rPr lang="en-US" sz="12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</a:t>
            </a: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</a:t>
            </a: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2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</a:t>
            </a: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---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Signif</a:t>
            </a: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 codes:  0 ‘***’ 0.001 ‘**’ 0.01 ‘*’ 0.05 ‘.’ 0.1 ‘ ’ 1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Residual standard error: 3.094 on 13 degrees of freedom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(2 observations deleted due to </a:t>
            </a:r>
            <a:r>
              <a:rPr lang="en-US" sz="12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missingness</a:t>
            </a: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Multiple R-squared:  0.6359,	Adjusted R-squared:  0.2998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ts val="11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F-statistic: 1.892 on 12 and 13 DF,  p-value: 0.1341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32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15" y="109728"/>
            <a:ext cx="1122537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9928" y="45522"/>
            <a:ext cx="252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IOI: </a:t>
            </a:r>
            <a:r>
              <a:rPr lang="en-US" dirty="0" smtClean="0"/>
              <a:t>Individual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7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555689"/>
            <a:ext cx="9482328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lm(formula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alpha_power_peak_ratio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~ ioiha_response_001 + ioiha_response_002 +     ioiha_response_003 + ioiha_response_004 + ioiha_response_005 +     ioiha_response_006 + ioiha_response_007, data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all_data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Residuals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    Min       1Q   Median       3Q      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-0.36982 -0.10673 -0.05996  0.11369  0.44908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Coefficients: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Estimate Std. Error t value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(&gt;|t|)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(Intercept)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1.03769    0.39138   2.651  0.01532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ioiha_response_001  0.00596    0.06214   0.096  0.92454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ioiha_response_002 -0.28609    0.09801  -2.919  0.00849 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ioiha_response_003  0.07585    0.08924   0.850  0.40545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ioiha_response_004  0.12792    0.09585   1.334  0.19704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ioiha_response_005  0.02994    0.04673   0.641  0.52901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ioiha_response_006 -0.12816    0.07006  -1.829  0.08230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ioiha_response_007  0.07116    0.08530   0.834  0.41396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Signif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Residual standard error: 0.2128 on 20 degrees of freedom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Multiple R-squared:  0.4068,	Adjusted R-squared:  0.1992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F-statistic:  1.96 on 7 and 20 DF,  p-value: 0.1126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92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410</Words>
  <Application>Microsoft Office PowerPoint</Application>
  <PresentationFormat>Widescreen</PresentationFormat>
  <Paragraphs>116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Lucida Console</vt:lpstr>
      <vt:lpstr>Times New Roman</vt:lpstr>
      <vt:lpstr>Office Theme</vt:lpstr>
      <vt:lpstr>PowerPoint Presentation</vt:lpstr>
      <vt:lpstr>Sample Spectral data from single subject</vt:lpstr>
      <vt:lpstr>SNR study</vt:lpstr>
      <vt:lpstr>Alphapower vs age and audibility</vt:lpstr>
      <vt:lpstr>Alpha power vs SNR 50 and SNR 80</vt:lpstr>
      <vt:lpstr>PowerPoint Presentation</vt:lpstr>
      <vt:lpstr>PowerPoint Presentation</vt:lpstr>
      <vt:lpstr>PowerPoint Presentation</vt:lpstr>
      <vt:lpstr>PowerPoint Presentation</vt:lpstr>
      <vt:lpstr> Questions: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47</cp:revision>
  <dcterms:created xsi:type="dcterms:W3CDTF">2016-11-08T22:12:03Z</dcterms:created>
  <dcterms:modified xsi:type="dcterms:W3CDTF">2018-01-09T23:26:53Z</dcterms:modified>
</cp:coreProperties>
</file>