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7" autoAdjust="0"/>
  </p:normalViewPr>
  <p:slideViewPr>
    <p:cSldViewPr snapToGrid="0">
      <p:cViewPr>
        <p:scale>
          <a:sx n="20" d="100"/>
          <a:sy n="20" d="100"/>
        </p:scale>
        <p:origin x="324" y="12"/>
      </p:cViewPr>
      <p:guideLst/>
    </p:cSldViewPr>
  </p:slideViewPr>
  <p:outlineViewPr>
    <p:cViewPr>
      <p:scale>
        <a:sx n="33" d="100"/>
        <a:sy n="33" d="100"/>
      </p:scale>
      <p:origin x="0" y="-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in speech-in-noise thresholds as it relates to central inhibitory function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3413143"/>
            <a:ext cx="31089600" cy="1617523"/>
          </a:xfrm>
        </p:spPr>
        <p:txBody>
          <a:bodyPr/>
          <a:lstStyle/>
          <a:p>
            <a:pPr algn="just"/>
            <a:r>
              <a:rPr lang="en-US" sz="4800" dirty="0"/>
              <a:t>Michael L. Smith</a:t>
            </a:r>
            <a:r>
              <a:rPr lang="en-US" sz="4800" baseline="30000" dirty="0"/>
              <a:t>1</a:t>
            </a:r>
            <a:r>
              <a:rPr lang="en-US" sz="4800" dirty="0"/>
              <a:t>, Michael L. Lee</a:t>
            </a:r>
            <a:r>
              <a:rPr lang="en-US" sz="4800" baseline="30000" dirty="0"/>
              <a:t>1</a:t>
            </a:r>
            <a:r>
              <a:rPr lang="en-US" sz="4800" dirty="0"/>
              <a:t>, Christi W. Miller</a:t>
            </a:r>
            <a:r>
              <a:rPr lang="en-US" sz="4800" baseline="30000" dirty="0"/>
              <a:t>1</a:t>
            </a:r>
            <a:r>
              <a:rPr lang="en-US" sz="4800" dirty="0"/>
              <a:t>, Yu-Hsiang Wu</a:t>
            </a:r>
            <a:r>
              <a:rPr lang="en-US" sz="4800" baseline="30000" dirty="0"/>
              <a:t>2</a:t>
            </a:r>
            <a:r>
              <a:rPr lang="en-US" sz="4800" dirty="0"/>
              <a:t>, Ruth A. Bentler</a:t>
            </a:r>
            <a:r>
              <a:rPr lang="en-US" sz="4800" baseline="30000" dirty="0"/>
              <a:t>2</a:t>
            </a:r>
            <a:r>
              <a:rPr lang="en-US" sz="4800" dirty="0"/>
              <a:t>, &amp; Kelly L. Tremblay</a:t>
            </a:r>
            <a:r>
              <a:rPr lang="en-US" sz="4800" baseline="30000" dirty="0"/>
              <a:t>1</a:t>
            </a:r>
          </a:p>
          <a:p>
            <a:pPr algn="just"/>
            <a:r>
              <a:rPr lang="en-US" dirty="0"/>
              <a:t>1. Department of Speech &amp; Hearing Sciences, University of Washington, Seattle, WA USA</a:t>
            </a:r>
          </a:p>
          <a:p>
            <a:pPr algn="just"/>
            <a:r>
              <a:rPr lang="en-US" dirty="0"/>
              <a:t>2. Department of Communication Sciences &amp; Disorders, University of Iowa, Iowa City, IA USA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2683" y="7289337"/>
            <a:ext cx="12801600" cy="6858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Speech understanding in the presence of background noise is a major issue for individuals with hearing impairment</a:t>
            </a:r>
          </a:p>
          <a:p>
            <a:pPr algn="just"/>
            <a:r>
              <a:rPr lang="en-US" sz="2400" dirty="0"/>
              <a:t>Effects of aging and hearing loss on central inhibitory function could potentially contribute to poor speech in noise (SiN) performance</a:t>
            </a:r>
          </a:p>
          <a:p>
            <a:pPr algn="just"/>
            <a:r>
              <a:rPr lang="en-US" sz="2400" dirty="0"/>
              <a:t>Cortical alpha (7.5-12.5Hz) activity is an indirect measure of central inhibition, and relates to speech understanding in noise</a:t>
            </a:r>
          </a:p>
          <a:p>
            <a:pPr algn="just"/>
            <a:r>
              <a:rPr lang="en-US" sz="2400" dirty="0"/>
              <a:t>Alpha rhythms effects on SiN testing has been well studied, but less is known about how individual resting state alpha relates to SiN performance.</a:t>
            </a:r>
          </a:p>
          <a:p>
            <a:pPr algn="just"/>
            <a:r>
              <a:rPr lang="en-US" sz="2400" dirty="0"/>
              <a:t>Increased alpha activity is believed to aid in the suppression of background noise as the listener focuses on the relevant signal stream, however decreases in cortical areas related to attention</a:t>
            </a:r>
          </a:p>
          <a:p>
            <a:pPr algn="just"/>
            <a:r>
              <a:rPr lang="en-US" sz="2400" dirty="0"/>
              <a:t>Purpose of the present study was to examine if an individual’s inhibitory function, as defined by their resting state alpha activity, would predict sentences in noise (SNR) thresholds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4311882"/>
            <a:ext cx="12801600" cy="118538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Participants: Adult bilateral hearing aid users (n = 15), age 59-81 (mean = 68.3)</a:t>
            </a:r>
          </a:p>
          <a:p>
            <a:pPr algn="just"/>
            <a:r>
              <a:rPr lang="en-US" sz="2600" dirty="0"/>
              <a:t>Mild-moderate hearing loss</a:t>
            </a:r>
          </a:p>
          <a:p>
            <a:pPr algn="just"/>
            <a:r>
              <a:rPr lang="en-US" sz="2600" dirty="0"/>
              <a:t>All subjects wore hearing aids for at least two years prior to testing</a:t>
            </a:r>
          </a:p>
          <a:p>
            <a:pPr algn="just"/>
            <a:r>
              <a:rPr lang="en-US" sz="2600" dirty="0"/>
              <a:t>All testing was performed unaided</a:t>
            </a:r>
          </a:p>
          <a:p>
            <a:pPr algn="just"/>
            <a:r>
              <a:rPr lang="en-US" sz="2600" dirty="0"/>
              <a:t>Baseline resting state activity was recorded in a silent, dark environment</a:t>
            </a:r>
          </a:p>
          <a:p>
            <a:pPr marL="0" indent="0" algn="just">
              <a:buNone/>
            </a:pPr>
            <a:r>
              <a:rPr lang="en-US" sz="4000" u="sng" dirty="0"/>
              <a:t>EEG Recording</a:t>
            </a:r>
            <a:endParaRPr lang="en-US" sz="2400" dirty="0"/>
          </a:p>
          <a:p>
            <a:pPr algn="just"/>
            <a:r>
              <a:rPr lang="en-US" sz="2600" dirty="0"/>
              <a:t>65 channel Neuroscan system</a:t>
            </a:r>
          </a:p>
          <a:p>
            <a:pPr algn="just"/>
            <a:r>
              <a:rPr lang="en-US" sz="2600" dirty="0"/>
              <a:t>Online sampling rate of 1000Hz</a:t>
            </a:r>
          </a:p>
          <a:p>
            <a:pPr algn="just"/>
            <a:r>
              <a:rPr lang="en-US" sz="2600" dirty="0"/>
              <a:t>Alternating 2 minute blocks of eyes open/eyes closed</a:t>
            </a:r>
          </a:p>
          <a:p>
            <a:pPr algn="just"/>
            <a:r>
              <a:rPr lang="en-US" sz="2600" dirty="0"/>
              <a:t>Three blocks per condition</a:t>
            </a:r>
          </a:p>
          <a:p>
            <a:pPr marL="0" indent="0" algn="just">
              <a:buNone/>
            </a:pPr>
            <a:r>
              <a:rPr lang="en-US" sz="4000" u="sng" dirty="0"/>
              <a:t>SNR Testing</a:t>
            </a:r>
            <a:endParaRPr lang="en-US" sz="2400" dirty="0"/>
          </a:p>
          <a:p>
            <a:pPr algn="just"/>
            <a:r>
              <a:rPr lang="en-US" sz="2600" dirty="0"/>
              <a:t>Presented in sound field, single speaker  0° azimuth, 1m away</a:t>
            </a:r>
          </a:p>
          <a:p>
            <a:pPr algn="just"/>
            <a:r>
              <a:rPr lang="en-US" sz="2600" dirty="0"/>
              <a:t>Noise:4-talker babble in international languages</a:t>
            </a:r>
          </a:p>
          <a:p>
            <a:pPr algn="just"/>
            <a:r>
              <a:rPr lang="en-US" sz="2600" dirty="0"/>
              <a:t>English sentences presented -10 to +15 SNR in 5dB steps</a:t>
            </a:r>
          </a:p>
          <a:p>
            <a:pPr algn="just"/>
            <a:r>
              <a:rPr lang="en-US" sz="2600" dirty="0"/>
              <a:t>Noise held constant at 65dB SPL</a:t>
            </a:r>
          </a:p>
          <a:p>
            <a:pPr marL="0" indent="0" algn="just">
              <a:buNone/>
            </a:pPr>
            <a:r>
              <a:rPr lang="en-US" sz="4000" u="sng" dirty="0"/>
              <a:t>Data Analysis Pipeline</a:t>
            </a:r>
          </a:p>
          <a:p>
            <a:pPr algn="just"/>
            <a:r>
              <a:rPr lang="en-US" sz="2600" dirty="0"/>
              <a:t>Alpha power was calculated in Fieldtrip, a MATLAB based toolbox</a:t>
            </a:r>
          </a:p>
          <a:p>
            <a:pPr algn="just"/>
            <a:r>
              <a:rPr lang="en-US" sz="2600" dirty="0"/>
              <a:t>Trials were defined as eyes open or eyes closed</a:t>
            </a:r>
          </a:p>
          <a:p>
            <a:pPr algn="just"/>
            <a:r>
              <a:rPr lang="en-US" sz="2600" dirty="0"/>
              <a:t>Bandpass filtered 0.5-50Hz</a:t>
            </a:r>
          </a:p>
          <a:p>
            <a:pPr algn="just"/>
            <a:r>
              <a:rPr lang="en-US" sz="2600" dirty="0"/>
              <a:t>Down sampled to 250Hz</a:t>
            </a:r>
          </a:p>
          <a:p>
            <a:pPr algn="just"/>
            <a:r>
              <a:rPr lang="en-US" sz="2600" dirty="0"/>
              <a:t>Independent Component Analysis (ICA) was used to remove biological artifacts such as eye blinks, eye movements, electrocardiogram (EKG), as well as noisy channels (i.e. 60Hz line noise)</a:t>
            </a:r>
          </a:p>
          <a:p>
            <a:pPr lvl="1" algn="just"/>
            <a:r>
              <a:rPr lang="en-US" sz="2200" dirty="0"/>
              <a:t>ICA was conducted over the continuous EEG recording data</a:t>
            </a:r>
          </a:p>
          <a:p>
            <a:pPr lvl="1" algn="just"/>
            <a:r>
              <a:rPr lang="en-US" sz="2200" dirty="0"/>
              <a:t>Average of 3-5 components removed per subject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2683" y="5869019"/>
            <a:ext cx="12801600" cy="12192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6132388" y="7598401"/>
            <a:ext cx="12393099" cy="182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Resting state alpha activity in the eyes open condition varied among hearing aid patients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15384" y="20608159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4. Conclusions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521365" y="30195232"/>
            <a:ext cx="12755880" cy="2166577"/>
          </a:xfrm>
        </p:spPr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83" y="990600"/>
            <a:ext cx="3434080" cy="3605784"/>
          </a:xfrm>
          <a:prstGeom prst="ellipse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1"/>
          </p:nvPr>
        </p:nvSpPr>
        <p:spPr>
          <a:xfrm>
            <a:off x="16388770" y="5851467"/>
            <a:ext cx="12801600" cy="1219200"/>
          </a:xfrm>
        </p:spPr>
        <p:txBody>
          <a:bodyPr/>
          <a:lstStyle/>
          <a:p>
            <a:r>
              <a:rPr lang="en-US" dirty="0"/>
              <a:t>3. Results</a:t>
            </a:r>
          </a:p>
        </p:txBody>
      </p:sp>
      <p:sp>
        <p:nvSpPr>
          <p:cNvPr id="39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142683" y="12811207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2. Methods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34"/>
          </p:nvPr>
        </p:nvSpPr>
        <p:spPr>
          <a:xfrm>
            <a:off x="30715384" y="28733496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6" name="Content Placeholder 55"/>
          <p:cNvPicPr>
            <a:picLocks noGrp="1" noChangeAspect="1"/>
          </p:cNvPicPr>
          <p:nvPr>
            <p:ph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879" y="9056886"/>
            <a:ext cx="6316935" cy="4042545"/>
          </a:xfrm>
        </p:spPr>
      </p:pic>
      <p:pic>
        <p:nvPicPr>
          <p:cNvPr id="57" name="Content Placeholder 56"/>
          <p:cNvPicPr>
            <a:picLocks noGrp="1" noChangeAspect="1"/>
          </p:cNvPicPr>
          <p:nvPr>
            <p:ph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268" y="14457419"/>
            <a:ext cx="6762692" cy="4327809"/>
          </a:xfrm>
        </p:spPr>
      </p:pic>
      <p:grpSp>
        <p:nvGrpSpPr>
          <p:cNvPr id="25" name="Group 24"/>
          <p:cNvGrpSpPr/>
          <p:nvPr/>
        </p:nvGrpSpPr>
        <p:grpSpPr>
          <a:xfrm>
            <a:off x="15999267" y="18139838"/>
            <a:ext cx="14344879" cy="5288659"/>
            <a:chOff x="15687058" y="19112441"/>
            <a:chExt cx="14344879" cy="528865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6" r="20174"/>
            <a:stretch/>
          </p:blipFill>
          <p:spPr>
            <a:xfrm>
              <a:off x="15687058" y="19131063"/>
              <a:ext cx="6059124" cy="5270037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t="6511"/>
            <a:stretch/>
          </p:blipFill>
          <p:spPr>
            <a:xfrm>
              <a:off x="23299301" y="19112441"/>
              <a:ext cx="6732636" cy="5260043"/>
            </a:xfrm>
            <a:prstGeom prst="rect">
              <a:avLst/>
            </a:prstGeom>
          </p:spPr>
        </p:pic>
      </p:grpSp>
      <p:sp>
        <p:nvSpPr>
          <p:cNvPr id="48" name="Content Placeholder 16"/>
          <p:cNvSpPr>
            <a:spLocks noGrp="1"/>
          </p:cNvSpPr>
          <p:nvPr>
            <p:ph sz="quarter" idx="30"/>
          </p:nvPr>
        </p:nvSpPr>
        <p:spPr>
          <a:xfrm>
            <a:off x="18925190" y="9824079"/>
            <a:ext cx="6836229" cy="8773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FFT – occipital channels </a:t>
            </a:r>
          </a:p>
        </p:txBody>
      </p:sp>
      <p:sp>
        <p:nvSpPr>
          <p:cNvPr id="49" name="Content Placeholder 16"/>
          <p:cNvSpPr>
            <a:spLocks noGrp="1"/>
          </p:cNvSpPr>
          <p:nvPr>
            <p:ph sz="quarter" idx="30"/>
          </p:nvPr>
        </p:nvSpPr>
        <p:spPr>
          <a:xfrm>
            <a:off x="18253675" y="16760538"/>
            <a:ext cx="8663292" cy="1539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Alpha power </a:t>
            </a:r>
            <a:r>
              <a:rPr lang="en-US" sz="3600" dirty="0"/>
              <a:t>averaged</a:t>
            </a:r>
            <a:r>
              <a:rPr lang="en-US" sz="3200" dirty="0"/>
              <a:t> across occipital channels</a:t>
            </a:r>
          </a:p>
        </p:txBody>
      </p:sp>
      <p:sp>
        <p:nvSpPr>
          <p:cNvPr id="50" name="Content Placeholder 16"/>
          <p:cNvSpPr>
            <a:spLocks noGrp="1"/>
          </p:cNvSpPr>
          <p:nvPr>
            <p:ph sz="quarter" idx="30"/>
          </p:nvPr>
        </p:nvSpPr>
        <p:spPr>
          <a:xfrm>
            <a:off x="15083739" y="23952530"/>
            <a:ext cx="15437626" cy="95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Topographical representation of alpha band power</a:t>
            </a:r>
          </a:p>
        </p:txBody>
      </p:sp>
      <p:sp>
        <p:nvSpPr>
          <p:cNvPr id="52" name="Content Placeholder 16"/>
          <p:cNvSpPr>
            <a:spLocks noGrp="1"/>
          </p:cNvSpPr>
          <p:nvPr>
            <p:ph sz="quarter" idx="30"/>
          </p:nvPr>
        </p:nvSpPr>
        <p:spPr>
          <a:xfrm>
            <a:off x="16878596" y="29642220"/>
            <a:ext cx="11413450" cy="2971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2. Individual subject differences in time frequency data during the eyes open condition.  Notice in the top row (subject 1) the increased activation in the alpha band (7.5-12.5Hz), while the bottom row (subject 2) shows no activation across different frequency bands.</a:t>
            </a:r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7"/>
          </p:nvPr>
        </p:nvSpPr>
        <p:spPr>
          <a:xfrm>
            <a:off x="30742327" y="7409464"/>
            <a:ext cx="12393099" cy="1307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Decreased SNR thresholds were associated with increased alpha power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252" y="8959968"/>
            <a:ext cx="6474732" cy="4143528"/>
          </a:xfrm>
          <a:prstGeom prst="rect">
            <a:avLst/>
          </a:prstGeom>
        </p:spPr>
      </p:pic>
      <p:sp>
        <p:nvSpPr>
          <p:cNvPr id="62" name="Content Placeholder 16"/>
          <p:cNvSpPr>
            <a:spLocks noGrp="1"/>
          </p:cNvSpPr>
          <p:nvPr>
            <p:ph sz="quarter" idx="30"/>
          </p:nvPr>
        </p:nvSpPr>
        <p:spPr>
          <a:xfrm>
            <a:off x="30443385" y="18785228"/>
            <a:ext cx="12747714" cy="116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Figure 4.  Significant correlations between SNR thresholds and pure tone average thresholds were observed</a:t>
            </a:r>
          </a:p>
        </p:txBody>
      </p:sp>
      <p:sp>
        <p:nvSpPr>
          <p:cNvPr id="65" name="Content Placeholder 16"/>
          <p:cNvSpPr>
            <a:spLocks noGrp="1"/>
          </p:cNvSpPr>
          <p:nvPr>
            <p:ph sz="quarter" idx="30"/>
          </p:nvPr>
        </p:nvSpPr>
        <p:spPr>
          <a:xfrm>
            <a:off x="30465884" y="13280096"/>
            <a:ext cx="12747714" cy="116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Figure 3.  Significant correlations between SNR thresholds and alpha band power were observed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46720" y="27264454"/>
            <a:ext cx="2214018" cy="2013645"/>
            <a:chOff x="6534133" y="26786855"/>
            <a:chExt cx="2563859" cy="2331825"/>
          </a:xfrm>
        </p:grpSpPr>
        <p:grpSp>
          <p:nvGrpSpPr>
            <p:cNvPr id="66" name="Group 65"/>
            <p:cNvGrpSpPr/>
            <p:nvPr/>
          </p:nvGrpSpPr>
          <p:grpSpPr>
            <a:xfrm>
              <a:off x="6534133" y="27638209"/>
              <a:ext cx="2407579" cy="664662"/>
              <a:chOff x="1153553" y="321274"/>
              <a:chExt cx="5166304" cy="128587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2357" y="321274"/>
                <a:ext cx="2857500" cy="128587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3553" y="321274"/>
                <a:ext cx="1635479" cy="1236449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6534133" y="26786855"/>
              <a:ext cx="2379086" cy="676951"/>
              <a:chOff x="820692" y="2041888"/>
              <a:chExt cx="5814886" cy="1483967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2227" y="2125680"/>
                <a:ext cx="3593351" cy="1400175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692" y="2041888"/>
                <a:ext cx="1526317" cy="1381125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537030" y="28505960"/>
              <a:ext cx="2560962" cy="612720"/>
              <a:chOff x="610627" y="4281292"/>
              <a:chExt cx="5814885" cy="1247775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2161" y="4300342"/>
                <a:ext cx="3593351" cy="1228725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627" y="4281292"/>
                <a:ext cx="1513317" cy="1247775"/>
              </a:xfrm>
              <a:prstGeom prst="rect">
                <a:avLst/>
              </a:prstGeom>
            </p:spPr>
          </p:pic>
        </p:grpSp>
      </p:grpSp>
      <p:sp>
        <p:nvSpPr>
          <p:cNvPr id="76" name="Content Placeholder 16"/>
          <p:cNvSpPr>
            <a:spLocks noGrp="1"/>
          </p:cNvSpPr>
          <p:nvPr>
            <p:ph sz="quarter" idx="30"/>
          </p:nvPr>
        </p:nvSpPr>
        <p:spPr>
          <a:xfrm>
            <a:off x="2573333" y="30940524"/>
            <a:ext cx="11017118" cy="116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Figure 1.  Raw EEG data before and after removal of biological artifacts using ICA.</a:t>
            </a:r>
          </a:p>
        </p:txBody>
      </p:sp>
      <p:pic>
        <p:nvPicPr>
          <p:cNvPr id="51" name="Picture 50" descr="64-Channel Montage.pdf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t="19647" r="54036" b="60039"/>
          <a:stretch/>
        </p:blipFill>
        <p:spPr>
          <a:xfrm>
            <a:off x="9912785" y="16635248"/>
            <a:ext cx="5170954" cy="5036198"/>
          </a:xfrm>
          <a:prstGeom prst="rect">
            <a:avLst/>
          </a:prstGeom>
        </p:spPr>
      </p:pic>
      <p:sp>
        <p:nvSpPr>
          <p:cNvPr id="53" name="Text Placeholder 37"/>
          <p:cNvSpPr>
            <a:spLocks noGrp="1"/>
          </p:cNvSpPr>
          <p:nvPr>
            <p:ph type="body" sz="quarter" idx="21"/>
          </p:nvPr>
        </p:nvSpPr>
        <p:spPr>
          <a:xfrm>
            <a:off x="30715384" y="5851467"/>
            <a:ext cx="12801600" cy="1219200"/>
          </a:xfrm>
        </p:spPr>
        <p:txBody>
          <a:bodyPr/>
          <a:lstStyle/>
          <a:p>
            <a:r>
              <a:rPr lang="en-US" dirty="0"/>
              <a:t>3. Results Continued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371614" y="11136950"/>
            <a:ext cx="14466702" cy="5248123"/>
            <a:chOff x="15269028" y="12697030"/>
            <a:chExt cx="14466702" cy="52481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" t="6557"/>
            <a:stretch/>
          </p:blipFill>
          <p:spPr>
            <a:xfrm>
              <a:off x="15269028" y="12697030"/>
              <a:ext cx="7415247" cy="524144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94" t="7049"/>
            <a:stretch/>
          </p:blipFill>
          <p:spPr>
            <a:xfrm>
              <a:off x="23225846" y="12758895"/>
              <a:ext cx="6509884" cy="518625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7051190" y="25087992"/>
            <a:ext cx="11068262" cy="4352925"/>
            <a:chOff x="16944031" y="25811674"/>
            <a:chExt cx="11068262" cy="43529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7"/>
            <a:srcRect r="11385"/>
            <a:stretch/>
          </p:blipFill>
          <p:spPr>
            <a:xfrm>
              <a:off x="23725399" y="26068848"/>
              <a:ext cx="4286894" cy="40957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6944031" y="25811674"/>
              <a:ext cx="4562475" cy="4352925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47" y="26776490"/>
            <a:ext cx="5822935" cy="30641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3" y="26729389"/>
            <a:ext cx="5415901" cy="2993644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 rot="16200000">
            <a:off x="5758001" y="27862426"/>
            <a:ext cx="1022326" cy="812328"/>
            <a:chOff x="3724276" y="28985780"/>
            <a:chExt cx="2083279" cy="1832358"/>
          </a:xfrm>
        </p:grpSpPr>
        <p:cxnSp>
          <p:nvCxnSpPr>
            <p:cNvPr id="93" name="Straight Arrow Connector 92"/>
            <p:cNvCxnSpPr>
              <a:cxnSpLocks/>
            </p:cNvCxnSpPr>
            <p:nvPr/>
          </p:nvCxnSpPr>
          <p:spPr>
            <a:xfrm flipH="1">
              <a:off x="3724276" y="30029191"/>
              <a:ext cx="1045134" cy="741893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ot"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</p:cNvCxnSpPr>
            <p:nvPr/>
          </p:nvCxnSpPr>
          <p:spPr>
            <a:xfrm>
              <a:off x="4769410" y="28985780"/>
              <a:ext cx="1" cy="1030459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</p:cNvCxnSpPr>
            <p:nvPr/>
          </p:nvCxnSpPr>
          <p:spPr>
            <a:xfrm>
              <a:off x="4759964" y="30029191"/>
              <a:ext cx="1047591" cy="728941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ot"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/>
            </p:cNvCxnSpPr>
            <p:nvPr/>
          </p:nvCxnSpPr>
          <p:spPr>
            <a:xfrm>
              <a:off x="4769410" y="30042596"/>
              <a:ext cx="0" cy="77554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ot"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9235094" y="27826283"/>
            <a:ext cx="977561" cy="956326"/>
            <a:chOff x="9177338" y="27952955"/>
            <a:chExt cx="1116574" cy="956326"/>
          </a:xfrm>
        </p:grpSpPr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9177338" y="28438411"/>
              <a:ext cx="1116574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277735" y="27952955"/>
              <a:ext cx="466035" cy="956326"/>
              <a:chOff x="9277735" y="27952955"/>
              <a:chExt cx="466035" cy="956326"/>
            </a:xfrm>
          </p:grpSpPr>
          <p:cxnSp>
            <p:nvCxnSpPr>
              <p:cNvPr id="55" name="Straight Connector 54"/>
              <p:cNvCxnSpPr>
                <a:cxnSpLocks/>
              </p:cNvCxnSpPr>
              <p:nvPr/>
            </p:nvCxnSpPr>
            <p:spPr>
              <a:xfrm>
                <a:off x="9289615" y="27952955"/>
                <a:ext cx="444067" cy="466035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rot="16200000">
                <a:off x="9288719" y="28454230"/>
                <a:ext cx="444067" cy="466035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Content Placeholder 21"/>
          <p:cNvSpPr>
            <a:spLocks noGrp="1"/>
          </p:cNvSpPr>
          <p:nvPr>
            <p:ph sz="quarter" idx="35"/>
          </p:nvPr>
        </p:nvSpPr>
        <p:spPr>
          <a:xfrm>
            <a:off x="30715384" y="22167808"/>
            <a:ext cx="12755880" cy="5225233"/>
          </a:xfrm>
        </p:spPr>
        <p:txBody>
          <a:bodyPr/>
          <a:lstStyle/>
          <a:p>
            <a:r>
              <a:rPr lang="en-US" dirty="0"/>
              <a:t>Conclusion 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988" y="3483592"/>
            <a:ext cx="8551212" cy="15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2">
      <a:dk1>
        <a:srgbClr val="4B2E83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85754D"/>
      </a:accent2>
      <a:accent3>
        <a:srgbClr val="FFFFFF"/>
      </a:accent3>
      <a:accent4>
        <a:srgbClr val="483086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589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Variations in speech-in-noise thresholds as it relates to central inhibitory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2017-02-03T21:24:24Z</dcterms:created>
  <dcterms:modified xsi:type="dcterms:W3CDTF">2017-02-10T03:18:41Z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