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p:scale>
          <a:sx n="33" d="100"/>
          <a:sy n="33" d="100"/>
        </p:scale>
        <p:origin x="24" y="-60"/>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2/10/2017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2/10/2017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2/10/2017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g"/><Relationship Id="rId3" Type="http://schemas.openxmlformats.org/officeDocument/2006/relationships/image" Target="../media/image2.png"/><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jp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e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289337"/>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Effects of aging and hearing loss on central inhibitory function could potentially contribute to poor speech in noise (SiN) performance</a:t>
            </a:r>
          </a:p>
          <a:p>
            <a:pPr algn="just"/>
            <a:r>
              <a:rPr lang="en-US" sz="2400" dirty="0"/>
              <a:t>Cortical alpha (7.5-12.5Hz) activity is an indirect measure of central inhibition, and relates to speech understanding in noise</a:t>
            </a:r>
          </a:p>
          <a:p>
            <a:pPr algn="just"/>
            <a:r>
              <a:rPr lang="en-US" sz="2400" dirty="0"/>
              <a:t>Alpha rhythms effects on SiN testing has been well studied, but less is known about how individual resting state alpha relates to SiN performance.</a:t>
            </a:r>
          </a:p>
          <a:p>
            <a:pPr algn="just"/>
            <a:r>
              <a:rPr lang="en-US" sz="2400" dirty="0"/>
              <a:t>Increased alpha activity is believed to aid in the suppression of background noise as the listener focuses on the relevant signal stream, however decreases in cortical areas related to attention</a:t>
            </a:r>
          </a:p>
          <a:p>
            <a:pPr algn="just"/>
            <a:r>
              <a:rPr lang="en-US" sz="2400" dirty="0"/>
              <a:t>Purpose of the present study was to examine if an individual’s inhibitory function, as defined by their resting state alpha activity, would predict sentences in noise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311882"/>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65 channel Neuroscan system</a:t>
            </a:r>
          </a:p>
          <a:p>
            <a:pPr algn="just"/>
            <a:r>
              <a:rPr lang="en-US" sz="2600" dirty="0"/>
              <a:t>Online sampling rate of 1000Hz</a:t>
            </a:r>
          </a:p>
          <a:p>
            <a:pPr algn="just"/>
            <a:r>
              <a:rPr lang="en-US" sz="2600" dirty="0"/>
              <a:t>Alternating 2 minute blocks of eyes open/eyes closed</a:t>
            </a:r>
          </a:p>
          <a:p>
            <a:pPr algn="just"/>
            <a:r>
              <a:rPr lang="en-US" sz="2600" dirty="0"/>
              <a:t>Three blocks per condition</a:t>
            </a:r>
          </a:p>
          <a:p>
            <a:pPr marL="0" indent="0" algn="just">
              <a:buNone/>
            </a:pPr>
            <a:r>
              <a:rPr lang="en-US" sz="4000" u="sng" dirty="0"/>
              <a:t>SNR Testing</a:t>
            </a:r>
            <a:endParaRPr lang="en-US" sz="2400" dirty="0"/>
          </a:p>
          <a:p>
            <a:pPr algn="just"/>
            <a:r>
              <a:rPr lang="en-US" sz="2600" dirty="0"/>
              <a:t>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in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electrocardiogram (EKG), as well as noisy channels (i.e. 60Hz line noise)</a:t>
            </a:r>
          </a:p>
          <a:p>
            <a:pPr lvl="1" algn="just"/>
            <a:r>
              <a:rPr lang="en-US" sz="2200" dirty="0"/>
              <a:t>ICA was conducted over the continuous EEG recording data</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622212" y="7598401"/>
            <a:ext cx="12393099" cy="1828483"/>
          </a:xfrm>
        </p:spPr>
        <p:txBody>
          <a:bodyPr>
            <a:normAutofit/>
          </a:bodyPr>
          <a:lstStyle/>
          <a:p>
            <a:pPr marL="0" indent="0">
              <a:buNone/>
            </a:pPr>
            <a:r>
              <a:rPr lang="en-US" sz="4400" b="1" dirty="0"/>
              <a:t>Resting state alpha activity in the eyes open condition varied among hearing aid patients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5" y="30940524"/>
            <a:ext cx="7605139" cy="1291727"/>
          </a:xfrm>
        </p:spPr>
        <p:txBody>
          <a:bodyPr>
            <a:normAutofit fontScale="70000" lnSpcReduction="20000"/>
          </a:bodyPr>
          <a:lstStyle/>
          <a:p>
            <a:r>
              <a:rPr lang="en-US" dirty="0"/>
              <a:t>Conclusion 1</a:t>
            </a:r>
          </a:p>
          <a:p>
            <a:r>
              <a:rPr lang="en-US" dirty="0"/>
              <a:t>Conclusion 2</a:t>
            </a:r>
          </a:p>
          <a:p>
            <a:r>
              <a:rPr lang="en-US" dirty="0"/>
              <a:t>Conclusion 3</a:t>
            </a:r>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8877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34813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06537" y="9326143"/>
            <a:ext cx="6836229" cy="877346"/>
          </a:xfrm>
        </p:spPr>
        <p:txBody>
          <a:bodyPr>
            <a:normAutofit/>
          </a:bodyPr>
          <a:lstStyle/>
          <a:p>
            <a:pPr marL="0" indent="0" algn="ctr">
              <a:buNone/>
            </a:pPr>
            <a:r>
              <a:rPr lang="en-US" sz="3600" dirty="0"/>
              <a:t>FFT – occipital channels </a:t>
            </a:r>
          </a:p>
        </p:txBody>
      </p:sp>
      <p:sp>
        <p:nvSpPr>
          <p:cNvPr id="49" name="Content Placeholder 16"/>
          <p:cNvSpPr>
            <a:spLocks noGrp="1"/>
          </p:cNvSpPr>
          <p:nvPr>
            <p:ph sz="quarter" idx="30"/>
          </p:nvPr>
        </p:nvSpPr>
        <p:spPr>
          <a:xfrm>
            <a:off x="18253675" y="15406427"/>
            <a:ext cx="8663292" cy="879798"/>
          </a:xfrm>
        </p:spPr>
        <p:txBody>
          <a:bodyPr>
            <a:normAutofit/>
          </a:bodyPr>
          <a:lstStyle/>
          <a:p>
            <a:pPr marL="0" indent="0" algn="ctr">
              <a:buNone/>
            </a:pPr>
            <a:r>
              <a:rPr lang="en-US" sz="3200" dirty="0"/>
              <a:t>Alpha power </a:t>
            </a:r>
            <a:r>
              <a:rPr lang="en-US" sz="3600" dirty="0"/>
              <a:t>averaged</a:t>
            </a:r>
            <a:r>
              <a:rPr lang="en-US" sz="3200" dirty="0"/>
              <a:t> across occipital channels</a:t>
            </a:r>
          </a:p>
        </p:txBody>
      </p:sp>
      <p:sp>
        <p:nvSpPr>
          <p:cNvPr id="50" name="Content Placeholder 16"/>
          <p:cNvSpPr>
            <a:spLocks noGrp="1"/>
          </p:cNvSpPr>
          <p:nvPr>
            <p:ph sz="quarter" idx="30"/>
          </p:nvPr>
        </p:nvSpPr>
        <p:spPr>
          <a:xfrm>
            <a:off x="14987018" y="24330060"/>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112037" y="31260334"/>
            <a:ext cx="11413450" cy="1658066"/>
          </a:xfrm>
        </p:spPr>
        <p:txBody>
          <a:bodyPr>
            <a:normAutofit lnSpcReduction="10000"/>
          </a:bodyPr>
          <a:lstStyle/>
          <a:p>
            <a:pPr marL="0" indent="0">
              <a:buNone/>
            </a:pPr>
            <a:r>
              <a:rPr lang="en-US" sz="2400" dirty="0"/>
              <a:t>Figure 2. Individual subject differences in time frequency data during the eyes open condition.  Notice in the top row (subject 1) the increased activation in the alpha band (7.5-12.5Hz), while the bottom row (subject 2) shows no activation across different frequency bands.</a:t>
            </a:r>
          </a:p>
        </p:txBody>
      </p:sp>
      <p:sp>
        <p:nvSpPr>
          <p:cNvPr id="60" name="Content Placeholder 13"/>
          <p:cNvSpPr>
            <a:spLocks noGrp="1"/>
          </p:cNvSpPr>
          <p:nvPr>
            <p:ph sz="quarter" idx="27"/>
          </p:nvPr>
        </p:nvSpPr>
        <p:spPr>
          <a:xfrm>
            <a:off x="30715384"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3385" y="23260715"/>
            <a:ext cx="12747714" cy="1167080"/>
          </a:xfrm>
        </p:spPr>
        <p:txBody>
          <a:bodyPr>
            <a:normAutofit/>
          </a:bodyPr>
          <a:lstStyle/>
          <a:p>
            <a:pPr marL="0" indent="0">
              <a:buNone/>
            </a:pPr>
            <a:r>
              <a:rPr lang="en-US" sz="2200" dirty="0"/>
              <a:t>Figure 4.  </a:t>
            </a:r>
          </a:p>
        </p:txBody>
      </p:sp>
      <p:sp>
        <p:nvSpPr>
          <p:cNvPr id="65" name="Content Placeholder 16"/>
          <p:cNvSpPr>
            <a:spLocks noGrp="1"/>
          </p:cNvSpPr>
          <p:nvPr>
            <p:ph sz="quarter" idx="30"/>
          </p:nvPr>
        </p:nvSpPr>
        <p:spPr>
          <a:xfrm>
            <a:off x="30443385" y="18286475"/>
            <a:ext cx="12747714" cy="1167080"/>
          </a:xfrm>
        </p:spPr>
        <p:txBody>
          <a:bodyPr>
            <a:normAutofit lnSpcReduction="10000"/>
          </a:bodyPr>
          <a:lstStyle/>
          <a:p>
            <a:pPr marL="0" indent="0">
              <a:buNone/>
            </a:pPr>
            <a:r>
              <a:rPr lang="en-US" sz="2200" dirty="0"/>
              <a:t>Figure 3.  Significant correlations between SNR thresholds and alpha power during the eyes open condition.  Alpha power was calculated as area under the curve from the FFT power spectrum in the alpha frequency band.  </a:t>
            </a:r>
          </a:p>
        </p:txBody>
      </p:sp>
      <p:grpSp>
        <p:nvGrpSpPr>
          <p:cNvPr id="3" name="Group 2"/>
          <p:cNvGrpSpPr/>
          <p:nvPr/>
        </p:nvGrpSpPr>
        <p:grpSpPr>
          <a:xfrm>
            <a:off x="6946720" y="27264454"/>
            <a:ext cx="2214018" cy="2013645"/>
            <a:chOff x="6534133" y="26786855"/>
            <a:chExt cx="2563859" cy="2331825"/>
          </a:xfrm>
        </p:grpSpPr>
        <p:grpSp>
          <p:nvGrpSpPr>
            <p:cNvPr id="66" name="Group 65"/>
            <p:cNvGrpSpPr/>
            <p:nvPr/>
          </p:nvGrpSpPr>
          <p:grpSpPr>
            <a:xfrm>
              <a:off x="6534133" y="27638209"/>
              <a:ext cx="2407579" cy="664662"/>
              <a:chOff x="1153553" y="321274"/>
              <a:chExt cx="5166304" cy="1285875"/>
            </a:xfrm>
          </p:grpSpPr>
          <p:pic>
            <p:nvPicPr>
              <p:cNvPr id="67" name="Picture 66"/>
              <p:cNvPicPr>
                <a:picLocks noChangeAspect="1"/>
              </p:cNvPicPr>
              <p:nvPr/>
            </p:nvPicPr>
            <p:blipFill>
              <a:blip r:embed="rId3"/>
              <a:stretch>
                <a:fillRect/>
              </a:stretch>
            </p:blipFill>
            <p:spPr>
              <a:xfrm>
                <a:off x="3462357" y="321274"/>
                <a:ext cx="2857500" cy="1285875"/>
              </a:xfrm>
              <a:prstGeom prst="rect">
                <a:avLst/>
              </a:prstGeom>
            </p:spPr>
          </p:pic>
          <p:pic>
            <p:nvPicPr>
              <p:cNvPr id="68" name="Picture 67"/>
              <p:cNvPicPr>
                <a:picLocks noChangeAspect="1"/>
              </p:cNvPicPr>
              <p:nvPr/>
            </p:nvPicPr>
            <p:blipFill>
              <a:blip r:embed="rId4"/>
              <a:stretch>
                <a:fillRect/>
              </a:stretch>
            </p:blipFill>
            <p:spPr>
              <a:xfrm>
                <a:off x="1153553" y="321274"/>
                <a:ext cx="1635479" cy="1236449"/>
              </a:xfrm>
              <a:prstGeom prst="rect">
                <a:avLst/>
              </a:prstGeom>
            </p:spPr>
          </p:pic>
        </p:grpSp>
        <p:grpSp>
          <p:nvGrpSpPr>
            <p:cNvPr id="69" name="Group 68"/>
            <p:cNvGrpSpPr/>
            <p:nvPr/>
          </p:nvGrpSpPr>
          <p:grpSpPr>
            <a:xfrm>
              <a:off x="6534133" y="26786855"/>
              <a:ext cx="2379086" cy="676951"/>
              <a:chOff x="820692" y="2041888"/>
              <a:chExt cx="5814886" cy="1483967"/>
            </a:xfrm>
          </p:grpSpPr>
          <p:pic>
            <p:nvPicPr>
              <p:cNvPr id="70" name="Picture 69"/>
              <p:cNvPicPr>
                <a:picLocks noChangeAspect="1"/>
              </p:cNvPicPr>
              <p:nvPr/>
            </p:nvPicPr>
            <p:blipFill>
              <a:blip r:embed="rId5"/>
              <a:stretch>
                <a:fillRect/>
              </a:stretch>
            </p:blipFill>
            <p:spPr>
              <a:xfrm>
                <a:off x="3042227" y="2125680"/>
                <a:ext cx="3593351" cy="1400175"/>
              </a:xfrm>
              <a:prstGeom prst="rect">
                <a:avLst/>
              </a:prstGeom>
            </p:spPr>
          </p:pic>
          <p:pic>
            <p:nvPicPr>
              <p:cNvPr id="71" name="Picture 70"/>
              <p:cNvPicPr>
                <a:picLocks noChangeAspect="1"/>
              </p:cNvPicPr>
              <p:nvPr/>
            </p:nvPicPr>
            <p:blipFill>
              <a:blip r:embed="rId6"/>
              <a:stretch>
                <a:fillRect/>
              </a:stretch>
            </p:blipFill>
            <p:spPr>
              <a:xfrm>
                <a:off x="820692" y="2041888"/>
                <a:ext cx="1526317" cy="1381125"/>
              </a:xfrm>
              <a:prstGeom prst="rect">
                <a:avLst/>
              </a:prstGeom>
            </p:spPr>
          </p:pic>
        </p:grpSp>
        <p:grpSp>
          <p:nvGrpSpPr>
            <p:cNvPr id="72" name="Group 71"/>
            <p:cNvGrpSpPr/>
            <p:nvPr/>
          </p:nvGrpSpPr>
          <p:grpSpPr>
            <a:xfrm>
              <a:off x="6537030" y="28505960"/>
              <a:ext cx="2560962" cy="612720"/>
              <a:chOff x="610627" y="4281292"/>
              <a:chExt cx="5814885" cy="1247775"/>
            </a:xfrm>
          </p:grpSpPr>
          <p:pic>
            <p:nvPicPr>
              <p:cNvPr id="73" name="Picture 72"/>
              <p:cNvPicPr>
                <a:picLocks noChangeAspect="1"/>
              </p:cNvPicPr>
              <p:nvPr/>
            </p:nvPicPr>
            <p:blipFill>
              <a:blip r:embed="rId7"/>
              <a:stretch>
                <a:fillRect/>
              </a:stretch>
            </p:blipFill>
            <p:spPr>
              <a:xfrm>
                <a:off x="2832161" y="4300342"/>
                <a:ext cx="3593351" cy="1228725"/>
              </a:xfrm>
              <a:prstGeom prst="rect">
                <a:avLst/>
              </a:prstGeom>
            </p:spPr>
          </p:pic>
          <p:pic>
            <p:nvPicPr>
              <p:cNvPr id="74" name="Picture 73"/>
              <p:cNvPicPr>
                <a:picLocks noChangeAspect="1"/>
              </p:cNvPicPr>
              <p:nvPr/>
            </p:nvPicPr>
            <p:blipFill>
              <a:blip r:embed="rId8"/>
              <a:stretch>
                <a:fillRect/>
              </a:stretch>
            </p:blipFill>
            <p:spPr>
              <a:xfrm>
                <a:off x="610627" y="4281292"/>
                <a:ext cx="1513317" cy="1247775"/>
              </a:xfrm>
              <a:prstGeom prst="rect">
                <a:avLst/>
              </a:prstGeom>
            </p:spPr>
          </p:pic>
        </p:grpSp>
      </p:grpSp>
      <p:sp>
        <p:nvSpPr>
          <p:cNvPr id="76" name="Content Placeholder 16"/>
          <p:cNvSpPr>
            <a:spLocks noGrp="1"/>
          </p:cNvSpPr>
          <p:nvPr>
            <p:ph sz="quarter" idx="30"/>
          </p:nvPr>
        </p:nvSpPr>
        <p:spPr>
          <a:xfrm>
            <a:off x="2573333" y="30940524"/>
            <a:ext cx="11017118" cy="1167080"/>
          </a:xfrm>
        </p:spPr>
        <p:txBody>
          <a:bodyPr>
            <a:normAutofit/>
          </a:bodyPr>
          <a:lstStyle/>
          <a:p>
            <a:pPr marL="0" indent="0">
              <a:buNone/>
            </a:pPr>
            <a:r>
              <a:rPr lang="en-US" sz="2400" dirty="0"/>
              <a:t>Figure 1.  Raw EEG data before and after removal of biological artifacts using ICA.</a:t>
            </a:r>
          </a:p>
        </p:txBody>
      </p:sp>
      <p:pic>
        <p:nvPicPr>
          <p:cNvPr id="51" name="Picture 50" descr="64-Channel Montage.pdf"/>
          <p:cNvPicPr>
            <a:picLocks noChangeAspect="1"/>
          </p:cNvPicPr>
          <p:nvPr/>
        </p:nvPicPr>
        <p:blipFill rotWithShape="1">
          <a:blip r:embed="rId9">
            <a:extLst>
              <a:ext uri="{28A0092B-C50C-407E-A947-70E740481C1C}">
                <a14:useLocalDpi xmlns:a14="http://schemas.microsoft.com/office/drawing/2010/main" val="0"/>
              </a:ext>
            </a:extLst>
          </a:blip>
          <a:srcRect l="18971" t="19647" r="54036" b="60039"/>
          <a:stretch/>
        </p:blipFill>
        <p:spPr>
          <a:xfrm>
            <a:off x="9912785" y="16635248"/>
            <a:ext cx="5170954" cy="5036198"/>
          </a:xfrm>
          <a:prstGeom prst="rect">
            <a:avLst/>
          </a:prstGeom>
        </p:spPr>
      </p:pic>
      <p:sp>
        <p:nvSpPr>
          <p:cNvPr id="53" name="Text Placeholder 37"/>
          <p:cNvSpPr>
            <a:spLocks noGrp="1"/>
          </p:cNvSpPr>
          <p:nvPr>
            <p:ph type="body" sz="quarter" idx="21"/>
          </p:nvPr>
        </p:nvSpPr>
        <p:spPr>
          <a:xfrm>
            <a:off x="30715384" y="5851467"/>
            <a:ext cx="12801600" cy="1219200"/>
          </a:xfrm>
        </p:spPr>
        <p:txBody>
          <a:bodyPr/>
          <a:lstStyle/>
          <a:p>
            <a:r>
              <a:rPr lang="en-US" dirty="0"/>
              <a:t>3. Results Continued</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84047" y="26776490"/>
            <a:ext cx="5822935" cy="3064108"/>
          </a:xfrm>
          <a:prstGeom prst="rect">
            <a:avLst/>
          </a:prstGeom>
        </p:spPr>
      </p:pic>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3783" y="26729389"/>
            <a:ext cx="5415901" cy="2993644"/>
          </a:xfrm>
          <a:prstGeom prst="rect">
            <a:avLst/>
          </a:prstGeom>
        </p:spPr>
      </p:pic>
      <p:grpSp>
        <p:nvGrpSpPr>
          <p:cNvPr id="125" name="Group 124"/>
          <p:cNvGrpSpPr/>
          <p:nvPr/>
        </p:nvGrpSpPr>
        <p:grpSpPr>
          <a:xfrm rot="16200000">
            <a:off x="5758001" y="27862426"/>
            <a:ext cx="1022326" cy="812328"/>
            <a:chOff x="3724276" y="28985780"/>
            <a:chExt cx="2083279" cy="1832358"/>
          </a:xfrm>
        </p:grpSpPr>
        <p:cxnSp>
          <p:nvCxnSpPr>
            <p:cNvPr id="93" name="Straight Arrow Connector 92"/>
            <p:cNvCxnSpPr>
              <a:cxnSpLocks/>
            </p:cNvCxnSpPr>
            <p:nvPr/>
          </p:nvCxnSpPr>
          <p:spPr>
            <a:xfrm flipH="1">
              <a:off x="3724276" y="30029191"/>
              <a:ext cx="1045134"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64" y="30029191"/>
              <a:ext cx="1047591"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235094" y="27826283"/>
            <a:ext cx="977561" cy="956326"/>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sp>
        <p:nvSpPr>
          <p:cNvPr id="97" name="Content Placeholder 21"/>
          <p:cNvSpPr>
            <a:spLocks noGrp="1"/>
          </p:cNvSpPr>
          <p:nvPr>
            <p:ph sz="quarter" idx="35"/>
          </p:nvPr>
        </p:nvSpPr>
        <p:spPr>
          <a:xfrm>
            <a:off x="30715384" y="25840906"/>
            <a:ext cx="12755880" cy="4317468"/>
          </a:xfrm>
        </p:spPr>
        <p:txBody>
          <a:bodyPr/>
          <a:lstStyle/>
          <a:p>
            <a:r>
              <a:rPr lang="en-US" dirty="0"/>
              <a:t>Alpha power was primarily concentrated to occipital electrodes </a:t>
            </a:r>
          </a:p>
          <a:p>
            <a:r>
              <a:rPr lang="en-US" dirty="0"/>
              <a:t>Subject variability in alpha power was recorded</a:t>
            </a:r>
          </a:p>
          <a:p>
            <a:r>
              <a:rPr lang="en-US" dirty="0"/>
              <a:t>Alpha power was greater in the eyes closed condition compared to eyes open</a:t>
            </a:r>
          </a:p>
          <a:p>
            <a:r>
              <a:rPr lang="en-US" dirty="0"/>
              <a:t>SNR-50 thresholds decreased as a function of alpha power during the eyes open condition, and increased during eyes closed</a:t>
            </a:r>
          </a:p>
          <a:p>
            <a:r>
              <a:rPr lang="en-US" dirty="0"/>
              <a:t>Audibility and age did not significantly contribute to SNR-50 thresholds </a:t>
            </a:r>
          </a:p>
          <a:p>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39988" y="3483592"/>
            <a:ext cx="8551212" cy="1547074"/>
          </a:xfrm>
          <a:prstGeom prst="rect">
            <a:avLst/>
          </a:prstGeom>
        </p:spPr>
      </p:pic>
      <p:grpSp>
        <p:nvGrpSpPr>
          <p:cNvPr id="29" name="Group 28"/>
          <p:cNvGrpSpPr/>
          <p:nvPr/>
        </p:nvGrpSpPr>
        <p:grpSpPr>
          <a:xfrm>
            <a:off x="30646528" y="19738484"/>
            <a:ext cx="11745229" cy="3624181"/>
            <a:chOff x="30646528" y="15509620"/>
            <a:chExt cx="12870456" cy="3971388"/>
          </a:xfrm>
        </p:grpSpPr>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l="5167"/>
            <a:stretch/>
          </p:blipFill>
          <p:spPr>
            <a:xfrm>
              <a:off x="37621180" y="15509620"/>
              <a:ext cx="5895804" cy="3971388"/>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646528" y="15666502"/>
              <a:ext cx="5779627" cy="3691980"/>
            </a:xfrm>
            <a:prstGeom prst="rect">
              <a:avLst/>
            </a:prstGeom>
          </p:spPr>
        </p:pic>
      </p:grpSp>
      <p:pic>
        <p:nvPicPr>
          <p:cNvPr id="59" name="Picture 58"/>
          <p:cNvPicPr>
            <a:picLocks noChangeAspect="1"/>
          </p:cNvPicPr>
          <p:nvPr/>
        </p:nvPicPr>
        <p:blipFill>
          <a:blip r:embed="rId15"/>
          <a:stretch>
            <a:fillRect/>
          </a:stretch>
        </p:blipFill>
        <p:spPr>
          <a:xfrm>
            <a:off x="28183788" y="18067369"/>
            <a:ext cx="742857" cy="4342857"/>
          </a:xfrm>
          <a:prstGeom prst="rect">
            <a:avLst/>
          </a:prstGeom>
        </p:spPr>
      </p:pic>
      <p:grpSp>
        <p:nvGrpSpPr>
          <p:cNvPr id="94" name="Group 93"/>
          <p:cNvGrpSpPr/>
          <p:nvPr/>
        </p:nvGrpSpPr>
        <p:grpSpPr>
          <a:xfrm>
            <a:off x="17599955" y="16286225"/>
            <a:ext cx="10551281" cy="8015462"/>
            <a:chOff x="17599955" y="16600186"/>
            <a:chExt cx="10551281" cy="8015462"/>
          </a:xfrm>
        </p:grpSpPr>
        <p:pic>
          <p:nvPicPr>
            <p:cNvPr id="83" name="Picture 82"/>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17599955" y="20610576"/>
              <a:ext cx="4901184" cy="4005072"/>
            </a:xfrm>
            <a:prstGeom prst="rect">
              <a:avLst/>
            </a:prstGeom>
          </p:spPr>
        </p:pic>
        <p:pic>
          <p:nvPicPr>
            <p:cNvPr id="86" name="Picture 85"/>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3041841" y="20610014"/>
              <a:ext cx="4901184" cy="4000500"/>
            </a:xfrm>
            <a:prstGeom prst="rect">
              <a:avLst/>
            </a:prstGeom>
          </p:spPr>
        </p:pic>
        <p:pic>
          <p:nvPicPr>
            <p:cNvPr id="89" name="Picture 88"/>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23254073" y="16600186"/>
              <a:ext cx="4897163" cy="4000500"/>
            </a:xfrm>
            <a:prstGeom prst="rect">
              <a:avLst/>
            </a:prstGeom>
          </p:spPr>
        </p:pic>
        <p:pic>
          <p:nvPicPr>
            <p:cNvPr id="91" name="Picture 9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818373" y="16600186"/>
              <a:ext cx="4897163" cy="4000500"/>
            </a:xfrm>
            <a:prstGeom prst="rect">
              <a:avLst/>
            </a:prstGeom>
          </p:spPr>
        </p:pic>
      </p:grpSp>
      <p:pic>
        <p:nvPicPr>
          <p:cNvPr id="105" name="Picture 104"/>
          <p:cNvPicPr preferRelativeResize="0">
            <a:picLocks/>
          </p:cNvPicPr>
          <p:nvPr/>
        </p:nvPicPr>
        <p:blipFill>
          <a:blip r:embed="rId20"/>
          <a:stretch>
            <a:fillRect/>
          </a:stretch>
        </p:blipFill>
        <p:spPr>
          <a:xfrm>
            <a:off x="28181810" y="26351614"/>
            <a:ext cx="740664" cy="4343400"/>
          </a:xfrm>
          <a:prstGeom prst="rect">
            <a:avLst/>
          </a:prstGeom>
        </p:spPr>
      </p:pic>
      <p:grpSp>
        <p:nvGrpSpPr>
          <p:cNvPr id="109" name="Group 108"/>
          <p:cNvGrpSpPr/>
          <p:nvPr/>
        </p:nvGrpSpPr>
        <p:grpSpPr>
          <a:xfrm>
            <a:off x="18767921" y="25429464"/>
            <a:ext cx="8304825" cy="5978584"/>
            <a:chOff x="18767921" y="25429464"/>
            <a:chExt cx="8304825" cy="5978584"/>
          </a:xfrm>
        </p:grpSpPr>
        <p:pic>
          <p:nvPicPr>
            <p:cNvPr id="99" name="Picture 9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807694" y="25429464"/>
              <a:ext cx="3261770" cy="2961064"/>
            </a:xfrm>
            <a:prstGeom prst="rect">
              <a:avLst/>
            </a:prstGeom>
          </p:spPr>
        </p:pic>
        <p:pic>
          <p:nvPicPr>
            <p:cNvPr id="101" name="Picture 10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772632" y="28445182"/>
              <a:ext cx="3261770" cy="2961064"/>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810976" y="28446984"/>
              <a:ext cx="3261770" cy="2961064"/>
            </a:xfrm>
            <a:prstGeom prst="rect">
              <a:avLst/>
            </a:prstGeom>
          </p:spPr>
        </p:pic>
        <p:pic>
          <p:nvPicPr>
            <p:cNvPr id="107" name="Picture 10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18767921" y="25431472"/>
              <a:ext cx="3264408" cy="2964448"/>
            </a:xfrm>
            <a:prstGeom prst="rect">
              <a:avLst/>
            </a:prstGeom>
          </p:spPr>
        </p:pic>
      </p:grpSp>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61122" y="9985120"/>
            <a:ext cx="6762750" cy="5524500"/>
          </a:xfrm>
          <a:prstGeom prst="rect">
            <a:avLst/>
          </a:prstGeom>
        </p:spPr>
      </p:pic>
      <p:pic>
        <p:nvPicPr>
          <p:cNvPr id="24" name="Picture 2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380044" y="9949654"/>
            <a:ext cx="6762750" cy="5524500"/>
          </a:xfrm>
          <a:prstGeom prst="rect">
            <a:avLst/>
          </a:prstGeom>
        </p:spPr>
      </p:pic>
      <p:pic>
        <p:nvPicPr>
          <p:cNvPr id="25" name="Picture 2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361727" y="14855648"/>
            <a:ext cx="5317073" cy="3396504"/>
          </a:xfrm>
          <a:prstGeom prst="rect">
            <a:avLst/>
          </a:prstGeom>
        </p:spPr>
      </p:pic>
      <p:pic>
        <p:nvPicPr>
          <p:cNvPr id="27" name="Picture 2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0443385" y="14739531"/>
            <a:ext cx="5408222" cy="3454729"/>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1651639643"/>
              </p:ext>
            </p:extLst>
          </p:nvPr>
        </p:nvGraphicFramePr>
        <p:xfrm>
          <a:off x="30774964" y="8573494"/>
          <a:ext cx="12696300" cy="3573594"/>
        </p:xfrm>
        <a:graphic>
          <a:graphicData uri="http://schemas.openxmlformats.org/drawingml/2006/table">
            <a:tbl>
              <a:tblPr firstRow="1" bandRow="1">
                <a:tableStyleId>{5940675A-B579-460E-94D1-54222C63F5DA}</a:tableStyleId>
              </a:tblPr>
              <a:tblGrid>
                <a:gridCol w="3174075">
                  <a:extLst>
                    <a:ext uri="{9D8B030D-6E8A-4147-A177-3AD203B41FA5}">
                      <a16:colId xmlns:a16="http://schemas.microsoft.com/office/drawing/2014/main" val="3632308337"/>
                    </a:ext>
                  </a:extLst>
                </a:gridCol>
                <a:gridCol w="3174075">
                  <a:extLst>
                    <a:ext uri="{9D8B030D-6E8A-4147-A177-3AD203B41FA5}">
                      <a16:colId xmlns:a16="http://schemas.microsoft.com/office/drawing/2014/main" val="3161482999"/>
                    </a:ext>
                  </a:extLst>
                </a:gridCol>
                <a:gridCol w="3174075">
                  <a:extLst>
                    <a:ext uri="{9D8B030D-6E8A-4147-A177-3AD203B41FA5}">
                      <a16:colId xmlns:a16="http://schemas.microsoft.com/office/drawing/2014/main" val="1464763851"/>
                    </a:ext>
                  </a:extLst>
                </a:gridCol>
                <a:gridCol w="3174075">
                  <a:extLst>
                    <a:ext uri="{9D8B030D-6E8A-4147-A177-3AD203B41FA5}">
                      <a16:colId xmlns:a16="http://schemas.microsoft.com/office/drawing/2014/main" val="1517804166"/>
                    </a:ext>
                  </a:extLst>
                </a:gridCol>
              </a:tblGrid>
              <a:tr h="1191198">
                <a:tc>
                  <a:txBody>
                    <a:bodyPr/>
                    <a:lstStyle/>
                    <a:p>
                      <a:endParaRPr lang="en-US" sz="3700" dirty="0"/>
                    </a:p>
                  </a:txBody>
                  <a:tcPr marL="39676" marR="39676" marT="19838" marB="19838"/>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r>
                        <a:rPr lang="en-US" sz="3600" dirty="0"/>
                        <a:t>Standard error</a:t>
                      </a:r>
                    </a:p>
                  </a:txBody>
                  <a:tcPr marL="39676" marR="39676" marT="19838" marB="19838"/>
                </a:tc>
                <a:tc>
                  <a:txBody>
                    <a:bodyPr/>
                    <a:lstStyle/>
                    <a:p>
                      <a:r>
                        <a:rPr lang="en-US" sz="3600" dirty="0"/>
                        <a:t>P-value</a:t>
                      </a:r>
                    </a:p>
                  </a:txBody>
                  <a:tcPr marL="39676" marR="39676" marT="19838" marB="19838"/>
                </a:tc>
                <a:extLst>
                  <a:ext uri="{0D108BD9-81ED-4DB2-BD59-A6C34878D82A}">
                    <a16:rowId xmlns:a16="http://schemas.microsoft.com/office/drawing/2014/main" val="559417239"/>
                  </a:ext>
                </a:extLst>
              </a:tr>
              <a:tr h="1191198">
                <a:tc>
                  <a:txBody>
                    <a:bodyPr/>
                    <a:lstStyle/>
                    <a:p>
                      <a:r>
                        <a:rPr lang="en-US" sz="3700" dirty="0"/>
                        <a:t>Alpha power eyes open</a:t>
                      </a:r>
                    </a:p>
                  </a:txBody>
                  <a:tcPr marL="39676" marR="39676" marT="19838" marB="19838"/>
                </a:tc>
                <a:tc>
                  <a:txBody>
                    <a:bodyPr/>
                    <a:lstStyle/>
                    <a:p>
                      <a:r>
                        <a:rPr lang="en-US" sz="4400" dirty="0"/>
                        <a:t>-39.7</a:t>
                      </a:r>
                    </a:p>
                  </a:txBody>
                  <a:tcPr marL="39676" marR="39676" marT="19838" marB="19838"/>
                </a:tc>
                <a:tc>
                  <a:txBody>
                    <a:bodyPr/>
                    <a:lstStyle/>
                    <a:p>
                      <a:r>
                        <a:rPr lang="en-US" sz="4400" dirty="0"/>
                        <a:t>12.6</a:t>
                      </a:r>
                    </a:p>
                  </a:txBody>
                  <a:tcPr marL="39676" marR="39676" marT="19838" marB="19838"/>
                </a:tc>
                <a:tc>
                  <a:txBody>
                    <a:bodyPr/>
                    <a:lstStyle/>
                    <a:p>
                      <a:r>
                        <a:rPr lang="en-US" sz="4400" dirty="0"/>
                        <a:t>0.008**</a:t>
                      </a:r>
                    </a:p>
                  </a:txBody>
                  <a:tcPr marL="39676" marR="39676" marT="19838" marB="19838"/>
                </a:tc>
                <a:extLst>
                  <a:ext uri="{0D108BD9-81ED-4DB2-BD59-A6C34878D82A}">
                    <a16:rowId xmlns:a16="http://schemas.microsoft.com/office/drawing/2014/main" val="2181573276"/>
                  </a:ext>
                </a:extLst>
              </a:tr>
              <a:tr h="1191198">
                <a:tc>
                  <a:txBody>
                    <a:bodyPr/>
                    <a:lstStyle/>
                    <a:p>
                      <a:r>
                        <a:rPr lang="en-US" sz="3700" dirty="0"/>
                        <a:t>Alpha power eyes closed</a:t>
                      </a:r>
                    </a:p>
                  </a:txBody>
                  <a:tcPr marL="39676" marR="39676" marT="19838" marB="19838"/>
                </a:tc>
                <a:tc>
                  <a:txBody>
                    <a:bodyPr/>
                    <a:lstStyle/>
                    <a:p>
                      <a:r>
                        <a:rPr lang="en-US" sz="4400" dirty="0"/>
                        <a:t>19.0</a:t>
                      </a:r>
                    </a:p>
                  </a:txBody>
                  <a:tcPr marL="39676" marR="39676" marT="19838" marB="19838"/>
                </a:tc>
                <a:tc>
                  <a:txBody>
                    <a:bodyPr/>
                    <a:lstStyle/>
                    <a:p>
                      <a:r>
                        <a:rPr lang="en-US" sz="4400" dirty="0"/>
                        <a:t>6.4</a:t>
                      </a:r>
                    </a:p>
                  </a:txBody>
                  <a:tcPr marL="39676" marR="39676" marT="19838" marB="19838"/>
                </a:tc>
                <a:tc>
                  <a:txBody>
                    <a:bodyPr/>
                    <a:lstStyle/>
                    <a:p>
                      <a:r>
                        <a:rPr lang="en-US" sz="4400" dirty="0"/>
                        <a:t>0.01*</a:t>
                      </a:r>
                    </a:p>
                  </a:txBody>
                  <a:tcPr marL="39676" marR="39676" marT="19838" marB="19838"/>
                </a:tc>
                <a:extLst>
                  <a:ext uri="{0D108BD9-81ED-4DB2-BD59-A6C34878D82A}">
                    <a16:rowId xmlns:a16="http://schemas.microsoft.com/office/drawing/2014/main" val="1041974949"/>
                  </a:ext>
                </a:extLst>
              </a:tr>
            </a:tbl>
          </a:graphicData>
        </a:graphic>
      </p:graphicFrame>
      <p:sp>
        <p:nvSpPr>
          <p:cNvPr id="81" name="Content Placeholder 16"/>
          <p:cNvSpPr>
            <a:spLocks noGrp="1"/>
          </p:cNvSpPr>
          <p:nvPr>
            <p:ph sz="quarter" idx="30"/>
          </p:nvPr>
        </p:nvSpPr>
        <p:spPr>
          <a:xfrm>
            <a:off x="30915072" y="12178124"/>
            <a:ext cx="12747714" cy="800292"/>
          </a:xfrm>
        </p:spPr>
        <p:txBody>
          <a:bodyPr>
            <a:normAutofit fontScale="92500" lnSpcReduction="10000"/>
          </a:bodyPr>
          <a:lstStyle/>
          <a:p>
            <a:pPr marL="0" indent="0">
              <a:buNone/>
            </a:pPr>
            <a:r>
              <a:rPr lang="en-US" sz="2200" dirty="0"/>
              <a:t>Table 1. Linear regression model (y=</a:t>
            </a:r>
            <a:r>
              <a:rPr lang="el-GR" sz="2200" dirty="0"/>
              <a:t>β</a:t>
            </a:r>
            <a:r>
              <a:rPr lang="en-US" sz="2200" baseline="-25000" dirty="0"/>
              <a:t>0</a:t>
            </a:r>
            <a:r>
              <a:rPr lang="en-US" sz="2200" dirty="0"/>
              <a:t>+</a:t>
            </a:r>
            <a:r>
              <a:rPr lang="el-GR" sz="2200" dirty="0"/>
              <a:t> β</a:t>
            </a:r>
            <a:r>
              <a:rPr lang="en-US" sz="2200" baseline="-25000" dirty="0"/>
              <a:t>1</a:t>
            </a:r>
            <a:r>
              <a:rPr lang="en-US" sz="2200" dirty="0"/>
              <a:t>X</a:t>
            </a:r>
            <a:r>
              <a:rPr lang="en-US" sz="2200" baseline="-25000" dirty="0"/>
              <a:t>1</a:t>
            </a:r>
            <a:r>
              <a:rPr lang="en-US" sz="2200" dirty="0"/>
              <a:t>+</a:t>
            </a:r>
            <a:r>
              <a:rPr lang="el-GR" sz="2200" dirty="0"/>
              <a:t> β</a:t>
            </a:r>
            <a:r>
              <a:rPr lang="en-US" sz="2200" baseline="-25000" dirty="0"/>
              <a:t>2</a:t>
            </a:r>
            <a:r>
              <a:rPr lang="en-US" sz="2200" dirty="0"/>
              <a:t>X</a:t>
            </a:r>
            <a:r>
              <a:rPr lang="en-US" sz="2200" baseline="-25000" dirty="0"/>
              <a:t>2</a:t>
            </a:r>
            <a:r>
              <a:rPr lang="en-US" sz="2200" dirty="0"/>
              <a:t>) where y=SNR-50 threshold, X</a:t>
            </a:r>
            <a:r>
              <a:rPr lang="en-US" sz="2200" baseline="-25000" dirty="0"/>
              <a:t>1</a:t>
            </a:r>
            <a:r>
              <a:rPr lang="en-US" sz="2200" dirty="0"/>
              <a:t>=alpha power eyes open, X</a:t>
            </a:r>
            <a:r>
              <a:rPr lang="en-US" sz="2200" baseline="-25000" dirty="0"/>
              <a:t>2</a:t>
            </a:r>
            <a:r>
              <a:rPr lang="en-US" sz="2200" dirty="0"/>
              <a:t>=alpha power eyes closed</a:t>
            </a:r>
            <a:endParaRPr lang="en-US" sz="2200" dirty="0"/>
          </a:p>
        </p:txBody>
      </p:sp>
      <p:sp>
        <p:nvSpPr>
          <p:cNvPr id="82" name="Content Placeholder 16"/>
          <p:cNvSpPr>
            <a:spLocks noGrp="1"/>
          </p:cNvSpPr>
          <p:nvPr>
            <p:ph sz="quarter" idx="30"/>
          </p:nvPr>
        </p:nvSpPr>
        <p:spPr>
          <a:xfrm>
            <a:off x="30443384" y="6970681"/>
            <a:ext cx="13654293" cy="1493888"/>
          </a:xfrm>
        </p:spPr>
        <p:txBody>
          <a:bodyPr>
            <a:normAutofit/>
          </a:bodyPr>
          <a:lstStyle/>
          <a:p>
            <a:pPr marL="0" indent="0">
              <a:buNone/>
            </a:pPr>
            <a:r>
              <a:rPr lang="en-US" sz="4400" b="1" dirty="0"/>
              <a:t>SNR thresholds significantly associate with alpha power</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730</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2017-02-10T23:26:14Z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