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wbishop\Documents\SNR-ERP\data%20analysis\Alphapower_SN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Eyes closed </a:t>
            </a:r>
            <a:r>
              <a:rPr lang="en-US" baseline="0" dirty="0" smtClean="0"/>
              <a:t>alpha </a:t>
            </a:r>
            <a:r>
              <a:rPr lang="en-US" baseline="0" dirty="0"/>
              <a:t>activity in occipital regions vs SNR 80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added'!$E$2:$E$11</c:f>
              <c:numCache>
                <c:formatCode>General</c:formatCode>
                <c:ptCount val="10"/>
                <c:pt idx="0">
                  <c:v>5.4856999999999996E-2</c:v>
                </c:pt>
                <c:pt idx="1">
                  <c:v>3.606666666666667E-2</c:v>
                </c:pt>
                <c:pt idx="2">
                  <c:v>5.9133333333333336E-2</c:v>
                </c:pt>
                <c:pt idx="3">
                  <c:v>9.2366666666666652E-2</c:v>
                </c:pt>
                <c:pt idx="4">
                  <c:v>3.2933333333333335E-2</c:v>
                </c:pt>
                <c:pt idx="5">
                  <c:v>0.15076666666666669</c:v>
                </c:pt>
                <c:pt idx="6">
                  <c:v>6.3800000000000009E-2</c:v>
                </c:pt>
                <c:pt idx="7">
                  <c:v>0.17813333333333334</c:v>
                </c:pt>
                <c:pt idx="8">
                  <c:v>0.16556666666666667</c:v>
                </c:pt>
                <c:pt idx="9">
                  <c:v>0.10636666666666666</c:v>
                </c:pt>
              </c:numCache>
            </c:numRef>
          </c:xVal>
          <c:yVal>
            <c:numRef>
              <c:f>'AAT added'!$G$2:$G$11</c:f>
              <c:numCache>
                <c:formatCode>General</c:formatCode>
                <c:ptCount val="10"/>
                <c:pt idx="0">
                  <c:v>22</c:v>
                </c:pt>
                <c:pt idx="1">
                  <c:v>24</c:v>
                </c:pt>
                <c:pt idx="2">
                  <c:v>16.16</c:v>
                </c:pt>
                <c:pt idx="3">
                  <c:v>7.23</c:v>
                </c:pt>
                <c:pt idx="4">
                  <c:v>7.78</c:v>
                </c:pt>
                <c:pt idx="5">
                  <c:v>4.68</c:v>
                </c:pt>
                <c:pt idx="6">
                  <c:v>7.62</c:v>
                </c:pt>
                <c:pt idx="7">
                  <c:v>6.33</c:v>
                </c:pt>
                <c:pt idx="8">
                  <c:v>10.27</c:v>
                </c:pt>
                <c:pt idx="9">
                  <c:v>11.41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190256"/>
        <c:axId val="124190648"/>
      </c:scatterChart>
      <c:valAx>
        <c:axId val="12419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power</a:t>
                </a:r>
              </a:p>
            </c:rich>
          </c:tx>
          <c:layout>
            <c:manualLayout>
              <c:xMode val="edge"/>
              <c:yMode val="edge"/>
              <c:x val="0.46927614950908902"/>
              <c:y val="0.886922210093859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90648"/>
        <c:crosses val="autoZero"/>
        <c:crossBetween val="midCat"/>
      </c:valAx>
      <c:valAx>
        <c:axId val="1241906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SNR</a:t>
                </a:r>
                <a:r>
                  <a:rPr lang="en-US" baseline="0"/>
                  <a:t> 80 threshold (db SPL)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190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 dirty="0" smtClean="0">
                <a:effectLst/>
              </a:rPr>
              <a:t>Eyes closed alpha </a:t>
            </a:r>
            <a:r>
              <a:rPr lang="en-US" sz="1400" b="0" i="0" baseline="0" dirty="0">
                <a:effectLst/>
              </a:rPr>
              <a:t>activity in occipital regions vs SNR 50</a:t>
            </a:r>
            <a:endParaRPr lang="en-US" sz="11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added'!$E$2:$E$11</c:f>
              <c:numCache>
                <c:formatCode>General</c:formatCode>
                <c:ptCount val="10"/>
                <c:pt idx="0">
                  <c:v>5.4856999999999996E-2</c:v>
                </c:pt>
                <c:pt idx="1">
                  <c:v>3.606666666666667E-2</c:v>
                </c:pt>
                <c:pt idx="2">
                  <c:v>5.9133333333333336E-2</c:v>
                </c:pt>
                <c:pt idx="3">
                  <c:v>9.2366666666666652E-2</c:v>
                </c:pt>
                <c:pt idx="4">
                  <c:v>3.2933333333333335E-2</c:v>
                </c:pt>
                <c:pt idx="5">
                  <c:v>0.15076666666666669</c:v>
                </c:pt>
                <c:pt idx="6">
                  <c:v>6.3800000000000009E-2</c:v>
                </c:pt>
                <c:pt idx="7">
                  <c:v>0.17813333333333334</c:v>
                </c:pt>
                <c:pt idx="8">
                  <c:v>0.16556666666666667</c:v>
                </c:pt>
                <c:pt idx="9">
                  <c:v>0.10636666666666666</c:v>
                </c:pt>
              </c:numCache>
            </c:numRef>
          </c:xVal>
          <c:yVal>
            <c:numRef>
              <c:f>'AAT added'!$F$2:$F$11</c:f>
              <c:numCache>
                <c:formatCode>General</c:formatCode>
                <c:ptCount val="10"/>
                <c:pt idx="0">
                  <c:v>18.82</c:v>
                </c:pt>
                <c:pt idx="1">
                  <c:v>20.3</c:v>
                </c:pt>
                <c:pt idx="2">
                  <c:v>12.32</c:v>
                </c:pt>
                <c:pt idx="3">
                  <c:v>3.52</c:v>
                </c:pt>
                <c:pt idx="4">
                  <c:v>3.6</c:v>
                </c:pt>
                <c:pt idx="5">
                  <c:v>2.76</c:v>
                </c:pt>
                <c:pt idx="6">
                  <c:v>5.59</c:v>
                </c:pt>
                <c:pt idx="7">
                  <c:v>3.84</c:v>
                </c:pt>
                <c:pt idx="8">
                  <c:v>5.94</c:v>
                </c:pt>
                <c:pt idx="9">
                  <c:v>5.63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4201192"/>
        <c:axId val="6368256"/>
      </c:scatterChart>
      <c:valAx>
        <c:axId val="124201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</a:t>
                </a:r>
                <a:r>
                  <a:rPr lang="en-US" baseline="0"/>
                  <a:t> power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8256"/>
        <c:crosses val="autoZero"/>
        <c:crossBetween val="midCat"/>
      </c:valAx>
      <c:valAx>
        <c:axId val="6368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SNR</a:t>
                </a:r>
                <a:r>
                  <a:rPr lang="en-US" baseline="0"/>
                  <a:t> 50 threshold (db SPL)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01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 Eyes open Alpha</a:t>
            </a:r>
            <a:r>
              <a:rPr lang="en-US" baseline="0" dirty="0" smtClean="0"/>
              <a:t> </a:t>
            </a:r>
            <a:r>
              <a:rPr lang="en-US" baseline="0" dirty="0"/>
              <a:t>Occipital regions vs Degree of hearing </a:t>
            </a:r>
            <a:r>
              <a:rPr lang="en-US" baseline="0" dirty="0" smtClean="0"/>
              <a:t>difficulty (SADL)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added'!$I$3:$I$12</c:f>
              <c:numCache>
                <c:formatCode>General</c:formatCode>
                <c:ptCount val="10"/>
                <c:pt idx="0">
                  <c:v>6.6566666666666663E-2</c:v>
                </c:pt>
                <c:pt idx="1">
                  <c:v>3.6200000000000003E-2</c:v>
                </c:pt>
                <c:pt idx="2">
                  <c:v>4.5333333333333337E-2</c:v>
                </c:pt>
                <c:pt idx="3">
                  <c:v>9.8900000000000002E-2</c:v>
                </c:pt>
                <c:pt idx="4">
                  <c:v>6.1466666666666669E-2</c:v>
                </c:pt>
                <c:pt idx="5">
                  <c:v>8.5000000000000006E-2</c:v>
                </c:pt>
                <c:pt idx="6">
                  <c:v>3.7199999999999997E-2</c:v>
                </c:pt>
                <c:pt idx="7">
                  <c:v>0.17449999999999999</c:v>
                </c:pt>
                <c:pt idx="8">
                  <c:v>0.13573333333333334</c:v>
                </c:pt>
                <c:pt idx="9">
                  <c:v>0.11286666666666667</c:v>
                </c:pt>
              </c:numCache>
            </c:numRef>
          </c:xVal>
          <c:yVal>
            <c:numRef>
              <c:f>'AAT added'!$R$3:$R$12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08464"/>
        <c:axId val="127008856"/>
      </c:scatterChart>
      <c:valAx>
        <c:axId val="12700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8856"/>
        <c:crosses val="autoZero"/>
        <c:crossBetween val="midCat"/>
      </c:valAx>
      <c:valAx>
        <c:axId val="1270088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Hearing</a:t>
                </a:r>
                <a:r>
                  <a:rPr lang="en-US" baseline="0"/>
                  <a:t> difficulty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84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Occipital alpha eyes closed vs ALDQ score</a:t>
            </a:r>
          </a:p>
        </c:rich>
      </c:tx>
      <c:layout>
        <c:manualLayout>
          <c:xMode val="edge"/>
          <c:yMode val="edge"/>
          <c:x val="0.1512777777777777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added'!$E$3:$E$12</c:f>
              <c:numCache>
                <c:formatCode>General</c:formatCode>
                <c:ptCount val="10"/>
                <c:pt idx="0">
                  <c:v>5.4856999999999996E-2</c:v>
                </c:pt>
                <c:pt idx="1">
                  <c:v>3.606666666666667E-2</c:v>
                </c:pt>
                <c:pt idx="2">
                  <c:v>5.9133333333333336E-2</c:v>
                </c:pt>
                <c:pt idx="3">
                  <c:v>9.2366666666666652E-2</c:v>
                </c:pt>
                <c:pt idx="4">
                  <c:v>3.2933333333333335E-2</c:v>
                </c:pt>
                <c:pt idx="5">
                  <c:v>0.15076666666666669</c:v>
                </c:pt>
                <c:pt idx="6">
                  <c:v>6.3800000000000009E-2</c:v>
                </c:pt>
                <c:pt idx="7">
                  <c:v>0.17813333333333334</c:v>
                </c:pt>
                <c:pt idx="8">
                  <c:v>0.16556666666666667</c:v>
                </c:pt>
                <c:pt idx="9">
                  <c:v>0.10636666666666666</c:v>
                </c:pt>
              </c:numCache>
            </c:numRef>
          </c:xVal>
          <c:yVal>
            <c:numRef>
              <c:f>'AAT added'!$X$3:$X$12</c:f>
              <c:numCache>
                <c:formatCode>General</c:formatCode>
                <c:ptCount val="10"/>
                <c:pt idx="0">
                  <c:v>50</c:v>
                </c:pt>
                <c:pt idx="1">
                  <c:v>33</c:v>
                </c:pt>
                <c:pt idx="2">
                  <c:v>56</c:v>
                </c:pt>
                <c:pt idx="3">
                  <c:v>31</c:v>
                </c:pt>
                <c:pt idx="4">
                  <c:v>43</c:v>
                </c:pt>
                <c:pt idx="5">
                  <c:v>67</c:v>
                </c:pt>
                <c:pt idx="6">
                  <c:v>58</c:v>
                </c:pt>
                <c:pt idx="7">
                  <c:v>74</c:v>
                </c:pt>
                <c:pt idx="8">
                  <c:v>53</c:v>
                </c:pt>
                <c:pt idx="9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09640"/>
        <c:axId val="127010032"/>
      </c:scatterChart>
      <c:valAx>
        <c:axId val="127009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power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10032"/>
        <c:crosses val="autoZero"/>
        <c:crossBetween val="midCat"/>
      </c:valAx>
      <c:valAx>
        <c:axId val="1270100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Demand Score (ALDQ)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09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PTA vs SNR 80</a:t>
            </a:r>
          </a:p>
        </c:rich>
      </c:tx>
      <c:layout>
        <c:manualLayout>
          <c:xMode val="edge"/>
          <c:yMode val="edge"/>
          <c:x val="0.40949300087489071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added'!$H$2:$H$11</c:f>
              <c:numCache>
                <c:formatCode>General</c:formatCode>
                <c:ptCount val="10"/>
                <c:pt idx="0">
                  <c:v>70</c:v>
                </c:pt>
                <c:pt idx="1">
                  <c:v>39.200000000000003</c:v>
                </c:pt>
                <c:pt idx="2">
                  <c:v>35.83</c:v>
                </c:pt>
                <c:pt idx="3">
                  <c:v>30.83</c:v>
                </c:pt>
                <c:pt idx="4">
                  <c:v>32.5</c:v>
                </c:pt>
                <c:pt idx="5">
                  <c:v>27.5</c:v>
                </c:pt>
                <c:pt idx="6">
                  <c:v>34.17</c:v>
                </c:pt>
                <c:pt idx="7">
                  <c:v>38.299999999999997</c:v>
                </c:pt>
                <c:pt idx="8">
                  <c:v>34.200000000000003</c:v>
                </c:pt>
                <c:pt idx="9">
                  <c:v>40</c:v>
                </c:pt>
              </c:numCache>
            </c:numRef>
          </c:xVal>
          <c:yVal>
            <c:numRef>
              <c:f>'AAT added'!$G$2:$G$11</c:f>
              <c:numCache>
                <c:formatCode>General</c:formatCode>
                <c:ptCount val="10"/>
                <c:pt idx="0">
                  <c:v>22</c:v>
                </c:pt>
                <c:pt idx="1">
                  <c:v>24</c:v>
                </c:pt>
                <c:pt idx="2">
                  <c:v>16.16</c:v>
                </c:pt>
                <c:pt idx="3">
                  <c:v>7.23</c:v>
                </c:pt>
                <c:pt idx="4">
                  <c:v>7.78</c:v>
                </c:pt>
                <c:pt idx="5">
                  <c:v>4.68</c:v>
                </c:pt>
                <c:pt idx="6">
                  <c:v>7.62</c:v>
                </c:pt>
                <c:pt idx="7">
                  <c:v>6.33</c:v>
                </c:pt>
                <c:pt idx="8">
                  <c:v>10.27</c:v>
                </c:pt>
                <c:pt idx="9">
                  <c:v>11.41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010816"/>
        <c:axId val="127011208"/>
      </c:scatterChart>
      <c:valAx>
        <c:axId val="12701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PTA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11208"/>
        <c:crosses val="autoZero"/>
        <c:crossBetween val="midCat"/>
      </c:valAx>
      <c:valAx>
        <c:axId val="127011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SNR 80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10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PTA vs SNR 50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added'!$H$2:$H$11</c:f>
              <c:numCache>
                <c:formatCode>General</c:formatCode>
                <c:ptCount val="10"/>
                <c:pt idx="0">
                  <c:v>70</c:v>
                </c:pt>
                <c:pt idx="1">
                  <c:v>39.200000000000003</c:v>
                </c:pt>
                <c:pt idx="2">
                  <c:v>35.83</c:v>
                </c:pt>
                <c:pt idx="3">
                  <c:v>30.83</c:v>
                </c:pt>
                <c:pt idx="4">
                  <c:v>32.5</c:v>
                </c:pt>
                <c:pt idx="5">
                  <c:v>27.5</c:v>
                </c:pt>
                <c:pt idx="6">
                  <c:v>34.17</c:v>
                </c:pt>
                <c:pt idx="7">
                  <c:v>38.299999999999997</c:v>
                </c:pt>
                <c:pt idx="8">
                  <c:v>34.200000000000003</c:v>
                </c:pt>
                <c:pt idx="9">
                  <c:v>40</c:v>
                </c:pt>
              </c:numCache>
            </c:numRef>
          </c:xVal>
          <c:yVal>
            <c:numRef>
              <c:f>'AAT added'!$F$2:$F$11</c:f>
              <c:numCache>
                <c:formatCode>General</c:formatCode>
                <c:ptCount val="10"/>
                <c:pt idx="0">
                  <c:v>18.82</c:v>
                </c:pt>
                <c:pt idx="1">
                  <c:v>20.3</c:v>
                </c:pt>
                <c:pt idx="2">
                  <c:v>12.32</c:v>
                </c:pt>
                <c:pt idx="3">
                  <c:v>3.52</c:v>
                </c:pt>
                <c:pt idx="4">
                  <c:v>3.6</c:v>
                </c:pt>
                <c:pt idx="5">
                  <c:v>2.76</c:v>
                </c:pt>
                <c:pt idx="6">
                  <c:v>5.59</c:v>
                </c:pt>
                <c:pt idx="7">
                  <c:v>3.84</c:v>
                </c:pt>
                <c:pt idx="8">
                  <c:v>5.94</c:v>
                </c:pt>
                <c:pt idx="9">
                  <c:v>5.63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61832"/>
        <c:axId val="127462224"/>
      </c:scatterChart>
      <c:valAx>
        <c:axId val="127461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PTA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2224"/>
        <c:crosses val="autoZero"/>
        <c:crossBetween val="midCat"/>
      </c:valAx>
      <c:valAx>
        <c:axId val="1274622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SNR</a:t>
                </a:r>
                <a:r>
                  <a:rPr lang="en-US" baseline="0"/>
                  <a:t> 80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1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02</a:t>
            </a:r>
            <a:r>
              <a:rPr lang="en-US" baseline="0"/>
              <a:t> Alpha AAT ratio vs HHIE (unaided)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added'!$J$3:$J$12</c:f>
              <c:numCache>
                <c:formatCode>General</c:formatCode>
                <c:ptCount val="10"/>
                <c:pt idx="0">
                  <c:v>1.5053260869565217</c:v>
                </c:pt>
                <c:pt idx="1">
                  <c:v>0.91891891891891908</c:v>
                </c:pt>
                <c:pt idx="2">
                  <c:v>1.6229166666666666</c:v>
                </c:pt>
                <c:pt idx="3">
                  <c:v>0.90800794176042343</c:v>
                </c:pt>
                <c:pt idx="4">
                  <c:v>0.57708628005657714</c:v>
                </c:pt>
                <c:pt idx="5">
                  <c:v>1.747195858498706</c:v>
                </c:pt>
                <c:pt idx="6">
                  <c:v>1.7504798464491362</c:v>
                </c:pt>
                <c:pt idx="7">
                  <c:v>0.95983935742971893</c:v>
                </c:pt>
                <c:pt idx="8">
                  <c:v>1.4573317307692308</c:v>
                </c:pt>
                <c:pt idx="9">
                  <c:v>0.93285714285714272</c:v>
                </c:pt>
              </c:numCache>
            </c:numRef>
          </c:xVal>
          <c:yVal>
            <c:numRef>
              <c:f>'AAT added'!$AC$3:$AC$12</c:f>
              <c:numCache>
                <c:formatCode>General</c:formatCode>
                <c:ptCount val="10"/>
                <c:pt idx="0">
                  <c:v>70</c:v>
                </c:pt>
                <c:pt idx="1">
                  <c:v>42</c:v>
                </c:pt>
                <c:pt idx="2">
                  <c:v>74</c:v>
                </c:pt>
                <c:pt idx="3">
                  <c:v>16</c:v>
                </c:pt>
                <c:pt idx="4">
                  <c:v>20</c:v>
                </c:pt>
                <c:pt idx="5">
                  <c:v>48</c:v>
                </c:pt>
                <c:pt idx="6">
                  <c:v>94</c:v>
                </c:pt>
                <c:pt idx="7">
                  <c:v>50</c:v>
                </c:pt>
                <c:pt idx="8">
                  <c:v>52</c:v>
                </c:pt>
                <c:pt idx="9">
                  <c:v>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63008"/>
        <c:axId val="127463400"/>
      </c:scatterChart>
      <c:valAx>
        <c:axId val="127463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ratio</a:t>
                </a:r>
              </a:p>
            </c:rich>
          </c:tx>
          <c:layout>
            <c:manualLayout>
              <c:xMode val="edge"/>
              <c:yMode val="edge"/>
              <c:x val="0.4676030183727032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3400"/>
        <c:crosses val="autoZero"/>
        <c:crossBetween val="midCat"/>
      </c:valAx>
      <c:valAx>
        <c:axId val="1274634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HHIE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3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smtClean="0"/>
              <a:t>Occipital Alpha </a:t>
            </a:r>
            <a:r>
              <a:rPr lang="en-US" baseline="0" dirty="0"/>
              <a:t>AAT ratio vs HHIE (unaided)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'AAT added'!$M$3:$M$12</c:f>
              <c:numCache>
                <c:formatCode>General</c:formatCode>
                <c:ptCount val="10"/>
                <c:pt idx="0">
                  <c:v>0.82409113670505763</c:v>
                </c:pt>
                <c:pt idx="1">
                  <c:v>0.99631675874769798</c:v>
                </c:pt>
                <c:pt idx="2">
                  <c:v>1.3044117647058824</c:v>
                </c:pt>
                <c:pt idx="3">
                  <c:v>0.93394000674081545</c:v>
                </c:pt>
                <c:pt idx="4">
                  <c:v>0.53579175704989157</c:v>
                </c:pt>
                <c:pt idx="5">
                  <c:v>1.7737254901960786</c:v>
                </c:pt>
                <c:pt idx="6">
                  <c:v>1.7150537634408607</c:v>
                </c:pt>
                <c:pt idx="7">
                  <c:v>1.020821394460363</c:v>
                </c:pt>
                <c:pt idx="8">
                  <c:v>1.2197937131630647</c:v>
                </c:pt>
                <c:pt idx="9">
                  <c:v>0.94240992321323092</c:v>
                </c:pt>
              </c:numCache>
            </c:numRef>
          </c:xVal>
          <c:yVal>
            <c:numRef>
              <c:f>'AAT added'!$AC$3:$AC$12</c:f>
              <c:numCache>
                <c:formatCode>General</c:formatCode>
                <c:ptCount val="10"/>
                <c:pt idx="0">
                  <c:v>70</c:v>
                </c:pt>
                <c:pt idx="1">
                  <c:v>42</c:v>
                </c:pt>
                <c:pt idx="2">
                  <c:v>74</c:v>
                </c:pt>
                <c:pt idx="3">
                  <c:v>16</c:v>
                </c:pt>
                <c:pt idx="4">
                  <c:v>20</c:v>
                </c:pt>
                <c:pt idx="5">
                  <c:v>48</c:v>
                </c:pt>
                <c:pt idx="6">
                  <c:v>94</c:v>
                </c:pt>
                <c:pt idx="7">
                  <c:v>50</c:v>
                </c:pt>
                <c:pt idx="8">
                  <c:v>52</c:v>
                </c:pt>
                <c:pt idx="9">
                  <c:v>16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464184"/>
        <c:axId val="127464576"/>
      </c:scatterChart>
      <c:valAx>
        <c:axId val="127464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Alpha ratio</a:t>
                </a:r>
              </a:p>
            </c:rich>
          </c:tx>
          <c:layout>
            <c:manualLayout>
              <c:xMode val="edge"/>
              <c:yMode val="edge"/>
              <c:x val="0.46760301837270329"/>
              <c:y val="0.878680373286672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4576"/>
        <c:crosses val="autoZero"/>
        <c:crossBetween val="midCat"/>
      </c:valAx>
      <c:valAx>
        <c:axId val="127464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HHIE score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4641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0.098044,  0.08878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p=0.0046,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0.067033, 0.05, 0.047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p=0.03, 0.033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2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12/7/2016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Participants: Age&gt;50 with mild to moderate hearing loss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 under the curve calculated for power between 7.5-12.5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Spectral data from single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084" y="3769895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079" y="6320407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5999"/>
            <a:ext cx="4729413" cy="35470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229" y="2213809"/>
            <a:ext cx="4921918" cy="36914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5766479" y="3769894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5289" y="624370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1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4803" y="21520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608735"/>
              </p:ext>
            </p:extLst>
          </p:nvPr>
        </p:nvGraphicFramePr>
        <p:xfrm>
          <a:off x="6215045" y="1754793"/>
          <a:ext cx="4937760" cy="2830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131142"/>
              </p:ext>
            </p:extLst>
          </p:nvPr>
        </p:nvGraphicFramePr>
        <p:xfrm>
          <a:off x="937403" y="17986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341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895474" y="12031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43401"/>
              </p:ext>
            </p:extLst>
          </p:nvPr>
        </p:nvGraphicFramePr>
        <p:xfrm>
          <a:off x="966216" y="20253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935824"/>
              </p:ext>
            </p:extLst>
          </p:nvPr>
        </p:nvGraphicFramePr>
        <p:xfrm>
          <a:off x="5707380" y="20253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586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219146"/>
              </p:ext>
            </p:extLst>
          </p:nvPr>
        </p:nvGraphicFramePr>
        <p:xfrm>
          <a:off x="6553200" y="12115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9027122"/>
              </p:ext>
            </p:extLst>
          </p:nvPr>
        </p:nvGraphicFramePr>
        <p:xfrm>
          <a:off x="864080" y="11080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95474" y="12031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844487"/>
              </p:ext>
            </p:extLst>
          </p:nvPr>
        </p:nvGraphicFramePr>
        <p:xfrm>
          <a:off x="1578088" y="39547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4874316"/>
              </p:ext>
            </p:extLst>
          </p:nvPr>
        </p:nvGraphicFramePr>
        <p:xfrm>
          <a:off x="6296392" y="39547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5130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276</Words>
  <Application>Microsoft Office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Sample Spectral data from single subject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28</cp:revision>
  <dcterms:created xsi:type="dcterms:W3CDTF">2016-11-08T22:12:03Z</dcterms:created>
  <dcterms:modified xsi:type="dcterms:W3CDTF">2016-12-07T17:21:44Z</dcterms:modified>
</cp:coreProperties>
</file>