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2" r:id="rId4"/>
    <p:sldId id="263" r:id="rId5"/>
    <p:sldId id="276" r:id="rId6"/>
    <p:sldId id="271" r:id="rId7"/>
    <p:sldId id="277" r:id="rId8"/>
    <p:sldId id="270" r:id="rId9"/>
    <p:sldId id="272" r:id="rId10"/>
    <p:sldId id="273" r:id="rId11"/>
    <p:sldId id="27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F1D421-EA67-4B8A-AF09-1F2D22476D06}">
          <p14:sldIdLst>
            <p14:sldId id="256"/>
            <p14:sldId id="261"/>
            <p14:sldId id="262"/>
            <p14:sldId id="263"/>
            <p14:sldId id="276"/>
            <p14:sldId id="271"/>
            <p14:sldId id="277"/>
            <p14:sldId id="270"/>
            <p14:sldId id="272"/>
            <p14:sldId id="273"/>
            <p14:sldId id="27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1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10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2A2B4-7209-462E-905F-37D9BF206B00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DDB9E-394F-4BD5-8C7D-D3D6F66BF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6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DDB9E-394F-4BD5-8C7D-D3D6F66BFC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10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1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5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3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0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6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6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8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6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0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0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2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1013B-5B06-4D28-96F1-D627B35C6F6A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6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3704" y="200526"/>
            <a:ext cx="857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Resting Alpha state activity related to SNR 50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37411" y="1090863"/>
            <a:ext cx="1094873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Methods</a:t>
            </a:r>
          </a:p>
          <a:p>
            <a:r>
              <a:rPr lang="en-US" dirty="0" smtClean="0"/>
              <a:t>Participants (n=38): Mean age=65 (31-78). Mild to moderate hearing loss. Hearing aid users</a:t>
            </a:r>
          </a:p>
          <a:p>
            <a:r>
              <a:rPr lang="en-US" dirty="0" smtClean="0"/>
              <a:t>Measures: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Alpha power (7.5-12.5 </a:t>
            </a:r>
            <a:r>
              <a:rPr lang="en-US" dirty="0" err="1" smtClean="0"/>
              <a:t>hz</a:t>
            </a:r>
            <a:r>
              <a:rPr lang="en-US" dirty="0" smtClean="0"/>
              <a:t>) in occipital brain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Signal to noise ratio (SNR) threshold at 50% correct (SNR-50)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Subjective measures of hearing loss</a:t>
            </a:r>
          </a:p>
          <a:p>
            <a:endParaRPr lang="en-US" dirty="0" smtClean="0"/>
          </a:p>
          <a:p>
            <a:r>
              <a:rPr lang="en-US" dirty="0" smtClean="0"/>
              <a:t>EEG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64-channel EEG monitored using </a:t>
            </a:r>
            <a:r>
              <a:rPr lang="en-US" dirty="0" err="1" smtClean="0"/>
              <a:t>Neuroscan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Reference – </a:t>
            </a:r>
            <a:r>
              <a:rPr lang="en-US" dirty="0" err="1" smtClean="0"/>
              <a:t>Cz</a:t>
            </a:r>
            <a:r>
              <a:rPr lang="en-US" dirty="0"/>
              <a:t>.</a:t>
            </a:r>
            <a:r>
              <a:rPr lang="en-US" dirty="0" smtClean="0"/>
              <a:t> Ground – </a:t>
            </a:r>
            <a:r>
              <a:rPr lang="en-US" dirty="0" err="1" smtClean="0"/>
              <a:t>Afz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Eyes alternate between open and closed conditions lasting 2 minutes each. 3 trials. 12 minutes total</a:t>
            </a:r>
          </a:p>
          <a:p>
            <a:endParaRPr lang="en-US" dirty="0" smtClean="0"/>
          </a:p>
          <a:p>
            <a:r>
              <a:rPr lang="en-US" dirty="0" smtClean="0"/>
              <a:t>EEG data analyzed in </a:t>
            </a:r>
            <a:r>
              <a:rPr lang="en-US" dirty="0" err="1" smtClean="0"/>
              <a:t>Matlab</a:t>
            </a:r>
            <a:r>
              <a:rPr lang="en-US" dirty="0" smtClean="0"/>
              <a:t> using Fieldtrip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bandpass filtered between .5 and 50 </a:t>
            </a:r>
            <a:r>
              <a:rPr lang="en-US" dirty="0" err="1" smtClean="0"/>
              <a:t>hz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Independent component analysis removed components related to signal, eye movement, and cardiac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FFT analysis run using </a:t>
            </a:r>
            <a:r>
              <a:rPr lang="en-US" dirty="0" err="1"/>
              <a:t>H</a:t>
            </a:r>
            <a:r>
              <a:rPr lang="en-US" dirty="0" err="1" smtClean="0"/>
              <a:t>anning</a:t>
            </a:r>
            <a:r>
              <a:rPr lang="en-US" dirty="0" smtClean="0"/>
              <a:t>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Alpha power</a:t>
            </a:r>
            <a:r>
              <a:rPr lang="en-US" dirty="0" smtClean="0"/>
              <a:t> calculated between 7.5 and 12.5 </a:t>
            </a:r>
            <a:r>
              <a:rPr lang="en-US" dirty="0" err="1" smtClean="0"/>
              <a:t>hz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Alpha peak selected between 7.5 and 12.5 </a:t>
            </a:r>
            <a:r>
              <a:rPr lang="en-US" dirty="0" err="1" smtClean="0"/>
              <a:t>hz</a:t>
            </a:r>
            <a:r>
              <a:rPr lang="en-US" dirty="0" smtClean="0"/>
              <a:t>. </a:t>
            </a:r>
            <a:r>
              <a:rPr lang="en-US" dirty="0"/>
              <a:t>Peak +/- 2hz are </a:t>
            </a:r>
            <a:r>
              <a:rPr lang="en-US" dirty="0" smtClean="0"/>
              <a:t>selected as a 4 </a:t>
            </a:r>
            <a:r>
              <a:rPr lang="en-US" dirty="0" err="1" smtClean="0"/>
              <a:t>hz</a:t>
            </a:r>
            <a:r>
              <a:rPr lang="en-US" dirty="0" smtClean="0"/>
              <a:t> window.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Alpha peak power</a:t>
            </a:r>
            <a:r>
              <a:rPr lang="en-US" dirty="0" smtClean="0"/>
              <a:t> is calculated around 4 </a:t>
            </a:r>
            <a:r>
              <a:rPr lang="en-US" dirty="0" err="1" smtClean="0"/>
              <a:t>hz</a:t>
            </a:r>
            <a:r>
              <a:rPr lang="en-US" dirty="0" smtClean="0"/>
              <a:t>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0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15" y="0"/>
            <a:ext cx="1122537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35051" y="818579"/>
            <a:ext cx="438912" cy="326009"/>
          </a:xfrm>
          <a:prstGeom prst="rect">
            <a:avLst/>
          </a:prstGeom>
          <a:solidFill>
            <a:srgbClr val="5B9BD5">
              <a:alpha val="2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10908" y="547116"/>
            <a:ext cx="438912" cy="326009"/>
          </a:xfrm>
          <a:prstGeom prst="rect">
            <a:avLst/>
          </a:prstGeom>
          <a:solidFill>
            <a:srgbClr val="5B9BD5">
              <a:alpha val="2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87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3504" y="5693825"/>
            <a:ext cx="11186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6) When I am listening to the news on the car radio, and family members are talking, I have trouble hearing the news.</a:t>
            </a:r>
          </a:p>
          <a:p>
            <a:r>
              <a:rPr lang="en-US" dirty="0" smtClean="0"/>
              <a:t>16) I can understand conversations even when several people are talking (reversed)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82600" y="95631"/>
            <a:ext cx="10193867" cy="4924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lm(formula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alpha_powereo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~ aphab_unaided_002 + aphab_unaided_003 + aphab_unaided_004 + aphab_unaided_005 + aphab_unaided_006 + aphab_unaided_007 + aphab_unaided_009 + aphab_unaided_012 + aphab_unaided_013 + aphab_unaided_014 + aphab_unaided_015 + aphab_unaided_016 + aphab_unaided_017 + aphab_unaided_018 + aphab_unaided_019 + aphab_unaided_022 + aphab_unaided_024, data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all_data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Residuals: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Min     1Q      Median 3Q     Max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   -2.9980 -1.4975 0.1528 1.0506 5.4164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Coefficients: 	Estimate Std. Error t value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(&gt;|t|)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(Intercept) 	-8.41069 4.24679 -1.980 0.0790 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aphab_unaided_002 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0.16518 0.05711 2.893 0.0178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aphab_unaided_003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-0.14569 0.04558 -3.196 0.0109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aphab_unaided_004 	-0.15721 0.06720 -2.339 0.0441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aphab_unaided_005 	 0.06731 0.03998 1.684 0.1266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aphab_unaided_006 	-0.16425 0.07311 -2.247 0.0513 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aphab_unaided_007 	 0.26213 0.10234 2.561 0.0306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aphab_unaided_009 	-0.13849 0.04654 -2.976 0.0156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aphab_unaided_012 	 0.07379 0.03956 1.866 0.0950 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aphab_unaided_013 	 0.38619 0.09652 4.001 0.0031 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aphab_unaided_014 	 0.15421 0.06272 2.459 0.0362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aphab_unaided_015 	-0.18425 0.06041 -3.050 0.0138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aphab_unaided_016 	0.07412 0.04645 1.595 0.1451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aphab_unaided_017 	0.11838 0.04308 2.748 0.0226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aphab_unaided_018 -0.22952 0.11744 -1.954 0.0824 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aphab_unaided_019 0.08707 0.04803 1.813    0.1033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aphab_unaided_022 0.05607 0.02954 1.898 0.0902 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aphab_unaided_024 0.07622 0.03801 2.005 0.0759 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Signif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 codes: 0 ‘***’ 0.001 ‘**’ 0.01 ‘*’ 0.05 ‘.’ 0.1 ‘ ’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Residual standard error: 3.275 on 9 degrees of freedom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(6 observations deleted due to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missingness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Multiple R-squared: 0.783, Adjusted R-squared: 0.3731 F-statistic: 1.91 on 17 and 9 DF, p-value: 0.1621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931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Questions: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Measure alpha in ERP </a:t>
            </a:r>
            <a:r>
              <a:rPr lang="en-US" dirty="0" smtClean="0"/>
              <a:t>data?</a:t>
            </a:r>
          </a:p>
          <a:p>
            <a:r>
              <a:rPr lang="en-US" dirty="0" smtClean="0"/>
              <a:t>ISI-2-2.5 seconds</a:t>
            </a:r>
          </a:p>
          <a:p>
            <a:r>
              <a:rPr lang="en-US" dirty="0" smtClean="0"/>
              <a:t>300-400 </a:t>
            </a:r>
            <a:r>
              <a:rPr lang="en-US" dirty="0" err="1" smtClean="0"/>
              <a:t>msec</a:t>
            </a:r>
            <a:r>
              <a:rPr lang="en-US" dirty="0" smtClean="0"/>
              <a:t> alpha suppression </a:t>
            </a:r>
          </a:p>
          <a:p>
            <a:r>
              <a:rPr lang="en-US" dirty="0" smtClean="0"/>
              <a:t>alpha suppression after syllable </a:t>
            </a:r>
          </a:p>
          <a:p>
            <a:r>
              <a:rPr lang="en-US" dirty="0" smtClean="0"/>
              <a:t>2012 parametric variation Strauss, </a:t>
            </a:r>
            <a:r>
              <a:rPr lang="en-US" dirty="0" err="1" smtClean="0"/>
              <a:t>Neuroimage</a:t>
            </a:r>
            <a:endParaRPr lang="en-US" dirty="0" smtClean="0"/>
          </a:p>
          <a:p>
            <a:r>
              <a:rPr lang="en-US" dirty="0" err="1" smtClean="0"/>
              <a:t>Pz</a:t>
            </a:r>
            <a:r>
              <a:rPr lang="en-US" dirty="0" smtClean="0"/>
              <a:t>, change in alpha compared to baseline. 400-800 </a:t>
            </a:r>
            <a:r>
              <a:rPr lang="en-US" dirty="0" err="1" smtClean="0"/>
              <a:t>msec</a:t>
            </a:r>
            <a:endParaRPr lang="en-US" dirty="0" smtClean="0"/>
          </a:p>
          <a:p>
            <a:r>
              <a:rPr lang="en-US" dirty="0" smtClean="0"/>
              <a:t>Add noise, reduce alpha suppression. </a:t>
            </a:r>
          </a:p>
          <a:p>
            <a:r>
              <a:rPr lang="en-US" dirty="0" smtClean="0"/>
              <a:t>Fieldtrip tutorial. Trials time frequency, </a:t>
            </a:r>
            <a:r>
              <a:rPr lang="en-US" dirty="0" err="1" smtClean="0"/>
              <a:t>intertrial</a:t>
            </a:r>
            <a:r>
              <a:rPr lang="en-US" dirty="0" smtClean="0"/>
              <a:t> phase coherence</a:t>
            </a:r>
          </a:p>
          <a:p>
            <a:r>
              <a:rPr lang="en-US" dirty="0" smtClean="0"/>
              <a:t>Han taper window FT-</a:t>
            </a:r>
            <a:r>
              <a:rPr lang="en-US" dirty="0" err="1" smtClean="0"/>
              <a:t>frac</a:t>
            </a:r>
            <a:r>
              <a:rPr lang="en-US" dirty="0" smtClean="0"/>
              <a:t> analysis</a:t>
            </a:r>
          </a:p>
          <a:p>
            <a:r>
              <a:rPr lang="en-US" smtClean="0"/>
              <a:t>Time frequency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389" y="71751"/>
            <a:ext cx="10515600" cy="1095506"/>
          </a:xfrm>
        </p:spPr>
        <p:txBody>
          <a:bodyPr/>
          <a:lstStyle/>
          <a:p>
            <a:pPr algn="ctr"/>
            <a:r>
              <a:rPr lang="en-US" dirty="0" smtClean="0"/>
              <a:t>SNR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7257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6400" dirty="0" err="1" smtClean="0"/>
              <a:t>MoCA</a:t>
            </a:r>
            <a:r>
              <a:rPr lang="en-US" sz="6400" dirty="0" smtClean="0"/>
              <a:t> – Montreal Cognitive Assessment</a:t>
            </a:r>
            <a:endParaRPr lang="en-US" sz="6400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Test Box Measures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ANSI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DIR (SNR = 3)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DNR (AC 70 dB)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ANL (Unaided</a:t>
            </a:r>
            <a:r>
              <a:rPr lang="en-US" sz="6400" dirty="0" smtClean="0"/>
              <a:t>) – Acceptable Noise Level</a:t>
            </a:r>
            <a:endParaRPr lang="en-US" sz="6400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HINT/PPT </a:t>
            </a:r>
            <a:r>
              <a:rPr lang="en-US" sz="6400" dirty="0"/>
              <a:t>(Unaided</a:t>
            </a:r>
            <a:r>
              <a:rPr lang="en-US" sz="6400" dirty="0" smtClean="0"/>
              <a:t>)- Hearing In Noise Test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Real Ear </a:t>
            </a:r>
            <a:r>
              <a:rPr lang="en-US" sz="6400" dirty="0" smtClean="0"/>
              <a:t>Measures</a:t>
            </a:r>
            <a:endParaRPr lang="en-US" sz="6400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MLST </a:t>
            </a:r>
            <a:r>
              <a:rPr lang="en-US" sz="6400" dirty="0"/>
              <a:t>&amp; Listening Effort </a:t>
            </a:r>
            <a:r>
              <a:rPr lang="en-US" sz="6400" dirty="0" smtClean="0"/>
              <a:t>Estimates – Multimodal Lexical Sentence Test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APHAB – Abbreviated Profile of Hearing Aid Benefit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HHIE/HHIA – Hearing Handicap Inventory for Elderly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DOSO – Development of the Device-Oriented Subjective Outcome</a:t>
            </a:r>
            <a:br>
              <a:rPr lang="en-US" sz="6400" dirty="0" smtClean="0"/>
            </a:br>
            <a:r>
              <a:rPr lang="en-US" sz="6400" dirty="0" smtClean="0"/>
              <a:t>SADL – Satisfaction with Amplification in Daily Life</a:t>
            </a:r>
            <a:br>
              <a:rPr lang="en-US" sz="6400" dirty="0" smtClean="0"/>
            </a:br>
            <a:r>
              <a:rPr lang="en-US" sz="6400" dirty="0" smtClean="0"/>
              <a:t>IOI-HA – International Outcome Inventory for Hearing Aids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SSQ12 – Speech Spatial and Qualities of Hearing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ALDQ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LESQ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NEO-FFI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Reading Span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Word Span</a:t>
            </a:r>
            <a:endParaRPr lang="en-US" sz="6400" dirty="0"/>
          </a:p>
          <a:p>
            <a:pPr lvl="0"/>
            <a:endParaRPr lang="en-US" sz="6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2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390" y="196683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Alphapower</a:t>
            </a:r>
            <a:r>
              <a:rPr lang="en-US" dirty="0" smtClean="0"/>
              <a:t> vs age and audibility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2497" y="1891578"/>
            <a:ext cx="6354118" cy="46574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08692" y="1599190"/>
            <a:ext cx="2124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Eyes Closed</a:t>
            </a:r>
            <a:endParaRPr lang="en-US" sz="32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621" y="1875529"/>
            <a:ext cx="6375240" cy="46728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65155" y="1506197"/>
            <a:ext cx="1922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Eyes Open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10642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36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Alpha power vs SNR 50 and SNR 80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639" y="1893092"/>
            <a:ext cx="6120639" cy="4486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361" y="1758155"/>
            <a:ext cx="6120639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15" y="0"/>
            <a:ext cx="1122537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39928" y="-10625"/>
            <a:ext cx="291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SSQ 12: Individual Responses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33474" y="1379621"/>
            <a:ext cx="6352673" cy="385011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2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1359" y="4003387"/>
            <a:ext cx="8986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Speech in Noise [1,2,3,4,5]</a:t>
            </a:r>
          </a:p>
          <a:p>
            <a:endParaRPr lang="en-US" dirty="0" smtClean="0"/>
          </a:p>
          <a:p>
            <a:r>
              <a:rPr lang="en-US" dirty="0" smtClean="0"/>
              <a:t>8) Can you tell from the sound whether a bus or a truck is coming towards you or going away?</a:t>
            </a:r>
          </a:p>
          <a:p>
            <a:r>
              <a:rPr lang="en-US" dirty="0" smtClean="0"/>
              <a:t>10) When you listen to music, can you make out which instruments are playing?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6252" y="377406"/>
            <a:ext cx="10331116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lm(formula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alpha_power_peak_ratio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~ ssq12_response_001 + ssq12_response_002 + ssq12_response_003 + ssq12_response_005 + ssq12_response_008 + ssq12_response_009 + ssq12_response_010, data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all_data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Residuals: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Min </a:t>
            </a:r>
            <a:r>
              <a:rPr kumimoji="0" lang="en-US" altLang="en-US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1Q       Median  3Q      Max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-0.22038 -0.12610 0.00370 0.07723 0.32024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Coefficients: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         Estimate Std. Error t value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(&gt;|t|)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(Intercept)         0.930444 0.133521 6.969 5.39e-07 ***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ssq12_response_001 -0.004155 0.002404 -1.728 0.09792 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ssq12_response_002 0.006839 0.002116 3.232 0.00383 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ssq12_response_003 -0.006637 0.002222 -2.987 0.00680 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ssq12_response_005 0.003906 0.001925 2.029 0.05472 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ssq12_response_008 -0.004860 0.001392 -3.492 0.00207 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ssq12_response_009 -0.001838 0.001359 -1.352 0.18996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ssq12_response_010 0.002621 0.001401 1.870 0.07481 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Signif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 codes: 0 ‘***’ 0.001 ‘**’ 0.01 ‘*’ 0.05 ‘.’ 0.1 ‘ ’ 1 Residual standard error: 0.1652 on 22 degrees of freedom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(3 observations deleted due to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missingness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Multiple R-squared: 0.5721, Adjusted R-squared: 0.436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F-statistic: 4.202 on 7 and 22 DF, p-value: 0.004438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32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913765"/>
            <a:ext cx="601445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lm(formula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alpha_power_peak_ratio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~ SSQ2, data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all_data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Residuals: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Min 	1Q 	Median 	3Q 	Max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-0.39029 	-0.13188 	0.01583 	0.12879 	0.49161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Coefficients: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Estimate 	Std. Error 	t value 	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(&gt;|t|)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(Intercept) 0.761527 	0.108139 	7.042 	3.95e-08 ***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SSQ2 	-0.003667 	0.001652 	-2.220 	0.0332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---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Signif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 codes: 0 ‘***’ 0.001 ‘**’ 0.01 ‘*’ 0.05 ‘.’ 0.1 ‘ ’ 1 Residual standard error: 0.2153 on 34 degrees of freedom Multiple R-squared: 0.1266, Adjusted R-squared: 0.1009 F-statistic: 4.93 on 1 and 34 DF, p-value: 0.03316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411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15" y="109728"/>
            <a:ext cx="1122537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39928" y="45522"/>
            <a:ext cx="2525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IOI: </a:t>
            </a:r>
            <a:r>
              <a:rPr lang="en-US" dirty="0" smtClean="0"/>
              <a:t>Individual Responses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45393" y="1946085"/>
            <a:ext cx="626364" cy="388901"/>
          </a:xfrm>
          <a:prstGeom prst="rect">
            <a:avLst/>
          </a:prstGeom>
          <a:solidFill>
            <a:srgbClr val="5B9BD5">
              <a:alpha val="2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7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02945" y="5172332"/>
            <a:ext cx="110052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2) Think about the situation where you most wanted to hear better, before you got your present hearing aid(s). </a:t>
            </a:r>
          </a:p>
          <a:p>
            <a:r>
              <a:rPr lang="en-US" dirty="0" smtClean="0"/>
              <a:t>Over the past two weeks, how much has the hearing aid helped in that situation?</a:t>
            </a:r>
          </a:p>
          <a:p>
            <a:r>
              <a:rPr lang="en-US" dirty="0" smtClean="0"/>
              <a:t>6) Over the past two weeks, with you present hearing aids, how much do you think other people were bothered by </a:t>
            </a:r>
          </a:p>
          <a:p>
            <a:r>
              <a:rPr lang="en-US" dirty="0" smtClean="0"/>
              <a:t>your hearing difficulties?</a:t>
            </a:r>
          </a:p>
          <a:p>
            <a:r>
              <a:rPr lang="en-US" dirty="0" smtClean="0"/>
              <a:t>7) Considering everything, how much has your present hearing aid(s) changed your enjoyment of life?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40664" y="1610192"/>
            <a:ext cx="7891707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lm (formula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alpha_powereo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~ ioiha_response_002 + ioiha_response_007, data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all_data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Residuals: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Min     1Q       Median 3Q     Max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-4.0957 -2.9024 -0.2542 1.5060 11.0682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Coefficients: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      Estimate Std. Error t value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(&gt;|t|)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(Intercept) </a:t>
            </a:r>
            <a:r>
              <a:rPr kumimoji="0" lang="en-US" altLang="en-US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8.8740 3.4672 2.559 0.0160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ioiha_response_002 -3.4627 1.1569 -2.993 0.0056 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ioiha_response_007  2.4363 0.9405 2.590 0.0148 *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92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732</Words>
  <Application>Microsoft Office PowerPoint</Application>
  <PresentationFormat>Widescreen</PresentationFormat>
  <Paragraphs>141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Lucida Console</vt:lpstr>
      <vt:lpstr>Office Theme</vt:lpstr>
      <vt:lpstr>PowerPoint Presentation</vt:lpstr>
      <vt:lpstr>SNR study</vt:lpstr>
      <vt:lpstr>Alphapower vs age and audibility</vt:lpstr>
      <vt:lpstr>Alpha power vs SNR 50 and SNR 80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Questions: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Lee</dc:creator>
  <cp:lastModifiedBy>Michael Lee</cp:lastModifiedBy>
  <cp:revision>68</cp:revision>
  <dcterms:created xsi:type="dcterms:W3CDTF">2016-11-08T22:12:03Z</dcterms:created>
  <dcterms:modified xsi:type="dcterms:W3CDTF">2018-01-30T00:30:31Z</dcterms:modified>
</cp:coreProperties>
</file>