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78" r:id="rId6"/>
    <p:sldId id="276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F1D421-EA67-4B8A-AF09-1F2D22476D06}">
          <p14:sldIdLst>
            <p14:sldId id="256"/>
            <p14:sldId id="261"/>
            <p14:sldId id="262"/>
            <p14:sldId id="263"/>
            <p14:sldId id="278"/>
            <p14:sldId id="276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state may relate to temporal</a:t>
            </a:r>
            <a:r>
              <a:rPr lang="en-US" baseline="0" dirty="0" smtClean="0"/>
              <a:t> processing, and relate to sound localization. ERP design for temporal processing.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(n=38): Mean age=65 (31-78). Mild to moderate hearing loss. Hearing aid users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power</a:t>
            </a:r>
            <a:r>
              <a:rPr lang="en-US" dirty="0" smtClean="0"/>
              <a:t> calculated between 7.5 and 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peak selected between 7.5 and 12.5 </a:t>
            </a:r>
            <a:r>
              <a:rPr lang="en-US" dirty="0" err="1" smtClean="0"/>
              <a:t>hz</a:t>
            </a:r>
            <a:r>
              <a:rPr lang="en-US" dirty="0" smtClean="0"/>
              <a:t>. </a:t>
            </a:r>
            <a:r>
              <a:rPr lang="en-US" dirty="0"/>
              <a:t>Peak +/- 2hz are </a:t>
            </a:r>
            <a:r>
              <a:rPr lang="en-US" dirty="0" smtClean="0"/>
              <a:t>selected as a 4 </a:t>
            </a:r>
            <a:r>
              <a:rPr lang="en-US" dirty="0" err="1" smtClean="0"/>
              <a:t>hz</a:t>
            </a:r>
            <a:r>
              <a:rPr lang="en-US" dirty="0" smtClean="0"/>
              <a:t> window.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Alpha peak power</a:t>
            </a:r>
            <a:r>
              <a:rPr lang="en-US" dirty="0" smtClean="0"/>
              <a:t> is calculated around 4 </a:t>
            </a:r>
            <a:r>
              <a:rPr lang="en-US" dirty="0" err="1" smtClean="0"/>
              <a:t>hz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9" y="71751"/>
            <a:ext cx="10515600" cy="1095506"/>
          </a:xfrm>
        </p:spPr>
        <p:txBody>
          <a:bodyPr/>
          <a:lstStyle/>
          <a:p>
            <a:pPr algn="ctr"/>
            <a:r>
              <a:rPr lang="en-US" dirty="0" smtClean="0"/>
              <a:t>SNR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725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6400" dirty="0" err="1" smtClean="0"/>
              <a:t>MoCA</a:t>
            </a:r>
            <a:r>
              <a:rPr lang="en-US" sz="6400" dirty="0" smtClean="0"/>
              <a:t> – Montreal Cognitive Assessment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Test Box Measures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ANSI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DIR (SNR = 3)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DNR (AC 70 dB)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ANL (Unaided</a:t>
            </a:r>
            <a:r>
              <a:rPr lang="en-US" sz="6400" dirty="0" smtClean="0"/>
              <a:t>) – Acceptable Noise Level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HINT/PPT </a:t>
            </a:r>
            <a:r>
              <a:rPr lang="en-US" sz="6400" dirty="0"/>
              <a:t>(Unaided</a:t>
            </a:r>
            <a:r>
              <a:rPr lang="en-US" sz="6400" dirty="0" smtClean="0"/>
              <a:t>)- Hearing In Noise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/>
              <a:t>Real Ear </a:t>
            </a:r>
            <a:r>
              <a:rPr lang="en-US" sz="6400" dirty="0" smtClean="0"/>
              <a:t>Measures</a:t>
            </a:r>
            <a:endParaRPr lang="en-US" sz="6400" dirty="0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MLST </a:t>
            </a:r>
            <a:r>
              <a:rPr lang="en-US" sz="6400" dirty="0"/>
              <a:t>&amp; Listening Effort </a:t>
            </a:r>
            <a:r>
              <a:rPr lang="en-US" sz="6400" dirty="0" smtClean="0"/>
              <a:t>Estimates – Multimodal Lexical Sentence Test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APHAB – Abbreviated Profile of Hearing Aid Benefit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HHIE/HHIA – Hearing Handicap Inventory for Elderly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DOSO – Development of the Device-Oriented Subjective Outcome</a:t>
            </a:r>
            <a:br>
              <a:rPr lang="en-US" sz="6400" dirty="0" smtClean="0"/>
            </a:br>
            <a:r>
              <a:rPr lang="en-US" sz="6400" dirty="0" smtClean="0"/>
              <a:t>SADL – Satisfaction with Amplification in Daily Life</a:t>
            </a:r>
            <a:br>
              <a:rPr lang="en-US" sz="6400" dirty="0" smtClean="0"/>
            </a:br>
            <a:r>
              <a:rPr lang="en-US" sz="6400" dirty="0" smtClean="0"/>
              <a:t>IOI-HA – International Outcome Inventory for Hearing Aids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SSQ12 – Speech Spatial and Qualities of Hearing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ALDQ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LESQ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NEO-FFI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Reading Span</a:t>
            </a:r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 sz="6400" dirty="0" smtClean="0"/>
              <a:t>Word Span</a:t>
            </a:r>
            <a:endParaRPr lang="en-US" sz="6400" dirty="0"/>
          </a:p>
          <a:p>
            <a:pPr lvl="0"/>
            <a:endParaRPr lang="en-US" sz="6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90" y="19668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Alphapower</a:t>
            </a:r>
            <a:r>
              <a:rPr lang="en-US" dirty="0" smtClean="0"/>
              <a:t> vs age and audibility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2497" y="1891578"/>
            <a:ext cx="6354118" cy="4657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8692" y="1599190"/>
            <a:ext cx="2124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Closed</a:t>
            </a:r>
            <a:endParaRPr lang="en-US" sz="32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621" y="1875529"/>
            <a:ext cx="6375240" cy="467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65155" y="1506197"/>
            <a:ext cx="192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Eyes Open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0642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36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Alpha power vs SNR 50 and SNR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39" y="1893092"/>
            <a:ext cx="6120639" cy="4486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1" y="1758155"/>
            <a:ext cx="612063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" y="136109"/>
            <a:ext cx="10515600" cy="1325563"/>
          </a:xfrm>
        </p:spPr>
        <p:txBody>
          <a:bodyPr/>
          <a:lstStyle/>
          <a:p>
            <a:r>
              <a:rPr lang="en-US" dirty="0" smtClean="0"/>
              <a:t>SSQ categorized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425" t="15866" r="43525" b="9734"/>
          <a:stretch/>
        </p:blipFill>
        <p:spPr>
          <a:xfrm>
            <a:off x="5650992" y="136109"/>
            <a:ext cx="4965192" cy="6692215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456" y="3165725"/>
            <a:ext cx="512978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SSQ2,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Min 	1Q 	Median 	3Q 	Max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-0.39029 	-0.13188 	0.01583 	0.12879 	0.49161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	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0.761527 	0.108139 	7.042 	3.95e-08 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-0.003667 	0.001652 	-2.220 	0.0332 *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 Residual standard error: 0.2153 on 34 degrees of freedom Multiple R-squared: 0.1266, Adjusted R-squared: 0.1009 F-statistic: 4.93 on 1 and 34 DF, p-value: 0.03316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1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ALDQ Demand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3474" y="1379621"/>
            <a:ext cx="6352673" cy="385011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56" y="1357881"/>
            <a:ext cx="6333744" cy="5337810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1242234"/>
            <a:ext cx="5858256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aldq_demand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snr80_psycho + snr50_psycho + SSQ1 + SSQ2 + SSQ3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, data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all_data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0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Estimate 	Std. Error 	t value 	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(&gt;|t|) (Intercept) 	56.417056 	33.800550 	1.669 	0.113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alpha_power_peak_ratio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-5.055842 	30.783531 	-0.164 	0.871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0.647862 	1.340339 	0.483 	0.635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alpha_power_peakeo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-1.297697 	2.879125 	-0.451 	0.658 snr80_psycho 	1.161353 	2.022619 	0.574 	0.573 snr50_psycho 	-3.306467 	3.013500 	-1.097 	0.288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SSQ1 		-0.176235	 0.214662 	-0.821 	0.423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SSQ2 		-0.004642 	0.190793 	-0.024 	0.981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SSQ3 		0.184676 	0.274937 	0.672 	0.511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0.163848 	0.254763 	0.643 	0.529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-0.301510 	0.315075 	-0.957 	0.352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0.157114 	0.214812 	0.731 	0.474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aphab_unaided_av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-0.148152 	0.231992 	-0.639 	0.532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aphab_aided_ec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0.233544 	0.684207 	0.341 	0.737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aphab_aided_bn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0.032432 	0.267178 	0.121 	0.905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aphab_aided_rv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-0.165626 	0.267673 	-0.619 	0.544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aphab_aided_av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	0.065408 	0.181108 	0.361 	0.722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14.83 on 17 degrees of freedom (2 observations deleted due 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missingness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 Multiple R-squared: 0.318, Adjusted R-squared: -0.324 F-statistic: 0.4953 on 16 and 17 DF, p-value: 0.9164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4528" y="78879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lm(formula = </a:t>
            </a:r>
            <a:r>
              <a:rPr lang="en-US" sz="1400" dirty="0" err="1"/>
              <a:t>alpha_peak_ERP_occ</a:t>
            </a:r>
            <a:r>
              <a:rPr lang="en-US" sz="1400" dirty="0"/>
              <a:t> ~ snr80_psycho + snr50_psycho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aud</a:t>
            </a:r>
            <a:r>
              <a:rPr lang="en-US" sz="1400" dirty="0"/>
              <a:t> + </a:t>
            </a:r>
            <a:r>
              <a:rPr lang="en-US" sz="1400" dirty="0" err="1"/>
              <a:t>aphab_unaided_bn</a:t>
            </a:r>
            <a:r>
              <a:rPr lang="en-US" sz="1400" dirty="0"/>
              <a:t> + </a:t>
            </a:r>
            <a:r>
              <a:rPr lang="en-US" sz="1400" dirty="0" err="1"/>
              <a:t>aphab_unaided_rv</a:t>
            </a:r>
            <a:r>
              <a:rPr lang="en-US" sz="1400" dirty="0"/>
              <a:t> + </a:t>
            </a:r>
            <a:r>
              <a:rPr lang="en-US" sz="1400" dirty="0" err="1"/>
              <a:t>aphab_unaided_av</a:t>
            </a:r>
            <a:r>
              <a:rPr lang="en-US" sz="1400" dirty="0"/>
              <a:t> +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aphab_aided_ec</a:t>
            </a:r>
            <a:r>
              <a:rPr lang="en-US" sz="1400" dirty="0"/>
              <a:t> + </a:t>
            </a:r>
            <a:r>
              <a:rPr lang="en-US" sz="1400" dirty="0" err="1"/>
              <a:t>hint_srt_spshn_perceptual</a:t>
            </a:r>
            <a:r>
              <a:rPr lang="en-US" sz="1400" dirty="0"/>
              <a:t>, data = </a:t>
            </a:r>
            <a:r>
              <a:rPr lang="en-US" sz="1400" dirty="0" err="1"/>
              <a:t>all_data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 Min       1Q   Median       3Q      Max </a:t>
            </a:r>
          </a:p>
          <a:p>
            <a:r>
              <a:rPr lang="en-US" sz="1400" dirty="0"/>
              <a:t>-1.08891 -0.39058 -0.04518  0.33024  1.74862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            </a:t>
            </a:r>
            <a:r>
              <a:rPr lang="en-US" sz="1400" dirty="0" smtClean="0"/>
              <a:t>	 </a:t>
            </a:r>
            <a:r>
              <a:rPr lang="en-US" sz="1400" dirty="0"/>
              <a:t>Estimate </a:t>
            </a:r>
            <a:r>
              <a:rPr lang="en-US" sz="1400" dirty="0" smtClean="0"/>
              <a:t>	Std</a:t>
            </a:r>
            <a:r>
              <a:rPr lang="en-US" sz="1400" dirty="0"/>
              <a:t>. Error </a:t>
            </a:r>
            <a:r>
              <a:rPr lang="en-US" sz="1400" dirty="0" smtClean="0"/>
              <a:t>	t </a:t>
            </a:r>
            <a:r>
              <a:rPr lang="en-US" sz="1400" dirty="0"/>
              <a:t>value </a:t>
            </a:r>
            <a:r>
              <a:rPr lang="en-US" sz="1400" dirty="0" smtClean="0"/>
              <a:t>	</a:t>
            </a:r>
            <a:r>
              <a:rPr lang="en-US" sz="1400" dirty="0" err="1" smtClean="0"/>
              <a:t>Pr</a:t>
            </a:r>
            <a:r>
              <a:rPr lang="en-US" sz="1400" dirty="0"/>
              <a:t>(&gt;|t|)   </a:t>
            </a:r>
          </a:p>
          <a:p>
            <a:r>
              <a:rPr lang="en-US" sz="1400" dirty="0"/>
              <a:t>(Intercept)             </a:t>
            </a:r>
            <a:r>
              <a:rPr lang="en-US" sz="1400" dirty="0" smtClean="0"/>
              <a:t>	  </a:t>
            </a:r>
            <a:r>
              <a:rPr lang="en-US" sz="1400" dirty="0"/>
              <a:t>-1.014448   0.986071  </a:t>
            </a:r>
            <a:r>
              <a:rPr lang="en-US" sz="1400" dirty="0" smtClean="0"/>
              <a:t>	-</a:t>
            </a:r>
            <a:r>
              <a:rPr lang="en-US" sz="1400" dirty="0"/>
              <a:t>1.029  </a:t>
            </a:r>
            <a:r>
              <a:rPr lang="en-US" sz="1400" dirty="0" smtClean="0"/>
              <a:t>	0.31344   </a:t>
            </a:r>
            <a:endParaRPr lang="en-US" sz="1400" dirty="0"/>
          </a:p>
          <a:p>
            <a:r>
              <a:rPr lang="en-US" sz="1400" dirty="0"/>
              <a:t>snr80_psycho            </a:t>
            </a:r>
            <a:r>
              <a:rPr lang="en-US" sz="1400" dirty="0" smtClean="0"/>
              <a:t>	   </a:t>
            </a:r>
            <a:r>
              <a:rPr lang="en-US" sz="1400" dirty="0"/>
              <a:t>0.173186   0.104405   </a:t>
            </a:r>
            <a:r>
              <a:rPr lang="en-US" sz="1400" dirty="0" smtClean="0"/>
              <a:t>	1.659  	0.10965   </a:t>
            </a:r>
            <a:endParaRPr lang="en-US" sz="1400" dirty="0"/>
          </a:p>
          <a:p>
            <a:r>
              <a:rPr lang="en-US" sz="1400" dirty="0"/>
              <a:t>snr50_psycho              </a:t>
            </a:r>
            <a:r>
              <a:rPr lang="en-US" sz="1400" dirty="0" smtClean="0"/>
              <a:t>	-</a:t>
            </a:r>
            <a:r>
              <a:rPr lang="en-US" sz="1400" dirty="0"/>
              <a:t>0.262263   0.141314  </a:t>
            </a:r>
            <a:r>
              <a:rPr lang="en-US" sz="1400" dirty="0" smtClean="0"/>
              <a:t>	-</a:t>
            </a:r>
            <a:r>
              <a:rPr lang="en-US" sz="1400" dirty="0"/>
              <a:t>1.856  </a:t>
            </a:r>
            <a:r>
              <a:rPr lang="en-US" sz="1400" dirty="0" smtClean="0"/>
              <a:t>	0.07530 </a:t>
            </a:r>
            <a:r>
              <a:rPr lang="en-US" sz="1400" dirty="0"/>
              <a:t>. </a:t>
            </a:r>
          </a:p>
          <a:p>
            <a:r>
              <a:rPr lang="en-US" sz="1400" dirty="0" err="1"/>
              <a:t>aud</a:t>
            </a:r>
            <a:r>
              <a:rPr lang="en-US" sz="1400" dirty="0"/>
              <a:t>                        </a:t>
            </a:r>
            <a:r>
              <a:rPr lang="en-US" sz="1400" dirty="0" smtClean="0"/>
              <a:t>	0.052218   </a:t>
            </a:r>
            <a:r>
              <a:rPr lang="en-US" sz="1400" dirty="0"/>
              <a:t>0.020754   </a:t>
            </a:r>
            <a:r>
              <a:rPr lang="en-US" sz="1400" dirty="0" smtClean="0"/>
              <a:t>	2.516  	0.01866 </a:t>
            </a:r>
            <a:r>
              <a:rPr lang="en-US" sz="1400" dirty="0"/>
              <a:t>* </a:t>
            </a:r>
          </a:p>
          <a:p>
            <a:r>
              <a:rPr lang="en-US" sz="1400" dirty="0" err="1"/>
              <a:t>aphab_unaided_bn</a:t>
            </a:r>
            <a:r>
              <a:rPr lang="en-US" sz="1400" dirty="0"/>
              <a:t>           0.016391   0.010359   </a:t>
            </a:r>
            <a:r>
              <a:rPr lang="en-US" sz="1400" dirty="0" smtClean="0"/>
              <a:t>	1.582  	0.12615   </a:t>
            </a:r>
            <a:endParaRPr lang="en-US" sz="1400" dirty="0"/>
          </a:p>
          <a:p>
            <a:r>
              <a:rPr lang="en-US" sz="1400" dirty="0" err="1"/>
              <a:t>aphab_unaided_rv</a:t>
            </a:r>
            <a:r>
              <a:rPr lang="en-US" sz="1400" dirty="0"/>
              <a:t>          </a:t>
            </a:r>
            <a:r>
              <a:rPr lang="en-US" sz="1400" dirty="0" smtClean="0"/>
              <a:t>	-</a:t>
            </a:r>
            <a:r>
              <a:rPr lang="en-US" sz="1400" dirty="0"/>
              <a:t>0.010963   0.009416  </a:t>
            </a:r>
            <a:r>
              <a:rPr lang="en-US" sz="1400" dirty="0" smtClean="0"/>
              <a:t>	-</a:t>
            </a:r>
            <a:r>
              <a:rPr lang="en-US" sz="1400" dirty="0"/>
              <a:t>1.164  </a:t>
            </a:r>
            <a:r>
              <a:rPr lang="en-US" sz="1400" dirty="0" smtClean="0"/>
              <a:t>	0.25527   </a:t>
            </a:r>
            <a:endParaRPr lang="en-US" sz="1400" dirty="0"/>
          </a:p>
          <a:p>
            <a:r>
              <a:rPr lang="en-US" sz="1400" dirty="0" err="1"/>
              <a:t>aphab_unaided_av</a:t>
            </a:r>
            <a:r>
              <a:rPr lang="en-US" sz="1400" dirty="0"/>
              <a:t>          </a:t>
            </a:r>
            <a:r>
              <a:rPr lang="en-US" sz="1400" dirty="0" smtClean="0"/>
              <a:t>	-</a:t>
            </a:r>
            <a:r>
              <a:rPr lang="en-US" sz="1400" dirty="0"/>
              <a:t>0.013305   0.006941  </a:t>
            </a:r>
            <a:r>
              <a:rPr lang="en-US" sz="1400" dirty="0" smtClean="0"/>
              <a:t>	-</a:t>
            </a:r>
            <a:r>
              <a:rPr lang="en-US" sz="1400" dirty="0"/>
              <a:t>1.917  </a:t>
            </a:r>
            <a:r>
              <a:rPr lang="en-US" sz="1400" dirty="0" smtClean="0"/>
              <a:t>	0.06674 </a:t>
            </a:r>
            <a:r>
              <a:rPr lang="en-US" sz="1400" dirty="0"/>
              <a:t>. </a:t>
            </a:r>
          </a:p>
          <a:p>
            <a:r>
              <a:rPr lang="en-US" sz="1400" dirty="0" err="1"/>
              <a:t>aphab_aided_ec</a:t>
            </a:r>
            <a:r>
              <a:rPr lang="en-US" sz="1400" dirty="0"/>
              <a:t>             </a:t>
            </a:r>
            <a:r>
              <a:rPr lang="en-US" sz="1400" dirty="0" smtClean="0"/>
              <a:t>	0.052232   </a:t>
            </a:r>
            <a:r>
              <a:rPr lang="en-US" sz="1400" dirty="0"/>
              <a:t>0.017806   </a:t>
            </a:r>
            <a:r>
              <a:rPr lang="en-US" sz="1400" dirty="0" smtClean="0"/>
              <a:t>	2.933  	0.00708 </a:t>
            </a:r>
            <a:r>
              <a:rPr lang="en-US" sz="1400" dirty="0"/>
              <a:t>**</a:t>
            </a:r>
          </a:p>
          <a:p>
            <a:r>
              <a:rPr lang="en-US" sz="1400" dirty="0" err="1"/>
              <a:t>hint_srt_spshn_perceptual</a:t>
            </a:r>
            <a:r>
              <a:rPr lang="en-US" sz="1400" dirty="0"/>
              <a:t> -0.158021   0.051997  </a:t>
            </a:r>
            <a:r>
              <a:rPr lang="en-US" sz="1400" dirty="0" smtClean="0"/>
              <a:t>	-</a:t>
            </a:r>
            <a:r>
              <a:rPr lang="en-US" sz="1400" dirty="0"/>
              <a:t>3.039  </a:t>
            </a:r>
            <a:r>
              <a:rPr lang="en-US" sz="1400" dirty="0" smtClean="0"/>
              <a:t>	0.00550 </a:t>
            </a:r>
            <a:r>
              <a:rPr lang="en-US" sz="1400" dirty="0"/>
              <a:t>**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0.7279 on 25 degrees of freedom</a:t>
            </a:r>
          </a:p>
          <a:p>
            <a:r>
              <a:rPr lang="en-US" sz="1400" dirty="0"/>
              <a:t>  (1 observation deleted due to </a:t>
            </a:r>
            <a:r>
              <a:rPr lang="en-US" sz="1400" dirty="0" err="1"/>
              <a:t>missingness</a:t>
            </a:r>
            <a:r>
              <a:rPr lang="en-US" sz="1400" dirty="0"/>
              <a:t>)</a:t>
            </a:r>
          </a:p>
          <a:p>
            <a:r>
              <a:rPr lang="en-US" sz="1400" dirty="0"/>
              <a:t>Multiple R-squared:  0.5142,	Adjusted R-squared:  0.3587 </a:t>
            </a:r>
          </a:p>
          <a:p>
            <a:r>
              <a:rPr lang="en-US" sz="1400" dirty="0"/>
              <a:t>F-statistic: 3.307 on 8 and 25 DF,  p-value: 0.01027</a:t>
            </a:r>
          </a:p>
        </p:txBody>
      </p:sp>
    </p:spTree>
    <p:extLst>
      <p:ext uri="{BB962C8B-B14F-4D97-AF65-F5344CB8AC3E}">
        <p14:creationId xmlns:p14="http://schemas.microsoft.com/office/powerpoint/2010/main" val="362768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successful and unsuccessful users by ALDQ demand</a:t>
            </a:r>
          </a:p>
          <a:p>
            <a:pPr lvl="1"/>
            <a:r>
              <a:rPr lang="en-US" dirty="0" smtClean="0"/>
              <a:t>cluster, K-means</a:t>
            </a:r>
          </a:p>
          <a:p>
            <a:pPr lvl="1"/>
            <a:r>
              <a:rPr lang="en-US" dirty="0" smtClean="0"/>
              <a:t>Logistic modeling of alpha, SNR, and subjective measures</a:t>
            </a:r>
          </a:p>
          <a:p>
            <a:r>
              <a:rPr lang="en-US" dirty="0" smtClean="0"/>
              <a:t>Complete ICA of alpha power during sound stimulus (ERP)</a:t>
            </a:r>
          </a:p>
          <a:p>
            <a:pPr lvl="1"/>
            <a:r>
              <a:rPr lang="en-US" dirty="0" smtClean="0"/>
              <a:t>Model alpha power during ERP with other predictor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4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421</Words>
  <Application>Microsoft Office PowerPoint</Application>
  <PresentationFormat>Widescreen</PresentationFormat>
  <Paragraphs>103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PowerPoint Presentation</vt:lpstr>
      <vt:lpstr>SNR study</vt:lpstr>
      <vt:lpstr>Alphapower vs age and audibility</vt:lpstr>
      <vt:lpstr>Alpha power vs SNR 50 and SNR 80</vt:lpstr>
      <vt:lpstr>SSQ categorized</vt:lpstr>
      <vt:lpstr>ALDQ Demand</vt:lpstr>
      <vt:lpstr>PowerPoint Presentation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78</cp:revision>
  <dcterms:created xsi:type="dcterms:W3CDTF">2016-11-08T22:12:03Z</dcterms:created>
  <dcterms:modified xsi:type="dcterms:W3CDTF">2018-02-16T00:24:13Z</dcterms:modified>
</cp:coreProperties>
</file>