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3" r:id="rId4"/>
    <p:sldId id="280" r:id="rId5"/>
    <p:sldId id="282" r:id="rId6"/>
    <p:sldId id="262" r:id="rId7"/>
    <p:sldId id="263" r:id="rId8"/>
    <p:sldId id="278" r:id="rId9"/>
    <p:sldId id="27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1"/>
            <p14:sldId id="283"/>
            <p14:sldId id="280"/>
            <p14:sldId id="282"/>
            <p14:sldId id="262"/>
            <p14:sldId id="263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state may relate to temporal</a:t>
            </a:r>
            <a:r>
              <a:rPr lang="en-US" baseline="0" dirty="0" smtClean="0"/>
              <a:t> processing, and relate to sound localization. ERP design for temporal processing.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(n=38):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successful and unsuccessful users by ALDQ demand</a:t>
            </a:r>
          </a:p>
          <a:p>
            <a:pPr lvl="1"/>
            <a:r>
              <a:rPr lang="en-US" dirty="0" smtClean="0"/>
              <a:t>cluster, K-means</a:t>
            </a:r>
          </a:p>
          <a:p>
            <a:pPr lvl="1"/>
            <a:r>
              <a:rPr lang="en-US" dirty="0" smtClean="0"/>
              <a:t>Logistic modeling of alpha, SNR, and subjective measures</a:t>
            </a:r>
          </a:p>
          <a:p>
            <a:r>
              <a:rPr lang="en-US" dirty="0" smtClean="0"/>
              <a:t>Complete ICA of alpha power during sound stimulus (ERP)</a:t>
            </a:r>
          </a:p>
          <a:p>
            <a:pPr lvl="1"/>
            <a:r>
              <a:rPr lang="en-US" dirty="0" smtClean="0"/>
              <a:t>Model alpha power during ERP with other predictor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38" y="0"/>
            <a:ext cx="5768840" cy="3017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069" y="0"/>
            <a:ext cx="5992969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lm(formula = </a:t>
            </a:r>
            <a:r>
              <a:rPr lang="en-US" sz="1600" dirty="0" err="1"/>
              <a:t>alpha_peak_ERP_occ</a:t>
            </a:r>
            <a:r>
              <a:rPr lang="en-US" sz="1600" dirty="0"/>
              <a:t> ~ snr80_psycho + snr50_psycho +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aud</a:t>
            </a:r>
            <a:r>
              <a:rPr lang="en-US" sz="1600" dirty="0"/>
              <a:t> + </a:t>
            </a:r>
            <a:r>
              <a:rPr lang="en-US" sz="1600" dirty="0" err="1"/>
              <a:t>aphab_unaided_bn</a:t>
            </a:r>
            <a:r>
              <a:rPr lang="en-US" sz="1600" dirty="0"/>
              <a:t> + </a:t>
            </a:r>
            <a:r>
              <a:rPr lang="en-US" sz="1600" dirty="0" err="1"/>
              <a:t>aphab_unaided_rv</a:t>
            </a:r>
            <a:r>
              <a:rPr lang="en-US" sz="1600" dirty="0"/>
              <a:t> + </a:t>
            </a:r>
            <a:r>
              <a:rPr lang="en-US" sz="1600" dirty="0" err="1"/>
              <a:t>aphab_unaided_av</a:t>
            </a:r>
            <a:r>
              <a:rPr lang="en-US" sz="1600" dirty="0"/>
              <a:t> +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aphab_aided_ec</a:t>
            </a:r>
            <a:r>
              <a:rPr lang="en-US" sz="1600" dirty="0"/>
              <a:t> + </a:t>
            </a:r>
            <a:r>
              <a:rPr lang="en-US" sz="1600" dirty="0" err="1"/>
              <a:t>hint_srt_spshn_perceptual</a:t>
            </a:r>
            <a:r>
              <a:rPr lang="en-US" sz="1600" dirty="0"/>
              <a:t>, data = </a:t>
            </a:r>
            <a:r>
              <a:rPr lang="en-US" sz="1600" dirty="0" err="1"/>
              <a:t>all_data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Residuals:</a:t>
            </a:r>
          </a:p>
          <a:p>
            <a:r>
              <a:rPr lang="en-US" sz="1600" dirty="0"/>
              <a:t>    Min      1Q  Median      3Q     Max </a:t>
            </a:r>
          </a:p>
          <a:p>
            <a:r>
              <a:rPr lang="en-US" sz="1600" dirty="0"/>
              <a:t>-1.0946 -0.4173 -0.0495  0.3090  1.7504 </a:t>
            </a:r>
          </a:p>
          <a:p>
            <a:endParaRPr lang="en-US" sz="1600" dirty="0"/>
          </a:p>
          <a:p>
            <a:r>
              <a:rPr lang="en-US" sz="1600" dirty="0"/>
              <a:t>Coefficients:</a:t>
            </a:r>
          </a:p>
          <a:p>
            <a:r>
              <a:rPr lang="en-US" sz="1600" dirty="0"/>
              <a:t>                           Estimate Std. Error t value </a:t>
            </a:r>
            <a:r>
              <a:rPr lang="en-US" sz="1600" dirty="0" err="1"/>
              <a:t>Pr</a:t>
            </a:r>
            <a:r>
              <a:rPr lang="en-US" sz="1600" dirty="0"/>
              <a:t>(&gt;|t|)   </a:t>
            </a:r>
          </a:p>
          <a:p>
            <a:r>
              <a:rPr lang="en-US" sz="1600" dirty="0"/>
              <a:t>(Intercept)               -1.099651   0.990825  -1.110  0.27807   </a:t>
            </a:r>
          </a:p>
          <a:p>
            <a:r>
              <a:rPr lang="en-US" sz="1600" dirty="0"/>
              <a:t>snr80_psycho               0.165484   0.104799   1.579  0.12741   </a:t>
            </a:r>
          </a:p>
          <a:p>
            <a:r>
              <a:rPr lang="en-US" sz="1600" dirty="0"/>
              <a:t>snr50_psycho              -0.268637   0.141595  -1.897  0.06989 . </a:t>
            </a:r>
          </a:p>
          <a:p>
            <a:r>
              <a:rPr lang="en-US" sz="1600" dirty="0" err="1"/>
              <a:t>aud</a:t>
            </a:r>
            <a:r>
              <a:rPr lang="en-US" sz="1600" dirty="0"/>
              <a:t>                     </a:t>
            </a:r>
            <a:r>
              <a:rPr lang="en-US" sz="1600" dirty="0" smtClean="0"/>
              <a:t>	0.056543   </a:t>
            </a:r>
            <a:r>
              <a:rPr lang="en-US" sz="1600" dirty="0"/>
              <a:t>0.021239   2.662  0.01364 * </a:t>
            </a:r>
          </a:p>
          <a:p>
            <a:r>
              <a:rPr lang="en-US" sz="1600" dirty="0" err="1"/>
              <a:t>aphab_unaided_bn</a:t>
            </a:r>
            <a:r>
              <a:rPr lang="en-US" sz="1600" dirty="0"/>
              <a:t>     </a:t>
            </a:r>
            <a:r>
              <a:rPr lang="en-US" sz="1600" dirty="0" smtClean="0"/>
              <a:t>0.017453   </a:t>
            </a:r>
            <a:r>
              <a:rPr lang="en-US" sz="1600" dirty="0"/>
              <a:t>0.010425   1.674  0.10709   </a:t>
            </a:r>
          </a:p>
          <a:p>
            <a:r>
              <a:rPr lang="en-US" sz="1600" dirty="0" err="1"/>
              <a:t>aphab_unaided_rv</a:t>
            </a:r>
            <a:r>
              <a:rPr lang="en-US" sz="1600" dirty="0"/>
              <a:t>      </a:t>
            </a:r>
            <a:r>
              <a:rPr lang="en-US" sz="1600" dirty="0" smtClean="0"/>
              <a:t>-</a:t>
            </a:r>
            <a:r>
              <a:rPr lang="en-US" sz="1600" dirty="0"/>
              <a:t>0.010986   0.009424  -1.166  0.25520   </a:t>
            </a:r>
          </a:p>
          <a:p>
            <a:r>
              <a:rPr lang="en-US" sz="1600" dirty="0" err="1"/>
              <a:t>aphab_unaided_av</a:t>
            </a:r>
            <a:r>
              <a:rPr lang="en-US" sz="1600" dirty="0"/>
              <a:t>      </a:t>
            </a:r>
            <a:r>
              <a:rPr lang="en-US" sz="1600" dirty="0" smtClean="0"/>
              <a:t>-</a:t>
            </a:r>
            <a:r>
              <a:rPr lang="en-US" sz="1600" dirty="0"/>
              <a:t>0.014220   0.007010  -2.029  0.05374 . </a:t>
            </a:r>
          </a:p>
          <a:p>
            <a:r>
              <a:rPr lang="en-US" sz="1600" dirty="0" err="1"/>
              <a:t>aphab_aided_ec</a:t>
            </a:r>
            <a:r>
              <a:rPr lang="en-US" sz="1600" dirty="0"/>
              <a:t>           </a:t>
            </a:r>
            <a:r>
              <a:rPr lang="en-US" sz="1600" dirty="0" smtClean="0"/>
              <a:t>0.050887   </a:t>
            </a:r>
            <a:r>
              <a:rPr lang="en-US" sz="1600" dirty="0"/>
              <a:t>0.017876   2.847  0.00891 **</a:t>
            </a:r>
          </a:p>
          <a:p>
            <a:r>
              <a:rPr lang="en-US" sz="1600" dirty="0" err="1"/>
              <a:t>hint_srt_spshn_perceptual</a:t>
            </a:r>
            <a:r>
              <a:rPr lang="en-US" sz="1600" dirty="0"/>
              <a:t> -0.154709   0.052155  -2.966  0.00672 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  <a:p>
            <a:endParaRPr lang="en-US" sz="1600" dirty="0"/>
          </a:p>
          <a:p>
            <a:r>
              <a:rPr lang="en-US" sz="1600" dirty="0"/>
              <a:t>Residual standard error: 0.7285 on 24 degrees of freedom</a:t>
            </a:r>
          </a:p>
          <a:p>
            <a:r>
              <a:rPr lang="en-US" sz="1600" dirty="0"/>
              <a:t>  (1 observation deleted due to </a:t>
            </a:r>
            <a:r>
              <a:rPr lang="en-US" sz="1600" dirty="0" err="1"/>
              <a:t>missingness</a:t>
            </a:r>
            <a:r>
              <a:rPr lang="en-US" sz="1600" dirty="0"/>
              <a:t>)</a:t>
            </a:r>
          </a:p>
          <a:p>
            <a:r>
              <a:rPr lang="en-US" sz="1600" dirty="0"/>
              <a:t>Multiple R-squared:  0.5279,	Adjusted R-squared:  0.3705 </a:t>
            </a:r>
          </a:p>
          <a:p>
            <a:r>
              <a:rPr lang="en-US" sz="1600" dirty="0"/>
              <a:t>F-statistic: 3.355 on 8 and 24 DF,  p-value: 0.01013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6878" y="59487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alpha_ERP</a:t>
            </a:r>
            <a:r>
              <a:rPr lang="en-US" dirty="0"/>
              <a:t>[,c(7,8,10,15,16,17,25,26,31,32,33,34,48,49,50,51,53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8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snr80_psycho + </a:t>
            </a:r>
          </a:p>
          <a:p>
            <a:r>
              <a:rPr lang="en-US" sz="1400" dirty="0"/>
              <a:t>    snr50_psycho + </a:t>
            </a:r>
            <a:r>
              <a:rPr lang="en-US" sz="1400" dirty="0" err="1"/>
              <a:t>aud</a:t>
            </a:r>
            <a:r>
              <a:rPr lang="en-US" sz="1400" dirty="0"/>
              <a:t> + SSQ2 +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aphab_unaided_av</a:t>
            </a:r>
            <a:r>
              <a:rPr lang="en-US" sz="1400" dirty="0"/>
              <a:t> + </a:t>
            </a:r>
            <a:r>
              <a:rPr lang="en-US" sz="1400" dirty="0" err="1"/>
              <a:t>aphab_aided_ec</a:t>
            </a:r>
            <a:r>
              <a:rPr lang="en-US" sz="1400" dirty="0"/>
              <a:t> + </a:t>
            </a:r>
            <a:r>
              <a:rPr lang="en-US" sz="1400" dirty="0" err="1"/>
              <a:t>hint_srt_spshn_perceptual</a:t>
            </a:r>
            <a:r>
              <a:rPr lang="en-US" sz="1400" dirty="0"/>
              <a:t>, </a:t>
            </a:r>
          </a:p>
          <a:p>
            <a:r>
              <a:rPr lang="en-US" sz="1400" dirty="0"/>
              <a:t>   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Min      1Q  Median      3Q     Max </a:t>
            </a:r>
          </a:p>
          <a:p>
            <a:r>
              <a:rPr lang="en-US" sz="1400" dirty="0"/>
              <a:t>-1.2080 -0.3155 -0.0673  0.2061  1.4345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   -3.576464   1.641141  -2.179  0.04030 * </a:t>
            </a:r>
          </a:p>
          <a:p>
            <a:r>
              <a:rPr lang="en-US" sz="1400" dirty="0" err="1"/>
              <a:t>alpha_power_peak_ratio</a:t>
            </a:r>
            <a:r>
              <a:rPr lang="en-US" sz="1400" dirty="0"/>
              <a:t>     1.259296   0.641295   1.964  0.06233 . </a:t>
            </a:r>
          </a:p>
          <a:p>
            <a:r>
              <a:rPr lang="en-US" sz="1400" dirty="0"/>
              <a:t>snr80_psycho               0.205219   0.104788   1.958  0.06298 . </a:t>
            </a:r>
          </a:p>
          <a:p>
            <a:r>
              <a:rPr lang="en-US" sz="1400" dirty="0"/>
              <a:t>snr50_psycho              -0.322999   0.141123  -2.289  0.03206 * </a:t>
            </a:r>
          </a:p>
          <a:p>
            <a:r>
              <a:rPr lang="en-US" sz="1400" dirty="0" err="1"/>
              <a:t>aud</a:t>
            </a:r>
            <a:r>
              <a:rPr lang="en-US" sz="1400" dirty="0"/>
              <a:t>                        0.079602   0.024980   3.187  0.00426 **</a:t>
            </a:r>
          </a:p>
          <a:p>
            <a:r>
              <a:rPr lang="en-US" sz="1400" dirty="0"/>
              <a:t>SSQ2                       0.012003   0.007951   1.510  0.14534  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   0.018713   0.009903   1.890  0.07205 . </a:t>
            </a:r>
          </a:p>
          <a:p>
            <a:r>
              <a:rPr lang="en-US" sz="1400" dirty="0" err="1"/>
              <a:t>aphab_unaided_rv</a:t>
            </a:r>
            <a:r>
              <a:rPr lang="en-US" sz="1400" dirty="0"/>
              <a:t>          -0.013365   0.009240  -1.446  0.16214   </a:t>
            </a:r>
          </a:p>
          <a:p>
            <a:r>
              <a:rPr lang="en-US" sz="1400" dirty="0" err="1"/>
              <a:t>aphab_unaided_av</a:t>
            </a:r>
            <a:r>
              <a:rPr lang="en-US" sz="1400" dirty="0"/>
              <a:t>          -0.010600   0.006866  -1.544  0.13687   </a:t>
            </a:r>
          </a:p>
          <a:p>
            <a:r>
              <a:rPr lang="en-US" sz="1400" dirty="0" err="1"/>
              <a:t>aphab_aided_ec</a:t>
            </a:r>
            <a:r>
              <a:rPr lang="en-US" sz="1400" dirty="0"/>
              <a:t>             0.061885   0.018950   3.266  0.00354 **</a:t>
            </a:r>
          </a:p>
          <a:p>
            <a:r>
              <a:rPr lang="en-US" sz="1400" dirty="0" err="1"/>
              <a:t>hint_srt_spshn_perceptual</a:t>
            </a:r>
            <a:r>
              <a:rPr lang="en-US" sz="1400" dirty="0"/>
              <a:t> -0.176744   0.056983  -3.102  0.00520 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0.6901 on 22 degrees of freedom</a:t>
            </a:r>
          </a:p>
          <a:p>
            <a:r>
              <a:rPr lang="en-US" sz="1400" dirty="0"/>
              <a:t>  (1 observation deleted due to </a:t>
            </a:r>
            <a:r>
              <a:rPr lang="en-US" sz="1400" dirty="0" err="1"/>
              <a:t>missingness</a:t>
            </a:r>
            <a:r>
              <a:rPr lang="en-US" sz="1400" dirty="0"/>
              <a:t>)</a:t>
            </a:r>
          </a:p>
          <a:p>
            <a:r>
              <a:rPr lang="en-US" sz="1400" dirty="0"/>
              <a:t>Multiple R-squared:  0.6118,	Adjusted R-squared:  0.4353 </a:t>
            </a:r>
          </a:p>
          <a:p>
            <a:r>
              <a:rPr lang="en-US" sz="1400" dirty="0"/>
              <a:t>F-statistic: 3.466 on 10 and 22 DF,  p-value: 0.007194</a:t>
            </a:r>
          </a:p>
        </p:txBody>
      </p:sp>
    </p:spTree>
    <p:extLst>
      <p:ext uri="{BB962C8B-B14F-4D97-AF65-F5344CB8AC3E}">
        <p14:creationId xmlns:p14="http://schemas.microsoft.com/office/powerpoint/2010/main" val="303365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36109"/>
            <a:ext cx="10515600" cy="1325563"/>
          </a:xfrm>
        </p:spPr>
        <p:txBody>
          <a:bodyPr/>
          <a:lstStyle/>
          <a:p>
            <a:r>
              <a:rPr lang="en-US" dirty="0" smtClean="0"/>
              <a:t>SSQ categorized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25" t="15866" r="43525" b="9734"/>
          <a:stretch/>
        </p:blipFill>
        <p:spPr>
          <a:xfrm>
            <a:off x="5650992" y="136109"/>
            <a:ext cx="4965192" cy="669221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456" y="3165725"/>
            <a:ext cx="51297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SSQ2,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	1Q 	Median 	3Q 	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-0.39029 	-0.13188 	0.01583 	0.12879 	0.49161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0.761527 	0.108139 	7.042 	3.95e-08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-0.003667 	0.001652 	-2.220 	0.0332 *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0.2153 on 34 degrees of freedom Multiple R-squared: 0.1266, Adjusted R-squared: 0.1009 F-statistic: 4.93 on 1 and 34 DF, p-value: 0.03316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7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ALDQ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56" y="1357881"/>
            <a:ext cx="6333744" cy="533781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242234"/>
            <a:ext cx="585825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aldq_demand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snr80_psycho + snr50_psycho + SSQ1 + SSQ2 + SSQ3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	56.417056 	33.800550 	1.669 	0.113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-5.055842 	30.783531 	-0.164 	0.871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0.647862 	1.340339 	0.483 	0.635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-1.297697 	2.879125 	-0.451 	0.658 snr80_psycho 	1.161353 	2.022619 	0.574 	0.573 snr50_psycho 	-3.306467 	3.013500 	-1.097 	0.288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 		-0.176235	 0.214662 	-0.821 	0.423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	-0.004642 	0.190793 	-0.024 	0.981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SSQ3 		0.184676 	0.274937 	0.672 	0.511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0.163848 	0.254763 	0.643 	0.529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-0.301510 	0.315075 	-0.957 	0.352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0.157114 	0.214812 	0.731 	0.474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-0.148152 	0.231992 	-0.639 	0.532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0.233544 	0.684207 	0.341 	0.737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0.032432 	0.267178 	0.121 	0.905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-0.165626 	0.267673 	-0.619 	0.544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0.065408 	0.181108 	0.361 	0.722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14.83 on 17 degrees of freedom (2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0.318, Adjusted R-squared: -0.324 F-statistic: 0.4953 on 16 and 17 DF, p-value: 0.9164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635</Words>
  <Application>Microsoft Office PowerPoint</Application>
  <PresentationFormat>Widescreen</PresentationFormat>
  <Paragraphs>133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PowerPoint Presentation</vt:lpstr>
      <vt:lpstr>SNR study</vt:lpstr>
      <vt:lpstr>PowerPoint Presentation</vt:lpstr>
      <vt:lpstr>PowerPoint Presentation</vt:lpstr>
      <vt:lpstr>PowerPoint Presentation</vt:lpstr>
      <vt:lpstr>Alphapower vs age and audibility</vt:lpstr>
      <vt:lpstr>Alpha power vs SNR 50 and SNR 80</vt:lpstr>
      <vt:lpstr>SSQ categorized</vt:lpstr>
      <vt:lpstr>ALDQ Demand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84</cp:revision>
  <dcterms:created xsi:type="dcterms:W3CDTF">2016-11-08T22:12:03Z</dcterms:created>
  <dcterms:modified xsi:type="dcterms:W3CDTF">2018-03-30T23:06:11Z</dcterms:modified>
</cp:coreProperties>
</file>