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9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7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45E1-D969-48B7-BB12-6FCCEA97698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7336-AF38-40AA-865A-3E408064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93962"/>
            <a:ext cx="9144000" cy="3963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Resting state alpha power does not correlate with behavioral SNR measured by HINT, or hearing aid success (self report).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Alpha power in occipital lobe during auditory stimulation (clean </a:t>
            </a:r>
            <a:r>
              <a:rPr lang="en-US" dirty="0" err="1" smtClean="0"/>
              <a:t>ba’s</a:t>
            </a:r>
            <a:r>
              <a:rPr lang="en-US" dirty="0" smtClean="0"/>
              <a:t>) is associated with SNR-50,  SNR-80, audibility (PTA) and aided “ease of communication”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(TBD)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SNR ERP (N1 amplitude and latency) is associated with SNR-50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SNR ERP is associated with alpha power during ERP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1193" y="199163"/>
            <a:ext cx="5429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SNR EEG Discussion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098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2389" y="100361"/>
            <a:ext cx="764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Alpha power during ERP (0-1.25 seconds post-stim)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1600" y="779145"/>
            <a:ext cx="499533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snr50_psycho +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  <a:r>
              <a:rPr lang="en-US" sz="1400" dirty="0" err="1"/>
              <a:t>aphab_aided_global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aldq_demand</a:t>
            </a:r>
            <a:r>
              <a:rPr lang="en-US" sz="1400" dirty="0"/>
              <a:t>,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Min      1Q  Median      3Q     Max </a:t>
            </a:r>
          </a:p>
          <a:p>
            <a:r>
              <a:rPr lang="en-US" sz="1400" dirty="0"/>
              <a:t>-0.8702 -0.4872 -0.1289  0.1323  1.9823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1.19180    0.91280   1.306  0.20160 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snr50_psycho       -0.14444    0.04826  -2.993  0.00549 **</a:t>
            </a:r>
          </a:p>
          <a:p>
            <a:r>
              <a:rPr lang="en-US" sz="1400" dirty="0" err="1"/>
              <a:t>aud</a:t>
            </a:r>
            <a:r>
              <a:rPr lang="en-US" sz="1400" dirty="0"/>
              <a:t>                 0.02283    0.01638   1.394  0.17352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aphab_aided_global</a:t>
            </a:r>
            <a:r>
              <a:rPr lang="en-US" sz="1400" dirty="0">
                <a:solidFill>
                  <a:srgbClr val="FF0000"/>
                </a:solidFill>
              </a:rPr>
              <a:t>  0.02939    0.01259   2.334  0.02649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aldq_demand</a:t>
            </a:r>
            <a:r>
              <a:rPr lang="en-US" sz="1400" dirty="0">
                <a:solidFill>
                  <a:srgbClr val="FF0000"/>
                </a:solidFill>
              </a:rPr>
              <a:t>        -0.01933    0.01032  -1.873  0.07083 . 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0.7337 on 30 degrees of freedom</a:t>
            </a:r>
          </a:p>
          <a:p>
            <a:r>
              <a:rPr lang="en-US" sz="1400" dirty="0"/>
              <a:t>Multiple R-squared:  0.3443,	Adjusted R-squared:  0.2569 </a:t>
            </a:r>
          </a:p>
          <a:p>
            <a:r>
              <a:rPr lang="en-US" sz="1400" dirty="0"/>
              <a:t>F-statistic: 3.939 on 4 and 30 DF,  p-value: 0.01097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81" y="1173234"/>
            <a:ext cx="3546343" cy="2195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32" y="1202034"/>
            <a:ext cx="3588968" cy="222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381" y="3423554"/>
            <a:ext cx="3588968" cy="222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049" y="3423554"/>
            <a:ext cx="3588968" cy="2221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97133" y="9103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50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16775" y="9885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80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138" y="3446549"/>
            <a:ext cx="5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99719" y="339475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ALDQ_demand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Grand Average ERP – SNR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549"/>
          <a:stretch/>
        </p:blipFill>
        <p:spPr>
          <a:xfrm>
            <a:off x="1244600" y="1325563"/>
            <a:ext cx="9702800" cy="51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" y="-123029"/>
            <a:ext cx="5860288" cy="3627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12" y="-55560"/>
            <a:ext cx="5860288" cy="3627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12" y="3426830"/>
            <a:ext cx="5860288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332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alpha_ERP</a:t>
            </a:r>
            <a:r>
              <a:rPr lang="en-US" dirty="0"/>
              <a:t>[,c(9,10,31)]))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936" y="700525"/>
            <a:ext cx="309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Occipital channels (O1, O2, OZ)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2389" y="100361"/>
            <a:ext cx="764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Alpha power during ERP (0-1.25 seconds post-stim)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793992" y="2715768"/>
            <a:ext cx="2716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APHAB</a:t>
            </a:r>
          </a:p>
          <a:p>
            <a:r>
              <a:rPr lang="en-US" dirty="0" smtClean="0"/>
              <a:t>EC: Ease of communication</a:t>
            </a:r>
          </a:p>
          <a:p>
            <a:r>
              <a:rPr lang="en-US" dirty="0" smtClean="0"/>
              <a:t>BN: Background Noise</a:t>
            </a:r>
          </a:p>
          <a:p>
            <a:r>
              <a:rPr lang="en-US" dirty="0" smtClean="0"/>
              <a:t>RV: Reverberation </a:t>
            </a:r>
          </a:p>
          <a:p>
            <a:r>
              <a:rPr lang="en-US" dirty="0" smtClean="0"/>
              <a:t>AV: </a:t>
            </a:r>
            <a:r>
              <a:rPr lang="en-US" dirty="0" err="1" smtClean="0"/>
              <a:t>Aversiveness</a:t>
            </a:r>
            <a:r>
              <a:rPr lang="en-US" dirty="0" smtClean="0"/>
              <a:t> scale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055" y="137496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snr50_psycho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  <a:r>
              <a:rPr lang="en-US" sz="1400" dirty="0" err="1"/>
              <a:t>aphab_aided_ec</a:t>
            </a:r>
            <a:r>
              <a:rPr lang="en-US" sz="1400" dirty="0"/>
              <a:t>, </a:t>
            </a:r>
          </a:p>
          <a:p>
            <a:r>
              <a:rPr lang="en-US" sz="1400" dirty="0"/>
              <a:t>   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 Min       1Q   Median       3Q      Max </a:t>
            </a:r>
          </a:p>
          <a:p>
            <a:r>
              <a:rPr lang="en-US" sz="1400" dirty="0"/>
              <a:t>-1.39946 -0.30176  0.05417  0.25763  1.96915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-0.769103   0.845549  -0.910  0.37080   </a:t>
            </a:r>
          </a:p>
          <a:p>
            <a:r>
              <a:rPr lang="en-US" sz="1400" dirty="0" err="1"/>
              <a:t>alpha_power_peak_ratio</a:t>
            </a:r>
            <a:r>
              <a:rPr lang="en-US" sz="1400" dirty="0"/>
              <a:t>  1.077239   0.526980   2.044  0.05044 .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snr50_psycho           -0.161904   0.053808  -3.009  0.00549 **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aud</a:t>
            </a:r>
            <a:r>
              <a:rPr lang="en-US" sz="1400" dirty="0">
                <a:solidFill>
                  <a:srgbClr val="FF0000"/>
                </a:solidFill>
              </a:rPr>
              <a:t>                     0.051091   0.018852   2.710  0.01135 *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0.014189   0.010014   1.417  0.16753   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aphab_unaided_rv</a:t>
            </a:r>
            <a:r>
              <a:rPr lang="en-US" sz="1400" dirty="0">
                <a:solidFill>
                  <a:srgbClr val="FFC000"/>
                </a:solidFill>
              </a:rPr>
              <a:t>       -0.017753   0.009225  -1.925  0.06450 </a:t>
            </a:r>
            <a:r>
              <a:rPr lang="en-US" sz="1400" dirty="0">
                <a:solidFill>
                  <a:srgbClr val="FFFF00"/>
                </a:solidFill>
              </a:rPr>
              <a:t>.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aphab_aided_ec</a:t>
            </a:r>
            <a:r>
              <a:rPr lang="en-US" sz="1400" dirty="0">
                <a:solidFill>
                  <a:srgbClr val="FF0000"/>
                </a:solidFill>
              </a:rPr>
              <a:t>          0.040025   0.016998   2.355  0.02578 * 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0.7202 on 28 degrees of freedom</a:t>
            </a:r>
          </a:p>
          <a:p>
            <a:r>
              <a:rPr lang="en-US" sz="1400" dirty="0"/>
              <a:t>Multiple R-squared:  0.4102,	Adjusted R-squared:  0.2838 </a:t>
            </a:r>
          </a:p>
          <a:p>
            <a:r>
              <a:rPr lang="en-US" sz="1400" dirty="0"/>
              <a:t>F-statistic: 3.246 on 6 and 28 DF,  p-value: 0.01504</a:t>
            </a:r>
          </a:p>
        </p:txBody>
      </p:sp>
    </p:spTree>
    <p:extLst>
      <p:ext uri="{BB962C8B-B14F-4D97-AF65-F5344CB8AC3E}">
        <p14:creationId xmlns:p14="http://schemas.microsoft.com/office/powerpoint/2010/main" val="405655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282" y="155275"/>
            <a:ext cx="48710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lm(formula = </a:t>
            </a:r>
            <a:r>
              <a:rPr lang="en-US" sz="1200" dirty="0" err="1"/>
              <a:t>alpha_peak_ERP_occ</a:t>
            </a:r>
            <a:r>
              <a:rPr lang="en-US" sz="1200" dirty="0"/>
              <a:t> ~ </a:t>
            </a:r>
            <a:r>
              <a:rPr lang="en-US" sz="1200" dirty="0" err="1"/>
              <a:t>doso_global</a:t>
            </a:r>
            <a:r>
              <a:rPr lang="en-US" sz="1200" dirty="0"/>
              <a:t> + </a:t>
            </a:r>
            <a:r>
              <a:rPr lang="en-US" sz="1200" dirty="0" err="1"/>
              <a:t>dosoa_co</a:t>
            </a:r>
            <a:r>
              <a:rPr lang="en-US" sz="1200" dirty="0"/>
              <a:t> + ssq12_score +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aphab_unaided_global</a:t>
            </a:r>
            <a:r>
              <a:rPr lang="en-US" sz="1200" dirty="0"/>
              <a:t> + </a:t>
            </a:r>
            <a:r>
              <a:rPr lang="en-US" sz="1200" dirty="0" err="1"/>
              <a:t>aphab_aided_global</a:t>
            </a:r>
            <a:r>
              <a:rPr lang="en-US" sz="1200" dirty="0"/>
              <a:t> + </a:t>
            </a:r>
            <a:r>
              <a:rPr lang="en-US" sz="1200" dirty="0" err="1"/>
              <a:t>sadl_pe</a:t>
            </a:r>
            <a:r>
              <a:rPr lang="en-US" sz="1200" dirty="0"/>
              <a:t> + </a:t>
            </a:r>
            <a:r>
              <a:rPr lang="en-US" sz="1200" dirty="0" err="1"/>
              <a:t>sadl_nf</a:t>
            </a:r>
            <a:r>
              <a:rPr lang="en-US" sz="1200" dirty="0"/>
              <a:t> +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sadl_pi</a:t>
            </a:r>
            <a:r>
              <a:rPr lang="en-US" sz="1200" dirty="0"/>
              <a:t> + </a:t>
            </a:r>
            <a:r>
              <a:rPr lang="en-US" sz="1200" dirty="0" err="1"/>
              <a:t>aldq_demand</a:t>
            </a:r>
            <a:r>
              <a:rPr lang="en-US" sz="1200" dirty="0"/>
              <a:t>, data = </a:t>
            </a:r>
            <a:r>
              <a:rPr lang="en-US" sz="1200" dirty="0" err="1"/>
              <a:t>all_data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Residuals:</a:t>
            </a:r>
          </a:p>
          <a:p>
            <a:r>
              <a:rPr lang="en-US" sz="1200" dirty="0"/>
              <a:t>     Min       1Q   Median       3Q      Max </a:t>
            </a:r>
          </a:p>
          <a:p>
            <a:r>
              <a:rPr lang="en-US" sz="1200" dirty="0"/>
              <a:t>-0.91732 -0.54635  0.06517  0.33457  1.50224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  Estimate Std. Error t value </a:t>
            </a:r>
            <a:r>
              <a:rPr lang="en-US" sz="1200" dirty="0" err="1"/>
              <a:t>Pr</a:t>
            </a:r>
            <a:r>
              <a:rPr lang="en-US" sz="1200" dirty="0"/>
              <a:t>(&gt;|t|)   </a:t>
            </a:r>
          </a:p>
          <a:p>
            <a:r>
              <a:rPr lang="en-US" sz="1200" dirty="0"/>
              <a:t>(Intercept)           3.51208    1.43700   2.444  0.02192 * </a:t>
            </a:r>
          </a:p>
          <a:p>
            <a:r>
              <a:rPr lang="en-US" sz="1200" dirty="0" err="1"/>
              <a:t>doso_global</a:t>
            </a:r>
            <a:r>
              <a:rPr lang="en-US" sz="1200" dirty="0"/>
              <a:t>           0.15469    0.26154   0.591  0.55952   </a:t>
            </a:r>
          </a:p>
          <a:p>
            <a:r>
              <a:rPr lang="en-US" sz="1200" dirty="0" err="1"/>
              <a:t>dosoa_co</a:t>
            </a:r>
            <a:r>
              <a:rPr lang="en-US" sz="1200" dirty="0"/>
              <a:t>             -0.38743    0.21158  -1.831  0.07902 . </a:t>
            </a:r>
          </a:p>
          <a:p>
            <a:r>
              <a:rPr lang="en-US" sz="1200" dirty="0"/>
              <a:t>ssq12_score          -0.08548    0.11538  -0.741  0.46570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aphab_unaided_global</a:t>
            </a:r>
            <a:r>
              <a:rPr lang="en-US" sz="1200" dirty="0">
                <a:solidFill>
                  <a:srgbClr val="FF0000"/>
                </a:solidFill>
              </a:rPr>
              <a:t> -0.03899    0.01504  -2.593  0.01569 *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aphab_aided_global</a:t>
            </a:r>
            <a:r>
              <a:rPr lang="en-US" sz="1200" dirty="0">
                <a:solidFill>
                  <a:srgbClr val="FF0000"/>
                </a:solidFill>
              </a:rPr>
              <a:t>    0.06740    0.02025   3.328  0.00271 **</a:t>
            </a:r>
          </a:p>
          <a:p>
            <a:r>
              <a:rPr lang="en-US" sz="1200" dirty="0" err="1"/>
              <a:t>sadl_pe</a:t>
            </a:r>
            <a:r>
              <a:rPr lang="en-US" sz="1200" dirty="0"/>
              <a:t>              -0.02445    0.25321  -0.097  0.92384   </a:t>
            </a:r>
          </a:p>
          <a:p>
            <a:r>
              <a:rPr lang="en-US" sz="1200" dirty="0" err="1"/>
              <a:t>sadl_nf</a:t>
            </a:r>
            <a:r>
              <a:rPr lang="en-US" sz="1200" dirty="0"/>
              <a:t>              -0.08323    0.11874  -0.701  0.48981   </a:t>
            </a:r>
          </a:p>
          <a:p>
            <a:r>
              <a:rPr lang="en-US" sz="1200" dirty="0" err="1"/>
              <a:t>sadl_pi</a:t>
            </a:r>
            <a:r>
              <a:rPr lang="en-US" sz="1200" dirty="0"/>
              <a:t>               0.18024    0.16106   1.119  0.27376   </a:t>
            </a:r>
          </a:p>
          <a:p>
            <a:r>
              <a:rPr lang="en-US" sz="1200" dirty="0" err="1"/>
              <a:t>aldq_demand</a:t>
            </a:r>
            <a:r>
              <a:rPr lang="en-US" sz="1200" dirty="0"/>
              <a:t>          -0.01954    0.01032  -1.892  0.07008 .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Residual standard error: 0.7237 on 25 degrees of freedom</a:t>
            </a:r>
          </a:p>
          <a:p>
            <a:r>
              <a:rPr lang="en-US" sz="1200" dirty="0"/>
              <a:t>Multiple R-squared:  0.4684,	Adjusted R-squared:  0.277 </a:t>
            </a:r>
          </a:p>
          <a:p>
            <a:r>
              <a:rPr lang="en-US" sz="1200" dirty="0"/>
              <a:t>F-statistic: 2.447 on 9 and 25 DF,  p-value: 0.03733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4271" y="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lm(formula = </a:t>
            </a:r>
            <a:r>
              <a:rPr lang="en-US" sz="1200" dirty="0" err="1"/>
              <a:t>alpha_peak_ERP_occ</a:t>
            </a:r>
            <a:r>
              <a:rPr lang="en-US" sz="1200" dirty="0"/>
              <a:t> ~ </a:t>
            </a:r>
            <a:r>
              <a:rPr lang="en-US" sz="1200" dirty="0" err="1"/>
              <a:t>doso_global</a:t>
            </a:r>
            <a:r>
              <a:rPr lang="en-US" sz="1200" dirty="0"/>
              <a:t> + </a:t>
            </a:r>
            <a:r>
              <a:rPr lang="en-US" sz="1200" dirty="0" err="1"/>
              <a:t>dosoa_co</a:t>
            </a:r>
            <a:r>
              <a:rPr lang="en-US" sz="1200" dirty="0"/>
              <a:t> + ssq12_score + </a:t>
            </a:r>
          </a:p>
          <a:p>
            <a:r>
              <a:rPr lang="en-US" sz="1200" dirty="0"/>
              <a:t>    +</a:t>
            </a:r>
            <a:r>
              <a:rPr lang="en-US" sz="1200" dirty="0" err="1"/>
              <a:t>sadl_pe</a:t>
            </a:r>
            <a:r>
              <a:rPr lang="en-US" sz="1200" dirty="0"/>
              <a:t> + </a:t>
            </a:r>
            <a:r>
              <a:rPr lang="en-US" sz="1200" dirty="0" err="1"/>
              <a:t>sadl_nf</a:t>
            </a:r>
            <a:r>
              <a:rPr lang="en-US" sz="1200" dirty="0"/>
              <a:t> + </a:t>
            </a:r>
            <a:r>
              <a:rPr lang="en-US" sz="1200" dirty="0" err="1"/>
              <a:t>sadl_pi</a:t>
            </a:r>
            <a:r>
              <a:rPr lang="en-US" sz="1200" dirty="0"/>
              <a:t> + </a:t>
            </a:r>
            <a:r>
              <a:rPr lang="en-US" sz="1200" dirty="0" err="1"/>
              <a:t>aldq_demand</a:t>
            </a:r>
            <a:r>
              <a:rPr lang="en-US" sz="1200" dirty="0"/>
              <a:t> + </a:t>
            </a:r>
            <a:r>
              <a:rPr lang="en-US" sz="1200" dirty="0" err="1"/>
              <a:t>aphab_unaided_ec</a:t>
            </a:r>
            <a:r>
              <a:rPr lang="en-US" sz="1200" dirty="0"/>
              <a:t> +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aphab_unaided_bn</a:t>
            </a:r>
            <a:r>
              <a:rPr lang="en-US" sz="1200" dirty="0"/>
              <a:t> + </a:t>
            </a:r>
            <a:r>
              <a:rPr lang="en-US" sz="1200" dirty="0" err="1"/>
              <a:t>aphab_unaided_rv</a:t>
            </a:r>
            <a:r>
              <a:rPr lang="en-US" sz="1200" dirty="0"/>
              <a:t> + </a:t>
            </a:r>
            <a:r>
              <a:rPr lang="en-US" sz="1200" dirty="0" err="1"/>
              <a:t>aphab_unaided_av</a:t>
            </a:r>
            <a:r>
              <a:rPr lang="en-US" sz="1200" dirty="0"/>
              <a:t> +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aphab_aided_ec</a:t>
            </a:r>
            <a:r>
              <a:rPr lang="en-US" sz="1200" dirty="0"/>
              <a:t> + </a:t>
            </a:r>
            <a:r>
              <a:rPr lang="en-US" sz="1200" dirty="0" err="1"/>
              <a:t>aphab_aided_rv</a:t>
            </a:r>
            <a:r>
              <a:rPr lang="en-US" sz="1200" dirty="0"/>
              <a:t> + </a:t>
            </a:r>
            <a:r>
              <a:rPr lang="en-US" sz="1200" dirty="0" err="1"/>
              <a:t>aphab_aided_bn</a:t>
            </a:r>
            <a:r>
              <a:rPr lang="en-US" sz="1200" dirty="0"/>
              <a:t> + </a:t>
            </a:r>
            <a:r>
              <a:rPr lang="en-US" sz="1200" dirty="0" err="1"/>
              <a:t>aphab_aided_av</a:t>
            </a:r>
            <a:r>
              <a:rPr lang="en-US" sz="1200" dirty="0"/>
              <a:t>, </a:t>
            </a:r>
          </a:p>
          <a:p>
            <a:r>
              <a:rPr lang="en-US" sz="1200" dirty="0"/>
              <a:t>    data = </a:t>
            </a:r>
            <a:r>
              <a:rPr lang="en-US" sz="1200" dirty="0" err="1"/>
              <a:t>all_data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Residuals:</a:t>
            </a:r>
          </a:p>
          <a:p>
            <a:r>
              <a:rPr lang="en-US" sz="1200" dirty="0"/>
              <a:t>     Min       1Q   Median       3Q      Max </a:t>
            </a:r>
          </a:p>
          <a:p>
            <a:r>
              <a:rPr lang="en-US" sz="1200" dirty="0"/>
              <a:t>-1.11087 -0.34458  0.06311  0.34150  1.25105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Estimate Std. Error t value </a:t>
            </a:r>
            <a:r>
              <a:rPr lang="en-US" sz="1200" dirty="0" err="1"/>
              <a:t>Pr</a:t>
            </a:r>
            <a:r>
              <a:rPr lang="en-US" sz="1200" dirty="0"/>
              <a:t>(&gt;|t|)   </a:t>
            </a:r>
          </a:p>
          <a:p>
            <a:r>
              <a:rPr lang="en-US" sz="1200" dirty="0"/>
              <a:t>(Intercept)       4.4304434  1.4720895   3.010  0.00721 **</a:t>
            </a:r>
          </a:p>
          <a:p>
            <a:r>
              <a:rPr lang="en-US" sz="1200" dirty="0" err="1"/>
              <a:t>doso_global</a:t>
            </a:r>
            <a:r>
              <a:rPr lang="en-US" sz="1200" dirty="0"/>
              <a:t>       0.3702236  0.2884290   1.284  0.21472   </a:t>
            </a:r>
          </a:p>
          <a:p>
            <a:r>
              <a:rPr lang="en-US" sz="1200" dirty="0" err="1"/>
              <a:t>dosoa_co</a:t>
            </a:r>
            <a:r>
              <a:rPr lang="en-US" sz="1200" dirty="0"/>
              <a:t>         -0.3862231  0.2322528  -1.663  0.11273   </a:t>
            </a:r>
          </a:p>
          <a:p>
            <a:r>
              <a:rPr lang="en-US" sz="1200" dirty="0"/>
              <a:t>ssq12_score      -0.1283152  0.1409422  -0.910  0.37401   </a:t>
            </a:r>
          </a:p>
          <a:p>
            <a:r>
              <a:rPr lang="en-US" sz="1200" dirty="0" err="1"/>
              <a:t>sadl_pe</a:t>
            </a:r>
            <a:r>
              <a:rPr lang="en-US" sz="1200" dirty="0"/>
              <a:t>          -0.2623060  0.2836863  -0.925  0.36675   </a:t>
            </a:r>
          </a:p>
          <a:p>
            <a:r>
              <a:rPr lang="en-US" sz="1200" dirty="0" err="1"/>
              <a:t>sadl_nf</a:t>
            </a:r>
            <a:r>
              <a:rPr lang="en-US" sz="1200" dirty="0"/>
              <a:t>          -0.0668854  0.1279741  -0.523  0.60726   </a:t>
            </a:r>
          </a:p>
          <a:p>
            <a:r>
              <a:rPr lang="en-US" sz="1200" dirty="0" err="1"/>
              <a:t>sadl_pi</a:t>
            </a:r>
            <a:r>
              <a:rPr lang="en-US" sz="1200" dirty="0"/>
              <a:t>           0.0637715  0.1961976   0.325  0.74870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aldq_demand</a:t>
            </a:r>
            <a:r>
              <a:rPr lang="en-US" sz="1200" dirty="0">
                <a:solidFill>
                  <a:srgbClr val="FF0000"/>
                </a:solidFill>
              </a:rPr>
              <a:t>      -0.0244959  0.0101716  -2.408  0.02635 *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aphab_unaided_ec</a:t>
            </a:r>
            <a:r>
              <a:rPr lang="en-US" sz="1200" dirty="0">
                <a:solidFill>
                  <a:srgbClr val="FF0000"/>
                </a:solidFill>
              </a:rPr>
              <a:t> -0.0273988  0.0115137  -2.380  0.02796 * </a:t>
            </a:r>
          </a:p>
          <a:p>
            <a:r>
              <a:rPr lang="en-US" sz="1200" dirty="0" err="1"/>
              <a:t>aphab_unaided_bn</a:t>
            </a:r>
            <a:r>
              <a:rPr lang="en-US" sz="1200" dirty="0"/>
              <a:t>  0.0004855  0.0133894   0.036  0.97146   </a:t>
            </a:r>
          </a:p>
          <a:p>
            <a:r>
              <a:rPr lang="en-US" sz="1200" dirty="0" err="1"/>
              <a:t>aphab_unaided_rv</a:t>
            </a:r>
            <a:r>
              <a:rPr lang="en-US" sz="1200" dirty="0"/>
              <a:t>  0.0002341  0.0094848   0.025  0.98056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aphab_unaided_av</a:t>
            </a:r>
            <a:r>
              <a:rPr lang="en-US" sz="1200" dirty="0">
                <a:solidFill>
                  <a:srgbClr val="FF0000"/>
                </a:solidFill>
              </a:rPr>
              <a:t> -0.0353410  0.0127083  -2.781  0.01191 * </a:t>
            </a:r>
          </a:p>
          <a:p>
            <a:r>
              <a:rPr lang="en-US" sz="1200" dirty="0" err="1"/>
              <a:t>aphab_aided_ec</a:t>
            </a:r>
            <a:r>
              <a:rPr lang="en-US" sz="1200" dirty="0"/>
              <a:t>    0.0352024  0.0234658   1.500  0.15001   </a:t>
            </a:r>
          </a:p>
          <a:p>
            <a:r>
              <a:rPr lang="en-US" sz="1200" dirty="0" err="1"/>
              <a:t>aphab_aided_rv</a:t>
            </a:r>
            <a:r>
              <a:rPr lang="en-US" sz="1200" dirty="0"/>
              <a:t>    0.0071010  0.0111084   0.639  0.53030   </a:t>
            </a:r>
          </a:p>
          <a:p>
            <a:r>
              <a:rPr lang="en-US" sz="1200" dirty="0" err="1"/>
              <a:t>aphab_aided_bn</a:t>
            </a:r>
            <a:r>
              <a:rPr lang="en-US" sz="1200" dirty="0"/>
              <a:t>    0.0227551  0.0135630   1.678  0.10977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aphab_aided_av</a:t>
            </a:r>
            <a:r>
              <a:rPr lang="en-US" sz="1200" dirty="0">
                <a:solidFill>
                  <a:srgbClr val="FF0000"/>
                </a:solidFill>
              </a:rPr>
              <a:t>    0.0290895  0.0103525   2.810  0.01118 *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Residual standard error: 0.6912 on 19 degrees of freedom</a:t>
            </a:r>
          </a:p>
          <a:p>
            <a:r>
              <a:rPr lang="en-US" sz="1200" dirty="0"/>
              <a:t>Multiple R-squared:  0.6314,	Adjusted R-squared:  0.3404 </a:t>
            </a:r>
          </a:p>
          <a:p>
            <a:r>
              <a:rPr lang="en-US" sz="1200" dirty="0"/>
              <a:t>F-statistic:  2.17 on 15 and 19 DF,  p-value: 0.05635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3124" y="2446823"/>
            <a:ext cx="2716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APHAB</a:t>
            </a:r>
          </a:p>
          <a:p>
            <a:r>
              <a:rPr lang="en-US" dirty="0" smtClean="0"/>
              <a:t>EC: Ease of communication</a:t>
            </a:r>
          </a:p>
          <a:p>
            <a:r>
              <a:rPr lang="en-US" dirty="0" smtClean="0"/>
              <a:t>BN: Background Noise</a:t>
            </a:r>
          </a:p>
          <a:p>
            <a:r>
              <a:rPr lang="en-US" dirty="0" smtClean="0"/>
              <a:t>RV: Reverberation </a:t>
            </a:r>
          </a:p>
          <a:p>
            <a:r>
              <a:rPr lang="en-US" dirty="0" smtClean="0"/>
              <a:t>AV: </a:t>
            </a:r>
            <a:r>
              <a:rPr lang="en-US" dirty="0" err="1" smtClean="0"/>
              <a:t>Aversiveness</a:t>
            </a:r>
            <a:r>
              <a:rPr lang="en-US" dirty="0" smtClean="0"/>
              <a:t>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1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760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Grand Average ERP – SNR levels</vt:lpstr>
      <vt:lpstr>PowerPoint Presentation</vt:lpstr>
      <vt:lpstr>OLD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16</cp:revision>
  <dcterms:created xsi:type="dcterms:W3CDTF">2018-06-05T17:12:36Z</dcterms:created>
  <dcterms:modified xsi:type="dcterms:W3CDTF">2018-06-11T23:45:10Z</dcterms:modified>
</cp:coreProperties>
</file>