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7" r:id="rId2"/>
    <p:sldId id="256" r:id="rId3"/>
    <p:sldId id="261" r:id="rId4"/>
    <p:sldId id="283" r:id="rId5"/>
    <p:sldId id="280" r:id="rId6"/>
    <p:sldId id="286" r:id="rId7"/>
    <p:sldId id="285" r:id="rId8"/>
    <p:sldId id="262" r:id="rId9"/>
    <p:sldId id="263" r:id="rId10"/>
    <p:sldId id="278" r:id="rId11"/>
    <p:sldId id="276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F1D421-EA67-4B8A-AF09-1F2D22476D06}">
          <p14:sldIdLst>
            <p14:sldId id="287"/>
            <p14:sldId id="256"/>
            <p14:sldId id="261"/>
            <p14:sldId id="283"/>
            <p14:sldId id="280"/>
            <p14:sldId id="286"/>
            <p14:sldId id="285"/>
            <p14:sldId id="262"/>
            <p14:sldId id="263"/>
            <p14:sldId id="278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-125" y="-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2A2B4-7209-462E-905F-37D9BF206B0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DDB9E-394F-4BD5-8C7D-D3D6F66B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state may relate to temporal</a:t>
            </a:r>
            <a:r>
              <a:rPr lang="en-US" baseline="0" dirty="0" smtClean="0"/>
              <a:t> processing, and relate to sound localization. ERP design for temporal processing.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4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0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5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3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0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6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0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013B-5B06-4D28-96F1-D627B35C6F6A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6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002/hbm.23987#hbm23987-bib-0032" TargetMode="External"/><Relationship Id="rId2" Type="http://schemas.openxmlformats.org/officeDocument/2006/relationships/hyperlink" Target="https://onlinelibrary.wiley.com/doi/full/10.1002/hbm.23987#hbm23987-bib-00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library.wiley.com/doi/full/10.1002/hbm.23987#hbm23987-bib-004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928" y="846857"/>
            <a:ext cx="10515600" cy="4351338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 the general function of alpha oscillations in “gating by inhibition</a:t>
            </a:r>
            <a:r>
              <a:rPr lang="en-US" dirty="0" smtClean="0"/>
              <a:t>.”</a:t>
            </a:r>
          </a:p>
          <a:p>
            <a:r>
              <a:rPr lang="en-US" dirty="0"/>
              <a:t> In this framework, high-amplitude alpha oscillations are suited to gate or suppress spontaneous or task-irrelevant higher frequency (i.e., Gamma) oscillations in neural networks; similarly, a relative “silencing” of alpha oscillations takes away this inhibitory gating and allows for Gamma oscillations to occur. 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Increasing </a:t>
            </a:r>
            <a:r>
              <a:rPr lang="en-US" dirty="0"/>
              <a:t>alpha power indicates high demands on attention, which can be triggered by less acoustic detail of target speech as well as by more acoustic detail of distractor speech </a:t>
            </a:r>
            <a:endParaRPr lang="en-US" dirty="0" smtClean="0"/>
          </a:p>
          <a:p>
            <a:r>
              <a:rPr lang="en-US" dirty="0"/>
              <a:t>Enhanced alpha oscillations (8–13 Hz) during retention of items in working memory are often interpreted to reflect increased demands on storage and inhibition</a:t>
            </a:r>
            <a:r>
              <a:rPr lang="en-US" dirty="0" smtClean="0"/>
              <a:t>.</a:t>
            </a:r>
          </a:p>
          <a:p>
            <a:r>
              <a:rPr lang="en-US" dirty="0"/>
              <a:t>In sensory regions, alpha-like oscillations are the dominant rhythm at rest and decreases in power (desynchronizes) when actively engaged in processing or even anticipating a stimulus </a:t>
            </a:r>
            <a:endParaRPr lang="en-US" dirty="0" smtClean="0"/>
          </a:p>
          <a:p>
            <a:r>
              <a:rPr lang="en-US" dirty="0"/>
              <a:t> the level of alpha activity may be viewed as an indicator at which state the respective cortical tissue is along a continuum marked by excitation and inhibition: low levels of alpha reflect a state of excitation, whereas high levels of alpha a state of inhibition </a:t>
            </a:r>
            <a:endParaRPr lang="en-US" dirty="0" smtClean="0"/>
          </a:p>
          <a:p>
            <a:r>
              <a:rPr lang="en-US" dirty="0" smtClean="0"/>
              <a:t>Tinnitus may relate to reduced background alpha</a:t>
            </a:r>
          </a:p>
          <a:p>
            <a:r>
              <a:rPr lang="en-US" dirty="0"/>
              <a:t>transient decrease of alpha-like activity in the 6.5–9 Hz band </a:t>
            </a:r>
            <a:r>
              <a:rPr lang="en-US" dirty="0" smtClean="0"/>
              <a:t>following sound onset</a:t>
            </a:r>
          </a:p>
          <a:p>
            <a:r>
              <a:rPr lang="en-US" dirty="0" smtClean="0"/>
              <a:t>This would </a:t>
            </a:r>
            <a:r>
              <a:rPr lang="en-US" dirty="0"/>
              <a:t>also imply to interpret the observed alpha modulations </a:t>
            </a:r>
            <a:r>
              <a:rPr lang="en-US" dirty="0" smtClean="0"/>
              <a:t>as relative </a:t>
            </a:r>
            <a:r>
              <a:rPr lang="en-US" dirty="0"/>
              <a:t>increases in alpha power for more degraded stimuli. </a:t>
            </a:r>
            <a:r>
              <a:rPr lang="en-US" dirty="0" smtClean="0"/>
              <a:t>Foxe et </a:t>
            </a:r>
            <a:r>
              <a:rPr lang="en-US" dirty="0"/>
              <a:t>al. (1998) </a:t>
            </a:r>
            <a:r>
              <a:rPr lang="en-US" dirty="0" smtClean="0"/>
              <a:t>report </a:t>
            </a:r>
            <a:r>
              <a:rPr lang="en-US" dirty="0"/>
              <a:t>a 10-Hz </a:t>
            </a:r>
            <a:r>
              <a:rPr lang="en-US" dirty="0" err="1"/>
              <a:t>parieto</a:t>
            </a:r>
            <a:r>
              <a:rPr lang="en-US" dirty="0"/>
              <a:t>-occipital enhancement that </a:t>
            </a:r>
            <a:r>
              <a:rPr lang="en-US" dirty="0" smtClean="0"/>
              <a:t>was stronger </a:t>
            </a:r>
            <a:r>
              <a:rPr lang="en-US" dirty="0"/>
              <a:t>for selective attention to auditory cues, which is in line </a:t>
            </a:r>
            <a:r>
              <a:rPr lang="en-US" dirty="0" smtClean="0"/>
              <a:t>with a </a:t>
            </a:r>
            <a:r>
              <a:rPr lang="en-US" dirty="0"/>
              <a:t>role of enhanced alpha oscillations in inhibiting </a:t>
            </a:r>
            <a:r>
              <a:rPr lang="en-US" dirty="0" smtClean="0"/>
              <a:t>task-irrelevant information </a:t>
            </a:r>
            <a:r>
              <a:rPr lang="en-US" dirty="0"/>
              <a:t>– a case we observe for more degraded speech stimuli</a:t>
            </a:r>
            <a:r>
              <a:rPr lang="en-US" dirty="0" smtClean="0"/>
              <a:t>.</a:t>
            </a:r>
          </a:p>
          <a:p>
            <a:r>
              <a:rPr lang="en-US" dirty="0"/>
              <a:t> Suppression of alpha and beta oscillations is often related to the engagement of task‐relevant brain areas, whereas an increase reflects functional inhibition or disengagement (Jensen &amp; </a:t>
            </a:r>
            <a:r>
              <a:rPr lang="en-US" dirty="0" err="1"/>
              <a:t>Mazaheri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2010</a:t>
            </a:r>
            <a:r>
              <a:rPr lang="en-US" dirty="0"/>
              <a:t>; </a:t>
            </a:r>
            <a:r>
              <a:rPr lang="en-US" dirty="0" err="1"/>
              <a:t>Klimesch</a:t>
            </a:r>
            <a:r>
              <a:rPr lang="en-US" dirty="0"/>
              <a:t>, </a:t>
            </a:r>
            <a:r>
              <a:rPr lang="en-US" dirty="0" err="1"/>
              <a:t>Sauseng</a:t>
            </a:r>
            <a:r>
              <a:rPr lang="en-US" dirty="0"/>
              <a:t>, &amp; </a:t>
            </a:r>
            <a:r>
              <a:rPr lang="en-US" dirty="0" err="1"/>
              <a:t>Hanslmayr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2007</a:t>
            </a:r>
            <a:r>
              <a:rPr lang="en-US" dirty="0"/>
              <a:t>; </a:t>
            </a:r>
            <a:r>
              <a:rPr lang="en-US" dirty="0" err="1"/>
              <a:t>Pfurtscheller</a:t>
            </a:r>
            <a:r>
              <a:rPr lang="en-US" dirty="0"/>
              <a:t> &amp; Lopes da Silva, </a:t>
            </a:r>
            <a:r>
              <a:rPr lang="en-US" dirty="0">
                <a:hlinkClick r:id="rId4"/>
              </a:rPr>
              <a:t>1999</a:t>
            </a:r>
            <a:r>
              <a:rPr lang="en-US" dirty="0"/>
              <a:t>). Increases in gamma activity have been proposed to reflect enhanced neuronal </a:t>
            </a:r>
            <a:r>
              <a:rPr lang="en-US" dirty="0" smtClean="0"/>
              <a:t>computation</a:t>
            </a:r>
          </a:p>
          <a:p>
            <a:r>
              <a:rPr lang="en-US" dirty="0"/>
              <a:t>Studies on unimodal auditory degraded speech comprehension have demonstrated that parietal alpha power is enhanced when speech is degraded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3704" y="200526"/>
            <a:ext cx="6084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Alpha activity related to SNR 50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9251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" y="136109"/>
            <a:ext cx="10515600" cy="1325563"/>
          </a:xfrm>
        </p:spPr>
        <p:txBody>
          <a:bodyPr/>
          <a:lstStyle/>
          <a:p>
            <a:r>
              <a:rPr lang="en-US" dirty="0" smtClean="0"/>
              <a:t>SSQ categorized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5425" t="15866" r="43525" b="9734"/>
          <a:stretch/>
        </p:blipFill>
        <p:spPr>
          <a:xfrm>
            <a:off x="5650992" y="136109"/>
            <a:ext cx="4965192" cy="669221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9456" y="3165725"/>
            <a:ext cx="512978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lm(formula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alpha_power_peak_ratio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~ SSQ2, data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all_data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Min 	1Q 	Median 	3Q 	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-0.39029 	-0.13188 	0.01583 	0.12879 	0.49161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Estimate 	Std. Error 	t value 	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(&gt;|t|)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(Intercept) 0.761527 	0.108139 	7.042 	3.95e-08 ***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SSQ2 	-0.003667 	0.001652 	-2.220 	0.0332 * 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 Residual standard error: 0.2153 on 34 degrees of freedom Multiple R-squared: 0.1266, Adjusted R-squared: 0.1009 F-statistic: 4.93 on 1 and 34 DF, p-value: 0.03316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7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1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ALDQ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33474" y="1379621"/>
            <a:ext cx="6352673" cy="385011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256" y="1357881"/>
            <a:ext cx="6333744" cy="5337810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1242234"/>
            <a:ext cx="5858256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lm(formula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aldq_demand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~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alpha_power_peak_ratio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alpha_power_peakeo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snr80_psycho + snr50_psycho + SSQ1 + SSQ2 + SSQ3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aphab_unaided_bn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aphab_unaided_rv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aphab_unaided_av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aphab_aided_bn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aphab_aided_rv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aphab_aided_av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data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all_data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Estimate 	Std. Error 	t value 	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(&gt;|t|) (Intercept) 	56.417056 	33.800550 	1.669 	0.113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alpha_power_peak_ratio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-5.055842 	30.783531 	-0.164 	0.871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0.647862 	1.340339 	0.483 	0.635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alpha_power_peakeo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-1.297697 	2.879125 	-0.451 	0.658 snr80_psycho 	1.161353 	2.022619 	0.574 	0.573 snr50_psycho 	-3.306467 	3.013500 	-1.097 	0.288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SSQ1 		-0.176235	 0.214662 	-0.821 	0.423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SSQ2 		-0.004642 	0.190793 	-0.024 	0.981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SSQ3 		0.184676 	0.274937 	0.672 	0.511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0.163848 	0.254763 	0.643 	0.529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aphab_unaided_bn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-0.301510 	0.315075 	-0.957 	0.352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aphab_unaided_rv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0.157114 	0.214812 	0.731 	0.474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aphab_unaided_av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-0.148152 	0.231992 	-0.639 	0.532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0.233544 	0.684207 	0.341 	0.737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aphab_aided_bn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0.032432 	0.267178 	0.121 	0.905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aphab_aided_rv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-0.165626 	0.267673 	-0.619 	0.544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aphab_aided_av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0.065408 	0.181108 	0.361 	0.722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 standard error: 14.83 on 17 degrees of freedom (2 observations deleted due to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missingness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Multiple R-squared: 0.318, Adjusted R-squared: -0.324 F-statistic: 0.4953 on 16 and 17 DF, p-value: 0.9164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1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successful and unsuccessful users by ALDQ demand</a:t>
            </a:r>
          </a:p>
          <a:p>
            <a:pPr lvl="1"/>
            <a:r>
              <a:rPr lang="en-US" dirty="0" smtClean="0"/>
              <a:t>cluster, K-means</a:t>
            </a:r>
          </a:p>
          <a:p>
            <a:pPr lvl="1"/>
            <a:r>
              <a:rPr lang="en-US" dirty="0" smtClean="0"/>
              <a:t>Logistic modeling of alpha, SNR, and subjective measures</a:t>
            </a:r>
          </a:p>
          <a:p>
            <a:r>
              <a:rPr lang="en-US" dirty="0" smtClean="0"/>
              <a:t>Complete ICA of alpha power during sound stimulus (ERP)</a:t>
            </a:r>
          </a:p>
          <a:p>
            <a:pPr lvl="1"/>
            <a:r>
              <a:rPr lang="en-US" dirty="0" smtClean="0"/>
              <a:t>Model alpha power during ERP with other predictor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4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3704" y="200526"/>
            <a:ext cx="6084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Alpha activity related to SNR 50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7411" y="1090863"/>
            <a:ext cx="109487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Methods</a:t>
            </a:r>
          </a:p>
          <a:p>
            <a:r>
              <a:rPr lang="en-US" dirty="0" smtClean="0"/>
              <a:t>Participants (n=38): Mean age=65 (31-78). Mild to moderate hearing loss. Hearing aid users</a:t>
            </a:r>
          </a:p>
          <a:p>
            <a:r>
              <a:rPr lang="en-US" dirty="0" smtClean="0"/>
              <a:t>Measures: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power (7.5-12.5 </a:t>
            </a:r>
            <a:r>
              <a:rPr lang="en-US" dirty="0" err="1" smtClean="0"/>
              <a:t>hz</a:t>
            </a:r>
            <a:r>
              <a:rPr lang="en-US" dirty="0" smtClean="0"/>
              <a:t>) in occipital brain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Signal to noise ratio (SNR) threshold at 50% correct (SNR-50)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Subjective measures of hearing loss</a:t>
            </a:r>
          </a:p>
          <a:p>
            <a:endParaRPr lang="en-US" dirty="0" smtClean="0"/>
          </a:p>
          <a:p>
            <a:r>
              <a:rPr lang="en-US" dirty="0" smtClean="0"/>
              <a:t>EEG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64-channel EEG monitored using </a:t>
            </a:r>
            <a:r>
              <a:rPr lang="en-US" dirty="0" err="1" smtClean="0"/>
              <a:t>Neuroscan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Reference – </a:t>
            </a:r>
            <a:r>
              <a:rPr lang="en-US" dirty="0" err="1" smtClean="0"/>
              <a:t>Cz</a:t>
            </a:r>
            <a:r>
              <a:rPr lang="en-US" dirty="0"/>
              <a:t>.</a:t>
            </a:r>
            <a:r>
              <a:rPr lang="en-US" dirty="0" smtClean="0"/>
              <a:t> Ground – </a:t>
            </a:r>
            <a:r>
              <a:rPr lang="en-US" dirty="0" err="1" smtClean="0"/>
              <a:t>Afz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Eyes alternate between open and closed conditions lasting 2 minutes each. 3 trials. 12 minutes total</a:t>
            </a:r>
          </a:p>
          <a:p>
            <a:endParaRPr lang="en-US" dirty="0" smtClean="0"/>
          </a:p>
          <a:p>
            <a:r>
              <a:rPr lang="en-US" dirty="0" smtClean="0"/>
              <a:t>EEG data analyzed in </a:t>
            </a:r>
            <a:r>
              <a:rPr lang="en-US" dirty="0" err="1" smtClean="0"/>
              <a:t>Matlab</a:t>
            </a:r>
            <a:r>
              <a:rPr lang="en-US" dirty="0" smtClean="0"/>
              <a:t> using Fieldtrip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bandpass filtered between .5 and 50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Independent component analysis removed components related to signal, eye movement, and cardiac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FFT analysis run using </a:t>
            </a:r>
            <a:r>
              <a:rPr lang="en-US" dirty="0" err="1"/>
              <a:t>H</a:t>
            </a:r>
            <a:r>
              <a:rPr lang="en-US" dirty="0" err="1" smtClean="0"/>
              <a:t>anning</a:t>
            </a:r>
            <a:r>
              <a:rPr lang="en-US" dirty="0" smtClean="0"/>
              <a:t>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Alpha power</a:t>
            </a:r>
            <a:r>
              <a:rPr lang="en-US" dirty="0" smtClean="0"/>
              <a:t> calculated between 7.5 and 12.5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peak selected between 7.5 and 12.5 </a:t>
            </a:r>
            <a:r>
              <a:rPr lang="en-US" dirty="0" err="1" smtClean="0"/>
              <a:t>hz</a:t>
            </a:r>
            <a:r>
              <a:rPr lang="en-US" dirty="0" smtClean="0"/>
              <a:t>. </a:t>
            </a:r>
            <a:r>
              <a:rPr lang="en-US" dirty="0"/>
              <a:t>Peak +/- 2hz are </a:t>
            </a:r>
            <a:r>
              <a:rPr lang="en-US" dirty="0" smtClean="0"/>
              <a:t>selected as a 4 </a:t>
            </a:r>
            <a:r>
              <a:rPr lang="en-US" dirty="0" err="1" smtClean="0"/>
              <a:t>hz</a:t>
            </a:r>
            <a:r>
              <a:rPr lang="en-US" dirty="0" smtClean="0"/>
              <a:t> window.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Alpha peak power</a:t>
            </a:r>
            <a:r>
              <a:rPr lang="en-US" dirty="0" smtClean="0"/>
              <a:t> is calculated around 4 </a:t>
            </a:r>
            <a:r>
              <a:rPr lang="en-US" dirty="0" err="1" smtClean="0"/>
              <a:t>hz</a:t>
            </a:r>
            <a:r>
              <a:rPr lang="en-US" dirty="0" smtClean="0"/>
              <a:t>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89" y="71751"/>
            <a:ext cx="10515600" cy="1095506"/>
          </a:xfrm>
        </p:spPr>
        <p:txBody>
          <a:bodyPr/>
          <a:lstStyle/>
          <a:p>
            <a:pPr algn="ctr"/>
            <a:r>
              <a:rPr lang="en-US" dirty="0" smtClean="0"/>
              <a:t>SNR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7257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6400" dirty="0" err="1" smtClean="0"/>
              <a:t>MoCA</a:t>
            </a:r>
            <a:r>
              <a:rPr lang="en-US" sz="6400" dirty="0" smtClean="0"/>
              <a:t> – Montreal Cognitive Assessment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Test Box Measures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ANSI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DIR (SNR = 3)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DNR (AC 70 dB)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ANL (Unaided</a:t>
            </a:r>
            <a:r>
              <a:rPr lang="en-US" sz="6400" dirty="0" smtClean="0"/>
              <a:t>) – Acceptable Noise Level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HINT/PPT </a:t>
            </a:r>
            <a:r>
              <a:rPr lang="en-US" sz="6400" dirty="0"/>
              <a:t>(Unaided</a:t>
            </a:r>
            <a:r>
              <a:rPr lang="en-US" sz="6400" dirty="0" smtClean="0"/>
              <a:t>)- Hearing In Noise Test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Real Ear </a:t>
            </a:r>
            <a:r>
              <a:rPr lang="en-US" sz="6400" dirty="0" smtClean="0"/>
              <a:t>Measures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MLST </a:t>
            </a:r>
            <a:r>
              <a:rPr lang="en-US" sz="6400" dirty="0"/>
              <a:t>&amp; Listening Effort </a:t>
            </a:r>
            <a:r>
              <a:rPr lang="en-US" sz="6400" dirty="0" smtClean="0"/>
              <a:t>Estimates – Multimodal Lexical Sentence Test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>
                <a:solidFill>
                  <a:srgbClr val="FF0000"/>
                </a:solidFill>
              </a:rPr>
              <a:t>APHAB – Abbreviated Profile of Hearing Aid Benefit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HHIE/HHIA – Hearing Handicap Inventory for Elderly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DOSO – Development of the Device-Oriented Subjective Outcome</a:t>
            </a:r>
            <a:br>
              <a:rPr lang="en-US" sz="6400" dirty="0" smtClean="0"/>
            </a:br>
            <a:r>
              <a:rPr lang="en-US" sz="6400" dirty="0" smtClean="0"/>
              <a:t>SADL – Satisfaction with Amplification in Daily Life</a:t>
            </a:r>
            <a:br>
              <a:rPr lang="en-US" sz="6400" dirty="0" smtClean="0"/>
            </a:br>
            <a:r>
              <a:rPr lang="en-US" sz="6400" dirty="0" smtClean="0"/>
              <a:t>IOI-HA – International Outcome Inventory for Hearing Aids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SSQ12 – Speech Spatial and Qualities of Hearing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ALDQ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LESQ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NEO-FFI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Reading Span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Word Span</a:t>
            </a:r>
            <a:endParaRPr lang="en-US" sz="6400" dirty="0"/>
          </a:p>
          <a:p>
            <a:pPr lvl="0"/>
            <a:endParaRPr lang="en-US" sz="6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0" y="6332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alpha_ERP</a:t>
            </a:r>
            <a:r>
              <a:rPr lang="en-US" dirty="0"/>
              <a:t>[,c(9,10,31)]))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936" y="700525"/>
            <a:ext cx="309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Occipital channels (O1, O2, OZ)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9936" y="1069857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lm(formula = </a:t>
            </a:r>
            <a:r>
              <a:rPr lang="en-US" sz="1400" dirty="0" err="1"/>
              <a:t>alpha_peak_ERP_occ</a:t>
            </a:r>
            <a:r>
              <a:rPr lang="en-US" sz="1400" dirty="0"/>
              <a:t> ~ </a:t>
            </a:r>
            <a:r>
              <a:rPr lang="en-US" sz="1400" dirty="0" err="1"/>
              <a:t>alpha_power_peak_ratio</a:t>
            </a:r>
            <a:r>
              <a:rPr lang="en-US" sz="1400" dirty="0"/>
              <a:t> + snr50_psycho +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aud</a:t>
            </a:r>
            <a:r>
              <a:rPr lang="en-US" sz="1400" dirty="0"/>
              <a:t> + </a:t>
            </a:r>
            <a:r>
              <a:rPr lang="en-US" sz="1400" dirty="0" err="1"/>
              <a:t>aphab_unaided_ec</a:t>
            </a:r>
            <a:r>
              <a:rPr lang="en-US" sz="1400" dirty="0"/>
              <a:t> + </a:t>
            </a:r>
            <a:r>
              <a:rPr lang="en-US" sz="1400" dirty="0" err="1"/>
              <a:t>aphab_unaided_bn</a:t>
            </a:r>
            <a:r>
              <a:rPr lang="en-US" sz="1400" dirty="0"/>
              <a:t> + </a:t>
            </a:r>
            <a:r>
              <a:rPr lang="en-US" sz="1400" dirty="0" err="1"/>
              <a:t>aphab_unaided_rv</a:t>
            </a:r>
            <a:r>
              <a:rPr lang="en-US" sz="1400" dirty="0"/>
              <a:t> +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aphab_aided_ec</a:t>
            </a:r>
            <a:r>
              <a:rPr lang="en-US" sz="1400" dirty="0"/>
              <a:t>, data = </a:t>
            </a:r>
            <a:r>
              <a:rPr lang="en-US" sz="1400" dirty="0" err="1"/>
              <a:t>all_data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Residuals:</a:t>
            </a:r>
          </a:p>
          <a:p>
            <a:r>
              <a:rPr lang="en-US" sz="1400" dirty="0"/>
              <a:t>     Min       1Q   Median       3Q      Max </a:t>
            </a:r>
          </a:p>
          <a:p>
            <a:r>
              <a:rPr lang="en-US" sz="1400" dirty="0"/>
              <a:t>-1.28994 -0.30217 -0.01303  0.14994  1.96421 </a:t>
            </a:r>
          </a:p>
          <a:p>
            <a:endParaRPr lang="en-US" sz="1400" dirty="0"/>
          </a:p>
          <a:p>
            <a:r>
              <a:rPr lang="en-US" sz="1400" dirty="0"/>
              <a:t>Coefficients:</a:t>
            </a:r>
          </a:p>
          <a:p>
            <a:r>
              <a:rPr lang="en-US" sz="1400" dirty="0"/>
              <a:t>                        Estimate Std. Error t value </a:t>
            </a:r>
            <a:r>
              <a:rPr lang="en-US" sz="1400" dirty="0" err="1"/>
              <a:t>Pr</a:t>
            </a:r>
            <a:r>
              <a:rPr lang="en-US" sz="1400" dirty="0"/>
              <a:t>(&gt;|t|)   </a:t>
            </a:r>
          </a:p>
          <a:p>
            <a:r>
              <a:rPr lang="en-US" sz="1400" dirty="0"/>
              <a:t>(Intercept)            </a:t>
            </a:r>
            <a:r>
              <a:rPr lang="en-US" sz="1400" dirty="0" smtClean="0"/>
              <a:t>	-</a:t>
            </a:r>
            <a:r>
              <a:rPr lang="en-US" sz="1400" dirty="0"/>
              <a:t>1.285769   0.838668  -1.533  0.13688  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alpha_power_peak_ratio</a:t>
            </a:r>
            <a:r>
              <a:rPr lang="en-US" sz="1400" dirty="0">
                <a:solidFill>
                  <a:srgbClr val="FF0000"/>
                </a:solidFill>
              </a:rPr>
              <a:t>  1.026570   0.499420   2.056  0.04962 *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snr50_psycho           </a:t>
            </a:r>
            <a:r>
              <a:rPr lang="en-US" sz="1400" dirty="0" smtClean="0">
                <a:solidFill>
                  <a:srgbClr val="FF0000"/>
                </a:solidFill>
              </a:rPr>
              <a:t>	-</a:t>
            </a:r>
            <a:r>
              <a:rPr lang="en-US" sz="1400" dirty="0">
                <a:solidFill>
                  <a:srgbClr val="FF0000"/>
                </a:solidFill>
              </a:rPr>
              <a:t>0.125985   0.053829  -2.340  0.02690 *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aud</a:t>
            </a:r>
            <a:r>
              <a:rPr lang="en-US" sz="1400" dirty="0">
                <a:solidFill>
                  <a:srgbClr val="FF0000"/>
                </a:solidFill>
              </a:rPr>
              <a:t>                     </a:t>
            </a:r>
            <a:r>
              <a:rPr lang="en-US" sz="1400" dirty="0" smtClean="0">
                <a:solidFill>
                  <a:srgbClr val="FF0000"/>
                </a:solidFill>
              </a:rPr>
              <a:t>	0.055599   </a:t>
            </a:r>
            <a:r>
              <a:rPr lang="en-US" sz="1400" dirty="0">
                <a:solidFill>
                  <a:srgbClr val="FF0000"/>
                </a:solidFill>
              </a:rPr>
              <a:t>0.017978   3.093  0.00457 **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aphab_unaided_ec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smtClean="0">
                <a:solidFill>
                  <a:srgbClr val="FF0000"/>
                </a:solidFill>
              </a:rPr>
              <a:t>	-</a:t>
            </a:r>
            <a:r>
              <a:rPr lang="en-US" sz="1400" dirty="0">
                <a:solidFill>
                  <a:srgbClr val="FF0000"/>
                </a:solidFill>
              </a:rPr>
              <a:t>0.020635   0.010008  -2.062  0.04897 *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aphab_unaided_bn</a:t>
            </a:r>
            <a:r>
              <a:rPr lang="en-US" sz="1400" dirty="0">
                <a:solidFill>
                  <a:srgbClr val="FF0000"/>
                </a:solidFill>
              </a:rPr>
              <a:t>        </a:t>
            </a:r>
            <a:r>
              <a:rPr lang="en-US" sz="1400" dirty="0" smtClean="0">
                <a:solidFill>
                  <a:srgbClr val="FF0000"/>
                </a:solidFill>
              </a:rPr>
              <a:t>	0.028962   </a:t>
            </a:r>
            <a:r>
              <a:rPr lang="en-US" sz="1400" dirty="0">
                <a:solidFill>
                  <a:srgbClr val="FF0000"/>
                </a:solidFill>
              </a:rPr>
              <a:t>0.011882   2.437  0.02166 *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aphab_unaided_rv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smtClean="0">
                <a:solidFill>
                  <a:srgbClr val="FF0000"/>
                </a:solidFill>
              </a:rPr>
              <a:t>	-</a:t>
            </a:r>
            <a:r>
              <a:rPr lang="en-US" sz="1400" dirty="0">
                <a:solidFill>
                  <a:srgbClr val="FF0000"/>
                </a:solidFill>
              </a:rPr>
              <a:t>0.016718   0.008746  -1.911  0.06661 .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aphab_aided_ec</a:t>
            </a:r>
            <a:r>
              <a:rPr lang="en-US" sz="1400" dirty="0">
                <a:solidFill>
                  <a:srgbClr val="FF0000"/>
                </a:solidFill>
              </a:rPr>
              <a:t>          </a:t>
            </a:r>
            <a:r>
              <a:rPr lang="en-US" sz="1400" dirty="0" smtClean="0">
                <a:solidFill>
                  <a:srgbClr val="FF0000"/>
                </a:solidFill>
              </a:rPr>
              <a:t>	0.051889   </a:t>
            </a:r>
            <a:r>
              <a:rPr lang="en-US" sz="1400" dirty="0">
                <a:solidFill>
                  <a:srgbClr val="FF0000"/>
                </a:solidFill>
              </a:rPr>
              <a:t>0.017087   3.037  0.00525 **</a:t>
            </a:r>
          </a:p>
          <a:p>
            <a:r>
              <a:rPr lang="en-US" sz="1400" dirty="0"/>
              <a:t>---</a:t>
            </a:r>
          </a:p>
          <a:p>
            <a:r>
              <a:rPr lang="en-US" sz="1400" dirty="0" err="1"/>
              <a:t>Signif</a:t>
            </a:r>
            <a:r>
              <a:rPr lang="en-US" sz="1400" dirty="0"/>
              <a:t>. codes:  0 ‘***’ 0.001 ‘**’ 0.01 ‘*’ 0.05 ‘.’ 0.1 ‘ ’ 1</a:t>
            </a:r>
          </a:p>
          <a:p>
            <a:endParaRPr lang="en-US" sz="1400" dirty="0"/>
          </a:p>
          <a:p>
            <a:r>
              <a:rPr lang="en-US" sz="1400" dirty="0"/>
              <a:t>Residual standard error: 0.6818 on 27 degrees of freedom</a:t>
            </a:r>
          </a:p>
          <a:p>
            <a:r>
              <a:rPr lang="en-US" sz="1400" dirty="0"/>
              <a:t>Multiple R-squared:  0.4904,	Adjusted R-squared:  0.3583 </a:t>
            </a:r>
          </a:p>
          <a:p>
            <a:r>
              <a:rPr lang="en-US" sz="1400" dirty="0"/>
              <a:t>F-statistic: 3.712 on 7 and 27 DF,  p-value: 0.006131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22389" y="100361"/>
            <a:ext cx="7647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Alpha power during ERP (0-1.25 seconds post-stim)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793992" y="2715768"/>
            <a:ext cx="27161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APHAB</a:t>
            </a:r>
          </a:p>
          <a:p>
            <a:r>
              <a:rPr lang="en-US" dirty="0" smtClean="0"/>
              <a:t>EC: Ease of communication</a:t>
            </a:r>
          </a:p>
          <a:p>
            <a:r>
              <a:rPr lang="en-US" dirty="0" smtClean="0"/>
              <a:t>BN: Background Noise</a:t>
            </a:r>
          </a:p>
          <a:p>
            <a:r>
              <a:rPr lang="en-US" dirty="0" smtClean="0"/>
              <a:t>RV: Reverberation </a:t>
            </a:r>
          </a:p>
          <a:p>
            <a:r>
              <a:rPr lang="en-US" dirty="0" smtClean="0"/>
              <a:t>AV: </a:t>
            </a:r>
            <a:r>
              <a:rPr lang="en-US" dirty="0" err="1" smtClean="0"/>
              <a:t>Aversiveness</a:t>
            </a:r>
            <a:r>
              <a:rPr lang="en-US" dirty="0" smtClean="0"/>
              <a:t>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26878" y="59487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alpha_ERP</a:t>
            </a:r>
            <a:r>
              <a:rPr lang="en-US" dirty="0"/>
              <a:t>[,</a:t>
            </a:r>
            <a:r>
              <a:rPr lang="en-US" dirty="0" smtClean="0"/>
              <a:t>c(7,8,9,10,15,16,17,25,26,31,32,33,34,48,49,50,51,53)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994" y="1217300"/>
            <a:ext cx="5670884" cy="42531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623581"/>
            <a:ext cx="900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Occipital and Parietal channels</a:t>
            </a:r>
            <a:r>
              <a:rPr lang="pl-PL" dirty="0"/>
              <a:t> </a:t>
            </a:r>
            <a:r>
              <a:rPr lang="en-US" dirty="0"/>
              <a:t>(</a:t>
            </a:r>
            <a:r>
              <a:rPr lang="pl-PL" dirty="0" smtClean="0"/>
              <a:t>P4</a:t>
            </a:r>
            <a:r>
              <a:rPr lang="en-US" dirty="0" smtClean="0"/>
              <a:t>,</a:t>
            </a:r>
            <a:r>
              <a:rPr lang="pl-PL" dirty="0" smtClean="0"/>
              <a:t>P3</a:t>
            </a:r>
            <a:r>
              <a:rPr lang="en-US" dirty="0" smtClean="0"/>
              <a:t>,</a:t>
            </a:r>
            <a:r>
              <a:rPr lang="pl-PL" dirty="0" smtClean="0"/>
              <a:t>O2</a:t>
            </a:r>
            <a:r>
              <a:rPr lang="en-US" dirty="0" smtClean="0"/>
              <a:t>,</a:t>
            </a:r>
            <a:r>
              <a:rPr lang="pl-PL" dirty="0" smtClean="0"/>
              <a:t>O1</a:t>
            </a:r>
            <a:r>
              <a:rPr lang="en-US" dirty="0" smtClean="0"/>
              <a:t>,</a:t>
            </a:r>
            <a:r>
              <a:rPr lang="pl-PL" dirty="0" smtClean="0"/>
              <a:t>P8</a:t>
            </a:r>
            <a:r>
              <a:rPr lang="en-US" dirty="0" smtClean="0"/>
              <a:t>,</a:t>
            </a:r>
            <a:r>
              <a:rPr lang="pl-PL" dirty="0" smtClean="0"/>
              <a:t>P7</a:t>
            </a:r>
            <a:r>
              <a:rPr lang="en-US" dirty="0" smtClean="0"/>
              <a:t>,</a:t>
            </a:r>
            <a:r>
              <a:rPr lang="pl-PL" dirty="0" smtClean="0"/>
              <a:t>Pz</a:t>
            </a:r>
            <a:r>
              <a:rPr lang="en-US" dirty="0" smtClean="0"/>
              <a:t>,</a:t>
            </a:r>
            <a:r>
              <a:rPr lang="pl-PL" dirty="0" smtClean="0"/>
              <a:t>CB1</a:t>
            </a:r>
            <a:r>
              <a:rPr lang="en-US" dirty="0" smtClean="0"/>
              <a:t>,</a:t>
            </a:r>
            <a:r>
              <a:rPr lang="pl-PL" dirty="0" smtClean="0"/>
              <a:t>CB2</a:t>
            </a:r>
            <a:r>
              <a:rPr lang="en-US" dirty="0" smtClean="0"/>
              <a:t>,</a:t>
            </a:r>
            <a:r>
              <a:rPr lang="pl-PL" dirty="0" smtClean="0"/>
              <a:t>Oz</a:t>
            </a:r>
            <a:r>
              <a:rPr lang="en-US" dirty="0" smtClean="0"/>
              <a:t>,</a:t>
            </a:r>
            <a:r>
              <a:rPr lang="pl-PL" dirty="0" smtClean="0"/>
              <a:t>Iz</a:t>
            </a:r>
            <a:r>
              <a:rPr lang="en-US" dirty="0" smtClean="0"/>
              <a:t>,</a:t>
            </a:r>
            <a:r>
              <a:rPr lang="pl-PL" dirty="0" smtClean="0"/>
              <a:t>PO4</a:t>
            </a:r>
            <a:r>
              <a:rPr lang="en-US" dirty="0" smtClean="0"/>
              <a:t>,</a:t>
            </a:r>
            <a:r>
              <a:rPr lang="pl-PL" dirty="0" smtClean="0"/>
              <a:t>PO3</a:t>
            </a:r>
            <a:r>
              <a:rPr lang="en-US" dirty="0" smtClean="0"/>
              <a:t>,</a:t>
            </a:r>
            <a:r>
              <a:rPr lang="pl-PL" dirty="0" smtClean="0"/>
              <a:t>P1</a:t>
            </a:r>
            <a:r>
              <a:rPr lang="en-US" dirty="0" smtClean="0"/>
              <a:t>,</a:t>
            </a:r>
            <a:r>
              <a:rPr lang="pl-PL" dirty="0" smtClean="0"/>
              <a:t>Poz</a:t>
            </a:r>
            <a:r>
              <a:rPr lang="en-US" dirty="0" smtClean="0"/>
              <a:t>,</a:t>
            </a:r>
            <a:r>
              <a:rPr lang="pl-PL" dirty="0" smtClean="0"/>
              <a:t>P2</a:t>
            </a:r>
            <a:r>
              <a:rPr lang="en-US" dirty="0" smtClean="0"/>
              <a:t>,</a:t>
            </a:r>
            <a:r>
              <a:rPr lang="pl-PL" dirty="0" smtClean="0"/>
              <a:t>P6</a:t>
            </a:r>
            <a:r>
              <a:rPr lang="en-US" dirty="0" smtClean="0"/>
              <a:t>,</a:t>
            </a:r>
            <a:r>
              <a:rPr lang="pl-PL" dirty="0" smtClean="0"/>
              <a:t>P5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45044" y="100361"/>
            <a:ext cx="3701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Alpha power during ERP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87096" y="1101906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lm(formula = </a:t>
            </a:r>
            <a:r>
              <a:rPr lang="en-US" sz="1400" dirty="0" err="1"/>
              <a:t>alpha_peak_ERP_occ</a:t>
            </a:r>
            <a:r>
              <a:rPr lang="en-US" sz="1400" dirty="0"/>
              <a:t> ~ </a:t>
            </a:r>
            <a:r>
              <a:rPr lang="en-US" sz="1400" dirty="0" err="1"/>
              <a:t>alpha_power_peak_ratio</a:t>
            </a:r>
            <a:r>
              <a:rPr lang="en-US" sz="1400" dirty="0"/>
              <a:t> + </a:t>
            </a:r>
            <a:r>
              <a:rPr lang="en-US" sz="1400" dirty="0" err="1"/>
              <a:t>aud</a:t>
            </a:r>
            <a:r>
              <a:rPr lang="en-US" sz="1400" dirty="0"/>
              <a:t> +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aphab_unaided_bn</a:t>
            </a:r>
            <a:r>
              <a:rPr lang="en-US" sz="1400" dirty="0"/>
              <a:t> + </a:t>
            </a:r>
            <a:r>
              <a:rPr lang="en-US" sz="1400" dirty="0" err="1"/>
              <a:t>aphab_unaided_rv</a:t>
            </a:r>
            <a:r>
              <a:rPr lang="en-US" sz="1400" dirty="0"/>
              <a:t> + </a:t>
            </a:r>
            <a:r>
              <a:rPr lang="en-US" sz="1400" dirty="0" err="1"/>
              <a:t>aphab_unaided_av</a:t>
            </a:r>
            <a:r>
              <a:rPr lang="en-US" sz="1400" dirty="0"/>
              <a:t> +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aphab_aided_ec</a:t>
            </a:r>
            <a:r>
              <a:rPr lang="en-US" sz="1400" dirty="0"/>
              <a:t> + </a:t>
            </a:r>
            <a:r>
              <a:rPr lang="en-US" sz="1400" dirty="0" err="1"/>
              <a:t>hint_srt_spshn_perceptual</a:t>
            </a:r>
            <a:r>
              <a:rPr lang="en-US" sz="1400" dirty="0"/>
              <a:t>, data = </a:t>
            </a:r>
            <a:r>
              <a:rPr lang="en-US" sz="1400" dirty="0" err="1"/>
              <a:t>all_data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Residuals:</a:t>
            </a:r>
          </a:p>
          <a:p>
            <a:r>
              <a:rPr lang="en-US" sz="1400" dirty="0"/>
              <a:t>    Min      1Q  Median      3Q     Max </a:t>
            </a:r>
          </a:p>
          <a:p>
            <a:r>
              <a:rPr lang="en-US" sz="1400" dirty="0"/>
              <a:t>-</a:t>
            </a:r>
            <a:r>
              <a:rPr lang="en-US" sz="1400" dirty="0" smtClean="0"/>
              <a:t>1.3523 </a:t>
            </a:r>
            <a:r>
              <a:rPr lang="en-US" sz="1400" dirty="0"/>
              <a:t>-0.3902 -0.1119  0.3703  1.6277 </a:t>
            </a:r>
          </a:p>
          <a:p>
            <a:endParaRPr lang="en-US" sz="1400" dirty="0"/>
          </a:p>
          <a:p>
            <a:r>
              <a:rPr lang="en-US" sz="1400" dirty="0"/>
              <a:t>Coefficients:</a:t>
            </a:r>
          </a:p>
          <a:p>
            <a:r>
              <a:rPr lang="en-US" sz="1400" dirty="0"/>
              <a:t>                           Estimate Std. Error t value </a:t>
            </a:r>
            <a:r>
              <a:rPr lang="en-US" sz="1400" dirty="0" err="1"/>
              <a:t>Pr</a:t>
            </a:r>
            <a:r>
              <a:rPr lang="en-US" sz="1400" dirty="0"/>
              <a:t>(&gt;|t|)   </a:t>
            </a:r>
          </a:p>
          <a:p>
            <a:r>
              <a:rPr lang="en-US" sz="1400" dirty="0"/>
              <a:t>(Intercept)               </a:t>
            </a:r>
            <a:r>
              <a:rPr lang="en-US" sz="1400" dirty="0" smtClean="0"/>
              <a:t>	-</a:t>
            </a:r>
            <a:r>
              <a:rPr lang="en-US" sz="1400" dirty="0"/>
              <a:t>0.525441   0.893271  -0.588  0.56146   </a:t>
            </a:r>
          </a:p>
          <a:p>
            <a:r>
              <a:rPr lang="en-US" sz="1400" dirty="0" err="1"/>
              <a:t>alpha_power_peak_ratio</a:t>
            </a:r>
            <a:r>
              <a:rPr lang="en-US" sz="1400" dirty="0"/>
              <a:t>     0.849402   0.554945   1.531  0.13794  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aud</a:t>
            </a:r>
            <a:r>
              <a:rPr lang="en-US" sz="1400" dirty="0">
                <a:solidFill>
                  <a:srgbClr val="FF0000"/>
                </a:solidFill>
              </a:rPr>
              <a:t>                       </a:t>
            </a:r>
            <a:r>
              <a:rPr lang="en-US" sz="1400" dirty="0" smtClean="0">
                <a:solidFill>
                  <a:srgbClr val="FF0000"/>
                </a:solidFill>
              </a:rPr>
              <a:t>	 </a:t>
            </a:r>
            <a:r>
              <a:rPr lang="en-US" sz="1400" dirty="0">
                <a:solidFill>
                  <a:srgbClr val="FF0000"/>
                </a:solidFill>
              </a:rPr>
              <a:t>0.039204   0.018523   2.116  0.04404 * </a:t>
            </a:r>
          </a:p>
          <a:p>
            <a:r>
              <a:rPr lang="en-US" sz="1400" dirty="0" err="1"/>
              <a:t>aphab_unaided_bn</a:t>
            </a:r>
            <a:r>
              <a:rPr lang="en-US" sz="1400" dirty="0"/>
              <a:t>           0.014788   0.009850   1.501  0.14532   </a:t>
            </a:r>
          </a:p>
          <a:p>
            <a:r>
              <a:rPr lang="en-US" sz="1400" dirty="0" err="1"/>
              <a:t>aphab_unaided_rv</a:t>
            </a:r>
            <a:r>
              <a:rPr lang="en-US" sz="1400" dirty="0"/>
              <a:t>          -0.015529   0.009450  -1.643  0.11238   </a:t>
            </a:r>
          </a:p>
          <a:p>
            <a:r>
              <a:rPr lang="en-US" sz="1400" dirty="0" err="1"/>
              <a:t>aphab_unaided_av</a:t>
            </a:r>
            <a:r>
              <a:rPr lang="en-US" sz="1400" dirty="0"/>
              <a:t>          -0.009472   0.006693  -1.415  0.16887  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aphab_aided_ec</a:t>
            </a:r>
            <a:r>
              <a:rPr lang="en-US" sz="1400" dirty="0">
                <a:solidFill>
                  <a:srgbClr val="FF0000"/>
                </a:solidFill>
              </a:rPr>
              <a:t>        </a:t>
            </a:r>
            <a:r>
              <a:rPr lang="en-US" sz="1400" dirty="0" smtClean="0">
                <a:solidFill>
                  <a:srgbClr val="FF0000"/>
                </a:solidFill>
              </a:rPr>
              <a:t>	0.047954   </a:t>
            </a:r>
            <a:r>
              <a:rPr lang="en-US" sz="1400" dirty="0">
                <a:solidFill>
                  <a:srgbClr val="FF0000"/>
                </a:solidFill>
              </a:rPr>
              <a:t>0.017744   2.703  0.01196 *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hint_srt_spshn_perceptual</a:t>
            </a:r>
            <a:r>
              <a:rPr lang="en-US" sz="1400" dirty="0">
                <a:solidFill>
                  <a:srgbClr val="FF0000"/>
                </a:solidFill>
              </a:rPr>
              <a:t> -0.139247   0.042517  -3.275  0.00299 **</a:t>
            </a:r>
          </a:p>
          <a:p>
            <a:r>
              <a:rPr lang="en-US" sz="1400" dirty="0"/>
              <a:t>---</a:t>
            </a:r>
          </a:p>
          <a:p>
            <a:r>
              <a:rPr lang="en-US" sz="1400" dirty="0" err="1"/>
              <a:t>Signif</a:t>
            </a:r>
            <a:r>
              <a:rPr lang="en-US" sz="1400" dirty="0"/>
              <a:t>. codes:  0 ‘***’ 0.001 ‘**’ 0.01 ‘*’ 0.05 ‘.’ 0.1 ‘ ’ 1</a:t>
            </a:r>
          </a:p>
          <a:p>
            <a:endParaRPr lang="en-US" sz="1400" dirty="0"/>
          </a:p>
          <a:p>
            <a:r>
              <a:rPr lang="en-US" sz="1400" dirty="0"/>
              <a:t>Residual standard error: 0.7248 on 26 degrees of freedom</a:t>
            </a:r>
          </a:p>
          <a:p>
            <a:r>
              <a:rPr lang="en-US" sz="1400" dirty="0"/>
              <a:t>  (1 observation deleted due to </a:t>
            </a:r>
            <a:r>
              <a:rPr lang="en-US" sz="1400" dirty="0" err="1"/>
              <a:t>missingness</a:t>
            </a:r>
            <a:r>
              <a:rPr lang="en-US" sz="1400" dirty="0"/>
              <a:t>)</a:t>
            </a:r>
          </a:p>
          <a:p>
            <a:r>
              <a:rPr lang="en-US" sz="1400" dirty="0"/>
              <a:t>Multiple R-squared:  0.4885,	Adjusted R-squared:  0.3508 </a:t>
            </a:r>
          </a:p>
          <a:p>
            <a:r>
              <a:rPr lang="en-US" sz="1400" dirty="0"/>
              <a:t>F-statistic: 3.547 on 7 and 26 DF,  p-value: 0.008283</a:t>
            </a:r>
          </a:p>
        </p:txBody>
      </p:sp>
    </p:spTree>
    <p:extLst>
      <p:ext uri="{BB962C8B-B14F-4D97-AF65-F5344CB8AC3E}">
        <p14:creationId xmlns:p14="http://schemas.microsoft.com/office/powerpoint/2010/main" val="362768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6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90" y="196683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Alphapower</a:t>
            </a:r>
            <a:r>
              <a:rPr lang="en-US" dirty="0" smtClean="0"/>
              <a:t> vs age and audibility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2497" y="1891578"/>
            <a:ext cx="6354118" cy="4657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8692" y="1599190"/>
            <a:ext cx="2124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Eyes Closed</a:t>
            </a:r>
            <a:endParaRPr lang="en-US" sz="32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621" y="1875529"/>
            <a:ext cx="6375240" cy="46728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65155" y="1506197"/>
            <a:ext cx="192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Eyes Open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0642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36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Alpha power vs SNR 50 and SNR 80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39" y="1893092"/>
            <a:ext cx="6120639" cy="448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361" y="1758155"/>
            <a:ext cx="612063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580</Words>
  <Application>Microsoft Office PowerPoint</Application>
  <PresentationFormat>Widescreen</PresentationFormat>
  <Paragraphs>149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SNR study</vt:lpstr>
      <vt:lpstr>PowerPoint Presentation</vt:lpstr>
      <vt:lpstr>PowerPoint Presentation</vt:lpstr>
      <vt:lpstr>PowerPoint Presentation</vt:lpstr>
      <vt:lpstr>PowerPoint Presentation</vt:lpstr>
      <vt:lpstr>Alphapower vs age and audibility</vt:lpstr>
      <vt:lpstr>Alpha power vs SNR 50 and SNR 80</vt:lpstr>
      <vt:lpstr>SSQ categorized</vt:lpstr>
      <vt:lpstr>ALDQ Demand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108</cp:revision>
  <dcterms:created xsi:type="dcterms:W3CDTF">2016-11-08T22:12:03Z</dcterms:created>
  <dcterms:modified xsi:type="dcterms:W3CDTF">2018-06-05T23:35:20Z</dcterms:modified>
</cp:coreProperties>
</file>