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C0B3-2BD0-4A49-9351-1A403D630B3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551" r="25582" b="26158"/>
          <a:stretch/>
        </p:blipFill>
        <p:spPr>
          <a:xfrm>
            <a:off x="1393446" y="3248025"/>
            <a:ext cx="4361092" cy="1457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7614" r="25624" b="25988"/>
          <a:stretch/>
        </p:blipFill>
        <p:spPr>
          <a:xfrm>
            <a:off x="-1424935" y="3276600"/>
            <a:ext cx="435863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6012" r="26557" b="25696"/>
          <a:stretch/>
        </p:blipFill>
        <p:spPr>
          <a:xfrm>
            <a:off x="-1397589" y="5323756"/>
            <a:ext cx="4303942" cy="1457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3542" t="39028" r="13020" b="40139"/>
          <a:stretch/>
        </p:blipFill>
        <p:spPr>
          <a:xfrm>
            <a:off x="216429" y="1333769"/>
            <a:ext cx="6715125" cy="1428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408" y="108540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person survey counts (city)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9909" y="2878693"/>
            <a:ext cx="8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3833" y="492584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3419" y="906351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Sydney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0061" y="2938822"/>
            <a:ext cx="9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48853" y="0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</a:t>
            </a:r>
            <a:r>
              <a:rPr lang="en-US" smtClean="0"/>
              <a:t>Self-report hearing, all years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615" y="1320800"/>
            <a:ext cx="2851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AUQ054</a:t>
            </a:r>
          </a:p>
          <a:p>
            <a:r>
              <a:rPr lang="en-US" dirty="0" smtClean="0"/>
              <a:t>1=Excellent</a:t>
            </a:r>
          </a:p>
          <a:p>
            <a:r>
              <a:rPr lang="en-US" dirty="0" smtClean="0"/>
              <a:t>2=Good</a:t>
            </a:r>
          </a:p>
          <a:p>
            <a:r>
              <a:rPr lang="en-US" dirty="0" smtClean="0"/>
              <a:t>3=A little trouble</a:t>
            </a:r>
          </a:p>
          <a:p>
            <a:r>
              <a:rPr lang="en-US" dirty="0" smtClean="0"/>
              <a:t>4=Moderate hearing trouble</a:t>
            </a:r>
          </a:p>
          <a:p>
            <a:r>
              <a:rPr lang="en-US" dirty="0" smtClean="0"/>
              <a:t>5=A lot of trouble</a:t>
            </a:r>
          </a:p>
          <a:p>
            <a:r>
              <a:rPr lang="en-US" dirty="0" smtClean="0"/>
              <a:t>6=Deaf</a:t>
            </a:r>
          </a:p>
          <a:p>
            <a:r>
              <a:rPr lang="en-US" dirty="0" smtClean="0"/>
              <a:t>77=refused</a:t>
            </a:r>
          </a:p>
          <a:p>
            <a:r>
              <a:rPr lang="en-US" dirty="0" smtClean="0"/>
              <a:t>99=Don’t 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4421" y="1320800"/>
            <a:ext cx="129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1=male</a:t>
            </a:r>
          </a:p>
          <a:p>
            <a:r>
              <a:rPr lang="en-US" dirty="0" smtClean="0"/>
              <a:t>2=female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585" y="13208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1= &lt;65</a:t>
            </a:r>
          </a:p>
          <a:p>
            <a:r>
              <a:rPr lang="en-US" dirty="0" smtClean="0"/>
              <a:t>2= 65+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24" t="-251" r="36289" b="-1"/>
          <a:stretch/>
        </p:blipFill>
        <p:spPr>
          <a:xfrm>
            <a:off x="6354562" y="956603"/>
            <a:ext cx="2082071" cy="5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62" y="1022960"/>
            <a:ext cx="4022969" cy="1325563"/>
          </a:xfrm>
        </p:spPr>
        <p:txBody>
          <a:bodyPr/>
          <a:lstStyle/>
          <a:p>
            <a:r>
              <a:rPr lang="en-US" dirty="0" smtClean="0"/>
              <a:t>BEPTA &gt;65 years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532184"/>
            <a:ext cx="4392246" cy="3294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31" y="2532184"/>
            <a:ext cx="436880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7877" y="216486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n=2226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1508" y="2246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n=13497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1925" y="1022959"/>
            <a:ext cx="4022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BEPTA all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9" y="2074984"/>
            <a:ext cx="6064738" cy="4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24" y="113139"/>
            <a:ext cx="90963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lm(formula = BEPTA ~ factor(q0046) + factor(q0032, levels = c(2, </a:t>
            </a:r>
          </a:p>
          <a:p>
            <a:r>
              <a:rPr lang="en-US" sz="1200" dirty="0"/>
              <a:t>    1)) + factor(q0042, levels = c(2, 1)) + factor(q0003) + factor(q0012) + </a:t>
            </a:r>
          </a:p>
          <a:p>
            <a:r>
              <a:rPr lang="en-US" sz="1200" dirty="0"/>
              <a:t>    factor(q0002) + factor(man.group1$q0008, levels = c(5, 4, </a:t>
            </a:r>
          </a:p>
          <a:p>
            <a:r>
              <a:rPr lang="en-US" sz="1200" dirty="0"/>
              <a:t>    3)), data = man.group1)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Min      1Q  Median      3Q     Max </a:t>
            </a:r>
          </a:p>
          <a:p>
            <a:r>
              <a:rPr lang="en-US" sz="1200" dirty="0"/>
              <a:t>-34.952  -6.406  -0.154   6.104  36.906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             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                                   17.7973    13.0219   1.367 0.173079    </a:t>
            </a:r>
          </a:p>
          <a:p>
            <a:r>
              <a:rPr lang="en-US" sz="1200" dirty="0"/>
              <a:t>factor(q0046)2                                  -3.0628     2.6210  -1.169 0.243823    </a:t>
            </a:r>
          </a:p>
          <a:p>
            <a:r>
              <a:rPr lang="en-US" sz="1200" dirty="0"/>
              <a:t>factor(q0046)3                                   1.0049     3.7091   0.271 0.786690    </a:t>
            </a:r>
          </a:p>
          <a:p>
            <a:r>
              <a:rPr lang="en-US" sz="1200" dirty="0"/>
              <a:t>factor(q0046)4                                   1.5593     3.4076   0.458 0.647678    </a:t>
            </a:r>
          </a:p>
          <a:p>
            <a:r>
              <a:rPr lang="en-US" sz="1200" dirty="0"/>
              <a:t>factor(q0046)5                                  13.6041     3.7061   3.671 0.000302 ***</a:t>
            </a:r>
          </a:p>
          <a:p>
            <a:r>
              <a:rPr lang="en-US" sz="1200" dirty="0"/>
              <a:t>factor(q0032, levels = c(2, 1))1                 6.9098     2.0452   3.379 0.000859 ***</a:t>
            </a:r>
          </a:p>
          <a:p>
            <a:r>
              <a:rPr lang="en-US" sz="1200" dirty="0"/>
              <a:t>factor(q0042, levels = c(2, 1))1                 3.7221     3.1401   1.185 0.237130    </a:t>
            </a:r>
          </a:p>
          <a:p>
            <a:r>
              <a:rPr lang="en-US" sz="1200" dirty="0"/>
              <a:t>factor(q0003)2                                  -7.0256    12.6376  -0.556 0.578813    </a:t>
            </a:r>
          </a:p>
          <a:p>
            <a:r>
              <a:rPr lang="en-US" sz="1200" dirty="0"/>
              <a:t>factor(q0003)3                                  -3.7501    12.6271  -0.297 0.766747    </a:t>
            </a:r>
          </a:p>
          <a:p>
            <a:r>
              <a:rPr lang="en-US" sz="1200" dirty="0"/>
              <a:t>factor(q0003)4                                  -0.5123    12.6851  -0.040 0.967824    </a:t>
            </a:r>
          </a:p>
          <a:p>
            <a:r>
              <a:rPr lang="en-US" sz="1200" dirty="0"/>
              <a:t>factor(q0003)5                                   4.6821    12.7250   0.368 0.713257    </a:t>
            </a:r>
          </a:p>
          <a:p>
            <a:r>
              <a:rPr lang="en-US" sz="1200" dirty="0"/>
              <a:t>factor(q0003)6                                  10.8398    12.9762   0.835 0.404402    </a:t>
            </a:r>
          </a:p>
          <a:p>
            <a:r>
              <a:rPr lang="en-US" sz="1200" dirty="0"/>
              <a:t>factor(q0003)7                                  13.3261    13.2258   1.008 0.314738    </a:t>
            </a:r>
          </a:p>
          <a:p>
            <a:r>
              <a:rPr lang="en-US" sz="1200" dirty="0"/>
              <a:t>factor(q0012)2                                  -0.2734     1.9339  -0.141 0.887719    </a:t>
            </a:r>
          </a:p>
          <a:p>
            <a:r>
              <a:rPr lang="en-US" sz="1200" dirty="0"/>
              <a:t>factor(q0012)3                                  -0.8460     1.7355  -0.487 0.626401    </a:t>
            </a:r>
          </a:p>
          <a:p>
            <a:r>
              <a:rPr lang="en-US" sz="1200" dirty="0"/>
              <a:t>factor(q0002)2                                   1.6219     1.5148   1.071 0.285434    </a:t>
            </a:r>
          </a:p>
          <a:p>
            <a:r>
              <a:rPr lang="en-US" sz="1200" dirty="0"/>
              <a:t>factor(man.group1$q0008, levels = c(5, 4, 3))4   3.7652     1.4912   2.525 0.012260 *  </a:t>
            </a:r>
          </a:p>
          <a:p>
            <a:r>
              <a:rPr lang="en-US" sz="1200" dirty="0"/>
              <a:t>factor(man.group1$q0008, levels = c(5, 4, 3))3   6.1715     4.7469   1.300 0.194890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11.08 on 225 degrees of freedom</a:t>
            </a:r>
          </a:p>
          <a:p>
            <a:r>
              <a:rPr lang="en-US" sz="1200" dirty="0"/>
              <a:t>  (5 observations deleted due to </a:t>
            </a:r>
            <a:r>
              <a:rPr lang="en-US" sz="1200" dirty="0" err="1"/>
              <a:t>missingness</a:t>
            </a:r>
            <a:r>
              <a:rPr lang="en-US" sz="1200" dirty="0"/>
              <a:t>)</a:t>
            </a:r>
          </a:p>
          <a:p>
            <a:r>
              <a:rPr lang="en-US" sz="1200" dirty="0"/>
              <a:t>Multiple R-squared:  0.6073,	Adjusted R-squared:  0.5776 </a:t>
            </a:r>
          </a:p>
          <a:p>
            <a:r>
              <a:rPr lang="en-US" sz="1200" dirty="0"/>
              <a:t>F-statistic: 20.47 on 17 and 225 DF,  p-value: &lt; 2.2e-16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5025" y="92006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#q0001- Participant ID</a:t>
            </a:r>
          </a:p>
          <a:p>
            <a:r>
              <a:rPr lang="en-US" sz="1200" dirty="0"/>
              <a:t> #q0002- Gender; 1=F</a:t>
            </a:r>
          </a:p>
          <a:p>
            <a:r>
              <a:rPr lang="en-US" sz="1200" dirty="0"/>
              <a:t> #q0003- Age: 1= under 60; 2= 60-64; 3=65-69; 4= 70-74; 5= 75-79; 6= 80-84' 70= 85+</a:t>
            </a:r>
          </a:p>
          <a:p>
            <a:r>
              <a:rPr lang="en-US" sz="1200" dirty="0"/>
              <a:t> #q0005- marital status: 1=married/committed relationship; 2= single/divorced/widowed/never married</a:t>
            </a:r>
          </a:p>
          <a:p>
            <a:r>
              <a:rPr lang="en-US" sz="1200" dirty="0"/>
              <a:t> #q0008- highest grade completed: 1= none; 2=elementary; 3= secondary; 4-undergrad; 5= graduate</a:t>
            </a:r>
          </a:p>
          <a:p>
            <a:r>
              <a:rPr lang="en-US" sz="1200" dirty="0"/>
              <a:t> #q0010- household income</a:t>
            </a:r>
          </a:p>
          <a:p>
            <a:r>
              <a:rPr lang="en-US" sz="1200" dirty="0"/>
              <a:t> #q0012- do health benefits cover cost of a hearing test</a:t>
            </a:r>
          </a:p>
          <a:p>
            <a:r>
              <a:rPr lang="en-US" sz="1200" dirty="0"/>
              <a:t> #q0013- do health benefits cover cost of hearing aids</a:t>
            </a:r>
          </a:p>
          <a:p>
            <a:r>
              <a:rPr lang="en-US" sz="1200" dirty="0"/>
              <a:t> #q0014- race: 1= American </a:t>
            </a:r>
            <a:r>
              <a:rPr lang="en-US" sz="1200" dirty="0" err="1"/>
              <a:t>indian</a:t>
            </a:r>
            <a:r>
              <a:rPr lang="en-US" sz="1200" dirty="0"/>
              <a:t>; 2= Asian; 3= White; 4= Native Hawaiian/PI; 5= Black/AA; 6=More than               one race</a:t>
            </a:r>
          </a:p>
          <a:p>
            <a:r>
              <a:rPr lang="en-US" sz="1200" dirty="0"/>
              <a:t> #q0018_0001- In general, would you say your health is: 1= </a:t>
            </a:r>
            <a:r>
              <a:rPr lang="en-US" sz="1200" dirty="0" err="1"/>
              <a:t>Exellent</a:t>
            </a:r>
            <a:r>
              <a:rPr lang="en-US" sz="1200" dirty="0"/>
              <a:t>, 2= Very Good, 3= Good, 4=Fair, 5=Poor</a:t>
            </a:r>
          </a:p>
          <a:p>
            <a:r>
              <a:rPr lang="en-US" sz="1200" dirty="0"/>
              <a:t> #q0020_0001- In general would you say your quality of life is: 1=Excellent, 5 = Poor</a:t>
            </a:r>
          </a:p>
          <a:p>
            <a:r>
              <a:rPr lang="en-US" sz="1200" dirty="0"/>
              <a:t> #q0030_0015- Have you ever been told by a doctor or HCP that you have hearing loss?</a:t>
            </a:r>
          </a:p>
          <a:p>
            <a:r>
              <a:rPr lang="en-US" sz="1200" dirty="0"/>
              <a:t> #q0030_0016- Have you ever been told by a doctor or HCP that you have vision loss? </a:t>
            </a:r>
          </a:p>
          <a:p>
            <a:r>
              <a:rPr lang="en-US" sz="1200" dirty="0"/>
              <a:t> #q0030_0017- Have you ever been told by a doctor or HCP that you have balance problems or dizziness?</a:t>
            </a:r>
          </a:p>
          <a:p>
            <a:r>
              <a:rPr lang="en-US" sz="1200" dirty="0"/>
              <a:t> #q0032- Are you deaf or do you have a significant hearing difficulty? 1=Yes; 2=No</a:t>
            </a:r>
          </a:p>
          <a:p>
            <a:r>
              <a:rPr lang="en-US" sz="1200" dirty="0"/>
              <a:t> #q0034- Do your ever get noises such as ringing or buzzing in your ears or head (tinnitus) that last         more than 5 minutes? (If yes) Do you get these noises some of the time, most of the time, or         all of the time? 1=No; 2=Yes, some of the time; 3= Yes, most or all of the time</a:t>
            </a:r>
          </a:p>
          <a:p>
            <a:r>
              <a:rPr lang="en-US" sz="1200" dirty="0"/>
              <a:t> #q0036- Have you ever worked in a place that was so noisy you had to shout to be heard? 1=No; 2= Yes,         &lt; 1 year; 3=Yes, for 1-5 years; 4= Yes, &gt; 5 years</a:t>
            </a:r>
          </a:p>
          <a:p>
            <a:r>
              <a:rPr lang="en-US" sz="1200" dirty="0"/>
              <a:t> #q0042- Do you have a hearing problem now? 1= Yes; 2= No</a:t>
            </a:r>
          </a:p>
          <a:p>
            <a:r>
              <a:rPr lang="en-US" sz="1200" dirty="0"/>
              <a:t> #q0046- Pathway question: 1-3= No hearing problem; 4= Hearing loss, no treatment; 5= Hearing loss + treatment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950" y="0"/>
            <a:ext cx="290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BEPTA model w/age as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90372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Seattle, USA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897" y="418787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London, UK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897" y="5158331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Toronta</a:t>
            </a:r>
            <a:r>
              <a:rPr lang="en-US" dirty="0" smtClean="0"/>
              <a:t>, CAN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762" y="6187290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Sydney, AUS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905" t="33564" r="37161" b="31277"/>
          <a:stretch/>
        </p:blipFill>
        <p:spPr>
          <a:xfrm>
            <a:off x="1661384" y="2488143"/>
            <a:ext cx="1345722" cy="1061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464" t="32420" r="37602" b="29848"/>
          <a:stretch/>
        </p:blipFill>
        <p:spPr>
          <a:xfrm>
            <a:off x="1609561" y="3670540"/>
            <a:ext cx="1345720" cy="1138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0052" t="33564" r="37896" b="32992"/>
          <a:stretch/>
        </p:blipFill>
        <p:spPr>
          <a:xfrm>
            <a:off x="3114818" y="2539901"/>
            <a:ext cx="1293964" cy="1009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40936" t="34135" r="37454" b="32420"/>
          <a:stretch/>
        </p:blipFill>
        <p:spPr>
          <a:xfrm>
            <a:off x="4764394" y="2570392"/>
            <a:ext cx="1268083" cy="1009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8343" y="206702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9339" y="206702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7149" y="2063806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gender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41375" t="33850" r="39219" b="30990"/>
          <a:stretch/>
        </p:blipFill>
        <p:spPr>
          <a:xfrm>
            <a:off x="3192458" y="3709359"/>
            <a:ext cx="1138688" cy="1061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0493" t="34135" r="37896" b="33277"/>
          <a:stretch/>
        </p:blipFill>
        <p:spPr>
          <a:xfrm>
            <a:off x="4741641" y="3709359"/>
            <a:ext cx="1268084" cy="9834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40052" t="34707" r="37896" b="33563"/>
          <a:stretch/>
        </p:blipFill>
        <p:spPr>
          <a:xfrm>
            <a:off x="1674221" y="4864232"/>
            <a:ext cx="1293964" cy="9575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/>
          <a:srcRect l="40935" t="33849" r="39219" b="32707"/>
          <a:stretch/>
        </p:blipFill>
        <p:spPr>
          <a:xfrm>
            <a:off x="3192254" y="4838352"/>
            <a:ext cx="1164566" cy="10092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/>
          <a:srcRect l="40935" t="34707" r="37895" b="34421"/>
          <a:stretch/>
        </p:blipFill>
        <p:spPr>
          <a:xfrm>
            <a:off x="4802027" y="4822446"/>
            <a:ext cx="1242204" cy="9316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1"/>
          <a:srcRect l="40493" t="32706" r="37896" b="32992"/>
          <a:stretch/>
        </p:blipFill>
        <p:spPr>
          <a:xfrm>
            <a:off x="1700203" y="5854371"/>
            <a:ext cx="1268084" cy="10351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2"/>
          <a:srcRect l="40493" t="32706" r="38778" b="31276"/>
          <a:stretch/>
        </p:blipFill>
        <p:spPr>
          <a:xfrm>
            <a:off x="3192457" y="5854371"/>
            <a:ext cx="1216325" cy="10869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3"/>
          <a:srcRect l="40935" t="33564" r="38777" b="33849"/>
          <a:stretch/>
        </p:blipFill>
        <p:spPr>
          <a:xfrm>
            <a:off x="4827907" y="5854371"/>
            <a:ext cx="1190445" cy="9834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71611" y="279456"/>
            <a:ext cx="568501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Pathway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know if I have a hearing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have any problems with my hearing 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and nobody has complained about my hearing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have any problems with my hearing </a:t>
            </a:r>
          </a:p>
          <a:p>
            <a:pPr lvl="1"/>
            <a:r>
              <a:rPr lang="en-US" sz="1400" dirty="0" smtClean="0"/>
              <a:t>	but sometimes other people tell me I have a hearing problem</a:t>
            </a:r>
          </a:p>
          <a:p>
            <a:r>
              <a:rPr lang="en-US" sz="1400" dirty="0" smtClean="0"/>
              <a:t>Pathway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have a hearing problem but have not sought any help for it</a:t>
            </a:r>
          </a:p>
          <a:p>
            <a:r>
              <a:rPr lang="en-US" sz="1400" dirty="0" smtClean="0"/>
              <a:t>Pathway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have a hearing problem and I wear hearing aids or use other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technology to help me hear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72" y="26741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Country-Panel surveys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0418" y="77798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1414" y="777981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450" y="1467292"/>
            <a:ext cx="56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493" t="33564" r="37896" b="32134"/>
          <a:stretch/>
        </p:blipFill>
        <p:spPr>
          <a:xfrm>
            <a:off x="1230286" y="1173191"/>
            <a:ext cx="1268084" cy="103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493" t="33277" r="37896" b="33278"/>
          <a:stretch/>
        </p:blipFill>
        <p:spPr>
          <a:xfrm>
            <a:off x="2846717" y="1186131"/>
            <a:ext cx="1268084" cy="1009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0493" t="34135" r="38778" b="33277"/>
          <a:stretch/>
        </p:blipFill>
        <p:spPr>
          <a:xfrm>
            <a:off x="1230286" y="2253096"/>
            <a:ext cx="1216325" cy="9834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39611" t="34135" r="38337" b="32420"/>
          <a:stretch/>
        </p:blipFill>
        <p:spPr>
          <a:xfrm>
            <a:off x="2794958" y="2195421"/>
            <a:ext cx="1293962" cy="10092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5223" y="259655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547" y="389079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607" y="4815690"/>
            <a:ext cx="56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39611" t="34135" r="38337" b="32420"/>
          <a:stretch/>
        </p:blipFill>
        <p:spPr>
          <a:xfrm>
            <a:off x="1152649" y="3648973"/>
            <a:ext cx="1293962" cy="10092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39611" t="34135" r="37896" b="33277"/>
          <a:stretch/>
        </p:blipFill>
        <p:spPr>
          <a:xfrm>
            <a:off x="2820838" y="3648973"/>
            <a:ext cx="1319842" cy="9834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l="40052" t="33564" r="37014" b="31277"/>
          <a:stretch/>
        </p:blipFill>
        <p:spPr>
          <a:xfrm>
            <a:off x="1230286" y="4690059"/>
            <a:ext cx="1345722" cy="1061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l="40052" t="34135" r="37014" b="33277"/>
          <a:stretch/>
        </p:blipFill>
        <p:spPr>
          <a:xfrm>
            <a:off x="2820838" y="4658265"/>
            <a:ext cx="1345722" cy="9834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71611" y="279456"/>
            <a:ext cx="568501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Pathway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know if I have a hearing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have any problems with my hearing 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and nobody has complained about my hearing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not have any problems with my hearing </a:t>
            </a:r>
          </a:p>
          <a:p>
            <a:pPr lvl="1"/>
            <a:r>
              <a:rPr lang="en-US" sz="1400" dirty="0" smtClean="0"/>
              <a:t>	but sometimes other people tell me I have a hearing problem</a:t>
            </a:r>
          </a:p>
          <a:p>
            <a:r>
              <a:rPr lang="en-US" sz="1400" dirty="0" smtClean="0"/>
              <a:t>Pathway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have a hearing problem but have not sought any help for it</a:t>
            </a:r>
          </a:p>
          <a:p>
            <a:r>
              <a:rPr lang="en-US" sz="1400" dirty="0" smtClean="0"/>
              <a:t>Pathway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 do have a hearing problem and I wear hearing aids or use other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technology to help me hear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14"/>
            <a:ext cx="9144000" cy="956603"/>
          </a:xfrm>
        </p:spPr>
        <p:txBody>
          <a:bodyPr/>
          <a:lstStyle/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4249" y="1017917"/>
            <a:ext cx="43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2009-2010 and 2011-2012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1619233"/>
            <a:ext cx="5670431" cy="425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88" y="1619233"/>
            <a:ext cx="5670431" cy="4252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602123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n=10537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55869" y="59832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226" y="147625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0220" t="43142" r="37421" b="41761"/>
          <a:stretch/>
        </p:blipFill>
        <p:spPr>
          <a:xfrm>
            <a:off x="8014671" y="1854784"/>
            <a:ext cx="2044461" cy="10353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9000" y="14854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2009-2011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8994" t="41006" r="39780" b="40504"/>
          <a:stretch/>
        </p:blipFill>
        <p:spPr>
          <a:xfrm>
            <a:off x="1880558" y="1751162"/>
            <a:ext cx="1940943" cy="12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2" y="1871931"/>
            <a:ext cx="5785449" cy="4339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552" y="240790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9756 -&gt; 9364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559" t="42013" r="39780" b="42138"/>
          <a:stretch/>
        </p:blipFill>
        <p:spPr>
          <a:xfrm>
            <a:off x="6357667" y="1871931"/>
            <a:ext cx="1889185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78" t="3190" r="36069" b="2451"/>
          <a:stretch/>
        </p:blipFill>
        <p:spPr>
          <a:xfrm>
            <a:off x="5760749" y="1115249"/>
            <a:ext cx="2062820" cy="55817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8853" y="0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615" y="1320800"/>
            <a:ext cx="2851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AUQ054</a:t>
            </a:r>
          </a:p>
          <a:p>
            <a:r>
              <a:rPr lang="en-US" dirty="0" smtClean="0"/>
              <a:t>1=Excellent</a:t>
            </a:r>
          </a:p>
          <a:p>
            <a:r>
              <a:rPr lang="en-US" dirty="0" smtClean="0"/>
              <a:t>2=Good</a:t>
            </a:r>
          </a:p>
          <a:p>
            <a:r>
              <a:rPr lang="en-US" dirty="0" smtClean="0"/>
              <a:t>3=A little trouble</a:t>
            </a:r>
          </a:p>
          <a:p>
            <a:r>
              <a:rPr lang="en-US" dirty="0" smtClean="0"/>
              <a:t>4=Moderate hearing trouble</a:t>
            </a:r>
          </a:p>
          <a:p>
            <a:r>
              <a:rPr lang="en-US" dirty="0" smtClean="0"/>
              <a:t>5=A lot of trouble</a:t>
            </a:r>
          </a:p>
          <a:p>
            <a:r>
              <a:rPr lang="en-US" dirty="0" smtClean="0"/>
              <a:t>6=Deaf</a:t>
            </a:r>
          </a:p>
          <a:p>
            <a:r>
              <a:rPr lang="en-US" dirty="0" smtClean="0"/>
              <a:t>77=refused</a:t>
            </a:r>
          </a:p>
          <a:p>
            <a:r>
              <a:rPr lang="en-US" dirty="0" smtClean="0"/>
              <a:t>99=Don’t 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4421" y="1320800"/>
            <a:ext cx="129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1=male</a:t>
            </a:r>
          </a:p>
          <a:p>
            <a:r>
              <a:rPr lang="en-US" dirty="0" smtClean="0"/>
              <a:t>2=female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585" y="13208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1= &lt;65</a:t>
            </a:r>
          </a:p>
          <a:p>
            <a:r>
              <a:rPr lang="en-US" dirty="0" smtClean="0"/>
              <a:t>2= 65+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6131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2494" y="1017917"/>
            <a:ext cx="266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all years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15" y="1401793"/>
            <a:ext cx="7274943" cy="54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27" t="39623" r="37233" b="39245"/>
          <a:stretch/>
        </p:blipFill>
        <p:spPr>
          <a:xfrm>
            <a:off x="3925019" y="2355011"/>
            <a:ext cx="4031412" cy="26251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0521" y="365125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</a:p>
          <a:p>
            <a:r>
              <a:rPr lang="en-US" dirty="0" smtClean="0"/>
              <a:t>All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882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NHANES: Demographics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BEPTA &gt;65 years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29</cp:revision>
  <dcterms:created xsi:type="dcterms:W3CDTF">2018-07-10T00:13:09Z</dcterms:created>
  <dcterms:modified xsi:type="dcterms:W3CDTF">2018-08-06T17:38:12Z</dcterms:modified>
</cp:coreProperties>
</file>