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2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8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3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0C0B3-2BD0-4A49-9351-1A403D630B38}" type="datetimeFigureOut">
              <a:rPr lang="en-US" smtClean="0"/>
              <a:t>8/1/2018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CE685-ED3F-45A8-9301-AA9E626D6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tisticsbyjim.com/glossary/ordinal-variables/" TargetMode="External"/><Relationship Id="rId2" Type="http://schemas.openxmlformats.org/officeDocument/2006/relationships/hyperlink" Target="http://statisticsbyjim.com/glossary/ordinal-logistic-regress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tatisticsbyjim.com/glossary/nominal-variables/" TargetMode="External"/><Relationship Id="rId4" Type="http://schemas.openxmlformats.org/officeDocument/2006/relationships/hyperlink" Target="http://statisticsbyjim.com/glossary/nominal-logistic-regress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5551" r="25582" b="26158"/>
          <a:stretch/>
        </p:blipFill>
        <p:spPr>
          <a:xfrm>
            <a:off x="-1427392" y="1733550"/>
            <a:ext cx="4361092" cy="1457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7614" r="25624" b="25988"/>
          <a:stretch/>
        </p:blipFill>
        <p:spPr>
          <a:xfrm>
            <a:off x="-1424935" y="3276600"/>
            <a:ext cx="4358635" cy="1400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6012" r="26557" b="25696"/>
          <a:stretch/>
        </p:blipFill>
        <p:spPr>
          <a:xfrm>
            <a:off x="-1370242" y="4676775"/>
            <a:ext cx="4303942" cy="1457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3542" t="39028" r="13020" b="40139"/>
          <a:stretch/>
        </p:blipFill>
        <p:spPr>
          <a:xfrm>
            <a:off x="188195" y="104774"/>
            <a:ext cx="6715125" cy="14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7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760" t="17841" r="32604" b="18699"/>
          <a:stretch/>
        </p:blipFill>
        <p:spPr>
          <a:xfrm>
            <a:off x="595222" y="733156"/>
            <a:ext cx="1915064" cy="19150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9237" y="363824"/>
            <a:ext cx="56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760" t="14843" r="33045" b="17410"/>
          <a:stretch/>
        </p:blipFill>
        <p:spPr>
          <a:xfrm>
            <a:off x="4787660" y="629727"/>
            <a:ext cx="1889185" cy="2044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8799" y="282674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35936" t="20700" r="34074" b="20987"/>
          <a:stretch/>
        </p:blipFill>
        <p:spPr>
          <a:xfrm>
            <a:off x="7548113" y="733156"/>
            <a:ext cx="1759788" cy="17597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01486" y="36382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59" y="3239951"/>
            <a:ext cx="5867908" cy="301778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76754" y="3492337"/>
            <a:ext cx="56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1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78202"/>
            <a:ext cx="917257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lm(formula = BEPTA ~ factor(q0046) + factor(q0032) + factor(q0042) + </a:t>
            </a:r>
          </a:p>
          <a:p>
            <a:r>
              <a:rPr lang="en-US" sz="1200" dirty="0"/>
              <a:t>    q0003 + factor(q0012) + factor(q0002) + factor(q0008), data = man.group1)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Min      1Q  Median      3Q     Max </a:t>
            </a:r>
          </a:p>
          <a:p>
            <a:r>
              <a:rPr lang="en-US" sz="1200" dirty="0"/>
              <a:t>-35.042  -6.428  -0.110   6.234  37.540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Estimate Std. Error t value </a:t>
            </a:r>
            <a:r>
              <a:rPr lang="en-US" sz="1200" dirty="0" err="1"/>
              <a:t>Pr</a:t>
            </a:r>
            <a:r>
              <a:rPr lang="en-US" sz="1200" dirty="0"/>
              <a:t>(&gt;|t|)    </a:t>
            </a:r>
          </a:p>
          <a:p>
            <a:r>
              <a:rPr lang="en-US" sz="1200" dirty="0"/>
              <a:t>(Intercept)     21.0388     5.8666   3.586 0.000410 ***</a:t>
            </a:r>
          </a:p>
          <a:p>
            <a:r>
              <a:rPr lang="en-US" sz="1200" dirty="0"/>
              <a:t>factor(q0046)2  -2.6149     2.5770  -1.015 0.311312    </a:t>
            </a:r>
          </a:p>
          <a:p>
            <a:r>
              <a:rPr lang="en-US" sz="1200" dirty="0"/>
              <a:t>factor(q0046)3   1.0495     3.6520   0.287 0.774088    </a:t>
            </a:r>
          </a:p>
          <a:p>
            <a:r>
              <a:rPr lang="en-US" sz="1200" dirty="0"/>
              <a:t>factor(q0046)4   0.7195     3.3049   0.218 0.827860    </a:t>
            </a:r>
          </a:p>
          <a:p>
            <a:r>
              <a:rPr lang="en-US" sz="1200" dirty="0"/>
              <a:t>factor(q0046)5  12.7901     3.5950   3.558 0.000454 ***</a:t>
            </a:r>
          </a:p>
          <a:p>
            <a:r>
              <a:rPr lang="en-US" sz="1200" dirty="0"/>
              <a:t>factor(q0032)2  -7.0463     1.9878  -3.545 0.000476 ***</a:t>
            </a:r>
          </a:p>
          <a:p>
            <a:r>
              <a:rPr lang="en-US" sz="1200" dirty="0"/>
              <a:t>factor(q0042)2  -4.5822     2.9757  -1.540 0.124962    </a:t>
            </a:r>
          </a:p>
          <a:p>
            <a:r>
              <a:rPr lang="en-US" sz="1200" dirty="0"/>
              <a:t>q0003            4.0740     0.5923   6.878 5.67e-11 ***</a:t>
            </a:r>
          </a:p>
          <a:p>
            <a:r>
              <a:rPr lang="en-US" sz="1200" dirty="0"/>
              <a:t>factor(q0012)2  -0.1657     1.8962  -0.087 0.930441    </a:t>
            </a:r>
          </a:p>
          <a:p>
            <a:r>
              <a:rPr lang="en-US" sz="1200" dirty="0"/>
              <a:t>factor(q0012)3  -0.8240     1.7183  -0.480 0.632014    </a:t>
            </a:r>
          </a:p>
          <a:p>
            <a:r>
              <a:rPr lang="en-US" sz="1200" dirty="0"/>
              <a:t>factor(q0002)2   1.8583     1.4852   1.251 0.212149    </a:t>
            </a:r>
          </a:p>
          <a:p>
            <a:r>
              <a:rPr lang="en-US" sz="1200" dirty="0"/>
              <a:t>factor(q0008)4  -3.9346     4.4278  -0.889 0.375135    </a:t>
            </a:r>
          </a:p>
          <a:p>
            <a:r>
              <a:rPr lang="en-US" sz="1200" dirty="0"/>
              <a:t>factor(q0008)5  -7.7118     4.4045  -1.751 0.081300 .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11 on 230 degrees of freedom</a:t>
            </a:r>
          </a:p>
          <a:p>
            <a:r>
              <a:rPr lang="en-US" sz="1200" dirty="0"/>
              <a:t>  (5 observations deleted due to </a:t>
            </a:r>
            <a:r>
              <a:rPr lang="en-US" sz="1200" dirty="0" err="1"/>
              <a:t>missingness</a:t>
            </a:r>
            <a:r>
              <a:rPr lang="en-US" sz="1200" dirty="0"/>
              <a:t>)</a:t>
            </a:r>
          </a:p>
          <a:p>
            <a:r>
              <a:rPr lang="en-US" sz="1200" dirty="0"/>
              <a:t>Multiple R-squared:  0.6038,	Adjusted R-squared:  0.5831 </a:t>
            </a:r>
          </a:p>
          <a:p>
            <a:r>
              <a:rPr lang="en-US" sz="1200" dirty="0"/>
              <a:t>F-statistic: 29.21 on 12 and 230 DF,  p-value: &lt; 2.2e-16</a:t>
            </a:r>
          </a:p>
        </p:txBody>
      </p:sp>
      <p:sp>
        <p:nvSpPr>
          <p:cNvPr id="2" name="Rectangle 1"/>
          <p:cNvSpPr/>
          <p:nvPr/>
        </p:nvSpPr>
        <p:spPr>
          <a:xfrm>
            <a:off x="5762625" y="69146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#q0001- Participant ID</a:t>
            </a:r>
          </a:p>
          <a:p>
            <a:r>
              <a:rPr lang="en-US" sz="1200" dirty="0"/>
              <a:t> #q0002- Gender; 1=F</a:t>
            </a:r>
          </a:p>
          <a:p>
            <a:r>
              <a:rPr lang="en-US" sz="1200" dirty="0"/>
              <a:t> #q0003- Age: 1= under 60; 2= 60-64; 3=65-69; 4= 70-74; 5= 75-79; 6= 80-84' 70= 85+</a:t>
            </a:r>
          </a:p>
          <a:p>
            <a:r>
              <a:rPr lang="en-US" sz="1200" dirty="0"/>
              <a:t> #q0005- marital status: 1=married/committed relationship; 2= single/divorced/widowed/never married</a:t>
            </a:r>
          </a:p>
          <a:p>
            <a:r>
              <a:rPr lang="en-US" sz="1200" dirty="0"/>
              <a:t> #q0008- highest grade completed: 1= none; 2=elementary; 3= secondary; 4-undergrad; 5= graduate</a:t>
            </a:r>
          </a:p>
          <a:p>
            <a:r>
              <a:rPr lang="en-US" sz="1200" dirty="0"/>
              <a:t> #q0010- household income</a:t>
            </a:r>
          </a:p>
          <a:p>
            <a:r>
              <a:rPr lang="en-US" sz="1200" dirty="0"/>
              <a:t> #q0012- do health benefits cover cost of a hearing test</a:t>
            </a:r>
          </a:p>
          <a:p>
            <a:r>
              <a:rPr lang="en-US" sz="1200" dirty="0"/>
              <a:t> #q0013- do health benefits cover cost of hearing aids</a:t>
            </a:r>
          </a:p>
          <a:p>
            <a:r>
              <a:rPr lang="en-US" sz="1200" dirty="0"/>
              <a:t> #q0014- race: 1= American </a:t>
            </a:r>
            <a:r>
              <a:rPr lang="en-US" sz="1200" dirty="0" err="1"/>
              <a:t>indian</a:t>
            </a:r>
            <a:r>
              <a:rPr lang="en-US" sz="1200" dirty="0"/>
              <a:t>; 2= Asian; 3= White; 4= Native Hawaiian/PI; 5= Black/AA; 6=More than               one race</a:t>
            </a:r>
          </a:p>
          <a:p>
            <a:r>
              <a:rPr lang="en-US" sz="1200" dirty="0"/>
              <a:t> #q0018_0001- In general, would you say your health is: 1= </a:t>
            </a:r>
            <a:r>
              <a:rPr lang="en-US" sz="1200" dirty="0" err="1"/>
              <a:t>Exellent</a:t>
            </a:r>
            <a:r>
              <a:rPr lang="en-US" sz="1200" dirty="0"/>
              <a:t>, 2= Very Good, 3= Good, 4=Fair, 5=Poor</a:t>
            </a:r>
          </a:p>
          <a:p>
            <a:r>
              <a:rPr lang="en-US" sz="1200" dirty="0"/>
              <a:t> #q0020_0001- In general would you say your quality of life is: 1=Excellent, 5 = Poor</a:t>
            </a:r>
          </a:p>
          <a:p>
            <a:r>
              <a:rPr lang="en-US" sz="1200" dirty="0"/>
              <a:t> #q0030_0015- Have you ever been told by a doctor or HCP that you have hearing loss?</a:t>
            </a:r>
          </a:p>
          <a:p>
            <a:r>
              <a:rPr lang="en-US" sz="1200" dirty="0"/>
              <a:t> #q0030_0016- Have you ever been told by a doctor or HCP that you have vision loss? </a:t>
            </a:r>
          </a:p>
          <a:p>
            <a:r>
              <a:rPr lang="en-US" sz="1200" dirty="0"/>
              <a:t> #q0030_0017- Have you ever been told by a doctor or HCP that you have balance problems or dizziness?</a:t>
            </a:r>
          </a:p>
          <a:p>
            <a:r>
              <a:rPr lang="en-US" sz="1200" dirty="0"/>
              <a:t> #q0032- Are you deaf or do you have a significant hearing difficulty? 1=Yes; 2=No</a:t>
            </a:r>
          </a:p>
          <a:p>
            <a:r>
              <a:rPr lang="en-US" sz="1200" dirty="0"/>
              <a:t> #q0034- Do your ever get noises such as ringing or buzzing in your ears or head (tinnitus) that last         more than 5 minutes? (If yes) Do you get these noises some of the time, most of the time, or         all of the time? 1=No; 2=Yes, some of the time; 3= Yes, most or all of the time</a:t>
            </a:r>
          </a:p>
          <a:p>
            <a:r>
              <a:rPr lang="en-US" sz="1200" dirty="0"/>
              <a:t> #q0036- Have you ever worked in a place that was so noisy you had to shout to be heard? 1=No; 2= Yes,         &lt; 1 year; 3=Yes, for 1-5 years; 4= Yes, &gt; 5 years</a:t>
            </a:r>
          </a:p>
          <a:p>
            <a:r>
              <a:rPr lang="en-US" sz="1200" dirty="0"/>
              <a:t> #q0042- Do you have a hearing problem now? 1= Yes; 2= No</a:t>
            </a:r>
          </a:p>
          <a:p>
            <a:r>
              <a:rPr lang="en-US" sz="1200" dirty="0"/>
              <a:t> #q0046- Pathway question: 1-3= No hearing problem; 4= Hearing loss, no treatment; 5= Hearing loss + treatment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3950" y="0"/>
            <a:ext cx="141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BEPTA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24" y="113139"/>
            <a:ext cx="90963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lm(formula = BEPTA ~ factor(q0046) + factor(q0032, levels = c(2, </a:t>
            </a:r>
          </a:p>
          <a:p>
            <a:r>
              <a:rPr lang="en-US" sz="1200" dirty="0"/>
              <a:t>    1)) + factor(q0042, levels = c(2, 1)) + factor(q0003) + factor(q0012) + </a:t>
            </a:r>
          </a:p>
          <a:p>
            <a:r>
              <a:rPr lang="en-US" sz="1200" dirty="0"/>
              <a:t>    factor(q0002) + factor(man.group1$q0008, levels = c(5, 4, </a:t>
            </a:r>
          </a:p>
          <a:p>
            <a:r>
              <a:rPr lang="en-US" sz="1200" dirty="0"/>
              <a:t>    3)), data = man.group1)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Min      1Q  Median      3Q     Max </a:t>
            </a:r>
          </a:p>
          <a:p>
            <a:r>
              <a:rPr lang="en-US" sz="1200" dirty="0"/>
              <a:t>-34.952  -6.406  -0.154   6.104  36.906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                            Estimate Std. Error t value </a:t>
            </a:r>
            <a:r>
              <a:rPr lang="en-US" sz="1200" dirty="0" err="1"/>
              <a:t>Pr</a:t>
            </a:r>
            <a:r>
              <a:rPr lang="en-US" sz="1200" dirty="0"/>
              <a:t>(&gt;|t|)    </a:t>
            </a:r>
          </a:p>
          <a:p>
            <a:r>
              <a:rPr lang="en-US" sz="1200" dirty="0"/>
              <a:t>(Intercept)                                     17.7973    13.0219   1.367 0.173079    </a:t>
            </a:r>
          </a:p>
          <a:p>
            <a:r>
              <a:rPr lang="en-US" sz="1200" dirty="0"/>
              <a:t>factor(q0046)2                                  -3.0628     2.6210  -1.169 0.243823    </a:t>
            </a:r>
          </a:p>
          <a:p>
            <a:r>
              <a:rPr lang="en-US" sz="1200" dirty="0"/>
              <a:t>factor(q0046)3                                   1.0049     3.7091   0.271 0.786690    </a:t>
            </a:r>
          </a:p>
          <a:p>
            <a:r>
              <a:rPr lang="en-US" sz="1200" dirty="0"/>
              <a:t>factor(q0046)4                                   1.5593     3.4076   0.458 0.647678    </a:t>
            </a:r>
          </a:p>
          <a:p>
            <a:r>
              <a:rPr lang="en-US" sz="1200" dirty="0"/>
              <a:t>factor(q0046)5                                  13.6041     3.7061   3.671 0.000302 ***</a:t>
            </a:r>
          </a:p>
          <a:p>
            <a:r>
              <a:rPr lang="en-US" sz="1200" dirty="0"/>
              <a:t>factor(q0032, levels = c(2, 1))1                 6.9098     2.0452   3.379 0.000859 ***</a:t>
            </a:r>
          </a:p>
          <a:p>
            <a:r>
              <a:rPr lang="en-US" sz="1200" dirty="0"/>
              <a:t>factor(q0042, levels = c(2, 1))1                 3.7221     3.1401   1.185 0.237130    </a:t>
            </a:r>
          </a:p>
          <a:p>
            <a:r>
              <a:rPr lang="en-US" sz="1200" dirty="0"/>
              <a:t>factor(q0003)2                                  -7.0256    12.6376  -0.556 0.578813    </a:t>
            </a:r>
          </a:p>
          <a:p>
            <a:r>
              <a:rPr lang="en-US" sz="1200" dirty="0"/>
              <a:t>factor(q0003)3                                  -3.7501    12.6271  -0.297 0.766747    </a:t>
            </a:r>
          </a:p>
          <a:p>
            <a:r>
              <a:rPr lang="en-US" sz="1200" dirty="0"/>
              <a:t>factor(q0003)4                                  -0.5123    12.6851  -0.040 0.967824    </a:t>
            </a:r>
          </a:p>
          <a:p>
            <a:r>
              <a:rPr lang="en-US" sz="1200" dirty="0"/>
              <a:t>factor(q0003)5                                   4.6821    12.7250   0.368 0.713257    </a:t>
            </a:r>
          </a:p>
          <a:p>
            <a:r>
              <a:rPr lang="en-US" sz="1200" dirty="0"/>
              <a:t>factor(q0003)6                                  10.8398    12.9762   0.835 0.404402    </a:t>
            </a:r>
          </a:p>
          <a:p>
            <a:r>
              <a:rPr lang="en-US" sz="1200" dirty="0"/>
              <a:t>factor(q0003)7                                  13.3261    13.2258   1.008 0.314738    </a:t>
            </a:r>
          </a:p>
          <a:p>
            <a:r>
              <a:rPr lang="en-US" sz="1200" dirty="0"/>
              <a:t>factor(q0012)2                                  -0.2734     1.9339  -0.141 0.887719    </a:t>
            </a:r>
          </a:p>
          <a:p>
            <a:r>
              <a:rPr lang="en-US" sz="1200" dirty="0"/>
              <a:t>factor(q0012)3                                  -0.8460     1.7355  -0.487 0.626401    </a:t>
            </a:r>
          </a:p>
          <a:p>
            <a:r>
              <a:rPr lang="en-US" sz="1200" dirty="0"/>
              <a:t>factor(q0002)2                                   1.6219     1.5148   1.071 0.285434    </a:t>
            </a:r>
          </a:p>
          <a:p>
            <a:r>
              <a:rPr lang="en-US" sz="1200" dirty="0"/>
              <a:t>factor(man.group1$q0008, levels = c(5, 4, 3))4   3.7652     1.4912   2.525 0.012260 *  </a:t>
            </a:r>
          </a:p>
          <a:p>
            <a:r>
              <a:rPr lang="en-US" sz="1200" dirty="0"/>
              <a:t>factor(man.group1$q0008, levels = c(5, 4, 3))3   6.1715     4.7469   1.300 0.194890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11.08 on 225 degrees of freedom</a:t>
            </a:r>
          </a:p>
          <a:p>
            <a:r>
              <a:rPr lang="en-US" sz="1200" dirty="0"/>
              <a:t>  (5 observations deleted due to </a:t>
            </a:r>
            <a:r>
              <a:rPr lang="en-US" sz="1200" dirty="0" err="1"/>
              <a:t>missingness</a:t>
            </a:r>
            <a:r>
              <a:rPr lang="en-US" sz="1200" dirty="0"/>
              <a:t>)</a:t>
            </a:r>
          </a:p>
          <a:p>
            <a:r>
              <a:rPr lang="en-US" sz="1200" dirty="0"/>
              <a:t>Multiple R-squared:  0.6073,	Adjusted R-squared:  0.5776 </a:t>
            </a:r>
          </a:p>
          <a:p>
            <a:r>
              <a:rPr lang="en-US" sz="1200" dirty="0"/>
              <a:t>F-statistic: 20.47 on 17 and 225 DF,  p-value: &lt; 2.2e-16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5025" y="92006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#q0001- Participant ID</a:t>
            </a:r>
          </a:p>
          <a:p>
            <a:r>
              <a:rPr lang="en-US" sz="1200" dirty="0"/>
              <a:t> #q0002- Gender; 1=F</a:t>
            </a:r>
          </a:p>
          <a:p>
            <a:r>
              <a:rPr lang="en-US" sz="1200" dirty="0"/>
              <a:t> #q0003- Age: 1= under 60; 2= 60-64; 3=65-69; 4= 70-74; 5= 75-79; 6= 80-84' 70= 85+</a:t>
            </a:r>
          </a:p>
          <a:p>
            <a:r>
              <a:rPr lang="en-US" sz="1200" dirty="0"/>
              <a:t> #q0005- marital status: 1=married/committed relationship; 2= single/divorced/widowed/never married</a:t>
            </a:r>
          </a:p>
          <a:p>
            <a:r>
              <a:rPr lang="en-US" sz="1200" dirty="0"/>
              <a:t> #q0008- highest grade completed: 1= none; 2=elementary; 3= secondary; 4-undergrad; 5= graduate</a:t>
            </a:r>
          </a:p>
          <a:p>
            <a:r>
              <a:rPr lang="en-US" sz="1200" dirty="0"/>
              <a:t> #q0010- household income</a:t>
            </a:r>
          </a:p>
          <a:p>
            <a:r>
              <a:rPr lang="en-US" sz="1200" dirty="0"/>
              <a:t> #q0012- do health benefits cover cost of a hearing test</a:t>
            </a:r>
          </a:p>
          <a:p>
            <a:r>
              <a:rPr lang="en-US" sz="1200" dirty="0"/>
              <a:t> #q0013- do health benefits cover cost of hearing aids</a:t>
            </a:r>
          </a:p>
          <a:p>
            <a:r>
              <a:rPr lang="en-US" sz="1200" dirty="0"/>
              <a:t> #q0014- race: 1= American </a:t>
            </a:r>
            <a:r>
              <a:rPr lang="en-US" sz="1200" dirty="0" err="1"/>
              <a:t>indian</a:t>
            </a:r>
            <a:r>
              <a:rPr lang="en-US" sz="1200" dirty="0"/>
              <a:t>; 2= Asian; 3= White; 4= Native Hawaiian/PI; 5= Black/AA; 6=More than               one race</a:t>
            </a:r>
          </a:p>
          <a:p>
            <a:r>
              <a:rPr lang="en-US" sz="1200" dirty="0"/>
              <a:t> #q0018_0001- In general, would you say your health is: 1= </a:t>
            </a:r>
            <a:r>
              <a:rPr lang="en-US" sz="1200" dirty="0" err="1"/>
              <a:t>Exellent</a:t>
            </a:r>
            <a:r>
              <a:rPr lang="en-US" sz="1200" dirty="0"/>
              <a:t>, 2= Very Good, 3= Good, 4=Fair, 5=Poor</a:t>
            </a:r>
          </a:p>
          <a:p>
            <a:r>
              <a:rPr lang="en-US" sz="1200" dirty="0"/>
              <a:t> #q0020_0001- In general would you say your quality of life is: 1=Excellent, 5 = Poor</a:t>
            </a:r>
          </a:p>
          <a:p>
            <a:r>
              <a:rPr lang="en-US" sz="1200" dirty="0"/>
              <a:t> #q0030_0015- Have you ever been told by a doctor or HCP that you have hearing loss?</a:t>
            </a:r>
          </a:p>
          <a:p>
            <a:r>
              <a:rPr lang="en-US" sz="1200" dirty="0"/>
              <a:t> #q0030_0016- Have you ever been told by a doctor or HCP that you have vision loss? </a:t>
            </a:r>
          </a:p>
          <a:p>
            <a:r>
              <a:rPr lang="en-US" sz="1200" dirty="0"/>
              <a:t> #q0030_0017- Have you ever been told by a doctor or HCP that you have balance problems or dizziness?</a:t>
            </a:r>
          </a:p>
          <a:p>
            <a:r>
              <a:rPr lang="en-US" sz="1200" dirty="0"/>
              <a:t> #q0032- Are you deaf or do you have a significant hearing difficulty? 1=Yes; 2=No</a:t>
            </a:r>
          </a:p>
          <a:p>
            <a:r>
              <a:rPr lang="en-US" sz="1200" dirty="0"/>
              <a:t> #q0034- Do your ever get noises such as ringing or buzzing in your ears or head (tinnitus) that last         more than 5 minutes? (If yes) Do you get these noises some of the time, most of the time, or         all of the time? 1=No; 2=Yes, some of the time; 3= Yes, most or all of the time</a:t>
            </a:r>
          </a:p>
          <a:p>
            <a:r>
              <a:rPr lang="en-US" sz="1200" dirty="0"/>
              <a:t> #q0036- Have you ever worked in a place that was so noisy you had to shout to be heard? 1=No; 2= Yes,         &lt; 1 year; 3=Yes, for 1-5 years; 4= Yes, &gt; 5 years</a:t>
            </a:r>
          </a:p>
          <a:p>
            <a:r>
              <a:rPr lang="en-US" sz="1200" dirty="0"/>
              <a:t> #q0042- Do you have a hearing problem now? 1= Yes; 2= No</a:t>
            </a:r>
          </a:p>
          <a:p>
            <a:r>
              <a:rPr lang="en-US" sz="1200" dirty="0"/>
              <a:t> #q0046- Pathway question: 1-3= No hearing problem; 4= Hearing loss, no treatment; 5= Hearing loss + treatment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3950" y="0"/>
            <a:ext cx="2909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BEPTA model w/age as factor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3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6450" y="57716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#q0001- Participant ID</a:t>
            </a:r>
          </a:p>
          <a:p>
            <a:r>
              <a:rPr lang="en-US" sz="1200" dirty="0"/>
              <a:t> #q0002- Gender; 1=F</a:t>
            </a:r>
          </a:p>
          <a:p>
            <a:r>
              <a:rPr lang="en-US" sz="1200" dirty="0"/>
              <a:t> #q0003- Age: 1= under 60; 2= 60-64; 3=65-69; 4= 70-74; 5= 75-79; 6= 80-84' 70= 85+</a:t>
            </a:r>
          </a:p>
          <a:p>
            <a:r>
              <a:rPr lang="en-US" sz="1200" dirty="0"/>
              <a:t> #q0005- marital status: 1=married/committed relationship; 2= single/divorced/widowed/never married</a:t>
            </a:r>
          </a:p>
          <a:p>
            <a:r>
              <a:rPr lang="en-US" sz="1200" dirty="0"/>
              <a:t> #q0008- highest grade completed: 1= none; 2=elementary; 3= secondary; 4-undergrad; 5= graduate</a:t>
            </a:r>
          </a:p>
          <a:p>
            <a:r>
              <a:rPr lang="en-US" sz="1200" dirty="0"/>
              <a:t> #q0010- household income</a:t>
            </a:r>
          </a:p>
          <a:p>
            <a:r>
              <a:rPr lang="en-US" sz="1200" dirty="0"/>
              <a:t> #q0012- do health benefits cover cost of a hearing test</a:t>
            </a:r>
          </a:p>
          <a:p>
            <a:r>
              <a:rPr lang="en-US" sz="1200" dirty="0"/>
              <a:t> #q0013- do health benefits cover cost of hearing aids</a:t>
            </a:r>
          </a:p>
          <a:p>
            <a:r>
              <a:rPr lang="en-US" sz="1200" dirty="0"/>
              <a:t> #q0014- race: 1= American </a:t>
            </a:r>
            <a:r>
              <a:rPr lang="en-US" sz="1200" dirty="0" err="1"/>
              <a:t>indian</a:t>
            </a:r>
            <a:r>
              <a:rPr lang="en-US" sz="1200" dirty="0"/>
              <a:t>; 2= Asian; 3= White; 4= Native Hawaiian/PI; 5= Black/AA; 6=More than               one race</a:t>
            </a:r>
          </a:p>
          <a:p>
            <a:r>
              <a:rPr lang="en-US" sz="1200" dirty="0"/>
              <a:t> #q0018_0001- In general, would you say your health is: 1= </a:t>
            </a:r>
            <a:r>
              <a:rPr lang="en-US" sz="1200" dirty="0" err="1"/>
              <a:t>Exellent</a:t>
            </a:r>
            <a:r>
              <a:rPr lang="en-US" sz="1200" dirty="0"/>
              <a:t>, 2= Very Good, 3= Good, 4=Fair, 5=Poor</a:t>
            </a:r>
          </a:p>
          <a:p>
            <a:r>
              <a:rPr lang="en-US" sz="1200" dirty="0"/>
              <a:t> #q0020_0001- In general would you say your quality of life is: 1=Excellent, 5 = Poor</a:t>
            </a:r>
          </a:p>
          <a:p>
            <a:r>
              <a:rPr lang="en-US" sz="1200" dirty="0"/>
              <a:t> #q0030_0015- Have you ever been told by a doctor or HCP that you have hearing loss?</a:t>
            </a:r>
          </a:p>
          <a:p>
            <a:r>
              <a:rPr lang="en-US" sz="1200" dirty="0"/>
              <a:t> #q0030_0016- Have you ever been told by a doctor or HCP that you have vision loss? </a:t>
            </a:r>
          </a:p>
          <a:p>
            <a:r>
              <a:rPr lang="en-US" sz="1200" dirty="0"/>
              <a:t> #q0030_0017- Have you ever been told by a doctor or HCP that you have balance problems or dizziness?</a:t>
            </a:r>
          </a:p>
          <a:p>
            <a:r>
              <a:rPr lang="en-US" sz="1200" dirty="0"/>
              <a:t> #q0032- Are you deaf or do you have a significant hearing difficulty? 1=Yes; 2=No</a:t>
            </a:r>
          </a:p>
          <a:p>
            <a:r>
              <a:rPr lang="en-US" sz="1200" dirty="0"/>
              <a:t> #q0034- Do your ever get noises such as ringing or buzzing in your ears or head (tinnitus) that last         more than 5 minutes? (If yes) Do you get these noises some of the time, most of the time, or         all of the time? 1=No; 2=Yes, some of the time; 3= Yes, most or all of the time</a:t>
            </a:r>
          </a:p>
          <a:p>
            <a:r>
              <a:rPr lang="en-US" sz="1200" dirty="0"/>
              <a:t> #q0036- Have you ever worked in a place that was so noisy you had to shout to be heard? 1=No; 2= Yes,         &lt; 1 year; 3=Yes, for 1-5 years; 4= Yes, &gt; 5 years</a:t>
            </a:r>
          </a:p>
          <a:p>
            <a:r>
              <a:rPr lang="en-US" sz="1200" dirty="0"/>
              <a:t> #q0042- Do you have a hearing problem now? 1= Yes; 2= No</a:t>
            </a:r>
          </a:p>
          <a:p>
            <a:r>
              <a:rPr lang="en-US" sz="1200" dirty="0"/>
              <a:t> #q0046- Pathway question: 1-3= No hearing problem; 4= Hearing loss, no treatment; 5= Hearing loss + treatment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" y="414468"/>
            <a:ext cx="6096000" cy="581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lm(formula = pathway ~ factor(q0032, levels = c(2, 1)) + factor(q0042, </a:t>
            </a:r>
          </a:p>
          <a:p>
            <a:r>
              <a:rPr lang="en-US" sz="1200" dirty="0"/>
              <a:t>    levels = c(2, 1)) + factor(q0003) + factor(q0012) + factor(q0002) + </a:t>
            </a:r>
          </a:p>
          <a:p>
            <a:r>
              <a:rPr lang="en-US" sz="1200" dirty="0"/>
              <a:t>    factor(man.group1$q0008, levels = c(5, 4, 3)), data = man.group1)</a:t>
            </a:r>
          </a:p>
          <a:p>
            <a:endParaRPr lang="en-US" sz="1200" dirty="0"/>
          </a:p>
          <a:p>
            <a:r>
              <a:rPr lang="en-US" sz="1200" dirty="0"/>
              <a:t>Residuals:</a:t>
            </a:r>
          </a:p>
          <a:p>
            <a:r>
              <a:rPr lang="en-US" sz="1200" dirty="0"/>
              <a:t>    Min      1Q  Median      3Q     Max </a:t>
            </a:r>
          </a:p>
          <a:p>
            <a:r>
              <a:rPr lang="en-US" sz="1200" dirty="0"/>
              <a:t>-3.1674 -0.2613 -0.0878  0.2540  3.2425 </a:t>
            </a:r>
          </a:p>
          <a:p>
            <a:endParaRPr lang="en-US" sz="1200" dirty="0"/>
          </a:p>
          <a:p>
            <a:r>
              <a:rPr lang="en-US" sz="1200" dirty="0"/>
              <a:t>Coefficients:</a:t>
            </a:r>
          </a:p>
          <a:p>
            <a:r>
              <a:rPr lang="en-US" sz="1200" dirty="0"/>
              <a:t>                                               Estimate Std. Error t value </a:t>
            </a:r>
            <a:r>
              <a:rPr lang="en-US" sz="1200" dirty="0" err="1"/>
              <a:t>Pr</a:t>
            </a:r>
            <a:r>
              <a:rPr lang="en-US" sz="1200" dirty="0"/>
              <a:t>(&gt;|t|)    </a:t>
            </a:r>
          </a:p>
          <a:p>
            <a:r>
              <a:rPr lang="en-US" sz="1200" dirty="0"/>
              <a:t>(Intercept)                                    -2.39832    0.94672  -2.533 0.011969 *  </a:t>
            </a:r>
          </a:p>
          <a:p>
            <a:r>
              <a:rPr lang="en-US" sz="1200" dirty="0"/>
              <a:t>factor(q0032, levels = c(2, 1))1                0.61424    0.14605   4.206 3.74e-05 ***</a:t>
            </a:r>
          </a:p>
          <a:p>
            <a:r>
              <a:rPr lang="en-US" sz="1200" dirty="0"/>
              <a:t>factor(q0042, levels = c(2, 1))1                2.83486    0.13787  20.563  &lt; 2e-16 ***</a:t>
            </a:r>
          </a:p>
          <a:p>
            <a:r>
              <a:rPr lang="en-US" sz="1200" dirty="0"/>
              <a:t>factor(q0003)2                                  3.56951    0.93767   3.807 0.000181 ***</a:t>
            </a:r>
          </a:p>
          <a:p>
            <a:r>
              <a:rPr lang="en-US" sz="1200" dirty="0"/>
              <a:t>factor(q0003)3                                  3.59235    0.93576   3.839 0.000160 ***</a:t>
            </a:r>
          </a:p>
          <a:p>
            <a:r>
              <a:rPr lang="en-US" sz="1200" dirty="0"/>
              <a:t>factor(q0003)4                                  3.67491    0.93739   3.920 0.000117 ***</a:t>
            </a:r>
          </a:p>
          <a:p>
            <a:r>
              <a:rPr lang="en-US" sz="1200" dirty="0"/>
              <a:t>factor(q0003)5                                  3.61624    0.94480   3.827 0.000167 ***</a:t>
            </a:r>
          </a:p>
          <a:p>
            <a:r>
              <a:rPr lang="en-US" sz="1200" dirty="0"/>
              <a:t>factor(q0003)6                                  3.37546    0.96742   3.489 0.000581 ***</a:t>
            </a:r>
          </a:p>
          <a:p>
            <a:r>
              <a:rPr lang="en-US" sz="1200" dirty="0"/>
              <a:t>factor(q0003)7                                  3.88650    0.98142   3.960 0.000100 ***</a:t>
            </a:r>
          </a:p>
          <a:p>
            <a:r>
              <a:rPr lang="en-US" sz="1200" dirty="0"/>
              <a:t>factor(q0012)2                                  0.27287    0.14843   1.838 0.067290 .  </a:t>
            </a:r>
          </a:p>
          <a:p>
            <a:r>
              <a:rPr lang="en-US" sz="1200" dirty="0"/>
              <a:t>factor(q0012)3                                 -0.08819    0.13212  -0.668 0.505116    </a:t>
            </a:r>
          </a:p>
          <a:p>
            <a:r>
              <a:rPr lang="en-US" sz="1200" dirty="0"/>
              <a:t>factor(q0002)2                                  0.13850    0.11536   1.201 0.231141    </a:t>
            </a:r>
          </a:p>
          <a:p>
            <a:r>
              <a:rPr lang="en-US" sz="1200" dirty="0"/>
              <a:t>factor(man.group1$q0008, levels = c(5, 4, 3))4 -0.01531    0.11524  -0.133 0.894438    </a:t>
            </a:r>
          </a:p>
          <a:p>
            <a:r>
              <a:rPr lang="en-US" sz="1200" dirty="0"/>
              <a:t>factor(man.group1$q0008, levels = c(5, 4, 3))3  0.42496    0.36560   1.162 0.246304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  <a:p>
            <a:endParaRPr lang="en-US" sz="1200" dirty="0"/>
          </a:p>
          <a:p>
            <a:r>
              <a:rPr lang="en-US" sz="1200" dirty="0"/>
              <a:t>Residual standard error: 0.8574 on 229 degrees of freedom</a:t>
            </a:r>
          </a:p>
          <a:p>
            <a:r>
              <a:rPr lang="en-US" sz="1200" dirty="0"/>
              <a:t>  (5 observations deleted due to </a:t>
            </a:r>
            <a:r>
              <a:rPr lang="en-US" sz="1200" dirty="0" err="1"/>
              <a:t>missingness</a:t>
            </a:r>
            <a:r>
              <a:rPr lang="en-US" sz="1200" dirty="0"/>
              <a:t>)</a:t>
            </a:r>
          </a:p>
          <a:p>
            <a:r>
              <a:rPr lang="en-US" sz="1200" dirty="0"/>
              <a:t>Multiple R-squared:  0.7817,	Adjusted R-squared:  0.7693 </a:t>
            </a:r>
          </a:p>
          <a:p>
            <a:r>
              <a:rPr lang="en-US" sz="1200" dirty="0"/>
              <a:t>F-statistic: 63.08 on 13 and 229 DF,  p-value: &lt; 2.2e-16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33950" y="0"/>
            <a:ext cx="1626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Pathway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7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075" y="193239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Ordinal Logistic Regression</a:t>
            </a:r>
          </a:p>
          <a:p>
            <a:r>
              <a:rPr lang="en-US" dirty="0">
                <a:hlinkClick r:id="rId2"/>
              </a:rPr>
              <a:t>Ordinal logistic regression</a:t>
            </a:r>
            <a:r>
              <a:rPr lang="en-US" dirty="0"/>
              <a:t> models the relationship between a set of predictors and an </a:t>
            </a:r>
            <a:r>
              <a:rPr lang="en-US" dirty="0">
                <a:hlinkClick r:id="rId3"/>
              </a:rPr>
              <a:t>ordinal response</a:t>
            </a:r>
            <a:r>
              <a:rPr lang="en-US" dirty="0"/>
              <a:t> variable. An ordinal response has at least three groups which have a natural order, such as hot, medium, and cold.</a:t>
            </a:r>
          </a:p>
          <a:p>
            <a:r>
              <a:rPr lang="en-US" b="1" dirty="0"/>
              <a:t>Example:</a:t>
            </a:r>
            <a:r>
              <a:rPr lang="en-US" dirty="0"/>
              <a:t> Market analysts want to determine which variables influence the decision to buy large, medium, or small popcorn at the movie theater.</a:t>
            </a:r>
          </a:p>
          <a:p>
            <a:endParaRPr lang="en-US" dirty="0" smtClean="0">
              <a:solidFill>
                <a:srgbClr val="222222"/>
              </a:solidFill>
              <a:latin typeface="Roboto Slab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Roboto Slab"/>
              </a:rPr>
              <a:t>Nominal </a:t>
            </a:r>
            <a:r>
              <a:rPr lang="en-US" dirty="0">
                <a:solidFill>
                  <a:srgbClr val="222222"/>
                </a:solidFill>
                <a:latin typeface="Roboto Slab"/>
              </a:rPr>
              <a:t>Logistic Regression</a:t>
            </a:r>
          </a:p>
          <a:p>
            <a:r>
              <a:rPr lang="en-US" dirty="0">
                <a:solidFill>
                  <a:srgbClr val="000000"/>
                </a:solidFill>
                <a:latin typeface="Droid Sans"/>
                <a:hlinkClick r:id="rId4"/>
              </a:rPr>
              <a:t>Nominal logistic regression</a:t>
            </a:r>
            <a:r>
              <a:rPr lang="en-US" dirty="0">
                <a:solidFill>
                  <a:srgbClr val="767673"/>
                </a:solidFill>
                <a:latin typeface="Droid Sans"/>
              </a:rPr>
              <a:t> models the relationship between a set of independent variables and a nominal dependent variable. A </a:t>
            </a:r>
            <a:r>
              <a:rPr lang="en-US" dirty="0">
                <a:solidFill>
                  <a:srgbClr val="000000"/>
                </a:solidFill>
                <a:latin typeface="Droid Sans"/>
                <a:hlinkClick r:id="rId5"/>
              </a:rPr>
              <a:t>nominal variable</a:t>
            </a:r>
            <a:r>
              <a:rPr lang="en-US" dirty="0">
                <a:solidFill>
                  <a:srgbClr val="767673"/>
                </a:solidFill>
                <a:latin typeface="Droid Sans"/>
              </a:rPr>
              <a:t> has at least three groups which do not have a natural order, such as scratch, dent, and tear.</a:t>
            </a:r>
          </a:p>
          <a:p>
            <a:r>
              <a:rPr lang="en-US" b="1" dirty="0">
                <a:solidFill>
                  <a:srgbClr val="767673"/>
                </a:solidFill>
                <a:latin typeface="Droid Sans"/>
              </a:rPr>
              <a:t>Example</a:t>
            </a:r>
            <a:r>
              <a:rPr lang="en-US" dirty="0">
                <a:solidFill>
                  <a:srgbClr val="767673"/>
                </a:solidFill>
                <a:latin typeface="Droid Sans"/>
              </a:rPr>
              <a:t>: A quality analyst studies the variables that affect the odds of the type of product defects: scratches, dents, and tears.</a:t>
            </a:r>
            <a:endParaRPr lang="en-US" b="0" i="0" dirty="0">
              <a:solidFill>
                <a:srgbClr val="767673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82507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6225" y="166718"/>
            <a:ext cx="98107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(Intercept) </a:t>
            </a:r>
            <a:r>
              <a:rPr lang="en-US" dirty="0" smtClean="0"/>
              <a:t>q0032 q0042  		  q0003)2    q0003)3 </a:t>
            </a:r>
          </a:p>
          <a:p>
            <a:r>
              <a:rPr lang="en-US" dirty="0" smtClean="0"/>
              <a:t>4           0           0     4.345790e-11              0              0</a:t>
            </a:r>
          </a:p>
          <a:p>
            <a:r>
              <a:rPr lang="en-US" dirty="0" smtClean="0"/>
              <a:t>5           </a:t>
            </a:r>
            <a:r>
              <a:rPr lang="en-US" dirty="0"/>
              <a:t>0           </a:t>
            </a:r>
            <a:r>
              <a:rPr lang="en-US" dirty="0" smtClean="0"/>
              <a:t>0     9.759498e-08              </a:t>
            </a:r>
            <a:r>
              <a:rPr lang="en-US" dirty="0"/>
              <a:t>0              0</a:t>
            </a:r>
          </a:p>
          <a:p>
            <a:r>
              <a:rPr lang="en-US" dirty="0"/>
              <a:t>  </a:t>
            </a:r>
            <a:r>
              <a:rPr lang="en-US" dirty="0" smtClean="0"/>
              <a:t>              q0003)4  q0003)5  q0003)6  q0003)7  q0012)2             q0012)3          q0002)2</a:t>
            </a:r>
            <a:endParaRPr lang="en-US" dirty="0"/>
          </a:p>
          <a:p>
            <a:r>
              <a:rPr lang="en-US" dirty="0"/>
              <a:t>4              0              0              0              0     </a:t>
            </a:r>
            <a:r>
              <a:rPr lang="en-US" dirty="0" smtClean="0"/>
              <a:t>           0.05076684      </a:t>
            </a:r>
            <a:r>
              <a:rPr lang="en-US" dirty="0"/>
              <a:t>0.5007450      0.1280465</a:t>
            </a:r>
          </a:p>
          <a:p>
            <a:r>
              <a:rPr lang="en-US" dirty="0"/>
              <a:t>5              0              0              0              0     </a:t>
            </a:r>
            <a:r>
              <a:rPr lang="en-US" dirty="0" smtClean="0"/>
              <a:t>           0.02536559      </a:t>
            </a:r>
            <a:r>
              <a:rPr lang="en-US" dirty="0"/>
              <a:t>0.8064114      0.2402007</a:t>
            </a:r>
          </a:p>
          <a:p>
            <a:r>
              <a:rPr lang="en-US" dirty="0" smtClean="0"/>
              <a:t>       q0008)4 	q0008)3</a:t>
            </a:r>
            <a:endParaRPr lang="en-US" dirty="0"/>
          </a:p>
          <a:p>
            <a:pPr marL="342900" indent="-342900">
              <a:buAutoNum type="arabicPlain" startAt="4"/>
            </a:pPr>
            <a:r>
              <a:rPr lang="en-US" dirty="0" smtClean="0"/>
              <a:t>0.9440010          0.1834563</a:t>
            </a:r>
          </a:p>
          <a:p>
            <a:r>
              <a:rPr lang="en-US" dirty="0" smtClean="0"/>
              <a:t>5     </a:t>
            </a:r>
            <a:r>
              <a:rPr lang="en-US" dirty="0"/>
              <a:t>0.6557396         </a:t>
            </a:r>
            <a:r>
              <a:rPr lang="en-US" dirty="0" smtClean="0"/>
              <a:t>0.2756281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00725" y="2205943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#q0001- Participant ID</a:t>
            </a:r>
          </a:p>
          <a:p>
            <a:r>
              <a:rPr lang="en-US" sz="1100" dirty="0"/>
              <a:t> #q0002- Gender; 1=F</a:t>
            </a:r>
          </a:p>
          <a:p>
            <a:r>
              <a:rPr lang="en-US" sz="1100" dirty="0"/>
              <a:t> #q0003- Age: 1= under 60; 2= 60-64; 3=65-69; 4= 70-74; 5= 75-79; 6= 80-84' 70= 85+</a:t>
            </a:r>
          </a:p>
          <a:p>
            <a:r>
              <a:rPr lang="en-US" sz="1100" dirty="0"/>
              <a:t> #q0005- marital status: 1=married/committed relationship; 2= single/divorced/widowed/never married</a:t>
            </a:r>
          </a:p>
          <a:p>
            <a:r>
              <a:rPr lang="en-US" sz="1100" dirty="0"/>
              <a:t> #q0008- highest grade completed: 1= none; 2=elementary; 3= secondary; 4-undergrad; 5= graduate</a:t>
            </a:r>
          </a:p>
          <a:p>
            <a:r>
              <a:rPr lang="en-US" sz="1100" dirty="0"/>
              <a:t> #q0010- household income</a:t>
            </a:r>
          </a:p>
          <a:p>
            <a:r>
              <a:rPr lang="en-US" sz="1100" dirty="0"/>
              <a:t> #q0012- do health benefits cover cost of a hearing test</a:t>
            </a:r>
          </a:p>
          <a:p>
            <a:r>
              <a:rPr lang="en-US" sz="1100" dirty="0"/>
              <a:t> #q0013- do health benefits cover cost of hearing aids</a:t>
            </a:r>
          </a:p>
          <a:p>
            <a:r>
              <a:rPr lang="en-US" sz="1100" dirty="0"/>
              <a:t> #q0014- race: 1= American </a:t>
            </a:r>
            <a:r>
              <a:rPr lang="en-US" sz="1100" dirty="0" err="1"/>
              <a:t>indian</a:t>
            </a:r>
            <a:r>
              <a:rPr lang="en-US" sz="1100" dirty="0"/>
              <a:t>; 2= Asian; 3= White; 4= Native Hawaiian/PI; 5= Black/AA; 6=More than               one race</a:t>
            </a:r>
          </a:p>
          <a:p>
            <a:r>
              <a:rPr lang="en-US" sz="1100" dirty="0"/>
              <a:t> #q0018_0001- In general, would you say your health is: 1= </a:t>
            </a:r>
            <a:r>
              <a:rPr lang="en-US" sz="1100" dirty="0" err="1"/>
              <a:t>Exellent</a:t>
            </a:r>
            <a:r>
              <a:rPr lang="en-US" sz="1100" dirty="0"/>
              <a:t>, 2= Very Good, 3= Good, 4=Fair, 5=Poor</a:t>
            </a:r>
          </a:p>
          <a:p>
            <a:r>
              <a:rPr lang="en-US" sz="1100" dirty="0"/>
              <a:t> #q0020_0001- In general would you say your quality of life is: 1=Excellent, 5 = Poor</a:t>
            </a:r>
          </a:p>
          <a:p>
            <a:r>
              <a:rPr lang="en-US" sz="1100" dirty="0"/>
              <a:t> #q0030_0015- Have you ever been told by a doctor or HCP that you have hearing loss?</a:t>
            </a:r>
          </a:p>
          <a:p>
            <a:r>
              <a:rPr lang="en-US" sz="1100" dirty="0"/>
              <a:t> #q0030_0016- Have you ever been told by a doctor or HCP that you have vision loss? </a:t>
            </a:r>
          </a:p>
          <a:p>
            <a:r>
              <a:rPr lang="en-US" sz="1100" dirty="0"/>
              <a:t> #q0030_0017- Have you ever been told by a doctor or HCP that you have balance problems or dizziness?</a:t>
            </a:r>
          </a:p>
          <a:p>
            <a:r>
              <a:rPr lang="en-US" sz="1100" dirty="0"/>
              <a:t> #q0032- Are you deaf or do you have a significant hearing difficulty? 1=Yes; 2=No</a:t>
            </a:r>
          </a:p>
          <a:p>
            <a:r>
              <a:rPr lang="en-US" sz="1100" dirty="0"/>
              <a:t> #q0034- Do your ever get noises such as ringing or buzzing in your ears or head (tinnitus) that last         more than 5 minutes? (If yes) Do you get these noises some of the time, most of the time, or         all of the time? 1=No; 2=Yes, some of the time; 3= Yes, most or all of the time</a:t>
            </a:r>
          </a:p>
          <a:p>
            <a:r>
              <a:rPr lang="en-US" sz="1100" dirty="0"/>
              <a:t> #q0036- Have you ever worked in a place that was so noisy you had to shout to be heard? 1=No; 2= Yes,         &lt; 1 year; 3=Yes, for 1-5 years; 4= Yes, &gt; 5 years</a:t>
            </a:r>
          </a:p>
          <a:p>
            <a:r>
              <a:rPr lang="en-US" sz="1100" dirty="0"/>
              <a:t> #q0042- Do you have a hearing problem now? 1= Yes; 2= No</a:t>
            </a:r>
          </a:p>
          <a:p>
            <a:r>
              <a:rPr lang="en-US" sz="1100" dirty="0"/>
              <a:t> #q0046- Pathway question: 1-3= No hearing problem; 4= Hearing loss, no treatment; 5= Hearing loss + treatment</a:t>
            </a:r>
          </a:p>
        </p:txBody>
      </p:sp>
    </p:spTree>
    <p:extLst>
      <p:ext uri="{BB962C8B-B14F-4D97-AF65-F5344CB8AC3E}">
        <p14:creationId xmlns:p14="http://schemas.microsoft.com/office/powerpoint/2010/main" val="281603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925" y="18849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#q0008-- 5 should be reference (graduate)</a:t>
            </a:r>
          </a:p>
          <a:p>
            <a:r>
              <a:rPr lang="en-US" dirty="0"/>
              <a:t>#q0010-- 1 should be reference (under $20K)</a:t>
            </a:r>
          </a:p>
          <a:p>
            <a:r>
              <a:rPr lang="en-US" dirty="0"/>
              <a:t>#q0012-- 1 should be reference (yes)</a:t>
            </a:r>
          </a:p>
          <a:p>
            <a:r>
              <a:rPr lang="en-US" dirty="0"/>
              <a:t>#q0013-- 1 should be reference (yes)</a:t>
            </a:r>
          </a:p>
          <a:p>
            <a:r>
              <a:rPr lang="en-US" dirty="0"/>
              <a:t>#q0014-- 3 should be reference (white)</a:t>
            </a:r>
          </a:p>
          <a:p>
            <a:r>
              <a:rPr lang="en-US" dirty="0"/>
              <a:t>#q0032-- 2 should be reference (no)</a:t>
            </a:r>
          </a:p>
          <a:p>
            <a:r>
              <a:rPr lang="en-US" dirty="0"/>
              <a:t>#q0034-- 1 should be reference (no)</a:t>
            </a:r>
          </a:p>
          <a:p>
            <a:r>
              <a:rPr lang="en-US" dirty="0"/>
              <a:t>#q0036-- 1 should be reference (no)</a:t>
            </a:r>
          </a:p>
          <a:p>
            <a:r>
              <a:rPr lang="en-US" dirty="0"/>
              <a:t>#q0042-- 2 should be reference (no)</a:t>
            </a:r>
          </a:p>
          <a:p>
            <a:r>
              <a:rPr lang="en-US" dirty="0"/>
              <a:t>#q0046 (aka pathway) -- 1 should be reference (no hearing problem)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1925" y="3769591"/>
            <a:ext cx="36336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#ASHA Standards</a:t>
            </a:r>
            <a:r>
              <a:rPr lang="en-US" dirty="0" smtClean="0"/>
              <a:t>:</a:t>
            </a:r>
          </a:p>
          <a:p>
            <a:r>
              <a:rPr lang="en-US" dirty="0" smtClean="0"/>
              <a:t>(</a:t>
            </a:r>
            <a:r>
              <a:rPr lang="en-US" dirty="0"/>
              <a:t>0)Normal: -10-25;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1)Mild: 26-40;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2)Moderate: 41-55;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3)Moderately-Severe: 56-70; (4)Severe: 71-90;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5)Profound: &gt;90</a:t>
            </a:r>
          </a:p>
        </p:txBody>
      </p:sp>
    </p:spTree>
    <p:extLst>
      <p:ext uri="{BB962C8B-B14F-4D97-AF65-F5344CB8AC3E}">
        <p14:creationId xmlns:p14="http://schemas.microsoft.com/office/powerpoint/2010/main" val="323501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2546</Words>
  <Application>Microsoft Office PowerPoint</Application>
  <PresentationFormat>Widescreen</PresentationFormat>
  <Paragraphs>211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Droid Sans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14</cp:revision>
  <dcterms:created xsi:type="dcterms:W3CDTF">2018-07-10T00:13:09Z</dcterms:created>
  <dcterms:modified xsi:type="dcterms:W3CDTF">2018-08-01T18:45:12Z</dcterms:modified>
</cp:coreProperties>
</file>