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3" r:id="rId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7330" y="2977095"/>
            <a:ext cx="3990974" cy="101917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324225" y="5314711"/>
            <a:ext cx="11639550" cy="2486025"/>
          </a:xfrm>
          <a:custGeom>
            <a:avLst/>
            <a:gdLst/>
            <a:ahLst/>
            <a:cxnLst/>
            <a:rect l="l" t="t" r="r" b="b"/>
            <a:pathLst>
              <a:path w="11639550" h="2486025">
                <a:moveTo>
                  <a:pt x="11639549" y="2486024"/>
                </a:moveTo>
                <a:lnTo>
                  <a:pt x="0" y="2486024"/>
                </a:lnTo>
                <a:lnTo>
                  <a:pt x="0" y="0"/>
                </a:lnTo>
                <a:lnTo>
                  <a:pt x="11639549" y="0"/>
                </a:lnTo>
                <a:lnTo>
                  <a:pt x="11639549" y="2486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73132" y="5863986"/>
            <a:ext cx="10141735" cy="1282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39395" marR="5080" indent="-227329">
              <a:lnSpc>
                <a:spcPts val="4500"/>
              </a:lnSpc>
              <a:spcBef>
                <a:spcPts val="1000"/>
              </a:spcBef>
            </a:pPr>
            <a:r>
              <a:rPr spc="70" dirty="0"/>
              <a:t>Transforming</a:t>
            </a:r>
            <a:r>
              <a:rPr spc="-85" dirty="0"/>
              <a:t> </a:t>
            </a:r>
            <a:r>
              <a:rPr spc="45" dirty="0"/>
              <a:t>Donation:</a:t>
            </a:r>
            <a:r>
              <a:rPr spc="-85" dirty="0"/>
              <a:t> </a:t>
            </a:r>
            <a:r>
              <a:rPr spc="245" dirty="0"/>
              <a:t>An</a:t>
            </a:r>
            <a:r>
              <a:rPr spc="-85" dirty="0"/>
              <a:t> </a:t>
            </a:r>
            <a:r>
              <a:rPr spc="125" dirty="0"/>
              <a:t>Online </a:t>
            </a:r>
            <a:r>
              <a:rPr spc="-1305" dirty="0"/>
              <a:t> </a:t>
            </a:r>
            <a:r>
              <a:rPr spc="65" dirty="0"/>
              <a:t>Solution</a:t>
            </a:r>
            <a:r>
              <a:rPr spc="-85" dirty="0"/>
              <a:t> </a:t>
            </a:r>
            <a:r>
              <a:rPr spc="-15" dirty="0"/>
              <a:t>for</a:t>
            </a:r>
            <a:r>
              <a:rPr spc="-80" dirty="0"/>
              <a:t> </a:t>
            </a:r>
            <a:r>
              <a:rPr spc="35" dirty="0"/>
              <a:t>a</a:t>
            </a:r>
            <a:r>
              <a:rPr spc="-85" dirty="0"/>
              <a:t> </a:t>
            </a:r>
            <a:r>
              <a:rPr spc="85" dirty="0"/>
              <a:t>Contactless</a:t>
            </a:r>
            <a:r>
              <a:rPr spc="-80" dirty="0"/>
              <a:t> </a:t>
            </a:r>
            <a:r>
              <a:rPr spc="100" dirty="0"/>
              <a:t>Future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63"/>
            <a:ext cx="18281650" cy="10285095"/>
            <a:chOff x="0" y="2163"/>
            <a:chExt cx="18281650" cy="10285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63"/>
              <a:ext cx="18281065" cy="102848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731766"/>
              <a:ext cx="9215120" cy="4476750"/>
            </a:xfrm>
            <a:custGeom>
              <a:avLst/>
              <a:gdLst/>
              <a:ahLst/>
              <a:cxnLst/>
              <a:rect l="l" t="t" r="r" b="b"/>
              <a:pathLst>
                <a:path w="9215120" h="4476750">
                  <a:moveTo>
                    <a:pt x="9215029" y="4476749"/>
                  </a:moveTo>
                  <a:lnTo>
                    <a:pt x="0" y="4476749"/>
                  </a:lnTo>
                  <a:lnTo>
                    <a:pt x="0" y="0"/>
                  </a:lnTo>
                  <a:lnTo>
                    <a:pt x="9215029" y="0"/>
                  </a:lnTo>
                  <a:lnTo>
                    <a:pt x="9215029" y="4476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590671" y="5187925"/>
            <a:ext cx="6380480" cy="297243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1014094">
              <a:lnSpc>
                <a:spcPct val="101600"/>
              </a:lnSpc>
              <a:spcBef>
                <a:spcPts val="50"/>
              </a:spcBef>
            </a:pPr>
            <a:r>
              <a:rPr sz="2400" b="1" spc="-18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b="1" spc="-1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b="1" spc="-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b="1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00" b="1" spc="-1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b="1" spc="-10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00" b="1" spc="-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b="1" spc="-1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b="1" spc="-2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00" b="1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b="1" spc="-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400" b="1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00" b="1" spc="-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b="1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00" b="1" spc="-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b="1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b="1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b="1" spc="-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b="1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00" b="1" spc="-34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2400" b="1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1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1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2400" spc="1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400" spc="-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00" spc="9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1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1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1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-8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400" spc="9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9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-36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ts val="2930"/>
              </a:lnSpc>
              <a:spcBef>
                <a:spcPts val="30"/>
              </a:spcBef>
            </a:pPr>
            <a:r>
              <a:rPr sz="2400" spc="-9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400" spc="35" dirty="0">
                <a:solidFill>
                  <a:srgbClr val="FFFFFF"/>
                </a:solidFill>
                <a:latin typeface="Verdana"/>
                <a:cs typeface="Verdana"/>
              </a:rPr>
              <a:t>world where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social 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distancing </a:t>
            </a:r>
            <a:r>
              <a:rPr sz="2400" spc="-4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400" spc="5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400" spc="-8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norm,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online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Verdana"/>
                <a:cs typeface="Verdana"/>
              </a:rPr>
              <a:t>donation</a:t>
            </a:r>
            <a:r>
              <a:rPr sz="24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has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Verdana"/>
                <a:cs typeface="Verdana"/>
              </a:rPr>
              <a:t>become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2400">
              <a:latin typeface="Verdana"/>
              <a:cs typeface="Verdana"/>
            </a:endParaRPr>
          </a:p>
          <a:p>
            <a:pPr marL="12700" marR="381635">
              <a:lnSpc>
                <a:spcPts val="2850"/>
              </a:lnSpc>
              <a:spcBef>
                <a:spcPts val="50"/>
              </a:spcBef>
            </a:pPr>
            <a:r>
              <a:rPr sz="2400" spc="-55" dirty="0">
                <a:solidFill>
                  <a:srgbClr val="FFFFFF"/>
                </a:solidFill>
                <a:latin typeface="Verdana"/>
                <a:cs typeface="Verdana"/>
              </a:rPr>
              <a:t>necessity.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24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Verdana"/>
                <a:cs typeface="Verdana"/>
              </a:rPr>
              <a:t>presentation</a:t>
            </a:r>
            <a:r>
              <a:rPr sz="24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discuss </a:t>
            </a:r>
            <a:r>
              <a:rPr sz="2400" spc="-8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14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05" dirty="0">
                <a:solidFill>
                  <a:srgbClr val="FFFFFF"/>
                </a:solidFill>
                <a:latin typeface="Verdana"/>
                <a:cs typeface="Verdana"/>
              </a:rPr>
              <a:t>hn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1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400" spc="-12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1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400" spc="-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13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21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  <a:p>
            <a:pPr marL="12700" marR="1617345">
              <a:lnSpc>
                <a:spcPts val="2930"/>
              </a:lnSpc>
            </a:pPr>
            <a:r>
              <a:rPr sz="2400" spc="13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1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1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00" spc="-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21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cc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-8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13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1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00" spc="90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convenient.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63"/>
            <a:ext cx="18281650" cy="10285095"/>
            <a:chOff x="0" y="2163"/>
            <a:chExt cx="18281650" cy="10285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63"/>
              <a:ext cx="18281065" cy="102848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731766"/>
              <a:ext cx="9215120" cy="4476750"/>
            </a:xfrm>
            <a:custGeom>
              <a:avLst/>
              <a:gdLst/>
              <a:ahLst/>
              <a:cxnLst/>
              <a:rect l="l" t="t" r="r" b="b"/>
              <a:pathLst>
                <a:path w="9215120" h="4476750">
                  <a:moveTo>
                    <a:pt x="9215029" y="4476749"/>
                  </a:moveTo>
                  <a:lnTo>
                    <a:pt x="0" y="4476749"/>
                  </a:lnTo>
                  <a:lnTo>
                    <a:pt x="0" y="0"/>
                  </a:lnTo>
                  <a:lnTo>
                    <a:pt x="9215029" y="0"/>
                  </a:lnTo>
                  <a:lnTo>
                    <a:pt x="9215029" y="4476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590671" y="5187925"/>
            <a:ext cx="6319520" cy="2766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b="1" spc="65" dirty="0">
                <a:solidFill>
                  <a:srgbClr val="FFFFFF"/>
                </a:solidFill>
                <a:latin typeface="Tahoma"/>
                <a:cs typeface="Tahoma"/>
              </a:rPr>
              <a:t>Current</a:t>
            </a:r>
            <a:r>
              <a:rPr sz="255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50" b="1" spc="55" dirty="0">
                <a:solidFill>
                  <a:srgbClr val="FFFFFF"/>
                </a:solidFill>
                <a:latin typeface="Tahoma"/>
                <a:cs typeface="Tahoma"/>
              </a:rPr>
              <a:t>Challenges:</a:t>
            </a:r>
            <a:endParaRPr sz="2550">
              <a:latin typeface="Tahoma"/>
              <a:cs typeface="Tahoma"/>
            </a:endParaRPr>
          </a:p>
          <a:p>
            <a:pPr marL="12700" marR="5080">
              <a:lnSpc>
                <a:spcPct val="100499"/>
              </a:lnSpc>
            </a:pPr>
            <a:r>
              <a:rPr sz="2550" spc="-1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50" spc="-9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5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50" spc="1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5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50" spc="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5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50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50" spc="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50" spc="-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5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1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50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50" spc="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50" spc="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5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50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50" spc="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5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229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55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50" spc="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50" spc="114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50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50" spc="1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50" spc="-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5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50" spc="-10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50" spc="1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550" spc="14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55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5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50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50" spc="22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55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50" spc="11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50" spc="16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55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50" spc="14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550" spc="-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50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50" spc="-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5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5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5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50" spc="-39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55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1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50" spc="114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5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5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13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5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50" spc="11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50" spc="1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5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50" spc="22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55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50" spc="10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5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11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50" spc="-6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550" spc="11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5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50" spc="16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550" spc="11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50" spc="-15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2550" spc="16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550" spc="11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5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5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50" spc="1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5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50" spc="114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5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5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11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50" spc="20" dirty="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sz="2550" spc="1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5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6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550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50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5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50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50" spc="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50" spc="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5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50" spc="1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50" spc="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50" spc="-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5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50" spc="-70" dirty="0">
                <a:solidFill>
                  <a:srgbClr val="FFFFFF"/>
                </a:solidFill>
                <a:latin typeface="Verdana"/>
                <a:cs typeface="Verdana"/>
              </a:rPr>
              <a:t>ss  </a:t>
            </a:r>
            <a:r>
              <a:rPr sz="2550" spc="1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50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50" spc="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50" spc="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5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50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50" spc="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5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229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55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50" spc="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50" spc="114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50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50" spc="1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50" spc="-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50" spc="-39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55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1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50" spc="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50" spc="-15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2550" spc="11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5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5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1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50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50" spc="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50" spc="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5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50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50" spc="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2550">
              <a:latin typeface="Verdana"/>
              <a:cs typeface="Verdana"/>
            </a:endParaRPr>
          </a:p>
          <a:p>
            <a:pPr marL="12700" marR="652780">
              <a:lnSpc>
                <a:spcPct val="100499"/>
              </a:lnSpc>
              <a:spcBef>
                <a:spcPts val="75"/>
              </a:spcBef>
            </a:pPr>
            <a:r>
              <a:rPr sz="2550" spc="14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550" spc="-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50" spc="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50" spc="-6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550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50" spc="-9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50" spc="22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550" spc="-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5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11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50" spc="20" dirty="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sz="2550" spc="1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5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50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5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14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55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5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10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550" spc="-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5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5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50" spc="-18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550" spc="16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550" spc="-9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5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5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50" spc="11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50" spc="1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50" spc="-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50" spc="-22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550" spc="-380" dirty="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sz="2550" spc="-50" dirty="0">
                <a:solidFill>
                  <a:srgbClr val="FFFFFF"/>
                </a:solidFill>
                <a:latin typeface="Verdana"/>
                <a:cs typeface="Verdana"/>
              </a:rPr>
              <a:t>secure,</a:t>
            </a:r>
            <a:r>
              <a:rPr sz="255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7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55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10" dirty="0">
                <a:solidFill>
                  <a:srgbClr val="FFFFFF"/>
                </a:solidFill>
                <a:latin typeface="Verdana"/>
                <a:cs typeface="Verdana"/>
              </a:rPr>
              <a:t>accessible</a:t>
            </a:r>
            <a:r>
              <a:rPr sz="255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1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55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50" spc="-65" dirty="0">
                <a:solidFill>
                  <a:srgbClr val="FFFFFF"/>
                </a:solidFill>
                <a:latin typeface="Verdana"/>
                <a:cs typeface="Verdana"/>
              </a:rPr>
              <a:t>everyone.</a:t>
            </a:r>
            <a:endParaRPr sz="2550">
              <a:latin typeface="Verdana"/>
              <a:cs typeface="Verdana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63"/>
            <a:ext cx="18281650" cy="10285095"/>
            <a:chOff x="0" y="2163"/>
            <a:chExt cx="18281650" cy="10285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63"/>
              <a:ext cx="18281065" cy="102848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731766"/>
              <a:ext cx="9215120" cy="4476750"/>
            </a:xfrm>
            <a:custGeom>
              <a:avLst/>
              <a:gdLst/>
              <a:ahLst/>
              <a:cxnLst/>
              <a:rect l="l" t="t" r="r" b="b"/>
              <a:pathLst>
                <a:path w="9215120" h="4476750">
                  <a:moveTo>
                    <a:pt x="9215029" y="4476749"/>
                  </a:moveTo>
                  <a:lnTo>
                    <a:pt x="0" y="4476749"/>
                  </a:lnTo>
                  <a:lnTo>
                    <a:pt x="0" y="0"/>
                  </a:lnTo>
                  <a:lnTo>
                    <a:pt x="9215029" y="0"/>
                  </a:lnTo>
                  <a:lnTo>
                    <a:pt x="9215029" y="4476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590671" y="5197450"/>
            <a:ext cx="6311265" cy="26904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spc="8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15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b="1" spc="35" dirty="0">
                <a:solidFill>
                  <a:srgbClr val="FFFFFF"/>
                </a:solidFill>
                <a:latin typeface="Tahoma"/>
                <a:cs typeface="Tahoma"/>
              </a:rPr>
              <a:t>Solution:</a:t>
            </a:r>
            <a:endParaRPr sz="2150">
              <a:latin typeface="Tahoma"/>
              <a:cs typeface="Tahoma"/>
            </a:endParaRPr>
          </a:p>
          <a:p>
            <a:pPr marL="12700" marR="5080">
              <a:lnSpc>
                <a:spcPct val="101699"/>
              </a:lnSpc>
            </a:pPr>
            <a:r>
              <a:rPr sz="2150" spc="1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50" spc="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2150" spc="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5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1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150" spc="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50" spc="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5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50" spc="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50" spc="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13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15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50" spc="-4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150" spc="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50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50" spc="21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15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1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15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50" spc="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11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15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150" spc="95" dirty="0">
                <a:solidFill>
                  <a:srgbClr val="FFFFFF"/>
                </a:solidFill>
                <a:latin typeface="Verdana"/>
                <a:cs typeface="Verdana"/>
              </a:rPr>
              <a:t>p  </a:t>
            </a:r>
            <a:r>
              <a:rPr sz="2150" spc="25" dirty="0">
                <a:solidFill>
                  <a:srgbClr val="FFFFFF"/>
                </a:solidFill>
                <a:latin typeface="Verdana"/>
                <a:cs typeface="Verdana"/>
              </a:rPr>
              <a:t>organizations </a:t>
            </a:r>
            <a:r>
              <a:rPr sz="2150" spc="20" dirty="0">
                <a:solidFill>
                  <a:srgbClr val="FFFFFF"/>
                </a:solidFill>
                <a:latin typeface="Verdana"/>
                <a:cs typeface="Verdana"/>
              </a:rPr>
              <a:t>reach </a:t>
            </a:r>
            <a:r>
              <a:rPr sz="2150" spc="-1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150" spc="50" dirty="0">
                <a:solidFill>
                  <a:srgbClr val="FFFFFF"/>
                </a:solidFill>
                <a:latin typeface="Verdana"/>
                <a:cs typeface="Verdana"/>
              </a:rPr>
              <a:t>wider </a:t>
            </a:r>
            <a:r>
              <a:rPr sz="2150" spc="15" dirty="0">
                <a:solidFill>
                  <a:srgbClr val="FFFFFF"/>
                </a:solidFill>
                <a:latin typeface="Verdana"/>
                <a:cs typeface="Verdana"/>
              </a:rPr>
              <a:t>audience. </a:t>
            </a:r>
            <a:r>
              <a:rPr sz="2150" spc="-15" dirty="0">
                <a:solidFill>
                  <a:srgbClr val="FFFFFF"/>
                </a:solidFill>
                <a:latin typeface="Verdana"/>
                <a:cs typeface="Verdana"/>
              </a:rPr>
              <a:t>They </a:t>
            </a:r>
            <a:r>
              <a:rPr sz="215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1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15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50" spc="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13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15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1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15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5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50" spc="1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150" spc="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5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50" spc="1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1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50" spc="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13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15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10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15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5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50" spc="-15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150" spc="1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150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5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50" spc="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50" spc="1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150" spc="-17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150" spc="-32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1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5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50" spc="100" dirty="0">
                <a:solidFill>
                  <a:srgbClr val="FFFFFF"/>
                </a:solidFill>
                <a:latin typeface="Verdana"/>
                <a:cs typeface="Verdana"/>
              </a:rPr>
              <a:t>cu</a:t>
            </a:r>
            <a:r>
              <a:rPr sz="2150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5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50" spc="-315" dirty="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sz="215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50" spc="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50" spc="1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1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50" spc="80" dirty="0">
                <a:solidFill>
                  <a:srgbClr val="FFFFFF"/>
                </a:solidFill>
                <a:latin typeface="Verdana"/>
                <a:cs typeface="Verdana"/>
              </a:rPr>
              <a:t>cc</a:t>
            </a:r>
            <a:r>
              <a:rPr sz="215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50" spc="-6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50" spc="13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15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50" spc="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50" spc="-13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15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5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50" spc="-13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150" spc="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50" spc="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5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50" spc="-32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1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10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5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50" spc="10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150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5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5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50" spc="10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15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150" spc="11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1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50" spc="-4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150" spc="30" dirty="0">
                <a:solidFill>
                  <a:srgbClr val="FFFFFF"/>
                </a:solidFill>
                <a:latin typeface="Verdana"/>
                <a:cs typeface="Verdana"/>
              </a:rPr>
              <a:t>recurring</a:t>
            </a:r>
            <a:r>
              <a:rPr sz="21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Verdana"/>
                <a:cs typeface="Verdana"/>
              </a:rPr>
              <a:t>donations,</a:t>
            </a:r>
            <a:r>
              <a:rPr sz="21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Verdana"/>
                <a:cs typeface="Verdana"/>
              </a:rPr>
              <a:t>social</a:t>
            </a:r>
            <a:r>
              <a:rPr sz="21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70" dirty="0">
                <a:solidFill>
                  <a:srgbClr val="FFFFFF"/>
                </a:solidFill>
                <a:latin typeface="Verdana"/>
                <a:cs typeface="Verdana"/>
              </a:rPr>
              <a:t>media</a:t>
            </a:r>
            <a:r>
              <a:rPr sz="215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Verdana"/>
                <a:cs typeface="Verdana"/>
              </a:rPr>
              <a:t>integration, </a:t>
            </a:r>
            <a:r>
              <a:rPr sz="2150" spc="-7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50" spc="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50" spc="1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1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21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150" spc="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50" spc="13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sz="215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50" spc="13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1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50" spc="21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50" spc="-20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215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50" spc="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50" spc="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1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15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50" spc="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21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15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50" spc="-2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15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50" spc="11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150" spc="20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150" spc="13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150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50" spc="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5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15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50" spc="-6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21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21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150" spc="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50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5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150" spc="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50" spc="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50" spc="-13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15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50" spc="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5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50" spc="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-4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150" spc="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50" spc="-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1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150" spc="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50" spc="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50" spc="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50" spc="-60" dirty="0">
                <a:solidFill>
                  <a:srgbClr val="FFFFFF"/>
                </a:solidFill>
                <a:latin typeface="Verdana"/>
                <a:cs typeface="Verdana"/>
              </a:rPr>
              <a:t>rs</a:t>
            </a:r>
            <a:r>
              <a:rPr sz="2150" spc="-32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040">
            <a:extLst>
              <a:ext uri="{FF2B5EF4-FFF2-40B4-BE49-F238E27FC236}">
                <a16:creationId xmlns:a16="http://schemas.microsoft.com/office/drawing/2014/main" id="{3B5F8FB9-93B9-4832-A062-85E1B6A5A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ector onboard screens set for charity food donation flat cartoon vector illustration">
            <a:extLst>
              <a:ext uri="{FF2B5EF4-FFF2-40B4-BE49-F238E27FC236}">
                <a16:creationId xmlns:a16="http://schemas.microsoft.com/office/drawing/2014/main" id="{0481F23B-65E1-1035-A29A-7AD120F2F2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" r="-1" b="1967"/>
          <a:stretch/>
        </p:blipFill>
        <p:spPr bwMode="auto">
          <a:xfrm>
            <a:off x="2504211" y="10"/>
            <a:ext cx="15783790" cy="10286990"/>
          </a:xfrm>
          <a:custGeom>
            <a:avLst/>
            <a:gdLst/>
            <a:ahLst/>
            <a:cxnLst/>
            <a:rect l="l" t="t" r="r" b="b"/>
            <a:pathLst>
              <a:path w="10522527" h="6858000">
                <a:moveTo>
                  <a:pt x="2882142" y="0"/>
                </a:moveTo>
                <a:lnTo>
                  <a:pt x="10522527" y="0"/>
                </a:lnTo>
                <a:lnTo>
                  <a:pt x="10522527" y="6858000"/>
                </a:lnTo>
                <a:lnTo>
                  <a:pt x="80697" y="6858000"/>
                </a:lnTo>
                <a:lnTo>
                  <a:pt x="37339" y="6516785"/>
                </a:lnTo>
                <a:cubicBezTo>
                  <a:pt x="12648" y="6273664"/>
                  <a:pt x="0" y="6026982"/>
                  <a:pt x="0" y="5777347"/>
                </a:cubicBezTo>
                <a:cubicBezTo>
                  <a:pt x="0" y="3530630"/>
                  <a:pt x="1024495" y="1523197"/>
                  <a:pt x="2631803" y="19672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Arc 1042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662780" y="1163773"/>
            <a:ext cx="4481848" cy="448184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1113" y="8474529"/>
            <a:ext cx="819150" cy="8191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49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ee vector flat-hand drawn clothing donation illustration with people">
            <a:extLst>
              <a:ext uri="{FF2B5EF4-FFF2-40B4-BE49-F238E27FC236}">
                <a16:creationId xmlns:a16="http://schemas.microsoft.com/office/drawing/2014/main" id="{7B7668AC-9EAE-B3B5-C6CD-C5C98503E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4" r="-1" b="242"/>
          <a:stretch/>
        </p:blipFill>
        <p:spPr bwMode="auto">
          <a:xfrm>
            <a:off x="5823855" y="10"/>
            <a:ext cx="12464143" cy="10286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0" name="Group 2059">
            <a:extLst>
              <a:ext uri="{FF2B5EF4-FFF2-40B4-BE49-F238E27FC236}">
                <a16:creationId xmlns:a16="http://schemas.microsoft.com/office/drawing/2014/main" id="{63737881-458F-40AD-B72B-B57D267D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" y="-1"/>
            <a:ext cx="6872291" cy="10287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2061" name="Freeform: Shape 2060">
              <a:extLst>
                <a:ext uri="{FF2B5EF4-FFF2-40B4-BE49-F238E27FC236}">
                  <a16:creationId xmlns:a16="http://schemas.microsoft.com/office/drawing/2014/main" id="{C2967126-346F-41EA-982D-63D8EBB60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062" name="Group 2061">
              <a:extLst>
                <a:ext uri="{FF2B5EF4-FFF2-40B4-BE49-F238E27FC236}">
                  <a16:creationId xmlns:a16="http://schemas.microsoft.com/office/drawing/2014/main" id="{1BCD9601-1F44-4E40-998C-1B256DAE9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2063" name="Group 2062">
                <a:extLst>
                  <a:ext uri="{FF2B5EF4-FFF2-40B4-BE49-F238E27FC236}">
                    <a16:creationId xmlns:a16="http://schemas.microsoft.com/office/drawing/2014/main" id="{1A1CA4E9-12FA-47EB-8471-25E8D5515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2067" name="Freeform: Shape 2066">
                  <a:extLst>
                    <a:ext uri="{FF2B5EF4-FFF2-40B4-BE49-F238E27FC236}">
                      <a16:creationId xmlns:a16="http://schemas.microsoft.com/office/drawing/2014/main" id="{E13A9BF0-334C-4457-A635-9CA4877EAAF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8" name="Freeform: Shape 2067">
                  <a:extLst>
                    <a:ext uri="{FF2B5EF4-FFF2-40B4-BE49-F238E27FC236}">
                      <a16:creationId xmlns:a16="http://schemas.microsoft.com/office/drawing/2014/main" id="{FF05821A-8598-44E4-A18C-538D5331E4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64" name="Group 2063">
                <a:extLst>
                  <a:ext uri="{FF2B5EF4-FFF2-40B4-BE49-F238E27FC236}">
                    <a16:creationId xmlns:a16="http://schemas.microsoft.com/office/drawing/2014/main" id="{8A4ECC81-E17F-4F87-9A0B-398363A864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2065" name="Freeform: Shape 2064">
                  <a:extLst>
                    <a:ext uri="{FF2B5EF4-FFF2-40B4-BE49-F238E27FC236}">
                      <a16:creationId xmlns:a16="http://schemas.microsoft.com/office/drawing/2014/main" id="{1FBBD7D8-A895-40D0-A53D-DEDF495B2F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6" name="Freeform: Shape 2065">
                  <a:extLst>
                    <a:ext uri="{FF2B5EF4-FFF2-40B4-BE49-F238E27FC236}">
                      <a16:creationId xmlns:a16="http://schemas.microsoft.com/office/drawing/2014/main" id="{BA602493-BC70-48CF-BDBA-88A8662274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FCE873B-82A5-5277-6DFF-E320A420442E}"/>
              </a:ext>
            </a:extLst>
          </p:cNvPr>
          <p:cNvSpPr txBox="1"/>
          <p:nvPr/>
        </p:nvSpPr>
        <p:spPr>
          <a:xfrm>
            <a:off x="152400" y="-2"/>
            <a:ext cx="48768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Cloth donation is a valuable and impactful form of philanthropy that can bring significant benefits to both recipients and society as a whole. Here are some important aspects of cloth donation:</a:t>
            </a:r>
          </a:p>
          <a:p>
            <a:r>
              <a:rPr lang="en-IN" sz="2400" b="1" i="0" dirty="0">
                <a:effectLst/>
                <a:highlight>
                  <a:srgbClr val="FFFF00"/>
                </a:highlight>
                <a:latin typeface="Söhne"/>
              </a:rPr>
              <a:t>Helping Those in Need</a:t>
            </a:r>
          </a:p>
          <a:p>
            <a:endParaRPr lang="en-IN" sz="2400" b="1" i="0" dirty="0">
              <a:effectLst/>
              <a:highlight>
                <a:srgbClr val="FFFF00"/>
              </a:highlight>
              <a:latin typeface="Söhne"/>
            </a:endParaRPr>
          </a:p>
          <a:p>
            <a:r>
              <a:rPr lang="en-IN" sz="2400" b="1" i="0" dirty="0">
                <a:effectLst/>
                <a:highlight>
                  <a:srgbClr val="FFFF00"/>
                </a:highlight>
                <a:latin typeface="Söhne"/>
              </a:rPr>
              <a:t>Promoting Dignity and Confidence</a:t>
            </a:r>
            <a:r>
              <a:rPr lang="en-IN" sz="2400" b="1" i="0" dirty="0">
                <a:effectLst/>
                <a:latin typeface="Söhne"/>
              </a:rPr>
              <a:t>:</a:t>
            </a:r>
          </a:p>
          <a:p>
            <a:endParaRPr lang="en-IN" sz="2400" b="1" dirty="0">
              <a:solidFill>
                <a:srgbClr val="D1D5DB"/>
              </a:solidFill>
              <a:highlight>
                <a:srgbClr val="FFFF00"/>
              </a:highlight>
              <a:latin typeface="Söhne"/>
            </a:endParaRPr>
          </a:p>
          <a:p>
            <a:r>
              <a:rPr lang="en-IN" sz="2400" b="1" i="0" dirty="0">
                <a:effectLst/>
                <a:highlight>
                  <a:srgbClr val="FFFF00"/>
                </a:highlight>
                <a:latin typeface="Söhne"/>
              </a:rPr>
              <a:t>Reducing Environmental Impact</a:t>
            </a:r>
            <a:endParaRPr lang="en-US" sz="2400" b="0" i="0" dirty="0">
              <a:solidFill>
                <a:srgbClr val="D1D5DB"/>
              </a:solidFill>
              <a:effectLst/>
              <a:highlight>
                <a:srgbClr val="FFFF00"/>
              </a:highlight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669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18283428" cy="1028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 descr="Online Fundraising PPT Slide 5">
            <a:extLst>
              <a:ext uri="{FF2B5EF4-FFF2-40B4-BE49-F238E27FC236}">
                <a16:creationId xmlns:a16="http://schemas.microsoft.com/office/drawing/2014/main" id="{3E4D34EF-9D36-5832-5BA9-27A22B9C80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0" b="16694"/>
          <a:stretch/>
        </p:blipFill>
        <p:spPr bwMode="auto">
          <a:xfrm>
            <a:off x="20" y="1923"/>
            <a:ext cx="18287980" cy="1028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5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" descr="Food on a table">
            <a:extLst>
              <a:ext uri="{FF2B5EF4-FFF2-40B4-BE49-F238E27FC236}">
                <a16:creationId xmlns:a16="http://schemas.microsoft.com/office/drawing/2014/main" id="{41DC0FF1-A3EE-742F-9046-1B73DF40A7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75" t="6484" r="7323" b="-1"/>
          <a:stretch/>
        </p:blipFill>
        <p:spPr>
          <a:xfrm>
            <a:off x="5285232" y="10"/>
            <a:ext cx="13002768" cy="10286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" y="0"/>
            <a:ext cx="14008809" cy="10287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/>
          <p:nvPr/>
        </p:nvSpPr>
        <p:spPr>
          <a:xfrm>
            <a:off x="716971" y="1683544"/>
            <a:ext cx="6035040" cy="4806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spc="6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Thanks!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39882" y="520187"/>
            <a:ext cx="219456" cy="10561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3" y="6820380"/>
            <a:ext cx="5966460" cy="27432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190</Words>
  <Application>Microsoft Office PowerPoint</Application>
  <PresentationFormat>Custom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Söhne</vt:lpstr>
      <vt:lpstr>Tahoma</vt:lpstr>
      <vt:lpstr>Verdana</vt:lpstr>
      <vt:lpstr>Office Theme</vt:lpstr>
      <vt:lpstr>Transforming Donation: An Online  Solution for a Contactless Future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Donation: An Online  Solution for a Contactless Future</dc:title>
  <cp:lastModifiedBy>Keshava Reddy (B.Tech_2025)</cp:lastModifiedBy>
  <cp:revision>1</cp:revision>
  <dcterms:created xsi:type="dcterms:W3CDTF">2023-07-28T06:02:38Z</dcterms:created>
  <dcterms:modified xsi:type="dcterms:W3CDTF">2023-07-28T06:34:37Z</dcterms:modified>
</cp:coreProperties>
</file>