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7" r:id="rId12"/>
    <p:sldId id="266" r:id="rId13"/>
    <p:sldId id="268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5C9B-F4AE-490C-AD21-AE6344032044}" type="datetimeFigureOut">
              <a:rPr lang="de-AT" smtClean="0"/>
              <a:t>02.05.2017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D3F51-4119-447E-BE68-E0E05C2A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53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7658-8B72-4E5C-8E91-8F29C587B1D3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61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079-0876-426A-8E36-1F37AC9E0B37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0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991-A400-4E81-8B3B-A29937E34579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611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461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2E-67D6-4A5E-8DF5-461C904F61A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053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F994-FA1B-4B44-A074-217D21A61A60}" type="datetime1">
              <a:rPr lang="de-AT" smtClean="0"/>
              <a:t>02.05.2017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95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24A5-1889-4578-B6F7-615275CE2316}" type="datetime1">
              <a:rPr lang="de-AT" smtClean="0"/>
              <a:t>02.05.2017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47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5ED-5579-4BF6-9826-8DF2D965D5E0}" type="datetime1">
              <a:rPr lang="de-AT" smtClean="0"/>
              <a:t>02.05.2017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83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4D2-A22E-4C14-879C-C5F61FF7DD98}" type="datetime1">
              <a:rPr lang="de-AT" smtClean="0"/>
              <a:t>02.05.2017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122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B7DD-D23B-413A-9E45-892503C6BB32}" type="datetime1">
              <a:rPr lang="de-AT" smtClean="0"/>
              <a:t>02.05.2017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404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BA2-269D-40A1-A6EC-BBE9318ACA55}" type="datetime1">
              <a:rPr lang="de-AT" smtClean="0"/>
              <a:t>02.05.2017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61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3420-F8C8-4546-9240-CE786C9159AA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24DD-77FF-4A6A-A945-B97FD2281F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0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02160"/>
            <a:ext cx="9144000" cy="2387600"/>
          </a:xfrm>
        </p:spPr>
        <p:txBody>
          <a:bodyPr/>
          <a:lstStyle/>
          <a:p>
            <a:r>
              <a:rPr lang="de-AT" dirty="0" smtClean="0"/>
              <a:t>Software Evolution</a:t>
            </a:r>
            <a:br>
              <a:rPr lang="de-AT" dirty="0" smtClean="0"/>
            </a:br>
            <a:r>
              <a:rPr lang="de-AT" dirty="0" smtClean="0"/>
              <a:t>Problem </a:t>
            </a:r>
            <a:r>
              <a:rPr lang="de-AT" dirty="0" err="1" smtClean="0"/>
              <a:t>Detection</a:t>
            </a:r>
            <a:r>
              <a:rPr lang="de-AT" dirty="0" smtClean="0"/>
              <a:t> Report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06321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Max </a:t>
            </a:r>
            <a:r>
              <a:rPr lang="de-AT" dirty="0" err="1" smtClean="0"/>
              <a:t>Kesselbacher</a:t>
            </a:r>
            <a:endParaRPr lang="de-AT" dirty="0"/>
          </a:p>
          <a:p>
            <a:r>
              <a:rPr lang="de-AT" dirty="0" smtClean="0"/>
              <a:t>Stefan Pasterk</a:t>
            </a:r>
          </a:p>
          <a:p>
            <a:endParaRPr lang="de-AT" dirty="0"/>
          </a:p>
          <a:p>
            <a:r>
              <a:rPr lang="de-AT" dirty="0" smtClean="0"/>
              <a:t>02.05.2017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50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10</a:t>
            </a:fld>
            <a:endParaRPr lang="de-AT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/>
              <a:t>Problem </a:t>
            </a:r>
            <a:r>
              <a:rPr lang="de-AT" dirty="0" err="1" smtClean="0"/>
              <a:t>Detection</a:t>
            </a:r>
            <a:r>
              <a:rPr lang="de-AT" dirty="0" smtClean="0"/>
              <a:t> – </a:t>
            </a:r>
            <a:r>
              <a:rPr lang="de-AT" dirty="0" err="1" smtClean="0"/>
              <a:t>inCode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85" y="1439864"/>
            <a:ext cx="5727829" cy="4916487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12" idx="1"/>
          </p:cNvCxnSpPr>
          <p:nvPr/>
        </p:nvCxnSpPr>
        <p:spPr>
          <a:xfrm flipH="1" flipV="1">
            <a:off x="6053959" y="3697014"/>
            <a:ext cx="1381955" cy="1228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435914" y="4741317"/>
            <a:ext cx="140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Data </a:t>
            </a:r>
            <a:r>
              <a:rPr lang="de-AT" dirty="0" err="1" smtClean="0"/>
              <a:t>Clumps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>
            <a:off x="304953" y="4407295"/>
            <a:ext cx="1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Feature </a:t>
            </a:r>
            <a:r>
              <a:rPr lang="de-AT" dirty="0" err="1" smtClean="0"/>
              <a:t>Envy</a:t>
            </a:r>
            <a:endParaRPr lang="de-AT" dirty="0"/>
          </a:p>
        </p:txBody>
      </p:sp>
      <p:cxnSp>
        <p:nvCxnSpPr>
          <p:cNvPr id="14" name="Gerade Verbindung mit Pfeil 13"/>
          <p:cNvCxnSpPr>
            <a:stCxn id="13" idx="0"/>
          </p:cNvCxnSpPr>
          <p:nvPr/>
        </p:nvCxnSpPr>
        <p:spPr>
          <a:xfrm flipV="1">
            <a:off x="1073522" y="3980793"/>
            <a:ext cx="1772154" cy="426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8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11</a:t>
            </a:fld>
            <a:endParaRPr lang="de-AT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smtClean="0"/>
              <a:t>Problem </a:t>
            </a:r>
            <a:r>
              <a:rPr lang="de-AT" dirty="0" err="1" smtClean="0"/>
              <a:t>Detection</a:t>
            </a:r>
            <a:r>
              <a:rPr lang="de-AT" dirty="0" smtClean="0"/>
              <a:t> – X-Ray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16" y="1481958"/>
            <a:ext cx="4892568" cy="463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9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12</a:t>
            </a:fld>
            <a:endParaRPr lang="de-AT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smtClean="0"/>
              <a:t>Problem </a:t>
            </a:r>
            <a:r>
              <a:rPr lang="de-AT" dirty="0" err="1" smtClean="0"/>
              <a:t>Detection</a:t>
            </a:r>
            <a:r>
              <a:rPr lang="de-AT" dirty="0" smtClean="0"/>
              <a:t> – </a:t>
            </a:r>
            <a:r>
              <a:rPr lang="de-AT" dirty="0" err="1" smtClean="0"/>
              <a:t>inCode</a:t>
            </a:r>
            <a:endParaRPr lang="de-AT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1469"/>
            <a:ext cx="9144000" cy="30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err="1" smtClean="0"/>
              <a:t>Schizophrenic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r>
              <a:rPr lang="de-AT" dirty="0" smtClean="0"/>
              <a:t> (</a:t>
            </a:r>
            <a:r>
              <a:rPr lang="de-AT" dirty="0" err="1" smtClean="0"/>
              <a:t>inCode</a:t>
            </a:r>
            <a:r>
              <a:rPr lang="de-AT" dirty="0" smtClean="0"/>
              <a:t> </a:t>
            </a:r>
            <a:r>
              <a:rPr lang="de-AT" dirty="0" err="1" smtClean="0"/>
              <a:t>severity</a:t>
            </a:r>
            <a:r>
              <a:rPr lang="de-AT" dirty="0" smtClean="0"/>
              <a:t> 6)</a:t>
            </a:r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err="1"/>
              <a:t>Cohesion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methods</a:t>
            </a:r>
            <a:r>
              <a:rPr lang="de-AT" sz="2400" dirty="0"/>
              <a:t> </a:t>
            </a:r>
            <a:r>
              <a:rPr lang="de-AT" sz="2400" dirty="0" err="1"/>
              <a:t>very</a:t>
            </a:r>
            <a:r>
              <a:rPr lang="de-AT" sz="2400" dirty="0"/>
              <a:t> </a:t>
            </a:r>
            <a:r>
              <a:rPr lang="de-AT" sz="2400" dirty="0" err="1"/>
              <a:t>low</a:t>
            </a:r>
            <a:endParaRPr lang="de-AT" sz="2400" dirty="0"/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err="1"/>
              <a:t>Accessed</a:t>
            </a:r>
            <a:r>
              <a:rPr lang="de-AT" sz="2400" dirty="0"/>
              <a:t> </a:t>
            </a:r>
            <a:r>
              <a:rPr lang="de-AT" sz="2400" dirty="0" err="1"/>
              <a:t>by</a:t>
            </a:r>
            <a:r>
              <a:rPr lang="de-AT" sz="2400" dirty="0"/>
              <a:t> </a:t>
            </a:r>
            <a:r>
              <a:rPr lang="de-AT" sz="2400" dirty="0" err="1"/>
              <a:t>many</a:t>
            </a:r>
            <a:r>
              <a:rPr lang="de-AT" sz="2400" dirty="0"/>
              <a:t> different </a:t>
            </a:r>
            <a:r>
              <a:rPr lang="de-AT" sz="2400" dirty="0" err="1" smtClean="0"/>
              <a:t>callers</a:t>
            </a:r>
            <a:endParaRPr lang="de-AT" sz="2400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Affected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endParaRPr lang="de-AT" dirty="0" smtClean="0"/>
          </a:p>
          <a:p>
            <a:pPr marL="0" indent="0">
              <a:buNone/>
            </a:pPr>
            <a:r>
              <a:rPr lang="de-AT" sz="2400" dirty="0" smtClean="0"/>
              <a:t>	</a:t>
            </a:r>
            <a:r>
              <a:rPr lang="de-AT" sz="2400" dirty="0" err="1" smtClean="0"/>
              <a:t>DesktopPreferences</a:t>
            </a:r>
            <a:endParaRPr lang="de-AT" sz="2400" dirty="0" smtClean="0"/>
          </a:p>
          <a:p>
            <a:pPr marL="0" indent="0">
              <a:buNone/>
            </a:pPr>
            <a:r>
              <a:rPr lang="de-AT" sz="2400" dirty="0" smtClean="0"/>
              <a:t>	</a:t>
            </a:r>
            <a:r>
              <a:rPr lang="de-AT" sz="2400" dirty="0" err="1" smtClean="0"/>
              <a:t>LoggerFactory</a:t>
            </a:r>
            <a:endParaRPr lang="de-AT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13</a:t>
            </a:fld>
            <a:endParaRPr lang="de-AT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err="1" smtClean="0"/>
              <a:t>Violations</a:t>
            </a:r>
            <a:r>
              <a:rPr lang="de-AT" dirty="0" smtClean="0"/>
              <a:t> - SRP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023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AT" dirty="0" smtClean="0"/>
              <a:t>Analysis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method</a:t>
            </a:r>
            <a:r>
              <a:rPr lang="de-AT" dirty="0" smtClean="0"/>
              <a:t> </a:t>
            </a:r>
            <a:r>
              <a:rPr lang="de-AT" dirty="0" err="1" smtClean="0"/>
              <a:t>flagged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envy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Set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three</a:t>
            </a:r>
            <a:r>
              <a:rPr lang="de-AT" dirty="0" smtClean="0"/>
              <a:t> </a:t>
            </a:r>
            <a:r>
              <a:rPr lang="de-AT" dirty="0" err="1" smtClean="0"/>
              <a:t>dependent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r>
              <a:rPr lang="de-AT" dirty="0" smtClean="0"/>
              <a:t> </a:t>
            </a:r>
            <a:r>
              <a:rPr lang="de-AT" dirty="0" err="1" smtClean="0"/>
              <a:t>found</a:t>
            </a:r>
            <a:endParaRPr lang="de-AT" dirty="0" smtClean="0"/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err="1" smtClean="0"/>
              <a:t>Dependent</a:t>
            </a:r>
            <a:r>
              <a:rPr lang="de-AT" sz="2400" dirty="0" smtClean="0"/>
              <a:t> </a:t>
            </a:r>
            <a:r>
              <a:rPr lang="de-AT" sz="2400" dirty="0" err="1" smtClean="0"/>
              <a:t>through</a:t>
            </a:r>
            <a:r>
              <a:rPr lang="de-AT" sz="2400" dirty="0" smtClean="0"/>
              <a:t> </a:t>
            </a:r>
            <a:r>
              <a:rPr lang="de-AT" sz="2400" dirty="0" err="1" smtClean="0"/>
              <a:t>many</a:t>
            </a:r>
            <a:r>
              <a:rPr lang="de-AT" sz="2400" dirty="0" smtClean="0"/>
              <a:t> </a:t>
            </a:r>
            <a:r>
              <a:rPr lang="de-AT" sz="2400" dirty="0" err="1" smtClean="0"/>
              <a:t>method</a:t>
            </a:r>
            <a:r>
              <a:rPr lang="de-AT" sz="2400" dirty="0" smtClean="0"/>
              <a:t> </a:t>
            </a:r>
            <a:r>
              <a:rPr lang="de-AT" sz="2400" dirty="0" err="1" smtClean="0"/>
              <a:t>calls</a:t>
            </a:r>
            <a:endParaRPr lang="de-AT" sz="2400" dirty="0" smtClean="0"/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err="1" smtClean="0"/>
              <a:t>Dependent</a:t>
            </a:r>
            <a:r>
              <a:rPr lang="de-AT" sz="2400" dirty="0" smtClean="0"/>
              <a:t> </a:t>
            </a:r>
            <a:r>
              <a:rPr lang="de-AT" sz="2400" dirty="0" err="1" smtClean="0"/>
              <a:t>through</a:t>
            </a:r>
            <a:r>
              <a:rPr lang="de-AT" sz="2400" dirty="0" smtClean="0"/>
              <a:t> </a:t>
            </a:r>
            <a:r>
              <a:rPr lang="de-AT" sz="2400" dirty="0" err="1" smtClean="0"/>
              <a:t>access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inner</a:t>
            </a:r>
            <a:r>
              <a:rPr lang="de-AT" sz="2400" dirty="0" smtClean="0"/>
              <a:t> </a:t>
            </a:r>
            <a:r>
              <a:rPr lang="de-AT" sz="2400" dirty="0" err="1" smtClean="0"/>
              <a:t>classes</a:t>
            </a:r>
            <a:endParaRPr lang="de-AT" sz="2400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Affected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r>
              <a:rPr lang="de-AT" dirty="0" smtClean="0"/>
              <a:t>:</a:t>
            </a:r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err="1" smtClean="0"/>
              <a:t>SummaryTableModel</a:t>
            </a:r>
            <a:r>
              <a:rPr lang="de-AT" sz="2400" dirty="0" smtClean="0"/>
              <a:t>, Table (</a:t>
            </a:r>
            <a:r>
              <a:rPr lang="de-AT" sz="2400" dirty="0" err="1" smtClean="0"/>
              <a:t>inner</a:t>
            </a:r>
            <a:r>
              <a:rPr lang="de-AT" sz="2400" dirty="0" smtClean="0"/>
              <a:t> </a:t>
            </a:r>
            <a:r>
              <a:rPr lang="de-AT" sz="2400" dirty="0" err="1" smtClean="0"/>
              <a:t>class</a:t>
            </a:r>
            <a:r>
              <a:rPr lang="de-AT" sz="2400" dirty="0" smtClean="0"/>
              <a:t> </a:t>
            </a:r>
            <a:r>
              <a:rPr lang="de-AT" sz="2400" dirty="0" err="1" smtClean="0"/>
              <a:t>Column</a:t>
            </a:r>
            <a:r>
              <a:rPr lang="de-AT" sz="2400" dirty="0" smtClean="0"/>
              <a:t>), 	</a:t>
            </a:r>
            <a:r>
              <a:rPr lang="de-AT" sz="2400" dirty="0" err="1" smtClean="0"/>
              <a:t>MethodSummaryModel</a:t>
            </a:r>
            <a:endParaRPr lang="de-AT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14</a:t>
            </a:fld>
            <a:endParaRPr lang="de-AT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err="1" smtClean="0"/>
              <a:t>Violations</a:t>
            </a:r>
            <a:r>
              <a:rPr lang="de-AT" dirty="0" smtClean="0"/>
              <a:t> - OCP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89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Analysis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inheritance</a:t>
            </a:r>
            <a:r>
              <a:rPr lang="de-AT" dirty="0" smtClean="0"/>
              <a:t>, </a:t>
            </a:r>
            <a:r>
              <a:rPr lang="de-AT" dirty="0" err="1" smtClean="0"/>
              <a:t>interfaces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call</a:t>
            </a:r>
            <a:r>
              <a:rPr lang="de-AT" dirty="0" smtClean="0"/>
              <a:t> </a:t>
            </a:r>
            <a:r>
              <a:rPr lang="de-AT" dirty="0" err="1" smtClean="0"/>
              <a:t>structures</a:t>
            </a:r>
            <a:endParaRPr lang="de-AT" dirty="0" smtClean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r>
              <a:rPr lang="de-AT" dirty="0" err="1" smtClean="0"/>
              <a:t>Anomaly</a:t>
            </a:r>
            <a:r>
              <a:rPr lang="de-AT" dirty="0" smtClean="0"/>
              <a:t> in </a:t>
            </a:r>
            <a:r>
              <a:rPr lang="de-AT" dirty="0" err="1" smtClean="0"/>
              <a:t>interface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	</a:t>
            </a:r>
            <a:r>
              <a:rPr lang="de-AT" sz="2400" dirty="0" smtClean="0"/>
              <a:t>Interface </a:t>
            </a:r>
            <a:r>
              <a:rPr lang="de-AT" sz="2400" dirty="0" err="1" smtClean="0"/>
              <a:t>MethodCriteria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configure</a:t>
            </a:r>
            <a:r>
              <a:rPr lang="de-AT" sz="2400" dirty="0" smtClean="0"/>
              <a:t> </a:t>
            </a:r>
            <a:r>
              <a:rPr lang="de-AT" sz="2400" dirty="0" err="1" smtClean="0"/>
              <a:t>profiling</a:t>
            </a:r>
            <a:endParaRPr lang="de-AT" sz="2400" dirty="0" smtClean="0"/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smtClean="0"/>
              <a:t>Class </a:t>
            </a:r>
            <a:r>
              <a:rPr lang="de-AT" sz="2400" dirty="0" err="1" smtClean="0"/>
              <a:t>Configuration</a:t>
            </a:r>
            <a:r>
              <a:rPr lang="de-AT" sz="2400" dirty="0" smtClean="0"/>
              <a:t> </a:t>
            </a:r>
            <a:r>
              <a:rPr lang="de-AT" sz="2400" dirty="0" err="1" smtClean="0"/>
              <a:t>used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configure</a:t>
            </a:r>
            <a:r>
              <a:rPr lang="de-AT" sz="2400" dirty="0" smtClean="0"/>
              <a:t> </a:t>
            </a:r>
            <a:r>
              <a:rPr lang="de-AT" sz="2400" dirty="0" err="1" smtClean="0"/>
              <a:t>runtime</a:t>
            </a:r>
            <a:endParaRPr lang="de-AT" sz="2400" dirty="0" smtClean="0"/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err="1" smtClean="0"/>
              <a:t>Configuration</a:t>
            </a:r>
            <a:r>
              <a:rPr lang="de-AT" sz="2400" dirty="0" smtClean="0"/>
              <a:t> </a:t>
            </a:r>
            <a:r>
              <a:rPr lang="de-AT" sz="2400" dirty="0" err="1" smtClean="0"/>
              <a:t>implements</a:t>
            </a:r>
            <a:r>
              <a:rPr lang="de-AT" sz="2400" dirty="0" smtClean="0"/>
              <a:t> </a:t>
            </a:r>
            <a:r>
              <a:rPr lang="de-AT" sz="2400" dirty="0" err="1" smtClean="0"/>
              <a:t>MethodCriteria</a:t>
            </a:r>
            <a:endParaRPr lang="de-AT" sz="2400" dirty="0" smtClean="0"/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smtClean="0"/>
              <a:t>-&gt; Break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abstraction</a:t>
            </a:r>
            <a:r>
              <a:rPr lang="de-AT" sz="2400" dirty="0" smtClean="0"/>
              <a:t> </a:t>
            </a:r>
            <a:r>
              <a:rPr lang="de-AT" sz="2400" dirty="0" err="1" smtClean="0"/>
              <a:t>level</a:t>
            </a:r>
            <a:endParaRPr lang="de-AT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15</a:t>
            </a:fld>
            <a:endParaRPr lang="de-AT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err="1" smtClean="0"/>
              <a:t>Violations</a:t>
            </a:r>
            <a:r>
              <a:rPr lang="de-AT" dirty="0" smtClean="0"/>
              <a:t> - DIP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4530420"/>
            <a:ext cx="233395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9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Analysis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dependencies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X-Ray</a:t>
            </a:r>
            <a:endParaRPr lang="de-AT" dirty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Cyclic</a:t>
            </a:r>
            <a:r>
              <a:rPr lang="de-AT" dirty="0" smtClean="0"/>
              <a:t> </a:t>
            </a:r>
            <a:r>
              <a:rPr lang="de-AT" dirty="0" err="1" smtClean="0"/>
              <a:t>dependency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private </a:t>
            </a:r>
            <a:r>
              <a:rPr lang="de-AT" dirty="0" err="1" smtClean="0"/>
              <a:t>inner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Affected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endParaRPr lang="de-AT" dirty="0" smtClean="0"/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err="1" smtClean="0"/>
              <a:t>Signature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CharacterIterator</a:t>
            </a:r>
            <a:endParaRPr lang="de-AT" sz="2400" dirty="0" smtClean="0"/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16</a:t>
            </a:fld>
            <a:endParaRPr lang="de-AT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err="1" smtClean="0"/>
              <a:t>Violations</a:t>
            </a:r>
            <a:r>
              <a:rPr lang="de-AT" dirty="0" smtClean="0"/>
              <a:t> - ADP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15" y="3676661"/>
            <a:ext cx="154326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Analysis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duplicated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SonarQube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Affected</a:t>
            </a:r>
            <a:r>
              <a:rPr lang="de-AT" dirty="0" smtClean="0"/>
              <a:t> </a:t>
            </a:r>
            <a:r>
              <a:rPr lang="de-AT" dirty="0" err="1" smtClean="0"/>
              <a:t>blocks</a:t>
            </a:r>
            <a:r>
              <a:rPr lang="de-AT" dirty="0" smtClean="0"/>
              <a:t>:</a:t>
            </a:r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 smtClean="0"/>
              <a:t>1. </a:t>
            </a:r>
            <a:r>
              <a:rPr lang="de-AT" sz="2400" dirty="0" err="1" smtClean="0"/>
              <a:t>core.proxy.ProxyCommand</a:t>
            </a:r>
            <a:r>
              <a:rPr lang="de-AT" sz="2400" dirty="0" smtClean="0"/>
              <a:t> = 	</a:t>
            </a:r>
            <a:r>
              <a:rPr lang="de-AT" sz="2400" dirty="0" err="1" smtClean="0"/>
              <a:t>integration.aop.proxy.ProxyCommand</a:t>
            </a:r>
            <a:endParaRPr lang="de-AT" sz="2400" dirty="0" smtClean="0"/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/>
              <a:t>2. </a:t>
            </a:r>
            <a:r>
              <a:rPr lang="de-AT" sz="2400" dirty="0" err="1"/>
              <a:t>core.output.FileOutputWriter</a:t>
            </a:r>
            <a:r>
              <a:rPr lang="de-AT" sz="2400" dirty="0"/>
              <a:t> </a:t>
            </a:r>
            <a:r>
              <a:rPr lang="de-AT" sz="2400" dirty="0"/>
              <a:t>~ </a:t>
            </a:r>
            <a:r>
              <a:rPr lang="de-AT" sz="2400" dirty="0" smtClean="0"/>
              <a:t>	</a:t>
            </a:r>
            <a:r>
              <a:rPr lang="de-AT" sz="2400" dirty="0" err="1" smtClean="0"/>
              <a:t>core.output.FileOutputOutputStream</a:t>
            </a:r>
            <a:endParaRPr lang="de-AT" sz="2400" dirty="0"/>
          </a:p>
          <a:p>
            <a:pPr marL="0" indent="0">
              <a:buNone/>
            </a:pPr>
            <a:r>
              <a:rPr lang="de-AT" sz="2400" dirty="0"/>
              <a:t>	</a:t>
            </a:r>
            <a:r>
              <a:rPr lang="de-AT" sz="2400" dirty="0"/>
              <a:t>3. </a:t>
            </a:r>
            <a:r>
              <a:rPr lang="de-AT" sz="2400" dirty="0" err="1"/>
              <a:t>inject.ant.InjectTask</a:t>
            </a:r>
            <a:r>
              <a:rPr lang="de-AT" sz="2400" dirty="0"/>
              <a:t> </a:t>
            </a:r>
            <a:r>
              <a:rPr lang="de-AT" sz="2400" dirty="0" smtClean="0"/>
              <a:t>~ </a:t>
            </a:r>
            <a:r>
              <a:rPr lang="de-AT" sz="2400" dirty="0" err="1"/>
              <a:t>inject.ant.InjectCopyTask</a:t>
            </a:r>
            <a:endParaRPr lang="de-AT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17</a:t>
            </a:fld>
            <a:endParaRPr lang="de-AT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err="1" smtClean="0"/>
              <a:t>Violations</a:t>
            </a:r>
            <a:r>
              <a:rPr lang="de-AT" dirty="0" smtClean="0"/>
              <a:t> - DRY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48564"/>
            <a:ext cx="6802821" cy="9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8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dirty="0" err="1" smtClean="0"/>
              <a:t>JRat</a:t>
            </a:r>
            <a:r>
              <a:rPr lang="de-AT" dirty="0" smtClean="0"/>
              <a:t> – open </a:t>
            </a:r>
            <a:r>
              <a:rPr lang="de-AT" dirty="0" err="1" smtClean="0"/>
              <a:t>source</a:t>
            </a:r>
            <a:r>
              <a:rPr lang="de-AT" dirty="0" smtClean="0"/>
              <a:t> </a:t>
            </a:r>
            <a:r>
              <a:rPr lang="de-AT" dirty="0" err="1" smtClean="0"/>
              <a:t>profiling</a:t>
            </a:r>
            <a:r>
              <a:rPr lang="de-AT" dirty="0" smtClean="0"/>
              <a:t> </a:t>
            </a:r>
            <a:r>
              <a:rPr lang="de-AT" dirty="0" err="1" smtClean="0"/>
              <a:t>tool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Java 5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Applied </a:t>
            </a:r>
            <a:r>
              <a:rPr lang="de-AT" dirty="0" err="1" smtClean="0"/>
              <a:t>object-oriented</a:t>
            </a:r>
            <a:r>
              <a:rPr lang="de-AT" dirty="0" smtClean="0"/>
              <a:t> </a:t>
            </a:r>
            <a:r>
              <a:rPr lang="de-AT" dirty="0" err="1" smtClean="0"/>
              <a:t>reengineering</a:t>
            </a:r>
            <a:r>
              <a:rPr lang="de-AT" dirty="0" smtClean="0"/>
              <a:t> </a:t>
            </a:r>
            <a:r>
              <a:rPr lang="de-AT" dirty="0" err="1" smtClean="0"/>
              <a:t>patterns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Found</a:t>
            </a:r>
            <a:r>
              <a:rPr lang="de-AT" dirty="0" smtClean="0"/>
              <a:t> </a:t>
            </a:r>
            <a:r>
              <a:rPr lang="de-AT" dirty="0" err="1" smtClean="0"/>
              <a:t>violations</a:t>
            </a:r>
            <a:r>
              <a:rPr lang="de-AT" dirty="0" smtClean="0"/>
              <a:t> </a:t>
            </a:r>
            <a:r>
              <a:rPr lang="de-AT" dirty="0" err="1" smtClean="0"/>
              <a:t>against</a:t>
            </a:r>
            <a:r>
              <a:rPr lang="de-AT" dirty="0" smtClean="0"/>
              <a:t> </a:t>
            </a:r>
            <a:r>
              <a:rPr lang="de-AT" dirty="0" err="1" smtClean="0"/>
              <a:t>many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SOLID </a:t>
            </a:r>
            <a:r>
              <a:rPr lang="de-AT" dirty="0" err="1" smtClean="0"/>
              <a:t>principles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Starting</a:t>
            </a:r>
            <a:r>
              <a:rPr lang="de-AT" dirty="0" smtClean="0"/>
              <a:t> </a:t>
            </a:r>
            <a:r>
              <a:rPr lang="de-AT" dirty="0" err="1" smtClean="0"/>
              <a:t>points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refactoring</a:t>
            </a:r>
            <a:r>
              <a:rPr lang="de-AT" dirty="0" smtClean="0"/>
              <a:t> </a:t>
            </a:r>
            <a:r>
              <a:rPr lang="de-AT" dirty="0" err="1" smtClean="0"/>
              <a:t>identified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18</a:t>
            </a:fld>
            <a:endParaRPr lang="de-AT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smtClean="0"/>
              <a:t>Summary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0177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017876" cy="1325563"/>
          </a:xfrm>
        </p:spPr>
        <p:txBody>
          <a:bodyPr/>
          <a:lstStyle/>
          <a:p>
            <a:pPr algn="ctr"/>
            <a:r>
              <a:rPr lang="de-AT" dirty="0" err="1" smtClean="0"/>
              <a:t>JRat</a:t>
            </a:r>
            <a:r>
              <a:rPr lang="de-AT" dirty="0" smtClean="0"/>
              <a:t> – Java </a:t>
            </a:r>
            <a:r>
              <a:rPr lang="de-AT" dirty="0" err="1" smtClean="0"/>
              <a:t>Runtime</a:t>
            </a:r>
            <a:r>
              <a:rPr lang="de-AT" dirty="0" smtClean="0"/>
              <a:t> Analysis Toolkit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Open </a:t>
            </a:r>
            <a:r>
              <a:rPr lang="de-AT" dirty="0" err="1" smtClean="0"/>
              <a:t>source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profiler</a:t>
            </a:r>
            <a:r>
              <a:rPr lang="de-AT" dirty="0" smtClean="0"/>
              <a:t>, </a:t>
            </a:r>
            <a:r>
              <a:rPr lang="de-AT" dirty="0" err="1" smtClean="0"/>
              <a:t>written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Java 5</a:t>
            </a:r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Gathers</a:t>
            </a:r>
            <a:r>
              <a:rPr lang="de-AT" dirty="0" smtClean="0"/>
              <a:t> </a:t>
            </a:r>
            <a:r>
              <a:rPr lang="de-AT" dirty="0" err="1" smtClean="0"/>
              <a:t>dynamic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metrics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Java </a:t>
            </a:r>
            <a:r>
              <a:rPr lang="de-AT" dirty="0" err="1" smtClean="0"/>
              <a:t>applications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displayed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in Swing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Size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JRat</a:t>
            </a:r>
            <a:r>
              <a:rPr lang="de-AT" dirty="0" smtClean="0"/>
              <a:t>: 11kloc</a:t>
            </a:r>
            <a:endParaRPr lang="de-AT" dirty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1375"/>
            <a:ext cx="2303736" cy="644838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44A4-3D5E-49DD-86E3-2B9F765F6166}" type="datetime1">
              <a:rPr lang="de-AT" smtClean="0"/>
              <a:t>02.05.2017</a:t>
            </a:fld>
            <a:endParaRPr lang="de-AT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2</a:t>
            </a:fld>
            <a:endParaRPr lang="de-AT"/>
          </a:p>
        </p:txBody>
      </p:sp>
      <p:pic>
        <p:nvPicPr>
          <p:cNvPr id="9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07" y="3781518"/>
            <a:ext cx="4440043" cy="23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err="1" smtClean="0"/>
              <a:t>JRat</a:t>
            </a:r>
            <a:r>
              <a:rPr lang="de-AT" dirty="0" smtClean="0"/>
              <a:t> – Main Features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9B2E4BE-9352-47AD-894E-4CC4043FC00F}" type="datetime1">
              <a:rPr lang="de-AT" smtClean="0"/>
              <a:pPr algn="ctr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B6D24DD-77FF-4A6A-A945-B97FD2281FFD}" type="slidenum">
              <a:rPr lang="de-AT" smtClean="0"/>
              <a:pPr algn="ctr"/>
              <a:t>3</a:t>
            </a:fld>
            <a:endParaRPr lang="de-AT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err="1" smtClean="0"/>
              <a:t>Injection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bytecode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sz="2400" dirty="0" smtClean="0"/>
              <a:t>ASM </a:t>
            </a:r>
            <a:r>
              <a:rPr lang="de-AT" sz="2400" dirty="0" err="1" smtClean="0"/>
              <a:t>framework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bytecode</a:t>
            </a:r>
            <a:r>
              <a:rPr lang="de-AT" sz="2400" dirty="0" smtClean="0"/>
              <a:t> </a:t>
            </a:r>
            <a:r>
              <a:rPr lang="de-AT" sz="2400" dirty="0" err="1" smtClean="0"/>
              <a:t>manipulation</a:t>
            </a:r>
            <a:endParaRPr lang="de-AT" sz="2400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Runtime</a:t>
            </a:r>
            <a:r>
              <a:rPr lang="de-AT" dirty="0" smtClean="0"/>
              <a:t> </a:t>
            </a:r>
            <a:r>
              <a:rPr lang="de-AT" dirty="0" err="1" smtClean="0"/>
              <a:t>instrumentation</a:t>
            </a:r>
            <a:r>
              <a:rPr lang="de-AT" dirty="0" smtClean="0"/>
              <a:t> </a:t>
            </a:r>
            <a:r>
              <a:rPr lang="de-AT" dirty="0" err="1" smtClean="0"/>
              <a:t>through</a:t>
            </a:r>
            <a:r>
              <a:rPr lang="de-AT" dirty="0" smtClean="0"/>
              <a:t> </a:t>
            </a:r>
            <a:r>
              <a:rPr lang="de-AT" dirty="0" err="1" smtClean="0"/>
              <a:t>javaagent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sz="2400" dirty="0" err="1" smtClean="0"/>
              <a:t>Installing</a:t>
            </a:r>
            <a:r>
              <a:rPr lang="de-AT" sz="2400" dirty="0" smtClean="0"/>
              <a:t> </a:t>
            </a:r>
            <a:r>
              <a:rPr lang="de-AT" sz="2400" dirty="0" err="1" smtClean="0"/>
              <a:t>class</a:t>
            </a:r>
            <a:r>
              <a:rPr lang="de-AT" sz="2400" dirty="0" smtClean="0"/>
              <a:t> </a:t>
            </a:r>
            <a:r>
              <a:rPr lang="de-AT" sz="2400" dirty="0" err="1" smtClean="0"/>
              <a:t>transformers</a:t>
            </a:r>
            <a:r>
              <a:rPr lang="de-AT" sz="2400" dirty="0" smtClean="0"/>
              <a:t> </a:t>
            </a:r>
            <a:r>
              <a:rPr lang="de-AT" sz="2400" dirty="0" err="1" smtClean="0"/>
              <a:t>through</a:t>
            </a:r>
            <a:r>
              <a:rPr lang="de-AT" sz="2400" dirty="0" smtClean="0"/>
              <a:t> CLI </a:t>
            </a:r>
            <a:r>
              <a:rPr lang="de-AT" sz="2400" dirty="0" err="1" smtClean="0"/>
              <a:t>agent</a:t>
            </a:r>
            <a:endParaRPr lang="de-AT" sz="2400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Swing </a:t>
            </a:r>
            <a:r>
              <a:rPr lang="de-AT" dirty="0" err="1" smtClean="0"/>
              <a:t>desktop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pPr marL="0" indent="0">
              <a:buNone/>
            </a:pPr>
            <a:r>
              <a:rPr lang="de-AT" sz="2400" dirty="0" smtClean="0"/>
              <a:t>	</a:t>
            </a:r>
            <a:r>
              <a:rPr lang="de-AT" sz="2400" dirty="0" err="1" smtClean="0"/>
              <a:t>Loading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displaying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resulting</a:t>
            </a:r>
            <a:r>
              <a:rPr lang="de-AT" sz="2400" dirty="0" smtClean="0"/>
              <a:t> </a:t>
            </a:r>
            <a:r>
              <a:rPr lang="de-AT" sz="2400" dirty="0" err="1" smtClean="0"/>
              <a:t>profiling</a:t>
            </a:r>
            <a:r>
              <a:rPr lang="de-AT" sz="2400" dirty="0" smtClean="0"/>
              <a:t> </a:t>
            </a:r>
            <a:r>
              <a:rPr lang="de-AT" sz="2400" dirty="0" err="1" smtClean="0"/>
              <a:t>files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656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smtClean="0"/>
              <a:t>Understanding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4</a:t>
            </a:fld>
            <a:endParaRPr lang="de-AT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First </a:t>
            </a:r>
            <a:r>
              <a:rPr lang="de-AT" dirty="0" err="1" smtClean="0"/>
              <a:t>Contact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Initial Understanding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03" y="1825625"/>
            <a:ext cx="3762047" cy="14887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43" y="3493768"/>
            <a:ext cx="4295007" cy="2683195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6400800" y="3838903"/>
            <a:ext cx="1166648" cy="677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7065578" y="4643564"/>
            <a:ext cx="1534511" cy="677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/>
          <p:cNvSpPr/>
          <p:nvPr/>
        </p:nvSpPr>
        <p:spPr>
          <a:xfrm>
            <a:off x="4811111" y="2680914"/>
            <a:ext cx="1313792" cy="677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6167603" y="2754558"/>
            <a:ext cx="1155480" cy="677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/>
          <p:cNvSpPr/>
          <p:nvPr/>
        </p:nvSpPr>
        <p:spPr>
          <a:xfrm>
            <a:off x="7417678" y="2725243"/>
            <a:ext cx="985343" cy="677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89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Detailed</a:t>
            </a:r>
            <a:r>
              <a:rPr lang="de-AT" dirty="0" smtClean="0"/>
              <a:t> Model Capture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5</a:t>
            </a:fld>
            <a:endParaRPr lang="de-AT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smtClean="0"/>
              <a:t>Understanding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61" y="2187588"/>
            <a:ext cx="4988678" cy="4168763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2029153" y="4911735"/>
            <a:ext cx="5037186" cy="1458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/>
          <p:cNvSpPr/>
          <p:nvPr/>
        </p:nvSpPr>
        <p:spPr>
          <a:xfrm>
            <a:off x="2903482" y="4052836"/>
            <a:ext cx="1589689" cy="677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6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tools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 err="1" smtClean="0"/>
              <a:t>inCode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 smtClean="0"/>
              <a:t>X-Ray</a:t>
            </a:r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 err="1" smtClean="0"/>
              <a:t>SonarQube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6</a:t>
            </a:fld>
            <a:endParaRPr lang="de-AT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smtClean="0"/>
              <a:t>Problem </a:t>
            </a:r>
            <a:r>
              <a:rPr lang="de-AT" dirty="0" err="1" smtClean="0"/>
              <a:t>Detection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041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0" y="1903523"/>
            <a:ext cx="7892420" cy="391395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7</a:t>
            </a:fld>
            <a:endParaRPr lang="de-AT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 smtClean="0"/>
              <a:t>Problem </a:t>
            </a:r>
            <a:r>
              <a:rPr lang="de-AT" dirty="0" err="1" smtClean="0"/>
              <a:t>Detection</a:t>
            </a:r>
            <a:r>
              <a:rPr lang="de-AT" dirty="0" smtClean="0"/>
              <a:t> – </a:t>
            </a:r>
            <a:r>
              <a:rPr lang="de-AT" dirty="0" err="1" smtClean="0"/>
              <a:t>inCode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231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8</a:t>
            </a:fld>
            <a:endParaRPr lang="de-AT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/>
              <a:t>Problem </a:t>
            </a:r>
            <a:r>
              <a:rPr lang="de-AT" dirty="0" err="1" smtClean="0"/>
              <a:t>Detection</a:t>
            </a:r>
            <a:r>
              <a:rPr lang="de-AT" dirty="0" smtClean="0"/>
              <a:t> – </a:t>
            </a:r>
            <a:r>
              <a:rPr lang="de-AT" dirty="0" err="1" smtClean="0"/>
              <a:t>inCode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85" y="1439864"/>
            <a:ext cx="5727829" cy="4916487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12" idx="0"/>
          </p:cNvCxnSpPr>
          <p:nvPr/>
        </p:nvCxnSpPr>
        <p:spPr>
          <a:xfrm flipV="1">
            <a:off x="995932" y="2412125"/>
            <a:ext cx="1518668" cy="1262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78372" y="3674626"/>
            <a:ext cx="123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Data Class: Settings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314556" y="2029860"/>
            <a:ext cx="160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Data </a:t>
            </a:r>
            <a:r>
              <a:rPr lang="de-AT" dirty="0" err="1" smtClean="0"/>
              <a:t>Classes</a:t>
            </a:r>
            <a:r>
              <a:rPr lang="de-AT" dirty="0" smtClean="0"/>
              <a:t>: Request, Response</a:t>
            </a:r>
            <a:endParaRPr lang="de-AT" dirty="0"/>
          </a:p>
        </p:txBody>
      </p:sp>
      <p:cxnSp>
        <p:nvCxnSpPr>
          <p:cNvPr id="19" name="Gerade Verbindung mit Pfeil 18"/>
          <p:cNvCxnSpPr>
            <a:stCxn id="18" idx="0"/>
          </p:cNvCxnSpPr>
          <p:nvPr/>
        </p:nvCxnSpPr>
        <p:spPr>
          <a:xfrm flipV="1">
            <a:off x="1118598" y="1784074"/>
            <a:ext cx="804042" cy="245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8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4BE-9352-47AD-894E-4CC4043FC00F}" type="datetime1">
              <a:rPr lang="de-AT" smtClean="0"/>
              <a:t>02.05.2017</a:t>
            </a:fld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24DD-77FF-4A6A-A945-B97FD2281FFD}" type="slidenum">
              <a:rPr lang="de-AT" smtClean="0"/>
              <a:t>9</a:t>
            </a:fld>
            <a:endParaRPr lang="de-AT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de-AT" dirty="0"/>
              <a:t>Problem </a:t>
            </a:r>
            <a:r>
              <a:rPr lang="de-AT" dirty="0" err="1" smtClean="0"/>
              <a:t>Detection</a:t>
            </a:r>
            <a:r>
              <a:rPr lang="de-AT" dirty="0" smtClean="0"/>
              <a:t> – </a:t>
            </a:r>
            <a:r>
              <a:rPr lang="de-AT" dirty="0" err="1" smtClean="0"/>
              <a:t>inCode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85" y="1439864"/>
            <a:ext cx="5727829" cy="4916487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12" idx="1"/>
          </p:cNvCxnSpPr>
          <p:nvPr/>
        </p:nvCxnSpPr>
        <p:spPr>
          <a:xfrm flipH="1" flipV="1">
            <a:off x="5139559" y="1728160"/>
            <a:ext cx="1692845" cy="161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832404" y="1566578"/>
            <a:ext cx="221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Schizophrenic</a:t>
            </a:r>
            <a:r>
              <a:rPr lang="de-AT" dirty="0" smtClean="0"/>
              <a:t> Class: </a:t>
            </a:r>
            <a:r>
              <a:rPr lang="de-AT" dirty="0" err="1" smtClean="0"/>
              <a:t>LoggerFactory</a:t>
            </a:r>
            <a:endParaRPr lang="de-AT" dirty="0"/>
          </a:p>
        </p:txBody>
      </p:sp>
      <p:cxnSp>
        <p:nvCxnSpPr>
          <p:cNvPr id="10" name="Gerade Verbindung mit Pfeil 9"/>
          <p:cNvCxnSpPr>
            <a:stCxn id="13" idx="1"/>
          </p:cNvCxnSpPr>
          <p:nvPr/>
        </p:nvCxnSpPr>
        <p:spPr>
          <a:xfrm flipH="1" flipV="1">
            <a:off x="5958793" y="2435773"/>
            <a:ext cx="805771" cy="482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764564" y="2594749"/>
            <a:ext cx="221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Schizophrenic</a:t>
            </a:r>
            <a:r>
              <a:rPr lang="de-AT" dirty="0" smtClean="0"/>
              <a:t> Class: </a:t>
            </a:r>
            <a:r>
              <a:rPr lang="de-AT" dirty="0" err="1" smtClean="0"/>
              <a:t>StringUtil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6832403" y="4482794"/>
            <a:ext cx="221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Schizophrenic</a:t>
            </a:r>
            <a:r>
              <a:rPr lang="de-AT" dirty="0" smtClean="0"/>
              <a:t> Class: </a:t>
            </a:r>
            <a:r>
              <a:rPr lang="de-AT" dirty="0" err="1" smtClean="0"/>
              <a:t>LoggerFactory</a:t>
            </a:r>
            <a:endParaRPr lang="de-AT" dirty="0"/>
          </a:p>
        </p:txBody>
      </p:sp>
      <p:cxnSp>
        <p:nvCxnSpPr>
          <p:cNvPr id="19" name="Gerade Verbindung mit Pfeil 18"/>
          <p:cNvCxnSpPr>
            <a:stCxn id="18" idx="1"/>
          </p:cNvCxnSpPr>
          <p:nvPr/>
        </p:nvCxnSpPr>
        <p:spPr>
          <a:xfrm flipH="1" flipV="1">
            <a:off x="5439103" y="3992653"/>
            <a:ext cx="1393300" cy="813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0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Bildschirmpräsentation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Software Evolution Problem Detection Report</vt:lpstr>
      <vt:lpstr>JRat – Java Runtime Analysis Toolkit</vt:lpstr>
      <vt:lpstr>JRat – Main Features</vt:lpstr>
      <vt:lpstr>Understanding the Application</vt:lpstr>
      <vt:lpstr>Understanding the Application</vt:lpstr>
      <vt:lpstr>Problem Detection</vt:lpstr>
      <vt:lpstr>Problem Detection – inCode</vt:lpstr>
      <vt:lpstr>Problem Detection – inCode</vt:lpstr>
      <vt:lpstr>Problem Detection – inCode</vt:lpstr>
      <vt:lpstr>Problem Detection – inCode</vt:lpstr>
      <vt:lpstr>Problem Detection – X-Ray</vt:lpstr>
      <vt:lpstr>Problem Detection – inCode</vt:lpstr>
      <vt:lpstr>Violations - SRP</vt:lpstr>
      <vt:lpstr>Violations - OCP</vt:lpstr>
      <vt:lpstr>Violations - DIP</vt:lpstr>
      <vt:lpstr>Violations - ADP</vt:lpstr>
      <vt:lpstr>Violations - DRY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Evolution Problem Detection Report</dc:title>
  <dc:creator>max</dc:creator>
  <cp:lastModifiedBy>max</cp:lastModifiedBy>
  <cp:revision>141</cp:revision>
  <dcterms:created xsi:type="dcterms:W3CDTF">2017-05-02T09:26:37Z</dcterms:created>
  <dcterms:modified xsi:type="dcterms:W3CDTF">2017-05-02T10:48:58Z</dcterms:modified>
</cp:coreProperties>
</file>