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10" r:id="rId2"/>
    <p:sldMasterId id="2147483720" r:id="rId3"/>
  </p:sldMasterIdLst>
  <p:notesMasterIdLst>
    <p:notesMasterId r:id="rId25"/>
  </p:notesMasterIdLst>
  <p:handoutMasterIdLst>
    <p:handoutMasterId r:id="rId26"/>
  </p:handoutMasterIdLst>
  <p:sldIdLst>
    <p:sldId id="256" r:id="rId4"/>
    <p:sldId id="356" r:id="rId5"/>
    <p:sldId id="355" r:id="rId6"/>
    <p:sldId id="341" r:id="rId7"/>
    <p:sldId id="343" r:id="rId8"/>
    <p:sldId id="342" r:id="rId9"/>
    <p:sldId id="345" r:id="rId10"/>
    <p:sldId id="357" r:id="rId11"/>
    <p:sldId id="358" r:id="rId12"/>
    <p:sldId id="359" r:id="rId13"/>
    <p:sldId id="360" r:id="rId14"/>
    <p:sldId id="361" r:id="rId15"/>
    <p:sldId id="364" r:id="rId16"/>
    <p:sldId id="346" r:id="rId17"/>
    <p:sldId id="362" r:id="rId18"/>
    <p:sldId id="350" r:id="rId19"/>
    <p:sldId id="351" r:id="rId20"/>
    <p:sldId id="352" r:id="rId21"/>
    <p:sldId id="353" r:id="rId22"/>
    <p:sldId id="363" r:id="rId23"/>
    <p:sldId id="354" r:id="rId24"/>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94">
          <p15:clr>
            <a:srgbClr val="A4A3A4"/>
          </p15:clr>
        </p15:guide>
        <p15:guide id="2" pos="56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E8A"/>
    <a:srgbClr val="1D8DB0"/>
    <a:srgbClr val="147694"/>
    <a:srgbClr val="177E9D"/>
    <a:srgbClr val="00407A"/>
    <a:srgbClr val="86BC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82821" autoAdjust="0"/>
  </p:normalViewPr>
  <p:slideViewPr>
    <p:cSldViewPr snapToObjects="1" showGuides="1">
      <p:cViewPr varScale="1">
        <p:scale>
          <a:sx n="82" d="100"/>
          <a:sy n="82" d="100"/>
        </p:scale>
        <p:origin x="1474" y="53"/>
      </p:cViewPr>
      <p:guideLst>
        <p:guide orient="horz" pos="3294"/>
        <p:guide pos="5602"/>
      </p:guideLst>
    </p:cSldViewPr>
  </p:slideViewPr>
  <p:outlineViewPr>
    <p:cViewPr>
      <p:scale>
        <a:sx n="33" d="100"/>
        <a:sy n="33" d="100"/>
      </p:scale>
      <p:origin x="0" y="0"/>
    </p:cViewPr>
  </p:outlineViewPr>
  <p:notesTextViewPr>
    <p:cViewPr>
      <p:scale>
        <a:sx n="1" d="1"/>
        <a:sy n="1" d="1"/>
      </p:scale>
      <p:origin x="0" y="0"/>
    </p:cViewPr>
  </p:notesTextViewPr>
  <p:notesViewPr>
    <p:cSldViewPr snapToObjects="1" showGuides="1">
      <p:cViewPr varScale="1">
        <p:scale>
          <a:sx n="73" d="100"/>
          <a:sy n="73" d="100"/>
        </p:scale>
        <p:origin x="-2028" y="-9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sz="1000" dirty="0">
              <a:latin typeface="Arial" pitchFamily="34" charset="0"/>
              <a:cs typeface="Arial" pitchFamily="34" charset="0"/>
            </a:endParaRP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185198-F140-406E-8F04-DE9D809B9791}" type="datetimeFigureOut">
              <a:rPr lang="nl-BE" sz="1000" smtClean="0">
                <a:latin typeface="Arial" pitchFamily="34" charset="0"/>
                <a:cs typeface="Arial" pitchFamily="34" charset="0"/>
              </a:rPr>
              <a:pPr/>
              <a:t>7/10/2021</a:t>
            </a:fld>
            <a:endParaRPr lang="nl-BE" sz="1000">
              <a:latin typeface="Arial" pitchFamily="34" charset="0"/>
              <a:cs typeface="Arial" pitchFamily="34" charset="0"/>
            </a:endParaRPr>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sz="1000">
              <a:latin typeface="Arial" pitchFamily="34" charset="0"/>
              <a:cs typeface="Arial" pitchFamily="34" charset="0"/>
            </a:endParaRP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024B3E-C6E9-4CB0-843C-3CD5676655AA}" type="slidenum">
              <a:rPr lang="nl-BE" sz="1000" smtClean="0"/>
              <a:pPr/>
              <a:t>‹#›</a:t>
            </a:fld>
            <a:endParaRPr lang="nl-BE" sz="1000"/>
          </a:p>
        </p:txBody>
      </p:sp>
    </p:spTree>
    <p:extLst>
      <p:ext uri="{BB962C8B-B14F-4D97-AF65-F5344CB8AC3E}">
        <p14:creationId xmlns:p14="http://schemas.microsoft.com/office/powerpoint/2010/main" val="397321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7AF0A2F9-EF49-41B3-9E69-7CDBDC14786A}" type="datetimeFigureOut">
              <a:rPr lang="nl-BE" smtClean="0"/>
              <a:pPr/>
              <a:t>7/10/2021</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540000" y="4320000"/>
            <a:ext cx="5760000" cy="4140000"/>
          </a:xfrm>
          <a:prstGeom prst="rect">
            <a:avLst/>
          </a:prstGeom>
        </p:spPr>
        <p:txBody>
          <a:bodyPr vert="horz" lIns="91440" tIns="45720" rIns="91440" bIns="45720" rtlCol="0"/>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17C257C2-8D60-4760-88CB-024AF3EEC641}" type="slidenum">
              <a:rPr lang="nl-BE" smtClean="0"/>
              <a:pPr/>
              <a:t>‹#›</a:t>
            </a:fld>
            <a:endParaRPr lang="nl-BE"/>
          </a:p>
        </p:txBody>
      </p:sp>
    </p:spTree>
    <p:extLst>
      <p:ext uri="{BB962C8B-B14F-4D97-AF65-F5344CB8AC3E}">
        <p14:creationId xmlns:p14="http://schemas.microsoft.com/office/powerpoint/2010/main" val="329475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vrt.be/vrtnws/fr/tag/neuf-en-fland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a:t>Notez votre nom sur un petit papier.</a:t>
            </a:r>
          </a:p>
        </p:txBody>
      </p:sp>
      <p:sp>
        <p:nvSpPr>
          <p:cNvPr id="4" name="Slide Number Placeholder 3"/>
          <p:cNvSpPr>
            <a:spLocks noGrp="1"/>
          </p:cNvSpPr>
          <p:nvPr>
            <p:ph type="sldNum" sz="quarter" idx="5"/>
          </p:nvPr>
        </p:nvSpPr>
        <p:spPr/>
        <p:txBody>
          <a:bodyPr/>
          <a:lstStyle/>
          <a:p>
            <a:fld id="{17C257C2-8D60-4760-88CB-024AF3EEC641}" type="slidenum">
              <a:rPr lang="nl-BE" smtClean="0"/>
              <a:pPr/>
              <a:t>1</a:t>
            </a:fld>
            <a:endParaRPr lang="nl-BE"/>
          </a:p>
        </p:txBody>
      </p:sp>
    </p:spTree>
    <p:extLst>
      <p:ext uri="{BB962C8B-B14F-4D97-AF65-F5344CB8AC3E}">
        <p14:creationId xmlns:p14="http://schemas.microsoft.com/office/powerpoint/2010/main" val="29646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Par exemple l’émission du duo bilingue de journalistes Ivan de </a:t>
            </a:r>
            <a:r>
              <a:rPr lang="fr-FR" dirty="0" err="1"/>
              <a:t>Vadder</a:t>
            </a:r>
            <a:r>
              <a:rPr lang="fr-FR" dirty="0"/>
              <a:t> et Alain Gerlache sur </a:t>
            </a:r>
            <a:r>
              <a:rPr lang="fr-FR" dirty="0">
                <a:hlinkClick r:id="rId3"/>
              </a:rPr>
              <a:t>Quoi de neuf en Flandre? | VRT NWS: le site d'information de référence</a:t>
            </a:r>
            <a:r>
              <a:rPr lang="fr-FR" dirty="0"/>
              <a:t> </a:t>
            </a:r>
            <a:endParaRPr lang="nl-BE" dirty="0"/>
          </a:p>
          <a:p>
            <a:endParaRPr lang="fr-BE" dirty="0"/>
          </a:p>
        </p:txBody>
      </p:sp>
      <p:sp>
        <p:nvSpPr>
          <p:cNvPr id="4" name="Slide Number Placeholder 3"/>
          <p:cNvSpPr>
            <a:spLocks noGrp="1"/>
          </p:cNvSpPr>
          <p:nvPr>
            <p:ph type="sldNum" sz="quarter" idx="5"/>
          </p:nvPr>
        </p:nvSpPr>
        <p:spPr/>
        <p:txBody>
          <a:bodyPr/>
          <a:lstStyle/>
          <a:p>
            <a:fld id="{17C257C2-8D60-4760-88CB-024AF3EEC641}" type="slidenum">
              <a:rPr lang="nl-BE" smtClean="0"/>
              <a:pPr/>
              <a:t>9</a:t>
            </a:fld>
            <a:endParaRPr lang="nl-BE"/>
          </a:p>
        </p:txBody>
      </p:sp>
    </p:spTree>
    <p:extLst>
      <p:ext uri="{BB962C8B-B14F-4D97-AF65-F5344CB8AC3E}">
        <p14:creationId xmlns:p14="http://schemas.microsoft.com/office/powerpoint/2010/main" val="3517522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Nemen = prendre</a:t>
            </a:r>
          </a:p>
          <a:p>
            <a:r>
              <a:rPr lang="nl-BE" dirty="0"/>
              <a:t>Ik neem</a:t>
            </a:r>
          </a:p>
          <a:p>
            <a:r>
              <a:rPr lang="nl-BE" dirty="0"/>
              <a:t>Jij neemt</a:t>
            </a:r>
          </a:p>
          <a:p>
            <a:r>
              <a:rPr lang="nl-BE" dirty="0"/>
              <a:t>Hij/zij/u neemt</a:t>
            </a:r>
          </a:p>
          <a:p>
            <a:r>
              <a:rPr lang="nl-BE" dirty="0"/>
              <a:t>Wij nemen</a:t>
            </a:r>
          </a:p>
          <a:p>
            <a:r>
              <a:rPr lang="nl-BE" dirty="0"/>
              <a:t>Jullie nemen</a:t>
            </a:r>
          </a:p>
          <a:p>
            <a:r>
              <a:rPr lang="nl-BE" dirty="0"/>
              <a:t>Zij nemen</a:t>
            </a:r>
          </a:p>
          <a:p>
            <a:r>
              <a:rPr lang="nl-BE" dirty="0"/>
              <a:t>Genomen</a:t>
            </a:r>
          </a:p>
          <a:p>
            <a:endParaRPr lang="nl-BE" dirty="0"/>
          </a:p>
          <a:p>
            <a:r>
              <a:rPr lang="nl-BE" dirty="0"/>
              <a:t>Reserveren = réserver</a:t>
            </a:r>
          </a:p>
          <a:p>
            <a:r>
              <a:rPr lang="nl-BE" dirty="0"/>
              <a:t>Ik reserveer</a:t>
            </a:r>
          </a:p>
          <a:p>
            <a:r>
              <a:rPr lang="nl-BE" dirty="0"/>
              <a:t>Jij reserveert</a:t>
            </a:r>
          </a:p>
          <a:p>
            <a:r>
              <a:rPr lang="nl-BE" dirty="0"/>
              <a:t>Hij/zij/u reserveert</a:t>
            </a:r>
          </a:p>
          <a:p>
            <a:r>
              <a:rPr lang="nl-BE" dirty="0"/>
              <a:t>Wij reserveren</a:t>
            </a:r>
          </a:p>
          <a:p>
            <a:r>
              <a:rPr lang="nl-BE" dirty="0"/>
              <a:t>Jullie reserveren</a:t>
            </a:r>
          </a:p>
          <a:p>
            <a:r>
              <a:rPr lang="nl-BE" dirty="0"/>
              <a:t>Zij reserveren</a:t>
            </a:r>
          </a:p>
          <a:p>
            <a:r>
              <a:rPr lang="nl-BE" dirty="0"/>
              <a:t>Gereserveerd</a:t>
            </a:r>
          </a:p>
          <a:p>
            <a:endParaRPr lang="nl-BE" dirty="0"/>
          </a:p>
          <a:p>
            <a:r>
              <a:rPr lang="nl-BE" dirty="0"/>
              <a:t>Krijgen = recevoir</a:t>
            </a:r>
          </a:p>
          <a:p>
            <a:r>
              <a:rPr lang="nl-BE" dirty="0"/>
              <a:t>Ik krijg</a:t>
            </a:r>
          </a:p>
          <a:p>
            <a:r>
              <a:rPr lang="nl-BE" dirty="0"/>
              <a:t>Jij krijgt</a:t>
            </a:r>
          </a:p>
          <a:p>
            <a:r>
              <a:rPr lang="nl-BE" dirty="0"/>
              <a:t>Hij/zij/u krijgt</a:t>
            </a:r>
          </a:p>
          <a:p>
            <a:r>
              <a:rPr lang="nl-BE" dirty="0"/>
              <a:t>Wij krijgen</a:t>
            </a:r>
          </a:p>
          <a:p>
            <a:r>
              <a:rPr lang="nl-BE" dirty="0"/>
              <a:t>Jullie krijgen</a:t>
            </a:r>
          </a:p>
          <a:p>
            <a:r>
              <a:rPr lang="nl-BE" dirty="0"/>
              <a:t>Zij krijgen</a:t>
            </a:r>
          </a:p>
          <a:p>
            <a:r>
              <a:rPr lang="nl-BE" dirty="0"/>
              <a:t>Gekregen</a:t>
            </a:r>
          </a:p>
        </p:txBody>
      </p:sp>
      <p:sp>
        <p:nvSpPr>
          <p:cNvPr id="4" name="Tijdelijke aanduiding voor dianumm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AFCFC76-2F08-3D40-9C37-53D237FAFB4C}" type="slidenum">
              <a:rPr kumimoji="0" lang="nl-B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nl-B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74577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341392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540046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7/10/2021</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853669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40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04000"/>
            <a:ext cx="3300991" cy="3209551"/>
          </a:xfrm>
          <a:prstGeom prst="rect">
            <a:avLst/>
          </a:prstGeom>
        </p:spPr>
      </p:pic>
    </p:spTree>
    <p:extLst>
      <p:ext uri="{BB962C8B-B14F-4D97-AF65-F5344CB8AC3E}">
        <p14:creationId xmlns:p14="http://schemas.microsoft.com/office/powerpoint/2010/main" val="483590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7/10/2021</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25954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fld id="{C4DDCD72-59EE-436D-B435-201699A5BB49}" type="datetimeFigureOut">
              <a:rPr lang="nl-BE" smtClean="0"/>
              <a:pPr/>
              <a:t>7/10/2021</a:t>
            </a:fld>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632639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7/10/2021</a:t>
            </a:fld>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0134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4DDCD72-59EE-436D-B435-201699A5BB49}" type="datetimeFigureOut">
              <a:rPr lang="nl-BE" smtClean="0"/>
              <a:pPr/>
              <a:t>7/10/2021</a:t>
            </a:fld>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81974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7/10/2021</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7253469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
        <p:nvSpPr>
          <p:cNvPr id="9" name="Tijdelijke aanduiding voor datum 4"/>
          <p:cNvSpPr>
            <a:spLocks noGrp="1"/>
          </p:cNvSpPr>
          <p:nvPr>
            <p:ph type="dt" sz="half" idx="10"/>
          </p:nvPr>
        </p:nvSpPr>
        <p:spPr>
          <a:xfrm>
            <a:off x="540000" y="6048000"/>
            <a:ext cx="936000" cy="288000"/>
          </a:xfrm>
        </p:spPr>
        <p:txBody>
          <a:bodyPr/>
          <a:lstStyle/>
          <a:p>
            <a:fld id="{C4DDCD72-59EE-436D-B435-201699A5BB49}" type="datetimeFigureOut">
              <a:rPr lang="nl-BE" smtClean="0"/>
              <a:pPr/>
              <a:t>7/10/2021</a:t>
            </a:fld>
            <a:endParaRPr lang="nl-BE" dirty="0"/>
          </a:p>
        </p:txBody>
      </p:sp>
    </p:spTree>
    <p:extLst>
      <p:ext uri="{BB962C8B-B14F-4D97-AF65-F5344CB8AC3E}">
        <p14:creationId xmlns:p14="http://schemas.microsoft.com/office/powerpoint/2010/main" val="2273489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630937"/>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nl-NL"/>
              <a:t>Klik om stijl te bewerken</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9334D819-9F07-4261-B09B-9E467E5D9002}" type="datetimeFigureOut">
              <a:rPr lang="en-US" dirty="0"/>
              <a:pPr/>
              <a:t>10/7/2021</a:t>
            </a:fld>
            <a:endParaRPr lang="en-US" dirty="0"/>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737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7/10/2021</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16900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2783953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nl-NL"/>
              <a:t>Klik om stijl te bewerken</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9334D819-9F07-4261-B09B-9E467E5D9002}" type="datetimeFigureOut">
              <a:rPr lang="en-US" dirty="0"/>
              <a:pPr/>
              <a:t>10/7/2021</a:t>
            </a:fld>
            <a:endParaRPr lang="en-US" dirty="0"/>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110979"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01664048"/>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942975" y="2286000"/>
            <a:ext cx="3600450" cy="36195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985847" y="2286000"/>
            <a:ext cx="3600450" cy="36195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293478024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939546" y="381001"/>
            <a:ext cx="7629525" cy="1493517"/>
          </a:xfrm>
        </p:spPr>
        <p:txBody>
          <a:bodyPr/>
          <a:lstStyle/>
          <a:p>
            <a:r>
              <a:rPr lang="nl-NL"/>
              <a:t>Klik om stijl te bewerken</a:t>
            </a:r>
            <a:endParaRPr lang="en-US" dirty="0"/>
          </a:p>
        </p:txBody>
      </p:sp>
      <p:sp>
        <p:nvSpPr>
          <p:cNvPr id="3" name="Text Placeholder 2"/>
          <p:cNvSpPr>
            <a:spLocks noGrp="1"/>
          </p:cNvSpPr>
          <p:nvPr>
            <p:ph type="body" idx="1"/>
          </p:nvPr>
        </p:nvSpPr>
        <p:spPr>
          <a:xfrm>
            <a:off x="938759" y="2199634"/>
            <a:ext cx="3600450" cy="632529"/>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Klikken om de tekststijl van het model te bewerken</a:t>
            </a:r>
          </a:p>
        </p:txBody>
      </p:sp>
      <p:sp>
        <p:nvSpPr>
          <p:cNvPr id="4" name="Content Placeholder 3"/>
          <p:cNvSpPr>
            <a:spLocks noGrp="1"/>
          </p:cNvSpPr>
          <p:nvPr>
            <p:ph sz="half" idx="2"/>
          </p:nvPr>
        </p:nvSpPr>
        <p:spPr>
          <a:xfrm>
            <a:off x="942975" y="2909102"/>
            <a:ext cx="3600450" cy="299639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975398" y="2199634"/>
            <a:ext cx="3600450" cy="632529"/>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Klikken om de tekststijl van het model te bewerken</a:t>
            </a:r>
          </a:p>
        </p:txBody>
      </p:sp>
      <p:sp>
        <p:nvSpPr>
          <p:cNvPr id="6" name="Content Placeholder 5"/>
          <p:cNvSpPr>
            <a:spLocks noGrp="1"/>
          </p:cNvSpPr>
          <p:nvPr>
            <p:ph sz="quarter" idx="4"/>
          </p:nvPr>
        </p:nvSpPr>
        <p:spPr>
          <a:xfrm>
            <a:off x="4975398" y="2909102"/>
            <a:ext cx="3600450" cy="299639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10/7/2021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391280972"/>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832733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10/7/2021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32341992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425" b="1" i="0" cap="all" spc="225" baseline="0">
                <a:solidFill>
                  <a:schemeClr val="accent1"/>
                </a:solidFill>
                <a:latin typeface="+mn-lt"/>
              </a:defRPr>
            </a:lvl1pPr>
          </a:lstStyle>
          <a:p>
            <a:r>
              <a:rPr lang="nl-NL"/>
              <a:t>Klik om stijl te bewerken</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53414" y="1741336"/>
            <a:ext cx="2319086" cy="4164164"/>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Klikken om de tekststijl van het model te bewerken</a:t>
            </a:r>
          </a:p>
        </p:txBody>
      </p:sp>
      <p:sp>
        <p:nvSpPr>
          <p:cNvPr id="5" name="Date Placeholder 4"/>
          <p:cNvSpPr>
            <a:spLocks noGrp="1"/>
          </p:cNvSpPr>
          <p:nvPr>
            <p:ph type="dt" sz="half" idx="10"/>
          </p:nvPr>
        </p:nvSpPr>
        <p:spPr>
          <a:xfrm>
            <a:off x="573789" y="6375679"/>
            <a:ext cx="925016" cy="348462"/>
          </a:xfrm>
        </p:spPr>
        <p:txBody>
          <a:bodyPr/>
          <a:lstStyle/>
          <a:p>
            <a:fld id="{9334D819-9F07-4261-B09B-9E467E5D9002}" type="datetimeFigureOut">
              <a:rPr lang="en-US" dirty="0"/>
              <a:t>10/7/2021</a:t>
            </a:fld>
            <a:endParaRPr lang="en-US" dirty="0"/>
          </a:p>
        </p:txBody>
      </p:sp>
      <p:sp>
        <p:nvSpPr>
          <p:cNvPr id="6" name="Footer Placeholder 5"/>
          <p:cNvSpPr>
            <a:spLocks noGrp="1"/>
          </p:cNvSpPr>
          <p:nvPr>
            <p:ph type="ftr" sz="quarter" idx="11"/>
          </p:nvPr>
        </p:nvSpPr>
        <p:spPr>
          <a:xfrm>
            <a:off x="1577716" y="6375679"/>
            <a:ext cx="2611634" cy="345796"/>
          </a:xfrm>
        </p:spPr>
        <p:txBody>
          <a:bodyPr/>
          <a:lstStyle/>
          <a:p>
            <a:endParaRPr lang="en-US" dirty="0"/>
          </a:p>
        </p:txBody>
      </p:sp>
      <p:sp>
        <p:nvSpPr>
          <p:cNvPr id="7" name="Slide Number Placeholder 6"/>
          <p:cNvSpPr>
            <a:spLocks noGrp="1"/>
          </p:cNvSpPr>
          <p:nvPr>
            <p:ph type="sldNum" sz="quarter" idx="12"/>
          </p:nvPr>
        </p:nvSpPr>
        <p:spPr>
          <a:xfrm>
            <a:off x="4268261" y="6375679"/>
            <a:ext cx="924342"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8403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425" b="1" i="0" spc="225" baseline="0">
                <a:solidFill>
                  <a:schemeClr val="accent1"/>
                </a:solidFill>
                <a:latin typeface="+mn-lt"/>
              </a:defRPr>
            </a:lvl1pPr>
          </a:lstStyle>
          <a:p>
            <a:r>
              <a:rPr lang="nl-NL"/>
              <a:t>Klik om stijl te bewerken</a:t>
            </a:r>
            <a:endParaRPr lang="en-US" dirty="0"/>
          </a:p>
        </p:txBody>
      </p:sp>
      <p:sp>
        <p:nvSpPr>
          <p:cNvPr id="4" name="Text Placeholder 3"/>
          <p:cNvSpPr>
            <a:spLocks noGrp="1"/>
          </p:cNvSpPr>
          <p:nvPr>
            <p:ph type="body" sz="half" idx="2"/>
          </p:nvPr>
        </p:nvSpPr>
        <p:spPr>
          <a:xfrm>
            <a:off x="6253413" y="1741336"/>
            <a:ext cx="2319088" cy="4164164"/>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Klikken om de tekststijl van het model te bewerken</a:t>
            </a:r>
          </a:p>
        </p:txBody>
      </p:sp>
      <p:sp>
        <p:nvSpPr>
          <p:cNvPr id="5" name="Date Placeholder 4"/>
          <p:cNvSpPr>
            <a:spLocks noGrp="1"/>
          </p:cNvSpPr>
          <p:nvPr>
            <p:ph type="dt" sz="half" idx="10"/>
          </p:nvPr>
        </p:nvSpPr>
        <p:spPr>
          <a:xfrm>
            <a:off x="574463" y="6375679"/>
            <a:ext cx="924342" cy="348462"/>
          </a:xfrm>
        </p:spPr>
        <p:txBody>
          <a:bodyPr/>
          <a:lstStyle/>
          <a:p>
            <a:fld id="{9334D819-9F07-4261-B09B-9E467E5D9002}" type="datetimeFigureOut">
              <a:rPr lang="en-US" dirty="0"/>
              <a:t>10/7/2021</a:t>
            </a:fld>
            <a:endParaRPr lang="en-US" dirty="0"/>
          </a:p>
        </p:txBody>
      </p:sp>
      <p:sp>
        <p:nvSpPr>
          <p:cNvPr id="6" name="Footer Placeholder 5"/>
          <p:cNvSpPr>
            <a:spLocks noGrp="1"/>
          </p:cNvSpPr>
          <p:nvPr>
            <p:ph type="ftr" sz="quarter" idx="11"/>
          </p:nvPr>
        </p:nvSpPr>
        <p:spPr>
          <a:xfrm>
            <a:off x="1577716" y="6375679"/>
            <a:ext cx="2611634" cy="345796"/>
          </a:xfrm>
        </p:spPr>
        <p:txBody>
          <a:bodyPr/>
          <a:lstStyle/>
          <a:p>
            <a:endParaRPr lang="en-US" dirty="0"/>
          </a:p>
        </p:txBody>
      </p:sp>
      <p:sp>
        <p:nvSpPr>
          <p:cNvPr id="7" name="Slide Number Placeholder 6"/>
          <p:cNvSpPr>
            <a:spLocks noGrp="1"/>
          </p:cNvSpPr>
          <p:nvPr>
            <p:ph type="sldNum" sz="quarter" idx="12"/>
          </p:nvPr>
        </p:nvSpPr>
        <p:spPr>
          <a:xfrm>
            <a:off x="4265676" y="6375679"/>
            <a:ext cx="925830" cy="345796"/>
          </a:xfrm>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31990964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31140527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382386"/>
            <a:ext cx="1119099" cy="560040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942975" y="382386"/>
            <a:ext cx="6294439" cy="5600405"/>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105836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40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04000"/>
            <a:ext cx="3300991" cy="3209551"/>
          </a:xfrm>
          <a:prstGeom prst="rect">
            <a:avLst/>
          </a:prstGeom>
        </p:spPr>
      </p:pic>
    </p:spTree>
    <p:extLst>
      <p:ext uri="{BB962C8B-B14F-4D97-AF65-F5344CB8AC3E}">
        <p14:creationId xmlns:p14="http://schemas.microsoft.com/office/powerpoint/2010/main" val="396519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7/10/2021</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9803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fld id="{C4DDCD72-59EE-436D-B435-201699A5BB49}" type="datetimeFigureOut">
              <a:rPr lang="nl-BE" smtClean="0"/>
              <a:pPr/>
              <a:t>7/10/2021</a:t>
            </a:fld>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43782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7/10/2021</a:t>
            </a:fld>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6182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4DDCD72-59EE-436D-B435-201699A5BB49}" type="datetimeFigureOut">
              <a:rPr lang="nl-BE" smtClean="0"/>
              <a:pPr/>
              <a:t>7/10/2021</a:t>
            </a:fld>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168905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7/10/2021</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20635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a:xfrm>
            <a:off x="540000" y="6048000"/>
            <a:ext cx="936000" cy="288000"/>
          </a:xfrm>
        </p:spPr>
        <p:txBody>
          <a:bodyPr/>
          <a:lstStyle/>
          <a:p>
            <a:fld id="{C4DDCD72-59EE-436D-B435-201699A5BB49}" type="datetimeFigureOut">
              <a:rPr lang="nl-BE" smtClean="0"/>
              <a:pPr/>
              <a:t>7/10/2021</a:t>
            </a:fld>
            <a:endParaRPr lang="nl-BE" dirty="0"/>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Tree>
    <p:extLst>
      <p:ext uri="{BB962C8B-B14F-4D97-AF65-F5344CB8AC3E}">
        <p14:creationId xmlns:p14="http://schemas.microsoft.com/office/powerpoint/2010/main" val="402426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6.pn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fld id="{C4DDCD72-59EE-436D-B435-201699A5BB49}" type="datetimeFigureOut">
              <a:rPr lang="nl-BE" smtClean="0"/>
              <a:pPr/>
              <a:t>7/10/2021</a:t>
            </a:fld>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6048000"/>
            <a:ext cx="936000" cy="288000"/>
          </a:xfrm>
          <a:prstGeom prst="rect">
            <a:avLst/>
          </a:prstGeom>
        </p:spPr>
        <p:txBody>
          <a:bodyPr vert="horz" lIns="0" tIns="0" rIns="0" bIns="0" rtlCol="0" anchor="t" anchorCtr="0"/>
          <a:lstStyle>
            <a:lvl1pPr algn="r">
              <a:defRPr sz="1000">
                <a:solidFill>
                  <a:srgbClr val="00407A"/>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408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spTree>
    <p:extLst>
      <p:ext uri="{BB962C8B-B14F-4D97-AF65-F5344CB8AC3E}">
        <p14:creationId xmlns:p14="http://schemas.microsoft.com/office/powerpoint/2010/main" val="606215082"/>
      </p:ext>
    </p:extLst>
  </p:cSld>
  <p:clrMap bg1="lt1" tx1="dk1" bg2="lt2" tx2="dk2" accent1="accent1" accent2="accent2" accent3="accent3" accent4="accent4" accent5="accent5" accent6="accent6" hlink="hlink" folHlink="folHlink"/>
  <p:sldLayoutIdLst>
    <p:sldLayoutId id="2147483688" r:id="rId1"/>
    <p:sldLayoutId id="2147483709" r:id="rId2"/>
    <p:sldLayoutId id="2147483698" r:id="rId3"/>
    <p:sldLayoutId id="2147483692" r:id="rId4"/>
    <p:sldLayoutId id="2147483693" r:id="rId5"/>
    <p:sldLayoutId id="2147483694" r:id="rId6"/>
    <p:sldLayoutId id="2147483695" r:id="rId7"/>
    <p:sldLayoutId id="2147483696" r:id="rId8"/>
    <p:sldLayoutId id="2147483697" r:id="rId9"/>
  </p:sldLayoutIdLst>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Afbeelding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3744000"/>
            <a:ext cx="3240000" cy="2668236"/>
          </a:xfrm>
          <a:prstGeom prst="rect">
            <a:avLst/>
          </a:prstGeom>
        </p:spPr>
      </p:pic>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fld id="{C4DDCD72-59EE-436D-B435-201699A5BB49}" type="datetimeFigureOut">
              <a:rPr lang="nl-BE" smtClean="0"/>
              <a:pPr/>
              <a:t>7/10/2021</a:t>
            </a:fld>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6048000"/>
            <a:ext cx="936000" cy="288000"/>
          </a:xfrm>
          <a:prstGeom prst="rect">
            <a:avLst/>
          </a:prstGeom>
        </p:spPr>
        <p:txBody>
          <a:bodyPr vert="horz" lIns="0" tIns="0" rIns="0" bIns="0" rtlCol="0" anchor="t" anchorCtr="0"/>
          <a:lstStyle>
            <a:lvl1pPr algn="r">
              <a:defRPr sz="1000">
                <a:solidFill>
                  <a:srgbClr val="00407A"/>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408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spTree>
    <p:extLst>
      <p:ext uri="{BB962C8B-B14F-4D97-AF65-F5344CB8AC3E}">
        <p14:creationId xmlns:p14="http://schemas.microsoft.com/office/powerpoint/2010/main" val="320845504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900">
                <a:solidFill>
                  <a:schemeClr val="tx1">
                    <a:lumMod val="65000"/>
                    <a:lumOff val="35000"/>
                  </a:schemeClr>
                </a:solidFill>
              </a:defRPr>
            </a:lvl1pPr>
          </a:lstStyle>
          <a:p>
            <a:fld id="{9334D819-9F07-4261-B09B-9E467E5D9002}" type="datetimeFigureOut">
              <a:rPr lang="en-US" dirty="0"/>
              <a:pPr/>
              <a:t>10/7/2021</a:t>
            </a:fld>
            <a:endParaRPr lang="en-US" dirty="0"/>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9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664369"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195201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825" kern="1200" cap="all" spc="150" baseline="0">
          <a:solidFill>
            <a:schemeClr val="tx2"/>
          </a:solidFill>
          <a:latin typeface="+mj-lt"/>
          <a:ea typeface="+mj-ea"/>
          <a:cs typeface="+mj-cs"/>
        </a:defRPr>
      </a:lvl1pPr>
    </p:titleStyle>
    <p:bodyStyle>
      <a:lvl1pPr marL="171450" indent="-171450" algn="l" defTabSz="68580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media" Target="../media/media2.m4a"/><Relationship Id="rId7" Type="http://schemas.openxmlformats.org/officeDocument/2006/relationships/image" Target="../media/image7.jpe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notesSlide" Target="../notesSlides/notesSlide3.xml"/><Relationship Id="rId5" Type="http://schemas.openxmlformats.org/officeDocument/2006/relationships/slideLayout" Target="../slideLayouts/slideLayout20.xml"/><Relationship Id="rId4" Type="http://schemas.openxmlformats.org/officeDocument/2006/relationships/audio" Target="../media/media2.m4a"/></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log.associatie.kuleuven.be/fransecultuu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sz="3200" dirty="0" err="1"/>
              <a:t>Projet</a:t>
            </a:r>
            <a:r>
              <a:rPr lang="nl-BE" sz="3200" dirty="0"/>
              <a:t> tandem </a:t>
            </a:r>
            <a:br>
              <a:rPr lang="nl-BE" sz="3200" dirty="0"/>
            </a:br>
            <a:r>
              <a:rPr lang="nl-BE" sz="3200" dirty="0" err="1"/>
              <a:t>français-néerlandais</a:t>
            </a:r>
            <a:endParaRPr lang="nl-BE" sz="3200" dirty="0"/>
          </a:p>
        </p:txBody>
      </p:sp>
      <p:sp>
        <p:nvSpPr>
          <p:cNvPr id="3" name="Ondertitel 2"/>
          <p:cNvSpPr>
            <a:spLocks noGrp="1"/>
          </p:cNvSpPr>
          <p:nvPr>
            <p:ph type="subTitle" idx="1"/>
          </p:nvPr>
        </p:nvSpPr>
        <p:spPr/>
        <p:txBody>
          <a:bodyPr/>
          <a:lstStyle/>
          <a:p>
            <a:r>
              <a:rPr lang="nl-BE" sz="2800" dirty="0" err="1"/>
              <a:t>Bienvenue</a:t>
            </a:r>
            <a:r>
              <a:rPr lang="nl-BE" sz="2800" dirty="0"/>
              <a:t> </a:t>
            </a:r>
          </a:p>
          <a:p>
            <a:r>
              <a:rPr lang="nl-BE" sz="2800" dirty="0"/>
              <a:t>à la soirée de </a:t>
            </a:r>
            <a:r>
              <a:rPr lang="nl-BE" sz="2800" dirty="0" err="1"/>
              <a:t>lancement</a:t>
            </a:r>
            <a:r>
              <a:rPr lang="nl-BE" sz="2800" dirty="0"/>
              <a:t> !</a:t>
            </a:r>
          </a:p>
        </p:txBody>
      </p:sp>
    </p:spTree>
    <p:extLst>
      <p:ext uri="{BB962C8B-B14F-4D97-AF65-F5344CB8AC3E}">
        <p14:creationId xmlns:p14="http://schemas.microsoft.com/office/powerpoint/2010/main" val="216941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6EE5-D233-47F2-8645-E1BC5ABAC1BB}"/>
              </a:ext>
            </a:extLst>
          </p:cNvPr>
          <p:cNvSpPr>
            <a:spLocks noGrp="1"/>
          </p:cNvSpPr>
          <p:nvPr>
            <p:ph type="title"/>
          </p:nvPr>
        </p:nvSpPr>
        <p:spPr/>
        <p:txBody>
          <a:bodyPr/>
          <a:lstStyle/>
          <a:p>
            <a:r>
              <a:rPr lang="fr-BE" dirty="0"/>
              <a:t>2. Lire</a:t>
            </a:r>
          </a:p>
        </p:txBody>
      </p:sp>
      <p:sp>
        <p:nvSpPr>
          <p:cNvPr id="3" name="Content Placeholder 2">
            <a:extLst>
              <a:ext uri="{FF2B5EF4-FFF2-40B4-BE49-F238E27FC236}">
                <a16:creationId xmlns:a16="http://schemas.microsoft.com/office/drawing/2014/main" id="{72887874-B673-43B1-9051-5166032412ED}"/>
              </a:ext>
            </a:extLst>
          </p:cNvPr>
          <p:cNvSpPr>
            <a:spLocks noGrp="1"/>
          </p:cNvSpPr>
          <p:nvPr>
            <p:ph idx="1"/>
          </p:nvPr>
        </p:nvSpPr>
        <p:spPr>
          <a:xfrm>
            <a:off x="524024" y="1085831"/>
            <a:ext cx="8334000" cy="4428000"/>
          </a:xfrm>
        </p:spPr>
        <p:txBody>
          <a:bodyPr/>
          <a:lstStyle/>
          <a:p>
            <a:r>
              <a:rPr lang="fr-BE" dirty="0"/>
              <a:t>Echangez-vous des livres à lire pour le plaisir.</a:t>
            </a:r>
          </a:p>
          <a:p>
            <a:r>
              <a:rPr lang="fr-BE" dirty="0"/>
              <a:t>Achetez chacun un journal papier dans la langue de l’autre. </a:t>
            </a:r>
            <a:r>
              <a:rPr lang="fr-FR" dirty="0"/>
              <a:t>Comparer page à page (rubrique à rubrique / thème à thème) des journaux (p.ex. </a:t>
            </a:r>
            <a:r>
              <a:rPr lang="fr-FR" i="1" dirty="0"/>
              <a:t>De Standaard</a:t>
            </a:r>
            <a:r>
              <a:rPr lang="fr-FR" dirty="0"/>
              <a:t> vs. </a:t>
            </a:r>
            <a:r>
              <a:rPr lang="fr-FR" i="1" dirty="0"/>
              <a:t>Le Soir, Het </a:t>
            </a:r>
            <a:r>
              <a:rPr lang="fr-FR" i="1" dirty="0" err="1"/>
              <a:t>Laatste</a:t>
            </a:r>
            <a:r>
              <a:rPr lang="fr-FR" i="1" dirty="0"/>
              <a:t> </a:t>
            </a:r>
            <a:r>
              <a:rPr lang="fr-FR" i="1" dirty="0" err="1"/>
              <a:t>Nieuws</a:t>
            </a:r>
            <a:r>
              <a:rPr lang="fr-FR" i="1" dirty="0"/>
              <a:t> </a:t>
            </a:r>
            <a:r>
              <a:rPr lang="fr-FR" dirty="0"/>
              <a:t>vs.</a:t>
            </a:r>
            <a:r>
              <a:rPr lang="fr-FR" i="1" dirty="0"/>
              <a:t> La Dernière Heure</a:t>
            </a:r>
            <a:r>
              <a:rPr lang="fr-FR" dirty="0"/>
              <a:t>) ou revues (par ex. </a:t>
            </a:r>
            <a:r>
              <a:rPr lang="fr-FR" i="1" dirty="0" err="1"/>
              <a:t>Knack</a:t>
            </a:r>
            <a:r>
              <a:rPr lang="fr-FR" dirty="0"/>
              <a:t> vs. </a:t>
            </a:r>
            <a:r>
              <a:rPr lang="fr-FR" i="1" dirty="0" err="1"/>
              <a:t>LeVif</a:t>
            </a:r>
            <a:r>
              <a:rPr lang="fr-FR" dirty="0"/>
              <a:t>) du même jour de chaque communauté.</a:t>
            </a:r>
            <a:endParaRPr lang="fr-BE" dirty="0"/>
          </a:p>
          <a:p>
            <a:r>
              <a:rPr lang="fr-BE" dirty="0"/>
              <a:t>Envoyez-vous des articles de presse qui vous ont interpelés, des recettes de cuisine, des poèmes, des pétitions !</a:t>
            </a:r>
          </a:p>
          <a:p>
            <a:pPr>
              <a:buFont typeface="Wingdings" panose="05000000000000000000" pitchFamily="2" charset="2"/>
              <a:buChar char="à"/>
            </a:pPr>
            <a:r>
              <a:rPr lang="fr-BE" dirty="0">
                <a:sym typeface="Wingdings" panose="05000000000000000000" pitchFamily="2" charset="2"/>
              </a:rPr>
              <a:t>Expliquez-vous, traduisez, notez les expressions qui vous intéressent.</a:t>
            </a:r>
          </a:p>
          <a:p>
            <a:pPr>
              <a:buFont typeface="Wingdings" panose="05000000000000000000" pitchFamily="2" charset="2"/>
              <a:buChar char="à"/>
            </a:pPr>
            <a:r>
              <a:rPr lang="fr-BE" dirty="0">
                <a:sym typeface="Wingdings" panose="05000000000000000000" pitchFamily="2" charset="2"/>
              </a:rPr>
              <a:t>Partagez vos impressions.</a:t>
            </a:r>
            <a:endParaRPr lang="fr-BE" dirty="0"/>
          </a:p>
        </p:txBody>
      </p:sp>
    </p:spTree>
    <p:extLst>
      <p:ext uri="{BB962C8B-B14F-4D97-AF65-F5344CB8AC3E}">
        <p14:creationId xmlns:p14="http://schemas.microsoft.com/office/powerpoint/2010/main" val="3694675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AC80-77C8-4104-B86E-7347E81A087E}"/>
              </a:ext>
            </a:extLst>
          </p:cNvPr>
          <p:cNvSpPr>
            <a:spLocks noGrp="1"/>
          </p:cNvSpPr>
          <p:nvPr>
            <p:ph type="title"/>
          </p:nvPr>
        </p:nvSpPr>
        <p:spPr/>
        <p:txBody>
          <a:bodyPr>
            <a:normAutofit fontScale="90000"/>
          </a:bodyPr>
          <a:lstStyle/>
          <a:p>
            <a:r>
              <a:rPr lang="fr-BE" dirty="0"/>
              <a:t>3. Converser </a:t>
            </a:r>
            <a:br>
              <a:rPr lang="fr-BE" dirty="0"/>
            </a:br>
            <a:r>
              <a:rPr lang="fr-BE" dirty="0"/>
              <a:t>en face à face ou en vidéo-conférence</a:t>
            </a:r>
          </a:p>
        </p:txBody>
      </p:sp>
      <p:sp>
        <p:nvSpPr>
          <p:cNvPr id="3" name="Content Placeholder 2">
            <a:extLst>
              <a:ext uri="{FF2B5EF4-FFF2-40B4-BE49-F238E27FC236}">
                <a16:creationId xmlns:a16="http://schemas.microsoft.com/office/drawing/2014/main" id="{CF02D62D-2F67-4C2D-B901-8D8D4C95008C}"/>
              </a:ext>
            </a:extLst>
          </p:cNvPr>
          <p:cNvSpPr>
            <a:spLocks noGrp="1"/>
          </p:cNvSpPr>
          <p:nvPr>
            <p:ph idx="1"/>
          </p:nvPr>
        </p:nvSpPr>
        <p:spPr/>
        <p:txBody>
          <a:bodyPr/>
          <a:lstStyle/>
          <a:p>
            <a:pPr lvl="0"/>
            <a:r>
              <a:rPr lang="fr-FR" dirty="0"/>
              <a:t>Présenter sa ville. </a:t>
            </a:r>
            <a:endParaRPr lang="nl-BE" dirty="0"/>
          </a:p>
          <a:p>
            <a:pPr lvl="0"/>
            <a:r>
              <a:rPr lang="fr-FR" dirty="0"/>
              <a:t>Comparer la façon dont on célèbre les fêtes dans sa famille ou son cercle d’amis. </a:t>
            </a:r>
            <a:endParaRPr lang="nl-BE" dirty="0"/>
          </a:p>
          <a:p>
            <a:pPr lvl="0"/>
            <a:r>
              <a:rPr lang="fr-FR" dirty="0"/>
              <a:t>Évoquer des personnalités connues (chanteurs, acteurs de cinéma, personnalités présentes dans les médias, hommes politiques...) dans sa communauté. </a:t>
            </a:r>
            <a:endParaRPr lang="nl-BE" dirty="0"/>
          </a:p>
          <a:p>
            <a:r>
              <a:rPr lang="fr-FR" dirty="0"/>
              <a:t>Discuter d’un thème parmi la liste suivante : voyages, comparaisons culturelles, médias sociaux, littérature, religion, environnement/climat/énergie, éducation, santé/alimentation, sport… Réagir à un sujet d’actualité. </a:t>
            </a:r>
            <a:endParaRPr lang="nl-BE" dirty="0"/>
          </a:p>
          <a:p>
            <a:pPr lvl="0"/>
            <a:endParaRPr lang="nl-BE" dirty="0"/>
          </a:p>
        </p:txBody>
      </p:sp>
    </p:spTree>
    <p:extLst>
      <p:ext uri="{BB962C8B-B14F-4D97-AF65-F5344CB8AC3E}">
        <p14:creationId xmlns:p14="http://schemas.microsoft.com/office/powerpoint/2010/main" val="256135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9B28-9B54-4C09-B755-13C693DB62C8}"/>
              </a:ext>
            </a:extLst>
          </p:cNvPr>
          <p:cNvSpPr>
            <a:spLocks noGrp="1"/>
          </p:cNvSpPr>
          <p:nvPr>
            <p:ph type="title"/>
          </p:nvPr>
        </p:nvSpPr>
        <p:spPr/>
        <p:txBody>
          <a:bodyPr>
            <a:normAutofit fontScale="90000"/>
          </a:bodyPr>
          <a:lstStyle/>
          <a:p>
            <a:r>
              <a:rPr lang="fr-BE" dirty="0"/>
              <a:t>3. Converser </a:t>
            </a:r>
            <a:br>
              <a:rPr lang="fr-BE" dirty="0"/>
            </a:br>
            <a:r>
              <a:rPr lang="fr-BE" dirty="0"/>
              <a:t>en face à face ou en vidéo-conférence (suite)</a:t>
            </a:r>
          </a:p>
        </p:txBody>
      </p:sp>
      <p:sp>
        <p:nvSpPr>
          <p:cNvPr id="3" name="Content Placeholder 2">
            <a:extLst>
              <a:ext uri="{FF2B5EF4-FFF2-40B4-BE49-F238E27FC236}">
                <a16:creationId xmlns:a16="http://schemas.microsoft.com/office/drawing/2014/main" id="{E8DAB3F7-5A58-42E5-A162-0B7B9592655E}"/>
              </a:ext>
            </a:extLst>
          </p:cNvPr>
          <p:cNvSpPr>
            <a:spLocks noGrp="1"/>
          </p:cNvSpPr>
          <p:nvPr>
            <p:ph idx="1"/>
          </p:nvPr>
        </p:nvSpPr>
        <p:spPr/>
        <p:txBody>
          <a:bodyPr/>
          <a:lstStyle/>
          <a:p>
            <a:pPr lvl="0"/>
            <a:r>
              <a:rPr lang="fr-FR" dirty="0"/>
              <a:t>Présenter à son partenaire une sélection d'expressions idiomatiques ou "croustillantes" (typiques d'une région, d'un registre de langue...) de sa propre langue. Demander à son partenaire d’éclaircir le sens et l'emploi d'expressions figurées dans sa langue-cible.</a:t>
            </a:r>
            <a:endParaRPr lang="nl-BE" dirty="0"/>
          </a:p>
          <a:p>
            <a:pPr lvl="0"/>
            <a:r>
              <a:rPr lang="fr-FR" dirty="0"/>
              <a:t>Répondre à un questionnaire de Proust. Inventez vous-mêmes les questions !</a:t>
            </a:r>
            <a:endParaRPr lang="nl-BE" dirty="0"/>
          </a:p>
          <a:p>
            <a:pPr lvl="0"/>
            <a:r>
              <a:rPr lang="fr-FR" dirty="0"/>
              <a:t>Faire des jeux en ligne (adaptations de jeux de société ou de jeux télévisés sur des plateformes dédiées) ou des jeux de langage (devinettes, trouver des noms d’objets qui commencent par une certaine lettre…)</a:t>
            </a:r>
          </a:p>
          <a:p>
            <a:pPr lvl="0"/>
            <a:r>
              <a:rPr lang="fr-FR" dirty="0"/>
              <a:t>Prendre une leçon dans un manuel de langue. Ou écrire sa propre leçon (diapo suivante !)</a:t>
            </a:r>
            <a:endParaRPr lang="nl-BE" dirty="0"/>
          </a:p>
          <a:p>
            <a:endParaRPr lang="fr-BE" dirty="0"/>
          </a:p>
        </p:txBody>
      </p:sp>
    </p:spTree>
    <p:extLst>
      <p:ext uri="{BB962C8B-B14F-4D97-AF65-F5344CB8AC3E}">
        <p14:creationId xmlns:p14="http://schemas.microsoft.com/office/powerpoint/2010/main" val="317577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30E6EC-BEB2-024E-B343-040469C01C6E}"/>
              </a:ext>
            </a:extLst>
          </p:cNvPr>
          <p:cNvSpPr>
            <a:spLocks noGrp="1"/>
          </p:cNvSpPr>
          <p:nvPr>
            <p:ph type="title"/>
          </p:nvPr>
        </p:nvSpPr>
        <p:spPr/>
        <p:txBody>
          <a:bodyPr/>
          <a:lstStyle/>
          <a:p>
            <a:r>
              <a:rPr lang="nl-BE" dirty="0"/>
              <a:t>Aller chercher un colis – een pakketje gaan ophalen*</a:t>
            </a:r>
          </a:p>
        </p:txBody>
      </p:sp>
      <p:sp>
        <p:nvSpPr>
          <p:cNvPr id="3" name="Tijdelijke aanduiding voor inhoud 2">
            <a:extLst>
              <a:ext uri="{FF2B5EF4-FFF2-40B4-BE49-F238E27FC236}">
                <a16:creationId xmlns:a16="http://schemas.microsoft.com/office/drawing/2014/main" id="{DD81BE24-1A8E-4147-9887-4B9C573758E3}"/>
              </a:ext>
            </a:extLst>
          </p:cNvPr>
          <p:cNvSpPr>
            <a:spLocks noGrp="1"/>
          </p:cNvSpPr>
          <p:nvPr>
            <p:ph idx="1"/>
          </p:nvPr>
        </p:nvSpPr>
        <p:spPr>
          <a:xfrm>
            <a:off x="938758" y="2282293"/>
            <a:ext cx="8205242" cy="3740728"/>
          </a:xfrm>
        </p:spPr>
        <p:txBody>
          <a:bodyPr>
            <a:normAutofit/>
          </a:bodyPr>
          <a:lstStyle/>
          <a:p>
            <a:pPr>
              <a:lnSpc>
                <a:spcPct val="150000"/>
              </a:lnSpc>
            </a:pPr>
            <a:r>
              <a:rPr lang="nl-BE" dirty="0"/>
              <a:t>Moet ik een nummertje nemen?				Litt: Dois-je prendre un numéro? ↑</a:t>
            </a:r>
          </a:p>
          <a:p>
            <a:pPr>
              <a:lnSpc>
                <a:spcPct val="150000"/>
              </a:lnSpc>
            </a:pPr>
            <a:r>
              <a:rPr lang="nl-BE" dirty="0"/>
              <a:t>Waar is het loket / de balie?				Où est le guichet?</a:t>
            </a:r>
          </a:p>
          <a:p>
            <a:pPr>
              <a:lnSpc>
                <a:spcPct val="150000"/>
              </a:lnSpc>
            </a:pPr>
            <a:r>
              <a:rPr lang="nl-BE" dirty="0"/>
              <a:t>Hallo! Ik kom een pakketje/pakje ophalen.			Bonjour! Je viens chercher un colis.</a:t>
            </a:r>
          </a:p>
          <a:p>
            <a:pPr>
              <a:lnSpc>
                <a:spcPct val="150000"/>
              </a:lnSpc>
            </a:pPr>
            <a:r>
              <a:rPr lang="nl-BE" dirty="0"/>
              <a:t>Het is een groot/klein pakket van Bol.com.		C’est un grand/petit colis de Bol.com.</a:t>
            </a:r>
          </a:p>
          <a:p>
            <a:pPr>
              <a:lnSpc>
                <a:spcPct val="150000"/>
              </a:lnSpc>
            </a:pPr>
            <a:r>
              <a:rPr lang="nl-BE" dirty="0"/>
              <a:t>Op naam van Forget.					Au nom de Forget.</a:t>
            </a:r>
          </a:p>
          <a:p>
            <a:pPr marL="0" indent="0">
              <a:lnSpc>
                <a:spcPct val="150000"/>
              </a:lnSpc>
              <a:buNone/>
            </a:pPr>
            <a:r>
              <a:rPr lang="nl-BE" dirty="0"/>
              <a:t>↳ ook: (iets) reserveren op naam van…			aussi: réserver (qqch) au nom de…</a:t>
            </a:r>
          </a:p>
          <a:p>
            <a:pPr>
              <a:lnSpc>
                <a:spcPct val="150000"/>
              </a:lnSpc>
            </a:pPr>
            <a:r>
              <a:rPr lang="nl-BE" dirty="0"/>
              <a:t>Het is al betaald.					Je l’ai déjà payé. (litt: C’est déjà payé.)</a:t>
            </a:r>
          </a:p>
          <a:p>
            <a:pPr>
              <a:lnSpc>
                <a:spcPct val="150000"/>
              </a:lnSpc>
            </a:pPr>
            <a:r>
              <a:rPr lang="nl-BE" dirty="0"/>
              <a:t>Ik heb een mail gekregen met de code.			J’ai reçu un e-mail avec le code.</a:t>
            </a:r>
          </a:p>
          <a:p>
            <a:pPr marL="0" indent="0">
              <a:lnSpc>
                <a:spcPct val="150000"/>
              </a:lnSpc>
              <a:buNone/>
            </a:pPr>
            <a:r>
              <a:rPr lang="nl-BE" sz="1050" dirty="0"/>
              <a:t>*Conjugaison des verbes utiles sur la diapo </a:t>
            </a:r>
            <a:r>
              <a:rPr lang="nl-BE" sz="1050" dirty="0">
                <a:sym typeface="Wingdings" pitchFamily="2" charset="2"/>
              </a:rPr>
              <a:t> voir commentaires au-dessous de la diapo</a:t>
            </a:r>
            <a:endParaRPr lang="nl-BE" sz="1050" dirty="0"/>
          </a:p>
          <a:p>
            <a:pPr>
              <a:lnSpc>
                <a:spcPct val="150000"/>
              </a:lnSpc>
            </a:pPr>
            <a:endParaRPr lang="nl-BE" dirty="0"/>
          </a:p>
          <a:p>
            <a:pPr>
              <a:lnSpc>
                <a:spcPct val="150000"/>
              </a:lnSpc>
            </a:pPr>
            <a:endParaRPr lang="nl-BE" dirty="0"/>
          </a:p>
          <a:p>
            <a:pPr>
              <a:lnSpc>
                <a:spcPct val="150000"/>
              </a:lnSpc>
            </a:pPr>
            <a:endParaRPr lang="nl-BE" dirty="0"/>
          </a:p>
          <a:p>
            <a:pPr marL="0" indent="0">
              <a:lnSpc>
                <a:spcPct val="150000"/>
              </a:lnSpc>
              <a:buNone/>
            </a:pPr>
            <a:endParaRPr lang="nl-BE" dirty="0"/>
          </a:p>
        </p:txBody>
      </p:sp>
      <p:pic>
        <p:nvPicPr>
          <p:cNvPr id="1026" name="Picture 2" descr="Passagiers KLM moeten voortaan nummertje trekken - NH Nieuws">
            <a:extLst>
              <a:ext uri="{FF2B5EF4-FFF2-40B4-BE49-F238E27FC236}">
                <a16:creationId xmlns:a16="http://schemas.microsoft.com/office/drawing/2014/main" id="{E17FE182-04CB-8842-ACED-3597E36C76D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107" y="1308109"/>
            <a:ext cx="1094423" cy="1094423"/>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Recording 5 mei 2021 11:53:22" descr="Audio Recording 5 mei 2021 11:53:22">
            <a:hlinkClick r:id="" action="ppaction://media"/>
            <a:extLst>
              <a:ext uri="{FF2B5EF4-FFF2-40B4-BE49-F238E27FC236}">
                <a16:creationId xmlns:a16="http://schemas.microsoft.com/office/drawing/2014/main" id="{1BD53193-0B18-764F-8A3A-779DE739C725}"/>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3718833" y="2175137"/>
            <a:ext cx="609600" cy="609600"/>
          </a:xfrm>
          <a:prstGeom prst="rect">
            <a:avLst/>
          </a:prstGeom>
        </p:spPr>
      </p:pic>
      <p:pic>
        <p:nvPicPr>
          <p:cNvPr id="5" name="Audio Recording 5 mei 2021 12:12:41" descr="Audio Recording 5 mei 2021 12:12:41">
            <a:hlinkClick r:id="" action="ppaction://media"/>
            <a:extLst>
              <a:ext uri="{FF2B5EF4-FFF2-40B4-BE49-F238E27FC236}">
                <a16:creationId xmlns:a16="http://schemas.microsoft.com/office/drawing/2014/main" id="{CACE9655-5866-DB45-A45E-BDD357D6E8EC}"/>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6142434" y="1727462"/>
            <a:ext cx="447675" cy="447675"/>
          </a:xfrm>
          <a:prstGeom prst="rect">
            <a:avLst/>
          </a:prstGeom>
        </p:spPr>
      </p:pic>
    </p:spTree>
    <p:extLst>
      <p:ext uri="{BB962C8B-B14F-4D97-AF65-F5344CB8AC3E}">
        <p14:creationId xmlns:p14="http://schemas.microsoft.com/office/powerpoint/2010/main" val="22211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216"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6035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11" fill="hold" display="0">
                  <p:stCondLst>
                    <p:cond delay="indefinite"/>
                  </p:stCondLst>
                  <p:endCondLst>
                    <p:cond evt="onStopAudio" delay="0">
                      <p:tgtEl>
                        <p:sldTgt/>
                      </p:tgtEl>
                    </p:cond>
                  </p:endCondLst>
                </p:cTn>
                <p:tgtEl>
                  <p:spTgt spid="4"/>
                </p:tgtEl>
              </p:cMediaNode>
            </p:audio>
            <p:audio>
              <p:cMediaNode vol="80000">
                <p:cTn id="12" fill="hold" display="0">
                  <p:stCondLst>
                    <p:cond delay="indefinite"/>
                  </p:stCondLst>
                  <p:endCondLst>
                    <p:cond evt="onStopAudio" delay="0">
                      <p:tgtEl>
                        <p:sldTgt/>
                      </p:tgtEl>
                    </p:cond>
                  </p:endCondLst>
                </p:cTn>
                <p:tgtEl>
                  <p:spTgt spid="5"/>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CF11-F0DE-407A-98BB-2D05B237A234}"/>
              </a:ext>
            </a:extLst>
          </p:cNvPr>
          <p:cNvSpPr>
            <a:spLocks noGrp="1"/>
          </p:cNvSpPr>
          <p:nvPr>
            <p:ph type="title"/>
          </p:nvPr>
        </p:nvSpPr>
        <p:spPr/>
        <p:txBody>
          <a:bodyPr>
            <a:normAutofit fontScale="90000"/>
          </a:bodyPr>
          <a:lstStyle/>
          <a:p>
            <a:r>
              <a:rPr lang="en-US" dirty="0"/>
              <a:t>3. Converser</a:t>
            </a:r>
            <a:br>
              <a:rPr lang="en-US" dirty="0"/>
            </a:br>
            <a:r>
              <a:rPr lang="en-US" dirty="0"/>
              <a:t>à </a:t>
            </a:r>
            <a:r>
              <a:rPr lang="en-US" dirty="0" err="1"/>
              <a:t>l’occasion</a:t>
            </a:r>
            <a:r>
              <a:rPr lang="en-US" dirty="0"/>
              <a:t> </a:t>
            </a:r>
            <a:r>
              <a:rPr lang="en-US"/>
              <a:t>d’une</a:t>
            </a:r>
            <a:r>
              <a:rPr lang="en-US" dirty="0"/>
              <a:t> </a:t>
            </a:r>
            <a:r>
              <a:rPr lang="en-US" dirty="0" err="1"/>
              <a:t>activité</a:t>
            </a:r>
            <a:endParaRPr lang="nl-BE" dirty="0"/>
          </a:p>
        </p:txBody>
      </p:sp>
      <p:sp>
        <p:nvSpPr>
          <p:cNvPr id="3" name="Content Placeholder 2">
            <a:extLst>
              <a:ext uri="{FF2B5EF4-FFF2-40B4-BE49-F238E27FC236}">
                <a16:creationId xmlns:a16="http://schemas.microsoft.com/office/drawing/2014/main" id="{AD0C12DB-C813-4126-9AFC-BA66E1FB3AC7}"/>
              </a:ext>
            </a:extLst>
          </p:cNvPr>
          <p:cNvSpPr>
            <a:spLocks noGrp="1"/>
          </p:cNvSpPr>
          <p:nvPr>
            <p:ph idx="1"/>
          </p:nvPr>
        </p:nvSpPr>
        <p:spPr/>
        <p:txBody>
          <a:bodyPr/>
          <a:lstStyle/>
          <a:p>
            <a:r>
              <a:rPr lang="fr-FR" dirty="0"/>
              <a:t>Participer au folklore estudiantin </a:t>
            </a:r>
            <a:endParaRPr lang="nl-BE" dirty="0"/>
          </a:p>
          <a:p>
            <a:pPr lvl="0"/>
            <a:r>
              <a:rPr lang="fr-FR" dirty="0"/>
              <a:t>Préparer ensemble un repas</a:t>
            </a:r>
            <a:endParaRPr lang="nl-BE" dirty="0"/>
          </a:p>
          <a:p>
            <a:pPr lvl="0"/>
            <a:r>
              <a:rPr lang="fr-FR" dirty="0"/>
              <a:t>Se promener en ville, faire du shopping</a:t>
            </a:r>
            <a:endParaRPr lang="nl-BE" dirty="0"/>
          </a:p>
          <a:p>
            <a:pPr lvl="0"/>
            <a:r>
              <a:rPr lang="fr-FR" dirty="0"/>
              <a:t>Voir une exposition / un musée, visiter une ville</a:t>
            </a:r>
          </a:p>
          <a:p>
            <a:pPr lvl="0"/>
            <a:r>
              <a:rPr lang="fr-FR" dirty="0"/>
              <a:t>…</a:t>
            </a:r>
            <a:endParaRPr lang="nl-BE" dirty="0"/>
          </a:p>
          <a:p>
            <a:endParaRPr lang="nl-BE" dirty="0"/>
          </a:p>
        </p:txBody>
      </p:sp>
    </p:spTree>
    <p:extLst>
      <p:ext uri="{BB962C8B-B14F-4D97-AF65-F5344CB8AC3E}">
        <p14:creationId xmlns:p14="http://schemas.microsoft.com/office/powerpoint/2010/main" val="231102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32B1-5D81-4114-BC53-411577276600}"/>
              </a:ext>
            </a:extLst>
          </p:cNvPr>
          <p:cNvSpPr>
            <a:spLocks noGrp="1"/>
          </p:cNvSpPr>
          <p:nvPr>
            <p:ph type="title"/>
          </p:nvPr>
        </p:nvSpPr>
        <p:spPr/>
        <p:txBody>
          <a:bodyPr/>
          <a:lstStyle/>
          <a:p>
            <a:r>
              <a:rPr lang="fr-BE" dirty="0"/>
              <a:t>4. Écrire</a:t>
            </a:r>
          </a:p>
        </p:txBody>
      </p:sp>
      <p:sp>
        <p:nvSpPr>
          <p:cNvPr id="3" name="Content Placeholder 2">
            <a:extLst>
              <a:ext uri="{FF2B5EF4-FFF2-40B4-BE49-F238E27FC236}">
                <a16:creationId xmlns:a16="http://schemas.microsoft.com/office/drawing/2014/main" id="{AB8143B4-A151-490D-A4D4-CC0D92B5C4D0}"/>
              </a:ext>
            </a:extLst>
          </p:cNvPr>
          <p:cNvSpPr>
            <a:spLocks noGrp="1"/>
          </p:cNvSpPr>
          <p:nvPr>
            <p:ph idx="1"/>
          </p:nvPr>
        </p:nvSpPr>
        <p:spPr/>
        <p:txBody>
          <a:bodyPr/>
          <a:lstStyle/>
          <a:p>
            <a:r>
              <a:rPr lang="fr-BE" dirty="0"/>
              <a:t>Relisez mutuellement les travaux écrits dans votre langue cible.</a:t>
            </a:r>
          </a:p>
          <a:p>
            <a:r>
              <a:rPr lang="fr-BE" dirty="0"/>
              <a:t>Écrivez-vous des messages dans votre langue cible.</a:t>
            </a:r>
          </a:p>
          <a:p>
            <a:r>
              <a:rPr lang="fr-BE" dirty="0"/>
              <a:t>Écrivez pour le blog des étudiants de français </a:t>
            </a:r>
            <a:r>
              <a:rPr lang="fr-FR" dirty="0"/>
              <a:t>(</a:t>
            </a:r>
            <a:r>
              <a:rPr lang="fr-BE" u="sng" dirty="0">
                <a:hlinkClick r:id="rId2"/>
              </a:rPr>
              <a:t>http://blog.associatie.kuleuven.be/fransecultuur/</a:t>
            </a:r>
            <a:r>
              <a:rPr lang="fr-BE" u="sng" dirty="0"/>
              <a:t>)</a:t>
            </a:r>
            <a:endParaRPr lang="fr-BE" dirty="0"/>
          </a:p>
        </p:txBody>
      </p:sp>
    </p:spTree>
    <p:extLst>
      <p:ext uri="{BB962C8B-B14F-4D97-AF65-F5344CB8AC3E}">
        <p14:creationId xmlns:p14="http://schemas.microsoft.com/office/powerpoint/2010/main" val="564237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9E8CCB-7D38-4B7D-B8F4-C042E79FA548}"/>
              </a:ext>
            </a:extLst>
          </p:cNvPr>
          <p:cNvSpPr>
            <a:spLocks noGrp="1"/>
          </p:cNvSpPr>
          <p:nvPr>
            <p:ph type="title"/>
          </p:nvPr>
        </p:nvSpPr>
        <p:spPr/>
        <p:txBody>
          <a:bodyPr/>
          <a:lstStyle/>
          <a:p>
            <a:r>
              <a:rPr lang="en-US" dirty="0" err="1"/>
              <a:t>S’enregistrer</a:t>
            </a:r>
            <a:r>
              <a:rPr lang="en-US" dirty="0"/>
              <a:t> pendant </a:t>
            </a:r>
            <a:r>
              <a:rPr lang="en-US" dirty="0" err="1"/>
              <a:t>vos</a:t>
            </a:r>
            <a:r>
              <a:rPr lang="en-US" dirty="0"/>
              <a:t> conversations</a:t>
            </a:r>
            <a:endParaRPr lang="nl-BE" dirty="0"/>
          </a:p>
        </p:txBody>
      </p:sp>
      <p:sp>
        <p:nvSpPr>
          <p:cNvPr id="5" name="Content Placeholder 4">
            <a:extLst>
              <a:ext uri="{FF2B5EF4-FFF2-40B4-BE49-F238E27FC236}">
                <a16:creationId xmlns:a16="http://schemas.microsoft.com/office/drawing/2014/main" id="{2679A0D2-270E-4FE9-907C-7EC0A4422064}"/>
              </a:ext>
            </a:extLst>
          </p:cNvPr>
          <p:cNvSpPr>
            <a:spLocks noGrp="1"/>
          </p:cNvSpPr>
          <p:nvPr>
            <p:ph idx="1"/>
          </p:nvPr>
        </p:nvSpPr>
        <p:spPr/>
        <p:txBody>
          <a:bodyPr/>
          <a:lstStyle/>
          <a:p>
            <a:r>
              <a:rPr lang="en-US" dirty="0"/>
              <a:t>Libre</a:t>
            </a:r>
          </a:p>
          <a:p>
            <a:r>
              <a:rPr lang="en-US" dirty="0"/>
              <a:t>Autocorrection</a:t>
            </a:r>
          </a:p>
          <a:p>
            <a:r>
              <a:rPr lang="en-US" dirty="0" err="1"/>
              <a:t>Visualiser</a:t>
            </a:r>
            <a:r>
              <a:rPr lang="en-US" dirty="0"/>
              <a:t> le </a:t>
            </a:r>
            <a:r>
              <a:rPr lang="en-US" dirty="0" err="1"/>
              <a:t>progrès</a:t>
            </a:r>
            <a:r>
              <a:rPr lang="en-US" dirty="0"/>
              <a:t> </a:t>
            </a:r>
            <a:r>
              <a:rPr lang="en-US" dirty="0" err="1"/>
              <a:t>parcouru</a:t>
            </a:r>
            <a:endParaRPr lang="en-US" dirty="0"/>
          </a:p>
          <a:p>
            <a:endParaRPr lang="en-US" dirty="0"/>
          </a:p>
          <a:p>
            <a:endParaRPr lang="en-US" dirty="0"/>
          </a:p>
        </p:txBody>
      </p:sp>
    </p:spTree>
    <p:extLst>
      <p:ext uri="{BB962C8B-B14F-4D97-AF65-F5344CB8AC3E}">
        <p14:creationId xmlns:p14="http://schemas.microsoft.com/office/powerpoint/2010/main" val="493340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BE8E-2731-49E8-B121-6424E8DA2025}"/>
              </a:ext>
            </a:extLst>
          </p:cNvPr>
          <p:cNvSpPr>
            <a:spLocks noGrp="1"/>
          </p:cNvSpPr>
          <p:nvPr>
            <p:ph type="ctrTitle"/>
          </p:nvPr>
        </p:nvSpPr>
        <p:spPr/>
        <p:txBody>
          <a:bodyPr/>
          <a:lstStyle/>
          <a:p>
            <a:r>
              <a:rPr lang="en-US" dirty="0"/>
              <a:t>Correction de la langue</a:t>
            </a:r>
            <a:endParaRPr lang="nl-BE" dirty="0"/>
          </a:p>
        </p:txBody>
      </p:sp>
      <p:sp>
        <p:nvSpPr>
          <p:cNvPr id="3" name="Subtitle 2">
            <a:extLst>
              <a:ext uri="{FF2B5EF4-FFF2-40B4-BE49-F238E27FC236}">
                <a16:creationId xmlns:a16="http://schemas.microsoft.com/office/drawing/2014/main" id="{EB1240BC-665E-422B-A537-61BF33C6383E}"/>
              </a:ext>
            </a:extLst>
          </p:cNvPr>
          <p:cNvSpPr>
            <a:spLocks noGrp="1"/>
          </p:cNvSpPr>
          <p:nvPr>
            <p:ph type="subTitle" idx="1"/>
          </p:nvPr>
        </p:nvSpPr>
        <p:spPr/>
        <p:txBody>
          <a:bodyPr/>
          <a:lstStyle/>
          <a:p>
            <a:endParaRPr lang="nl-BE"/>
          </a:p>
        </p:txBody>
      </p:sp>
    </p:spTree>
    <p:extLst>
      <p:ext uri="{BB962C8B-B14F-4D97-AF65-F5344CB8AC3E}">
        <p14:creationId xmlns:p14="http://schemas.microsoft.com/office/powerpoint/2010/main" val="2529130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94A0-B9BA-4D06-ACAE-E9489E8A9AC4}"/>
              </a:ext>
            </a:extLst>
          </p:cNvPr>
          <p:cNvSpPr>
            <a:spLocks noGrp="1"/>
          </p:cNvSpPr>
          <p:nvPr>
            <p:ph type="title"/>
          </p:nvPr>
        </p:nvSpPr>
        <p:spPr/>
        <p:txBody>
          <a:bodyPr/>
          <a:lstStyle/>
          <a:p>
            <a:r>
              <a:rPr lang="nl-BE" dirty="0" err="1"/>
              <a:t>Comment</a:t>
            </a:r>
            <a:r>
              <a:rPr lang="nl-BE" dirty="0"/>
              <a:t> </a:t>
            </a:r>
            <a:r>
              <a:rPr lang="nl-BE" dirty="0" err="1"/>
              <a:t>corriger</a:t>
            </a:r>
            <a:r>
              <a:rPr lang="nl-BE" dirty="0"/>
              <a:t> ?</a:t>
            </a:r>
          </a:p>
        </p:txBody>
      </p:sp>
      <p:sp>
        <p:nvSpPr>
          <p:cNvPr id="3" name="Content Placeholder 2">
            <a:extLst>
              <a:ext uri="{FF2B5EF4-FFF2-40B4-BE49-F238E27FC236}">
                <a16:creationId xmlns:a16="http://schemas.microsoft.com/office/drawing/2014/main" id="{1099781A-CE38-47E0-AA60-7604F0092641}"/>
              </a:ext>
            </a:extLst>
          </p:cNvPr>
          <p:cNvSpPr>
            <a:spLocks noGrp="1"/>
          </p:cNvSpPr>
          <p:nvPr>
            <p:ph idx="1"/>
          </p:nvPr>
        </p:nvSpPr>
        <p:spPr/>
        <p:txBody>
          <a:bodyPr/>
          <a:lstStyle/>
          <a:p>
            <a:r>
              <a:rPr lang="en-US" dirty="0" err="1"/>
              <a:t>Parlez-en</a:t>
            </a:r>
            <a:r>
              <a:rPr lang="en-US" dirty="0"/>
              <a:t> </a:t>
            </a:r>
            <a:r>
              <a:rPr lang="en-US" dirty="0" err="1"/>
              <a:t>dès</a:t>
            </a:r>
            <a:r>
              <a:rPr lang="en-US" dirty="0"/>
              <a:t> le début : que </a:t>
            </a:r>
            <a:r>
              <a:rPr lang="en-US" dirty="0" err="1"/>
              <a:t>souhaitez-vous</a:t>
            </a:r>
            <a:r>
              <a:rPr lang="en-US" dirty="0"/>
              <a:t> ?</a:t>
            </a:r>
          </a:p>
          <a:p>
            <a:r>
              <a:rPr lang="en-US" dirty="0" err="1"/>
              <a:t>Variez</a:t>
            </a:r>
            <a:r>
              <a:rPr lang="en-US" dirty="0"/>
              <a:t> les </a:t>
            </a:r>
            <a:r>
              <a:rPr lang="en-US" dirty="0" err="1"/>
              <a:t>stratégies</a:t>
            </a:r>
            <a:r>
              <a:rPr lang="en-US" dirty="0"/>
              <a:t> de correction :</a:t>
            </a:r>
          </a:p>
          <a:p>
            <a:pPr marL="0" indent="0">
              <a:buNone/>
            </a:pPr>
            <a:r>
              <a:rPr lang="en-US" dirty="0"/>
              <a:t>	-  interruption longue, explication </a:t>
            </a:r>
            <a:r>
              <a:rPr lang="en-US" dirty="0" err="1"/>
              <a:t>détaillée</a:t>
            </a:r>
            <a:endParaRPr lang="en-US" dirty="0"/>
          </a:p>
          <a:p>
            <a:pPr marL="0" indent="0">
              <a:buNone/>
            </a:pPr>
            <a:r>
              <a:rPr lang="en-US" dirty="0"/>
              <a:t>	-  reprise </a:t>
            </a:r>
            <a:r>
              <a:rPr lang="en-US" dirty="0" err="1"/>
              <a:t>courte</a:t>
            </a:r>
            <a:r>
              <a:rPr lang="en-US" dirty="0"/>
              <a:t>, </a:t>
            </a:r>
            <a:r>
              <a:rPr lang="en-US" dirty="0" err="1"/>
              <a:t>en</a:t>
            </a:r>
            <a:r>
              <a:rPr lang="en-US" dirty="0"/>
              <a:t> </a:t>
            </a:r>
            <a:r>
              <a:rPr lang="en-US" dirty="0" err="1"/>
              <a:t>restant</a:t>
            </a:r>
            <a:r>
              <a:rPr lang="en-US" dirty="0"/>
              <a:t> </a:t>
            </a:r>
            <a:r>
              <a:rPr lang="en-US" dirty="0" err="1"/>
              <a:t>focalisé</a:t>
            </a:r>
            <a:r>
              <a:rPr lang="en-US" dirty="0"/>
              <a:t> sur le </a:t>
            </a:r>
            <a:r>
              <a:rPr lang="en-US" dirty="0" err="1"/>
              <a:t>contenu</a:t>
            </a:r>
            <a:endParaRPr lang="en-US" dirty="0"/>
          </a:p>
          <a:p>
            <a:pPr marL="0" indent="0">
              <a:buNone/>
            </a:pPr>
            <a:r>
              <a:rPr lang="en-US" dirty="0"/>
              <a:t>	-  par </a:t>
            </a:r>
            <a:r>
              <a:rPr lang="en-US" dirty="0" err="1"/>
              <a:t>écrit</a:t>
            </a:r>
            <a:r>
              <a:rPr lang="en-US" dirty="0"/>
              <a:t>, pour ne pas </a:t>
            </a:r>
            <a:r>
              <a:rPr lang="en-US" dirty="0" err="1"/>
              <a:t>interrompre</a:t>
            </a:r>
            <a:endParaRPr lang="en-US" dirty="0"/>
          </a:p>
          <a:p>
            <a:r>
              <a:rPr lang="en-US" dirty="0"/>
              <a:t>À la fin de la rencontre, </a:t>
            </a:r>
            <a:r>
              <a:rPr lang="en-US" dirty="0" err="1"/>
              <a:t>noter</a:t>
            </a:r>
            <a:r>
              <a:rPr lang="en-US" dirty="0"/>
              <a:t> </a:t>
            </a:r>
            <a:r>
              <a:rPr lang="en-US" dirty="0" err="1"/>
              <a:t>vos</a:t>
            </a:r>
            <a:r>
              <a:rPr lang="en-US" dirty="0"/>
              <a:t> </a:t>
            </a:r>
            <a:r>
              <a:rPr lang="en-US" dirty="0" err="1"/>
              <a:t>découvertes</a:t>
            </a:r>
            <a:r>
              <a:rPr lang="en-US" dirty="0"/>
              <a:t>.</a:t>
            </a:r>
          </a:p>
          <a:p>
            <a:pPr marL="0" indent="0">
              <a:buNone/>
            </a:pPr>
            <a:endParaRPr lang="nl-BE" dirty="0"/>
          </a:p>
        </p:txBody>
      </p:sp>
    </p:spTree>
    <p:extLst>
      <p:ext uri="{BB962C8B-B14F-4D97-AF65-F5344CB8AC3E}">
        <p14:creationId xmlns:p14="http://schemas.microsoft.com/office/powerpoint/2010/main" val="2344536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33CB-8B36-41C7-A511-676ABA4E1776}"/>
              </a:ext>
            </a:extLst>
          </p:cNvPr>
          <p:cNvSpPr>
            <a:spLocks noGrp="1"/>
          </p:cNvSpPr>
          <p:nvPr>
            <p:ph type="ctrTitle"/>
          </p:nvPr>
        </p:nvSpPr>
        <p:spPr/>
        <p:txBody>
          <a:bodyPr/>
          <a:lstStyle/>
          <a:p>
            <a:r>
              <a:rPr lang="en-US" dirty="0"/>
              <a:t>Formation des </a:t>
            </a:r>
            <a:r>
              <a:rPr lang="en-US" dirty="0" err="1"/>
              <a:t>binômes</a:t>
            </a:r>
            <a:endParaRPr lang="nl-BE" dirty="0"/>
          </a:p>
        </p:txBody>
      </p:sp>
      <p:sp>
        <p:nvSpPr>
          <p:cNvPr id="3" name="Subtitle 2">
            <a:extLst>
              <a:ext uri="{FF2B5EF4-FFF2-40B4-BE49-F238E27FC236}">
                <a16:creationId xmlns:a16="http://schemas.microsoft.com/office/drawing/2014/main" id="{EB8B0E90-A11C-4482-9879-8F130FE4BA14}"/>
              </a:ext>
            </a:extLst>
          </p:cNvPr>
          <p:cNvSpPr>
            <a:spLocks noGrp="1"/>
          </p:cNvSpPr>
          <p:nvPr>
            <p:ph type="subTitle" idx="1"/>
          </p:nvPr>
        </p:nvSpPr>
        <p:spPr/>
        <p:txBody>
          <a:bodyPr/>
          <a:lstStyle/>
          <a:p>
            <a:endParaRPr lang="nl-BE"/>
          </a:p>
        </p:txBody>
      </p:sp>
    </p:spTree>
    <p:extLst>
      <p:ext uri="{BB962C8B-B14F-4D97-AF65-F5344CB8AC3E}">
        <p14:creationId xmlns:p14="http://schemas.microsoft.com/office/powerpoint/2010/main" val="195776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FCC3-8771-45B4-A5DF-A73DBD44C6AF}"/>
              </a:ext>
            </a:extLst>
          </p:cNvPr>
          <p:cNvSpPr>
            <a:spLocks noGrp="1"/>
          </p:cNvSpPr>
          <p:nvPr>
            <p:ph type="title"/>
          </p:nvPr>
        </p:nvSpPr>
        <p:spPr/>
        <p:txBody>
          <a:bodyPr/>
          <a:lstStyle/>
          <a:p>
            <a:r>
              <a:rPr lang="en-US" dirty="0"/>
              <a:t>Soirée de </a:t>
            </a:r>
            <a:r>
              <a:rPr lang="en-US" dirty="0" err="1"/>
              <a:t>lancement</a:t>
            </a:r>
            <a:endParaRPr lang="nl-BE" dirty="0"/>
          </a:p>
        </p:txBody>
      </p:sp>
      <p:sp>
        <p:nvSpPr>
          <p:cNvPr id="3" name="Content Placeholder 2">
            <a:extLst>
              <a:ext uri="{FF2B5EF4-FFF2-40B4-BE49-F238E27FC236}">
                <a16:creationId xmlns:a16="http://schemas.microsoft.com/office/drawing/2014/main" id="{938FBD17-7B03-4868-BF39-77B84CB8F176}"/>
              </a:ext>
            </a:extLst>
          </p:cNvPr>
          <p:cNvSpPr>
            <a:spLocks noGrp="1"/>
          </p:cNvSpPr>
          <p:nvPr>
            <p:ph idx="1"/>
          </p:nvPr>
        </p:nvSpPr>
        <p:spPr/>
        <p:txBody>
          <a:bodyPr/>
          <a:lstStyle/>
          <a:p>
            <a:r>
              <a:rPr lang="en-US" dirty="0"/>
              <a:t>Les </a:t>
            </a:r>
            <a:r>
              <a:rPr lang="en-US" dirty="0" err="1"/>
              <a:t>principes</a:t>
            </a:r>
            <a:r>
              <a:rPr lang="en-US" dirty="0"/>
              <a:t> du </a:t>
            </a:r>
            <a:r>
              <a:rPr lang="en-US" dirty="0" err="1"/>
              <a:t>projet</a:t>
            </a:r>
            <a:r>
              <a:rPr lang="en-US" dirty="0"/>
              <a:t> tandem</a:t>
            </a:r>
          </a:p>
          <a:p>
            <a:r>
              <a:rPr lang="en-US" dirty="0" err="1"/>
              <a:t>Idées</a:t>
            </a:r>
            <a:r>
              <a:rPr lang="en-US" dirty="0"/>
              <a:t> </a:t>
            </a:r>
            <a:r>
              <a:rPr lang="en-US" dirty="0" err="1"/>
              <a:t>d’activités</a:t>
            </a:r>
            <a:endParaRPr lang="en-US" dirty="0"/>
          </a:p>
          <a:p>
            <a:r>
              <a:rPr lang="en-US" dirty="0"/>
              <a:t>Correction de la langue</a:t>
            </a:r>
          </a:p>
          <a:p>
            <a:r>
              <a:rPr lang="en-US" dirty="0"/>
              <a:t>Formation des </a:t>
            </a:r>
            <a:r>
              <a:rPr lang="en-US" dirty="0" err="1"/>
              <a:t>binômes</a:t>
            </a:r>
            <a:endParaRPr lang="en-US" dirty="0"/>
          </a:p>
          <a:p>
            <a:pPr marL="0" indent="0">
              <a:buNone/>
            </a:pPr>
            <a:endParaRPr lang="en-US" dirty="0"/>
          </a:p>
          <a:p>
            <a:r>
              <a:rPr lang="en-US" dirty="0"/>
              <a:t>Message pour les francophones : </a:t>
            </a:r>
            <a:r>
              <a:rPr lang="en-US" dirty="0" err="1"/>
              <a:t>besoin</a:t>
            </a:r>
            <a:r>
              <a:rPr lang="en-US" dirty="0"/>
              <a:t> de </a:t>
            </a:r>
            <a:r>
              <a:rPr lang="en-US" dirty="0" err="1"/>
              <a:t>jobistes</a:t>
            </a:r>
            <a:r>
              <a:rPr lang="en-US" dirty="0"/>
              <a:t> le </a:t>
            </a:r>
            <a:r>
              <a:rPr lang="en-US" dirty="0" err="1"/>
              <a:t>lundi</a:t>
            </a:r>
            <a:r>
              <a:rPr lang="en-US" dirty="0"/>
              <a:t> 16h-17h, </a:t>
            </a:r>
            <a:r>
              <a:rPr lang="en-US" dirty="0" err="1"/>
              <a:t>mardi</a:t>
            </a:r>
            <a:r>
              <a:rPr lang="en-US" dirty="0"/>
              <a:t> 10h-11h et </a:t>
            </a:r>
            <a:r>
              <a:rPr lang="en-US" dirty="0" err="1"/>
              <a:t>mercredi</a:t>
            </a:r>
            <a:r>
              <a:rPr lang="en-US"/>
              <a:t> 11h-13h.</a:t>
            </a:r>
            <a:endParaRPr lang="en-US" dirty="0"/>
          </a:p>
          <a:p>
            <a:endParaRPr lang="nl-BE" dirty="0"/>
          </a:p>
        </p:txBody>
      </p:sp>
    </p:spTree>
    <p:extLst>
      <p:ext uri="{BB962C8B-B14F-4D97-AF65-F5344CB8AC3E}">
        <p14:creationId xmlns:p14="http://schemas.microsoft.com/office/powerpoint/2010/main" val="1102698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214A-1A0B-4058-8421-853F923DEFFD}"/>
              </a:ext>
            </a:extLst>
          </p:cNvPr>
          <p:cNvSpPr>
            <a:spLocks noGrp="1"/>
          </p:cNvSpPr>
          <p:nvPr>
            <p:ph type="title"/>
          </p:nvPr>
        </p:nvSpPr>
        <p:spPr/>
        <p:txBody>
          <a:bodyPr/>
          <a:lstStyle/>
          <a:p>
            <a:endParaRPr lang="fr-BE"/>
          </a:p>
        </p:txBody>
      </p:sp>
      <p:sp>
        <p:nvSpPr>
          <p:cNvPr id="3" name="Content Placeholder 2">
            <a:extLst>
              <a:ext uri="{FF2B5EF4-FFF2-40B4-BE49-F238E27FC236}">
                <a16:creationId xmlns:a16="http://schemas.microsoft.com/office/drawing/2014/main" id="{6852B49B-0F8B-4B7E-9725-155C36DE4E7C}"/>
              </a:ext>
            </a:extLst>
          </p:cNvPr>
          <p:cNvSpPr>
            <a:spLocks noGrp="1"/>
          </p:cNvSpPr>
          <p:nvPr>
            <p:ph idx="1"/>
          </p:nvPr>
        </p:nvSpPr>
        <p:spPr/>
        <p:txBody>
          <a:bodyPr/>
          <a:lstStyle/>
          <a:p>
            <a:r>
              <a:rPr lang="fr-BE" dirty="0"/>
              <a:t>Chacun note sur un petit papier son nom et son prénom.</a:t>
            </a:r>
          </a:p>
          <a:p>
            <a:r>
              <a:rPr lang="fr-BE" dirty="0"/>
              <a:t>Discussion à l’air libre en groupes informels.</a:t>
            </a:r>
          </a:p>
          <a:p>
            <a:r>
              <a:rPr lang="fr-BE" dirty="0"/>
              <a:t>Quand un binôme est formé, plier les deux papiers ensemble et les remettre à Gaétan de Saint Moulin.</a:t>
            </a:r>
          </a:p>
          <a:p>
            <a:pPr marL="0" indent="0">
              <a:buNone/>
            </a:pPr>
            <a:endParaRPr lang="fr-BE" dirty="0"/>
          </a:p>
          <a:p>
            <a:endParaRPr lang="fr-BE" dirty="0"/>
          </a:p>
        </p:txBody>
      </p:sp>
    </p:spTree>
    <p:extLst>
      <p:ext uri="{BB962C8B-B14F-4D97-AF65-F5344CB8AC3E}">
        <p14:creationId xmlns:p14="http://schemas.microsoft.com/office/powerpoint/2010/main" val="1870998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2E94-F5A7-43E9-94AA-944AE8CBCC46}"/>
              </a:ext>
            </a:extLst>
          </p:cNvPr>
          <p:cNvSpPr>
            <a:spLocks noGrp="1"/>
          </p:cNvSpPr>
          <p:nvPr>
            <p:ph type="title"/>
          </p:nvPr>
        </p:nvSpPr>
        <p:spPr/>
        <p:txBody>
          <a:bodyPr/>
          <a:lstStyle/>
          <a:p>
            <a:r>
              <a:rPr lang="en-US" dirty="0"/>
              <a:t>Questions pour </a:t>
            </a:r>
            <a:r>
              <a:rPr lang="en-US" dirty="0" err="1"/>
              <a:t>briser</a:t>
            </a:r>
            <a:r>
              <a:rPr lang="en-US" dirty="0"/>
              <a:t> la glace</a:t>
            </a:r>
            <a:endParaRPr lang="nl-BE" dirty="0"/>
          </a:p>
        </p:txBody>
      </p:sp>
      <p:sp>
        <p:nvSpPr>
          <p:cNvPr id="3" name="Content Placeholder 2">
            <a:extLst>
              <a:ext uri="{FF2B5EF4-FFF2-40B4-BE49-F238E27FC236}">
                <a16:creationId xmlns:a16="http://schemas.microsoft.com/office/drawing/2014/main" id="{C2BAD511-CD0E-4684-8D69-B7A3856019CA}"/>
              </a:ext>
            </a:extLst>
          </p:cNvPr>
          <p:cNvSpPr>
            <a:spLocks noGrp="1"/>
          </p:cNvSpPr>
          <p:nvPr>
            <p:ph idx="1"/>
          </p:nvPr>
        </p:nvSpPr>
        <p:spPr>
          <a:xfrm>
            <a:off x="540000" y="1215000"/>
            <a:ext cx="8334000" cy="4428000"/>
          </a:xfrm>
        </p:spPr>
        <p:txBody>
          <a:bodyPr/>
          <a:lstStyle/>
          <a:p>
            <a:pPr marL="457200" indent="-457200">
              <a:buFont typeface="+mj-lt"/>
              <a:buAutoNum type="arabicPeriod"/>
            </a:pPr>
            <a:r>
              <a:rPr lang="en-US" dirty="0" err="1"/>
              <a:t>Qu’est-ce</a:t>
            </a:r>
            <a:r>
              <a:rPr lang="en-US" dirty="0"/>
              <a:t> que </a:t>
            </a:r>
            <a:r>
              <a:rPr lang="en-US" dirty="0" err="1"/>
              <a:t>tu</a:t>
            </a:r>
            <a:r>
              <a:rPr lang="en-US" dirty="0"/>
              <a:t> </a:t>
            </a:r>
            <a:r>
              <a:rPr lang="en-US" dirty="0" err="1"/>
              <a:t>étudies</a:t>
            </a:r>
            <a:r>
              <a:rPr lang="en-US" dirty="0"/>
              <a:t> ?</a:t>
            </a:r>
          </a:p>
          <a:p>
            <a:pPr marL="457200" indent="-457200">
              <a:buFont typeface="+mj-lt"/>
              <a:buAutoNum type="arabicPeriod"/>
            </a:pPr>
            <a:r>
              <a:rPr lang="en-US" dirty="0" err="1"/>
              <a:t>D’où</a:t>
            </a:r>
            <a:r>
              <a:rPr lang="en-US" dirty="0"/>
              <a:t> </a:t>
            </a:r>
            <a:r>
              <a:rPr lang="en-US" dirty="0" err="1"/>
              <a:t>est-ce</a:t>
            </a:r>
            <a:r>
              <a:rPr lang="en-US" dirty="0"/>
              <a:t> que </a:t>
            </a:r>
            <a:r>
              <a:rPr lang="en-US" dirty="0" err="1"/>
              <a:t>tu</a:t>
            </a:r>
            <a:r>
              <a:rPr lang="en-US" dirty="0"/>
              <a:t> </a:t>
            </a:r>
            <a:r>
              <a:rPr lang="en-US" dirty="0" err="1"/>
              <a:t>viens</a:t>
            </a:r>
            <a:r>
              <a:rPr lang="en-US" dirty="0"/>
              <a:t> ?</a:t>
            </a:r>
          </a:p>
          <a:p>
            <a:pPr marL="457200" indent="-457200">
              <a:buFont typeface="+mj-lt"/>
              <a:buAutoNum type="arabicPeriod"/>
            </a:pPr>
            <a:r>
              <a:rPr lang="en-US" dirty="0" err="1"/>
              <a:t>Quel</a:t>
            </a:r>
            <a:r>
              <a:rPr lang="en-US" dirty="0"/>
              <a:t> </a:t>
            </a:r>
            <a:r>
              <a:rPr lang="en-US" dirty="0" err="1"/>
              <a:t>serait</a:t>
            </a:r>
            <a:r>
              <a:rPr lang="en-US" dirty="0"/>
              <a:t> ton job de </a:t>
            </a:r>
            <a:r>
              <a:rPr lang="en-US" dirty="0" err="1"/>
              <a:t>rêve</a:t>
            </a:r>
            <a:r>
              <a:rPr lang="en-US" dirty="0"/>
              <a:t> ?</a:t>
            </a:r>
          </a:p>
          <a:p>
            <a:pPr marL="457200" indent="-457200">
              <a:buFont typeface="+mj-lt"/>
              <a:buAutoNum type="arabicPeriod"/>
            </a:pPr>
            <a:endParaRPr lang="en-US" dirty="0"/>
          </a:p>
          <a:p>
            <a:pPr marL="457200" indent="-457200">
              <a:buFont typeface="+mj-lt"/>
              <a:buAutoNum type="arabicPeriod"/>
            </a:pPr>
            <a:r>
              <a:rPr lang="en-US" dirty="0" err="1"/>
              <a:t>Qu’est-ce</a:t>
            </a:r>
            <a:r>
              <a:rPr lang="en-US" dirty="0"/>
              <a:t> que </a:t>
            </a:r>
            <a:r>
              <a:rPr lang="en-US" dirty="0" err="1"/>
              <a:t>tu</a:t>
            </a:r>
            <a:r>
              <a:rPr lang="en-US" dirty="0"/>
              <a:t> </a:t>
            </a:r>
            <a:r>
              <a:rPr lang="en-US" dirty="0" err="1"/>
              <a:t>fais</a:t>
            </a:r>
            <a:r>
              <a:rPr lang="en-US" dirty="0"/>
              <a:t> dans </a:t>
            </a:r>
            <a:r>
              <a:rPr lang="en-US" dirty="0" err="1"/>
              <a:t>tes</a:t>
            </a:r>
            <a:r>
              <a:rPr lang="en-US" dirty="0"/>
              <a:t> </a:t>
            </a:r>
            <a:r>
              <a:rPr lang="en-US" dirty="0" err="1"/>
              <a:t>loisirs</a:t>
            </a:r>
            <a:r>
              <a:rPr lang="en-US" dirty="0"/>
              <a:t> ?</a:t>
            </a:r>
          </a:p>
          <a:p>
            <a:pPr marL="457200" indent="-457200">
              <a:buFont typeface="+mj-lt"/>
              <a:buAutoNum type="arabicPeriod"/>
            </a:pPr>
            <a:r>
              <a:rPr lang="en-US" dirty="0" err="1"/>
              <a:t>Quel</a:t>
            </a:r>
            <a:r>
              <a:rPr lang="en-US" dirty="0"/>
              <a:t> </a:t>
            </a:r>
            <a:r>
              <a:rPr lang="en-US" dirty="0" err="1"/>
              <a:t>est</a:t>
            </a:r>
            <a:r>
              <a:rPr lang="en-US" dirty="0"/>
              <a:t> le dernier livre que </a:t>
            </a:r>
            <a:r>
              <a:rPr lang="en-US" dirty="0" err="1"/>
              <a:t>tu</a:t>
            </a:r>
            <a:r>
              <a:rPr lang="en-US" dirty="0"/>
              <a:t> as </a:t>
            </a:r>
            <a:r>
              <a:rPr lang="en-US" dirty="0" err="1"/>
              <a:t>lu</a:t>
            </a:r>
            <a:r>
              <a:rPr lang="en-US" dirty="0"/>
              <a:t> ?</a:t>
            </a:r>
          </a:p>
          <a:p>
            <a:pPr marL="457200" indent="-457200">
              <a:buFont typeface="+mj-lt"/>
              <a:buAutoNum type="arabicPeriod"/>
            </a:pPr>
            <a:r>
              <a:rPr lang="en-US" dirty="0" err="1"/>
              <a:t>Quel</a:t>
            </a:r>
            <a:r>
              <a:rPr lang="en-US" dirty="0"/>
              <a:t> </a:t>
            </a:r>
            <a:r>
              <a:rPr lang="en-US" dirty="0" err="1"/>
              <a:t>est</a:t>
            </a:r>
            <a:r>
              <a:rPr lang="en-US" dirty="0"/>
              <a:t> ton </a:t>
            </a:r>
            <a:r>
              <a:rPr lang="en-US" dirty="0" err="1"/>
              <a:t>endroit</a:t>
            </a:r>
            <a:r>
              <a:rPr lang="en-US" dirty="0"/>
              <a:t> </a:t>
            </a:r>
            <a:r>
              <a:rPr lang="en-US" dirty="0" err="1"/>
              <a:t>préféré</a:t>
            </a:r>
            <a:r>
              <a:rPr lang="en-US" dirty="0"/>
              <a:t> ?</a:t>
            </a:r>
          </a:p>
          <a:p>
            <a:pPr marL="457200" indent="-457200">
              <a:buFont typeface="+mj-lt"/>
              <a:buAutoNum type="arabicPeriod"/>
            </a:pPr>
            <a:r>
              <a:rPr lang="en-US" dirty="0"/>
              <a:t>Si </a:t>
            </a:r>
            <a:r>
              <a:rPr lang="en-US" dirty="0" err="1"/>
              <a:t>tu</a:t>
            </a:r>
            <a:r>
              <a:rPr lang="en-US" dirty="0"/>
              <a:t> </a:t>
            </a:r>
            <a:r>
              <a:rPr lang="en-US" dirty="0" err="1"/>
              <a:t>pouvais</a:t>
            </a:r>
            <a:r>
              <a:rPr lang="en-US" dirty="0"/>
              <a:t> voyager dans le temps, à quelle époque </a:t>
            </a:r>
            <a:r>
              <a:rPr lang="en-US" dirty="0" err="1"/>
              <a:t>irais-tu</a:t>
            </a:r>
            <a:r>
              <a:rPr lang="en-US" dirty="0"/>
              <a:t> ?</a:t>
            </a:r>
          </a:p>
          <a:p>
            <a:pPr marL="457200" indent="-457200">
              <a:buFont typeface="+mj-lt"/>
              <a:buAutoNum type="arabicPeriod"/>
            </a:pPr>
            <a:r>
              <a:rPr lang="en-US" dirty="0" err="1"/>
              <a:t>Quel</a:t>
            </a:r>
            <a:r>
              <a:rPr lang="en-US" dirty="0"/>
              <a:t> </a:t>
            </a:r>
            <a:r>
              <a:rPr lang="en-US" dirty="0" err="1"/>
              <a:t>est</a:t>
            </a:r>
            <a:r>
              <a:rPr lang="en-US" dirty="0"/>
              <a:t> ton </a:t>
            </a:r>
            <a:r>
              <a:rPr lang="en-US" dirty="0" err="1"/>
              <a:t>objet</a:t>
            </a:r>
            <a:r>
              <a:rPr lang="en-US" dirty="0"/>
              <a:t> </a:t>
            </a:r>
            <a:r>
              <a:rPr lang="en-US" dirty="0" err="1"/>
              <a:t>préféré</a:t>
            </a:r>
            <a:r>
              <a:rPr lang="en-US" dirty="0"/>
              <a:t> (un </a:t>
            </a:r>
            <a:r>
              <a:rPr lang="en-US" dirty="0" err="1"/>
              <a:t>objet</a:t>
            </a:r>
            <a:r>
              <a:rPr lang="en-US" dirty="0"/>
              <a:t> que </a:t>
            </a:r>
            <a:r>
              <a:rPr lang="en-US" dirty="0" err="1"/>
              <a:t>tu</a:t>
            </a:r>
            <a:r>
              <a:rPr lang="en-US" dirty="0"/>
              <a:t> </a:t>
            </a:r>
            <a:r>
              <a:rPr lang="en-US" dirty="0" err="1"/>
              <a:t>possèdes</a:t>
            </a:r>
            <a:r>
              <a:rPr lang="en-US" dirty="0"/>
              <a:t>) ?</a:t>
            </a:r>
          </a:p>
          <a:p>
            <a:endParaRPr lang="nl-BE" dirty="0"/>
          </a:p>
        </p:txBody>
      </p:sp>
    </p:spTree>
    <p:extLst>
      <p:ext uri="{BB962C8B-B14F-4D97-AF65-F5344CB8AC3E}">
        <p14:creationId xmlns:p14="http://schemas.microsoft.com/office/powerpoint/2010/main" val="3786516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0DFA86-9D62-474D-92E2-D8452674935C}"/>
              </a:ext>
            </a:extLst>
          </p:cNvPr>
          <p:cNvSpPr>
            <a:spLocks noGrp="1"/>
          </p:cNvSpPr>
          <p:nvPr>
            <p:ph type="ctrTitle"/>
          </p:nvPr>
        </p:nvSpPr>
        <p:spPr/>
        <p:txBody>
          <a:bodyPr/>
          <a:lstStyle/>
          <a:p>
            <a:r>
              <a:rPr lang="en-US" dirty="0"/>
              <a:t>Les </a:t>
            </a:r>
            <a:r>
              <a:rPr lang="en-US" dirty="0" err="1"/>
              <a:t>principes</a:t>
            </a:r>
            <a:r>
              <a:rPr lang="en-US" dirty="0"/>
              <a:t> du </a:t>
            </a:r>
            <a:r>
              <a:rPr lang="en-US" dirty="0" err="1"/>
              <a:t>projet</a:t>
            </a:r>
            <a:r>
              <a:rPr lang="en-US" dirty="0"/>
              <a:t> tandem</a:t>
            </a:r>
            <a:endParaRPr lang="nl-BE" dirty="0"/>
          </a:p>
        </p:txBody>
      </p:sp>
      <p:sp>
        <p:nvSpPr>
          <p:cNvPr id="5" name="Subtitle 4">
            <a:extLst>
              <a:ext uri="{FF2B5EF4-FFF2-40B4-BE49-F238E27FC236}">
                <a16:creationId xmlns:a16="http://schemas.microsoft.com/office/drawing/2014/main" id="{609B2B3D-F4D8-4D38-B347-B20D09C7FA56}"/>
              </a:ext>
            </a:extLst>
          </p:cNvPr>
          <p:cNvSpPr>
            <a:spLocks noGrp="1"/>
          </p:cNvSpPr>
          <p:nvPr>
            <p:ph type="subTitle" idx="1"/>
          </p:nvPr>
        </p:nvSpPr>
        <p:spPr/>
        <p:txBody>
          <a:bodyPr/>
          <a:lstStyle/>
          <a:p>
            <a:endParaRPr lang="nl-BE"/>
          </a:p>
        </p:txBody>
      </p:sp>
    </p:spTree>
    <p:extLst>
      <p:ext uri="{BB962C8B-B14F-4D97-AF65-F5344CB8AC3E}">
        <p14:creationId xmlns:p14="http://schemas.microsoft.com/office/powerpoint/2010/main" val="1053220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9B0C-5822-4AC3-8073-EF7AE9806E3C}"/>
              </a:ext>
            </a:extLst>
          </p:cNvPr>
          <p:cNvSpPr>
            <a:spLocks noGrp="1"/>
          </p:cNvSpPr>
          <p:nvPr>
            <p:ph type="title"/>
          </p:nvPr>
        </p:nvSpPr>
        <p:spPr/>
        <p:txBody>
          <a:bodyPr/>
          <a:lstStyle/>
          <a:p>
            <a:r>
              <a:rPr lang="en-US" dirty="0"/>
              <a:t>Le </a:t>
            </a:r>
            <a:r>
              <a:rPr lang="en-US" dirty="0" err="1"/>
              <a:t>projet</a:t>
            </a:r>
            <a:r>
              <a:rPr lang="en-US" dirty="0"/>
              <a:t> tandem : les grands </a:t>
            </a:r>
            <a:r>
              <a:rPr lang="en-US" dirty="0" err="1"/>
              <a:t>principes</a:t>
            </a:r>
            <a:endParaRPr lang="nl-BE" dirty="0"/>
          </a:p>
        </p:txBody>
      </p:sp>
      <p:sp>
        <p:nvSpPr>
          <p:cNvPr id="3" name="Content Placeholder 2">
            <a:extLst>
              <a:ext uri="{FF2B5EF4-FFF2-40B4-BE49-F238E27FC236}">
                <a16:creationId xmlns:a16="http://schemas.microsoft.com/office/drawing/2014/main" id="{19399968-5330-4761-8047-E31EA983D45F}"/>
              </a:ext>
            </a:extLst>
          </p:cNvPr>
          <p:cNvSpPr>
            <a:spLocks noGrp="1"/>
          </p:cNvSpPr>
          <p:nvPr>
            <p:ph idx="1"/>
          </p:nvPr>
        </p:nvSpPr>
        <p:spPr/>
        <p:txBody>
          <a:bodyPr/>
          <a:lstStyle/>
          <a:p>
            <a:r>
              <a:rPr lang="en-US" dirty="0" err="1"/>
              <a:t>Échange</a:t>
            </a:r>
            <a:r>
              <a:rPr lang="en-US" dirty="0"/>
              <a:t> </a:t>
            </a:r>
            <a:r>
              <a:rPr lang="en-US" dirty="0" err="1"/>
              <a:t>linguistique</a:t>
            </a:r>
            <a:r>
              <a:rPr lang="en-US" dirty="0"/>
              <a:t> &amp; </a:t>
            </a:r>
            <a:r>
              <a:rPr lang="en-US" dirty="0" err="1"/>
              <a:t>culturel</a:t>
            </a:r>
            <a:endParaRPr lang="en-US" dirty="0"/>
          </a:p>
          <a:p>
            <a:r>
              <a:rPr lang="en-US" dirty="0"/>
              <a:t>Situation </a:t>
            </a:r>
            <a:r>
              <a:rPr lang="en-US" dirty="0" err="1"/>
              <a:t>réelle</a:t>
            </a:r>
            <a:r>
              <a:rPr lang="en-US" dirty="0"/>
              <a:t>, conversations </a:t>
            </a:r>
            <a:r>
              <a:rPr lang="en-US" dirty="0" err="1"/>
              <a:t>authentiques</a:t>
            </a:r>
            <a:r>
              <a:rPr lang="en-US" dirty="0"/>
              <a:t>, </a:t>
            </a:r>
          </a:p>
          <a:p>
            <a:pPr marL="0" indent="0">
              <a:buNone/>
            </a:pPr>
            <a:r>
              <a:rPr lang="en-US" dirty="0"/>
              <a:t>	relation </a:t>
            </a:r>
            <a:r>
              <a:rPr lang="en-US" dirty="0" err="1"/>
              <a:t>d’égal</a:t>
            </a:r>
            <a:r>
              <a:rPr lang="en-US" dirty="0"/>
              <a:t> à </a:t>
            </a:r>
            <a:r>
              <a:rPr lang="en-US" dirty="0" err="1"/>
              <a:t>égal</a:t>
            </a:r>
            <a:endParaRPr lang="en-US" dirty="0"/>
          </a:p>
          <a:p>
            <a:r>
              <a:rPr lang="en-US" dirty="0" err="1"/>
              <a:t>Apprentissage</a:t>
            </a:r>
            <a:r>
              <a:rPr lang="en-US" dirty="0"/>
              <a:t> </a:t>
            </a:r>
            <a:r>
              <a:rPr lang="en-US" dirty="0" err="1"/>
              <a:t>individuel</a:t>
            </a:r>
            <a:r>
              <a:rPr lang="en-US" dirty="0"/>
              <a:t> (</a:t>
            </a:r>
            <a:r>
              <a:rPr lang="en-US" dirty="0" err="1"/>
              <a:t>besoins</a:t>
            </a:r>
            <a:r>
              <a:rPr lang="en-US" dirty="0"/>
              <a:t> </a:t>
            </a:r>
            <a:r>
              <a:rPr lang="en-US" dirty="0" err="1"/>
              <a:t>spécifiques</a:t>
            </a:r>
            <a:r>
              <a:rPr lang="en-US" dirty="0"/>
              <a:t>)</a:t>
            </a:r>
            <a:endParaRPr lang="nl-BE" dirty="0"/>
          </a:p>
        </p:txBody>
      </p:sp>
    </p:spTree>
    <p:extLst>
      <p:ext uri="{BB962C8B-B14F-4D97-AF65-F5344CB8AC3E}">
        <p14:creationId xmlns:p14="http://schemas.microsoft.com/office/powerpoint/2010/main" val="178671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D4E2-C498-4143-8349-D8DE389F2559}"/>
              </a:ext>
            </a:extLst>
          </p:cNvPr>
          <p:cNvSpPr>
            <a:spLocks noGrp="1"/>
          </p:cNvSpPr>
          <p:nvPr>
            <p:ph type="title"/>
          </p:nvPr>
        </p:nvSpPr>
        <p:spPr/>
        <p:txBody>
          <a:bodyPr/>
          <a:lstStyle/>
          <a:p>
            <a:r>
              <a:rPr lang="en-US" dirty="0"/>
              <a:t>Le </a:t>
            </a:r>
            <a:r>
              <a:rPr lang="en-US" dirty="0" err="1"/>
              <a:t>projet</a:t>
            </a:r>
            <a:r>
              <a:rPr lang="en-US" dirty="0"/>
              <a:t> tandem : les grands </a:t>
            </a:r>
            <a:r>
              <a:rPr lang="en-US" dirty="0" err="1"/>
              <a:t>principes</a:t>
            </a:r>
            <a:endParaRPr lang="nl-BE" dirty="0"/>
          </a:p>
        </p:txBody>
      </p:sp>
      <p:sp>
        <p:nvSpPr>
          <p:cNvPr id="3" name="Content Placeholder 2">
            <a:extLst>
              <a:ext uri="{FF2B5EF4-FFF2-40B4-BE49-F238E27FC236}">
                <a16:creationId xmlns:a16="http://schemas.microsoft.com/office/drawing/2014/main" id="{265E97AA-6DC1-44DA-B3EF-E69ECB2199AB}"/>
              </a:ext>
            </a:extLst>
          </p:cNvPr>
          <p:cNvSpPr>
            <a:spLocks noGrp="1"/>
          </p:cNvSpPr>
          <p:nvPr>
            <p:ph idx="1"/>
          </p:nvPr>
        </p:nvSpPr>
        <p:spPr/>
        <p:txBody>
          <a:bodyPr/>
          <a:lstStyle/>
          <a:p>
            <a:r>
              <a:rPr lang="en-US" dirty="0" err="1"/>
              <a:t>Liberté</a:t>
            </a:r>
            <a:r>
              <a:rPr lang="en-US" dirty="0"/>
              <a:t>, </a:t>
            </a:r>
            <a:r>
              <a:rPr lang="en-US" dirty="0" err="1"/>
              <a:t>flexibilité</a:t>
            </a:r>
            <a:r>
              <a:rPr lang="en-US" dirty="0"/>
              <a:t> : engagement sur base </a:t>
            </a:r>
            <a:r>
              <a:rPr lang="en-US" dirty="0" err="1"/>
              <a:t>volontaire</a:t>
            </a:r>
            <a:r>
              <a:rPr lang="en-US" dirty="0"/>
              <a:t>.</a:t>
            </a:r>
          </a:p>
          <a:p>
            <a:r>
              <a:rPr lang="en-US" dirty="0" err="1"/>
              <a:t>Réciprocité</a:t>
            </a:r>
            <a:r>
              <a:rPr lang="en-US" dirty="0"/>
              <a:t> </a:t>
            </a:r>
          </a:p>
          <a:p>
            <a:r>
              <a:rPr lang="en-US" dirty="0" err="1"/>
              <a:t>Fiabilité</a:t>
            </a:r>
            <a:endParaRPr lang="en-US" dirty="0"/>
          </a:p>
          <a:p>
            <a:endParaRPr lang="en-US" dirty="0"/>
          </a:p>
          <a:p>
            <a:pPr marL="0" indent="0">
              <a:buNone/>
            </a:pPr>
            <a:r>
              <a:rPr lang="en-US" dirty="0">
                <a:sym typeface="Wingdings" panose="05000000000000000000" pitchFamily="2" charset="2"/>
              </a:rPr>
              <a:t> </a:t>
            </a:r>
            <a:r>
              <a:rPr lang="en-US" dirty="0" err="1"/>
              <a:t>Communiquer</a:t>
            </a:r>
            <a:r>
              <a:rPr lang="en-US" dirty="0"/>
              <a:t> </a:t>
            </a:r>
            <a:r>
              <a:rPr lang="en-US" dirty="0" err="1"/>
              <a:t>clairement</a:t>
            </a:r>
            <a:r>
              <a:rPr lang="en-US" dirty="0"/>
              <a:t> </a:t>
            </a:r>
            <a:r>
              <a:rPr lang="en-US" dirty="0" err="1"/>
              <a:t>ses</a:t>
            </a:r>
            <a:r>
              <a:rPr lang="en-US" dirty="0"/>
              <a:t> intentions.</a:t>
            </a:r>
          </a:p>
          <a:p>
            <a:pPr marL="0" indent="0">
              <a:buNone/>
            </a:pPr>
            <a:endParaRPr lang="nl-BE" dirty="0"/>
          </a:p>
        </p:txBody>
      </p:sp>
    </p:spTree>
    <p:extLst>
      <p:ext uri="{BB962C8B-B14F-4D97-AF65-F5344CB8AC3E}">
        <p14:creationId xmlns:p14="http://schemas.microsoft.com/office/powerpoint/2010/main" val="112271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25DA-8ACE-4A43-984C-8A49473BEB2E}"/>
              </a:ext>
            </a:extLst>
          </p:cNvPr>
          <p:cNvSpPr>
            <a:spLocks noGrp="1"/>
          </p:cNvSpPr>
          <p:nvPr>
            <p:ph type="title"/>
          </p:nvPr>
        </p:nvSpPr>
        <p:spPr/>
        <p:txBody>
          <a:bodyPr/>
          <a:lstStyle/>
          <a:p>
            <a:r>
              <a:rPr lang="en-US" dirty="0" err="1"/>
              <a:t>Modalités</a:t>
            </a:r>
            <a:r>
              <a:rPr lang="en-US" dirty="0"/>
              <a:t> </a:t>
            </a:r>
            <a:r>
              <a:rPr lang="en-US" dirty="0" err="1"/>
              <a:t>pratiques</a:t>
            </a:r>
            <a:endParaRPr lang="nl-BE" dirty="0"/>
          </a:p>
        </p:txBody>
      </p:sp>
      <p:sp>
        <p:nvSpPr>
          <p:cNvPr id="3" name="Content Placeholder 2">
            <a:extLst>
              <a:ext uri="{FF2B5EF4-FFF2-40B4-BE49-F238E27FC236}">
                <a16:creationId xmlns:a16="http://schemas.microsoft.com/office/drawing/2014/main" id="{585F6EFB-2153-467D-8E73-77C998C6A6F2}"/>
              </a:ext>
            </a:extLst>
          </p:cNvPr>
          <p:cNvSpPr>
            <a:spLocks noGrp="1"/>
          </p:cNvSpPr>
          <p:nvPr>
            <p:ph idx="1"/>
          </p:nvPr>
        </p:nvSpPr>
        <p:spPr/>
        <p:txBody>
          <a:bodyPr/>
          <a:lstStyle/>
          <a:p>
            <a:r>
              <a:rPr lang="en-US" dirty="0"/>
              <a:t>Engagement </a:t>
            </a:r>
            <a:r>
              <a:rPr lang="en-US" dirty="0" err="1"/>
              <a:t>d’abord</a:t>
            </a:r>
            <a:r>
              <a:rPr lang="en-US" dirty="0"/>
              <a:t> pour un </a:t>
            </a:r>
            <a:r>
              <a:rPr lang="en-US" dirty="0" err="1"/>
              <a:t>semestre</a:t>
            </a:r>
            <a:r>
              <a:rPr lang="en-US" dirty="0"/>
              <a:t>. </a:t>
            </a:r>
          </a:p>
          <a:p>
            <a:r>
              <a:rPr lang="en-US" dirty="0"/>
              <a:t>Si </a:t>
            </a:r>
            <a:r>
              <a:rPr lang="en-US" dirty="0" err="1"/>
              <a:t>cela</a:t>
            </a:r>
            <a:r>
              <a:rPr lang="en-US" dirty="0"/>
              <a:t> </a:t>
            </a:r>
            <a:r>
              <a:rPr lang="en-US" dirty="0" err="1"/>
              <a:t>vous</a:t>
            </a:r>
            <a:r>
              <a:rPr lang="en-US" dirty="0"/>
              <a:t> plait : </a:t>
            </a:r>
            <a:r>
              <a:rPr lang="en-US" dirty="0" err="1"/>
              <a:t>possibilité</a:t>
            </a:r>
            <a:r>
              <a:rPr lang="en-US" dirty="0"/>
              <a:t> de prolonger au </a:t>
            </a:r>
            <a:r>
              <a:rPr lang="en-US" dirty="0" err="1"/>
              <a:t>deuxième</a:t>
            </a:r>
            <a:r>
              <a:rPr lang="en-US" dirty="0"/>
              <a:t> </a:t>
            </a:r>
            <a:r>
              <a:rPr lang="en-US" dirty="0" err="1"/>
              <a:t>semestre</a:t>
            </a:r>
            <a:r>
              <a:rPr lang="en-US" dirty="0"/>
              <a:t>.</a:t>
            </a:r>
          </a:p>
          <a:p>
            <a:r>
              <a:rPr lang="en-US" dirty="0" err="1"/>
              <a:t>Compter</a:t>
            </a:r>
            <a:r>
              <a:rPr lang="en-US" dirty="0"/>
              <a:t> 5 rencontres par </a:t>
            </a:r>
            <a:r>
              <a:rPr lang="en-US" dirty="0" err="1"/>
              <a:t>semestre</a:t>
            </a:r>
            <a:r>
              <a:rPr lang="en-US" dirty="0"/>
              <a:t>. </a:t>
            </a:r>
          </a:p>
          <a:p>
            <a:r>
              <a:rPr lang="en-US" dirty="0" err="1"/>
              <a:t>Chaque</a:t>
            </a:r>
            <a:r>
              <a:rPr lang="en-US" dirty="0"/>
              <a:t> rencontre : 50% </a:t>
            </a:r>
            <a:r>
              <a:rPr lang="en-US" dirty="0" err="1"/>
              <a:t>en</a:t>
            </a:r>
            <a:r>
              <a:rPr lang="en-US" dirty="0"/>
              <a:t> </a:t>
            </a:r>
            <a:r>
              <a:rPr lang="en-US" dirty="0" err="1"/>
              <a:t>français</a:t>
            </a:r>
            <a:r>
              <a:rPr lang="en-US" dirty="0"/>
              <a:t>, 50% </a:t>
            </a:r>
            <a:r>
              <a:rPr lang="en-US" dirty="0" err="1"/>
              <a:t>en</a:t>
            </a:r>
            <a:r>
              <a:rPr lang="en-US" dirty="0"/>
              <a:t> </a:t>
            </a:r>
            <a:r>
              <a:rPr lang="en-US" dirty="0" err="1"/>
              <a:t>néerlandais</a:t>
            </a:r>
            <a:r>
              <a:rPr lang="en-US" dirty="0"/>
              <a:t>. </a:t>
            </a:r>
            <a:r>
              <a:rPr lang="en-US" dirty="0" err="1"/>
              <a:t>Sauf</a:t>
            </a:r>
            <a:r>
              <a:rPr lang="en-US" dirty="0"/>
              <a:t> arrangement personnel : plus de 50% </a:t>
            </a:r>
            <a:r>
              <a:rPr lang="en-US" dirty="0" err="1"/>
              <a:t>en</a:t>
            </a:r>
            <a:r>
              <a:rPr lang="en-US" dirty="0"/>
              <a:t> </a:t>
            </a:r>
            <a:r>
              <a:rPr lang="en-US" dirty="0" err="1"/>
              <a:t>français</a:t>
            </a:r>
            <a:r>
              <a:rPr lang="en-US" dirty="0"/>
              <a:t>.</a:t>
            </a:r>
          </a:p>
          <a:p>
            <a:r>
              <a:rPr lang="en-US" dirty="0"/>
              <a:t>Minimum 1h. </a:t>
            </a:r>
            <a:r>
              <a:rPr lang="en-US" dirty="0" err="1"/>
              <a:t>En</a:t>
            </a:r>
            <a:r>
              <a:rPr lang="en-US" dirty="0"/>
              <a:t> </a:t>
            </a:r>
            <a:r>
              <a:rPr lang="en-US" dirty="0" err="1"/>
              <a:t>moyenne</a:t>
            </a:r>
            <a:r>
              <a:rPr lang="en-US" dirty="0"/>
              <a:t> 1h30.</a:t>
            </a:r>
          </a:p>
          <a:p>
            <a:r>
              <a:rPr lang="en-US" dirty="0"/>
              <a:t>Les </a:t>
            </a:r>
            <a:r>
              <a:rPr lang="en-US" dirty="0" err="1"/>
              <a:t>échanges</a:t>
            </a:r>
            <a:r>
              <a:rPr lang="en-US" dirty="0"/>
              <a:t> </a:t>
            </a:r>
            <a:r>
              <a:rPr lang="en-US" dirty="0" err="1"/>
              <a:t>peuvent</a:t>
            </a:r>
            <a:r>
              <a:rPr lang="en-US" dirty="0"/>
              <a:t> </a:t>
            </a:r>
            <a:r>
              <a:rPr lang="en-US" dirty="0" err="1"/>
              <a:t>être</a:t>
            </a:r>
            <a:r>
              <a:rPr lang="en-US" dirty="0"/>
              <a:t> de </a:t>
            </a:r>
            <a:r>
              <a:rPr lang="en-US" dirty="0" err="1"/>
              <a:t>plusieurs</a:t>
            </a:r>
            <a:r>
              <a:rPr lang="en-US" dirty="0"/>
              <a:t> types : </a:t>
            </a:r>
            <a:r>
              <a:rPr lang="en-US" dirty="0" err="1"/>
              <a:t>appel</a:t>
            </a:r>
            <a:r>
              <a:rPr lang="en-US" dirty="0"/>
              <a:t> </a:t>
            </a:r>
            <a:r>
              <a:rPr lang="en-US" dirty="0" err="1"/>
              <a:t>vidéo</a:t>
            </a:r>
            <a:r>
              <a:rPr lang="en-US" dirty="0"/>
              <a:t>, </a:t>
            </a:r>
            <a:r>
              <a:rPr lang="en-US" dirty="0" err="1"/>
              <a:t>en</a:t>
            </a:r>
            <a:r>
              <a:rPr lang="en-US" dirty="0"/>
              <a:t> face à face </a:t>
            </a:r>
            <a:r>
              <a:rPr lang="en-US" dirty="0" err="1"/>
              <a:t>ou</a:t>
            </a:r>
            <a:r>
              <a:rPr lang="en-US" dirty="0"/>
              <a:t> </a:t>
            </a:r>
            <a:r>
              <a:rPr lang="en-US" dirty="0" err="1"/>
              <a:t>échanges</a:t>
            </a:r>
            <a:r>
              <a:rPr lang="en-US" dirty="0"/>
              <a:t> </a:t>
            </a:r>
            <a:r>
              <a:rPr lang="en-US" dirty="0" err="1"/>
              <a:t>d’écrits</a:t>
            </a:r>
            <a:r>
              <a:rPr lang="en-US" dirty="0"/>
              <a:t>.</a:t>
            </a:r>
            <a:endParaRPr lang="nl-BE" dirty="0"/>
          </a:p>
        </p:txBody>
      </p:sp>
    </p:spTree>
    <p:extLst>
      <p:ext uri="{BB962C8B-B14F-4D97-AF65-F5344CB8AC3E}">
        <p14:creationId xmlns:p14="http://schemas.microsoft.com/office/powerpoint/2010/main" val="785787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B2E4E-434E-40F2-942C-CFBF64BB8793}"/>
              </a:ext>
            </a:extLst>
          </p:cNvPr>
          <p:cNvSpPr>
            <a:spLocks noGrp="1"/>
          </p:cNvSpPr>
          <p:nvPr>
            <p:ph type="ctrTitle"/>
          </p:nvPr>
        </p:nvSpPr>
        <p:spPr/>
        <p:txBody>
          <a:bodyPr/>
          <a:lstStyle/>
          <a:p>
            <a:r>
              <a:rPr lang="en-US" dirty="0" err="1"/>
              <a:t>Idées</a:t>
            </a:r>
            <a:r>
              <a:rPr lang="en-US" dirty="0"/>
              <a:t> </a:t>
            </a:r>
            <a:r>
              <a:rPr lang="en-US" dirty="0" err="1"/>
              <a:t>d’activités</a:t>
            </a:r>
            <a:endParaRPr lang="nl-BE" dirty="0"/>
          </a:p>
        </p:txBody>
      </p:sp>
      <p:sp>
        <p:nvSpPr>
          <p:cNvPr id="3" name="Subtitle 2">
            <a:extLst>
              <a:ext uri="{FF2B5EF4-FFF2-40B4-BE49-F238E27FC236}">
                <a16:creationId xmlns:a16="http://schemas.microsoft.com/office/drawing/2014/main" id="{C81B3FA1-9AC1-474C-817B-8E367D4F3B09}"/>
              </a:ext>
            </a:extLst>
          </p:cNvPr>
          <p:cNvSpPr>
            <a:spLocks noGrp="1"/>
          </p:cNvSpPr>
          <p:nvPr>
            <p:ph type="subTitle" idx="1"/>
          </p:nvPr>
        </p:nvSpPr>
        <p:spPr/>
        <p:txBody>
          <a:bodyPr/>
          <a:lstStyle/>
          <a:p>
            <a:endParaRPr lang="nl-BE"/>
          </a:p>
        </p:txBody>
      </p:sp>
    </p:spTree>
    <p:extLst>
      <p:ext uri="{BB962C8B-B14F-4D97-AF65-F5344CB8AC3E}">
        <p14:creationId xmlns:p14="http://schemas.microsoft.com/office/powerpoint/2010/main" val="290333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41D97-DEDF-4351-AB24-E0280D1CD6BC}"/>
              </a:ext>
            </a:extLst>
          </p:cNvPr>
          <p:cNvSpPr>
            <a:spLocks noGrp="1"/>
          </p:cNvSpPr>
          <p:nvPr>
            <p:ph type="title"/>
          </p:nvPr>
        </p:nvSpPr>
        <p:spPr/>
        <p:txBody>
          <a:bodyPr/>
          <a:lstStyle/>
          <a:p>
            <a:r>
              <a:rPr lang="fr-BE" dirty="0"/>
              <a:t>Quatre compétences</a:t>
            </a:r>
          </a:p>
        </p:txBody>
      </p:sp>
      <p:sp>
        <p:nvSpPr>
          <p:cNvPr id="3" name="Content Placeholder 2">
            <a:extLst>
              <a:ext uri="{FF2B5EF4-FFF2-40B4-BE49-F238E27FC236}">
                <a16:creationId xmlns:a16="http://schemas.microsoft.com/office/drawing/2014/main" id="{296F8C9C-5196-4F9C-A2DA-C99E6DE46351}"/>
              </a:ext>
            </a:extLst>
          </p:cNvPr>
          <p:cNvSpPr>
            <a:spLocks noGrp="1"/>
          </p:cNvSpPr>
          <p:nvPr>
            <p:ph idx="1"/>
          </p:nvPr>
        </p:nvSpPr>
        <p:spPr/>
        <p:txBody>
          <a:bodyPr/>
          <a:lstStyle/>
          <a:p>
            <a:pPr marL="457200" indent="-457200">
              <a:buAutoNum type="arabicPeriod"/>
            </a:pPr>
            <a:endParaRPr lang="fr-BE" dirty="0"/>
          </a:p>
          <a:p>
            <a:pPr marL="0" indent="0">
              <a:buNone/>
            </a:pPr>
            <a:endParaRPr lang="fr-BE" dirty="0"/>
          </a:p>
        </p:txBody>
      </p:sp>
      <p:graphicFrame>
        <p:nvGraphicFramePr>
          <p:cNvPr id="4" name="Table 3">
            <a:extLst>
              <a:ext uri="{FF2B5EF4-FFF2-40B4-BE49-F238E27FC236}">
                <a16:creationId xmlns:a16="http://schemas.microsoft.com/office/drawing/2014/main" id="{6C3A0916-778E-4C3F-B553-179108FFA038}"/>
              </a:ext>
            </a:extLst>
          </p:cNvPr>
          <p:cNvGraphicFramePr>
            <a:graphicFrameLocks noGrp="1"/>
          </p:cNvGraphicFramePr>
          <p:nvPr>
            <p:extLst>
              <p:ext uri="{D42A27DB-BD31-4B8C-83A1-F6EECF244321}">
                <p14:modId xmlns:p14="http://schemas.microsoft.com/office/powerpoint/2010/main" val="2318141874"/>
              </p:ext>
            </p:extLst>
          </p:nvPr>
        </p:nvGraphicFramePr>
        <p:xfrm>
          <a:off x="1043608" y="1953260"/>
          <a:ext cx="6696743" cy="1737360"/>
        </p:xfrm>
        <a:graphic>
          <a:graphicData uri="http://schemas.openxmlformats.org/drawingml/2006/table">
            <a:tbl>
              <a:tblPr firstRow="1" bandRow="1">
                <a:tableStyleId>{5C22544A-7EE6-4342-B048-85BDC9FD1C3A}</a:tableStyleId>
              </a:tblPr>
              <a:tblGrid>
                <a:gridCol w="1291663">
                  <a:extLst>
                    <a:ext uri="{9D8B030D-6E8A-4147-A177-3AD203B41FA5}">
                      <a16:colId xmlns:a16="http://schemas.microsoft.com/office/drawing/2014/main" val="912867406"/>
                    </a:ext>
                  </a:extLst>
                </a:gridCol>
                <a:gridCol w="2308737">
                  <a:extLst>
                    <a:ext uri="{9D8B030D-6E8A-4147-A177-3AD203B41FA5}">
                      <a16:colId xmlns:a16="http://schemas.microsoft.com/office/drawing/2014/main" val="3560135406"/>
                    </a:ext>
                  </a:extLst>
                </a:gridCol>
                <a:gridCol w="3096343">
                  <a:extLst>
                    <a:ext uri="{9D8B030D-6E8A-4147-A177-3AD203B41FA5}">
                      <a16:colId xmlns:a16="http://schemas.microsoft.com/office/drawing/2014/main" val="2223851196"/>
                    </a:ext>
                  </a:extLst>
                </a:gridCol>
              </a:tblGrid>
              <a:tr h="370840">
                <a:tc>
                  <a:txBody>
                    <a:bodyPr/>
                    <a:lstStyle/>
                    <a:p>
                      <a:endParaRPr lang="fr-BE" sz="3200" dirty="0"/>
                    </a:p>
                  </a:txBody>
                  <a:tcPr/>
                </a:tc>
                <a:tc>
                  <a:txBody>
                    <a:bodyPr/>
                    <a:lstStyle/>
                    <a:p>
                      <a:r>
                        <a:rPr lang="fr-BE" sz="3200" dirty="0"/>
                        <a:t>Réception</a:t>
                      </a:r>
                    </a:p>
                  </a:txBody>
                  <a:tcPr/>
                </a:tc>
                <a:tc>
                  <a:txBody>
                    <a:bodyPr/>
                    <a:lstStyle/>
                    <a:p>
                      <a:r>
                        <a:rPr lang="fr-BE" sz="3200" dirty="0"/>
                        <a:t>Production</a:t>
                      </a:r>
                    </a:p>
                  </a:txBody>
                  <a:tcPr/>
                </a:tc>
                <a:extLst>
                  <a:ext uri="{0D108BD9-81ED-4DB2-BD59-A6C34878D82A}">
                    <a16:rowId xmlns:a16="http://schemas.microsoft.com/office/drawing/2014/main" val="61597925"/>
                  </a:ext>
                </a:extLst>
              </a:tr>
              <a:tr h="370840">
                <a:tc>
                  <a:txBody>
                    <a:bodyPr/>
                    <a:lstStyle/>
                    <a:p>
                      <a:r>
                        <a:rPr lang="fr-BE" sz="3200" b="1" kern="1200" dirty="0">
                          <a:solidFill>
                            <a:schemeClr val="lt1"/>
                          </a:solidFill>
                          <a:latin typeface="+mn-lt"/>
                          <a:ea typeface="+mn-ea"/>
                          <a:cs typeface="+mn-cs"/>
                        </a:rPr>
                        <a:t>orale</a:t>
                      </a:r>
                    </a:p>
                  </a:txBody>
                  <a:tcPr>
                    <a:solidFill>
                      <a:schemeClr val="accent1"/>
                    </a:solidFill>
                  </a:tcPr>
                </a:tc>
                <a:tc>
                  <a:txBody>
                    <a:bodyPr/>
                    <a:lstStyle/>
                    <a:p>
                      <a:r>
                        <a:rPr lang="fr-BE" sz="3200" b="1" dirty="0"/>
                        <a:t>1. Écouter </a:t>
                      </a:r>
                    </a:p>
                  </a:txBody>
                  <a:tcPr>
                    <a:solidFill>
                      <a:schemeClr val="accent3">
                        <a:lumMod val="20000"/>
                        <a:lumOff val="80000"/>
                      </a:schemeClr>
                    </a:solidFill>
                  </a:tcPr>
                </a:tc>
                <a:tc>
                  <a:txBody>
                    <a:bodyPr/>
                    <a:lstStyle/>
                    <a:p>
                      <a:r>
                        <a:rPr lang="fr-BE" sz="3200" b="1" dirty="0"/>
                        <a:t>3. Converser</a:t>
                      </a:r>
                    </a:p>
                  </a:txBody>
                  <a:tcPr>
                    <a:solidFill>
                      <a:schemeClr val="accent3">
                        <a:lumMod val="20000"/>
                        <a:lumOff val="80000"/>
                      </a:schemeClr>
                    </a:solidFill>
                  </a:tcPr>
                </a:tc>
                <a:extLst>
                  <a:ext uri="{0D108BD9-81ED-4DB2-BD59-A6C34878D82A}">
                    <a16:rowId xmlns:a16="http://schemas.microsoft.com/office/drawing/2014/main" val="3073925405"/>
                  </a:ext>
                </a:extLst>
              </a:tr>
              <a:tr h="370840">
                <a:tc>
                  <a:txBody>
                    <a:bodyPr/>
                    <a:lstStyle/>
                    <a:p>
                      <a:r>
                        <a:rPr lang="fr-BE" sz="3200" b="1" kern="1200" dirty="0">
                          <a:solidFill>
                            <a:schemeClr val="lt1"/>
                          </a:solidFill>
                          <a:latin typeface="+mn-lt"/>
                          <a:ea typeface="+mn-ea"/>
                          <a:cs typeface="+mn-cs"/>
                        </a:rPr>
                        <a:t>écrite</a:t>
                      </a:r>
                    </a:p>
                  </a:txBody>
                  <a:tcPr>
                    <a:solidFill>
                      <a:schemeClr val="accent1"/>
                    </a:solidFill>
                  </a:tcPr>
                </a:tc>
                <a:tc>
                  <a:txBody>
                    <a:bodyPr/>
                    <a:lstStyle/>
                    <a:p>
                      <a:r>
                        <a:rPr lang="fr-BE" sz="3200" b="1" dirty="0"/>
                        <a:t>2. Lire</a:t>
                      </a:r>
                    </a:p>
                  </a:txBody>
                  <a:tcPr>
                    <a:solidFill>
                      <a:schemeClr val="accent3">
                        <a:lumMod val="20000"/>
                        <a:lumOff val="80000"/>
                      </a:schemeClr>
                    </a:solidFill>
                  </a:tcPr>
                </a:tc>
                <a:tc>
                  <a:txBody>
                    <a:bodyPr/>
                    <a:lstStyle/>
                    <a:p>
                      <a:r>
                        <a:rPr lang="fr-BE" sz="3200" b="1" dirty="0"/>
                        <a:t>4. Écrire</a:t>
                      </a:r>
                    </a:p>
                  </a:txBody>
                  <a:tcPr>
                    <a:solidFill>
                      <a:schemeClr val="accent3">
                        <a:lumMod val="20000"/>
                        <a:lumOff val="80000"/>
                      </a:schemeClr>
                    </a:solidFill>
                  </a:tcPr>
                </a:tc>
                <a:extLst>
                  <a:ext uri="{0D108BD9-81ED-4DB2-BD59-A6C34878D82A}">
                    <a16:rowId xmlns:a16="http://schemas.microsoft.com/office/drawing/2014/main" val="2727268936"/>
                  </a:ext>
                </a:extLst>
              </a:tr>
            </a:tbl>
          </a:graphicData>
        </a:graphic>
      </p:graphicFrame>
    </p:spTree>
    <p:extLst>
      <p:ext uri="{BB962C8B-B14F-4D97-AF65-F5344CB8AC3E}">
        <p14:creationId xmlns:p14="http://schemas.microsoft.com/office/powerpoint/2010/main" val="263800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F59C6-9994-46C1-8AE2-85AD3752040F}"/>
              </a:ext>
            </a:extLst>
          </p:cNvPr>
          <p:cNvSpPr>
            <a:spLocks noGrp="1"/>
          </p:cNvSpPr>
          <p:nvPr>
            <p:ph type="title"/>
          </p:nvPr>
        </p:nvSpPr>
        <p:spPr/>
        <p:txBody>
          <a:bodyPr/>
          <a:lstStyle/>
          <a:p>
            <a:r>
              <a:rPr lang="fr-BE" dirty="0"/>
              <a:t>1. Écouter (et/ou regarder)</a:t>
            </a:r>
          </a:p>
        </p:txBody>
      </p:sp>
      <p:sp>
        <p:nvSpPr>
          <p:cNvPr id="3" name="Content Placeholder 2">
            <a:extLst>
              <a:ext uri="{FF2B5EF4-FFF2-40B4-BE49-F238E27FC236}">
                <a16:creationId xmlns:a16="http://schemas.microsoft.com/office/drawing/2014/main" id="{2960FFE6-DC08-40F1-B532-18D9B74BD674}"/>
              </a:ext>
            </a:extLst>
          </p:cNvPr>
          <p:cNvSpPr>
            <a:spLocks noGrp="1"/>
          </p:cNvSpPr>
          <p:nvPr>
            <p:ph idx="1"/>
          </p:nvPr>
        </p:nvSpPr>
        <p:spPr>
          <a:xfrm>
            <a:off x="540000" y="1215000"/>
            <a:ext cx="8334000" cy="4428000"/>
          </a:xfrm>
        </p:spPr>
        <p:txBody>
          <a:bodyPr/>
          <a:lstStyle/>
          <a:p>
            <a:r>
              <a:rPr lang="fr-BE" dirty="0"/>
              <a:t>Regarder une série ensemble (dans le même lieu ou à distance, avec une application de synchronisation).</a:t>
            </a:r>
          </a:p>
          <a:p>
            <a:r>
              <a:rPr lang="fr-BE" dirty="0"/>
              <a:t>Regarder un contenu sélectionné dans un média en ligne (sur </a:t>
            </a:r>
            <a:r>
              <a:rPr lang="fr-BE" dirty="0" err="1"/>
              <a:t>auvio</a:t>
            </a:r>
            <a:r>
              <a:rPr lang="fr-BE" dirty="0"/>
              <a:t>, VRT NU, </a:t>
            </a:r>
            <a:r>
              <a:rPr lang="fr-BE" dirty="0" err="1"/>
              <a:t>arte</a:t>
            </a:r>
            <a:r>
              <a:rPr lang="fr-BE" dirty="0"/>
              <a:t> TV…). Ces sites proposent des contenus spécialement conçus pour les apprenants du français: tv5monde.com, </a:t>
            </a:r>
            <a:r>
              <a:rPr lang="fr-FR" dirty="0"/>
              <a:t>savoirs.rfi.fr, </a:t>
            </a:r>
            <a:r>
              <a:rPr lang="fr-BE" dirty="0"/>
              <a:t>linguo.tv </a:t>
            </a:r>
          </a:p>
          <a:p>
            <a:r>
              <a:rPr lang="fr-BE" dirty="0"/>
              <a:t>Recommandez-vous vos youtubeurs, vos podcasts, vos chanteurs… préférés.</a:t>
            </a:r>
          </a:p>
          <a:p>
            <a:r>
              <a:rPr lang="fr-BE" dirty="0"/>
              <a:t>Regardez un match de foot ensemble (avec les commentaires une mi-temps dans chaque langue)</a:t>
            </a:r>
          </a:p>
          <a:p>
            <a:pPr>
              <a:buFont typeface="Wingdings" panose="05000000000000000000" pitchFamily="2" charset="2"/>
              <a:buChar char="à"/>
            </a:pPr>
            <a:r>
              <a:rPr lang="fr-BE" dirty="0">
                <a:sym typeface="Wingdings" panose="05000000000000000000" pitchFamily="2" charset="2"/>
              </a:rPr>
              <a:t>Commentez, expliquez les expressions entendues, traduisez-les, notez-les ! </a:t>
            </a:r>
          </a:p>
          <a:p>
            <a:pPr>
              <a:buFont typeface="Wingdings" panose="05000000000000000000" pitchFamily="2" charset="2"/>
              <a:buChar char="à"/>
            </a:pPr>
            <a:r>
              <a:rPr lang="fr-BE" dirty="0">
                <a:sym typeface="Wingdings" panose="05000000000000000000" pitchFamily="2" charset="2"/>
              </a:rPr>
              <a:t>Partagez vos impressions.</a:t>
            </a:r>
            <a:endParaRPr lang="fr-BE" dirty="0"/>
          </a:p>
        </p:txBody>
      </p:sp>
    </p:spTree>
    <p:extLst>
      <p:ext uri="{BB962C8B-B14F-4D97-AF65-F5344CB8AC3E}">
        <p14:creationId xmlns:p14="http://schemas.microsoft.com/office/powerpoint/2010/main" val="2634248074"/>
      </p:ext>
    </p:extLst>
  </p:cSld>
  <p:clrMapOvr>
    <a:masterClrMapping/>
  </p:clrMapOvr>
</p:sld>
</file>

<file path=ppt/theme/theme1.xml><?xml version="1.0" encoding="utf-8"?>
<a:theme xmlns:a="http://schemas.openxmlformats.org/drawingml/2006/main" name="corporate-KULeuven">
  <a:themeElements>
    <a:clrScheme name="KULeuven-Themakleuren">
      <a:dk1>
        <a:srgbClr val="00407A"/>
      </a:dk1>
      <a:lt1>
        <a:srgbClr val="FFFFFF"/>
      </a:lt1>
      <a:dk2>
        <a:srgbClr val="00407A"/>
      </a:dk2>
      <a:lt2>
        <a:srgbClr val="FFFFFF"/>
      </a:lt2>
      <a:accent1>
        <a:srgbClr val="1D8DB0"/>
      </a:accent1>
      <a:accent2>
        <a:srgbClr val="116E8A"/>
      </a:accent2>
      <a:accent3>
        <a:srgbClr val="52BDEC"/>
      </a:accent3>
      <a:accent4>
        <a:srgbClr val="00407A"/>
      </a:accent4>
      <a:accent5>
        <a:srgbClr val="7F7F7F"/>
      </a:accent5>
      <a:accent6>
        <a:srgbClr val="595959"/>
      </a:accent6>
      <a:hlink>
        <a:srgbClr val="1D8DB0"/>
      </a:hlink>
      <a:folHlink>
        <a:srgbClr val="00407A"/>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rporate-KU Leuven-Liggend-Achtergrond Wit en Watermerk">
  <a:themeElements>
    <a:clrScheme name="KULeuven-Themakleuren">
      <a:dk1>
        <a:srgbClr val="00407A"/>
      </a:dk1>
      <a:lt1>
        <a:srgbClr val="FFFFFF"/>
      </a:lt1>
      <a:dk2>
        <a:srgbClr val="00407A"/>
      </a:dk2>
      <a:lt2>
        <a:srgbClr val="FFFFFF"/>
      </a:lt2>
      <a:accent1>
        <a:srgbClr val="1D8DB0"/>
      </a:accent1>
      <a:accent2>
        <a:srgbClr val="116E8A"/>
      </a:accent2>
      <a:accent3>
        <a:srgbClr val="86BCE5"/>
      </a:accent3>
      <a:accent4>
        <a:srgbClr val="00407A"/>
      </a:accent4>
      <a:accent5>
        <a:srgbClr val="7F7F7F"/>
      </a:accent5>
      <a:accent6>
        <a:srgbClr val="595959"/>
      </a:accent6>
      <a:hlink>
        <a:srgbClr val="009999"/>
      </a:hlink>
      <a:folHlink>
        <a:srgbClr val="800080"/>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corporate-KULeuven</Template>
  <TotalTime>309</TotalTime>
  <Words>1199</Words>
  <Application>Microsoft Office PowerPoint</Application>
  <PresentationFormat>On-screen Show (4:3)</PresentationFormat>
  <Paragraphs>141</Paragraphs>
  <Slides>21</Slides>
  <Notes>3</Notes>
  <HiddenSlides>0</HiddenSlides>
  <MMClips>2</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Arial</vt:lpstr>
      <vt:lpstr>Calibri</vt:lpstr>
      <vt:lpstr>Courier New</vt:lpstr>
      <vt:lpstr>Gill Sans MT</vt:lpstr>
      <vt:lpstr>Impact</vt:lpstr>
      <vt:lpstr>Wingdings</vt:lpstr>
      <vt:lpstr>corporate-KULeuven</vt:lpstr>
      <vt:lpstr>Corporate-KU Leuven-Liggend-Achtergrond Wit en Watermerk</vt:lpstr>
      <vt:lpstr>Badge</vt:lpstr>
      <vt:lpstr>Projet tandem  français-néerlandais</vt:lpstr>
      <vt:lpstr>Soirée de lancement</vt:lpstr>
      <vt:lpstr>Les principes du projet tandem</vt:lpstr>
      <vt:lpstr>Le projet tandem : les grands principes</vt:lpstr>
      <vt:lpstr>Le projet tandem : les grands principes</vt:lpstr>
      <vt:lpstr>Modalités pratiques</vt:lpstr>
      <vt:lpstr>Idées d’activités</vt:lpstr>
      <vt:lpstr>Quatre compétences</vt:lpstr>
      <vt:lpstr>1. Écouter (et/ou regarder)</vt:lpstr>
      <vt:lpstr>2. Lire</vt:lpstr>
      <vt:lpstr>3. Converser  en face à face ou en vidéo-conférence</vt:lpstr>
      <vt:lpstr>3. Converser  en face à face ou en vidéo-conférence (suite)</vt:lpstr>
      <vt:lpstr>Aller chercher un colis – een pakketje gaan ophalen*</vt:lpstr>
      <vt:lpstr>3. Converser à l’occasion d’une activité</vt:lpstr>
      <vt:lpstr>4. Écrire</vt:lpstr>
      <vt:lpstr>S’enregistrer pendant vos conversations</vt:lpstr>
      <vt:lpstr>Correction de la langue</vt:lpstr>
      <vt:lpstr>Comment corriger ?</vt:lpstr>
      <vt:lpstr>Formation des binômes</vt:lpstr>
      <vt:lpstr>PowerPoint Presentation</vt:lpstr>
      <vt:lpstr>Questions pour briser la glace</vt:lpstr>
    </vt:vector>
  </TitlesOfParts>
  <Company>K.U.Leuven Faculteit Letteren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Tandem Language Learning</dc:title>
  <dc:creator>u0052548</dc:creator>
  <dc:description>Huisstijl KU Leuven - versie 24 juli 2012</dc:description>
  <cp:lastModifiedBy>Gaétan de Saint Moulin</cp:lastModifiedBy>
  <cp:revision>190</cp:revision>
  <dcterms:created xsi:type="dcterms:W3CDTF">2012-10-01T12:09:45Z</dcterms:created>
  <dcterms:modified xsi:type="dcterms:W3CDTF">2021-10-07T14:24:11Z</dcterms:modified>
</cp:coreProperties>
</file>