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7" r:id="rId3"/>
    <p:sldId id="269" r:id="rId4"/>
    <p:sldId id="270" r:id="rId5"/>
    <p:sldId id="261" r:id="rId6"/>
    <p:sldId id="271" r:id="rId7"/>
    <p:sldId id="272" r:id="rId8"/>
    <p:sldId id="273" r:id="rId9"/>
    <p:sldId id="274" r:id="rId10"/>
    <p:sldId id="275" r:id="rId11"/>
    <p:sldId id="276" r:id="rId12"/>
    <p:sldId id="277"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63178" autoAdjust="0"/>
  </p:normalViewPr>
  <p:slideViewPr>
    <p:cSldViewPr snapToGrid="0" snapToObjects="1">
      <p:cViewPr varScale="1">
        <p:scale>
          <a:sx n="54" d="100"/>
          <a:sy n="54" d="100"/>
        </p:scale>
        <p:origin x="1670" y="53"/>
      </p:cViewPr>
      <p:guideLst/>
    </p:cSldViewPr>
  </p:slideViewPr>
  <p:outlineViewPr>
    <p:cViewPr>
      <p:scale>
        <a:sx n="33" d="100"/>
        <a:sy n="33" d="100"/>
      </p:scale>
      <p:origin x="0" y="-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F76A0-D948-4E2E-8B23-20C7D86BE7CF}"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CE3C850-E0F2-4FD8-8E34-F0A1409AAED8}">
      <dgm:prSet/>
      <dgm:spPr/>
      <dgm:t>
        <a:bodyPr/>
        <a:lstStyle/>
        <a:p>
          <a:r>
            <a:rPr lang="en-US" b="0" i="0" dirty="0"/>
            <a:t>The relationship between oil prices and the Federal Funds Rate is complex, with the Federal Reserve Bank’s monetary policy of changing the federal funds rate having an influence on oil prices</a:t>
          </a:r>
          <a:endParaRPr lang="en-US" dirty="0"/>
        </a:p>
      </dgm:t>
    </dgm:pt>
    <dgm:pt modelId="{81999679-FC24-4CD7-9385-3C4701C60B71}" type="parTrans" cxnId="{55731990-1A0D-464F-A515-4AE58EE48845}">
      <dgm:prSet/>
      <dgm:spPr/>
      <dgm:t>
        <a:bodyPr/>
        <a:lstStyle/>
        <a:p>
          <a:endParaRPr lang="en-US"/>
        </a:p>
      </dgm:t>
    </dgm:pt>
    <dgm:pt modelId="{DCBA63A0-8264-4A3D-B902-BB5C1DC64964}" type="sibTrans" cxnId="{55731990-1A0D-464F-A515-4AE58EE48845}">
      <dgm:prSet/>
      <dgm:spPr/>
      <dgm:t>
        <a:bodyPr/>
        <a:lstStyle/>
        <a:p>
          <a:endParaRPr lang="en-US"/>
        </a:p>
      </dgm:t>
    </dgm:pt>
    <dgm:pt modelId="{399E3440-D88F-44EA-BD18-1D01A88B38BE}" type="pres">
      <dgm:prSet presAssocID="{0B9F76A0-D948-4E2E-8B23-20C7D86BE7CF}" presName="Name0" presStyleCnt="0">
        <dgm:presLayoutVars>
          <dgm:chMax val="7"/>
          <dgm:dir/>
          <dgm:animLvl val="lvl"/>
          <dgm:resizeHandles val="exact"/>
        </dgm:presLayoutVars>
      </dgm:prSet>
      <dgm:spPr/>
    </dgm:pt>
    <dgm:pt modelId="{5B061E55-BF91-4A74-9C81-AB5ADA2D30D8}" type="pres">
      <dgm:prSet presAssocID="{1CE3C850-E0F2-4FD8-8E34-F0A1409AAED8}" presName="circle1" presStyleLbl="node1" presStyleIdx="0" presStyleCnt="1"/>
      <dgm:spPr/>
    </dgm:pt>
    <dgm:pt modelId="{8482E56E-B43E-4302-B8C6-801FB00BADED}" type="pres">
      <dgm:prSet presAssocID="{1CE3C850-E0F2-4FD8-8E34-F0A1409AAED8}" presName="space" presStyleCnt="0"/>
      <dgm:spPr/>
    </dgm:pt>
    <dgm:pt modelId="{8923FB6C-9EBB-4E15-AD0C-048FC480DE2E}" type="pres">
      <dgm:prSet presAssocID="{1CE3C850-E0F2-4FD8-8E34-F0A1409AAED8}" presName="rect1" presStyleLbl="alignAcc1" presStyleIdx="0" presStyleCnt="1"/>
      <dgm:spPr/>
    </dgm:pt>
    <dgm:pt modelId="{308AD7B2-80F9-4006-BC16-6356B1F96490}" type="pres">
      <dgm:prSet presAssocID="{1CE3C850-E0F2-4FD8-8E34-F0A1409AAED8}" presName="rect1ParTxNoCh" presStyleLbl="alignAcc1" presStyleIdx="0" presStyleCnt="1">
        <dgm:presLayoutVars>
          <dgm:chMax val="1"/>
          <dgm:bulletEnabled val="1"/>
        </dgm:presLayoutVars>
      </dgm:prSet>
      <dgm:spPr/>
    </dgm:pt>
  </dgm:ptLst>
  <dgm:cxnLst>
    <dgm:cxn modelId="{4B8F1F60-34E2-4460-9012-86269F75EAF9}" type="presOf" srcId="{0B9F76A0-D948-4E2E-8B23-20C7D86BE7CF}" destId="{399E3440-D88F-44EA-BD18-1D01A88B38BE}" srcOrd="0" destOrd="0" presId="urn:microsoft.com/office/officeart/2005/8/layout/target3"/>
    <dgm:cxn modelId="{2BC2CC47-8324-4E2C-9508-632158448B17}" type="presOf" srcId="{1CE3C850-E0F2-4FD8-8E34-F0A1409AAED8}" destId="{308AD7B2-80F9-4006-BC16-6356B1F96490}" srcOrd="1" destOrd="0" presId="urn:microsoft.com/office/officeart/2005/8/layout/target3"/>
    <dgm:cxn modelId="{55731990-1A0D-464F-A515-4AE58EE48845}" srcId="{0B9F76A0-D948-4E2E-8B23-20C7D86BE7CF}" destId="{1CE3C850-E0F2-4FD8-8E34-F0A1409AAED8}" srcOrd="0" destOrd="0" parTransId="{81999679-FC24-4CD7-9385-3C4701C60B71}" sibTransId="{DCBA63A0-8264-4A3D-B902-BB5C1DC64964}"/>
    <dgm:cxn modelId="{9E4752B5-B65A-4E36-9D65-1137D7FA9038}" type="presOf" srcId="{1CE3C850-E0F2-4FD8-8E34-F0A1409AAED8}" destId="{8923FB6C-9EBB-4E15-AD0C-048FC480DE2E}" srcOrd="0" destOrd="0" presId="urn:microsoft.com/office/officeart/2005/8/layout/target3"/>
    <dgm:cxn modelId="{63B3664C-1847-415D-9D74-706B100C7D7C}" type="presParOf" srcId="{399E3440-D88F-44EA-BD18-1D01A88B38BE}" destId="{5B061E55-BF91-4A74-9C81-AB5ADA2D30D8}" srcOrd="0" destOrd="0" presId="urn:microsoft.com/office/officeart/2005/8/layout/target3"/>
    <dgm:cxn modelId="{98376FC9-1DE9-4736-BFF1-C6F2FC531CB0}" type="presParOf" srcId="{399E3440-D88F-44EA-BD18-1D01A88B38BE}" destId="{8482E56E-B43E-4302-B8C6-801FB00BADED}" srcOrd="1" destOrd="0" presId="urn:microsoft.com/office/officeart/2005/8/layout/target3"/>
    <dgm:cxn modelId="{2899F80F-CE29-4DDC-8DE5-3BCB6D51C6C6}" type="presParOf" srcId="{399E3440-D88F-44EA-BD18-1D01A88B38BE}" destId="{8923FB6C-9EBB-4E15-AD0C-048FC480DE2E}" srcOrd="2" destOrd="0" presId="urn:microsoft.com/office/officeart/2005/8/layout/target3"/>
    <dgm:cxn modelId="{54E046FB-0A44-4785-97D9-965992745ADA}" type="presParOf" srcId="{399E3440-D88F-44EA-BD18-1D01A88B38BE}" destId="{308AD7B2-80F9-4006-BC16-6356B1F96490}"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6B7791-6631-4940-AAD9-672186C7A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5ACB74A-3DF9-4C62-9B67-EBA8F8EA567E}">
      <dgm:prSet/>
      <dgm:spPr/>
      <dgm:t>
        <a:bodyPr/>
        <a:lstStyle/>
        <a:p>
          <a:r>
            <a:rPr lang="en-US"/>
            <a:t>What is the direction and strength of the relationship between oil prices and FFR?</a:t>
          </a:r>
        </a:p>
      </dgm:t>
    </dgm:pt>
    <dgm:pt modelId="{7FB60C4A-D83B-40D2-8496-B00CA955D347}" type="parTrans" cxnId="{05E26C2B-31AF-4F4A-BD56-6F4BCD885AF1}">
      <dgm:prSet/>
      <dgm:spPr/>
      <dgm:t>
        <a:bodyPr/>
        <a:lstStyle/>
        <a:p>
          <a:endParaRPr lang="en-US"/>
        </a:p>
      </dgm:t>
    </dgm:pt>
    <dgm:pt modelId="{1CAF6AE5-F4C2-4EF5-A098-503572AB1F60}" type="sibTrans" cxnId="{05E26C2B-31AF-4F4A-BD56-6F4BCD885AF1}">
      <dgm:prSet/>
      <dgm:spPr/>
      <dgm:t>
        <a:bodyPr/>
        <a:lstStyle/>
        <a:p>
          <a:endParaRPr lang="en-US"/>
        </a:p>
      </dgm:t>
    </dgm:pt>
    <dgm:pt modelId="{4E9DE1F2-BE00-4D78-81A0-A1229E0A9B0C}">
      <dgm:prSet/>
      <dgm:spPr/>
      <dgm:t>
        <a:bodyPr/>
        <a:lstStyle/>
        <a:p>
          <a:r>
            <a:rPr lang="en-US" baseline="0" dirty="0"/>
            <a:t>Ho: No significant relationship exists between oil prices and the </a:t>
          </a:r>
          <a:r>
            <a:rPr lang="en-US" b="0" baseline="0" dirty="0"/>
            <a:t>FFR</a:t>
          </a:r>
          <a:endParaRPr lang="en-US" b="0" dirty="0"/>
        </a:p>
      </dgm:t>
    </dgm:pt>
    <dgm:pt modelId="{C861F942-AC05-4335-A903-24D7486CE50B}" type="parTrans" cxnId="{217B6A35-6207-4758-AFC8-15D9A248E7E7}">
      <dgm:prSet/>
      <dgm:spPr/>
      <dgm:t>
        <a:bodyPr/>
        <a:lstStyle/>
        <a:p>
          <a:endParaRPr lang="en-US"/>
        </a:p>
      </dgm:t>
    </dgm:pt>
    <dgm:pt modelId="{D7108BFE-9EAB-4D2E-B775-F5DB26727BB2}" type="sibTrans" cxnId="{217B6A35-6207-4758-AFC8-15D9A248E7E7}">
      <dgm:prSet/>
      <dgm:spPr/>
      <dgm:t>
        <a:bodyPr/>
        <a:lstStyle/>
        <a:p>
          <a:endParaRPr lang="en-US"/>
        </a:p>
      </dgm:t>
    </dgm:pt>
    <dgm:pt modelId="{230A0F7B-A29E-4A69-BDB3-39EACFC30AF8}">
      <dgm:prSet/>
      <dgm:spPr/>
      <dgm:t>
        <a:bodyPr/>
        <a:lstStyle/>
        <a:p>
          <a:r>
            <a:rPr lang="en-US" baseline="0"/>
            <a:t>Ha: There is a significant relationship between oil prices and the FFR.</a:t>
          </a:r>
          <a:endParaRPr lang="en-US"/>
        </a:p>
      </dgm:t>
    </dgm:pt>
    <dgm:pt modelId="{68BEAF3F-5EEA-4AB6-AF82-1EF5B596D778}" type="parTrans" cxnId="{01E230A4-206C-4233-9E0C-670455835D38}">
      <dgm:prSet/>
      <dgm:spPr/>
      <dgm:t>
        <a:bodyPr/>
        <a:lstStyle/>
        <a:p>
          <a:endParaRPr lang="en-US"/>
        </a:p>
      </dgm:t>
    </dgm:pt>
    <dgm:pt modelId="{6DD0AE7F-E556-493A-BFF9-947EC6D84816}" type="sibTrans" cxnId="{01E230A4-206C-4233-9E0C-670455835D38}">
      <dgm:prSet/>
      <dgm:spPr/>
      <dgm:t>
        <a:bodyPr/>
        <a:lstStyle/>
        <a:p>
          <a:endParaRPr lang="en-US"/>
        </a:p>
      </dgm:t>
    </dgm:pt>
    <dgm:pt modelId="{A848CA58-4E39-47D4-9BCF-9687F479D85A}">
      <dgm:prSet/>
      <dgm:spPr/>
      <dgm:t>
        <a:bodyPr/>
        <a:lstStyle/>
        <a:p>
          <a:r>
            <a:rPr lang="en-US" dirty="0"/>
            <a:t>What is the FFR regression influence on oil prices?</a:t>
          </a:r>
        </a:p>
      </dgm:t>
    </dgm:pt>
    <dgm:pt modelId="{52D61BF8-4C8A-4CC1-8531-81E1821EEF1C}" type="parTrans" cxnId="{C3434CF1-2843-4CA1-9E85-79CC760D9DF1}">
      <dgm:prSet/>
      <dgm:spPr/>
      <dgm:t>
        <a:bodyPr/>
        <a:lstStyle/>
        <a:p>
          <a:endParaRPr lang="en-US"/>
        </a:p>
      </dgm:t>
    </dgm:pt>
    <dgm:pt modelId="{65682F42-8CC0-441A-9098-2990992D067B}" type="sibTrans" cxnId="{C3434CF1-2843-4CA1-9E85-79CC760D9DF1}">
      <dgm:prSet/>
      <dgm:spPr/>
      <dgm:t>
        <a:bodyPr/>
        <a:lstStyle/>
        <a:p>
          <a:endParaRPr lang="en-US"/>
        </a:p>
      </dgm:t>
    </dgm:pt>
    <dgm:pt modelId="{758D6BBD-134C-435D-9B47-78B868E896C7}">
      <dgm:prSet/>
      <dgm:spPr/>
      <dgm:t>
        <a:bodyPr/>
        <a:lstStyle/>
        <a:p>
          <a:r>
            <a:rPr lang="en-US" baseline="0"/>
            <a:t>Ho:β1=0 </a:t>
          </a:r>
          <a:endParaRPr lang="en-US"/>
        </a:p>
      </dgm:t>
    </dgm:pt>
    <dgm:pt modelId="{E4AC20DB-ED9B-4990-8A86-CEB246B60CEF}" type="parTrans" cxnId="{8A4BDEBC-132E-428B-AE9C-11996374AF0D}">
      <dgm:prSet/>
      <dgm:spPr/>
      <dgm:t>
        <a:bodyPr/>
        <a:lstStyle/>
        <a:p>
          <a:endParaRPr lang="en-US"/>
        </a:p>
      </dgm:t>
    </dgm:pt>
    <dgm:pt modelId="{80E43949-C94C-44BF-8201-8DD4AA79886D}" type="sibTrans" cxnId="{8A4BDEBC-132E-428B-AE9C-11996374AF0D}">
      <dgm:prSet/>
      <dgm:spPr/>
      <dgm:t>
        <a:bodyPr/>
        <a:lstStyle/>
        <a:p>
          <a:endParaRPr lang="en-US"/>
        </a:p>
      </dgm:t>
    </dgm:pt>
    <dgm:pt modelId="{90BB5BDA-C703-4F8A-9C03-805CD6AFCA2D}">
      <dgm:prSet/>
      <dgm:spPr/>
      <dgm:t>
        <a:bodyPr/>
        <a:lstStyle/>
        <a:p>
          <a:r>
            <a:rPr lang="en-US" baseline="0"/>
            <a:t>Ha: β1≠0 </a:t>
          </a:r>
          <a:endParaRPr lang="en-US"/>
        </a:p>
      </dgm:t>
    </dgm:pt>
    <dgm:pt modelId="{4C00C712-013E-4520-B21E-31D4D17CF9C3}" type="parTrans" cxnId="{B261F36B-0D1A-40D4-BEE0-2DE2F9789C8D}">
      <dgm:prSet/>
      <dgm:spPr/>
      <dgm:t>
        <a:bodyPr/>
        <a:lstStyle/>
        <a:p>
          <a:endParaRPr lang="en-US"/>
        </a:p>
      </dgm:t>
    </dgm:pt>
    <dgm:pt modelId="{43D29121-8591-42DC-B5AD-32C0D657B7B5}" type="sibTrans" cxnId="{B261F36B-0D1A-40D4-BEE0-2DE2F9789C8D}">
      <dgm:prSet/>
      <dgm:spPr/>
      <dgm:t>
        <a:bodyPr/>
        <a:lstStyle/>
        <a:p>
          <a:endParaRPr lang="en-US"/>
        </a:p>
      </dgm:t>
    </dgm:pt>
    <dgm:pt modelId="{857056C4-3122-461B-B2F2-0AFEC72E64A9}" type="pres">
      <dgm:prSet presAssocID="{AC6B7791-6631-4940-AAD9-672186C7A05A}" presName="Name0" presStyleCnt="0">
        <dgm:presLayoutVars>
          <dgm:dir/>
          <dgm:animLvl val="lvl"/>
          <dgm:resizeHandles val="exact"/>
        </dgm:presLayoutVars>
      </dgm:prSet>
      <dgm:spPr/>
    </dgm:pt>
    <dgm:pt modelId="{FD16EE49-8F9F-43AF-B42F-4C19C3D2D784}" type="pres">
      <dgm:prSet presAssocID="{85ACB74A-3DF9-4C62-9B67-EBA8F8EA567E}" presName="linNode" presStyleCnt="0"/>
      <dgm:spPr/>
    </dgm:pt>
    <dgm:pt modelId="{14FD95D7-E8DB-4071-9BFC-995D1AC00CE2}" type="pres">
      <dgm:prSet presAssocID="{85ACB74A-3DF9-4C62-9B67-EBA8F8EA567E}" presName="parentText" presStyleLbl="node1" presStyleIdx="0" presStyleCnt="2">
        <dgm:presLayoutVars>
          <dgm:chMax val="1"/>
          <dgm:bulletEnabled val="1"/>
        </dgm:presLayoutVars>
      </dgm:prSet>
      <dgm:spPr/>
    </dgm:pt>
    <dgm:pt modelId="{7999D297-B31E-4950-B825-07328734A59B}" type="pres">
      <dgm:prSet presAssocID="{85ACB74A-3DF9-4C62-9B67-EBA8F8EA567E}" presName="descendantText" presStyleLbl="alignAccFollowNode1" presStyleIdx="0" presStyleCnt="2">
        <dgm:presLayoutVars>
          <dgm:bulletEnabled val="1"/>
        </dgm:presLayoutVars>
      </dgm:prSet>
      <dgm:spPr/>
    </dgm:pt>
    <dgm:pt modelId="{ADB20E63-6ACB-4F57-8F91-7194D24F408D}" type="pres">
      <dgm:prSet presAssocID="{1CAF6AE5-F4C2-4EF5-A098-503572AB1F60}" presName="sp" presStyleCnt="0"/>
      <dgm:spPr/>
    </dgm:pt>
    <dgm:pt modelId="{9E036BBF-A3C7-4A88-97B0-E0E3FFD6B7B9}" type="pres">
      <dgm:prSet presAssocID="{A848CA58-4E39-47D4-9BCF-9687F479D85A}" presName="linNode" presStyleCnt="0"/>
      <dgm:spPr/>
    </dgm:pt>
    <dgm:pt modelId="{08888F0D-AC2F-4865-BDCF-20B4ADFDD679}" type="pres">
      <dgm:prSet presAssocID="{A848CA58-4E39-47D4-9BCF-9687F479D85A}" presName="parentText" presStyleLbl="node1" presStyleIdx="1" presStyleCnt="2">
        <dgm:presLayoutVars>
          <dgm:chMax val="1"/>
          <dgm:bulletEnabled val="1"/>
        </dgm:presLayoutVars>
      </dgm:prSet>
      <dgm:spPr/>
    </dgm:pt>
    <dgm:pt modelId="{0AE03A34-AA1D-43A0-9EEB-5596D221DED7}" type="pres">
      <dgm:prSet presAssocID="{A848CA58-4E39-47D4-9BCF-9687F479D85A}" presName="descendantText" presStyleLbl="alignAccFollowNode1" presStyleIdx="1" presStyleCnt="2">
        <dgm:presLayoutVars>
          <dgm:bulletEnabled val="1"/>
        </dgm:presLayoutVars>
      </dgm:prSet>
      <dgm:spPr/>
    </dgm:pt>
  </dgm:ptLst>
  <dgm:cxnLst>
    <dgm:cxn modelId="{F6045F06-9FE2-4AF7-8A5C-0BFC5EA26334}" type="presOf" srcId="{85ACB74A-3DF9-4C62-9B67-EBA8F8EA567E}" destId="{14FD95D7-E8DB-4071-9BFC-995D1AC00CE2}" srcOrd="0" destOrd="0" presId="urn:microsoft.com/office/officeart/2005/8/layout/vList5"/>
    <dgm:cxn modelId="{E0338015-2BF2-4241-AFED-C5F87BC26323}" type="presOf" srcId="{AC6B7791-6631-4940-AAD9-672186C7A05A}" destId="{857056C4-3122-461B-B2F2-0AFEC72E64A9}" srcOrd="0" destOrd="0" presId="urn:microsoft.com/office/officeart/2005/8/layout/vList5"/>
    <dgm:cxn modelId="{05E26C2B-31AF-4F4A-BD56-6F4BCD885AF1}" srcId="{AC6B7791-6631-4940-AAD9-672186C7A05A}" destId="{85ACB74A-3DF9-4C62-9B67-EBA8F8EA567E}" srcOrd="0" destOrd="0" parTransId="{7FB60C4A-D83B-40D2-8496-B00CA955D347}" sibTransId="{1CAF6AE5-F4C2-4EF5-A098-503572AB1F60}"/>
    <dgm:cxn modelId="{217B6A35-6207-4758-AFC8-15D9A248E7E7}" srcId="{85ACB74A-3DF9-4C62-9B67-EBA8F8EA567E}" destId="{4E9DE1F2-BE00-4D78-81A0-A1229E0A9B0C}" srcOrd="0" destOrd="0" parTransId="{C861F942-AC05-4335-A903-24D7486CE50B}" sibTransId="{D7108BFE-9EAB-4D2E-B775-F5DB26727BB2}"/>
    <dgm:cxn modelId="{DA630136-892D-4905-8667-FD51793F8B78}" type="presOf" srcId="{230A0F7B-A29E-4A69-BDB3-39EACFC30AF8}" destId="{7999D297-B31E-4950-B825-07328734A59B}" srcOrd="0" destOrd="1" presId="urn:microsoft.com/office/officeart/2005/8/layout/vList5"/>
    <dgm:cxn modelId="{040C2E43-C399-42FD-8B63-65DD1E7D9368}" type="presOf" srcId="{4E9DE1F2-BE00-4D78-81A0-A1229E0A9B0C}" destId="{7999D297-B31E-4950-B825-07328734A59B}" srcOrd="0" destOrd="0" presId="urn:microsoft.com/office/officeart/2005/8/layout/vList5"/>
    <dgm:cxn modelId="{B261F36B-0D1A-40D4-BEE0-2DE2F9789C8D}" srcId="{A848CA58-4E39-47D4-9BCF-9687F479D85A}" destId="{90BB5BDA-C703-4F8A-9C03-805CD6AFCA2D}" srcOrd="1" destOrd="0" parTransId="{4C00C712-013E-4520-B21E-31D4D17CF9C3}" sibTransId="{43D29121-8591-42DC-B5AD-32C0D657B7B5}"/>
    <dgm:cxn modelId="{F0142186-CC41-4BB0-914C-CF5E554AA2D5}" type="presOf" srcId="{90BB5BDA-C703-4F8A-9C03-805CD6AFCA2D}" destId="{0AE03A34-AA1D-43A0-9EEB-5596D221DED7}" srcOrd="0" destOrd="1" presId="urn:microsoft.com/office/officeart/2005/8/layout/vList5"/>
    <dgm:cxn modelId="{AC56CC97-CEDE-434A-9748-98F65E03BC3D}" type="presOf" srcId="{758D6BBD-134C-435D-9B47-78B868E896C7}" destId="{0AE03A34-AA1D-43A0-9EEB-5596D221DED7}" srcOrd="0" destOrd="0" presId="urn:microsoft.com/office/officeart/2005/8/layout/vList5"/>
    <dgm:cxn modelId="{01E230A4-206C-4233-9E0C-670455835D38}" srcId="{85ACB74A-3DF9-4C62-9B67-EBA8F8EA567E}" destId="{230A0F7B-A29E-4A69-BDB3-39EACFC30AF8}" srcOrd="1" destOrd="0" parTransId="{68BEAF3F-5EEA-4AB6-AF82-1EF5B596D778}" sibTransId="{6DD0AE7F-E556-493A-BFF9-947EC6D84816}"/>
    <dgm:cxn modelId="{8A4BDEBC-132E-428B-AE9C-11996374AF0D}" srcId="{A848CA58-4E39-47D4-9BCF-9687F479D85A}" destId="{758D6BBD-134C-435D-9B47-78B868E896C7}" srcOrd="0" destOrd="0" parTransId="{E4AC20DB-ED9B-4990-8A86-CEB246B60CEF}" sibTransId="{80E43949-C94C-44BF-8201-8DD4AA79886D}"/>
    <dgm:cxn modelId="{C3434CF1-2843-4CA1-9E85-79CC760D9DF1}" srcId="{AC6B7791-6631-4940-AAD9-672186C7A05A}" destId="{A848CA58-4E39-47D4-9BCF-9687F479D85A}" srcOrd="1" destOrd="0" parTransId="{52D61BF8-4C8A-4CC1-8531-81E1821EEF1C}" sibTransId="{65682F42-8CC0-441A-9098-2990992D067B}"/>
    <dgm:cxn modelId="{CEF8A9F2-2B56-423A-A3D5-4383E8C65A2B}" type="presOf" srcId="{A848CA58-4E39-47D4-9BCF-9687F479D85A}" destId="{08888F0D-AC2F-4865-BDCF-20B4ADFDD679}" srcOrd="0" destOrd="0" presId="urn:microsoft.com/office/officeart/2005/8/layout/vList5"/>
    <dgm:cxn modelId="{BF428373-EF01-4AA4-A68C-ACFB220D64AB}" type="presParOf" srcId="{857056C4-3122-461B-B2F2-0AFEC72E64A9}" destId="{FD16EE49-8F9F-43AF-B42F-4C19C3D2D784}" srcOrd="0" destOrd="0" presId="urn:microsoft.com/office/officeart/2005/8/layout/vList5"/>
    <dgm:cxn modelId="{36DBE867-ABEF-40AA-90A2-6F099D1E21A6}" type="presParOf" srcId="{FD16EE49-8F9F-43AF-B42F-4C19C3D2D784}" destId="{14FD95D7-E8DB-4071-9BFC-995D1AC00CE2}" srcOrd="0" destOrd="0" presId="urn:microsoft.com/office/officeart/2005/8/layout/vList5"/>
    <dgm:cxn modelId="{33B9AE71-81B1-4E15-88CE-D98BAF0E169C}" type="presParOf" srcId="{FD16EE49-8F9F-43AF-B42F-4C19C3D2D784}" destId="{7999D297-B31E-4950-B825-07328734A59B}" srcOrd="1" destOrd="0" presId="urn:microsoft.com/office/officeart/2005/8/layout/vList5"/>
    <dgm:cxn modelId="{98207432-689D-4356-91B9-1AA87196BDD6}" type="presParOf" srcId="{857056C4-3122-461B-B2F2-0AFEC72E64A9}" destId="{ADB20E63-6ACB-4F57-8F91-7194D24F408D}" srcOrd="1" destOrd="0" presId="urn:microsoft.com/office/officeart/2005/8/layout/vList5"/>
    <dgm:cxn modelId="{9D2BC5BD-3DE1-45BB-BE9E-8416F00B2236}" type="presParOf" srcId="{857056C4-3122-461B-B2F2-0AFEC72E64A9}" destId="{9E036BBF-A3C7-4A88-97B0-E0E3FFD6B7B9}" srcOrd="2" destOrd="0" presId="urn:microsoft.com/office/officeart/2005/8/layout/vList5"/>
    <dgm:cxn modelId="{F1581758-961F-4FB7-BB53-176573D9CA08}" type="presParOf" srcId="{9E036BBF-A3C7-4A88-97B0-E0E3FFD6B7B9}" destId="{08888F0D-AC2F-4865-BDCF-20B4ADFDD679}" srcOrd="0" destOrd="0" presId="urn:microsoft.com/office/officeart/2005/8/layout/vList5"/>
    <dgm:cxn modelId="{0BE4A1B0-05D8-4028-B86E-844AB79067BC}" type="presParOf" srcId="{9E036BBF-A3C7-4A88-97B0-E0E3FFD6B7B9}" destId="{0AE03A34-AA1D-43A0-9EEB-5596D221DED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D5F60-B45F-4E15-B773-B898DF514C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2D5B5A-4096-4EDA-97CF-FD4470308684}">
      <dgm:prSet/>
      <dgm:spPr/>
      <dgm:t>
        <a:bodyPr/>
        <a:lstStyle/>
        <a:p>
          <a:r>
            <a:rPr lang="en-US"/>
            <a:t>2000 to 2023</a:t>
          </a:r>
        </a:p>
      </dgm:t>
    </dgm:pt>
    <dgm:pt modelId="{AD40CDF9-C15C-4BE3-BD78-75F50AD610FF}" type="parTrans" cxnId="{E0625F63-07B8-47B4-BACE-D03479254A13}">
      <dgm:prSet/>
      <dgm:spPr/>
      <dgm:t>
        <a:bodyPr/>
        <a:lstStyle/>
        <a:p>
          <a:endParaRPr lang="en-US"/>
        </a:p>
      </dgm:t>
    </dgm:pt>
    <dgm:pt modelId="{351A1680-44DC-4B45-B207-93D11A251CA9}" type="sibTrans" cxnId="{E0625F63-07B8-47B4-BACE-D03479254A13}">
      <dgm:prSet/>
      <dgm:spPr/>
      <dgm:t>
        <a:bodyPr/>
        <a:lstStyle/>
        <a:p>
          <a:endParaRPr lang="en-US"/>
        </a:p>
      </dgm:t>
    </dgm:pt>
    <dgm:pt modelId="{A99A7212-3968-4619-B681-58A64DBF60D5}">
      <dgm:prSet/>
      <dgm:spPr/>
      <dgm:t>
        <a:bodyPr/>
        <a:lstStyle/>
        <a:p>
          <a:r>
            <a:rPr lang="en-US"/>
            <a:t>FFR in red</a:t>
          </a:r>
        </a:p>
      </dgm:t>
    </dgm:pt>
    <dgm:pt modelId="{E8198936-CBB0-46A2-B435-7154E41C960B}" type="parTrans" cxnId="{2C45E4BF-0704-4B34-80CD-F678BA65E2D2}">
      <dgm:prSet/>
      <dgm:spPr/>
      <dgm:t>
        <a:bodyPr/>
        <a:lstStyle/>
        <a:p>
          <a:endParaRPr lang="en-US"/>
        </a:p>
      </dgm:t>
    </dgm:pt>
    <dgm:pt modelId="{1B3D82E5-EADF-4744-B6AF-CE93824F7FED}" type="sibTrans" cxnId="{2C45E4BF-0704-4B34-80CD-F678BA65E2D2}">
      <dgm:prSet/>
      <dgm:spPr/>
      <dgm:t>
        <a:bodyPr/>
        <a:lstStyle/>
        <a:p>
          <a:endParaRPr lang="en-US"/>
        </a:p>
      </dgm:t>
    </dgm:pt>
    <dgm:pt modelId="{0FC4D341-C7F7-469C-A133-174A5F6B3B1D}">
      <dgm:prSet/>
      <dgm:spPr/>
      <dgm:t>
        <a:bodyPr/>
        <a:lstStyle/>
        <a:p>
          <a:r>
            <a:rPr lang="en-US" dirty="0"/>
            <a:t>Oil Prices in blue</a:t>
          </a:r>
        </a:p>
      </dgm:t>
    </dgm:pt>
    <dgm:pt modelId="{4CF9D560-C916-4606-82D7-27C576E22CBA}" type="parTrans" cxnId="{BB3B6793-35FA-46A3-91B2-64AE46ACC308}">
      <dgm:prSet/>
      <dgm:spPr/>
      <dgm:t>
        <a:bodyPr/>
        <a:lstStyle/>
        <a:p>
          <a:endParaRPr lang="en-US"/>
        </a:p>
      </dgm:t>
    </dgm:pt>
    <dgm:pt modelId="{ACAED8E6-4CAE-4C88-A1F2-14CA2A4AAA66}" type="sibTrans" cxnId="{BB3B6793-35FA-46A3-91B2-64AE46ACC308}">
      <dgm:prSet/>
      <dgm:spPr/>
      <dgm:t>
        <a:bodyPr/>
        <a:lstStyle/>
        <a:p>
          <a:endParaRPr lang="en-US"/>
        </a:p>
      </dgm:t>
    </dgm:pt>
    <dgm:pt modelId="{E5683F11-7B8A-4D58-B2CD-BE159451489C}" type="pres">
      <dgm:prSet presAssocID="{D64D5F60-B45F-4E15-B773-B898DF514C77}" presName="linear" presStyleCnt="0">
        <dgm:presLayoutVars>
          <dgm:animLvl val="lvl"/>
          <dgm:resizeHandles val="exact"/>
        </dgm:presLayoutVars>
      </dgm:prSet>
      <dgm:spPr/>
    </dgm:pt>
    <dgm:pt modelId="{696247B0-AA82-47CA-A8CF-47181B008925}" type="pres">
      <dgm:prSet presAssocID="{CF2D5B5A-4096-4EDA-97CF-FD4470308684}" presName="parentText" presStyleLbl="node1" presStyleIdx="0" presStyleCnt="3">
        <dgm:presLayoutVars>
          <dgm:chMax val="0"/>
          <dgm:bulletEnabled val="1"/>
        </dgm:presLayoutVars>
      </dgm:prSet>
      <dgm:spPr/>
    </dgm:pt>
    <dgm:pt modelId="{7A39FFE8-2C7C-4012-8515-DFB708D509EC}" type="pres">
      <dgm:prSet presAssocID="{351A1680-44DC-4B45-B207-93D11A251CA9}" presName="spacer" presStyleCnt="0"/>
      <dgm:spPr/>
    </dgm:pt>
    <dgm:pt modelId="{9B6A63C5-4A3C-4213-A505-212F1C223E15}" type="pres">
      <dgm:prSet presAssocID="{A99A7212-3968-4619-B681-58A64DBF60D5}" presName="parentText" presStyleLbl="node1" presStyleIdx="1" presStyleCnt="3">
        <dgm:presLayoutVars>
          <dgm:chMax val="0"/>
          <dgm:bulletEnabled val="1"/>
        </dgm:presLayoutVars>
      </dgm:prSet>
      <dgm:spPr/>
    </dgm:pt>
    <dgm:pt modelId="{B2870977-FFA6-405B-98CE-F5CB1B902286}" type="pres">
      <dgm:prSet presAssocID="{1B3D82E5-EADF-4744-B6AF-CE93824F7FED}" presName="spacer" presStyleCnt="0"/>
      <dgm:spPr/>
    </dgm:pt>
    <dgm:pt modelId="{E6090E85-50DE-4A00-AB60-A10245CF9C38}" type="pres">
      <dgm:prSet presAssocID="{0FC4D341-C7F7-469C-A133-174A5F6B3B1D}" presName="parentText" presStyleLbl="node1" presStyleIdx="2" presStyleCnt="3">
        <dgm:presLayoutVars>
          <dgm:chMax val="0"/>
          <dgm:bulletEnabled val="1"/>
        </dgm:presLayoutVars>
      </dgm:prSet>
      <dgm:spPr/>
    </dgm:pt>
  </dgm:ptLst>
  <dgm:cxnLst>
    <dgm:cxn modelId="{E0625F63-07B8-47B4-BACE-D03479254A13}" srcId="{D64D5F60-B45F-4E15-B773-B898DF514C77}" destId="{CF2D5B5A-4096-4EDA-97CF-FD4470308684}" srcOrd="0" destOrd="0" parTransId="{AD40CDF9-C15C-4BE3-BD78-75F50AD610FF}" sibTransId="{351A1680-44DC-4B45-B207-93D11A251CA9}"/>
    <dgm:cxn modelId="{8CEFD67C-5365-42BE-8462-008A5898C8CD}" type="presOf" srcId="{D64D5F60-B45F-4E15-B773-B898DF514C77}" destId="{E5683F11-7B8A-4D58-B2CD-BE159451489C}" srcOrd="0" destOrd="0" presId="urn:microsoft.com/office/officeart/2005/8/layout/vList2"/>
    <dgm:cxn modelId="{BB3B6793-35FA-46A3-91B2-64AE46ACC308}" srcId="{D64D5F60-B45F-4E15-B773-B898DF514C77}" destId="{0FC4D341-C7F7-469C-A133-174A5F6B3B1D}" srcOrd="2" destOrd="0" parTransId="{4CF9D560-C916-4606-82D7-27C576E22CBA}" sibTransId="{ACAED8E6-4CAE-4C88-A1F2-14CA2A4AAA66}"/>
    <dgm:cxn modelId="{F1C8EE95-BE74-4E3D-A194-B3CFDE68103C}" type="presOf" srcId="{A99A7212-3968-4619-B681-58A64DBF60D5}" destId="{9B6A63C5-4A3C-4213-A505-212F1C223E15}" srcOrd="0" destOrd="0" presId="urn:microsoft.com/office/officeart/2005/8/layout/vList2"/>
    <dgm:cxn modelId="{2C45E4BF-0704-4B34-80CD-F678BA65E2D2}" srcId="{D64D5F60-B45F-4E15-B773-B898DF514C77}" destId="{A99A7212-3968-4619-B681-58A64DBF60D5}" srcOrd="1" destOrd="0" parTransId="{E8198936-CBB0-46A2-B435-7154E41C960B}" sibTransId="{1B3D82E5-EADF-4744-B6AF-CE93824F7FED}"/>
    <dgm:cxn modelId="{EBD9C2C6-44C7-4FF5-86A7-5FD40A959701}" type="presOf" srcId="{CF2D5B5A-4096-4EDA-97CF-FD4470308684}" destId="{696247B0-AA82-47CA-A8CF-47181B008925}" srcOrd="0" destOrd="0" presId="urn:microsoft.com/office/officeart/2005/8/layout/vList2"/>
    <dgm:cxn modelId="{8260B0CB-8D13-4CCC-A08E-D9A7552E2C18}" type="presOf" srcId="{0FC4D341-C7F7-469C-A133-174A5F6B3B1D}" destId="{E6090E85-50DE-4A00-AB60-A10245CF9C38}" srcOrd="0" destOrd="0" presId="urn:microsoft.com/office/officeart/2005/8/layout/vList2"/>
    <dgm:cxn modelId="{967E15BC-BDFB-4C88-840E-1E7C04FC3A8F}" type="presParOf" srcId="{E5683F11-7B8A-4D58-B2CD-BE159451489C}" destId="{696247B0-AA82-47CA-A8CF-47181B008925}" srcOrd="0" destOrd="0" presId="urn:microsoft.com/office/officeart/2005/8/layout/vList2"/>
    <dgm:cxn modelId="{08D67D6F-7E2B-4D99-A765-FF02B2D13609}" type="presParOf" srcId="{E5683F11-7B8A-4D58-B2CD-BE159451489C}" destId="{7A39FFE8-2C7C-4012-8515-DFB708D509EC}" srcOrd="1" destOrd="0" presId="urn:microsoft.com/office/officeart/2005/8/layout/vList2"/>
    <dgm:cxn modelId="{AEAB0FD4-2955-4028-B8C0-7165815AA7A9}" type="presParOf" srcId="{E5683F11-7B8A-4D58-B2CD-BE159451489C}" destId="{9B6A63C5-4A3C-4213-A505-212F1C223E15}" srcOrd="2" destOrd="0" presId="urn:microsoft.com/office/officeart/2005/8/layout/vList2"/>
    <dgm:cxn modelId="{DC716EEE-D72E-4B34-9232-E26AA8CF3470}" type="presParOf" srcId="{E5683F11-7B8A-4D58-B2CD-BE159451489C}" destId="{B2870977-FFA6-405B-98CE-F5CB1B902286}" srcOrd="3" destOrd="0" presId="urn:microsoft.com/office/officeart/2005/8/layout/vList2"/>
    <dgm:cxn modelId="{D79F7CDD-9D21-42EA-A6F8-425FFA3DFBE9}" type="presParOf" srcId="{E5683F11-7B8A-4D58-B2CD-BE159451489C}" destId="{E6090E85-50DE-4A00-AB60-A10245CF9C3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4D5F60-B45F-4E15-B773-B898DF514C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2D5B5A-4096-4EDA-97CF-FD4470308684}">
      <dgm:prSet/>
      <dgm:spPr/>
      <dgm:t>
        <a:bodyPr/>
        <a:lstStyle/>
        <a:p>
          <a:r>
            <a:rPr lang="en-US" dirty="0"/>
            <a:t>Correlation -.21083</a:t>
          </a:r>
        </a:p>
      </dgm:t>
    </dgm:pt>
    <dgm:pt modelId="{AD40CDF9-C15C-4BE3-BD78-75F50AD610FF}" type="parTrans" cxnId="{E0625F63-07B8-47B4-BACE-D03479254A13}">
      <dgm:prSet/>
      <dgm:spPr/>
      <dgm:t>
        <a:bodyPr/>
        <a:lstStyle/>
        <a:p>
          <a:endParaRPr lang="en-US"/>
        </a:p>
      </dgm:t>
    </dgm:pt>
    <dgm:pt modelId="{351A1680-44DC-4B45-B207-93D11A251CA9}" type="sibTrans" cxnId="{E0625F63-07B8-47B4-BACE-D03479254A13}">
      <dgm:prSet/>
      <dgm:spPr/>
      <dgm:t>
        <a:bodyPr/>
        <a:lstStyle/>
        <a:p>
          <a:endParaRPr lang="en-US"/>
        </a:p>
      </dgm:t>
    </dgm:pt>
    <dgm:pt modelId="{A99A7212-3968-4619-B681-58A64DBF60D5}">
      <dgm:prSet/>
      <dgm:spPr/>
      <dgm:t>
        <a:bodyPr/>
        <a:lstStyle/>
        <a:p>
          <a:r>
            <a:rPr lang="en-US" dirty="0"/>
            <a:t>P-value 0.0004</a:t>
          </a:r>
        </a:p>
      </dgm:t>
    </dgm:pt>
    <dgm:pt modelId="{E8198936-CBB0-46A2-B435-7154E41C960B}" type="parTrans" cxnId="{2C45E4BF-0704-4B34-80CD-F678BA65E2D2}">
      <dgm:prSet/>
      <dgm:spPr/>
      <dgm:t>
        <a:bodyPr/>
        <a:lstStyle/>
        <a:p>
          <a:endParaRPr lang="en-US"/>
        </a:p>
      </dgm:t>
    </dgm:pt>
    <dgm:pt modelId="{1B3D82E5-EADF-4744-B6AF-CE93824F7FED}" type="sibTrans" cxnId="{2C45E4BF-0704-4B34-80CD-F678BA65E2D2}">
      <dgm:prSet/>
      <dgm:spPr/>
      <dgm:t>
        <a:bodyPr/>
        <a:lstStyle/>
        <a:p>
          <a:endParaRPr lang="en-US"/>
        </a:p>
      </dgm:t>
    </dgm:pt>
    <dgm:pt modelId="{E5683F11-7B8A-4D58-B2CD-BE159451489C}" type="pres">
      <dgm:prSet presAssocID="{D64D5F60-B45F-4E15-B773-B898DF514C77}" presName="linear" presStyleCnt="0">
        <dgm:presLayoutVars>
          <dgm:animLvl val="lvl"/>
          <dgm:resizeHandles val="exact"/>
        </dgm:presLayoutVars>
      </dgm:prSet>
      <dgm:spPr/>
    </dgm:pt>
    <dgm:pt modelId="{696247B0-AA82-47CA-A8CF-47181B008925}" type="pres">
      <dgm:prSet presAssocID="{CF2D5B5A-4096-4EDA-97CF-FD4470308684}" presName="parentText" presStyleLbl="node1" presStyleIdx="0" presStyleCnt="2">
        <dgm:presLayoutVars>
          <dgm:chMax val="0"/>
          <dgm:bulletEnabled val="1"/>
        </dgm:presLayoutVars>
      </dgm:prSet>
      <dgm:spPr/>
    </dgm:pt>
    <dgm:pt modelId="{7A39FFE8-2C7C-4012-8515-DFB708D509EC}" type="pres">
      <dgm:prSet presAssocID="{351A1680-44DC-4B45-B207-93D11A251CA9}" presName="spacer" presStyleCnt="0"/>
      <dgm:spPr/>
    </dgm:pt>
    <dgm:pt modelId="{9B6A63C5-4A3C-4213-A505-212F1C223E15}" type="pres">
      <dgm:prSet presAssocID="{A99A7212-3968-4619-B681-58A64DBF60D5}" presName="parentText" presStyleLbl="node1" presStyleIdx="1" presStyleCnt="2">
        <dgm:presLayoutVars>
          <dgm:chMax val="0"/>
          <dgm:bulletEnabled val="1"/>
        </dgm:presLayoutVars>
      </dgm:prSet>
      <dgm:spPr/>
    </dgm:pt>
  </dgm:ptLst>
  <dgm:cxnLst>
    <dgm:cxn modelId="{E0625F63-07B8-47B4-BACE-D03479254A13}" srcId="{D64D5F60-B45F-4E15-B773-B898DF514C77}" destId="{CF2D5B5A-4096-4EDA-97CF-FD4470308684}" srcOrd="0" destOrd="0" parTransId="{AD40CDF9-C15C-4BE3-BD78-75F50AD610FF}" sibTransId="{351A1680-44DC-4B45-B207-93D11A251CA9}"/>
    <dgm:cxn modelId="{8CEFD67C-5365-42BE-8462-008A5898C8CD}" type="presOf" srcId="{D64D5F60-B45F-4E15-B773-B898DF514C77}" destId="{E5683F11-7B8A-4D58-B2CD-BE159451489C}" srcOrd="0" destOrd="0" presId="urn:microsoft.com/office/officeart/2005/8/layout/vList2"/>
    <dgm:cxn modelId="{F1C8EE95-BE74-4E3D-A194-B3CFDE68103C}" type="presOf" srcId="{A99A7212-3968-4619-B681-58A64DBF60D5}" destId="{9B6A63C5-4A3C-4213-A505-212F1C223E15}" srcOrd="0" destOrd="0" presId="urn:microsoft.com/office/officeart/2005/8/layout/vList2"/>
    <dgm:cxn modelId="{2C45E4BF-0704-4B34-80CD-F678BA65E2D2}" srcId="{D64D5F60-B45F-4E15-B773-B898DF514C77}" destId="{A99A7212-3968-4619-B681-58A64DBF60D5}" srcOrd="1" destOrd="0" parTransId="{E8198936-CBB0-46A2-B435-7154E41C960B}" sibTransId="{1B3D82E5-EADF-4744-B6AF-CE93824F7FED}"/>
    <dgm:cxn modelId="{EBD9C2C6-44C7-4FF5-86A7-5FD40A959701}" type="presOf" srcId="{CF2D5B5A-4096-4EDA-97CF-FD4470308684}" destId="{696247B0-AA82-47CA-A8CF-47181B008925}" srcOrd="0" destOrd="0" presId="urn:microsoft.com/office/officeart/2005/8/layout/vList2"/>
    <dgm:cxn modelId="{967E15BC-BDFB-4C88-840E-1E7C04FC3A8F}" type="presParOf" srcId="{E5683F11-7B8A-4D58-B2CD-BE159451489C}" destId="{696247B0-AA82-47CA-A8CF-47181B008925}" srcOrd="0" destOrd="0" presId="urn:microsoft.com/office/officeart/2005/8/layout/vList2"/>
    <dgm:cxn modelId="{08D67D6F-7E2B-4D99-A765-FF02B2D13609}" type="presParOf" srcId="{E5683F11-7B8A-4D58-B2CD-BE159451489C}" destId="{7A39FFE8-2C7C-4012-8515-DFB708D509EC}" srcOrd="1" destOrd="0" presId="urn:microsoft.com/office/officeart/2005/8/layout/vList2"/>
    <dgm:cxn modelId="{AEAB0FD4-2955-4028-B8C0-7165815AA7A9}" type="presParOf" srcId="{E5683F11-7B8A-4D58-B2CD-BE159451489C}" destId="{9B6A63C5-4A3C-4213-A505-212F1C223E1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8A4D39-48F0-4C07-9459-BC2F71FDF7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5FD598-3684-457D-8F16-8D8C1E0467CD}">
      <dgm:prSet/>
      <dgm:spPr/>
      <dgm:t>
        <a:bodyPr/>
        <a:lstStyle/>
        <a:p>
          <a:r>
            <a:rPr lang="en-US"/>
            <a:t>Inverse relationship creates economic uncertainty </a:t>
          </a:r>
        </a:p>
      </dgm:t>
    </dgm:pt>
    <dgm:pt modelId="{D9B55490-3EA5-41DF-A8FA-C75DEF36B8BB}" type="parTrans" cxnId="{B27B983A-DD29-4074-A1C0-5070FF006966}">
      <dgm:prSet/>
      <dgm:spPr/>
      <dgm:t>
        <a:bodyPr/>
        <a:lstStyle/>
        <a:p>
          <a:endParaRPr lang="en-US"/>
        </a:p>
      </dgm:t>
    </dgm:pt>
    <dgm:pt modelId="{5FB20409-EC5B-4C46-8F14-F179C98A4477}" type="sibTrans" cxnId="{B27B983A-DD29-4074-A1C0-5070FF006966}">
      <dgm:prSet/>
      <dgm:spPr/>
      <dgm:t>
        <a:bodyPr/>
        <a:lstStyle/>
        <a:p>
          <a:endParaRPr lang="en-US"/>
        </a:p>
      </dgm:t>
    </dgm:pt>
    <dgm:pt modelId="{CDB6522B-8B5E-4265-A0C1-EB34E4CBF059}">
      <dgm:prSet/>
      <dgm:spPr/>
      <dgm:t>
        <a:bodyPr/>
        <a:lstStyle/>
        <a:p>
          <a:r>
            <a:rPr lang="en-US"/>
            <a:t>Low oil prices stimulate consumer spending </a:t>
          </a:r>
        </a:p>
      </dgm:t>
    </dgm:pt>
    <dgm:pt modelId="{BF1E9FF3-E7DB-40D1-98B5-9CD332DE8457}" type="parTrans" cxnId="{418106C5-EA00-4352-982A-29E831A00EC7}">
      <dgm:prSet/>
      <dgm:spPr/>
      <dgm:t>
        <a:bodyPr/>
        <a:lstStyle/>
        <a:p>
          <a:endParaRPr lang="en-US"/>
        </a:p>
      </dgm:t>
    </dgm:pt>
    <dgm:pt modelId="{F0CF10A5-65F4-42C7-B9C0-05FD6BB7EB91}" type="sibTrans" cxnId="{418106C5-EA00-4352-982A-29E831A00EC7}">
      <dgm:prSet/>
      <dgm:spPr/>
      <dgm:t>
        <a:bodyPr/>
        <a:lstStyle/>
        <a:p>
          <a:endParaRPr lang="en-US"/>
        </a:p>
      </dgm:t>
    </dgm:pt>
    <dgm:pt modelId="{B4D1FDDB-91F3-4283-AF25-B5ACD753D331}">
      <dgm:prSet/>
      <dgm:spPr/>
      <dgm:t>
        <a:bodyPr/>
        <a:lstStyle/>
        <a:p>
          <a:r>
            <a:rPr lang="en-US"/>
            <a:t>High oil prices affect business investment </a:t>
          </a:r>
        </a:p>
      </dgm:t>
    </dgm:pt>
    <dgm:pt modelId="{87581D05-0770-4F69-9EFE-5B2890FA8283}" type="parTrans" cxnId="{CC61DDF0-D11D-4B2F-8327-6747C4AF9F1E}">
      <dgm:prSet/>
      <dgm:spPr/>
      <dgm:t>
        <a:bodyPr/>
        <a:lstStyle/>
        <a:p>
          <a:endParaRPr lang="en-US"/>
        </a:p>
      </dgm:t>
    </dgm:pt>
    <dgm:pt modelId="{E3395576-7EAA-48F0-8D21-38A5E1F4AA01}" type="sibTrans" cxnId="{CC61DDF0-D11D-4B2F-8327-6747C4AF9F1E}">
      <dgm:prSet/>
      <dgm:spPr/>
      <dgm:t>
        <a:bodyPr/>
        <a:lstStyle/>
        <a:p>
          <a:endParaRPr lang="en-US"/>
        </a:p>
      </dgm:t>
    </dgm:pt>
    <dgm:pt modelId="{10467301-5684-43B8-9A7D-581DCCABB406}">
      <dgm:prSet/>
      <dgm:spPr/>
      <dgm:t>
        <a:bodyPr/>
        <a:lstStyle/>
        <a:p>
          <a:r>
            <a:rPr lang="en-US"/>
            <a:t>Fed rate hikes decrease oil demand</a:t>
          </a:r>
        </a:p>
      </dgm:t>
    </dgm:pt>
    <dgm:pt modelId="{83936A19-55E7-4FC9-A819-5C14BC591F7C}" type="parTrans" cxnId="{89233C17-69DE-4D9B-A6CF-5A5E31E29CAC}">
      <dgm:prSet/>
      <dgm:spPr/>
      <dgm:t>
        <a:bodyPr/>
        <a:lstStyle/>
        <a:p>
          <a:endParaRPr lang="en-US"/>
        </a:p>
      </dgm:t>
    </dgm:pt>
    <dgm:pt modelId="{AAAE5D96-6E77-4DD2-B90F-991F4D2F99EE}" type="sibTrans" cxnId="{89233C17-69DE-4D9B-A6CF-5A5E31E29CAC}">
      <dgm:prSet/>
      <dgm:spPr/>
      <dgm:t>
        <a:bodyPr/>
        <a:lstStyle/>
        <a:p>
          <a:endParaRPr lang="en-US"/>
        </a:p>
      </dgm:t>
    </dgm:pt>
    <dgm:pt modelId="{96AE0985-792F-4F54-B4EA-43B67B46219E}" type="pres">
      <dgm:prSet presAssocID="{4D8A4D39-48F0-4C07-9459-BC2F71FDF758}" presName="linear" presStyleCnt="0">
        <dgm:presLayoutVars>
          <dgm:animLvl val="lvl"/>
          <dgm:resizeHandles val="exact"/>
        </dgm:presLayoutVars>
      </dgm:prSet>
      <dgm:spPr/>
    </dgm:pt>
    <dgm:pt modelId="{D012D6ED-DC28-41DE-9944-E3D9258A09CB}" type="pres">
      <dgm:prSet presAssocID="{715FD598-3684-457D-8F16-8D8C1E0467CD}" presName="parentText" presStyleLbl="node1" presStyleIdx="0" presStyleCnt="4">
        <dgm:presLayoutVars>
          <dgm:chMax val="0"/>
          <dgm:bulletEnabled val="1"/>
        </dgm:presLayoutVars>
      </dgm:prSet>
      <dgm:spPr/>
    </dgm:pt>
    <dgm:pt modelId="{E8A5A383-8E7C-47E6-A8EC-C4979AE9AF65}" type="pres">
      <dgm:prSet presAssocID="{5FB20409-EC5B-4C46-8F14-F179C98A4477}" presName="spacer" presStyleCnt="0"/>
      <dgm:spPr/>
    </dgm:pt>
    <dgm:pt modelId="{7CD98ACA-4314-4873-A4BC-1D46038EE248}" type="pres">
      <dgm:prSet presAssocID="{CDB6522B-8B5E-4265-A0C1-EB34E4CBF059}" presName="parentText" presStyleLbl="node1" presStyleIdx="1" presStyleCnt="4">
        <dgm:presLayoutVars>
          <dgm:chMax val="0"/>
          <dgm:bulletEnabled val="1"/>
        </dgm:presLayoutVars>
      </dgm:prSet>
      <dgm:spPr/>
    </dgm:pt>
    <dgm:pt modelId="{1A7BEF56-0583-4F9A-8A67-C2EDBE09C4D3}" type="pres">
      <dgm:prSet presAssocID="{F0CF10A5-65F4-42C7-B9C0-05FD6BB7EB91}" presName="spacer" presStyleCnt="0"/>
      <dgm:spPr/>
    </dgm:pt>
    <dgm:pt modelId="{BCBBCCEB-1113-452B-8BCA-F82D4A147DAD}" type="pres">
      <dgm:prSet presAssocID="{B4D1FDDB-91F3-4283-AF25-B5ACD753D331}" presName="parentText" presStyleLbl="node1" presStyleIdx="2" presStyleCnt="4">
        <dgm:presLayoutVars>
          <dgm:chMax val="0"/>
          <dgm:bulletEnabled val="1"/>
        </dgm:presLayoutVars>
      </dgm:prSet>
      <dgm:spPr/>
    </dgm:pt>
    <dgm:pt modelId="{98351F45-A0FE-4411-BD32-E577A21027F2}" type="pres">
      <dgm:prSet presAssocID="{E3395576-7EAA-48F0-8D21-38A5E1F4AA01}" presName="spacer" presStyleCnt="0"/>
      <dgm:spPr/>
    </dgm:pt>
    <dgm:pt modelId="{A9BCE497-7DF2-4CF6-985A-5A19AF3F4797}" type="pres">
      <dgm:prSet presAssocID="{10467301-5684-43B8-9A7D-581DCCABB406}" presName="parentText" presStyleLbl="node1" presStyleIdx="3" presStyleCnt="4">
        <dgm:presLayoutVars>
          <dgm:chMax val="0"/>
          <dgm:bulletEnabled val="1"/>
        </dgm:presLayoutVars>
      </dgm:prSet>
      <dgm:spPr/>
    </dgm:pt>
  </dgm:ptLst>
  <dgm:cxnLst>
    <dgm:cxn modelId="{89233C17-69DE-4D9B-A6CF-5A5E31E29CAC}" srcId="{4D8A4D39-48F0-4C07-9459-BC2F71FDF758}" destId="{10467301-5684-43B8-9A7D-581DCCABB406}" srcOrd="3" destOrd="0" parTransId="{83936A19-55E7-4FC9-A819-5C14BC591F7C}" sibTransId="{AAAE5D96-6E77-4DD2-B90F-991F4D2F99EE}"/>
    <dgm:cxn modelId="{B27B983A-DD29-4074-A1C0-5070FF006966}" srcId="{4D8A4D39-48F0-4C07-9459-BC2F71FDF758}" destId="{715FD598-3684-457D-8F16-8D8C1E0467CD}" srcOrd="0" destOrd="0" parTransId="{D9B55490-3EA5-41DF-A8FA-C75DEF36B8BB}" sibTransId="{5FB20409-EC5B-4C46-8F14-F179C98A4477}"/>
    <dgm:cxn modelId="{A283824F-F0D7-4B45-86E5-8D847F3D8912}" type="presOf" srcId="{B4D1FDDB-91F3-4283-AF25-B5ACD753D331}" destId="{BCBBCCEB-1113-452B-8BCA-F82D4A147DAD}" srcOrd="0" destOrd="0" presId="urn:microsoft.com/office/officeart/2005/8/layout/vList2"/>
    <dgm:cxn modelId="{DC54008A-8AD4-4971-B260-82FE123C2ED2}" type="presOf" srcId="{CDB6522B-8B5E-4265-A0C1-EB34E4CBF059}" destId="{7CD98ACA-4314-4873-A4BC-1D46038EE248}" srcOrd="0" destOrd="0" presId="urn:microsoft.com/office/officeart/2005/8/layout/vList2"/>
    <dgm:cxn modelId="{16E8DD97-63DF-48B3-9ECB-FBC55072ED40}" type="presOf" srcId="{715FD598-3684-457D-8F16-8D8C1E0467CD}" destId="{D012D6ED-DC28-41DE-9944-E3D9258A09CB}" srcOrd="0" destOrd="0" presId="urn:microsoft.com/office/officeart/2005/8/layout/vList2"/>
    <dgm:cxn modelId="{3FAC62B7-5255-43C6-905E-F1BEB4989E67}" type="presOf" srcId="{4D8A4D39-48F0-4C07-9459-BC2F71FDF758}" destId="{96AE0985-792F-4F54-B4EA-43B67B46219E}" srcOrd="0" destOrd="0" presId="urn:microsoft.com/office/officeart/2005/8/layout/vList2"/>
    <dgm:cxn modelId="{418106C5-EA00-4352-982A-29E831A00EC7}" srcId="{4D8A4D39-48F0-4C07-9459-BC2F71FDF758}" destId="{CDB6522B-8B5E-4265-A0C1-EB34E4CBF059}" srcOrd="1" destOrd="0" parTransId="{BF1E9FF3-E7DB-40D1-98B5-9CD332DE8457}" sibTransId="{F0CF10A5-65F4-42C7-B9C0-05FD6BB7EB91}"/>
    <dgm:cxn modelId="{6D837DEA-4F0B-420D-8FB7-6A7AB129642F}" type="presOf" srcId="{10467301-5684-43B8-9A7D-581DCCABB406}" destId="{A9BCE497-7DF2-4CF6-985A-5A19AF3F4797}" srcOrd="0" destOrd="0" presId="urn:microsoft.com/office/officeart/2005/8/layout/vList2"/>
    <dgm:cxn modelId="{CC61DDF0-D11D-4B2F-8327-6747C4AF9F1E}" srcId="{4D8A4D39-48F0-4C07-9459-BC2F71FDF758}" destId="{B4D1FDDB-91F3-4283-AF25-B5ACD753D331}" srcOrd="2" destOrd="0" parTransId="{87581D05-0770-4F69-9EFE-5B2890FA8283}" sibTransId="{E3395576-7EAA-48F0-8D21-38A5E1F4AA01}"/>
    <dgm:cxn modelId="{BB028990-49A1-4DD2-A65F-659D64D3E748}" type="presParOf" srcId="{96AE0985-792F-4F54-B4EA-43B67B46219E}" destId="{D012D6ED-DC28-41DE-9944-E3D9258A09CB}" srcOrd="0" destOrd="0" presId="urn:microsoft.com/office/officeart/2005/8/layout/vList2"/>
    <dgm:cxn modelId="{FB908BEC-C03B-49AE-ABDF-5DF0D3922691}" type="presParOf" srcId="{96AE0985-792F-4F54-B4EA-43B67B46219E}" destId="{E8A5A383-8E7C-47E6-A8EC-C4979AE9AF65}" srcOrd="1" destOrd="0" presId="urn:microsoft.com/office/officeart/2005/8/layout/vList2"/>
    <dgm:cxn modelId="{A412C084-F75C-4A9F-BBD0-6B6608F96D64}" type="presParOf" srcId="{96AE0985-792F-4F54-B4EA-43B67B46219E}" destId="{7CD98ACA-4314-4873-A4BC-1D46038EE248}" srcOrd="2" destOrd="0" presId="urn:microsoft.com/office/officeart/2005/8/layout/vList2"/>
    <dgm:cxn modelId="{E9410D52-3104-4816-BB59-F9466E905076}" type="presParOf" srcId="{96AE0985-792F-4F54-B4EA-43B67B46219E}" destId="{1A7BEF56-0583-4F9A-8A67-C2EDBE09C4D3}" srcOrd="3" destOrd="0" presId="urn:microsoft.com/office/officeart/2005/8/layout/vList2"/>
    <dgm:cxn modelId="{FE4E2D6A-7117-4114-B84B-78C1EB5327B2}" type="presParOf" srcId="{96AE0985-792F-4F54-B4EA-43B67B46219E}" destId="{BCBBCCEB-1113-452B-8BCA-F82D4A147DAD}" srcOrd="4" destOrd="0" presId="urn:microsoft.com/office/officeart/2005/8/layout/vList2"/>
    <dgm:cxn modelId="{1B5E5359-82C6-4B77-A293-AE2C56103CD1}" type="presParOf" srcId="{96AE0985-792F-4F54-B4EA-43B67B46219E}" destId="{98351F45-A0FE-4411-BD32-E577A21027F2}" srcOrd="5" destOrd="0" presId="urn:microsoft.com/office/officeart/2005/8/layout/vList2"/>
    <dgm:cxn modelId="{1B31D0C0-9112-4200-81F8-77BCAFF03144}" type="presParOf" srcId="{96AE0985-792F-4F54-B4EA-43B67B46219E}" destId="{A9BCE497-7DF2-4CF6-985A-5A19AF3F479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61E55-BF91-4A74-9C81-AB5ADA2D30D8}">
      <dsp:nvSpPr>
        <dsp:cNvPr id="0" name=""/>
        <dsp:cNvSpPr/>
      </dsp:nvSpPr>
      <dsp:spPr>
        <a:xfrm>
          <a:off x="0" y="0"/>
          <a:ext cx="3450613" cy="3450613"/>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3FB6C-9EBB-4E15-AD0C-048FC480DE2E}">
      <dsp:nvSpPr>
        <dsp:cNvPr id="0" name=""/>
        <dsp:cNvSpPr/>
      </dsp:nvSpPr>
      <dsp:spPr>
        <a:xfrm>
          <a:off x="1725306" y="0"/>
          <a:ext cx="7877968" cy="3450613"/>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0" i="0" kern="1200" dirty="0"/>
            <a:t>The relationship between oil prices and the Federal Funds Rate is complex, with the Federal Reserve Bank’s monetary policy of changing the federal funds rate having an influence on oil prices</a:t>
          </a:r>
          <a:endParaRPr lang="en-US" sz="3900" kern="1200" dirty="0"/>
        </a:p>
      </dsp:txBody>
      <dsp:txXfrm>
        <a:off x="1725306" y="0"/>
        <a:ext cx="7877968" cy="3450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9D297-B31E-4950-B825-07328734A59B}">
      <dsp:nvSpPr>
        <dsp:cNvPr id="0" name=""/>
        <dsp:cNvSpPr/>
      </dsp:nvSpPr>
      <dsp:spPr>
        <a:xfrm rot="5400000">
          <a:off x="5856953" y="-2231413"/>
          <a:ext cx="1346547" cy="614609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Ho: No significant relationship exists between oil prices and the </a:t>
          </a:r>
          <a:r>
            <a:rPr lang="en-US" sz="2000" b="0" kern="1200" baseline="0" dirty="0"/>
            <a:t>FFR</a:t>
          </a:r>
          <a:endParaRPr lang="en-US" sz="2000" b="0" kern="1200" dirty="0"/>
        </a:p>
        <a:p>
          <a:pPr marL="228600" lvl="1" indent="-228600" algn="l" defTabSz="889000">
            <a:lnSpc>
              <a:spcPct val="90000"/>
            </a:lnSpc>
            <a:spcBef>
              <a:spcPct val="0"/>
            </a:spcBef>
            <a:spcAft>
              <a:spcPct val="15000"/>
            </a:spcAft>
            <a:buChar char="•"/>
          </a:pPr>
          <a:r>
            <a:rPr lang="en-US" sz="2000" kern="1200" baseline="0"/>
            <a:t>Ha: There is a significant relationship between oil prices and the FFR.</a:t>
          </a:r>
          <a:endParaRPr lang="en-US" sz="2000" kern="1200"/>
        </a:p>
      </dsp:txBody>
      <dsp:txXfrm rot="-5400000">
        <a:off x="3457179" y="234094"/>
        <a:ext cx="6080363" cy="1215081"/>
      </dsp:txXfrm>
    </dsp:sp>
    <dsp:sp modelId="{14FD95D7-E8DB-4071-9BFC-995D1AC00CE2}">
      <dsp:nvSpPr>
        <dsp:cNvPr id="0" name=""/>
        <dsp:cNvSpPr/>
      </dsp:nvSpPr>
      <dsp:spPr>
        <a:xfrm>
          <a:off x="0" y="42"/>
          <a:ext cx="3457179" cy="16831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What is the direction and strength of the relationship between oil prices and FFR?</a:t>
          </a:r>
        </a:p>
      </dsp:txBody>
      <dsp:txXfrm>
        <a:off x="82166" y="82208"/>
        <a:ext cx="3292847" cy="1518852"/>
      </dsp:txXfrm>
    </dsp:sp>
    <dsp:sp modelId="{0AE03A34-AA1D-43A0-9EEB-5596D221DED7}">
      <dsp:nvSpPr>
        <dsp:cNvPr id="0" name=""/>
        <dsp:cNvSpPr/>
      </dsp:nvSpPr>
      <dsp:spPr>
        <a:xfrm rot="5400000">
          <a:off x="5856953" y="-464069"/>
          <a:ext cx="1346547" cy="614609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t>Ho:β1=0 </a:t>
          </a:r>
          <a:endParaRPr lang="en-US" sz="2000" kern="1200"/>
        </a:p>
        <a:p>
          <a:pPr marL="228600" lvl="1" indent="-228600" algn="l" defTabSz="889000">
            <a:lnSpc>
              <a:spcPct val="90000"/>
            </a:lnSpc>
            <a:spcBef>
              <a:spcPct val="0"/>
            </a:spcBef>
            <a:spcAft>
              <a:spcPct val="15000"/>
            </a:spcAft>
            <a:buChar char="•"/>
          </a:pPr>
          <a:r>
            <a:rPr lang="en-US" sz="2000" kern="1200" baseline="0"/>
            <a:t>Ha: β1≠0 </a:t>
          </a:r>
          <a:endParaRPr lang="en-US" sz="2000" kern="1200"/>
        </a:p>
      </dsp:txBody>
      <dsp:txXfrm rot="-5400000">
        <a:off x="3457179" y="2001438"/>
        <a:ext cx="6080363" cy="1215081"/>
      </dsp:txXfrm>
    </dsp:sp>
    <dsp:sp modelId="{08888F0D-AC2F-4865-BDCF-20B4ADFDD679}">
      <dsp:nvSpPr>
        <dsp:cNvPr id="0" name=""/>
        <dsp:cNvSpPr/>
      </dsp:nvSpPr>
      <dsp:spPr>
        <a:xfrm>
          <a:off x="0" y="1767386"/>
          <a:ext cx="3457179" cy="16831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What is the FFR regression influence on oil prices?</a:t>
          </a:r>
        </a:p>
      </dsp:txBody>
      <dsp:txXfrm>
        <a:off x="82166" y="1849552"/>
        <a:ext cx="3292847" cy="1518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247B0-AA82-47CA-A8CF-47181B008925}">
      <dsp:nvSpPr>
        <dsp:cNvPr id="0" name=""/>
        <dsp:cNvSpPr/>
      </dsp:nvSpPr>
      <dsp:spPr>
        <a:xfrm>
          <a:off x="0" y="3622"/>
          <a:ext cx="3505200"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2000 to 2023</a:t>
          </a:r>
        </a:p>
      </dsp:txBody>
      <dsp:txXfrm>
        <a:off x="26273" y="29895"/>
        <a:ext cx="3452654" cy="485654"/>
      </dsp:txXfrm>
    </dsp:sp>
    <dsp:sp modelId="{9B6A63C5-4A3C-4213-A505-212F1C223E15}">
      <dsp:nvSpPr>
        <dsp:cNvPr id="0" name=""/>
        <dsp:cNvSpPr/>
      </dsp:nvSpPr>
      <dsp:spPr>
        <a:xfrm>
          <a:off x="0" y="608062"/>
          <a:ext cx="3505200"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FFR in red</a:t>
          </a:r>
        </a:p>
      </dsp:txBody>
      <dsp:txXfrm>
        <a:off x="26273" y="634335"/>
        <a:ext cx="3452654" cy="485654"/>
      </dsp:txXfrm>
    </dsp:sp>
    <dsp:sp modelId="{E6090E85-50DE-4A00-AB60-A10245CF9C38}">
      <dsp:nvSpPr>
        <dsp:cNvPr id="0" name=""/>
        <dsp:cNvSpPr/>
      </dsp:nvSpPr>
      <dsp:spPr>
        <a:xfrm>
          <a:off x="0" y="1212503"/>
          <a:ext cx="3505200"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Oil Prices in blue</a:t>
          </a:r>
        </a:p>
      </dsp:txBody>
      <dsp:txXfrm>
        <a:off x="26273" y="1238776"/>
        <a:ext cx="3452654" cy="485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247B0-AA82-47CA-A8CF-47181B008925}">
      <dsp:nvSpPr>
        <dsp:cNvPr id="0" name=""/>
        <dsp:cNvSpPr/>
      </dsp:nvSpPr>
      <dsp:spPr>
        <a:xfrm>
          <a:off x="0" y="131963"/>
          <a:ext cx="3505200"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Correlation -.21083</a:t>
          </a:r>
        </a:p>
      </dsp:txBody>
      <dsp:txXfrm>
        <a:off x="34269" y="166232"/>
        <a:ext cx="3436662" cy="633462"/>
      </dsp:txXfrm>
    </dsp:sp>
    <dsp:sp modelId="{9B6A63C5-4A3C-4213-A505-212F1C223E15}">
      <dsp:nvSpPr>
        <dsp:cNvPr id="0" name=""/>
        <dsp:cNvSpPr/>
      </dsp:nvSpPr>
      <dsp:spPr>
        <a:xfrm>
          <a:off x="0" y="920363"/>
          <a:ext cx="3505200"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P-value 0.0004</a:t>
          </a:r>
        </a:p>
      </dsp:txBody>
      <dsp:txXfrm>
        <a:off x="34269" y="954632"/>
        <a:ext cx="3436662" cy="633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2D6ED-DC28-41DE-9944-E3D9258A09CB}">
      <dsp:nvSpPr>
        <dsp:cNvPr id="0" name=""/>
        <dsp:cNvSpPr/>
      </dsp:nvSpPr>
      <dsp:spPr>
        <a:xfrm>
          <a:off x="0" y="3834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Inverse relationship creates economic uncertainty </a:t>
          </a:r>
        </a:p>
      </dsp:txBody>
      <dsp:txXfrm>
        <a:off x="37696" y="76042"/>
        <a:ext cx="9527883" cy="696808"/>
      </dsp:txXfrm>
    </dsp:sp>
    <dsp:sp modelId="{7CD98ACA-4314-4873-A4BC-1D46038EE248}">
      <dsp:nvSpPr>
        <dsp:cNvPr id="0" name=""/>
        <dsp:cNvSpPr/>
      </dsp:nvSpPr>
      <dsp:spPr>
        <a:xfrm>
          <a:off x="0" y="90558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Low oil prices stimulate consumer spending </a:t>
          </a:r>
        </a:p>
      </dsp:txBody>
      <dsp:txXfrm>
        <a:off x="37696" y="943282"/>
        <a:ext cx="9527883" cy="696808"/>
      </dsp:txXfrm>
    </dsp:sp>
    <dsp:sp modelId="{BCBBCCEB-1113-452B-8BCA-F82D4A147DAD}">
      <dsp:nvSpPr>
        <dsp:cNvPr id="0" name=""/>
        <dsp:cNvSpPr/>
      </dsp:nvSpPr>
      <dsp:spPr>
        <a:xfrm>
          <a:off x="0" y="177282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High oil prices affect business investment </a:t>
          </a:r>
        </a:p>
      </dsp:txBody>
      <dsp:txXfrm>
        <a:off x="37696" y="1810522"/>
        <a:ext cx="9527883" cy="696808"/>
      </dsp:txXfrm>
    </dsp:sp>
    <dsp:sp modelId="{A9BCE497-7DF2-4CF6-985A-5A19AF3F4797}">
      <dsp:nvSpPr>
        <dsp:cNvPr id="0" name=""/>
        <dsp:cNvSpPr/>
      </dsp:nvSpPr>
      <dsp:spPr>
        <a:xfrm>
          <a:off x="0" y="264006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Fed rate hikes decrease oil demand</a:t>
          </a:r>
        </a:p>
      </dsp:txBody>
      <dsp:txXfrm>
        <a:off x="37696" y="2677762"/>
        <a:ext cx="9527883"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Kevin Min and I will present to you my finding on the oil prices and federal funds rates. Today is May 14, 2023 and this presentation is for Colorado State University Global Course MI581-1.</a:t>
            </a:r>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D39A7BF-35CC-4D5A-94F4-CFADD0AB7338}"/>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I created four models to see if there are different results and to see if one model is a better model than the other. Using AIC as a criterion, the fourth model where the month is used as a time series in Figure 6 or the time series analysis is the best model. If we were to use the lowest SSE,  the model where I used two lags for FFR and oil prices is the best model. </a:t>
            </a:r>
            <a:endParaRPr lang="en-US" dirty="0"/>
          </a:p>
        </p:txBody>
      </p:sp>
    </p:spTree>
    <p:extLst>
      <p:ext uri="{BB962C8B-B14F-4D97-AF65-F5344CB8AC3E}">
        <p14:creationId xmlns:p14="http://schemas.microsoft.com/office/powerpoint/2010/main" val="135296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impact is that the inverse relationship between the </a:t>
            </a:r>
            <a:r>
              <a:rPr lang="en-US" sz="1200" kern="1200" dirty="0" err="1">
                <a:solidFill>
                  <a:schemeClr val="tx1"/>
                </a:solidFill>
                <a:effectLst/>
                <a:latin typeface="+mn-lt"/>
                <a:ea typeface="+mn-ea"/>
                <a:cs typeface="+mn-cs"/>
              </a:rPr>
              <a:t>ffr</a:t>
            </a:r>
            <a:r>
              <a:rPr lang="en-US" sz="1200" kern="1200" dirty="0">
                <a:solidFill>
                  <a:schemeClr val="tx1"/>
                </a:solidFill>
                <a:effectLst/>
                <a:latin typeface="+mn-lt"/>
                <a:ea typeface="+mn-ea"/>
                <a:cs typeface="+mn-cs"/>
              </a:rPr>
              <a:t> and oil prices can create economic uncertainty. Monetary policy does not have a significant impact on oil prices as the global demand and supply are more impactful than monetary policy. However monetary policy can have an impact on demand. Low oil prices can stimulate consumer spending and high oil prices can affect business investment. Rising federal funds rate can also decrease oil demand which can have an impact on oil prices.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dirty="0"/>
          </a:p>
        </p:txBody>
      </p:sp>
    </p:spTree>
    <p:extLst>
      <p:ext uri="{BB962C8B-B14F-4D97-AF65-F5344CB8AC3E}">
        <p14:creationId xmlns:p14="http://schemas.microsoft.com/office/powerpoint/2010/main" val="3325711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thesis is The relationship between oil prices and the Federal Funds Rate is complex, with the Federal Reserve Bank’s monetary policy of changing the federal funds rate having an influence on oil prices. There is a negative correlation and statistical significance on models for </a:t>
            </a:r>
            <a:r>
              <a:rPr lang="en-US" dirty="0" err="1">
                <a:effectLst/>
              </a:rPr>
              <a:t>ffr</a:t>
            </a:r>
            <a:r>
              <a:rPr lang="en-US" dirty="0">
                <a:effectLst/>
              </a:rPr>
              <a:t> to predict oil prices but both are weak or not strong influences. In sum, this study emphasizes how crucial it is to consider the link between federal funds rates and oil real prices to comprehend the global economy. Policymakers and investors can make better choices about energy policy and investments in the energy industry by looking at the variables that affect this relationship. More research can be done if there is a strong relationship between </a:t>
            </a:r>
            <a:r>
              <a:rPr lang="en-US" dirty="0" err="1">
                <a:effectLst/>
              </a:rPr>
              <a:t>ffr</a:t>
            </a:r>
            <a:r>
              <a:rPr lang="en-US" dirty="0">
                <a:effectLst/>
              </a:rPr>
              <a:t> and oil price.</a:t>
            </a:r>
          </a:p>
        </p:txBody>
      </p:sp>
      <p:sp>
        <p:nvSpPr>
          <p:cNvPr id="4" name="Slide Number Placeholder 3"/>
          <p:cNvSpPr>
            <a:spLocks noGrp="1"/>
          </p:cNvSpPr>
          <p:nvPr>
            <p:ph type="sldNum" sz="quarter" idx="5"/>
          </p:nvPr>
        </p:nvSpPr>
        <p:spPr/>
        <p:txBody>
          <a:bodyPr/>
          <a:lstStyle/>
          <a:p>
            <a:fld id="{34A2B539-CE1E-934A-A63B-C17F37B89C2D}" type="slidenum">
              <a:rPr lang="en-US" smtClean="0"/>
              <a:t>12</a:t>
            </a:fld>
            <a:endParaRPr lang="en-US" dirty="0"/>
          </a:p>
        </p:txBody>
      </p:sp>
    </p:spTree>
    <p:extLst>
      <p:ext uri="{BB962C8B-B14F-4D97-AF65-F5344CB8AC3E}">
        <p14:creationId xmlns:p14="http://schemas.microsoft.com/office/powerpoint/2010/main" val="1231445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13</a:t>
            </a:fld>
            <a:endParaRPr lang="en-US" dirty="0"/>
          </a:p>
        </p:txBody>
      </p:sp>
    </p:spTree>
    <p:extLst>
      <p:ext uri="{BB962C8B-B14F-4D97-AF65-F5344CB8AC3E}">
        <p14:creationId xmlns:p14="http://schemas.microsoft.com/office/powerpoint/2010/main" val="6797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Agenda of the presentation. Preview over the main points.</a:t>
            </a:r>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dirty="0"/>
          </a:p>
        </p:txBody>
      </p:sp>
    </p:spTree>
    <p:extLst>
      <p:ext uri="{BB962C8B-B14F-4D97-AF65-F5344CB8AC3E}">
        <p14:creationId xmlns:p14="http://schemas.microsoft.com/office/powerpoint/2010/main" val="257466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B7604A9-6C1C-443B-99B8-6EA208914A71}"/>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The primary goals are to provide a comprehensive analysis of the connection between FFR and oil prices. It is specially imported crude oil prices in real terms (normalized to account for inflation) but I will refer it to oil prices in this presentation. I will also refer the federal funds rate to </a:t>
            </a:r>
            <a:r>
              <a:rPr lang="en-US" sz="1200" kern="1200" dirty="0" err="1">
                <a:solidFill>
                  <a:schemeClr val="tx1"/>
                </a:solidFill>
                <a:effectLst/>
                <a:latin typeface="+mn-lt"/>
                <a:ea typeface="+mn-ea"/>
                <a:cs typeface="+mn-cs"/>
              </a:rPr>
              <a:t>ffr</a:t>
            </a:r>
            <a:r>
              <a:rPr lang="en-US" sz="1200" kern="1200" dirty="0">
                <a:solidFill>
                  <a:schemeClr val="tx1"/>
                </a:solidFill>
                <a:effectLst/>
                <a:latin typeface="+mn-lt"/>
                <a:ea typeface="+mn-ea"/>
                <a:cs typeface="+mn-cs"/>
              </a:rPr>
              <a:t> throughout the presentation. It is also to analyze the impact of changes in FFR on oil prices. To do that I will go over the descriptive findings. The results can provide insights into how policymakers, investors, and businesses can use the findings of this research to make informed decisions. The research will also identify the factors that influence the relationship between these two economic indicators, such as inflation, GDP growth, and geopolitical events Interest rates are always part of a country’s management of money, whether it's in the public or private sector. If central banks also use interest rates to combat recession and inflation, then it could be a further discussion to see if countries should stray away from oil usage as they need interest rates in their economies. This situation is a possible topic of discussion if there is a linkage between FFR and oil prices. I will do a regression analysis between the two variables.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628359F-EF0E-4864-94E6-16F45DD9DD69}"/>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My thesis is The relationship between oil prices and the Federal Funds Rate is complex, with the Federal Reserve Bank’s monetary policy of changing the federal funds rate having an influence on oil prices</a:t>
            </a:r>
          </a:p>
          <a:p>
            <a:r>
              <a:rPr lang="en-US" sz="1200" kern="1200" dirty="0">
                <a:solidFill>
                  <a:schemeClr val="tx1"/>
                </a:solidFill>
                <a:effectLst/>
                <a:latin typeface="+mn-lt"/>
                <a:ea typeface="+mn-ea"/>
                <a:cs typeface="+mn-cs"/>
              </a:rPr>
              <a:t>To support my thesis I will study if There is a correlation between oil prices and FFR. FFR can predict oil prices. There is a regression relationship between FFR and oil prices</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research design for studying the correlation between oil prices and FFR typically involves quantitative research using time-series data. Data on oil prices were collected from 1972 to 2023. The crude oil price was obtained from the U.S. Energy Information Administration's (EIA) website (EIA, 2023). The data contains 612 observations from 1972 to 2024. It is specially imported crude oil prices in real terms (normalized to account for inflation). The FFR data was obtained from the Federal Reserve Economic Data (FRED) database. The Federal Reserve Bank of St. Louis maintains the FRED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320295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21F7BA6-E241-43E3-BDB2-7DBFEB2BA42D}"/>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The key point is to see if an increase in the increase rate will increase or decrease the oil point and how much of a change it will make. It is also an opportunity to examine the relationship across periods. So, some of the questions to ask to examine this relationship are:</a:t>
            </a:r>
          </a:p>
          <a:p>
            <a:r>
              <a:rPr lang="en-US" sz="1200" kern="1200" dirty="0">
                <a:solidFill>
                  <a:schemeClr val="tx1"/>
                </a:solidFill>
                <a:effectLst/>
                <a:latin typeface="+mn-lt"/>
                <a:ea typeface="+mn-ea"/>
                <a:cs typeface="+mn-cs"/>
              </a:rPr>
              <a:t>•	What is the direction and strength of the relationship between oil prices and FFR?</a:t>
            </a:r>
          </a:p>
          <a:p>
            <a:r>
              <a:rPr lang="en-US" sz="1200" kern="1200" dirty="0">
                <a:solidFill>
                  <a:schemeClr val="tx1"/>
                </a:solidFill>
                <a:effectLst/>
                <a:latin typeface="+mn-lt"/>
                <a:ea typeface="+mn-ea"/>
                <a:cs typeface="+mn-cs"/>
              </a:rPr>
              <a:t>•	What is the FFR influence on oil prices?</a:t>
            </a:r>
          </a:p>
          <a:p>
            <a:r>
              <a:rPr lang="en-US" sz="1200" kern="1200" dirty="0">
                <a:solidFill>
                  <a:schemeClr val="tx1"/>
                </a:solidFill>
                <a:effectLst/>
                <a:latin typeface="+mn-lt"/>
                <a:ea typeface="+mn-ea"/>
                <a:cs typeface="+mn-cs"/>
              </a:rPr>
              <a:t>The null hypothesis is zero correlation or relationship between oil prices and interest rates. The alternative hypothesis would be that there is no correlation or relationship between these variables. The null hypothesis in this context would be that the slope is 0 or that FFR is not useful for making predictions of oil prices. The alternative hypothesis would be that the slope is not 0 and the FFR is used for making predictions of oil prices. </a:t>
            </a:r>
            <a:endParaRPr lang="en-US" dirty="0"/>
          </a:p>
        </p:txBody>
      </p:sp>
    </p:spTree>
    <p:extLst>
      <p:ext uri="{BB962C8B-B14F-4D97-AF65-F5344CB8AC3E}">
        <p14:creationId xmlns:p14="http://schemas.microsoft.com/office/powerpoint/2010/main" val="362232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7A49361-0299-4D62-B890-1832E4B71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mean of real imported crude oil price per barrel is 80.1, greater than the median of 72.74. The FFR’s mean is 1.62, greater than the median of 1. Both imply that they are a positively skewed distribution. The FFR also seemed to have a couple of outliers as noted by the box plot. The distribution of FFR is highly skewed</a:t>
            </a:r>
          </a:p>
          <a:p>
            <a:endParaRPr lang="en-US" dirty="0"/>
          </a:p>
        </p:txBody>
      </p:sp>
    </p:spTree>
    <p:extLst>
      <p:ext uri="{BB962C8B-B14F-4D97-AF65-F5344CB8AC3E}">
        <p14:creationId xmlns:p14="http://schemas.microsoft.com/office/powerpoint/2010/main" val="2165671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D39A7BF-35CC-4D5A-94F4-CFADD0AB7338}"/>
              </a:ext>
            </a:extLst>
          </p:cNvPr>
          <p:cNvSpPr>
            <a:spLocks noGrp="1"/>
          </p:cNvSpPr>
          <p:nvPr>
            <p:ph type="body" idx="1"/>
          </p:nvPr>
        </p:nvSpPr>
        <p:spPr/>
        <p:txBody>
          <a:bodyPr/>
          <a:lstStyle/>
          <a:p>
            <a:r>
              <a:rPr lang="en-US" dirty="0"/>
              <a:t>2000 to 2023</a:t>
            </a:r>
          </a:p>
          <a:p>
            <a:endParaRPr lang="en-US" dirty="0"/>
          </a:p>
          <a:p>
            <a:r>
              <a:rPr lang="en-US" dirty="0"/>
              <a:t>FFR in red</a:t>
            </a:r>
          </a:p>
          <a:p>
            <a:r>
              <a:rPr lang="en-US" dirty="0"/>
              <a:t>	Starts high</a:t>
            </a:r>
          </a:p>
          <a:p>
            <a:r>
              <a:rPr lang="en-US" dirty="0"/>
              <a:t>	Drops in 2008</a:t>
            </a:r>
          </a:p>
          <a:p>
            <a:r>
              <a:rPr lang="en-US" dirty="0"/>
              <a:t>	Goes Up in 2016</a:t>
            </a:r>
          </a:p>
          <a:p>
            <a:r>
              <a:rPr lang="en-US" dirty="0"/>
              <a:t>	Drops in 2020</a:t>
            </a:r>
          </a:p>
          <a:p>
            <a:endParaRPr lang="en-US" dirty="0"/>
          </a:p>
          <a:p>
            <a:r>
              <a:rPr lang="en-US" dirty="0"/>
              <a:t>Oil Prices in blue</a:t>
            </a:r>
          </a:p>
          <a:p>
            <a:r>
              <a:rPr lang="en-US" dirty="0"/>
              <a:t>	Goes up from 200 to 2008</a:t>
            </a:r>
          </a:p>
          <a:p>
            <a:r>
              <a:rPr lang="en-US" dirty="0"/>
              <a:t>	Drops in 2008 then goes up</a:t>
            </a:r>
          </a:p>
          <a:p>
            <a:r>
              <a:rPr lang="en-US" dirty="0"/>
              <a:t>	Drops in 2014 and 2020</a:t>
            </a:r>
          </a:p>
          <a:p>
            <a:endParaRPr lang="en-US" dirty="0"/>
          </a:p>
        </p:txBody>
      </p:sp>
    </p:spTree>
    <p:extLst>
      <p:ext uri="{BB962C8B-B14F-4D97-AF65-F5344CB8AC3E}">
        <p14:creationId xmlns:p14="http://schemas.microsoft.com/office/powerpoint/2010/main" val="132416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D39A7BF-35CC-4D5A-94F4-CFADD0AB7338}"/>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The correlation between FFR and real imported oil price is -0.21, meaning there is an inverse relationship between the two variables. The p-value is less than 5% suggesting that it is statically significant. There is a negative correlation in which when the FFR goes up, then the oil prices go down or vice versa but it is a very weak correlation. The scatter plot matrix does not show a visual of a linear trend between the two variables, supporting the notion that it is a weak negative correlation.</a:t>
            </a:r>
          </a:p>
          <a:p>
            <a:endParaRPr lang="en-US" dirty="0"/>
          </a:p>
        </p:txBody>
      </p:sp>
    </p:spTree>
    <p:extLst>
      <p:ext uri="{BB962C8B-B14F-4D97-AF65-F5344CB8AC3E}">
        <p14:creationId xmlns:p14="http://schemas.microsoft.com/office/powerpoint/2010/main" val="125987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67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2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720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04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2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8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09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2215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295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8B953-77C1-8F46-A9E0-53E1E9D221B2}" type="datetimeFigureOut">
              <a:rPr lang="en-US" smtClean="0"/>
              <a:t>5/9/2023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81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5/9/2023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396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5547/01956574.43.4.naz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i.org/10.15185/izawol.336" TargetMode="External"/><Relationship Id="rId5" Type="http://schemas.openxmlformats.org/officeDocument/2006/relationships/hyperlink" Target="https://www.eia.gov/outlooks/steo/realprices/" TargetMode="External"/><Relationship Id="rId4" Type="http://schemas.openxmlformats.org/officeDocument/2006/relationships/hyperlink" Target="https://unsplash.com/photos/GrmwVnVSS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unsplash.com/photos/GrmwVnVSSdU"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p:txBody>
          <a:bodyPr>
            <a:normAutofit/>
          </a:bodyPr>
          <a:lstStyle/>
          <a:p>
            <a:r>
              <a:rPr lang="en-US" dirty="0"/>
              <a:t>Oil price and federal funds rate</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2417780" y="3531204"/>
            <a:ext cx="8637072" cy="2412396"/>
          </a:xfrm>
        </p:spPr>
        <p:txBody>
          <a:bodyPr>
            <a:normAutofit/>
          </a:bodyPr>
          <a:lstStyle/>
          <a:p>
            <a:r>
              <a:rPr lang="en-US" dirty="0"/>
              <a:t>Student NAME: Kevin min</a:t>
            </a:r>
          </a:p>
          <a:p>
            <a:r>
              <a:rPr lang="en-US" dirty="0"/>
              <a:t>Colorado State University Global</a:t>
            </a:r>
          </a:p>
          <a:p>
            <a:r>
              <a:rPr lang="en-US" dirty="0"/>
              <a:t>Course Code: MIS581-1</a:t>
            </a:r>
          </a:p>
          <a:p>
            <a:r>
              <a:rPr lang="en-US" dirty="0"/>
              <a:t>Instructor: professor </a:t>
            </a:r>
            <a:r>
              <a:rPr lang="en-US" dirty="0" err="1"/>
              <a:t>steve</a:t>
            </a:r>
            <a:r>
              <a:rPr lang="en-US" dirty="0"/>
              <a:t> </a:t>
            </a:r>
            <a:r>
              <a:rPr lang="en-US" dirty="0" err="1"/>
              <a:t>chung</a:t>
            </a:r>
            <a:endParaRPr lang="en-US" dirty="0"/>
          </a:p>
          <a:p>
            <a:r>
              <a:rPr lang="en-US" dirty="0"/>
              <a:t>Due Date; 5/14/2023</a:t>
            </a:r>
          </a:p>
          <a:p>
            <a:endParaRPr lang="en-US" dirty="0"/>
          </a:p>
        </p:txBody>
      </p:sp>
    </p:spTree>
    <p:extLst>
      <p:ext uri="{BB962C8B-B14F-4D97-AF65-F5344CB8AC3E}">
        <p14:creationId xmlns:p14="http://schemas.microsoft.com/office/powerpoint/2010/main" val="5285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models</a:t>
            </a:r>
          </a:p>
        </p:txBody>
      </p:sp>
      <p:graphicFrame>
        <p:nvGraphicFramePr>
          <p:cNvPr id="3" name="Table 2">
            <a:extLst>
              <a:ext uri="{FF2B5EF4-FFF2-40B4-BE49-F238E27FC236}">
                <a16:creationId xmlns:a16="http://schemas.microsoft.com/office/drawing/2014/main" id="{ECF91502-81D7-48B6-AE9A-C072AF84AB65}"/>
              </a:ext>
            </a:extLst>
          </p:cNvPr>
          <p:cNvGraphicFramePr>
            <a:graphicFrameLocks noGrp="1"/>
          </p:cNvGraphicFramePr>
          <p:nvPr>
            <p:extLst>
              <p:ext uri="{D42A27DB-BD31-4B8C-83A1-F6EECF244321}">
                <p14:modId xmlns:p14="http://schemas.microsoft.com/office/powerpoint/2010/main" val="991684916"/>
              </p:ext>
            </p:extLst>
          </p:nvPr>
        </p:nvGraphicFramePr>
        <p:xfrm>
          <a:off x="1257096" y="2113540"/>
          <a:ext cx="9767278" cy="3474720"/>
        </p:xfrm>
        <a:graphic>
          <a:graphicData uri="http://schemas.openxmlformats.org/drawingml/2006/table">
            <a:tbl>
              <a:tblPr firstRow="1" bandRow="1">
                <a:tableStyleId>{5C22544A-7EE6-4342-B048-85BDC9FD1C3A}</a:tableStyleId>
              </a:tblPr>
              <a:tblGrid>
                <a:gridCol w="2481383">
                  <a:extLst>
                    <a:ext uri="{9D8B030D-6E8A-4147-A177-3AD203B41FA5}">
                      <a16:colId xmlns:a16="http://schemas.microsoft.com/office/drawing/2014/main" val="1041046974"/>
                    </a:ext>
                  </a:extLst>
                </a:gridCol>
                <a:gridCol w="2481383">
                  <a:extLst>
                    <a:ext uri="{9D8B030D-6E8A-4147-A177-3AD203B41FA5}">
                      <a16:colId xmlns:a16="http://schemas.microsoft.com/office/drawing/2014/main" val="3595850472"/>
                    </a:ext>
                  </a:extLst>
                </a:gridCol>
                <a:gridCol w="2481383">
                  <a:extLst>
                    <a:ext uri="{9D8B030D-6E8A-4147-A177-3AD203B41FA5}">
                      <a16:colId xmlns:a16="http://schemas.microsoft.com/office/drawing/2014/main" val="3732757200"/>
                    </a:ext>
                  </a:extLst>
                </a:gridCol>
                <a:gridCol w="2323129">
                  <a:extLst>
                    <a:ext uri="{9D8B030D-6E8A-4147-A177-3AD203B41FA5}">
                      <a16:colId xmlns:a16="http://schemas.microsoft.com/office/drawing/2014/main" val="3053234115"/>
                    </a:ext>
                  </a:extLst>
                </a:gridCol>
              </a:tblGrid>
              <a:tr h="370840">
                <a:tc>
                  <a:txBody>
                    <a:bodyPr/>
                    <a:lstStyle/>
                    <a:p>
                      <a:r>
                        <a:rPr lang="en-US" dirty="0"/>
                        <a:t>Type</a:t>
                      </a:r>
                    </a:p>
                  </a:txBody>
                  <a:tcPr/>
                </a:tc>
                <a:tc>
                  <a:txBody>
                    <a:bodyPr/>
                    <a:lstStyle/>
                    <a:p>
                      <a:r>
                        <a:rPr lang="en-US" dirty="0"/>
                        <a:t>Models</a:t>
                      </a:r>
                    </a:p>
                  </a:txBody>
                  <a:tcPr/>
                </a:tc>
                <a:tc>
                  <a:txBody>
                    <a:bodyPr/>
                    <a:lstStyle/>
                    <a:p>
                      <a:r>
                        <a:rPr lang="en-US" dirty="0"/>
                        <a:t>R-squared</a:t>
                      </a:r>
                    </a:p>
                  </a:txBody>
                  <a:tcPr/>
                </a:tc>
                <a:tc>
                  <a:txBody>
                    <a:bodyPr/>
                    <a:lstStyle/>
                    <a:p>
                      <a:r>
                        <a:rPr lang="en-US" sz="1800" b="0" i="0" kern="1200" dirty="0">
                          <a:solidFill>
                            <a:schemeClr val="lt1"/>
                          </a:solidFill>
                          <a:effectLst/>
                          <a:latin typeface="+mn-lt"/>
                          <a:ea typeface="+mn-ea"/>
                          <a:cs typeface="+mn-cs"/>
                        </a:rPr>
                        <a:t>Akaike information criterion (AIC)</a:t>
                      </a:r>
                      <a:endParaRPr lang="en-US" dirty="0"/>
                    </a:p>
                  </a:txBody>
                  <a:tcPr/>
                </a:tc>
                <a:extLst>
                  <a:ext uri="{0D108BD9-81ED-4DB2-BD59-A6C34878D82A}">
                    <a16:rowId xmlns:a16="http://schemas.microsoft.com/office/drawing/2014/main" val="4149119553"/>
                  </a:ext>
                </a:extLst>
              </a:tr>
              <a:tr h="370840">
                <a:tc>
                  <a:txBody>
                    <a:bodyPr/>
                    <a:lstStyle/>
                    <a:p>
                      <a:r>
                        <a:rPr lang="en-US" dirty="0"/>
                        <a:t>Simple Linear</a:t>
                      </a:r>
                    </a:p>
                  </a:txBody>
                  <a:tcPr/>
                </a:tc>
                <a:tc>
                  <a:txBody>
                    <a:bodyPr/>
                    <a:lstStyle/>
                    <a:p>
                      <a:r>
                        <a:rPr lang="en-US" dirty="0" err="1"/>
                        <a:t>Oilprices</a:t>
                      </a:r>
                      <a:r>
                        <a:rPr lang="en-US" dirty="0"/>
                        <a:t>=86.35-3.82(FFR)</a:t>
                      </a:r>
                    </a:p>
                  </a:txBody>
                  <a:tcPr/>
                </a:tc>
                <a:tc>
                  <a:txBody>
                    <a:bodyPr/>
                    <a:lstStyle/>
                    <a:p>
                      <a:r>
                        <a:rPr lang="en-US" sz="1800" kern="1200" dirty="0">
                          <a:solidFill>
                            <a:schemeClr val="dk1"/>
                          </a:solidFill>
                          <a:effectLst/>
                          <a:latin typeface="+mn-lt"/>
                          <a:ea typeface="+mn-ea"/>
                          <a:cs typeface="+mn-cs"/>
                        </a:rPr>
                        <a:t>4.09%</a:t>
                      </a:r>
                      <a:endParaRPr lang="en-US" dirty="0"/>
                    </a:p>
                  </a:txBody>
                  <a:tcPr/>
                </a:tc>
                <a:tc>
                  <a:txBody>
                    <a:bodyPr/>
                    <a:lstStyle/>
                    <a:p>
                      <a:r>
                        <a:rPr lang="en-US" dirty="0"/>
                        <a:t>none</a:t>
                      </a:r>
                    </a:p>
                  </a:txBody>
                  <a:tcPr/>
                </a:tc>
                <a:extLst>
                  <a:ext uri="{0D108BD9-81ED-4DB2-BD59-A6C34878D82A}">
                    <a16:rowId xmlns:a16="http://schemas.microsoft.com/office/drawing/2014/main" val="959440418"/>
                  </a:ext>
                </a:extLst>
              </a:tr>
              <a:tr h="370840">
                <a:tc>
                  <a:txBody>
                    <a:bodyPr/>
                    <a:lstStyle/>
                    <a:p>
                      <a:r>
                        <a:rPr lang="en-US" dirty="0"/>
                        <a:t>Linear with months and FFR as coefficients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Oilprices</a:t>
                      </a:r>
                      <a:r>
                        <a:rPr lang="en-US" dirty="0"/>
                        <a:t>=67.42+0.00099(month)-3.15(FFR)</a:t>
                      </a:r>
                    </a:p>
                  </a:txBody>
                  <a:tcPr/>
                </a:tc>
                <a:tc>
                  <a:txBody>
                    <a:bodyPr/>
                    <a:lstStyle/>
                    <a:p>
                      <a:r>
                        <a:rPr lang="en-US" dirty="0"/>
                        <a:t>4.08%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p>
                      <a:endParaRPr lang="en-US" dirty="0"/>
                    </a:p>
                  </a:txBody>
                  <a:tcPr/>
                </a:tc>
                <a:extLst>
                  <a:ext uri="{0D108BD9-81ED-4DB2-BD59-A6C34878D82A}">
                    <a16:rowId xmlns:a16="http://schemas.microsoft.com/office/drawing/2014/main" val="3379720069"/>
                  </a:ext>
                </a:extLst>
              </a:tr>
              <a:tr h="370840">
                <a:tc>
                  <a:txBody>
                    <a:bodyPr/>
                    <a:lstStyle/>
                    <a:p>
                      <a:r>
                        <a:rPr lang="en-US" dirty="0"/>
                        <a:t>Lag month and month 2 for oil prices and FFR</a:t>
                      </a:r>
                    </a:p>
                  </a:txBody>
                  <a:tcPr/>
                </a:tc>
                <a:tc>
                  <a:txBody>
                    <a:bodyPr/>
                    <a:lstStyle/>
                    <a:p>
                      <a:r>
                        <a:rPr lang="en-US" dirty="0" err="1"/>
                        <a:t>Oilprice</a:t>
                      </a:r>
                      <a:r>
                        <a:rPr lang="en-US" dirty="0"/>
                        <a:t>=3.02+1.4(oil1)-.51(oil2)-2.15(FFR1)+1.97(FFR2)</a:t>
                      </a:r>
                    </a:p>
                  </a:txBody>
                  <a:tcPr/>
                </a:tc>
                <a:tc>
                  <a:txBody>
                    <a:bodyPr/>
                    <a:lstStyle/>
                    <a:p>
                      <a:r>
                        <a:rPr lang="en-US" dirty="0"/>
                        <a:t>97%</a:t>
                      </a:r>
                    </a:p>
                  </a:txBody>
                  <a:tcPr/>
                </a:tc>
                <a:tc>
                  <a:txBody>
                    <a:bodyPr/>
                    <a:lstStyle/>
                    <a:p>
                      <a:r>
                        <a:rPr lang="en-US" dirty="0"/>
                        <a:t>1754.37</a:t>
                      </a:r>
                    </a:p>
                  </a:txBody>
                  <a:tcPr/>
                </a:tc>
                <a:extLst>
                  <a:ext uri="{0D108BD9-81ED-4DB2-BD59-A6C34878D82A}">
                    <a16:rowId xmlns:a16="http://schemas.microsoft.com/office/drawing/2014/main" val="3337600297"/>
                  </a:ext>
                </a:extLst>
              </a:tr>
              <a:tr h="370840">
                <a:tc>
                  <a:txBody>
                    <a:bodyPr/>
                    <a:lstStyle/>
                    <a:p>
                      <a:r>
                        <a:rPr lang="en-US" dirty="0"/>
                        <a:t>Multivariate time</a:t>
                      </a:r>
                    </a:p>
                  </a:txBody>
                  <a:tcPr/>
                </a:tc>
                <a:tc>
                  <a:txBody>
                    <a:bodyPr/>
                    <a:lstStyle/>
                    <a:p>
                      <a:r>
                        <a:rPr lang="en-US" dirty="0" err="1"/>
                        <a:t>Oilprices</a:t>
                      </a:r>
                      <a:r>
                        <a:rPr lang="en-US" dirty="0"/>
                        <a:t>=1.95+0.14(FFR(t))+.088(oil(t-1)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p>
                      <a:endParaRPr lang="en-US" dirty="0"/>
                    </a:p>
                  </a:txBody>
                  <a:tcPr/>
                </a:tc>
                <a:tc>
                  <a:txBody>
                    <a:bodyPr/>
                    <a:lstStyle/>
                    <a:p>
                      <a:r>
                        <a:rPr lang="en-US" dirty="0"/>
                        <a:t>1335.1</a:t>
                      </a:r>
                    </a:p>
                  </a:txBody>
                  <a:tcPr/>
                </a:tc>
                <a:extLst>
                  <a:ext uri="{0D108BD9-81ED-4DB2-BD59-A6C34878D82A}">
                    <a16:rowId xmlns:a16="http://schemas.microsoft.com/office/drawing/2014/main" val="3699427730"/>
                  </a:ext>
                </a:extLst>
              </a:tr>
            </a:tbl>
          </a:graphicData>
        </a:graphic>
      </p:graphicFrame>
    </p:spTree>
    <p:extLst>
      <p:ext uri="{BB962C8B-B14F-4D97-AF65-F5344CB8AC3E}">
        <p14:creationId xmlns:p14="http://schemas.microsoft.com/office/powerpoint/2010/main" val="396478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impact</a:t>
            </a:r>
          </a:p>
        </p:txBody>
      </p:sp>
      <p:graphicFrame>
        <p:nvGraphicFramePr>
          <p:cNvPr id="3" name="Content Placeholder 2">
            <a:extLst>
              <a:ext uri="{FF2B5EF4-FFF2-40B4-BE49-F238E27FC236}">
                <a16:creationId xmlns:a16="http://schemas.microsoft.com/office/drawing/2014/main" id="{BED4E073-9C93-4206-B156-3156954FB93D}"/>
              </a:ext>
            </a:extLst>
          </p:cNvPr>
          <p:cNvGraphicFramePr>
            <a:graphicFrameLocks noGrp="1"/>
          </p:cNvGraphicFramePr>
          <p:nvPr>
            <p:ph idx="1"/>
            <p:extLst>
              <p:ext uri="{D42A27DB-BD31-4B8C-83A1-F6EECF244321}">
                <p14:modId xmlns:p14="http://schemas.microsoft.com/office/powerpoint/2010/main" val="606116276"/>
              </p:ext>
            </p:extLst>
          </p:nvPr>
        </p:nvGraphicFramePr>
        <p:xfrm>
          <a:off x="1294362"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03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conclusion</a:t>
            </a:r>
          </a:p>
        </p:txBody>
      </p:sp>
      <p:sp>
        <p:nvSpPr>
          <p:cNvPr id="8" name="Content Placeholder 7">
            <a:extLst>
              <a:ext uri="{FF2B5EF4-FFF2-40B4-BE49-F238E27FC236}">
                <a16:creationId xmlns:a16="http://schemas.microsoft.com/office/drawing/2014/main" id="{9082B909-FA7C-49F7-869B-0F1344B70875}"/>
              </a:ext>
            </a:extLst>
          </p:cNvPr>
          <p:cNvSpPr>
            <a:spLocks noGrp="1"/>
          </p:cNvSpPr>
          <p:nvPr>
            <p:ph idx="1"/>
          </p:nvPr>
        </p:nvSpPr>
        <p:spPr/>
        <p:txBody>
          <a:bodyPr>
            <a:normAutofit/>
          </a:bodyPr>
          <a:lstStyle/>
          <a:p>
            <a:pPr lvl="0"/>
            <a:r>
              <a:rPr lang="en-US" dirty="0"/>
              <a:t>Negative Correlation between oil prices and FFR</a:t>
            </a:r>
          </a:p>
          <a:p>
            <a:pPr lvl="0"/>
            <a:r>
              <a:rPr lang="en-US" dirty="0"/>
              <a:t>Statistical Significant models for FFR predicting oil prices</a:t>
            </a:r>
          </a:p>
          <a:p>
            <a:pPr lvl="0"/>
            <a:r>
              <a:rPr lang="en-US" dirty="0"/>
              <a:t>Continued analysis and research required</a:t>
            </a:r>
          </a:p>
          <a:p>
            <a:pPr lvl="0"/>
            <a:r>
              <a:rPr lang="en-US" dirty="0"/>
              <a:t>Understanding relationship crucial for decision-making</a:t>
            </a:r>
          </a:p>
        </p:txBody>
      </p:sp>
    </p:spTree>
    <p:extLst>
      <p:ext uri="{BB962C8B-B14F-4D97-AF65-F5344CB8AC3E}">
        <p14:creationId xmlns:p14="http://schemas.microsoft.com/office/powerpoint/2010/main" val="309606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2015732"/>
            <a:ext cx="9603275" cy="3712406"/>
          </a:xfrm>
        </p:spPr>
        <p:txBody>
          <a:bodyPr>
            <a:normAutofit fontScale="70000" lnSpcReduction="20000"/>
          </a:bodyPr>
          <a:lstStyle/>
          <a:p>
            <a:r>
              <a:rPr lang="en-US" dirty="0"/>
              <a:t>Azad, N. F., &amp; </a:t>
            </a:r>
            <a:r>
              <a:rPr lang="en-US" dirty="0" err="1"/>
              <a:t>Serletis</a:t>
            </a:r>
            <a:r>
              <a:rPr lang="en-US" dirty="0"/>
              <a:t>, A. (2022). Oil Price Shocks in Major Emerging Economies. </a:t>
            </a:r>
            <a:r>
              <a:rPr lang="en-US" i="1" dirty="0"/>
              <a:t>Energy Journal</a:t>
            </a:r>
            <a:r>
              <a:rPr lang="en-US" dirty="0"/>
              <a:t>, </a:t>
            </a:r>
            <a:r>
              <a:rPr lang="en-US" i="1" dirty="0"/>
              <a:t>43</a:t>
            </a:r>
            <a:r>
              <a:rPr lang="en-US" dirty="0"/>
              <a:t>(4), 199–213. </a:t>
            </a:r>
            <a:r>
              <a:rPr lang="en-US" u="sng" dirty="0">
                <a:hlinkClick r:id="rId3"/>
              </a:rPr>
              <a:t>https://doi.org/10.5547/01956574.43.4.naza</a:t>
            </a:r>
            <a:endParaRPr lang="en-US" u="sng" dirty="0"/>
          </a:p>
          <a:p>
            <a:r>
              <a:rPr lang="en-US" dirty="0" err="1"/>
              <a:t>Burival</a:t>
            </a:r>
            <a:r>
              <a:rPr lang="en-US" dirty="0"/>
              <a:t>, Z. (2018). </a:t>
            </a:r>
            <a:r>
              <a:rPr lang="en-US" i="1" dirty="0"/>
              <a:t>Pump-jack mining crude oil with the sunset </a:t>
            </a:r>
            <a:r>
              <a:rPr lang="en-US" dirty="0"/>
              <a:t>[Stock image]. Unsplash. </a:t>
            </a:r>
            <a:r>
              <a:rPr lang="en-US" dirty="0">
                <a:hlinkClick r:id="rId4"/>
              </a:rPr>
              <a:t>https://unsplash.com/photos/GrmwVnVSSdU</a:t>
            </a:r>
            <a:endParaRPr lang="en-US" dirty="0"/>
          </a:p>
          <a:p>
            <a:r>
              <a:rPr lang="en-US" dirty="0"/>
              <a:t>Board of Governors of the Federal Reserve System (US). (2023, March 31), Federal Funds Effective Rate [FEDFUNDS], retrieved from FRED, Federal Reserve Bank of St. Louis. Retrieved April 1, 2023 from https://fred.stlouisfed.org/series/FEDFUNDS/</a:t>
            </a:r>
          </a:p>
          <a:p>
            <a:r>
              <a:rPr lang="en-US" dirty="0"/>
              <a:t>Hong, T., Wang, J., &amp; Zhang, H. (2017). The relationship between oil price and U.S. inflation. Energy Economics, 61, 41-48.</a:t>
            </a:r>
          </a:p>
          <a:p>
            <a:r>
              <a:rPr lang="en-US" dirty="0" err="1"/>
              <a:t>Mohammadi</a:t>
            </a:r>
            <a:r>
              <a:rPr lang="en-US" dirty="0"/>
              <a:t>, H., &amp; </a:t>
            </a:r>
            <a:r>
              <a:rPr lang="en-US" dirty="0" err="1"/>
              <a:t>Su</a:t>
            </a:r>
            <a:r>
              <a:rPr lang="en-US" dirty="0"/>
              <a:t>, L. (2017). Monetary policy and crude oil prices: Empirical evidence from the wavelet analysis. Energy Economics, 65, 98-110.</a:t>
            </a:r>
          </a:p>
          <a:p>
            <a:r>
              <a:rPr lang="en-US" dirty="0"/>
              <a:t>U.S. Energy Information Administration (EIA) (2023). Short-Term Energy Outlook. Retrieved April 1, 2023 from </a:t>
            </a:r>
            <a:r>
              <a:rPr lang="en-US" dirty="0">
                <a:hlinkClick r:id="rId5"/>
              </a:rPr>
              <a:t>https://www.eia.gov/outlooks/steo/realprices/</a:t>
            </a:r>
            <a:endParaRPr lang="en-US" dirty="0"/>
          </a:p>
          <a:p>
            <a:r>
              <a:rPr lang="en-US" dirty="0"/>
              <a:t>Verbeek, M. (2017). Using linear regression to establish empirical relationships. </a:t>
            </a:r>
            <a:r>
              <a:rPr lang="en-US" i="1" dirty="0"/>
              <a:t>IZA World of </a:t>
            </a:r>
            <a:r>
              <a:rPr lang="en-US" i="1" dirty="0" err="1"/>
              <a:t>Labor</a:t>
            </a:r>
            <a:r>
              <a:rPr lang="en-US" dirty="0" err="1"/>
              <a:t>.</a:t>
            </a:r>
            <a:r>
              <a:rPr lang="en-US" u="sng" dirty="0" err="1">
                <a:hlinkClick r:id="rId6"/>
              </a:rPr>
              <a:t>https</a:t>
            </a:r>
            <a:r>
              <a:rPr lang="en-US" u="sng" dirty="0">
                <a:hlinkClick r:id="rId6"/>
              </a:rPr>
              <a:t>://doi.org/10.15185/izawol.336</a:t>
            </a:r>
            <a:endParaRPr lang="en-US" dirty="0"/>
          </a:p>
          <a:p>
            <a:endParaRPr lang="en-US" dirty="0"/>
          </a:p>
          <a:p>
            <a:endParaRPr lang="en-US" dirty="0"/>
          </a:p>
        </p:txBody>
      </p:sp>
    </p:spTree>
    <p:extLst>
      <p:ext uri="{BB962C8B-B14F-4D97-AF65-F5344CB8AC3E}">
        <p14:creationId xmlns:p14="http://schemas.microsoft.com/office/powerpoint/2010/main" val="80755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Agenda</a:t>
            </a:r>
          </a:p>
        </p:txBody>
      </p:sp>
      <p:sp>
        <p:nvSpPr>
          <p:cNvPr id="8" name="Content Placeholder 7">
            <a:extLst>
              <a:ext uri="{FF2B5EF4-FFF2-40B4-BE49-F238E27FC236}">
                <a16:creationId xmlns:a16="http://schemas.microsoft.com/office/drawing/2014/main" id="{9082B909-FA7C-49F7-869B-0F1344B70875}"/>
              </a:ext>
            </a:extLst>
          </p:cNvPr>
          <p:cNvSpPr>
            <a:spLocks noGrp="1"/>
          </p:cNvSpPr>
          <p:nvPr>
            <p:ph idx="1"/>
          </p:nvPr>
        </p:nvSpPr>
        <p:spPr/>
        <p:txBody>
          <a:bodyPr>
            <a:normAutofit fontScale="70000" lnSpcReduction="20000"/>
          </a:bodyPr>
          <a:lstStyle/>
          <a:p>
            <a:pPr lvl="0"/>
            <a:r>
              <a:rPr lang="en-US" dirty="0"/>
              <a:t>Purpose</a:t>
            </a:r>
          </a:p>
          <a:p>
            <a:pPr lvl="0"/>
            <a:r>
              <a:rPr lang="en-US" dirty="0"/>
              <a:t>Thesis</a:t>
            </a:r>
          </a:p>
          <a:p>
            <a:pPr lvl="0"/>
            <a:r>
              <a:rPr lang="en-US" dirty="0"/>
              <a:t>Overview</a:t>
            </a:r>
          </a:p>
          <a:p>
            <a:pPr lvl="0"/>
            <a:r>
              <a:rPr lang="en-US" dirty="0"/>
              <a:t>Business Problem/Hypothesis</a:t>
            </a:r>
          </a:p>
          <a:p>
            <a:pPr lvl="0"/>
            <a:r>
              <a:rPr lang="en-US" dirty="0"/>
              <a:t>Descriptive Results</a:t>
            </a:r>
          </a:p>
          <a:p>
            <a:pPr lvl="0"/>
            <a:r>
              <a:rPr lang="en-US" dirty="0"/>
              <a:t>Historical Trends</a:t>
            </a:r>
          </a:p>
          <a:p>
            <a:pPr lvl="0"/>
            <a:r>
              <a:rPr lang="en-US" dirty="0"/>
              <a:t>Relationship</a:t>
            </a:r>
          </a:p>
          <a:p>
            <a:pPr lvl="0"/>
            <a:r>
              <a:rPr lang="en-US" dirty="0"/>
              <a:t>Models</a:t>
            </a:r>
          </a:p>
          <a:p>
            <a:pPr lvl="0"/>
            <a:r>
              <a:rPr lang="en-US" dirty="0"/>
              <a:t>Impact</a:t>
            </a:r>
          </a:p>
          <a:p>
            <a:pPr lvl="0"/>
            <a:r>
              <a:rPr lang="en-US" dirty="0"/>
              <a:t>Conclusion</a:t>
            </a:r>
          </a:p>
        </p:txBody>
      </p:sp>
    </p:spTree>
    <p:extLst>
      <p:ext uri="{BB962C8B-B14F-4D97-AF65-F5344CB8AC3E}">
        <p14:creationId xmlns:p14="http://schemas.microsoft.com/office/powerpoint/2010/main" val="376636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Purpose</a:t>
            </a:r>
          </a:p>
        </p:txBody>
      </p:sp>
      <p:sp>
        <p:nvSpPr>
          <p:cNvPr id="8" name="Content Placeholder 7">
            <a:extLst>
              <a:ext uri="{FF2B5EF4-FFF2-40B4-BE49-F238E27FC236}">
                <a16:creationId xmlns:a16="http://schemas.microsoft.com/office/drawing/2014/main" id="{9082B909-FA7C-49F7-869B-0F1344B70875}"/>
              </a:ext>
            </a:extLst>
          </p:cNvPr>
          <p:cNvSpPr>
            <a:spLocks noGrp="1"/>
          </p:cNvSpPr>
          <p:nvPr>
            <p:ph idx="1"/>
          </p:nvPr>
        </p:nvSpPr>
        <p:spPr/>
        <p:txBody>
          <a:bodyPr>
            <a:normAutofit/>
          </a:bodyPr>
          <a:lstStyle/>
          <a:p>
            <a:r>
              <a:rPr lang="en-US" dirty="0"/>
              <a:t>Understand historical trends </a:t>
            </a:r>
          </a:p>
          <a:p>
            <a:r>
              <a:rPr lang="en-US" dirty="0"/>
              <a:t>Descriptive understanding of data</a:t>
            </a:r>
          </a:p>
          <a:p>
            <a:r>
              <a:rPr lang="en-US" dirty="0"/>
              <a:t>Relationship between oil prices and Federal Funds Rate (FFR)</a:t>
            </a:r>
          </a:p>
          <a:p>
            <a:r>
              <a:rPr lang="en-US" dirty="0"/>
              <a:t>Regression Analysis</a:t>
            </a:r>
          </a:p>
        </p:txBody>
      </p:sp>
      <p:pic>
        <p:nvPicPr>
          <p:cNvPr id="4" name="Graphic 3" descr="Bar chart">
            <a:extLst>
              <a:ext uri="{FF2B5EF4-FFF2-40B4-BE49-F238E27FC236}">
                <a16:creationId xmlns:a16="http://schemas.microsoft.com/office/drawing/2014/main" id="{3A28DA8E-E604-43C7-B83D-8B408025EE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1109" y="1918595"/>
            <a:ext cx="3085652" cy="3085652"/>
          </a:xfrm>
          <a:prstGeom prst="rect">
            <a:avLst/>
          </a:prstGeom>
        </p:spPr>
      </p:pic>
    </p:spTree>
    <p:extLst>
      <p:ext uri="{BB962C8B-B14F-4D97-AF65-F5344CB8AC3E}">
        <p14:creationId xmlns:p14="http://schemas.microsoft.com/office/powerpoint/2010/main" val="2793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a:t>thesis</a:t>
            </a:r>
            <a:endParaRPr lang="en-US" dirty="0"/>
          </a:p>
        </p:txBody>
      </p:sp>
      <p:graphicFrame>
        <p:nvGraphicFramePr>
          <p:cNvPr id="3" name="Content Placeholder 2">
            <a:extLst>
              <a:ext uri="{FF2B5EF4-FFF2-40B4-BE49-F238E27FC236}">
                <a16:creationId xmlns:a16="http://schemas.microsoft.com/office/drawing/2014/main" id="{FB70143D-4FB7-4F3E-AD92-82FCDA539EE8}"/>
              </a:ext>
            </a:extLst>
          </p:cNvPr>
          <p:cNvGraphicFramePr>
            <a:graphicFrameLocks noGrp="1"/>
          </p:cNvGraphicFramePr>
          <p:nvPr>
            <p:ph idx="1"/>
            <p:extLst>
              <p:ext uri="{D42A27DB-BD31-4B8C-83A1-F6EECF244321}">
                <p14:modId xmlns:p14="http://schemas.microsoft.com/office/powerpoint/2010/main" val="3778507606"/>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80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1114097" y="952946"/>
            <a:ext cx="9604375" cy="1049338"/>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968939" y="1744846"/>
            <a:ext cx="5459413" cy="4160208"/>
          </a:xfrm>
        </p:spPr>
        <p:txBody>
          <a:bodyPr>
            <a:normAutofit/>
          </a:bodyPr>
          <a:lstStyle/>
          <a:p>
            <a:r>
              <a:rPr lang="en-US" dirty="0"/>
              <a:t>Data from January 2000 to January 2023</a:t>
            </a:r>
          </a:p>
          <a:p>
            <a:r>
              <a:rPr lang="en-US" dirty="0"/>
              <a:t>Real imported Crude Oil Prices</a:t>
            </a:r>
          </a:p>
          <a:p>
            <a:pPr lvl="1"/>
            <a:r>
              <a:rPr lang="en-US" dirty="0"/>
              <a:t>U.S Energy Information Administration (EIA)</a:t>
            </a:r>
          </a:p>
          <a:p>
            <a:pPr lvl="1"/>
            <a:r>
              <a:rPr lang="en-US" dirty="0"/>
              <a:t>Impact on fuel costs</a:t>
            </a:r>
          </a:p>
          <a:p>
            <a:pPr lvl="1"/>
            <a:r>
              <a:rPr lang="en-US" dirty="0"/>
              <a:t>Global Demand and Supply</a:t>
            </a:r>
          </a:p>
          <a:p>
            <a:r>
              <a:rPr lang="en-US" dirty="0"/>
              <a:t>FFR</a:t>
            </a:r>
          </a:p>
          <a:p>
            <a:pPr lvl="1"/>
            <a:r>
              <a:rPr lang="en-US" dirty="0"/>
              <a:t>Federal Reserve Economic Data (FRED)</a:t>
            </a:r>
          </a:p>
          <a:p>
            <a:pPr lvl="1"/>
            <a:r>
              <a:rPr lang="en-US" dirty="0"/>
              <a:t>Impact on borrowing cost</a:t>
            </a:r>
          </a:p>
          <a:p>
            <a:pPr lvl="1"/>
            <a:r>
              <a:rPr lang="en-US" dirty="0"/>
              <a:t>Monetary Tool</a:t>
            </a:r>
          </a:p>
          <a:p>
            <a:pPr marL="0" indent="0">
              <a:buNone/>
            </a:pPr>
            <a:endParaRPr lang="en-US" dirty="0"/>
          </a:p>
        </p:txBody>
      </p:sp>
      <p:pic>
        <p:nvPicPr>
          <p:cNvPr id="8" name="Picture 7">
            <a:extLst>
              <a:ext uri="{FF2B5EF4-FFF2-40B4-BE49-F238E27FC236}">
                <a16:creationId xmlns:a16="http://schemas.microsoft.com/office/drawing/2014/main" id="{8F528A57-8B83-E54B-B822-4EE812753CB4}"/>
              </a:ext>
            </a:extLst>
          </p:cNvPr>
          <p:cNvPicPr>
            <a:picLocks noChangeAspect="1"/>
          </p:cNvPicPr>
          <p:nvPr/>
        </p:nvPicPr>
        <p:blipFill>
          <a:blip r:embed="rId3"/>
          <a:stretch>
            <a:fillRect/>
          </a:stretch>
        </p:blipFill>
        <p:spPr>
          <a:xfrm>
            <a:off x="6616611" y="1760548"/>
            <a:ext cx="5095777" cy="3487422"/>
          </a:xfrm>
          <a:prstGeom prst="rect">
            <a:avLst/>
          </a:prstGeom>
        </p:spPr>
      </p:pic>
      <p:sp>
        <p:nvSpPr>
          <p:cNvPr id="10" name="Rectangle 9">
            <a:extLst>
              <a:ext uri="{FF2B5EF4-FFF2-40B4-BE49-F238E27FC236}">
                <a16:creationId xmlns:a16="http://schemas.microsoft.com/office/drawing/2014/main" id="{CB5F8322-3908-C342-981C-A1F4DF4BFE0E}"/>
              </a:ext>
            </a:extLst>
          </p:cNvPr>
          <p:cNvSpPr/>
          <p:nvPr/>
        </p:nvSpPr>
        <p:spPr>
          <a:xfrm>
            <a:off x="6522481" y="5247970"/>
            <a:ext cx="5284036" cy="430887"/>
          </a:xfrm>
          <a:prstGeom prst="rect">
            <a:avLst/>
          </a:prstGeom>
        </p:spPr>
        <p:txBody>
          <a:bodyPr wrap="square">
            <a:spAutoFit/>
          </a:bodyPr>
          <a:lstStyle/>
          <a:p>
            <a:r>
              <a:rPr lang="en-US" sz="1100" i="1" dirty="0"/>
              <a:t>Note: </a:t>
            </a:r>
            <a:r>
              <a:rPr lang="en-US" sz="1100" dirty="0"/>
              <a:t>Adapted from </a:t>
            </a:r>
            <a:r>
              <a:rPr lang="en-US" sz="1100" i="1" dirty="0"/>
              <a:t>Pump-jack mining crude oil with the sunset</a:t>
            </a:r>
            <a:r>
              <a:rPr lang="en-US" sz="1100" dirty="0"/>
              <a:t>, by Z. Burival, 2018, Unsplash (</a:t>
            </a:r>
            <a:r>
              <a:rPr lang="en-US" sz="1100" dirty="0">
                <a:hlinkClick r:id="rId4"/>
              </a:rPr>
              <a:t>https://unsplash.com/photos/GrmwVnVSSdU</a:t>
            </a:r>
            <a:r>
              <a:rPr lang="en-US" sz="1100" dirty="0"/>
              <a:t>). In the public domain.</a:t>
            </a:r>
          </a:p>
        </p:txBody>
      </p:sp>
      <p:sp>
        <p:nvSpPr>
          <p:cNvPr id="4" name="TextBox 3"/>
          <p:cNvSpPr txBox="1"/>
          <p:nvPr/>
        </p:nvSpPr>
        <p:spPr>
          <a:xfrm>
            <a:off x="6522481" y="1149680"/>
            <a:ext cx="5095777" cy="584775"/>
          </a:xfrm>
          <a:prstGeom prst="rect">
            <a:avLst/>
          </a:prstGeom>
          <a:noFill/>
        </p:spPr>
        <p:txBody>
          <a:bodyPr wrap="square" rtlCol="0">
            <a:spAutoFit/>
          </a:bodyPr>
          <a:lstStyle/>
          <a:p>
            <a:r>
              <a:rPr lang="en-US" sz="1600" b="1" dirty="0"/>
              <a:t>Figure 1</a:t>
            </a:r>
            <a:endParaRPr lang="en-US" sz="1600" dirty="0"/>
          </a:p>
          <a:p>
            <a:r>
              <a:rPr lang="en-US" sz="1600" i="1" dirty="0"/>
              <a:t>Crude oil mining at sunset</a:t>
            </a:r>
          </a:p>
        </p:txBody>
      </p:sp>
    </p:spTree>
    <p:extLst>
      <p:ext uri="{BB962C8B-B14F-4D97-AF65-F5344CB8AC3E}">
        <p14:creationId xmlns:p14="http://schemas.microsoft.com/office/powerpoint/2010/main" val="352166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Business problem/hypothesis</a:t>
            </a:r>
          </a:p>
        </p:txBody>
      </p:sp>
      <p:graphicFrame>
        <p:nvGraphicFramePr>
          <p:cNvPr id="3" name="Content Placeholder 2">
            <a:extLst>
              <a:ext uri="{FF2B5EF4-FFF2-40B4-BE49-F238E27FC236}">
                <a16:creationId xmlns:a16="http://schemas.microsoft.com/office/drawing/2014/main" id="{97745ACE-3B39-43B3-BCCA-34D91B7E0B46}"/>
              </a:ext>
            </a:extLst>
          </p:cNvPr>
          <p:cNvGraphicFramePr>
            <a:graphicFrameLocks noGrp="1"/>
          </p:cNvGraphicFramePr>
          <p:nvPr>
            <p:ph idx="1"/>
            <p:extLst>
              <p:ext uri="{D42A27DB-BD31-4B8C-83A1-F6EECF244321}">
                <p14:modId xmlns:p14="http://schemas.microsoft.com/office/powerpoint/2010/main" val="2700015643"/>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78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Descriptive results</a:t>
            </a:r>
          </a:p>
        </p:txBody>
      </p:sp>
      <p:pic>
        <p:nvPicPr>
          <p:cNvPr id="5" name="Picture 4">
            <a:extLst>
              <a:ext uri="{FF2B5EF4-FFF2-40B4-BE49-F238E27FC236}">
                <a16:creationId xmlns:a16="http://schemas.microsoft.com/office/drawing/2014/main" id="{3862E865-8317-4E8C-9369-C00C9592EA25}"/>
              </a:ext>
            </a:extLst>
          </p:cNvPr>
          <p:cNvPicPr/>
          <p:nvPr/>
        </p:nvPicPr>
        <p:blipFill>
          <a:blip r:embed="rId3"/>
          <a:stretch>
            <a:fillRect/>
          </a:stretch>
        </p:blipFill>
        <p:spPr>
          <a:xfrm>
            <a:off x="226528" y="2041415"/>
            <a:ext cx="5796585" cy="4428959"/>
          </a:xfrm>
          <a:prstGeom prst="rect">
            <a:avLst/>
          </a:prstGeom>
        </p:spPr>
      </p:pic>
      <p:pic>
        <p:nvPicPr>
          <p:cNvPr id="6" name="Picture 5">
            <a:extLst>
              <a:ext uri="{FF2B5EF4-FFF2-40B4-BE49-F238E27FC236}">
                <a16:creationId xmlns:a16="http://schemas.microsoft.com/office/drawing/2014/main" id="{BD26C060-E652-4735-9A82-52EF031C292B}"/>
              </a:ext>
            </a:extLst>
          </p:cNvPr>
          <p:cNvPicPr/>
          <p:nvPr/>
        </p:nvPicPr>
        <p:blipFill>
          <a:blip r:embed="rId4"/>
          <a:stretch>
            <a:fillRect/>
          </a:stretch>
        </p:blipFill>
        <p:spPr>
          <a:xfrm>
            <a:off x="6023113" y="2041415"/>
            <a:ext cx="6090092" cy="4428958"/>
          </a:xfrm>
          <a:prstGeom prst="rect">
            <a:avLst/>
          </a:prstGeom>
        </p:spPr>
      </p:pic>
      <p:sp>
        <p:nvSpPr>
          <p:cNvPr id="3" name="Rectangle 2">
            <a:extLst>
              <a:ext uri="{FF2B5EF4-FFF2-40B4-BE49-F238E27FC236}">
                <a16:creationId xmlns:a16="http://schemas.microsoft.com/office/drawing/2014/main" id="{6DB7E63B-1F07-4CAD-8B88-245DFBD75959}"/>
              </a:ext>
            </a:extLst>
          </p:cNvPr>
          <p:cNvSpPr/>
          <p:nvPr/>
        </p:nvSpPr>
        <p:spPr>
          <a:xfrm>
            <a:off x="187144" y="1530588"/>
            <a:ext cx="6096000" cy="646331"/>
          </a:xfrm>
          <a:prstGeom prst="rect">
            <a:avLst/>
          </a:prstGeom>
        </p:spPr>
        <p:txBody>
          <a:bodyPr>
            <a:spAutoFit/>
          </a:bodyPr>
          <a:lstStyle/>
          <a:p>
            <a:r>
              <a:rPr lang="en-US" b="1" dirty="0"/>
              <a:t>Figure 2</a:t>
            </a:r>
            <a:endParaRPr lang="en-US" dirty="0"/>
          </a:p>
          <a:p>
            <a:r>
              <a:rPr lang="en-US" i="1" dirty="0"/>
              <a:t>Snapshot of descriptive results</a:t>
            </a:r>
            <a:endParaRPr lang="en-US" dirty="0"/>
          </a:p>
        </p:txBody>
      </p:sp>
    </p:spTree>
    <p:extLst>
      <p:ext uri="{BB962C8B-B14F-4D97-AF65-F5344CB8AC3E}">
        <p14:creationId xmlns:p14="http://schemas.microsoft.com/office/powerpoint/2010/main" val="94661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Historical trends</a:t>
            </a:r>
          </a:p>
        </p:txBody>
      </p:sp>
      <p:pic>
        <p:nvPicPr>
          <p:cNvPr id="7" name="Picture 6">
            <a:extLst>
              <a:ext uri="{FF2B5EF4-FFF2-40B4-BE49-F238E27FC236}">
                <a16:creationId xmlns:a16="http://schemas.microsoft.com/office/drawing/2014/main" id="{50C6FB4C-8829-4B8D-914E-DF8F97B60CD8}"/>
              </a:ext>
            </a:extLst>
          </p:cNvPr>
          <p:cNvPicPr/>
          <p:nvPr/>
        </p:nvPicPr>
        <p:blipFill>
          <a:blip r:embed="rId3"/>
          <a:stretch>
            <a:fillRect/>
          </a:stretch>
        </p:blipFill>
        <p:spPr>
          <a:xfrm>
            <a:off x="938606" y="1853754"/>
            <a:ext cx="6925780" cy="4293705"/>
          </a:xfrm>
          <a:prstGeom prst="rect">
            <a:avLst/>
          </a:prstGeom>
        </p:spPr>
      </p:pic>
      <p:graphicFrame>
        <p:nvGraphicFramePr>
          <p:cNvPr id="9" name="Diagram 8">
            <a:extLst>
              <a:ext uri="{FF2B5EF4-FFF2-40B4-BE49-F238E27FC236}">
                <a16:creationId xmlns:a16="http://schemas.microsoft.com/office/drawing/2014/main" id="{1ED59119-832B-4E81-9116-5EA1645B1E55}"/>
              </a:ext>
            </a:extLst>
          </p:cNvPr>
          <p:cNvGraphicFramePr/>
          <p:nvPr>
            <p:extLst>
              <p:ext uri="{D42A27DB-BD31-4B8C-83A1-F6EECF244321}">
                <p14:modId xmlns:p14="http://schemas.microsoft.com/office/powerpoint/2010/main" val="4224097436"/>
              </p:ext>
            </p:extLst>
          </p:nvPr>
        </p:nvGraphicFramePr>
        <p:xfrm>
          <a:off x="8202706" y="2742511"/>
          <a:ext cx="3505200" cy="1754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5E6E2CE9-2E21-428F-B59F-5A310FC21F55}"/>
              </a:ext>
            </a:extLst>
          </p:cNvPr>
          <p:cNvSpPr/>
          <p:nvPr/>
        </p:nvSpPr>
        <p:spPr>
          <a:xfrm>
            <a:off x="0" y="1538738"/>
            <a:ext cx="6096000" cy="646331"/>
          </a:xfrm>
          <a:prstGeom prst="rect">
            <a:avLst/>
          </a:prstGeom>
        </p:spPr>
        <p:txBody>
          <a:bodyPr>
            <a:spAutoFit/>
          </a:bodyPr>
          <a:lstStyle/>
          <a:p>
            <a:r>
              <a:rPr lang="en-US" b="1" dirty="0"/>
              <a:t>Figure 3</a:t>
            </a:r>
            <a:endParaRPr lang="en-US" dirty="0"/>
          </a:p>
          <a:p>
            <a:r>
              <a:rPr lang="en-US" i="1" dirty="0"/>
              <a:t>Historical trend snapshot</a:t>
            </a:r>
            <a:endParaRPr lang="en-US" dirty="0"/>
          </a:p>
        </p:txBody>
      </p:sp>
    </p:spTree>
    <p:extLst>
      <p:ext uri="{BB962C8B-B14F-4D97-AF65-F5344CB8AC3E}">
        <p14:creationId xmlns:p14="http://schemas.microsoft.com/office/powerpoint/2010/main" val="39731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Relationship</a:t>
            </a:r>
          </a:p>
        </p:txBody>
      </p:sp>
      <p:graphicFrame>
        <p:nvGraphicFramePr>
          <p:cNvPr id="9" name="Diagram 8">
            <a:extLst>
              <a:ext uri="{FF2B5EF4-FFF2-40B4-BE49-F238E27FC236}">
                <a16:creationId xmlns:a16="http://schemas.microsoft.com/office/drawing/2014/main" id="{1ED59119-832B-4E81-9116-5EA1645B1E55}"/>
              </a:ext>
            </a:extLst>
          </p:cNvPr>
          <p:cNvGraphicFramePr/>
          <p:nvPr>
            <p:extLst>
              <p:ext uri="{D42A27DB-BD31-4B8C-83A1-F6EECF244321}">
                <p14:modId xmlns:p14="http://schemas.microsoft.com/office/powerpoint/2010/main" val="533328775"/>
              </p:ext>
            </p:extLst>
          </p:nvPr>
        </p:nvGraphicFramePr>
        <p:xfrm>
          <a:off x="8202706" y="2742511"/>
          <a:ext cx="35052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1702892-2A81-478F-BCB5-F8B427C8B669}"/>
              </a:ext>
            </a:extLst>
          </p:cNvPr>
          <p:cNvPicPr/>
          <p:nvPr/>
        </p:nvPicPr>
        <p:blipFill>
          <a:blip r:embed="rId8"/>
          <a:stretch>
            <a:fillRect/>
          </a:stretch>
        </p:blipFill>
        <p:spPr>
          <a:xfrm>
            <a:off x="0" y="2236494"/>
            <a:ext cx="7305559" cy="3893148"/>
          </a:xfrm>
          <a:prstGeom prst="rect">
            <a:avLst/>
          </a:prstGeom>
        </p:spPr>
      </p:pic>
      <p:sp>
        <p:nvSpPr>
          <p:cNvPr id="6" name="Rectangle 5">
            <a:extLst>
              <a:ext uri="{FF2B5EF4-FFF2-40B4-BE49-F238E27FC236}">
                <a16:creationId xmlns:a16="http://schemas.microsoft.com/office/drawing/2014/main" id="{85446CFD-0997-4F35-A94A-19624F2B729C}"/>
              </a:ext>
            </a:extLst>
          </p:cNvPr>
          <p:cNvSpPr/>
          <p:nvPr/>
        </p:nvSpPr>
        <p:spPr>
          <a:xfrm>
            <a:off x="0" y="1538738"/>
            <a:ext cx="6096000" cy="646331"/>
          </a:xfrm>
          <a:prstGeom prst="rect">
            <a:avLst/>
          </a:prstGeom>
        </p:spPr>
        <p:txBody>
          <a:bodyPr>
            <a:spAutoFit/>
          </a:bodyPr>
          <a:lstStyle/>
          <a:p>
            <a:r>
              <a:rPr lang="en-US" b="1" dirty="0"/>
              <a:t>Figure 4</a:t>
            </a:r>
            <a:endParaRPr lang="en-US" dirty="0"/>
          </a:p>
          <a:p>
            <a:r>
              <a:rPr lang="en-US" i="1" dirty="0"/>
              <a:t>Snapshot of correlation results</a:t>
            </a:r>
            <a:endParaRPr lang="en-US" dirty="0"/>
          </a:p>
        </p:txBody>
      </p:sp>
    </p:spTree>
    <p:extLst>
      <p:ext uri="{BB962C8B-B14F-4D97-AF65-F5344CB8AC3E}">
        <p14:creationId xmlns:p14="http://schemas.microsoft.com/office/powerpoint/2010/main" val="19971305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{1CE8DD9A-92D5-B847-99AD-AF738E943473}tf10001119</Template>
  <TotalTime>24918</TotalTime>
  <Words>1824</Words>
  <Application>Microsoft Office PowerPoint</Application>
  <PresentationFormat>Widescreen</PresentationFormat>
  <Paragraphs>130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Oil price and federal funds rate</vt:lpstr>
      <vt:lpstr>Agenda</vt:lpstr>
      <vt:lpstr>Purpose</vt:lpstr>
      <vt:lpstr>thesis</vt:lpstr>
      <vt:lpstr>overview</vt:lpstr>
      <vt:lpstr>Business problem/hypothesis</vt:lpstr>
      <vt:lpstr>Descriptive results</vt:lpstr>
      <vt:lpstr>Historical trends</vt:lpstr>
      <vt:lpstr>Relationship</vt:lpstr>
      <vt:lpstr>models</vt:lpstr>
      <vt:lpstr>impact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kmin8</cp:lastModifiedBy>
  <cp:revision>73</cp:revision>
  <dcterms:created xsi:type="dcterms:W3CDTF">2020-05-19T17:01:57Z</dcterms:created>
  <dcterms:modified xsi:type="dcterms:W3CDTF">2023-05-09T19:09:27Z</dcterms:modified>
</cp:coreProperties>
</file>