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9" r:id="rId3"/>
    <p:sldId id="257" r:id="rId4"/>
    <p:sldId id="258" r:id="rId5"/>
    <p:sldId id="261"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27D1BA-8F17-AE4B-A024-445AF44DE85A}" v="905" dt="2020-11-02T22:47:02.7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10/31/20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30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6026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10/31/20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9810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10/31/20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9710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10/31/20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8890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10/31/20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2029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10/31/20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988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10/31/20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795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10/31/20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046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10/31/20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2374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10/31/20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4082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10/31/20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926407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2.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3">
            <a:extLst>
              <a:ext uri="{FF2B5EF4-FFF2-40B4-BE49-F238E27FC236}">
                <a16:creationId xmlns:a16="http://schemas.microsoft.com/office/drawing/2014/main" id="{B6F23470-A439-4C05-8318-1C6F8D8D5F91}"/>
              </a:ext>
            </a:extLst>
          </p:cNvPr>
          <p:cNvPicPr>
            <a:picLocks noChangeAspect="1"/>
          </p:cNvPicPr>
          <p:nvPr/>
        </p:nvPicPr>
        <p:blipFill rotWithShape="1">
          <a:blip r:embed="rId4"/>
          <a:srcRect t="6422" b="9308"/>
          <a:stretch/>
        </p:blipFill>
        <p:spPr>
          <a:xfrm>
            <a:off x="20" y="236976"/>
            <a:ext cx="12191980" cy="6857990"/>
          </a:xfrm>
          <a:prstGeom prst="rect">
            <a:avLst/>
          </a:prstGeom>
        </p:spPr>
      </p:pic>
      <p:sp>
        <p:nvSpPr>
          <p:cNvPr id="2" name="Title 1">
            <a:extLst>
              <a:ext uri="{FF2B5EF4-FFF2-40B4-BE49-F238E27FC236}">
                <a16:creationId xmlns:a16="http://schemas.microsoft.com/office/drawing/2014/main" id="{849CA8FE-17DC-43A9-83E5-D24CDA9FA6A8}"/>
              </a:ext>
            </a:extLst>
          </p:cNvPr>
          <p:cNvSpPr>
            <a:spLocks noGrp="1"/>
          </p:cNvSpPr>
          <p:nvPr>
            <p:ph type="ctrTitle"/>
          </p:nvPr>
        </p:nvSpPr>
        <p:spPr>
          <a:xfrm>
            <a:off x="609599" y="4572000"/>
            <a:ext cx="10965141" cy="895244"/>
          </a:xfrm>
          <a:solidFill>
            <a:schemeClr val="tx2"/>
          </a:solidFill>
        </p:spPr>
        <p:txBody>
          <a:bodyPr>
            <a:normAutofit/>
          </a:bodyPr>
          <a:lstStyle/>
          <a:p>
            <a:r>
              <a:rPr lang="en-US" sz="4000" dirty="0">
                <a:solidFill>
                  <a:schemeClr val="bg1"/>
                </a:solidFill>
              </a:rPr>
              <a:t>110: Chess Checkmate</a:t>
            </a:r>
            <a:endParaRPr lang="en-CA" sz="4000" dirty="0">
              <a:solidFill>
                <a:schemeClr val="bg1"/>
              </a:solidFill>
            </a:endParaRPr>
          </a:p>
        </p:txBody>
      </p:sp>
      <p:sp>
        <p:nvSpPr>
          <p:cNvPr id="3" name="Subtitle 2">
            <a:extLst>
              <a:ext uri="{FF2B5EF4-FFF2-40B4-BE49-F238E27FC236}">
                <a16:creationId xmlns:a16="http://schemas.microsoft.com/office/drawing/2014/main" id="{ACF47D94-A056-45D1-B854-B40148882AB7}"/>
              </a:ext>
            </a:extLst>
          </p:cNvPr>
          <p:cNvSpPr>
            <a:spLocks noGrp="1"/>
          </p:cNvSpPr>
          <p:nvPr>
            <p:ph type="subTitle" idx="1"/>
          </p:nvPr>
        </p:nvSpPr>
        <p:spPr>
          <a:xfrm>
            <a:off x="609598" y="5504576"/>
            <a:ext cx="10965142" cy="447491"/>
          </a:xfrm>
          <a:solidFill>
            <a:schemeClr val="tx1">
              <a:lumMod val="50000"/>
              <a:lumOff val="50000"/>
            </a:schemeClr>
          </a:solidFill>
        </p:spPr>
        <p:txBody>
          <a:bodyPr>
            <a:normAutofit/>
          </a:bodyPr>
          <a:lstStyle/>
          <a:p>
            <a:r>
              <a:rPr lang="en-US" dirty="0">
                <a:solidFill>
                  <a:schemeClr val="bg1"/>
                </a:solidFill>
              </a:rPr>
              <a:t>Kevin, Callum, Steven, Evan </a:t>
            </a:r>
            <a:endParaRPr lang="en-CA" dirty="0">
              <a:solidFill>
                <a:schemeClr val="bg1"/>
              </a:solidFill>
            </a:endParaRPr>
          </a:p>
        </p:txBody>
      </p:sp>
      <p:pic>
        <p:nvPicPr>
          <p:cNvPr id="4" name="Audio Recording Oct 3, 2020 at 9:58:59 PM" descr="Audio Recording Oct 3, 2020 at 9:58:59 PM">
            <a:hlinkClick r:id="" action="ppaction://media"/>
            <a:extLst>
              <a:ext uri="{FF2B5EF4-FFF2-40B4-BE49-F238E27FC236}">
                <a16:creationId xmlns:a16="http://schemas.microsoft.com/office/drawing/2014/main" id="{7F3C6044-16B7-5A48-8ED1-53E34F4CCFC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79180" y="6214624"/>
            <a:ext cx="812800" cy="812800"/>
          </a:xfrm>
          <a:prstGeom prst="rect">
            <a:avLst/>
          </a:prstGeom>
        </p:spPr>
      </p:pic>
    </p:spTree>
    <p:extLst>
      <p:ext uri="{BB962C8B-B14F-4D97-AF65-F5344CB8AC3E}">
        <p14:creationId xmlns:p14="http://schemas.microsoft.com/office/powerpoint/2010/main" val="256818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00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5FD8-F3D9-4A37-9FBF-C3AE5642F297}"/>
              </a:ext>
            </a:extLst>
          </p:cNvPr>
          <p:cNvSpPr>
            <a:spLocks noGrp="1"/>
          </p:cNvSpPr>
          <p:nvPr>
            <p:ph type="title"/>
          </p:nvPr>
        </p:nvSpPr>
        <p:spPr/>
        <p:txBody>
          <a:bodyPr/>
          <a:lstStyle/>
          <a:p>
            <a:r>
              <a:rPr lang="en-US" dirty="0"/>
              <a:t>Summary</a:t>
            </a:r>
            <a:endParaRPr lang="en-CA" dirty="0"/>
          </a:p>
        </p:txBody>
      </p:sp>
      <p:sp>
        <p:nvSpPr>
          <p:cNvPr id="3" name="Content Placeholder 2">
            <a:extLst>
              <a:ext uri="{FF2B5EF4-FFF2-40B4-BE49-F238E27FC236}">
                <a16:creationId xmlns:a16="http://schemas.microsoft.com/office/drawing/2014/main" id="{F760E851-95D4-48AE-91BF-1D36871AD9FD}"/>
              </a:ext>
            </a:extLst>
          </p:cNvPr>
          <p:cNvSpPr>
            <a:spLocks noGrp="1"/>
          </p:cNvSpPr>
          <p:nvPr>
            <p:ph idx="1"/>
          </p:nvPr>
        </p:nvSpPr>
        <p:spPr>
          <a:xfrm>
            <a:off x="581193" y="2340864"/>
            <a:ext cx="5941527" cy="3634486"/>
          </a:xfrm>
        </p:spPr>
        <p:txBody>
          <a:bodyPr/>
          <a:lstStyle/>
          <a:p>
            <a:pPr marL="0" indent="0">
              <a:buNone/>
            </a:pPr>
            <a:r>
              <a:rPr lang="en-US" dirty="0"/>
              <a:t>This project aims to detect if our king is in checkmate. We are assuming that our king is our only friendly piece left, and if there are no safe squares for our king to move to then it is checkmate. For this project we will be ignoring pieces blocking each other’s path to achieve checkmate.</a:t>
            </a:r>
            <a:endParaRPr lang="en-CA" dirty="0"/>
          </a:p>
        </p:txBody>
      </p:sp>
      <p:pic>
        <p:nvPicPr>
          <p:cNvPr id="1026" name="Picture 2">
            <a:extLst>
              <a:ext uri="{FF2B5EF4-FFF2-40B4-BE49-F238E27FC236}">
                <a16:creationId xmlns:a16="http://schemas.microsoft.com/office/drawing/2014/main" id="{163B4EA0-1AF7-7D48-81D7-0771B35660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3014663"/>
            <a:ext cx="2328862" cy="23288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CBC955E-532F-244E-9433-FD531086E2E7}"/>
              </a:ext>
            </a:extLst>
          </p:cNvPr>
          <p:cNvSpPr txBox="1"/>
          <p:nvPr/>
        </p:nvSpPr>
        <p:spPr>
          <a:xfrm>
            <a:off x="8496300" y="5343525"/>
            <a:ext cx="2519363" cy="369332"/>
          </a:xfrm>
          <a:prstGeom prst="rect">
            <a:avLst/>
          </a:prstGeom>
          <a:noFill/>
        </p:spPr>
        <p:txBody>
          <a:bodyPr wrap="square" rtlCol="0">
            <a:spAutoFit/>
          </a:bodyPr>
          <a:lstStyle/>
          <a:p>
            <a:r>
              <a:rPr lang="en-US" dirty="0"/>
              <a:t>1   2   3  4  5   6   7   8</a:t>
            </a:r>
          </a:p>
        </p:txBody>
      </p:sp>
      <p:sp>
        <p:nvSpPr>
          <p:cNvPr id="5" name="TextBox 4">
            <a:extLst>
              <a:ext uri="{FF2B5EF4-FFF2-40B4-BE49-F238E27FC236}">
                <a16:creationId xmlns:a16="http://schemas.microsoft.com/office/drawing/2014/main" id="{942B7321-DA9A-8742-8A2F-6ABA99A9CF58}"/>
              </a:ext>
            </a:extLst>
          </p:cNvPr>
          <p:cNvSpPr txBox="1"/>
          <p:nvPr/>
        </p:nvSpPr>
        <p:spPr>
          <a:xfrm>
            <a:off x="8067674" y="3024932"/>
            <a:ext cx="285750" cy="2308324"/>
          </a:xfrm>
          <a:prstGeom prst="rect">
            <a:avLst/>
          </a:prstGeom>
          <a:noFill/>
        </p:spPr>
        <p:txBody>
          <a:bodyPr wrap="square" rtlCol="0">
            <a:spAutoFit/>
          </a:bodyPr>
          <a:lstStyle/>
          <a:p>
            <a:r>
              <a:rPr lang="en-US" dirty="0"/>
              <a:t>8</a:t>
            </a:r>
          </a:p>
          <a:p>
            <a:r>
              <a:rPr lang="en-US" dirty="0"/>
              <a:t>7</a:t>
            </a:r>
          </a:p>
          <a:p>
            <a:r>
              <a:rPr lang="en-US" dirty="0"/>
              <a:t>6</a:t>
            </a:r>
          </a:p>
          <a:p>
            <a:r>
              <a:rPr lang="en-US" dirty="0"/>
              <a:t>5</a:t>
            </a:r>
          </a:p>
          <a:p>
            <a:r>
              <a:rPr lang="en-US" dirty="0"/>
              <a:t>4</a:t>
            </a:r>
          </a:p>
          <a:p>
            <a:r>
              <a:rPr lang="en-US" dirty="0"/>
              <a:t>3</a:t>
            </a:r>
          </a:p>
          <a:p>
            <a:r>
              <a:rPr lang="en-US" dirty="0"/>
              <a:t>2</a:t>
            </a:r>
          </a:p>
          <a:p>
            <a:r>
              <a:rPr lang="en-US" dirty="0"/>
              <a:t>1</a:t>
            </a:r>
          </a:p>
        </p:txBody>
      </p:sp>
      <p:pic>
        <p:nvPicPr>
          <p:cNvPr id="6" name="Audio Recording Oct 3, 2020 at 9:59:59 PM" descr="Audio Recording Oct 3, 2020 at 9:59:59 PM">
            <a:hlinkClick r:id="" action="ppaction://media"/>
            <a:extLst>
              <a:ext uri="{FF2B5EF4-FFF2-40B4-BE49-F238E27FC236}">
                <a16:creationId xmlns:a16="http://schemas.microsoft.com/office/drawing/2014/main" id="{41E3B059-85D5-F84F-B795-A4A16E839DD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79200" y="5921375"/>
            <a:ext cx="812800" cy="812800"/>
          </a:xfrm>
          <a:prstGeom prst="rect">
            <a:avLst/>
          </a:prstGeom>
        </p:spPr>
      </p:pic>
    </p:spTree>
    <p:extLst>
      <p:ext uri="{BB962C8B-B14F-4D97-AF65-F5344CB8AC3E}">
        <p14:creationId xmlns:p14="http://schemas.microsoft.com/office/powerpoint/2010/main" val="252350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78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F0AB-A3EC-4509-897B-492633C476DA}"/>
              </a:ext>
            </a:extLst>
          </p:cNvPr>
          <p:cNvSpPr>
            <a:spLocks noGrp="1"/>
          </p:cNvSpPr>
          <p:nvPr>
            <p:ph type="title"/>
          </p:nvPr>
        </p:nvSpPr>
        <p:spPr/>
        <p:txBody>
          <a:bodyPr/>
          <a:lstStyle/>
          <a:p>
            <a:r>
              <a:rPr lang="en-US" dirty="0"/>
              <a:t>Propositions</a:t>
            </a:r>
            <a:endParaRPr lang="en-CA" dirty="0"/>
          </a:p>
        </p:txBody>
      </p:sp>
      <p:sp>
        <p:nvSpPr>
          <p:cNvPr id="3" name="Content Placeholder 2">
            <a:extLst>
              <a:ext uri="{FF2B5EF4-FFF2-40B4-BE49-F238E27FC236}">
                <a16:creationId xmlns:a16="http://schemas.microsoft.com/office/drawing/2014/main" id="{811BA05F-0174-4C38-A669-1DB162EF7633}"/>
              </a:ext>
            </a:extLst>
          </p:cNvPr>
          <p:cNvSpPr>
            <a:spLocks noGrp="1"/>
          </p:cNvSpPr>
          <p:nvPr>
            <p:ph idx="1"/>
          </p:nvPr>
        </p:nvSpPr>
        <p:spPr/>
        <p:txBody>
          <a:bodyPr/>
          <a:lstStyle/>
          <a:p>
            <a:pPr marL="305435" indent="-305435" fontAlgn="base"/>
            <a:r>
              <a:rPr lang="en-CA" sz="1800" dirty="0" err="1"/>
              <a:t>S</a:t>
            </a:r>
            <a:r>
              <a:rPr lang="en-CA" sz="1800" baseline="-25000" dirty="0" err="1"/>
              <a:t>ij</a:t>
            </a:r>
            <a:r>
              <a:rPr lang="en-CA" sz="1800" dirty="0"/>
              <a:t> - is </a:t>
            </a:r>
            <a:r>
              <a:rPr lang="en-CA" sz="1800"/>
              <a:t>considered</a:t>
            </a:r>
            <a:r>
              <a:rPr lang="en-CA" sz="1800" dirty="0"/>
              <a:t> true if the enemy can’t move into the space (</a:t>
            </a:r>
            <a:r>
              <a:rPr lang="en-CA" sz="1800" dirty="0" err="1"/>
              <a:t>i</a:t>
            </a:r>
            <a:r>
              <a:rPr lang="en-CA" sz="1800" dirty="0"/>
              <a:t>, j)</a:t>
            </a:r>
            <a:endParaRPr lang="en-US"/>
          </a:p>
          <a:p>
            <a:pPr marL="305435" indent="-305435" fontAlgn="base"/>
            <a:r>
              <a:rPr lang="en-CA" sz="1800"/>
              <a:t>K</a:t>
            </a:r>
            <a:r>
              <a:rPr lang="en-CA" sz="1800" baseline="-25000"/>
              <a:t>ij</a:t>
            </a:r>
            <a:r>
              <a:rPr lang="en-CA" sz="1800" dirty="0"/>
              <a:t> - is considered true if the friendly King is in that space</a:t>
            </a:r>
            <a:endParaRPr lang="en-CA" sz="1800"/>
          </a:p>
          <a:p>
            <a:pPr marL="305435" indent="-305435" fontAlgn="base"/>
            <a:r>
              <a:rPr lang="en-CA" sz="1800" dirty="0"/>
              <a:t>The logic for the friendly King applies for all enemies, for example:</a:t>
            </a:r>
            <a:endParaRPr lang="en-CA" sz="1800"/>
          </a:p>
          <a:p>
            <a:pPr marL="629920" lvl="1" indent="-305435" fontAlgn="base"/>
            <a:r>
              <a:rPr lang="en-CA" dirty="0" err="1"/>
              <a:t>b</a:t>
            </a:r>
            <a:r>
              <a:rPr lang="en-CA" baseline="-25000" dirty="0" err="1"/>
              <a:t>ij</a:t>
            </a:r>
            <a:r>
              <a:rPr lang="en-CA" dirty="0"/>
              <a:t> is considered true if an enemy bishop occupies that square</a:t>
            </a:r>
            <a:endParaRPr lang="en-CA"/>
          </a:p>
          <a:p>
            <a:pPr marL="629920" lvl="1" indent="-305435" fontAlgn="base"/>
            <a:r>
              <a:rPr lang="en-CA" dirty="0"/>
              <a:t>This applies to enemy pawns (p), enemy queens (q), enemy kings (k), enemy knights (n), and enemy rooks (r)</a:t>
            </a:r>
            <a:endParaRPr lang="en-CA"/>
          </a:p>
        </p:txBody>
      </p:sp>
      <p:pic>
        <p:nvPicPr>
          <p:cNvPr id="4" name="Audio Recording Oct 3, 2020 at 10:01:56 PM" descr="Audio Recording Oct 3, 2020 at 10:01:56 PM">
            <a:hlinkClick r:id="" action="ppaction://media"/>
            <a:extLst>
              <a:ext uri="{FF2B5EF4-FFF2-40B4-BE49-F238E27FC236}">
                <a16:creationId xmlns:a16="http://schemas.microsoft.com/office/drawing/2014/main" id="{BE22A38F-474A-F946-ADC3-0B8AC809DC1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79200" y="6073775"/>
            <a:ext cx="812800" cy="812800"/>
          </a:xfrm>
          <a:prstGeom prst="rect">
            <a:avLst/>
          </a:prstGeom>
        </p:spPr>
      </p:pic>
    </p:spTree>
    <p:extLst>
      <p:ext uri="{BB962C8B-B14F-4D97-AF65-F5344CB8AC3E}">
        <p14:creationId xmlns:p14="http://schemas.microsoft.com/office/powerpoint/2010/main" val="6933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339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D5C2-D1E5-47A2-BD3E-BE04399A91F3}"/>
              </a:ext>
            </a:extLst>
          </p:cNvPr>
          <p:cNvSpPr>
            <a:spLocks noGrp="1"/>
          </p:cNvSpPr>
          <p:nvPr>
            <p:ph type="title"/>
          </p:nvPr>
        </p:nvSpPr>
        <p:spPr/>
        <p:txBody>
          <a:bodyPr/>
          <a:lstStyle/>
          <a:p>
            <a:r>
              <a:rPr lang="en-US" dirty="0"/>
              <a:t>Constraints</a:t>
            </a:r>
            <a:endParaRPr lang="en-CA" dirty="0"/>
          </a:p>
        </p:txBody>
      </p:sp>
      <p:sp>
        <p:nvSpPr>
          <p:cNvPr id="3" name="Content Placeholder 2">
            <a:extLst>
              <a:ext uri="{FF2B5EF4-FFF2-40B4-BE49-F238E27FC236}">
                <a16:creationId xmlns:a16="http://schemas.microsoft.com/office/drawing/2014/main" id="{FA7DFAF3-0CA1-4F62-8BAE-D5E6FE2EDFE7}"/>
              </a:ext>
            </a:extLst>
          </p:cNvPr>
          <p:cNvSpPr>
            <a:spLocks noGrp="1"/>
          </p:cNvSpPr>
          <p:nvPr>
            <p:ph idx="1"/>
          </p:nvPr>
        </p:nvSpPr>
        <p:spPr>
          <a:xfrm>
            <a:off x="581192" y="2023872"/>
            <a:ext cx="11029615" cy="4608576"/>
          </a:xfrm>
        </p:spPr>
        <p:txBody>
          <a:bodyPr>
            <a:normAutofit fontScale="70000" lnSpcReduction="20000"/>
          </a:bodyPr>
          <a:lstStyle/>
          <a:p>
            <a:pPr fontAlgn="base"/>
            <a:r>
              <a:rPr lang="en-CA" sz="1800" dirty="0" err="1"/>
              <a:t>i</a:t>
            </a:r>
            <a:r>
              <a:rPr lang="en-CA" sz="1800" dirty="0"/>
              <a:t> and j must be within 1 and 8 inclusive</a:t>
            </a:r>
          </a:p>
          <a:p>
            <a:pPr fontAlgn="base"/>
            <a:r>
              <a:rPr lang="en-CA" sz="1800" dirty="0"/>
              <a:t>The Friendly King does not has a safe space to move to: </a:t>
            </a:r>
            <a:r>
              <a:rPr lang="en-CA" sz="1800" dirty="0" err="1"/>
              <a:t>K</a:t>
            </a:r>
            <a:r>
              <a:rPr lang="en-CA" sz="1800" baseline="-25000" dirty="0" err="1"/>
              <a:t>i,j</a:t>
            </a:r>
            <a:r>
              <a:rPr lang="en-CA" sz="1800" baseline="-25000" dirty="0"/>
              <a:t> </a:t>
            </a:r>
            <a:r>
              <a:rPr lang="en-CA" sz="1800" dirty="0"/>
              <a:t>→(S</a:t>
            </a:r>
            <a:r>
              <a:rPr lang="en-CA" sz="1800" baseline="-25000" dirty="0"/>
              <a:t>i+1,j-1</a:t>
            </a:r>
            <a:r>
              <a:rPr lang="en-CA" sz="1800" dirty="0"/>
              <a:t> </a:t>
            </a:r>
            <a:r>
              <a:rPr lang="en-CA" sz="1400" b="1" dirty="0"/>
              <a:t>∧</a:t>
            </a:r>
            <a:r>
              <a:rPr lang="en-CA" sz="2000" dirty="0"/>
              <a:t> </a:t>
            </a:r>
            <a:r>
              <a:rPr lang="en-CA" sz="1800" dirty="0"/>
              <a:t>S</a:t>
            </a:r>
            <a:r>
              <a:rPr lang="en-CA" sz="1800" baseline="-25000" dirty="0"/>
              <a:t>i+1,j</a:t>
            </a:r>
            <a:r>
              <a:rPr lang="en-CA" sz="1800" dirty="0"/>
              <a:t> </a:t>
            </a:r>
            <a:r>
              <a:rPr lang="en-CA" sz="1400" b="1" dirty="0"/>
              <a:t>∧</a:t>
            </a:r>
            <a:r>
              <a:rPr lang="en-CA" sz="2000" dirty="0"/>
              <a:t> </a:t>
            </a:r>
            <a:r>
              <a:rPr lang="en-CA" sz="1800" dirty="0"/>
              <a:t>S</a:t>
            </a:r>
            <a:r>
              <a:rPr lang="en-CA" sz="1800" baseline="-25000" dirty="0"/>
              <a:t>i+1,j+1</a:t>
            </a:r>
            <a:r>
              <a:rPr lang="en-CA" sz="1800" dirty="0"/>
              <a:t> </a:t>
            </a:r>
            <a:r>
              <a:rPr lang="en-CA" sz="1400" b="1" dirty="0"/>
              <a:t>∧</a:t>
            </a:r>
            <a:r>
              <a:rPr lang="en-CA" sz="2000" dirty="0"/>
              <a:t> </a:t>
            </a:r>
            <a:r>
              <a:rPr lang="en-CA" sz="1800" dirty="0"/>
              <a:t>S</a:t>
            </a:r>
            <a:r>
              <a:rPr lang="en-CA" sz="1800" baseline="-25000" dirty="0"/>
              <a:t>i,j+1</a:t>
            </a:r>
            <a:r>
              <a:rPr lang="en-CA" sz="1800" dirty="0"/>
              <a:t> </a:t>
            </a:r>
            <a:r>
              <a:rPr lang="en-CA" sz="1400" b="1" dirty="0"/>
              <a:t>∧</a:t>
            </a:r>
            <a:r>
              <a:rPr lang="en-CA" sz="2000" dirty="0"/>
              <a:t> </a:t>
            </a:r>
            <a:r>
              <a:rPr lang="en-CA" sz="1800" dirty="0"/>
              <a:t>S</a:t>
            </a:r>
            <a:r>
              <a:rPr lang="en-CA" sz="1800" baseline="-25000" dirty="0"/>
              <a:t>i,j-1</a:t>
            </a:r>
            <a:r>
              <a:rPr lang="en-CA" sz="1800" dirty="0"/>
              <a:t> </a:t>
            </a:r>
            <a:r>
              <a:rPr lang="en-CA" sz="1400" b="1" dirty="0"/>
              <a:t>∧</a:t>
            </a:r>
            <a:r>
              <a:rPr lang="en-CA" sz="2000" dirty="0"/>
              <a:t> </a:t>
            </a:r>
            <a:r>
              <a:rPr lang="en-CA" sz="1800" dirty="0"/>
              <a:t>S</a:t>
            </a:r>
            <a:r>
              <a:rPr lang="en-CA" sz="1800" baseline="-25000" dirty="0"/>
              <a:t>i-1,j-1</a:t>
            </a:r>
            <a:r>
              <a:rPr lang="en-CA" sz="1800" dirty="0"/>
              <a:t> </a:t>
            </a:r>
            <a:r>
              <a:rPr lang="en-CA" sz="1400" b="1" dirty="0"/>
              <a:t>∧</a:t>
            </a:r>
            <a:r>
              <a:rPr lang="en-CA" sz="2000" dirty="0"/>
              <a:t> </a:t>
            </a:r>
            <a:r>
              <a:rPr lang="en-CA" sz="1800" dirty="0"/>
              <a:t>S</a:t>
            </a:r>
            <a:r>
              <a:rPr lang="en-CA" sz="1800" baseline="-25000" dirty="0"/>
              <a:t>i-1,j</a:t>
            </a:r>
            <a:r>
              <a:rPr lang="en-CA" sz="1800" dirty="0"/>
              <a:t> </a:t>
            </a:r>
            <a:r>
              <a:rPr lang="en-CA" sz="1400" b="1" dirty="0"/>
              <a:t>∧</a:t>
            </a:r>
            <a:r>
              <a:rPr lang="en-CA" sz="2000" dirty="0"/>
              <a:t> </a:t>
            </a:r>
            <a:r>
              <a:rPr lang="en-CA" sz="1800" dirty="0"/>
              <a:t>S</a:t>
            </a:r>
            <a:r>
              <a:rPr lang="en-CA" sz="1800" baseline="-25000" dirty="0"/>
              <a:t>i-1,j+1</a:t>
            </a:r>
            <a:r>
              <a:rPr lang="en-CA" sz="1800" dirty="0"/>
              <a:t>)</a:t>
            </a:r>
          </a:p>
          <a:p>
            <a:pPr fontAlgn="base"/>
            <a:r>
              <a:rPr lang="en-CA" sz="1800" dirty="0"/>
              <a:t>The pawns cover diagonals in front of them: </a:t>
            </a:r>
            <a:r>
              <a:rPr lang="en-CA" sz="1800" dirty="0" err="1"/>
              <a:t>p</a:t>
            </a:r>
            <a:r>
              <a:rPr lang="en-CA" sz="1800" baseline="-25000" dirty="0" err="1"/>
              <a:t>i,j</a:t>
            </a:r>
            <a:r>
              <a:rPr lang="en-CA" sz="1800" dirty="0"/>
              <a:t> → (S</a:t>
            </a:r>
            <a:r>
              <a:rPr lang="en-CA" sz="1800" baseline="-25000" dirty="0"/>
              <a:t>i+1,j-1 </a:t>
            </a:r>
            <a:r>
              <a:rPr lang="en-CA" sz="1400" b="1" dirty="0"/>
              <a:t>∧</a:t>
            </a:r>
            <a:r>
              <a:rPr lang="en-CA" sz="2000" dirty="0"/>
              <a:t> </a:t>
            </a:r>
            <a:r>
              <a:rPr lang="en-CA" sz="1800" dirty="0"/>
              <a:t>S</a:t>
            </a:r>
            <a:r>
              <a:rPr lang="en-CA" sz="1800" baseline="-25000" dirty="0"/>
              <a:t>i+1,j+1</a:t>
            </a:r>
            <a:r>
              <a:rPr lang="en-CA" sz="1800" dirty="0"/>
              <a:t>)</a:t>
            </a:r>
          </a:p>
          <a:p>
            <a:pPr fontAlgn="base"/>
            <a:r>
              <a:rPr lang="en-CA" sz="1800" dirty="0"/>
              <a:t>rook covers up, down, left, right: </a:t>
            </a:r>
            <a:r>
              <a:rPr lang="en-CA" sz="1800" dirty="0" err="1"/>
              <a:t>r</a:t>
            </a:r>
            <a:r>
              <a:rPr lang="en-CA" sz="1800" baseline="-25000" dirty="0" err="1"/>
              <a:t>i,j</a:t>
            </a:r>
            <a:r>
              <a:rPr lang="en-CA" sz="1800" dirty="0"/>
              <a:t> → (S</a:t>
            </a:r>
            <a:r>
              <a:rPr lang="en-CA" sz="1800" baseline="-25000" dirty="0"/>
              <a:t>i-1,j</a:t>
            </a:r>
            <a:r>
              <a:rPr lang="en-CA" sz="1800" dirty="0"/>
              <a:t> </a:t>
            </a:r>
            <a:r>
              <a:rPr lang="en-CA" sz="1400" b="1" dirty="0"/>
              <a:t>∧</a:t>
            </a:r>
            <a:r>
              <a:rPr lang="en-CA" sz="2000" dirty="0"/>
              <a:t>…</a:t>
            </a:r>
            <a:r>
              <a:rPr lang="en-CA" sz="1400" b="1" dirty="0"/>
              <a:t>∧</a:t>
            </a:r>
            <a:r>
              <a:rPr lang="en-CA" sz="1800" dirty="0"/>
              <a:t>S</a:t>
            </a:r>
            <a:r>
              <a:rPr lang="en-CA" sz="1800" baseline="-25000" dirty="0"/>
              <a:t>i-7,j</a:t>
            </a:r>
            <a:r>
              <a:rPr lang="en-CA" sz="1800" dirty="0"/>
              <a:t> )</a:t>
            </a:r>
            <a:r>
              <a:rPr lang="en-CA" sz="1400" b="1" dirty="0"/>
              <a:t>∧</a:t>
            </a:r>
            <a:r>
              <a:rPr lang="en-CA" sz="1800" dirty="0"/>
              <a:t>(S</a:t>
            </a:r>
            <a:r>
              <a:rPr lang="en-CA" sz="1800" baseline="-25000" dirty="0"/>
              <a:t>i+1,j</a:t>
            </a:r>
            <a:r>
              <a:rPr lang="en-CA" sz="1800" dirty="0"/>
              <a:t> </a:t>
            </a:r>
            <a:r>
              <a:rPr lang="en-CA" sz="1400" b="1" dirty="0"/>
              <a:t>∧</a:t>
            </a:r>
            <a:r>
              <a:rPr lang="en-CA" sz="2000" dirty="0"/>
              <a:t>…</a:t>
            </a:r>
            <a:r>
              <a:rPr lang="en-CA" sz="1400" b="1" dirty="0"/>
              <a:t>∧</a:t>
            </a:r>
            <a:r>
              <a:rPr lang="en-CA" sz="1800" dirty="0"/>
              <a:t>S</a:t>
            </a:r>
            <a:r>
              <a:rPr lang="en-CA" sz="1800" baseline="-25000" dirty="0"/>
              <a:t>i+7,j</a:t>
            </a:r>
            <a:r>
              <a:rPr lang="en-CA" sz="1800" dirty="0"/>
              <a:t> )</a:t>
            </a:r>
            <a:r>
              <a:rPr lang="en-CA" sz="1400" b="1" dirty="0"/>
              <a:t>∧</a:t>
            </a:r>
            <a:r>
              <a:rPr lang="en-CA" sz="1800" dirty="0"/>
              <a:t>(S</a:t>
            </a:r>
            <a:r>
              <a:rPr lang="en-CA" sz="1800" baseline="-25000" dirty="0"/>
              <a:t>i,j-1</a:t>
            </a:r>
            <a:r>
              <a:rPr lang="en-CA" sz="1800" dirty="0"/>
              <a:t> </a:t>
            </a:r>
            <a:r>
              <a:rPr lang="en-CA" sz="1400" b="1" dirty="0"/>
              <a:t>∧</a:t>
            </a:r>
            <a:r>
              <a:rPr lang="en-CA" sz="2000" dirty="0"/>
              <a:t>…</a:t>
            </a:r>
            <a:r>
              <a:rPr lang="en-CA" sz="1400" b="1" dirty="0"/>
              <a:t>∧</a:t>
            </a:r>
            <a:r>
              <a:rPr lang="en-CA" sz="1800" dirty="0"/>
              <a:t>S</a:t>
            </a:r>
            <a:r>
              <a:rPr lang="en-CA" sz="1800" baseline="-25000" dirty="0"/>
              <a:t>i,j-7</a:t>
            </a:r>
            <a:r>
              <a:rPr lang="en-CA" sz="1800" dirty="0"/>
              <a:t>)</a:t>
            </a:r>
            <a:r>
              <a:rPr lang="en-CA" sz="1400" b="1" dirty="0"/>
              <a:t>∧</a:t>
            </a:r>
            <a:r>
              <a:rPr lang="en-CA" sz="1800" dirty="0"/>
              <a:t>(S</a:t>
            </a:r>
            <a:r>
              <a:rPr lang="en-CA" sz="1800" baseline="-25000" dirty="0"/>
              <a:t>i,j+1</a:t>
            </a:r>
            <a:r>
              <a:rPr lang="en-CA" sz="1800" dirty="0"/>
              <a:t> </a:t>
            </a:r>
            <a:r>
              <a:rPr lang="en-CA" sz="1400" b="1" dirty="0"/>
              <a:t>∧</a:t>
            </a:r>
            <a:r>
              <a:rPr lang="en-CA" sz="2000" dirty="0"/>
              <a:t>….</a:t>
            </a:r>
            <a:r>
              <a:rPr lang="en-CA" sz="1800" dirty="0"/>
              <a:t> </a:t>
            </a:r>
            <a:r>
              <a:rPr lang="en-CA" sz="1400" b="1" dirty="0"/>
              <a:t>∧</a:t>
            </a:r>
            <a:r>
              <a:rPr lang="en-CA" sz="1800" dirty="0"/>
              <a:t>S</a:t>
            </a:r>
            <a:r>
              <a:rPr lang="en-CA" sz="1800" baseline="-25000" dirty="0"/>
              <a:t>i,j+7</a:t>
            </a:r>
            <a:r>
              <a:rPr lang="en-CA" sz="1800" dirty="0"/>
              <a:t>)</a:t>
            </a:r>
          </a:p>
          <a:p>
            <a:pPr fontAlgn="base"/>
            <a:r>
              <a:rPr lang="en-CA" sz="1800" dirty="0"/>
              <a:t>Enemy bishop is diagonals : </a:t>
            </a:r>
            <a:r>
              <a:rPr lang="en-CA" sz="1800" dirty="0" err="1"/>
              <a:t>b</a:t>
            </a:r>
            <a:r>
              <a:rPr lang="en-CA" sz="1800" baseline="-25000" dirty="0" err="1"/>
              <a:t>i,j</a:t>
            </a:r>
            <a:r>
              <a:rPr lang="en-CA" sz="1800" dirty="0"/>
              <a:t> → (S</a:t>
            </a:r>
            <a:r>
              <a:rPr lang="en-CA" sz="1800" baseline="-25000" dirty="0"/>
              <a:t>i+1,j+1 </a:t>
            </a:r>
            <a:r>
              <a:rPr lang="en-CA" sz="1400" b="1" dirty="0"/>
              <a:t>∧</a:t>
            </a:r>
            <a:r>
              <a:rPr lang="en-CA" sz="2000" dirty="0"/>
              <a:t>…</a:t>
            </a:r>
            <a:r>
              <a:rPr lang="en-CA" sz="1400" b="1" dirty="0"/>
              <a:t>∧</a:t>
            </a:r>
            <a:r>
              <a:rPr lang="en-CA" sz="1800" dirty="0"/>
              <a:t>S</a:t>
            </a:r>
            <a:r>
              <a:rPr lang="en-CA" sz="1800" baseline="-25000" dirty="0"/>
              <a:t>i+7,j+7</a:t>
            </a:r>
            <a:r>
              <a:rPr lang="en-CA" sz="1800" dirty="0"/>
              <a:t>) </a:t>
            </a:r>
            <a:r>
              <a:rPr lang="en-CA" sz="1400" b="1" dirty="0"/>
              <a:t>∧ (</a:t>
            </a:r>
            <a:r>
              <a:rPr lang="en-CA" sz="1800" dirty="0"/>
              <a:t>S</a:t>
            </a:r>
            <a:r>
              <a:rPr lang="en-CA" sz="1800" baseline="-25000" dirty="0"/>
              <a:t>i-1,j-1 </a:t>
            </a:r>
            <a:r>
              <a:rPr lang="en-CA" sz="1400" b="1" dirty="0"/>
              <a:t>∧</a:t>
            </a:r>
            <a:r>
              <a:rPr lang="en-CA" sz="2000" dirty="0"/>
              <a:t>…</a:t>
            </a:r>
            <a:r>
              <a:rPr lang="en-CA" sz="1400" b="1" dirty="0"/>
              <a:t>∧</a:t>
            </a:r>
            <a:r>
              <a:rPr lang="en-CA" sz="1800" dirty="0"/>
              <a:t>S</a:t>
            </a:r>
            <a:r>
              <a:rPr lang="en-CA" sz="1800" baseline="-25000" dirty="0"/>
              <a:t>i-7,j-7</a:t>
            </a:r>
            <a:r>
              <a:rPr lang="en-CA" sz="1800" dirty="0"/>
              <a:t>) </a:t>
            </a:r>
            <a:r>
              <a:rPr lang="en-CA" sz="1400" b="1" dirty="0"/>
              <a:t>∧ (</a:t>
            </a:r>
            <a:r>
              <a:rPr lang="en-CA" sz="1800" dirty="0"/>
              <a:t>S</a:t>
            </a:r>
            <a:r>
              <a:rPr lang="en-CA" sz="1800" baseline="-25000" dirty="0"/>
              <a:t>i+1,j-1 </a:t>
            </a:r>
            <a:r>
              <a:rPr lang="en-CA" sz="1400" b="1" dirty="0"/>
              <a:t>∧</a:t>
            </a:r>
            <a:r>
              <a:rPr lang="en-CA" sz="2000" dirty="0"/>
              <a:t>…</a:t>
            </a:r>
            <a:r>
              <a:rPr lang="en-CA" sz="1400" b="1" dirty="0"/>
              <a:t>∧</a:t>
            </a:r>
            <a:r>
              <a:rPr lang="en-CA" sz="1800" dirty="0"/>
              <a:t>S</a:t>
            </a:r>
            <a:r>
              <a:rPr lang="en-CA" sz="1800" baseline="-25000" dirty="0"/>
              <a:t>i+7,j-7</a:t>
            </a:r>
            <a:r>
              <a:rPr lang="en-CA" sz="1800" dirty="0"/>
              <a:t>) </a:t>
            </a:r>
            <a:r>
              <a:rPr lang="en-CA" sz="1400" b="1" dirty="0"/>
              <a:t>∧ (</a:t>
            </a:r>
            <a:r>
              <a:rPr lang="en-CA" sz="1800" dirty="0"/>
              <a:t>S</a:t>
            </a:r>
            <a:r>
              <a:rPr lang="en-CA" sz="1800" baseline="-25000" dirty="0"/>
              <a:t>i-1,+-1 </a:t>
            </a:r>
            <a:r>
              <a:rPr lang="en-CA" sz="1400" b="1" dirty="0"/>
              <a:t>∧</a:t>
            </a:r>
            <a:r>
              <a:rPr lang="en-CA" sz="2000" dirty="0"/>
              <a:t>…</a:t>
            </a:r>
            <a:r>
              <a:rPr lang="en-CA" sz="1400" b="1" dirty="0"/>
              <a:t>∧</a:t>
            </a:r>
            <a:r>
              <a:rPr lang="en-CA" sz="1800" dirty="0"/>
              <a:t>S</a:t>
            </a:r>
            <a:r>
              <a:rPr lang="en-CA" sz="1800" baseline="-25000" dirty="0"/>
              <a:t>i-7,j+7</a:t>
            </a:r>
            <a:r>
              <a:rPr lang="en-CA" sz="1800" dirty="0"/>
              <a:t>)</a:t>
            </a:r>
          </a:p>
          <a:p>
            <a:pPr fontAlgn="base"/>
            <a:r>
              <a:rPr lang="en-CA" sz="1800" dirty="0"/>
              <a:t>Queen: </a:t>
            </a:r>
            <a:r>
              <a:rPr lang="en-CA" sz="1800" dirty="0" err="1"/>
              <a:t>q</a:t>
            </a:r>
            <a:r>
              <a:rPr lang="en-CA" sz="1800" baseline="-25000" dirty="0" err="1"/>
              <a:t>i,j</a:t>
            </a:r>
            <a:r>
              <a:rPr lang="en-CA" sz="1800" dirty="0"/>
              <a:t> → combines the constraints of rook and bishop</a:t>
            </a:r>
          </a:p>
          <a:p>
            <a:pPr fontAlgn="base"/>
            <a:r>
              <a:rPr lang="en-CA" sz="1800" dirty="0"/>
              <a:t>The enemy king covers the spaces around them: </a:t>
            </a:r>
            <a:r>
              <a:rPr lang="en-CA" sz="1800" dirty="0" err="1"/>
              <a:t>k</a:t>
            </a:r>
            <a:r>
              <a:rPr lang="en-CA" sz="1800" baseline="-25000" dirty="0" err="1"/>
              <a:t>i,j</a:t>
            </a:r>
            <a:r>
              <a:rPr lang="en-CA" sz="1800" dirty="0"/>
              <a:t> → (S</a:t>
            </a:r>
            <a:r>
              <a:rPr lang="en-CA" sz="1800" baseline="-25000" dirty="0"/>
              <a:t>i+1,j-1</a:t>
            </a:r>
            <a:r>
              <a:rPr lang="en-CA" sz="1800" dirty="0"/>
              <a:t> </a:t>
            </a:r>
            <a:r>
              <a:rPr lang="en-CA" sz="1400" b="1" dirty="0"/>
              <a:t>∧</a:t>
            </a:r>
            <a:r>
              <a:rPr lang="en-CA" sz="2000" dirty="0"/>
              <a:t> </a:t>
            </a:r>
            <a:r>
              <a:rPr lang="en-CA" sz="1800" dirty="0"/>
              <a:t>S</a:t>
            </a:r>
            <a:r>
              <a:rPr lang="en-CA" sz="1800" baseline="-25000" dirty="0"/>
              <a:t>i+1,j</a:t>
            </a:r>
            <a:r>
              <a:rPr lang="en-CA" sz="1800" dirty="0"/>
              <a:t> </a:t>
            </a:r>
            <a:r>
              <a:rPr lang="en-CA" sz="1400" b="1" dirty="0"/>
              <a:t>∧</a:t>
            </a:r>
            <a:r>
              <a:rPr lang="en-CA" sz="2000" dirty="0"/>
              <a:t> </a:t>
            </a:r>
            <a:r>
              <a:rPr lang="en-CA" sz="1800" dirty="0"/>
              <a:t>S</a:t>
            </a:r>
            <a:r>
              <a:rPr lang="en-CA" sz="1800" baseline="-25000" dirty="0"/>
              <a:t>i+1,j+1</a:t>
            </a:r>
            <a:r>
              <a:rPr lang="en-CA" sz="1800" dirty="0"/>
              <a:t> </a:t>
            </a:r>
            <a:r>
              <a:rPr lang="en-CA" sz="1400" b="1" dirty="0"/>
              <a:t>∧</a:t>
            </a:r>
            <a:r>
              <a:rPr lang="en-CA" sz="2000" dirty="0"/>
              <a:t> </a:t>
            </a:r>
            <a:r>
              <a:rPr lang="en-CA" sz="1800" dirty="0"/>
              <a:t>S</a:t>
            </a:r>
            <a:r>
              <a:rPr lang="en-CA" sz="1800" baseline="-25000" dirty="0"/>
              <a:t>i,j+1</a:t>
            </a:r>
            <a:r>
              <a:rPr lang="en-CA" sz="1800" dirty="0"/>
              <a:t> </a:t>
            </a:r>
            <a:r>
              <a:rPr lang="en-CA" sz="1400" b="1" dirty="0"/>
              <a:t>∧</a:t>
            </a:r>
            <a:r>
              <a:rPr lang="en-CA" sz="2000" dirty="0"/>
              <a:t> </a:t>
            </a:r>
            <a:r>
              <a:rPr lang="en-CA" sz="1800" dirty="0"/>
              <a:t>S</a:t>
            </a:r>
            <a:r>
              <a:rPr lang="en-CA" sz="1800" baseline="-25000" dirty="0"/>
              <a:t>i,j-1</a:t>
            </a:r>
            <a:r>
              <a:rPr lang="en-CA" sz="1800" dirty="0"/>
              <a:t> </a:t>
            </a:r>
            <a:r>
              <a:rPr lang="en-CA" sz="1400" b="1" dirty="0"/>
              <a:t>∧</a:t>
            </a:r>
            <a:r>
              <a:rPr lang="en-CA" sz="2000" dirty="0"/>
              <a:t> </a:t>
            </a:r>
            <a:r>
              <a:rPr lang="en-CA" sz="1800" dirty="0"/>
              <a:t>S</a:t>
            </a:r>
            <a:r>
              <a:rPr lang="en-CA" sz="1800" baseline="-25000" dirty="0"/>
              <a:t>i-1,j-1</a:t>
            </a:r>
            <a:r>
              <a:rPr lang="en-CA" sz="1800" dirty="0"/>
              <a:t> </a:t>
            </a:r>
            <a:r>
              <a:rPr lang="en-CA" sz="1400" b="1" dirty="0"/>
              <a:t>∧</a:t>
            </a:r>
            <a:r>
              <a:rPr lang="en-CA" sz="2000" dirty="0"/>
              <a:t> </a:t>
            </a:r>
            <a:r>
              <a:rPr lang="en-CA" sz="1800" dirty="0"/>
              <a:t>S</a:t>
            </a:r>
            <a:r>
              <a:rPr lang="en-CA" sz="1800" baseline="-25000" dirty="0"/>
              <a:t>i-1,j</a:t>
            </a:r>
            <a:r>
              <a:rPr lang="en-CA" sz="1800" dirty="0"/>
              <a:t> </a:t>
            </a:r>
            <a:r>
              <a:rPr lang="en-CA" sz="1400" b="1" dirty="0"/>
              <a:t>∧</a:t>
            </a:r>
            <a:r>
              <a:rPr lang="en-CA" sz="2000" dirty="0"/>
              <a:t> </a:t>
            </a:r>
            <a:r>
              <a:rPr lang="en-CA" sz="1800" dirty="0"/>
              <a:t>S</a:t>
            </a:r>
            <a:r>
              <a:rPr lang="en-CA" sz="1800" baseline="-25000" dirty="0"/>
              <a:t>i-1,j+1</a:t>
            </a:r>
            <a:r>
              <a:rPr lang="en-CA" sz="1800" dirty="0"/>
              <a:t>)</a:t>
            </a:r>
          </a:p>
          <a:p>
            <a:pPr fontAlgn="base"/>
            <a:r>
              <a:rPr lang="en-CA" sz="1800" dirty="0"/>
              <a:t>The knight covers the other end of the L: </a:t>
            </a:r>
            <a:r>
              <a:rPr lang="en-CA" sz="1800" dirty="0" err="1"/>
              <a:t>n</a:t>
            </a:r>
            <a:r>
              <a:rPr lang="en-CA" sz="1800" baseline="-25000" dirty="0" err="1"/>
              <a:t>i,j</a:t>
            </a:r>
            <a:r>
              <a:rPr lang="en-CA" sz="1800" dirty="0"/>
              <a:t> → (S</a:t>
            </a:r>
            <a:r>
              <a:rPr lang="en-CA" sz="1800" baseline="-25000" dirty="0"/>
              <a:t>i+1,j-2 </a:t>
            </a:r>
            <a:r>
              <a:rPr lang="en-CA" sz="1400" b="1" dirty="0"/>
              <a:t>∧</a:t>
            </a:r>
            <a:r>
              <a:rPr lang="en-CA" sz="1800" dirty="0"/>
              <a:t>S</a:t>
            </a:r>
            <a:r>
              <a:rPr lang="en-CA" sz="1800" baseline="-25000" dirty="0"/>
              <a:t>i+2,j-1 </a:t>
            </a:r>
            <a:r>
              <a:rPr lang="en-CA" sz="1400" b="1" dirty="0"/>
              <a:t>∧</a:t>
            </a:r>
            <a:r>
              <a:rPr lang="en-CA" sz="1800" dirty="0"/>
              <a:t>S</a:t>
            </a:r>
            <a:r>
              <a:rPr lang="en-CA" sz="1800" baseline="-25000" dirty="0"/>
              <a:t>i+2,j+1 </a:t>
            </a:r>
            <a:r>
              <a:rPr lang="en-CA" sz="1400" b="1" dirty="0"/>
              <a:t>∧</a:t>
            </a:r>
            <a:r>
              <a:rPr lang="en-CA" sz="1800" dirty="0"/>
              <a:t>S</a:t>
            </a:r>
            <a:r>
              <a:rPr lang="en-CA" sz="1800" baseline="-25000" dirty="0"/>
              <a:t>i+1,j+2 </a:t>
            </a:r>
            <a:r>
              <a:rPr lang="en-CA" sz="1400" b="1" dirty="0"/>
              <a:t>∧</a:t>
            </a:r>
            <a:r>
              <a:rPr lang="en-CA" sz="1800" dirty="0"/>
              <a:t>S</a:t>
            </a:r>
            <a:r>
              <a:rPr lang="en-CA" sz="1800" baseline="-25000" dirty="0"/>
              <a:t>i-1,j+2 </a:t>
            </a:r>
            <a:r>
              <a:rPr lang="en-CA" sz="1400" b="1" dirty="0"/>
              <a:t>∧</a:t>
            </a:r>
            <a:r>
              <a:rPr lang="en-CA" sz="1800" dirty="0"/>
              <a:t>S</a:t>
            </a:r>
            <a:r>
              <a:rPr lang="en-CA" sz="1800" baseline="-25000" dirty="0"/>
              <a:t>i-2,j+1 </a:t>
            </a:r>
            <a:r>
              <a:rPr lang="en-CA" sz="1400" b="1" dirty="0"/>
              <a:t>∧</a:t>
            </a:r>
            <a:r>
              <a:rPr lang="en-CA" sz="1800" dirty="0"/>
              <a:t>S</a:t>
            </a:r>
            <a:r>
              <a:rPr lang="en-CA" sz="1800" baseline="-25000" dirty="0"/>
              <a:t>i-2,j-1 </a:t>
            </a:r>
            <a:r>
              <a:rPr lang="en-CA" sz="1400" b="1" dirty="0"/>
              <a:t>∧</a:t>
            </a:r>
            <a:r>
              <a:rPr lang="en-CA" sz="1800" dirty="0"/>
              <a:t>S</a:t>
            </a:r>
            <a:r>
              <a:rPr lang="en-CA" sz="1800" baseline="-25000" dirty="0"/>
              <a:t>i-11,j-2 </a:t>
            </a:r>
            <a:r>
              <a:rPr lang="en-CA" sz="1800" dirty="0"/>
              <a:t>)</a:t>
            </a:r>
          </a:p>
          <a:p>
            <a:pPr fontAlgn="base"/>
            <a:r>
              <a:rPr lang="en-CA" sz="1800" dirty="0"/>
              <a:t>Multiple pieces cannot occupy the same space: </a:t>
            </a:r>
          </a:p>
          <a:p>
            <a:pPr lvl="1" fontAlgn="base"/>
            <a:r>
              <a:rPr lang="en-CA" dirty="0" err="1"/>
              <a:t>q</a:t>
            </a:r>
            <a:r>
              <a:rPr lang="en-CA" baseline="-25000" dirty="0" err="1"/>
              <a:t>i,j</a:t>
            </a:r>
            <a:r>
              <a:rPr lang="en-CA" dirty="0"/>
              <a:t> → </a:t>
            </a:r>
            <a:r>
              <a:rPr lang="en-CA" sz="1600" dirty="0"/>
              <a:t>¬</a:t>
            </a:r>
            <a:r>
              <a:rPr lang="en-CA" dirty="0" err="1"/>
              <a:t>r</a:t>
            </a:r>
            <a:r>
              <a:rPr lang="en-CA" baseline="-25000" dirty="0" err="1"/>
              <a:t>i,j</a:t>
            </a:r>
            <a:r>
              <a:rPr lang="en-CA" dirty="0"/>
              <a:t> </a:t>
            </a:r>
            <a:r>
              <a:rPr lang="en-CA" sz="1100" b="1" dirty="0"/>
              <a:t>∧ </a:t>
            </a:r>
            <a:r>
              <a:rPr lang="en-CA" sz="1600" dirty="0"/>
              <a:t>¬</a:t>
            </a:r>
            <a:r>
              <a:rPr lang="en-CA" dirty="0" err="1"/>
              <a:t>b</a:t>
            </a:r>
            <a:r>
              <a:rPr lang="en-CA" baseline="-25000" dirty="0" err="1"/>
              <a:t>i,j</a:t>
            </a:r>
            <a:r>
              <a:rPr lang="en-CA" dirty="0"/>
              <a:t> </a:t>
            </a:r>
            <a:r>
              <a:rPr lang="en-CA" sz="1100" b="1" dirty="0"/>
              <a:t>∧ </a:t>
            </a:r>
            <a:r>
              <a:rPr lang="en-CA" sz="1600" dirty="0"/>
              <a:t>¬</a:t>
            </a:r>
            <a:r>
              <a:rPr lang="en-CA" dirty="0" err="1"/>
              <a:t>n</a:t>
            </a:r>
            <a:r>
              <a:rPr lang="en-CA" baseline="-25000" dirty="0" err="1"/>
              <a:t>i,j</a:t>
            </a:r>
            <a:r>
              <a:rPr lang="en-CA" dirty="0"/>
              <a:t> </a:t>
            </a:r>
            <a:r>
              <a:rPr lang="en-CA" sz="1100" b="1" dirty="0"/>
              <a:t>∧ </a:t>
            </a:r>
            <a:r>
              <a:rPr lang="en-CA" sz="1600" dirty="0"/>
              <a:t>¬</a:t>
            </a:r>
            <a:r>
              <a:rPr lang="en-CA" dirty="0" err="1"/>
              <a:t>k</a:t>
            </a:r>
            <a:r>
              <a:rPr lang="en-CA" baseline="-25000" dirty="0" err="1"/>
              <a:t>i,j</a:t>
            </a:r>
            <a:r>
              <a:rPr lang="en-CA" dirty="0"/>
              <a:t> </a:t>
            </a:r>
            <a:r>
              <a:rPr lang="en-CA" sz="1100" b="1" dirty="0"/>
              <a:t>∧ </a:t>
            </a:r>
            <a:r>
              <a:rPr lang="en-CA" sz="1600" dirty="0"/>
              <a:t>¬</a:t>
            </a:r>
            <a:r>
              <a:rPr lang="en-CA" dirty="0" err="1"/>
              <a:t>p</a:t>
            </a:r>
            <a:r>
              <a:rPr lang="en-CA" baseline="-25000" dirty="0" err="1"/>
              <a:t>i,j</a:t>
            </a:r>
            <a:r>
              <a:rPr lang="en-CA" dirty="0"/>
              <a:t> </a:t>
            </a:r>
            <a:r>
              <a:rPr lang="en-CA" sz="1100" b="1" dirty="0"/>
              <a:t>∧ </a:t>
            </a:r>
            <a:r>
              <a:rPr lang="en-CA" sz="1600" dirty="0"/>
              <a:t>¬</a:t>
            </a:r>
            <a:r>
              <a:rPr lang="en-CA" dirty="0" err="1"/>
              <a:t>K</a:t>
            </a:r>
            <a:r>
              <a:rPr lang="en-CA" baseline="-25000" dirty="0" err="1"/>
              <a:t>i,j</a:t>
            </a:r>
            <a:endParaRPr lang="en-CA" dirty="0"/>
          </a:p>
          <a:p>
            <a:pPr lvl="1" fontAlgn="base"/>
            <a:r>
              <a:rPr lang="en-CA" dirty="0" err="1"/>
              <a:t>r</a:t>
            </a:r>
            <a:r>
              <a:rPr lang="en-CA" baseline="-25000" dirty="0" err="1"/>
              <a:t>i,j</a:t>
            </a:r>
            <a:r>
              <a:rPr lang="en-CA" dirty="0"/>
              <a:t> → </a:t>
            </a:r>
            <a:r>
              <a:rPr lang="en-CA" sz="1600" dirty="0"/>
              <a:t>¬</a:t>
            </a:r>
            <a:r>
              <a:rPr lang="en-CA" dirty="0" err="1"/>
              <a:t>q</a:t>
            </a:r>
            <a:r>
              <a:rPr lang="en-CA" baseline="-25000" dirty="0" err="1"/>
              <a:t>i,j</a:t>
            </a:r>
            <a:r>
              <a:rPr lang="en-CA" dirty="0"/>
              <a:t> </a:t>
            </a:r>
            <a:r>
              <a:rPr lang="en-CA" sz="1100" b="1" dirty="0"/>
              <a:t>∧ </a:t>
            </a:r>
            <a:r>
              <a:rPr lang="en-CA" sz="1600" dirty="0"/>
              <a:t>¬</a:t>
            </a:r>
            <a:r>
              <a:rPr lang="en-CA" dirty="0" err="1"/>
              <a:t>b</a:t>
            </a:r>
            <a:r>
              <a:rPr lang="en-CA" baseline="-25000" dirty="0" err="1"/>
              <a:t>i,j</a:t>
            </a:r>
            <a:r>
              <a:rPr lang="en-CA" dirty="0"/>
              <a:t> </a:t>
            </a:r>
            <a:r>
              <a:rPr lang="en-CA" sz="1100" b="1" dirty="0"/>
              <a:t>∧ </a:t>
            </a:r>
            <a:r>
              <a:rPr lang="en-CA" sz="1600" dirty="0"/>
              <a:t>¬</a:t>
            </a:r>
            <a:r>
              <a:rPr lang="en-CA" dirty="0" err="1"/>
              <a:t>n</a:t>
            </a:r>
            <a:r>
              <a:rPr lang="en-CA" baseline="-25000" dirty="0" err="1"/>
              <a:t>i,j</a:t>
            </a:r>
            <a:r>
              <a:rPr lang="en-CA" dirty="0"/>
              <a:t> </a:t>
            </a:r>
            <a:r>
              <a:rPr lang="en-CA" sz="1100" b="1" dirty="0"/>
              <a:t>∧ </a:t>
            </a:r>
            <a:r>
              <a:rPr lang="en-CA" sz="1600" dirty="0"/>
              <a:t>¬</a:t>
            </a:r>
            <a:r>
              <a:rPr lang="en-CA" dirty="0" err="1"/>
              <a:t>k</a:t>
            </a:r>
            <a:r>
              <a:rPr lang="en-CA" baseline="-25000" dirty="0" err="1"/>
              <a:t>i,j</a:t>
            </a:r>
            <a:r>
              <a:rPr lang="en-CA" dirty="0"/>
              <a:t> </a:t>
            </a:r>
            <a:r>
              <a:rPr lang="en-CA" sz="1100" b="1" dirty="0"/>
              <a:t>∧ </a:t>
            </a:r>
            <a:r>
              <a:rPr lang="en-CA" sz="1600" dirty="0"/>
              <a:t>¬</a:t>
            </a:r>
            <a:r>
              <a:rPr lang="en-CA" dirty="0" err="1"/>
              <a:t>p</a:t>
            </a:r>
            <a:r>
              <a:rPr lang="en-CA" baseline="-25000" dirty="0" err="1"/>
              <a:t>i,j</a:t>
            </a:r>
            <a:r>
              <a:rPr lang="en-CA" dirty="0"/>
              <a:t> </a:t>
            </a:r>
            <a:r>
              <a:rPr lang="en-CA" sz="1100" b="1" dirty="0"/>
              <a:t>∧ </a:t>
            </a:r>
            <a:r>
              <a:rPr lang="en-CA" sz="1600" dirty="0"/>
              <a:t>¬</a:t>
            </a:r>
            <a:r>
              <a:rPr lang="en-CA" dirty="0" err="1"/>
              <a:t>K</a:t>
            </a:r>
            <a:r>
              <a:rPr lang="en-CA" baseline="-25000" dirty="0" err="1"/>
              <a:t>i,j</a:t>
            </a:r>
            <a:endParaRPr lang="en-CA" dirty="0"/>
          </a:p>
          <a:p>
            <a:pPr lvl="1" fontAlgn="base"/>
            <a:r>
              <a:rPr lang="en-CA" dirty="0"/>
              <a:t>… And so on for every enemy piece</a:t>
            </a:r>
          </a:p>
          <a:p>
            <a:pPr fontAlgn="base"/>
            <a:r>
              <a:rPr lang="en-CA" sz="1800" dirty="0"/>
              <a:t>There is only one friendly King:</a:t>
            </a:r>
          </a:p>
          <a:p>
            <a:pPr lvl="1" fontAlgn="base"/>
            <a:r>
              <a:rPr lang="en-CA" dirty="0" err="1"/>
              <a:t>K</a:t>
            </a:r>
            <a:r>
              <a:rPr lang="en-CA" baseline="-25000" dirty="0" err="1"/>
              <a:t>i,j</a:t>
            </a:r>
            <a:r>
              <a:rPr lang="en-CA" dirty="0"/>
              <a:t> → (</a:t>
            </a:r>
            <a:r>
              <a:rPr lang="en-CA" sz="1600" dirty="0"/>
              <a:t>¬</a:t>
            </a:r>
            <a:r>
              <a:rPr lang="en-CA" dirty="0"/>
              <a:t>K</a:t>
            </a:r>
            <a:r>
              <a:rPr lang="en-CA" baseline="-25000" dirty="0"/>
              <a:t>i+1,j</a:t>
            </a:r>
            <a:r>
              <a:rPr lang="en-CA" dirty="0"/>
              <a:t> </a:t>
            </a:r>
            <a:r>
              <a:rPr lang="en-CA" sz="1100" b="1" dirty="0"/>
              <a:t>∧ </a:t>
            </a:r>
            <a:r>
              <a:rPr lang="en-CA" sz="1600" dirty="0"/>
              <a:t>¬</a:t>
            </a:r>
            <a:r>
              <a:rPr lang="en-CA" dirty="0"/>
              <a:t>K</a:t>
            </a:r>
            <a:r>
              <a:rPr lang="en-CA" baseline="-25000" dirty="0"/>
              <a:t>i+2,j</a:t>
            </a:r>
            <a:r>
              <a:rPr lang="en-CA" dirty="0"/>
              <a:t> </a:t>
            </a:r>
            <a:r>
              <a:rPr lang="en-CA" sz="1100" b="1" dirty="0"/>
              <a:t>∧ ...</a:t>
            </a:r>
            <a:r>
              <a:rPr lang="en-CA" dirty="0"/>
              <a:t>) and so on for every position of the grid</a:t>
            </a:r>
          </a:p>
          <a:p>
            <a:pPr fontAlgn="base"/>
            <a:r>
              <a:rPr lang="en-CA" sz="1800" dirty="0"/>
              <a:t>We start with an initial configuration for all pieces, for example:</a:t>
            </a:r>
          </a:p>
          <a:p>
            <a:pPr lvl="1"/>
            <a:r>
              <a:rPr lang="en-CA" sz="1500" dirty="0"/>
              <a:t>q</a:t>
            </a:r>
            <a:r>
              <a:rPr lang="en-CA" sz="1500" baseline="-25000" dirty="0"/>
              <a:t>7,5</a:t>
            </a:r>
            <a:r>
              <a:rPr lang="en-CA" sz="1500" dirty="0"/>
              <a:t> </a:t>
            </a:r>
            <a:r>
              <a:rPr lang="en-CA" sz="1100" b="1" dirty="0"/>
              <a:t>∧</a:t>
            </a:r>
            <a:r>
              <a:rPr lang="en-CA" sz="1500" dirty="0"/>
              <a:t> k</a:t>
            </a:r>
            <a:r>
              <a:rPr lang="en-CA" sz="1500" baseline="-25000" dirty="0"/>
              <a:t>6,4</a:t>
            </a:r>
            <a:r>
              <a:rPr lang="en-CA" sz="1500" b="1" baseline="-25000" dirty="0"/>
              <a:t> </a:t>
            </a:r>
            <a:r>
              <a:rPr lang="en-CA" sz="1100" b="1" dirty="0"/>
              <a:t>∧ </a:t>
            </a:r>
            <a:r>
              <a:rPr lang="en-CA" sz="1500" dirty="0"/>
              <a:t>K</a:t>
            </a:r>
            <a:r>
              <a:rPr lang="en-CA" sz="1500" baseline="-25000" dirty="0"/>
              <a:t>8,5</a:t>
            </a:r>
            <a:endParaRPr lang="en-CA" dirty="0"/>
          </a:p>
        </p:txBody>
      </p:sp>
      <p:pic>
        <p:nvPicPr>
          <p:cNvPr id="2050" name="Picture 2">
            <a:extLst>
              <a:ext uri="{FF2B5EF4-FFF2-40B4-BE49-F238E27FC236}">
                <a16:creationId xmlns:a16="http://schemas.microsoft.com/office/drawing/2014/main" id="{D6BD9342-185E-3E46-B19B-1B7B1C9114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9" y="4814888"/>
            <a:ext cx="2598438" cy="1817560"/>
          </a:xfrm>
          <a:prstGeom prst="rect">
            <a:avLst/>
          </a:prstGeom>
          <a:noFill/>
          <a:extLst>
            <a:ext uri="{909E8E84-426E-40DD-AFC4-6F175D3DCCD1}">
              <a14:hiddenFill xmlns:a14="http://schemas.microsoft.com/office/drawing/2010/main">
                <a:solidFill>
                  <a:srgbClr val="FFFFFF"/>
                </a:solidFill>
              </a14:hiddenFill>
            </a:ext>
          </a:extLst>
        </p:spPr>
      </p:pic>
      <p:pic>
        <p:nvPicPr>
          <p:cNvPr id="4" name="Audio Recording Oct 3, 2020 at 10:05:17 PM" descr="Audio Recording Oct 3, 2020 at 10:05:17 PM">
            <a:hlinkClick r:id="" action="ppaction://media"/>
            <a:extLst>
              <a:ext uri="{FF2B5EF4-FFF2-40B4-BE49-F238E27FC236}">
                <a16:creationId xmlns:a16="http://schemas.microsoft.com/office/drawing/2014/main" id="{0AEBB313-749F-B44C-8610-5EF55FDAA76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79200" y="6155844"/>
            <a:ext cx="812800" cy="812800"/>
          </a:xfrm>
          <a:prstGeom prst="rect">
            <a:avLst/>
          </a:prstGeom>
        </p:spPr>
      </p:pic>
    </p:spTree>
    <p:extLst>
      <p:ext uri="{BB962C8B-B14F-4D97-AF65-F5344CB8AC3E}">
        <p14:creationId xmlns:p14="http://schemas.microsoft.com/office/powerpoint/2010/main" val="279897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236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C4C78-CE70-6543-BFC3-9F3D9D67AB67}"/>
              </a:ext>
            </a:extLst>
          </p:cNvPr>
          <p:cNvSpPr>
            <a:spLocks noGrp="1"/>
          </p:cNvSpPr>
          <p:nvPr>
            <p:ph type="title"/>
          </p:nvPr>
        </p:nvSpPr>
        <p:spPr/>
        <p:txBody>
          <a:bodyPr/>
          <a:lstStyle/>
          <a:p>
            <a:r>
              <a:rPr lang="en-US" dirty="0"/>
              <a:t>Model Exploration</a:t>
            </a:r>
          </a:p>
        </p:txBody>
      </p:sp>
      <p:sp>
        <p:nvSpPr>
          <p:cNvPr id="3" name="Content Placeholder 2">
            <a:extLst>
              <a:ext uri="{FF2B5EF4-FFF2-40B4-BE49-F238E27FC236}">
                <a16:creationId xmlns:a16="http://schemas.microsoft.com/office/drawing/2014/main" id="{E476B21B-D291-6041-836A-DD58F565D440}"/>
              </a:ext>
            </a:extLst>
          </p:cNvPr>
          <p:cNvSpPr>
            <a:spLocks noGrp="1"/>
          </p:cNvSpPr>
          <p:nvPr>
            <p:ph idx="1"/>
          </p:nvPr>
        </p:nvSpPr>
        <p:spPr/>
        <p:txBody>
          <a:bodyPr/>
          <a:lstStyle/>
          <a:p>
            <a:pPr marL="0" indent="0">
              <a:buNone/>
            </a:pPr>
            <a:endParaRPr lang="en-US" dirty="0"/>
          </a:p>
          <a:p>
            <a:r>
              <a:rPr lang="en-US" dirty="0"/>
              <a:t>We have explored our model by experimenting with different grid sizes from 3x3 to 6x6 and verified given correct s grids and we have given different piece starting positions and have confirmed the correct grid outputs</a:t>
            </a:r>
          </a:p>
        </p:txBody>
      </p:sp>
    </p:spTree>
    <p:extLst>
      <p:ext uri="{BB962C8B-B14F-4D97-AF65-F5344CB8AC3E}">
        <p14:creationId xmlns:p14="http://schemas.microsoft.com/office/powerpoint/2010/main" val="434908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97D8F-AA19-F741-BF68-ED9183F00C66}"/>
              </a:ext>
            </a:extLst>
          </p:cNvPr>
          <p:cNvSpPr>
            <a:spLocks noGrp="1"/>
          </p:cNvSpPr>
          <p:nvPr>
            <p:ph type="title"/>
          </p:nvPr>
        </p:nvSpPr>
        <p:spPr/>
        <p:txBody>
          <a:bodyPr/>
          <a:lstStyle/>
          <a:p>
            <a:r>
              <a:rPr lang="en-US" dirty="0"/>
              <a:t>First-order extension</a:t>
            </a:r>
          </a:p>
        </p:txBody>
      </p:sp>
      <p:sp>
        <p:nvSpPr>
          <p:cNvPr id="3" name="Content Placeholder 2">
            <a:extLst>
              <a:ext uri="{FF2B5EF4-FFF2-40B4-BE49-F238E27FC236}">
                <a16:creationId xmlns:a16="http://schemas.microsoft.com/office/drawing/2014/main" id="{A6F9FEA0-863E-714F-902A-666801022371}"/>
              </a:ext>
            </a:extLst>
          </p:cNvPr>
          <p:cNvSpPr>
            <a:spLocks noGrp="1"/>
          </p:cNvSpPr>
          <p:nvPr>
            <p:ph idx="1"/>
          </p:nvPr>
        </p:nvSpPr>
        <p:spPr/>
        <p:txBody>
          <a:bodyPr/>
          <a:lstStyle/>
          <a:p>
            <a:r>
              <a:rPr lang="en-US" dirty="0"/>
              <a:t>We can add quantifiers added for rows and columns for the rook not safe grid as rook will make the entire row and column it is on not safe</a:t>
            </a:r>
          </a:p>
          <a:p>
            <a:r>
              <a:rPr lang="en-US" dirty="0"/>
              <a:t>We can add similar quantifiers using this principal for the queen and bishop </a:t>
            </a:r>
            <a:endParaRPr lang="en-CA" dirty="0"/>
          </a:p>
        </p:txBody>
      </p:sp>
    </p:spTree>
    <p:extLst>
      <p:ext uri="{BB962C8B-B14F-4D97-AF65-F5344CB8AC3E}">
        <p14:creationId xmlns:p14="http://schemas.microsoft.com/office/powerpoint/2010/main" val="1723462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0BBE8D8C-B58D-4CCB-945C-B97A3ED94261}"/>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6600" b="0" kern="1200" cap="all" dirty="0">
                <a:solidFill>
                  <a:srgbClr val="FFFFFF">
                    <a:alpha val="90000"/>
                  </a:srgbClr>
                </a:solidFill>
                <a:latin typeface="+mj-lt"/>
                <a:ea typeface="+mj-ea"/>
                <a:cs typeface="+mj-cs"/>
              </a:rPr>
              <a:t>End</a:t>
            </a:r>
          </a:p>
        </p:txBody>
      </p:sp>
      <p:sp>
        <p:nvSpPr>
          <p:cNvPr id="22" name="Rectangle 21">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 name="Audio Recording Oct 3, 2020 at 10:07:08 PM" descr="Audio Recording Oct 3, 2020 at 10:07:08 PM">
            <a:hlinkClick r:id="" action="ppaction://media"/>
            <a:extLst>
              <a:ext uri="{FF2B5EF4-FFF2-40B4-BE49-F238E27FC236}">
                <a16:creationId xmlns:a16="http://schemas.microsoft.com/office/drawing/2014/main" id="{49478C92-F151-6C44-86C9-5DE5E836DF82}"/>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79200" y="6045200"/>
            <a:ext cx="812800" cy="812800"/>
          </a:xfrm>
          <a:prstGeom prst="rect">
            <a:avLst/>
          </a:prstGeom>
        </p:spPr>
      </p:pic>
    </p:spTree>
    <p:extLst>
      <p:ext uri="{BB962C8B-B14F-4D97-AF65-F5344CB8AC3E}">
        <p14:creationId xmlns:p14="http://schemas.microsoft.com/office/powerpoint/2010/main" val="36533970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84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DividendVTI">
  <a:themeElements>
    <a:clrScheme name="AnalogousFromLightSeed_2SEEDS">
      <a:dk1>
        <a:srgbClr val="000000"/>
      </a:dk1>
      <a:lt1>
        <a:srgbClr val="FFFFFF"/>
      </a:lt1>
      <a:dk2>
        <a:srgbClr val="412724"/>
      </a:dk2>
      <a:lt2>
        <a:srgbClr val="E8E4E2"/>
      </a:lt2>
      <a:accent1>
        <a:srgbClr val="7FA5BA"/>
      </a:accent1>
      <a:accent2>
        <a:srgbClr val="80A9A6"/>
      </a:accent2>
      <a:accent3>
        <a:srgbClr val="96A2C6"/>
      </a:accent3>
      <a:accent4>
        <a:srgbClr val="BA857F"/>
      </a:accent4>
      <a:accent5>
        <a:srgbClr val="B99C7E"/>
      </a:accent5>
      <a:accent6>
        <a:srgbClr val="A7A372"/>
      </a:accent6>
      <a:hlink>
        <a:srgbClr val="A7765D"/>
      </a:hlink>
      <a:folHlink>
        <a:srgbClr val="7F7F7F"/>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2954</TotalTime>
  <Words>765</Words>
  <Application>Microsoft Macintosh PowerPoint</Application>
  <PresentationFormat>Widescreen</PresentationFormat>
  <Paragraphs>43</Paragraphs>
  <Slides>7</Slides>
  <Notes>0</Notes>
  <HiddenSlides>0</HiddenSlides>
  <MMClips>5</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Century Schoolbook</vt:lpstr>
      <vt:lpstr>Franklin Gothic Book</vt:lpstr>
      <vt:lpstr>Wingdings 2</vt:lpstr>
      <vt:lpstr>DividendVTI</vt:lpstr>
      <vt:lpstr>110: Chess Checkmate</vt:lpstr>
      <vt:lpstr>Summary</vt:lpstr>
      <vt:lpstr>Propositions</vt:lpstr>
      <vt:lpstr>Constraints</vt:lpstr>
      <vt:lpstr>Model Exploration</vt:lpstr>
      <vt:lpstr>First-order extension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ID}: {Project Title}</dc:title>
  <dc:creator>Christian Muise</dc:creator>
  <cp:lastModifiedBy>Evan Kilburn</cp:lastModifiedBy>
  <cp:revision>13</cp:revision>
  <dcterms:created xsi:type="dcterms:W3CDTF">2020-08-25T19:16:42Z</dcterms:created>
  <dcterms:modified xsi:type="dcterms:W3CDTF">2020-11-02T22:47:02Z</dcterms:modified>
</cp:coreProperties>
</file>