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6" r:id="rId5"/>
    <p:sldId id="263" r:id="rId6"/>
    <p:sldId id="267" r:id="rId7"/>
    <p:sldId id="268" r:id="rId8"/>
    <p:sldId id="269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8E8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71522" autoAdjust="0"/>
  </p:normalViewPr>
  <p:slideViewPr>
    <p:cSldViewPr snapToGrid="0" showGuides="1">
      <p:cViewPr>
        <p:scale>
          <a:sx n="66" d="100"/>
          <a:sy n="66" d="100"/>
        </p:scale>
        <p:origin x="-485" y="403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4088"/>
    </p:cViewPr>
  </p:outlin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70DC1-4926-4464-9B62-3861B66C325F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531D9-BF97-4619-B72C-EBF37A54DD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2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531D9-BF97-4619-B72C-EBF37A54DD7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51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531D9-BF97-4619-B72C-EBF37A54DD7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84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5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𝑚𝑐𝑙</m:t>
                        </m:r>
                      </m:e>
                      <m:sub>
                        <m:r>
                          <a:rPr lang="en-US" sz="5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5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r>
                          <a:rPr lang="en-US" sz="5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𝑖</m:t>
                        </m:r>
                      </m:e>
                    </m:d>
                    <m:r>
                      <a:rPr lang="en-US" sz="5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=1,</m:t>
                    </m:r>
                  </m:oMath>
                </a14:m>
                <a:r>
                  <a:rPr lang="en-US" sz="5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 i = 0, 1, 2, 3, …, (n-1);</a:t>
                </a:r>
                <a:endParaRPr lang="en-US" sz="5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ID" sz="1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500" b="0" i="0">
                    <a:latin typeface="Cambria Math" panose="02040503050406030204" pitchFamily="18" charset="0"/>
                    <a:cs typeface="Poppins" panose="00000500000000000000" pitchFamily="2" charset="0"/>
                  </a:rPr>
                  <a:t>〖𝑚𝑐𝑙〗_0 (𝑖)=1,</a:t>
                </a:r>
                <a:r>
                  <a:rPr lang="en-US" sz="5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 i = 0, 1, 2, 3, …, (n-1);</a:t>
                </a:r>
                <a:endParaRPr lang="en-US" sz="5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ID" sz="1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531D9-BF97-4619-B72C-EBF37A54DD7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04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531D9-BF97-4619-B72C-EBF37A54DD7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476D-E88B-476C-A135-ACB2B932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4BC8-81F7-4BCE-859B-670F88759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9BDB-3B67-446B-9444-FB5D600D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7E4D-E149-43AD-9430-1257BF5A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16CF-3EB0-482D-A08E-4F888971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51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2C1C-66FE-4590-BDAB-E9F23D1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49B89-423E-4306-BD37-8658C3A0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BE37-92C7-4A41-9109-FEFB2CEC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DE0F3-01EE-4346-B03A-206C5B2D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815E-F967-44BE-84CB-530513C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4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A756-CEDA-4EF9-96E6-4D41FE1B6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22635-3613-4DFC-932F-45196662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84BE-4197-4736-B341-08925484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8D97-82ED-4A42-93E3-A805B25A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2719-6240-4A9D-A16B-569AA60F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8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7D19-BE5A-43C7-AA03-F8DA59D3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C03F-C63A-4AFA-9451-84743FBF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8D3A-64D7-4355-B281-72E207A7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CF27-A859-457D-9F13-8EA3FBFA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D10E-63BB-4E7E-972F-E2B5B3A4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293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8FCC-F2DE-47D5-BC79-51BE17C5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0032-F68B-4845-A97F-3E4B63C0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BB81-4AA3-4CF0-9DB4-5CC0ECC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F5F9-C1E4-4176-9E99-A2626E3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9F2C-0C79-4333-B441-F0148633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549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548C-30F8-4F2B-9C33-B36729B3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1BD5-1BB1-431C-AEFF-7152F9D4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9B462-F8B7-461E-BF03-CA3297CC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54129-4AE0-4856-90BC-C8DD3DBE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63ED-2D44-4B0D-94DA-9FD44A7A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EC8F-B262-4195-A906-47F5BC9A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80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C9D7-018A-44AF-B0AE-733EF415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11C7-8377-4ECC-B93C-D4258BA2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13826-B7B3-404A-8201-7EB89588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CB2B6-AAB9-4D02-967C-DD575F3BD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935C8-BD5B-4277-B146-7B4012E49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49213-86C9-412B-9090-F681FEB8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C2CEC-5ADD-4FED-B4DD-E958915E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B384B-44C7-41D3-9B9D-E730D477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53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0DD3-7995-4FEE-8E90-DD988FC8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FAE4E-20ED-46C8-9FB6-8D652E3C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4082E-13A6-4A29-83E9-4AED668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C624C-7DE4-4105-ABAB-934A8FF4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482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27F0D-4B95-429E-B394-AC8D80C2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DF56F-1733-4FD2-AD0E-314D861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1735-56BC-45E4-A1C2-1E6B130B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22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8734-F8CA-40CD-9ACC-873B99F8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25B4-36CE-45FB-9959-9B236DA7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8CFE4-A1CE-47BF-9AF3-E76D4A91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04549-6A3E-43E4-8BEF-D1133D4D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F2D9-219F-49D1-B757-C70285A3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6F7A-E958-46F3-92E0-627D0EA9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26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8291-A889-4DD4-B724-916495F6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45BC4-97D2-4D82-BF03-83829202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4AAA7-0740-4A01-AF97-6A3ED3157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E777-9E75-4A5B-A8B1-9CB79CFC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AED00-3DA1-4074-AEE3-66DF9E2A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16B75-C1F4-4C71-AB3E-BE56BF4E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1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C4FBC-B559-48DA-8DB5-D72E2ED3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34DF-2040-4E57-B479-B3F32031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8A19-B62C-4D40-AF52-CC532184C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BCEA-36EF-41D7-83FC-BA3964E30C74}" type="datetimeFigureOut">
              <a:rPr lang="en-ID" smtClean="0"/>
              <a:t>15/12/2021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3B15-1ADF-415F-9615-41DB14B6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DF3B-38B1-4465-ACC4-E483A28A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8594-6DE0-44B9-9081-F95FBA6EEA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20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1659-E2D7-43C5-AAB7-E4FBACE2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1615"/>
            <a:ext cx="9144000" cy="190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PENYELESAIAN PERMASALAHAN</a:t>
            </a:r>
            <a:b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</a:b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PROGRAM DINAMIS</a:t>
            </a:r>
            <a:b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</a:br>
            <a:br>
              <a:rPr lang="en-US" sz="1050" b="1" dirty="0">
                <a:latin typeface="Montserrat" panose="00000500000000000000" pitchFamily="50" charset="0"/>
                <a:cs typeface="Poppins" panose="00000500000000000000" pitchFamily="2" charset="0"/>
              </a:rPr>
            </a:br>
            <a:r>
              <a:rPr lang="en-US" sz="1600" dirty="0">
                <a:latin typeface="Montserrat" panose="00000500000000000000" pitchFamily="50" charset="0"/>
                <a:cs typeface="Poppins" panose="00000500000000000000" pitchFamily="2" charset="0"/>
              </a:rPr>
              <a:t>-</a:t>
            </a:r>
            <a:r>
              <a:rPr lang="en-US" sz="105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ID" sz="1600" b="1" dirty="0">
                <a:latin typeface="Montserrat" panose="00000500000000000000" pitchFamily="50" charset="0"/>
                <a:cs typeface="Poppins" panose="00000500000000000000" pitchFamily="2" charset="0"/>
              </a:rPr>
              <a:t>Maximum Length Chain of Pairs </a:t>
            </a:r>
            <a:r>
              <a:rPr lang="en-ID" sz="1600" dirty="0">
                <a:latin typeface="Montserrat" panose="00000500000000000000" pitchFamily="50" charset="0"/>
                <a:cs typeface="Poppins" panose="00000500000000000000" pitchFamily="2" charset="0"/>
              </a:rPr>
              <a:t>-</a:t>
            </a:r>
            <a:endParaRPr lang="en-ID" sz="4000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A1215-FB64-45BA-A1B3-0C7A0EF64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Muhammad Keenan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Fathurrahman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24060119130052 / Kelas A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2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Kesimpulan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7093E-90D4-4400-B3F5-1D375F576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8298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Permasalahan 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Maximum Length Chain of Pairs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ini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diselesaikan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dengan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brute force yang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mempunyai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kompleksitas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waktu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). Namun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apabila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masalah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ini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diselesaikan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dengan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program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dinamis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maka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kompleksitas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waktunya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dapat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berkurang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menjadi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)</a:t>
                </a:r>
                <a:r>
                  <a:rPr lang="en-ID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atau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bahkan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bisa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n</m:t>
                    </m:r>
                    <m:r>
                      <a:rPr lang="en-US" sz="200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𝒍𝒐𝒈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)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jika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menggunakan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konsep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Activity Selection Problem</a:t>
                </a:r>
                <a:r>
                  <a:rPr lang="en-ID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7093E-90D4-4400-B3F5-1D375F576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82983"/>
              </a:xfrm>
              <a:blipFill>
                <a:blip r:embed="rId3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Penjelasan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Masalah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093E-90D4-4400-B3F5-1D375F57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Diberikan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 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kecil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(A&lt;B).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(B&lt;C, D&lt;E, …)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Masalah</a:t>
            </a:r>
            <a:r>
              <a:rPr lang="en-ID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Temukan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rantai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terpanjang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dibentuk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D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10ADC9-8420-4894-A8E6-6FB1CF38F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03802"/>
              </p:ext>
            </p:extLst>
          </p:nvPr>
        </p:nvGraphicFramePr>
        <p:xfrm>
          <a:off x="2954777" y="3826763"/>
          <a:ext cx="6282445" cy="6649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56489">
                  <a:extLst>
                    <a:ext uri="{9D8B030D-6E8A-4147-A177-3AD203B41FA5}">
                      <a16:colId xmlns:a16="http://schemas.microsoft.com/office/drawing/2014/main" val="1694919999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16440273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3067275613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1377323153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4011913587"/>
                    </a:ext>
                  </a:extLst>
                </a:gridCol>
              </a:tblGrid>
              <a:tr h="66497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A, B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C, D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E, F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 . . ,  . . . 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X, Z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0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0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Contoh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Masalah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093E-90D4-4400-B3F5-1D375F57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dimisalkan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diberikan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array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D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rantai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terpanjang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dibentuk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Panjang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3, dan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rantainya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endParaRPr lang="en-ID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D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08183E-77F4-40A4-81F1-83AC1AA9D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38828"/>
              </p:ext>
            </p:extLst>
          </p:nvPr>
        </p:nvGraphicFramePr>
        <p:xfrm>
          <a:off x="838200" y="2512313"/>
          <a:ext cx="6282445" cy="6649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56489">
                  <a:extLst>
                    <a:ext uri="{9D8B030D-6E8A-4147-A177-3AD203B41FA5}">
                      <a16:colId xmlns:a16="http://schemas.microsoft.com/office/drawing/2014/main" val="4125337652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1189039756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2797501099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2944579566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4274238134"/>
                    </a:ext>
                  </a:extLst>
                </a:gridCol>
              </a:tblGrid>
              <a:tr h="66497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5, 24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39, 60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15, 28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27, 40 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50, 90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126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74722-5B28-4A15-90CD-1F4AB18E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16293"/>
              </p:ext>
            </p:extLst>
          </p:nvPr>
        </p:nvGraphicFramePr>
        <p:xfrm>
          <a:off x="838199" y="4581525"/>
          <a:ext cx="3769467" cy="6649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56489">
                  <a:extLst>
                    <a:ext uri="{9D8B030D-6E8A-4147-A177-3AD203B41FA5}">
                      <a16:colId xmlns:a16="http://schemas.microsoft.com/office/drawing/2014/main" val="3242047785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4181315100"/>
                    </a:ext>
                  </a:extLst>
                </a:gridCol>
                <a:gridCol w="1256489">
                  <a:extLst>
                    <a:ext uri="{9D8B030D-6E8A-4147-A177-3AD203B41FA5}">
                      <a16:colId xmlns:a16="http://schemas.microsoft.com/office/drawing/2014/main" val="1302601534"/>
                    </a:ext>
                  </a:extLst>
                </a:gridCol>
              </a:tblGrid>
              <a:tr h="66497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5, 24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27, 40 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50, 90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678" marR="70678" marT="35339" marB="35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2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Spesifikasi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Masalah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093E-90D4-4400-B3F5-1D375F57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Input: 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Panjang array (n) dan Array of integer.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ontoh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input: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D" sz="2000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D" sz="900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Output: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Rantai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terpanjang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dibentuk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aturan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disebutkan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r>
              <a:rPr lang="en-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ontoh</a:t>
            </a:r>
            <a:r>
              <a: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output: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D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3D6B6-1F3D-4BE5-B00F-1F495F017A16}"/>
              </a:ext>
            </a:extLst>
          </p:cNvPr>
          <p:cNvSpPr/>
          <p:nvPr/>
        </p:nvSpPr>
        <p:spPr>
          <a:xfrm>
            <a:off x="838200" y="4880848"/>
            <a:ext cx="8441988" cy="463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Length of maximum size chain is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AF8DB-0D1B-452A-BF7D-5E675A3CCFEA}"/>
              </a:ext>
            </a:extLst>
          </p:cNvPr>
          <p:cNvSpPr/>
          <p:nvPr/>
        </p:nvSpPr>
        <p:spPr>
          <a:xfrm>
            <a:off x="838200" y="2513658"/>
            <a:ext cx="8441988" cy="8788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Pair </a:t>
            </a:r>
            <a:r>
              <a:rPr lang="en-ID" dirty="0" err="1">
                <a:latin typeface="Consolas" panose="020B0609020204030204" pitchFamily="49" charset="0"/>
                <a:cs typeface="Poppins" panose="00000500000000000000" pitchFamily="2" charset="0"/>
              </a:rPr>
              <a:t>arr</a:t>
            </a: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[] = {{5, 24}, {15, 25}, {27, 40}, {50, 60}, {100, 95}};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int n = </a:t>
            </a:r>
            <a:r>
              <a:rPr lang="en-ID" dirty="0" err="1">
                <a:latin typeface="Consolas" panose="020B0609020204030204" pitchFamily="49" charset="0"/>
                <a:cs typeface="Poppins" panose="00000500000000000000" pitchFamily="2" charset="0"/>
              </a:rPr>
              <a:t>sizeof</a:t>
            </a: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cs typeface="Poppins" panose="00000500000000000000" pitchFamily="2" charset="0"/>
              </a:rPr>
              <a:t>arr</a:t>
            </a: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) / </a:t>
            </a:r>
            <a:r>
              <a:rPr lang="en-ID" dirty="0" err="1">
                <a:latin typeface="Consolas" panose="020B0609020204030204" pitchFamily="49" charset="0"/>
                <a:cs typeface="Poppins" panose="00000500000000000000" pitchFamily="2" charset="0"/>
              </a:rPr>
              <a:t>sizeof</a:t>
            </a: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cs typeface="Poppins" panose="00000500000000000000" pitchFamily="2" charset="0"/>
              </a:rPr>
              <a:t>arr</a:t>
            </a:r>
            <a:r>
              <a:rPr lang="en-ID" dirty="0">
                <a:latin typeface="Consolas" panose="020B0609020204030204" pitchFamily="49" charset="0"/>
                <a:cs typeface="Poppins" panose="00000500000000000000" pitchFamily="2" charset="0"/>
              </a:rPr>
              <a:t>[0]);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D1B942A-3A3A-43F7-95CD-914EA722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Length of maximum size chain is 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4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Relasi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Rekurens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7093E-90D4-4400-B3F5-1D375F576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Basis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𝑚𝑐𝑙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=1; </m:t>
                    </m:r>
                  </m:oMath>
                </a14:m>
                <a:r>
                  <a:rPr lang="en-US" sz="24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		</a:t>
                </a: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/* mcl adalah max chain length */</a:t>
                </a:r>
                <a:endParaRPr lang="en-US" sz="2400" dirty="0">
                  <a:latin typeface="Consolas" panose="020B0609020204030204" pitchFamily="49" charset="0"/>
                  <a:cs typeface="Poppins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b="1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Rekurens</a:t>
                </a:r>
                <a:endParaRPr lang="en-US" sz="24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𝑚𝑐𝑙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𝑚𝑐𝑙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+ 1;</m:t>
                    </m:r>
                  </m:oMath>
                </a14:m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	</a:t>
                </a: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/* </a:t>
                </a:r>
                <a:r>
                  <a:rPr lang="en-US" sz="2000" dirty="0" err="1">
                    <a:latin typeface="Consolas" panose="020B0609020204030204" pitchFamily="49" charset="0"/>
                    <a:cs typeface="Poppins" panose="00000500000000000000" pitchFamily="2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= 1, 2, 3, …, (n-1);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			   </a:t>
                </a:r>
                <a:r>
                  <a:rPr lang="pl-PL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j = 0</a:t>
                </a: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  <a:cs typeface="Poppins" panose="00000500000000000000" pitchFamily="2" charset="0"/>
                  </a:rPr>
                  <a:t>hingga</a:t>
                </a:r>
                <a:r>
                  <a:rPr lang="pl-PL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</a:t>
                </a: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(</a:t>
                </a:r>
                <a:r>
                  <a:rPr lang="pl-PL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-1);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𝑎𝑟𝑟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.a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𝑎𝑟𝑟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.b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𝐴𝑁𝐷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𝑚𝑐𝑙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𝑚𝑐𝑙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+ 1; */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b="1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Keterangan</a:t>
                </a:r>
                <a:r>
                  <a:rPr lang="en-US" sz="14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: </a:t>
                </a:r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𝑗</m:t>
                    </m:r>
                  </m:oMath>
                </a14:m>
                <a:r>
                  <a:rPr lang="en-US" sz="1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= index/</a:t>
                </a:r>
                <a:r>
                  <a:rPr lang="en-US" sz="1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iterasi</a:t>
                </a:r>
                <a:r>
                  <a:rPr lang="en-US" sz="18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,</a:t>
                </a:r>
                <a:r>
                  <a:rPr lang="en-US" sz="14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𝑚𝑐𝑙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= Panjang </a:t>
                </a:r>
                <a:r>
                  <a:rPr lang="en-ID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maks</a:t>
                </a: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rantai</a:t>
                </a: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array </a:t>
                </a:r>
                <a:r>
                  <a:rPr lang="en-ID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mula-mula</a:t>
                </a:r>
                <a:r>
                  <a:rPr lang="en-ID" sz="18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𝑎𝑟𝑟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sz="1800" dirty="0">
                    <a:latin typeface="Consolas" panose="020B0609020204030204" pitchFamily="49" charset="0"/>
                    <a:cs typeface="Poppins" panose="00000500000000000000" pitchFamily="2" charset="0"/>
                  </a:rPr>
                  <a:t> </a:t>
                </a: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= </a:t>
                </a:r>
                <a:r>
                  <a:rPr lang="en-ID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elemen</a:t>
                </a: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array </a:t>
                </a:r>
                <a:r>
                  <a:rPr lang="en-ID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indeks</a:t>
                </a: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ke-i</a:t>
                </a: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n = </a:t>
                </a:r>
                <a:r>
                  <a:rPr lang="en-ID" sz="16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panjang</a:t>
                </a:r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array</a:t>
                </a:r>
                <a:endParaRPr lang="en-ID" sz="2400" dirty="0">
                  <a:latin typeface="Consolas" panose="020B0609020204030204" pitchFamily="49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7093E-90D4-4400-B3F5-1D375F576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44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Solusi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Masalah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(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Tabel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)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093E-90D4-4400-B3F5-1D375F5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Tahap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 1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input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arr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Tahap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 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inisialisasi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array mcl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(max chain length)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58105F-5C1B-495A-A49A-B9A293C11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56739"/>
              </p:ext>
            </p:extLst>
          </p:nvPr>
        </p:nvGraphicFramePr>
        <p:xfrm>
          <a:off x="838200" y="2548466"/>
          <a:ext cx="6773335" cy="60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917183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78262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9672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53998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85710480"/>
                    </a:ext>
                  </a:extLst>
                </a:gridCol>
              </a:tblGrid>
              <a:tr h="60711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5, 24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39, 60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15, 28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27, 40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50, 90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2698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36BB-DE25-4A3B-9D42-786B2F0F4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04084"/>
              </p:ext>
            </p:extLst>
          </p:nvPr>
        </p:nvGraphicFramePr>
        <p:xfrm>
          <a:off x="838199" y="4059158"/>
          <a:ext cx="6773335" cy="60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369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0820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5914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96184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7712108"/>
                    </a:ext>
                  </a:extLst>
                </a:gridCol>
              </a:tblGrid>
              <a:tr h="60711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27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5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Solusi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Masalah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(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Tabel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)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093E-90D4-4400-B3F5-1D375F5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Tahap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 3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menghitung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panjang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rantai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maximal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bottom up 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urut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kecil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terbesar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558105F-5C1B-495A-A49A-B9A293C11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4800251"/>
                  </p:ext>
                </p:extLst>
              </p:nvPr>
            </p:nvGraphicFramePr>
            <p:xfrm>
              <a:off x="1416634" y="2530135"/>
              <a:ext cx="3926436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0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4237826242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18571048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640579312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</a:t>
                          </a:r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(j)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𝒂𝒓𝒓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𝒂𝒓𝒓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𝒎𝒄𝒍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85014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905472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94892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50074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5824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558105F-5C1B-495A-A49A-B9A293C11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4800251"/>
                  </p:ext>
                </p:extLst>
              </p:nvPr>
            </p:nvGraphicFramePr>
            <p:xfrm>
              <a:off x="1416634" y="2530135"/>
              <a:ext cx="3926436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0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4237826242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18571048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640579312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</a:t>
                          </a:r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(j)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724" r="-30000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804" t="-1724" r="-20280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074" t="-1724" r="-100926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738" t="-1724" r="-1869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85014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905472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94892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50074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5824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F5DAD9BD-C0B8-4573-BD12-ED29CEF255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104347"/>
                  </p:ext>
                </p:extLst>
              </p:nvPr>
            </p:nvGraphicFramePr>
            <p:xfrm>
              <a:off x="5630638" y="2530135"/>
              <a:ext cx="3400568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861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1284947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717005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𝑎𝑟𝑟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Poppins" panose="00000500000000000000" pitchFamily="2" charset="0"/>
                            </a:rPr>
                            <a:t>.a 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𝑎𝑟𝑟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Poppins" panose="00000500000000000000" pitchFamily="2" charset="0"/>
                            </a:rPr>
                            <a:t>.b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solidFill>
                                      <a:schemeClr val="tx1"/>
                                    </a:solidFill>
                                    <a:latin typeface="Consolas" panose="020B0609020204030204" pitchFamily="49" charset="0"/>
                                    <a:cs typeface="Poppins" panose="00000500000000000000" pitchFamily="2" charset="0"/>
                                  </a:rPr>
                                  <m:t> &lt;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solidFill>
                                      <a:schemeClr val="tx1"/>
                                    </a:solidFill>
                                    <a:latin typeface="Consolas" panose="020B0609020204030204" pitchFamily="49" charset="0"/>
                                    <a:cs typeface="Poppins" panose="00000500000000000000" pitchFamily="2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299933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296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085955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03693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8743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F5DAD9BD-C0B8-4573-BD12-ED29CEF255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104347"/>
                  </p:ext>
                </p:extLst>
              </p:nvPr>
            </p:nvGraphicFramePr>
            <p:xfrm>
              <a:off x="5630638" y="2530135"/>
              <a:ext cx="3400568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861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1284947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717005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5" t="-1724" r="-143913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479" t="-1724" r="-56872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4576" t="-1724" r="-1695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299933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296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085955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03693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8743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125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Solusi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Masalah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(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Tabel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)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7093E-90D4-4400-B3F5-1D375F576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b="1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Tahap</a:t>
                </a:r>
                <a:r>
                  <a:rPr lang="en-US" sz="20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4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: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mengambil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nilai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𝒎𝒄𝒍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sz="1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yang terbesar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endParaRPr lang="en-US" sz="2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7093E-90D4-4400-B3F5-1D375F576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3CB50AD3-6FC4-4188-A8B8-027E2D8DD3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593779"/>
                  </p:ext>
                </p:extLst>
              </p:nvPr>
            </p:nvGraphicFramePr>
            <p:xfrm>
              <a:off x="1416634" y="2530135"/>
              <a:ext cx="3926436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0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4237826242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18571048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640579312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</a:t>
                          </a:r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(j)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𝒂𝒓𝒓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𝒂𝒓𝒓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𝒎𝒄𝒍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85014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905472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94892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50074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824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3CB50AD3-6FC4-4188-A8B8-027E2D8DD3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593779"/>
                  </p:ext>
                </p:extLst>
              </p:nvPr>
            </p:nvGraphicFramePr>
            <p:xfrm>
              <a:off x="1416634" y="2530135"/>
              <a:ext cx="3926436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440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4237826242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185710480"/>
                        </a:ext>
                      </a:extLst>
                    </a:gridCol>
                    <a:gridCol w="654406">
                      <a:extLst>
                        <a:ext uri="{9D8B030D-6E8A-4147-A177-3AD203B41FA5}">
                          <a16:colId xmlns:a16="http://schemas.microsoft.com/office/drawing/2014/main" val="1640579312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</a:t>
                          </a:r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 err="1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Iterasi</a:t>
                          </a: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 (j)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724" r="-30000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804" t="-1724" r="-20280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074" t="-1724" r="-100926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738" t="-1724" r="-1869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85014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5, 24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905472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39, 60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94892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15, 28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50074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4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50, 90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27, 40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824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7F096924-4AC7-4351-BBB0-C08127C085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16244"/>
                  </p:ext>
                </p:extLst>
              </p:nvPr>
            </p:nvGraphicFramePr>
            <p:xfrm>
              <a:off x="5630638" y="2530135"/>
              <a:ext cx="3400568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861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1284947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717005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𝑎𝑟𝑟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Poppins" panose="00000500000000000000" pitchFamily="2" charset="0"/>
                            </a:rPr>
                            <a:t>.a 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𝑎𝑟𝑟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Poppins" panose="00000500000000000000" pitchFamily="2" charset="0"/>
                            </a:rPr>
                            <a:t>.b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solidFill>
                                      <a:schemeClr val="tx1"/>
                                    </a:solidFill>
                                    <a:latin typeface="Consolas" panose="020B0609020204030204" pitchFamily="49" charset="0"/>
                                    <a:cs typeface="Poppins" panose="00000500000000000000" pitchFamily="2" charset="0"/>
                                  </a:rPr>
                                  <m:t> &lt;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solidFill>
                                      <a:schemeClr val="tx1"/>
                                    </a:solidFill>
                                    <a:latin typeface="Consolas" panose="020B0609020204030204" pitchFamily="49" charset="0"/>
                                    <a:cs typeface="Poppins" panose="00000500000000000000" pitchFamily="2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𝑚𝑐𝑙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299933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296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085955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03693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8743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7F096924-4AC7-4351-BBB0-C08127C085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16244"/>
                  </p:ext>
                </p:extLst>
              </p:nvPr>
            </p:nvGraphicFramePr>
            <p:xfrm>
              <a:off x="5630638" y="2530135"/>
              <a:ext cx="3400568" cy="3871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8616">
                      <a:extLst>
                        <a:ext uri="{9D8B030D-6E8A-4147-A177-3AD203B41FA5}">
                          <a16:colId xmlns:a16="http://schemas.microsoft.com/office/drawing/2014/main" val="3991718390"/>
                        </a:ext>
                      </a:extLst>
                    </a:gridCol>
                    <a:gridCol w="1284947">
                      <a:extLst>
                        <a:ext uri="{9D8B030D-6E8A-4147-A177-3AD203B41FA5}">
                          <a16:colId xmlns:a16="http://schemas.microsoft.com/office/drawing/2014/main" val="98967213"/>
                        </a:ext>
                      </a:extLst>
                    </a:gridCol>
                    <a:gridCol w="717005">
                      <a:extLst>
                        <a:ext uri="{9D8B030D-6E8A-4147-A177-3AD203B41FA5}">
                          <a16:colId xmlns:a16="http://schemas.microsoft.com/office/drawing/2014/main" val="2425399855"/>
                        </a:ext>
                      </a:extLst>
                    </a:gridCol>
                  </a:tblGrid>
                  <a:tr h="35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5" t="-1724" r="-143913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479" t="-1724" r="-56872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4576" t="-1724" r="-1695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269890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292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1638212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1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7609649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26991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683577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2999337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2963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085955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False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2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036936"/>
                      </a:ext>
                    </a:extLst>
                  </a:tr>
                  <a:tr h="35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True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0" dirty="0">
                              <a:solidFill>
                                <a:schemeClr val="tx1"/>
                              </a:solidFill>
                              <a:latin typeface="Poppins" panose="00000500000000000000" pitchFamily="2" charset="0"/>
                              <a:cs typeface="Poppins" panose="00000500000000000000" pitchFamily="2" charset="0"/>
                            </a:rPr>
                            <a:t>3</a:t>
                          </a:r>
                          <a:endParaRPr lang="en-ID" sz="900" b="0" dirty="0">
                            <a:solidFill>
                              <a:schemeClr val="tx1"/>
                            </a:solidFill>
                            <a:latin typeface="Poppins" panose="00000500000000000000" pitchFamily="2" charset="0"/>
                            <a:cs typeface="Poppins" panose="00000500000000000000" pitchFamily="2" charset="0"/>
                          </a:endParaRPr>
                        </a:p>
                      </a:txBody>
                      <a:tcPr marL="53006" marR="53006" marT="26503" marB="2650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8743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70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FFD6-3FA5-4D87-84D2-97D5A29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Solusi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Montserrat" panose="00000500000000000000" pitchFamily="50" charset="0"/>
                <a:cs typeface="Poppins" panose="00000500000000000000" pitchFamily="2" charset="0"/>
              </a:rPr>
              <a:t>Masalah</a:t>
            </a:r>
            <a:r>
              <a:rPr lang="en-US" sz="4000" b="1" dirty="0">
                <a:latin typeface="Montserrat" panose="00000500000000000000" pitchFamily="50" charset="0"/>
                <a:cs typeface="Poppins" panose="00000500000000000000" pitchFamily="2" charset="0"/>
              </a:rPr>
              <a:t> (Coding)</a:t>
            </a:r>
            <a:endParaRPr lang="en-ID" sz="4000" b="1" dirty="0">
              <a:latin typeface="Montserrat" panose="000005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093E-90D4-4400-B3F5-1D375F57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#include &lt;bits/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stdc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++.h&gt;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using namespace std;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/*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buatan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pair (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mempunyai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2 sub variable yang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mempunyai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public (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prosedur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apapun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a dan b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representasi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{a, b}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*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class Pair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public: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int a;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int b;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CCE3B8-971F-43C1-B631-8867DCE9A95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int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maxChainLength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( Pair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arr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[], int n)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int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, j,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maks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=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int *mcl = new int[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sizeof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( int ) * n 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for (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++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 mcl[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] = 1;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for (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= 1;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++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 for ( j = 0; j &lt;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j++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     if (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arr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[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].a &gt;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arr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[j].b &amp;&amp; mcl[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] &lt; mcl[j] + 1)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         mcl[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] = mcl[j] + 1;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for (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++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 if (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maks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&lt; mcl[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]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      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maks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= mcl[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     return </a:t>
            </a:r>
            <a:r>
              <a:rPr lang="en-ID" sz="1050" dirty="0" err="1">
                <a:latin typeface="Poppins" panose="00000500000000000000" pitchFamily="2" charset="0"/>
                <a:cs typeface="Poppins" panose="00000500000000000000" pitchFamily="2" charset="0"/>
              </a:rPr>
              <a:t>maks</a:t>
            </a: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ID" sz="1050" dirty="0"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84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895</Words>
  <Application>Microsoft Office PowerPoint</Application>
  <PresentationFormat>Widescreen</PresentationFormat>
  <Paragraphs>296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Montserrat</vt:lpstr>
      <vt:lpstr>Poppins</vt:lpstr>
      <vt:lpstr>Office Theme</vt:lpstr>
      <vt:lpstr>PENYELESAIAN PERMASALAHAN PROGRAM DINAMIS  - Maximum Length Chain of Pairs -</vt:lpstr>
      <vt:lpstr>Penjelasan Masalah</vt:lpstr>
      <vt:lpstr>Contoh Masalah</vt:lpstr>
      <vt:lpstr>Spesifikasi Masalah</vt:lpstr>
      <vt:lpstr>Relasi Rekurens</vt:lpstr>
      <vt:lpstr>Solusi Masalah (Tabel)</vt:lpstr>
      <vt:lpstr>Solusi Masalah (Tabel)</vt:lpstr>
      <vt:lpstr>Solusi Masalah (Tabel)</vt:lpstr>
      <vt:lpstr>Solusi Masalah (Coding)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Penyelesaian Permasalahan Program Dinamis</dc:title>
  <dc:creator>Muhammad Keenan</dc:creator>
  <cp:lastModifiedBy>Muhammad Keenan</cp:lastModifiedBy>
  <cp:revision>43</cp:revision>
  <dcterms:created xsi:type="dcterms:W3CDTF">2021-12-13T07:39:14Z</dcterms:created>
  <dcterms:modified xsi:type="dcterms:W3CDTF">2021-12-15T16:42:51Z</dcterms:modified>
</cp:coreProperties>
</file>