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9" r:id="rId1"/>
  </p:sldMasterIdLst>
  <p:sldIdLst>
    <p:sldId id="256" r:id="rId2"/>
    <p:sldId id="257" r:id="rId3"/>
    <p:sldId id="258" r:id="rId4"/>
    <p:sldId id="259" r:id="rId5"/>
    <p:sldId id="260" r:id="rId6"/>
    <p:sldId id="261" r:id="rId7"/>
    <p:sldId id="262" r:id="rId8"/>
    <p:sldId id="267" r:id="rId9"/>
    <p:sldId id="263" r:id="rId10"/>
    <p:sldId id="264" r:id="rId11"/>
    <p:sldId id="265" r:id="rId12"/>
    <p:sldId id="269" r:id="rId13"/>
    <p:sldId id="266"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3/15/2019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7813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3746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1380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9410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16419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5749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5137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09906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8098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257438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8273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1005125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9266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5394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1712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8492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7886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3/15/2019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7364020"/>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researchgate.net/publication/291153115" TargetMode="External"/><Relationship Id="rId2" Type="http://schemas.openxmlformats.org/officeDocument/2006/relationships/hyperlink" Target="https://skymind.ai/wiki/convolutional-network" TargetMode="External"/><Relationship Id="rId1" Type="http://schemas.openxmlformats.org/officeDocument/2006/relationships/slideLayout" Target="../slideLayouts/slideLayout2.xml"/><Relationship Id="rId4" Type="http://schemas.openxmlformats.org/officeDocument/2006/relationships/hyperlink" Target="https://www.youtube.com/watch?v=YRhxdVk_sI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D7742-A6CC-43D9-9F34-FAE15C9EF443}"/>
              </a:ext>
            </a:extLst>
          </p:cNvPr>
          <p:cNvSpPr>
            <a:spLocks noGrp="1"/>
          </p:cNvSpPr>
          <p:nvPr>
            <p:ph type="ctrTitle"/>
          </p:nvPr>
        </p:nvSpPr>
        <p:spPr>
          <a:xfrm>
            <a:off x="2688165" y="1960719"/>
            <a:ext cx="6815669" cy="1589103"/>
          </a:xfrm>
        </p:spPr>
        <p:txBody>
          <a:bodyPr>
            <a:normAutofit fontScale="90000"/>
          </a:bodyPr>
          <a:lstStyle/>
          <a:p>
            <a:r>
              <a:rPr lang="en-US" sz="4400" dirty="0"/>
              <a:t>E-Commerce</a:t>
            </a:r>
            <a:r>
              <a:rPr lang="en-US" dirty="0"/>
              <a:t> </a:t>
            </a:r>
            <a:r>
              <a:rPr lang="en-US" sz="4400" dirty="0"/>
              <a:t>Recommendation</a:t>
            </a:r>
            <a:r>
              <a:rPr lang="en-US" dirty="0"/>
              <a:t> </a:t>
            </a:r>
            <a:r>
              <a:rPr lang="en-US" sz="4400" dirty="0"/>
              <a:t>Systems</a:t>
            </a:r>
          </a:p>
        </p:txBody>
      </p:sp>
      <p:sp>
        <p:nvSpPr>
          <p:cNvPr id="3" name="Subtitle 2">
            <a:extLst>
              <a:ext uri="{FF2B5EF4-FFF2-40B4-BE49-F238E27FC236}">
                <a16:creationId xmlns:a16="http://schemas.microsoft.com/office/drawing/2014/main" id="{91BB874F-5276-4C04-966B-23B23A48FBF2}"/>
              </a:ext>
            </a:extLst>
          </p:cNvPr>
          <p:cNvSpPr>
            <a:spLocks noGrp="1"/>
          </p:cNvSpPr>
          <p:nvPr>
            <p:ph type="subTitle" idx="1"/>
          </p:nvPr>
        </p:nvSpPr>
        <p:spPr>
          <a:xfrm>
            <a:off x="2692398" y="3870664"/>
            <a:ext cx="6815669" cy="1107735"/>
          </a:xfrm>
        </p:spPr>
        <p:txBody>
          <a:bodyPr>
            <a:normAutofit fontScale="92500" lnSpcReduction="20000"/>
          </a:bodyPr>
          <a:lstStyle/>
          <a:p>
            <a:r>
              <a:rPr lang="en-US" dirty="0"/>
              <a:t>									-Manoj Kumar</a:t>
            </a:r>
          </a:p>
          <a:p>
            <a:r>
              <a:rPr lang="en-US" dirty="0"/>
              <a:t>	   								 -Vamsi Krishna</a:t>
            </a:r>
          </a:p>
          <a:p>
            <a:r>
              <a:rPr lang="en-US" dirty="0"/>
              <a:t>				        				-</a:t>
            </a:r>
            <a:r>
              <a:rPr lang="en-US" dirty="0" err="1"/>
              <a:t>Purushotham</a:t>
            </a:r>
            <a:endParaRPr lang="en-US" dirty="0"/>
          </a:p>
        </p:txBody>
      </p:sp>
      <p:sp>
        <p:nvSpPr>
          <p:cNvPr id="4" name="TextBox 3">
            <a:extLst>
              <a:ext uri="{FF2B5EF4-FFF2-40B4-BE49-F238E27FC236}">
                <a16:creationId xmlns:a16="http://schemas.microsoft.com/office/drawing/2014/main" id="{65BD6414-C979-40AD-9893-CF9A11F83711}"/>
              </a:ext>
            </a:extLst>
          </p:cNvPr>
          <p:cNvSpPr txBox="1"/>
          <p:nvPr/>
        </p:nvSpPr>
        <p:spPr>
          <a:xfrm>
            <a:off x="2688165" y="4083728"/>
            <a:ext cx="2052511" cy="646331"/>
          </a:xfrm>
          <a:prstGeom prst="rect">
            <a:avLst/>
          </a:prstGeom>
          <a:noFill/>
        </p:spPr>
        <p:txBody>
          <a:bodyPr wrap="square" rtlCol="0">
            <a:spAutoFit/>
          </a:bodyPr>
          <a:lstStyle/>
          <a:p>
            <a:r>
              <a:rPr lang="en-US" dirty="0"/>
              <a:t>Mentor : </a:t>
            </a:r>
          </a:p>
          <a:p>
            <a:r>
              <a:rPr lang="en-US" dirty="0"/>
              <a:t>Dr . Amit Kumar</a:t>
            </a:r>
          </a:p>
        </p:txBody>
      </p:sp>
      <p:pic>
        <p:nvPicPr>
          <p:cNvPr id="6" name="Picture 5">
            <a:extLst>
              <a:ext uri="{FF2B5EF4-FFF2-40B4-BE49-F238E27FC236}">
                <a16:creationId xmlns:a16="http://schemas.microsoft.com/office/drawing/2014/main" id="{7A616D4E-1F3A-4153-B01C-8FC131EA849B}"/>
              </a:ext>
            </a:extLst>
          </p:cNvPr>
          <p:cNvPicPr>
            <a:picLocks noChangeAspect="1"/>
          </p:cNvPicPr>
          <p:nvPr/>
        </p:nvPicPr>
        <p:blipFill>
          <a:blip r:embed="rId2"/>
          <a:stretch>
            <a:fillRect/>
          </a:stretch>
        </p:blipFill>
        <p:spPr>
          <a:xfrm>
            <a:off x="4231227" y="866269"/>
            <a:ext cx="3409950" cy="1343025"/>
          </a:xfrm>
          <a:prstGeom prst="rect">
            <a:avLst/>
          </a:prstGeom>
        </p:spPr>
      </p:pic>
    </p:spTree>
    <p:extLst>
      <p:ext uri="{BB962C8B-B14F-4D97-AF65-F5344CB8AC3E}">
        <p14:creationId xmlns:p14="http://schemas.microsoft.com/office/powerpoint/2010/main" val="193354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668CA-8DA5-4616-8CD2-11D6DD2EA337}"/>
              </a:ext>
            </a:extLst>
          </p:cNvPr>
          <p:cNvSpPr>
            <a:spLocks noGrp="1"/>
          </p:cNvSpPr>
          <p:nvPr>
            <p:ph type="title"/>
          </p:nvPr>
        </p:nvSpPr>
        <p:spPr/>
        <p:txBody>
          <a:bodyPr/>
          <a:lstStyle/>
          <a:p>
            <a:r>
              <a:rPr lang="en-US" dirty="0"/>
              <a:t>word2vec</a:t>
            </a:r>
          </a:p>
        </p:txBody>
      </p:sp>
      <p:sp>
        <p:nvSpPr>
          <p:cNvPr id="3" name="Content Placeholder 2">
            <a:extLst>
              <a:ext uri="{FF2B5EF4-FFF2-40B4-BE49-F238E27FC236}">
                <a16:creationId xmlns:a16="http://schemas.microsoft.com/office/drawing/2014/main" id="{90AEF760-845A-4F31-9307-3B965D8A40CA}"/>
              </a:ext>
            </a:extLst>
          </p:cNvPr>
          <p:cNvSpPr>
            <a:spLocks noGrp="1"/>
          </p:cNvSpPr>
          <p:nvPr>
            <p:ph idx="1"/>
          </p:nvPr>
        </p:nvSpPr>
        <p:spPr/>
        <p:txBody>
          <a:bodyPr/>
          <a:lstStyle/>
          <a:p>
            <a:pPr marL="0" indent="0" fontAlgn="base">
              <a:buNone/>
            </a:pPr>
            <a:r>
              <a:rPr lang="en-US" dirty="0"/>
              <a:t>	</a:t>
            </a:r>
            <a:r>
              <a:rPr lang="en-US" dirty="0" err="1"/>
              <a:t>Eg</a:t>
            </a:r>
            <a:r>
              <a:rPr lang="en-US" dirty="0"/>
              <a:t> :		D :w1w2          w4 w5      window size =2</a:t>
            </a:r>
          </a:p>
          <a:p>
            <a:pPr fontAlgn="base"/>
            <a:r>
              <a:rPr lang="en-US" dirty="0"/>
              <a:t>Calculate Word2Vec on the </a:t>
            </a:r>
          </a:p>
          <a:p>
            <a:pPr marL="0" indent="0" fontAlgn="base">
              <a:buNone/>
            </a:pPr>
            <a:r>
              <a:rPr lang="en-US" dirty="0"/>
              <a:t>Account with TFIDF</a:t>
            </a:r>
          </a:p>
          <a:p>
            <a:pPr marL="0" indent="0" fontAlgn="base">
              <a:buNone/>
            </a:pPr>
            <a:endParaRPr lang="en-US" dirty="0"/>
          </a:p>
          <a:p>
            <a:pPr fontAlgn="base"/>
            <a:r>
              <a:rPr lang="en-US" dirty="0"/>
              <a:t>P=exp(U0/V)/(#exp(Ui/V)</a:t>
            </a:r>
          </a:p>
          <a:p>
            <a:pPr marL="0" indent="0">
              <a:buNone/>
            </a:pPr>
            <a:endParaRPr lang="en-US" dirty="0"/>
          </a:p>
        </p:txBody>
      </p:sp>
      <p:sp>
        <p:nvSpPr>
          <p:cNvPr id="4" name="Oval 3">
            <a:extLst>
              <a:ext uri="{FF2B5EF4-FFF2-40B4-BE49-F238E27FC236}">
                <a16:creationId xmlns:a16="http://schemas.microsoft.com/office/drawing/2014/main" id="{AB791178-FC36-44F8-8768-B700A1A58FAA}"/>
              </a:ext>
            </a:extLst>
          </p:cNvPr>
          <p:cNvSpPr/>
          <p:nvPr/>
        </p:nvSpPr>
        <p:spPr>
          <a:xfrm>
            <a:off x="4314549" y="2556932"/>
            <a:ext cx="710213" cy="42612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W3</a:t>
            </a:r>
          </a:p>
        </p:txBody>
      </p:sp>
      <p:graphicFrame>
        <p:nvGraphicFramePr>
          <p:cNvPr id="10" name="Table 9">
            <a:extLst>
              <a:ext uri="{FF2B5EF4-FFF2-40B4-BE49-F238E27FC236}">
                <a16:creationId xmlns:a16="http://schemas.microsoft.com/office/drawing/2014/main" id="{2C5B4D18-FD3B-42D9-9502-8CE040B44030}"/>
              </a:ext>
            </a:extLst>
          </p:cNvPr>
          <p:cNvGraphicFramePr>
            <a:graphicFrameLocks noGrp="1"/>
          </p:cNvGraphicFramePr>
          <p:nvPr>
            <p:extLst>
              <p:ext uri="{D42A27DB-BD31-4B8C-83A1-F6EECF244321}">
                <p14:modId xmlns:p14="http://schemas.microsoft.com/office/powerpoint/2010/main" val="41502685"/>
              </p:ext>
            </p:extLst>
          </p:nvPr>
        </p:nvGraphicFramePr>
        <p:xfrm>
          <a:off x="5157925" y="3660857"/>
          <a:ext cx="5738670" cy="2194560"/>
        </p:xfrm>
        <a:graphic>
          <a:graphicData uri="http://schemas.openxmlformats.org/drawingml/2006/table">
            <a:tbl>
              <a:tblPr firstRow="1" bandRow="1">
                <a:tableStyleId>{5C22544A-7EE6-4342-B048-85BDC9FD1C3A}</a:tableStyleId>
              </a:tblPr>
              <a:tblGrid>
                <a:gridCol w="956445">
                  <a:extLst>
                    <a:ext uri="{9D8B030D-6E8A-4147-A177-3AD203B41FA5}">
                      <a16:colId xmlns:a16="http://schemas.microsoft.com/office/drawing/2014/main" val="1673126918"/>
                    </a:ext>
                  </a:extLst>
                </a:gridCol>
                <a:gridCol w="956445">
                  <a:extLst>
                    <a:ext uri="{9D8B030D-6E8A-4147-A177-3AD203B41FA5}">
                      <a16:colId xmlns:a16="http://schemas.microsoft.com/office/drawing/2014/main" val="3464304653"/>
                    </a:ext>
                  </a:extLst>
                </a:gridCol>
                <a:gridCol w="956445">
                  <a:extLst>
                    <a:ext uri="{9D8B030D-6E8A-4147-A177-3AD203B41FA5}">
                      <a16:colId xmlns:a16="http://schemas.microsoft.com/office/drawing/2014/main" val="312033730"/>
                    </a:ext>
                  </a:extLst>
                </a:gridCol>
                <a:gridCol w="956445">
                  <a:extLst>
                    <a:ext uri="{9D8B030D-6E8A-4147-A177-3AD203B41FA5}">
                      <a16:colId xmlns:a16="http://schemas.microsoft.com/office/drawing/2014/main" val="1176077002"/>
                    </a:ext>
                  </a:extLst>
                </a:gridCol>
                <a:gridCol w="956445">
                  <a:extLst>
                    <a:ext uri="{9D8B030D-6E8A-4147-A177-3AD203B41FA5}">
                      <a16:colId xmlns:a16="http://schemas.microsoft.com/office/drawing/2014/main" val="304558964"/>
                    </a:ext>
                  </a:extLst>
                </a:gridCol>
                <a:gridCol w="956445">
                  <a:extLst>
                    <a:ext uri="{9D8B030D-6E8A-4147-A177-3AD203B41FA5}">
                      <a16:colId xmlns:a16="http://schemas.microsoft.com/office/drawing/2014/main" val="3622954054"/>
                    </a:ext>
                  </a:extLst>
                </a:gridCol>
              </a:tblGrid>
              <a:tr h="264308">
                <a:tc>
                  <a:txBody>
                    <a:bodyPr/>
                    <a:lstStyle/>
                    <a:p>
                      <a:endParaRPr lang="en-US" dirty="0"/>
                    </a:p>
                  </a:txBody>
                  <a:tcPr/>
                </a:tc>
                <a:tc>
                  <a:txBody>
                    <a:bodyPr/>
                    <a:lstStyle/>
                    <a:p>
                      <a:r>
                        <a:rPr lang="en-US" dirty="0"/>
                        <a:t>w1</a:t>
                      </a:r>
                    </a:p>
                  </a:txBody>
                  <a:tcPr/>
                </a:tc>
                <a:tc>
                  <a:txBody>
                    <a:bodyPr/>
                    <a:lstStyle/>
                    <a:p>
                      <a:r>
                        <a:rPr lang="en-US" dirty="0"/>
                        <a:t>w2</a:t>
                      </a:r>
                    </a:p>
                  </a:txBody>
                  <a:tcPr/>
                </a:tc>
                <a:tc>
                  <a:txBody>
                    <a:bodyPr/>
                    <a:lstStyle/>
                    <a:p>
                      <a:r>
                        <a:rPr lang="en-US" dirty="0"/>
                        <a:t>w3</a:t>
                      </a:r>
                    </a:p>
                  </a:txBody>
                  <a:tcPr/>
                </a:tc>
                <a:tc>
                  <a:txBody>
                    <a:bodyPr/>
                    <a:lstStyle/>
                    <a:p>
                      <a:r>
                        <a:rPr lang="en-US" dirty="0"/>
                        <a:t>w4</a:t>
                      </a:r>
                    </a:p>
                  </a:txBody>
                  <a:tcPr/>
                </a:tc>
                <a:tc>
                  <a:txBody>
                    <a:bodyPr/>
                    <a:lstStyle/>
                    <a:p>
                      <a:r>
                        <a:rPr lang="en-US" dirty="0"/>
                        <a:t>w5</a:t>
                      </a:r>
                    </a:p>
                  </a:txBody>
                  <a:tcPr/>
                </a:tc>
                <a:extLst>
                  <a:ext uri="{0D108BD9-81ED-4DB2-BD59-A6C34878D82A}">
                    <a16:rowId xmlns:a16="http://schemas.microsoft.com/office/drawing/2014/main" val="3163988407"/>
                  </a:ext>
                </a:extLst>
              </a:tr>
              <a:tr h="264308">
                <a:tc>
                  <a:txBody>
                    <a:bodyPr/>
                    <a:lstStyle/>
                    <a:p>
                      <a:r>
                        <a:rPr lang="en-US" dirty="0"/>
                        <a:t>w1</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90908148"/>
                  </a:ext>
                </a:extLst>
              </a:tr>
              <a:tr h="264308">
                <a:tc>
                  <a:txBody>
                    <a:bodyPr/>
                    <a:lstStyle/>
                    <a:p>
                      <a:r>
                        <a:rPr lang="en-US" dirty="0"/>
                        <a:t>w2</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59756272"/>
                  </a:ext>
                </a:extLst>
              </a:tr>
              <a:tr h="264308">
                <a:tc>
                  <a:txBody>
                    <a:bodyPr/>
                    <a:lstStyle/>
                    <a:p>
                      <a:r>
                        <a:rPr lang="en-US" dirty="0"/>
                        <a:t>w3</a:t>
                      </a:r>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8913920"/>
                  </a:ext>
                </a:extLst>
              </a:tr>
              <a:tr h="264308">
                <a:tc>
                  <a:txBody>
                    <a:bodyPr/>
                    <a:lstStyle/>
                    <a:p>
                      <a:r>
                        <a:rPr lang="en-US" dirty="0"/>
                        <a:t>w4</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082042120"/>
                  </a:ext>
                </a:extLst>
              </a:tr>
              <a:tr h="264308">
                <a:tc>
                  <a:txBody>
                    <a:bodyPr/>
                    <a:lstStyle/>
                    <a:p>
                      <a:r>
                        <a:rPr lang="en-US" dirty="0"/>
                        <a:t>w5</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538089253"/>
                  </a:ext>
                </a:extLst>
              </a:tr>
            </a:tbl>
          </a:graphicData>
        </a:graphic>
      </p:graphicFrame>
    </p:spTree>
    <p:extLst>
      <p:ext uri="{BB962C8B-B14F-4D97-AF65-F5344CB8AC3E}">
        <p14:creationId xmlns:p14="http://schemas.microsoft.com/office/powerpoint/2010/main" val="552452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4F7AC-F869-4691-AEBE-D12D7EEED944}"/>
              </a:ext>
            </a:extLst>
          </p:cNvPr>
          <p:cNvSpPr>
            <a:spLocks noGrp="1"/>
          </p:cNvSpPr>
          <p:nvPr>
            <p:ph type="title"/>
          </p:nvPr>
        </p:nvSpPr>
        <p:spPr/>
        <p:txBody>
          <a:bodyPr>
            <a:normAutofit fontScale="90000"/>
          </a:bodyPr>
          <a:lstStyle/>
          <a:p>
            <a:r>
              <a:rPr lang="en-US" dirty="0"/>
              <a:t>IMAGE BASED RECOMMENDATIONS</a:t>
            </a:r>
          </a:p>
        </p:txBody>
      </p:sp>
      <p:sp>
        <p:nvSpPr>
          <p:cNvPr id="3" name="Content Placeholder 2">
            <a:extLst>
              <a:ext uri="{FF2B5EF4-FFF2-40B4-BE49-F238E27FC236}">
                <a16:creationId xmlns:a16="http://schemas.microsoft.com/office/drawing/2014/main" id="{B7628B5E-23BC-4964-83A1-DCD0747D1694}"/>
              </a:ext>
            </a:extLst>
          </p:cNvPr>
          <p:cNvSpPr>
            <a:spLocks noGrp="1"/>
          </p:cNvSpPr>
          <p:nvPr>
            <p:ph idx="1"/>
          </p:nvPr>
        </p:nvSpPr>
        <p:spPr/>
        <p:txBody>
          <a:bodyPr/>
          <a:lstStyle/>
          <a:p>
            <a:r>
              <a:rPr lang="en-US" dirty="0"/>
              <a:t>Convolutional Neural Network (CNN)</a:t>
            </a:r>
          </a:p>
          <a:p>
            <a:r>
              <a:rPr lang="en-US" dirty="0"/>
              <a:t>Deep learning technique</a:t>
            </a:r>
          </a:p>
          <a:p>
            <a:r>
              <a:rPr lang="en-US" dirty="0"/>
              <a:t>Image based search :</a:t>
            </a:r>
          </a:p>
          <a:p>
            <a:pPr marL="0" indent="0">
              <a:buNone/>
            </a:pPr>
            <a:r>
              <a:rPr lang="en-US" dirty="0"/>
              <a:t>			-edges, shapes, color, pattern </a:t>
            </a:r>
            <a:r>
              <a:rPr lang="en-US" dirty="0" err="1"/>
              <a:t>etc</a:t>
            </a:r>
            <a:endParaRPr lang="en-US" dirty="0"/>
          </a:p>
          <a:p>
            <a:pPr marL="0" indent="0">
              <a:buNone/>
            </a:pPr>
            <a:br>
              <a:rPr lang="en-US" dirty="0"/>
            </a:br>
            <a:endParaRPr lang="en-US" dirty="0"/>
          </a:p>
        </p:txBody>
      </p:sp>
      <p:pic>
        <p:nvPicPr>
          <p:cNvPr id="9" name="Picture 8">
            <a:extLst>
              <a:ext uri="{FF2B5EF4-FFF2-40B4-BE49-F238E27FC236}">
                <a16:creationId xmlns:a16="http://schemas.microsoft.com/office/drawing/2014/main" id="{89CFCCD4-710D-4A7E-A707-B17F26D37176}"/>
              </a:ext>
            </a:extLst>
          </p:cNvPr>
          <p:cNvPicPr>
            <a:picLocks noChangeAspect="1"/>
          </p:cNvPicPr>
          <p:nvPr/>
        </p:nvPicPr>
        <p:blipFill>
          <a:blip r:embed="rId2"/>
          <a:stretch>
            <a:fillRect/>
          </a:stretch>
        </p:blipFill>
        <p:spPr>
          <a:xfrm>
            <a:off x="6959862" y="2556932"/>
            <a:ext cx="2657846" cy="3305636"/>
          </a:xfrm>
          <a:prstGeom prst="rect">
            <a:avLst/>
          </a:prstGeom>
        </p:spPr>
      </p:pic>
      <p:pic>
        <p:nvPicPr>
          <p:cNvPr id="11" name="Picture 10">
            <a:extLst>
              <a:ext uri="{FF2B5EF4-FFF2-40B4-BE49-F238E27FC236}">
                <a16:creationId xmlns:a16="http://schemas.microsoft.com/office/drawing/2014/main" id="{E39E3321-CA53-4DA4-BFE7-D3F8710EDC4B}"/>
              </a:ext>
            </a:extLst>
          </p:cNvPr>
          <p:cNvPicPr>
            <a:picLocks noChangeAspect="1"/>
          </p:cNvPicPr>
          <p:nvPr/>
        </p:nvPicPr>
        <p:blipFill>
          <a:blip r:embed="rId3"/>
          <a:stretch>
            <a:fillRect/>
          </a:stretch>
        </p:blipFill>
        <p:spPr>
          <a:xfrm>
            <a:off x="9434766" y="2681671"/>
            <a:ext cx="2324424" cy="3200847"/>
          </a:xfrm>
          <a:prstGeom prst="rect">
            <a:avLst/>
          </a:prstGeom>
        </p:spPr>
      </p:pic>
    </p:spTree>
    <p:extLst>
      <p:ext uri="{BB962C8B-B14F-4D97-AF65-F5344CB8AC3E}">
        <p14:creationId xmlns:p14="http://schemas.microsoft.com/office/powerpoint/2010/main" val="1391746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8E45A-8521-41DC-905C-DB5970ACA170}"/>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76A05818-F401-425F-AA67-D1299B0DC88C}"/>
              </a:ext>
            </a:extLst>
          </p:cNvPr>
          <p:cNvPicPr>
            <a:picLocks noGrp="1" noChangeAspect="1"/>
          </p:cNvPicPr>
          <p:nvPr>
            <p:ph idx="1"/>
          </p:nvPr>
        </p:nvPicPr>
        <p:blipFill>
          <a:blip r:embed="rId2"/>
          <a:stretch>
            <a:fillRect/>
          </a:stretch>
        </p:blipFill>
        <p:spPr>
          <a:xfrm>
            <a:off x="0" y="514904"/>
            <a:ext cx="12260062" cy="61433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26100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84BE1-62E6-47CA-AB6D-9E844F9BD2D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A9F8828-226D-4EAD-877B-3AB44EC2A5DD}"/>
              </a:ext>
            </a:extLst>
          </p:cNvPr>
          <p:cNvSpPr>
            <a:spLocks noGrp="1"/>
          </p:cNvSpPr>
          <p:nvPr>
            <p:ph idx="1"/>
          </p:nvPr>
        </p:nvSpPr>
        <p:spPr/>
        <p:txBody>
          <a:bodyPr/>
          <a:lstStyle/>
          <a:p>
            <a:r>
              <a:rPr lang="en-US" dirty="0"/>
              <a:t>tensorflow.org/tutorials/representation/word2vec</a:t>
            </a:r>
          </a:p>
          <a:p>
            <a:r>
              <a:rPr lang="en-US" dirty="0"/>
              <a:t>https://www.researchgate.net/publication/311661450</a:t>
            </a:r>
          </a:p>
          <a:p>
            <a:r>
              <a:rPr lang="en-US" dirty="0">
                <a:hlinkClick r:id="rId2"/>
              </a:rPr>
              <a:t>https://skymind.ai/wiki/convolutional-network</a:t>
            </a:r>
            <a:endParaRPr lang="en-US" dirty="0"/>
          </a:p>
          <a:p>
            <a:r>
              <a:rPr lang="en-US" dirty="0">
                <a:hlinkClick r:id="rId3"/>
              </a:rPr>
              <a:t>https://www.researchgate.net/publication/291153115</a:t>
            </a:r>
            <a:endParaRPr lang="en-US" dirty="0"/>
          </a:p>
          <a:p>
            <a:r>
              <a:rPr lang="en-US" dirty="0">
                <a:hlinkClick r:id="rId4"/>
              </a:rPr>
              <a:t>https://www.youtube.com/watch?v=YRhxdVk_sIs</a:t>
            </a:r>
            <a:endParaRPr lang="en-US" dirty="0"/>
          </a:p>
          <a:p>
            <a:r>
              <a:rPr lang="en-US" dirty="0"/>
              <a:t>https://code.google.com/archive/p/word2vec/</a:t>
            </a:r>
          </a:p>
        </p:txBody>
      </p:sp>
    </p:spTree>
    <p:extLst>
      <p:ext uri="{BB962C8B-B14F-4D97-AF65-F5344CB8AC3E}">
        <p14:creationId xmlns:p14="http://schemas.microsoft.com/office/powerpoint/2010/main" val="2064037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6F347F-738E-4F80-BC96-0454BE56846D}"/>
              </a:ext>
            </a:extLst>
          </p:cNvPr>
          <p:cNvSpPr/>
          <p:nvPr/>
        </p:nvSpPr>
        <p:spPr>
          <a:xfrm>
            <a:off x="2874813" y="2425797"/>
            <a:ext cx="5980740" cy="1569660"/>
          </a:xfrm>
          <a:prstGeom prst="rect">
            <a:avLst/>
          </a:prstGeom>
          <a:noFill/>
        </p:spPr>
        <p:txBody>
          <a:bodyPr wrap="none" lIns="91440" tIns="45720" rIns="91440" bIns="45720">
            <a:spAutoFit/>
          </a:bodyPr>
          <a:lstStyle/>
          <a:p>
            <a:pPr algn="ctr"/>
            <a:r>
              <a:rPr lang="en-US" sz="9600" b="1" cap="none" spc="0" dirty="0">
                <a:ln w="12700">
                  <a:solidFill>
                    <a:schemeClr val="accent5"/>
                  </a:solidFill>
                  <a:prstDash val="solid"/>
                </a:ln>
                <a:pattFill prst="ltDnDiag">
                  <a:fgClr>
                    <a:schemeClr val="accent5">
                      <a:lumMod val="60000"/>
                      <a:lumOff val="40000"/>
                    </a:schemeClr>
                  </a:fgClr>
                  <a:bgClr>
                    <a:schemeClr val="bg1"/>
                  </a:bgClr>
                </a:pattFill>
                <a:effectLst/>
              </a:rPr>
              <a:t>Thank You</a:t>
            </a:r>
          </a:p>
        </p:txBody>
      </p:sp>
    </p:spTree>
    <p:extLst>
      <p:ext uri="{BB962C8B-B14F-4D97-AF65-F5344CB8AC3E}">
        <p14:creationId xmlns:p14="http://schemas.microsoft.com/office/powerpoint/2010/main" val="2741841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18D15-47DE-4AB6-AEDC-B3D927BE74A0}"/>
              </a:ext>
            </a:extLst>
          </p:cNvPr>
          <p:cNvSpPr>
            <a:spLocks noGrp="1"/>
          </p:cNvSpPr>
          <p:nvPr>
            <p:ph type="title"/>
          </p:nvPr>
        </p:nvSpPr>
        <p:spPr/>
        <p:txBody>
          <a:bodyPr/>
          <a:lstStyle/>
          <a:p>
            <a:r>
              <a:rPr lang="en-US" dirty="0"/>
              <a:t>What is Recommendation System?</a:t>
            </a:r>
          </a:p>
        </p:txBody>
      </p:sp>
      <p:sp>
        <p:nvSpPr>
          <p:cNvPr id="3" name="Content Placeholder 2">
            <a:extLst>
              <a:ext uri="{FF2B5EF4-FFF2-40B4-BE49-F238E27FC236}">
                <a16:creationId xmlns:a16="http://schemas.microsoft.com/office/drawing/2014/main" id="{36F4B7A1-411D-43DE-A8F4-CD358C23B80D}"/>
              </a:ext>
            </a:extLst>
          </p:cNvPr>
          <p:cNvSpPr>
            <a:spLocks noGrp="1"/>
          </p:cNvSpPr>
          <p:nvPr>
            <p:ph idx="1"/>
          </p:nvPr>
        </p:nvSpPr>
        <p:spPr/>
        <p:txBody>
          <a:bodyPr/>
          <a:lstStyle/>
          <a:p>
            <a:r>
              <a:rPr lang="en-US" dirty="0"/>
              <a:t>Recommended System is an information filtering technique , which provides users with information in which they are interested.</a:t>
            </a:r>
          </a:p>
          <a:p>
            <a:r>
              <a:rPr lang="en-US" dirty="0"/>
              <a:t>These recommendations can be based on items such as past purchases, demographic info, or their search history. </a:t>
            </a:r>
          </a:p>
          <a:p>
            <a:pPr lvl="3"/>
            <a:r>
              <a:rPr lang="en-US" dirty="0"/>
              <a:t>Netflix – Movie Recommendations</a:t>
            </a:r>
          </a:p>
          <a:p>
            <a:pPr lvl="3"/>
            <a:r>
              <a:rPr lang="en-US" dirty="0"/>
              <a:t>Amazon – Product recommendations</a:t>
            </a:r>
          </a:p>
          <a:p>
            <a:pPr lvl="3"/>
            <a:r>
              <a:rPr lang="en-US" dirty="0"/>
              <a:t>Facebook – Friend suggestions</a:t>
            </a:r>
          </a:p>
          <a:p>
            <a:pPr lvl="3"/>
            <a:r>
              <a:rPr lang="en-US" dirty="0"/>
              <a:t>Spotify – Song recommendations</a:t>
            </a:r>
          </a:p>
        </p:txBody>
      </p:sp>
    </p:spTree>
    <p:extLst>
      <p:ext uri="{BB962C8B-B14F-4D97-AF65-F5344CB8AC3E}">
        <p14:creationId xmlns:p14="http://schemas.microsoft.com/office/powerpoint/2010/main" val="1031529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51360-3554-4FF3-8F2D-C281D27CED6D}"/>
              </a:ext>
            </a:extLst>
          </p:cNvPr>
          <p:cNvSpPr>
            <a:spLocks noGrp="1"/>
          </p:cNvSpPr>
          <p:nvPr>
            <p:ph type="title"/>
          </p:nvPr>
        </p:nvSpPr>
        <p:spPr/>
        <p:txBody>
          <a:bodyPr/>
          <a:lstStyle/>
          <a:p>
            <a:r>
              <a:rPr lang="en-US" dirty="0"/>
              <a:t>Usage?</a:t>
            </a:r>
          </a:p>
        </p:txBody>
      </p:sp>
      <p:sp>
        <p:nvSpPr>
          <p:cNvPr id="3" name="Content Placeholder 2">
            <a:extLst>
              <a:ext uri="{FF2B5EF4-FFF2-40B4-BE49-F238E27FC236}">
                <a16:creationId xmlns:a16="http://schemas.microsoft.com/office/drawing/2014/main" id="{6169A5CC-B135-4AE7-84FC-3B81DFEA8DB8}"/>
              </a:ext>
            </a:extLst>
          </p:cNvPr>
          <p:cNvSpPr>
            <a:spLocks noGrp="1"/>
          </p:cNvSpPr>
          <p:nvPr>
            <p:ph idx="1"/>
          </p:nvPr>
        </p:nvSpPr>
        <p:spPr/>
        <p:txBody>
          <a:bodyPr/>
          <a:lstStyle/>
          <a:p>
            <a:pPr>
              <a:buFont typeface="Wingdings" panose="05000000000000000000" pitchFamily="2" charset="2"/>
              <a:buChar char="Ø"/>
            </a:pPr>
            <a:r>
              <a:rPr lang="en-US" dirty="0"/>
              <a:t> The idea is that if you can narrow down the pool of selection options for your customers to a few meaningful choices, they are more likely to make a purchase now, as well as come back for more down the road rather than letting them to get lost in huge database. For instance:</a:t>
            </a:r>
          </a:p>
          <a:p>
            <a:pPr lvl="1"/>
            <a:r>
              <a:rPr lang="en-US" dirty="0"/>
              <a:t>              Netflix saves $1billion each year</a:t>
            </a:r>
          </a:p>
          <a:p>
            <a:pPr lvl="1"/>
            <a:r>
              <a:rPr lang="en-US" dirty="0"/>
              <a:t>		     35% of revenue in Amazon				</a:t>
            </a:r>
          </a:p>
          <a:p>
            <a:pPr lvl="1" algn="just"/>
            <a:r>
              <a:rPr lang="en-US" dirty="0"/>
              <a:t>               23.7% increase in sales of Best Buy</a:t>
            </a:r>
          </a:p>
        </p:txBody>
      </p:sp>
    </p:spTree>
    <p:extLst>
      <p:ext uri="{BB962C8B-B14F-4D97-AF65-F5344CB8AC3E}">
        <p14:creationId xmlns:p14="http://schemas.microsoft.com/office/powerpoint/2010/main" val="2276267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CA38B-EE35-42AF-B4DD-60112ABEB840}"/>
              </a:ext>
            </a:extLst>
          </p:cNvPr>
          <p:cNvSpPr>
            <a:spLocks noGrp="1"/>
          </p:cNvSpPr>
          <p:nvPr>
            <p:ph type="title"/>
          </p:nvPr>
        </p:nvSpPr>
        <p:spPr/>
        <p:txBody>
          <a:bodyPr/>
          <a:lstStyle/>
          <a:p>
            <a:r>
              <a:rPr lang="en-US" dirty="0"/>
              <a:t>Types </a:t>
            </a:r>
          </a:p>
        </p:txBody>
      </p:sp>
      <p:sp>
        <p:nvSpPr>
          <p:cNvPr id="3" name="Content Placeholder 2">
            <a:extLst>
              <a:ext uri="{FF2B5EF4-FFF2-40B4-BE49-F238E27FC236}">
                <a16:creationId xmlns:a16="http://schemas.microsoft.com/office/drawing/2014/main" id="{16FE1515-97C1-44F0-BC26-1A6982132C68}"/>
              </a:ext>
            </a:extLst>
          </p:cNvPr>
          <p:cNvSpPr>
            <a:spLocks noGrp="1"/>
          </p:cNvSpPr>
          <p:nvPr>
            <p:ph idx="1"/>
          </p:nvPr>
        </p:nvSpPr>
        <p:spPr/>
        <p:txBody>
          <a:bodyPr/>
          <a:lstStyle/>
          <a:p>
            <a:r>
              <a:rPr lang="en-US" dirty="0"/>
              <a:t> </a:t>
            </a:r>
            <a:r>
              <a:rPr lang="en-US" sz="2800" dirty="0"/>
              <a:t>Content Based Filtering</a:t>
            </a:r>
          </a:p>
          <a:p>
            <a:pPr marL="0" indent="0">
              <a:buNone/>
            </a:pPr>
            <a:r>
              <a:rPr lang="en-US" sz="2800" dirty="0"/>
              <a:t>		- Item features and similarities(Text and Image).</a:t>
            </a:r>
          </a:p>
          <a:p>
            <a:r>
              <a:rPr lang="en-US" sz="2800" dirty="0"/>
              <a:t>Collaborative Filtering</a:t>
            </a:r>
          </a:p>
          <a:p>
            <a:pPr marL="0" indent="0">
              <a:buNone/>
            </a:pPr>
            <a:r>
              <a:rPr lang="en-US" sz="2800" dirty="0"/>
              <a:t>  		- User </a:t>
            </a:r>
            <a:r>
              <a:rPr lang="en-US" sz="2800" dirty="0" err="1"/>
              <a:t>Behaviour</a:t>
            </a:r>
            <a:r>
              <a:rPr lang="en-US" sz="2800" dirty="0"/>
              <a:t> and Similarities.</a:t>
            </a:r>
          </a:p>
        </p:txBody>
      </p:sp>
    </p:spTree>
    <p:extLst>
      <p:ext uri="{BB962C8B-B14F-4D97-AF65-F5344CB8AC3E}">
        <p14:creationId xmlns:p14="http://schemas.microsoft.com/office/powerpoint/2010/main" val="145419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214F0-6B21-4E0B-824A-CCECE49EE0F7}"/>
              </a:ext>
            </a:extLst>
          </p:cNvPr>
          <p:cNvSpPr>
            <a:spLocks noGrp="1"/>
          </p:cNvSpPr>
          <p:nvPr>
            <p:ph type="title"/>
          </p:nvPr>
        </p:nvSpPr>
        <p:spPr>
          <a:xfrm>
            <a:off x="1295402" y="982133"/>
            <a:ext cx="9601196" cy="749014"/>
          </a:xfrm>
        </p:spPr>
        <p:txBody>
          <a:bodyPr>
            <a:normAutofit fontScale="90000"/>
          </a:bodyPr>
          <a:lstStyle/>
          <a:p>
            <a:r>
              <a:rPr lang="en-US" dirty="0"/>
              <a:t>Our Approach!</a:t>
            </a:r>
          </a:p>
        </p:txBody>
      </p:sp>
      <p:sp>
        <p:nvSpPr>
          <p:cNvPr id="3" name="Content Placeholder 2">
            <a:extLst>
              <a:ext uri="{FF2B5EF4-FFF2-40B4-BE49-F238E27FC236}">
                <a16:creationId xmlns:a16="http://schemas.microsoft.com/office/drawing/2014/main" id="{A3A1056D-22E8-44AB-8116-4DBCFC74D11B}"/>
              </a:ext>
            </a:extLst>
          </p:cNvPr>
          <p:cNvSpPr>
            <a:spLocks noGrp="1"/>
          </p:cNvSpPr>
          <p:nvPr>
            <p:ph idx="1"/>
          </p:nvPr>
        </p:nvSpPr>
        <p:spPr/>
        <p:txBody>
          <a:bodyPr>
            <a:normAutofit/>
          </a:bodyPr>
          <a:lstStyle/>
          <a:p>
            <a:pPr marL="457200" indent="-457200">
              <a:buFont typeface="+mj-lt"/>
              <a:buAutoNum type="arabicPeriod"/>
            </a:pPr>
            <a:r>
              <a:rPr lang="en-US" sz="1800" dirty="0"/>
              <a:t>Python</a:t>
            </a:r>
          </a:p>
          <a:p>
            <a:pPr marL="457200" indent="-457200">
              <a:buFont typeface="+mj-lt"/>
              <a:buAutoNum type="arabicPeriod"/>
            </a:pPr>
            <a:r>
              <a:rPr lang="en-US" sz="1800" dirty="0"/>
              <a:t>Data Acquisition</a:t>
            </a:r>
          </a:p>
          <a:p>
            <a:pPr marL="457200" indent="-457200">
              <a:buFont typeface="+mj-lt"/>
              <a:buAutoNum type="arabicPeriod"/>
            </a:pPr>
            <a:r>
              <a:rPr lang="en-US" sz="1800" dirty="0"/>
              <a:t>Data Cleaning</a:t>
            </a:r>
          </a:p>
          <a:p>
            <a:pPr marL="0" indent="0">
              <a:buNone/>
            </a:pPr>
            <a:r>
              <a:rPr lang="en-US" sz="1800" dirty="0">
                <a:solidFill>
                  <a:schemeClr val="accent1"/>
                </a:solidFill>
              </a:rPr>
              <a:t>4.</a:t>
            </a:r>
            <a:r>
              <a:rPr lang="en-US" sz="1800" dirty="0"/>
              <a:t>	Text based product recommendations</a:t>
            </a:r>
          </a:p>
          <a:p>
            <a:pPr marL="0" indent="0">
              <a:buNone/>
            </a:pPr>
            <a:r>
              <a:rPr lang="en-US" sz="1800" dirty="0"/>
              <a:t> 			</a:t>
            </a:r>
            <a:r>
              <a:rPr lang="en-US" sz="1400" dirty="0"/>
              <a:t>TF-IDF &amp; Word2Vec</a:t>
            </a:r>
          </a:p>
          <a:p>
            <a:pPr marL="0" indent="0">
              <a:buNone/>
            </a:pPr>
            <a:r>
              <a:rPr lang="en-US" sz="1600" dirty="0">
                <a:solidFill>
                  <a:schemeClr val="accent1"/>
                </a:solidFill>
              </a:rPr>
              <a:t>5.</a:t>
            </a:r>
            <a:r>
              <a:rPr lang="en-US" sz="1400" dirty="0"/>
              <a:t>	</a:t>
            </a:r>
            <a:r>
              <a:rPr lang="en-US" sz="1800" dirty="0"/>
              <a:t>Image based recommendations</a:t>
            </a:r>
          </a:p>
          <a:p>
            <a:pPr marL="0" indent="0">
              <a:buNone/>
            </a:pPr>
            <a:r>
              <a:rPr lang="en-US" sz="1800" dirty="0"/>
              <a:t>			CNN(Deep Learning)</a:t>
            </a:r>
          </a:p>
          <a:p>
            <a:pPr marL="0" indent="0">
              <a:buNone/>
            </a:pPr>
            <a:r>
              <a:rPr lang="en-US" sz="1800" dirty="0"/>
              <a:t>		</a:t>
            </a:r>
          </a:p>
          <a:p>
            <a:pPr marL="0" indent="0">
              <a:buNone/>
            </a:pPr>
            <a:endParaRPr lang="en-US" sz="1800" dirty="0"/>
          </a:p>
          <a:p>
            <a:pPr marL="0" indent="0">
              <a:buNone/>
            </a:pPr>
            <a:endParaRPr lang="en-US" sz="1800" dirty="0"/>
          </a:p>
        </p:txBody>
      </p:sp>
      <p:sp>
        <p:nvSpPr>
          <p:cNvPr id="4" name="TextBox 3">
            <a:extLst>
              <a:ext uri="{FF2B5EF4-FFF2-40B4-BE49-F238E27FC236}">
                <a16:creationId xmlns:a16="http://schemas.microsoft.com/office/drawing/2014/main" id="{D5E5AD4E-1D6D-43A4-AB0E-0A0EE4D80F19}"/>
              </a:ext>
            </a:extLst>
          </p:cNvPr>
          <p:cNvSpPr txBox="1"/>
          <p:nvPr/>
        </p:nvSpPr>
        <p:spPr>
          <a:xfrm>
            <a:off x="8034291" y="1953087"/>
            <a:ext cx="2760956" cy="400110"/>
          </a:xfrm>
          <a:prstGeom prst="rect">
            <a:avLst/>
          </a:prstGeom>
          <a:noFill/>
        </p:spPr>
        <p:txBody>
          <a:bodyPr wrap="square" rtlCol="0">
            <a:spAutoFit/>
          </a:bodyPr>
          <a:lstStyle/>
          <a:p>
            <a:r>
              <a:rPr lang="en-US" dirty="0"/>
              <a:t>- </a:t>
            </a:r>
            <a:r>
              <a:rPr lang="en-US" sz="2000" dirty="0"/>
              <a:t>Content Based filtering</a:t>
            </a:r>
          </a:p>
        </p:txBody>
      </p:sp>
    </p:spTree>
    <p:extLst>
      <p:ext uri="{BB962C8B-B14F-4D97-AF65-F5344CB8AC3E}">
        <p14:creationId xmlns:p14="http://schemas.microsoft.com/office/powerpoint/2010/main" val="3587698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E041F-2E92-4E68-9F9D-47E8782C308A}"/>
              </a:ext>
            </a:extLst>
          </p:cNvPr>
          <p:cNvSpPr>
            <a:spLocks noGrp="1"/>
          </p:cNvSpPr>
          <p:nvPr>
            <p:ph type="title"/>
          </p:nvPr>
        </p:nvSpPr>
        <p:spPr>
          <a:xfrm>
            <a:off x="1295402" y="973254"/>
            <a:ext cx="9601196" cy="1303867"/>
          </a:xfrm>
        </p:spPr>
        <p:txBody>
          <a:bodyPr/>
          <a:lstStyle/>
          <a:p>
            <a:r>
              <a:rPr lang="en-US" dirty="0"/>
              <a:t>TEXT BASED RECOMMENDATIONS</a:t>
            </a:r>
          </a:p>
        </p:txBody>
      </p:sp>
      <p:sp>
        <p:nvSpPr>
          <p:cNvPr id="3" name="Content Placeholder 2">
            <a:extLst>
              <a:ext uri="{FF2B5EF4-FFF2-40B4-BE49-F238E27FC236}">
                <a16:creationId xmlns:a16="http://schemas.microsoft.com/office/drawing/2014/main" id="{F14A20F6-770A-4D99-B6CE-4CFDB57C3CC6}"/>
              </a:ext>
            </a:extLst>
          </p:cNvPr>
          <p:cNvSpPr>
            <a:spLocks noGrp="1"/>
          </p:cNvSpPr>
          <p:nvPr>
            <p:ph idx="1"/>
          </p:nvPr>
        </p:nvSpPr>
        <p:spPr>
          <a:xfrm>
            <a:off x="1295402" y="2761119"/>
            <a:ext cx="9601196" cy="3318936"/>
          </a:xfrm>
        </p:spPr>
        <p:txBody>
          <a:bodyPr>
            <a:normAutofit lnSpcReduction="10000"/>
          </a:bodyPr>
          <a:lstStyle/>
          <a:p>
            <a:r>
              <a:rPr lang="en-US" dirty="0"/>
              <a:t>Term Frequency(TF) and Inverse Document Frequency(IDF)</a:t>
            </a:r>
          </a:p>
          <a:p>
            <a:r>
              <a:rPr lang="en-US" dirty="0"/>
              <a:t>TF defines how important a word is in a document.</a:t>
            </a:r>
          </a:p>
          <a:p>
            <a:r>
              <a:rPr lang="en-US" b="1" dirty="0"/>
              <a:t>TF = No of times term t present in document j /  total no of terms     		  present in that document j</a:t>
            </a:r>
            <a:endParaRPr lang="en-US" dirty="0"/>
          </a:p>
          <a:p>
            <a:r>
              <a:rPr lang="en-US" dirty="0"/>
              <a:t>IDF defines the rarity of a word  to a collection of Corpus.</a:t>
            </a:r>
          </a:p>
          <a:p>
            <a:r>
              <a:rPr lang="en-US" b="1" dirty="0"/>
              <a:t>IDF = log(total no of documents present in our data/no of documents that contain term t)</a:t>
            </a:r>
            <a:endParaRPr lang="en-US" dirty="0"/>
          </a:p>
          <a:p>
            <a:pPr marL="0" indent="0">
              <a:buNone/>
            </a:pPr>
            <a:endParaRPr lang="en-US" dirty="0"/>
          </a:p>
        </p:txBody>
      </p:sp>
    </p:spTree>
    <p:extLst>
      <p:ext uri="{BB962C8B-B14F-4D97-AF65-F5344CB8AC3E}">
        <p14:creationId xmlns:p14="http://schemas.microsoft.com/office/powerpoint/2010/main" val="3971023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797A2-B121-4151-B70D-E2CE6FA563DD}"/>
              </a:ext>
            </a:extLst>
          </p:cNvPr>
          <p:cNvSpPr>
            <a:spLocks noGrp="1"/>
          </p:cNvSpPr>
          <p:nvPr>
            <p:ph type="title"/>
          </p:nvPr>
        </p:nvSpPr>
        <p:spPr/>
        <p:txBody>
          <a:bodyPr/>
          <a:lstStyle/>
          <a:p>
            <a:r>
              <a:rPr lang="en-US" dirty="0"/>
              <a:t>TF-IDF</a:t>
            </a:r>
          </a:p>
        </p:txBody>
      </p:sp>
      <p:sp>
        <p:nvSpPr>
          <p:cNvPr id="3" name="Content Placeholder 2">
            <a:extLst>
              <a:ext uri="{FF2B5EF4-FFF2-40B4-BE49-F238E27FC236}">
                <a16:creationId xmlns:a16="http://schemas.microsoft.com/office/drawing/2014/main" id="{11B181D9-22EF-457A-87B6-B98B1312E2BD}"/>
              </a:ext>
            </a:extLst>
          </p:cNvPr>
          <p:cNvSpPr>
            <a:spLocks noGrp="1"/>
          </p:cNvSpPr>
          <p:nvPr>
            <p:ph idx="1"/>
          </p:nvPr>
        </p:nvSpPr>
        <p:spPr/>
        <p:txBody>
          <a:bodyPr/>
          <a:lstStyle/>
          <a:p>
            <a:r>
              <a:rPr lang="en-US" dirty="0"/>
              <a:t>We use weighting factor for calculating Euclidean distances.</a:t>
            </a:r>
          </a:p>
          <a:p>
            <a:pPr marL="0" indent="0">
              <a:buNone/>
            </a:pPr>
            <a:r>
              <a:rPr lang="en-US" dirty="0"/>
              <a:t>				Weighting factor W = TF * IDF</a:t>
            </a:r>
          </a:p>
          <a:p>
            <a:r>
              <a:rPr lang="en-US" dirty="0"/>
              <a:t>The TF–IDF value increases </a:t>
            </a:r>
            <a:r>
              <a:rPr lang="en-US" u="sng" dirty="0"/>
              <a:t>proportionally</a:t>
            </a:r>
            <a:r>
              <a:rPr lang="en-US" dirty="0"/>
              <a:t> to the number of times a word appears in the document and is offset by the number of documents in the corpus that contain the word, which helps to adjust for the fact that some words appear more frequently in general.</a:t>
            </a:r>
          </a:p>
        </p:txBody>
      </p:sp>
    </p:spTree>
    <p:extLst>
      <p:ext uri="{BB962C8B-B14F-4D97-AF65-F5344CB8AC3E}">
        <p14:creationId xmlns:p14="http://schemas.microsoft.com/office/powerpoint/2010/main" val="3696157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4AC5B-4381-471E-A4B9-C0C964B90A21}"/>
              </a:ext>
            </a:extLst>
          </p:cNvPr>
          <p:cNvSpPr>
            <a:spLocks noGrp="1"/>
          </p:cNvSpPr>
          <p:nvPr>
            <p:ph type="title"/>
          </p:nvPr>
        </p:nvSpPr>
        <p:spPr/>
        <p:txBody>
          <a:bodyPr/>
          <a:lstStyle/>
          <a:p>
            <a:r>
              <a:rPr lang="en-US" dirty="0"/>
              <a:t>TF-IDF</a:t>
            </a:r>
          </a:p>
        </p:txBody>
      </p:sp>
      <p:sp>
        <p:nvSpPr>
          <p:cNvPr id="3" name="Content Placeholder 2">
            <a:extLst>
              <a:ext uri="{FF2B5EF4-FFF2-40B4-BE49-F238E27FC236}">
                <a16:creationId xmlns:a16="http://schemas.microsoft.com/office/drawing/2014/main" id="{3B99A17E-1116-4728-9435-217C4008DC9A}"/>
              </a:ext>
            </a:extLst>
          </p:cNvPr>
          <p:cNvSpPr>
            <a:spLocks noGrp="1"/>
          </p:cNvSpPr>
          <p:nvPr>
            <p:ph idx="1"/>
          </p:nvPr>
        </p:nvSpPr>
        <p:spPr/>
        <p:txBody>
          <a:bodyPr/>
          <a:lstStyle/>
          <a:p>
            <a:r>
              <a:rPr lang="en-US" dirty="0"/>
              <a:t>Query : pink tiger t-shirt zebra stripes xl </a:t>
            </a:r>
            <a:r>
              <a:rPr lang="en-US" dirty="0" err="1"/>
              <a:t>xxl</a:t>
            </a:r>
            <a:endParaRPr lang="en-US" dirty="0"/>
          </a:p>
          <a:p>
            <a:pPr lvl="6"/>
            <a:r>
              <a:rPr lang="en-US" sz="1800" dirty="0"/>
              <a:t>TF(pink,D1) = 1 / 7 </a:t>
            </a:r>
          </a:p>
          <a:p>
            <a:pPr lvl="6"/>
            <a:r>
              <a:rPr lang="en-US" sz="1800" dirty="0"/>
              <a:t>IDF = log( #D / frequency of pink in total documents)</a:t>
            </a:r>
          </a:p>
          <a:p>
            <a:pPr lvl="6"/>
            <a:r>
              <a:rPr lang="en-US" sz="1800" dirty="0"/>
              <a:t>W = TF * IDF</a:t>
            </a:r>
          </a:p>
          <a:p>
            <a:pPr marL="2743200" lvl="6" indent="0">
              <a:buNone/>
            </a:pPr>
            <a:endParaRPr lang="en-US" sz="1600" dirty="0"/>
          </a:p>
        </p:txBody>
      </p:sp>
      <p:graphicFrame>
        <p:nvGraphicFramePr>
          <p:cNvPr id="7" name="Table 6">
            <a:extLst>
              <a:ext uri="{FF2B5EF4-FFF2-40B4-BE49-F238E27FC236}">
                <a16:creationId xmlns:a16="http://schemas.microsoft.com/office/drawing/2014/main" id="{EEA75127-CF62-4F78-AEFC-4E76003BEBE7}"/>
              </a:ext>
            </a:extLst>
          </p:cNvPr>
          <p:cNvGraphicFramePr>
            <a:graphicFrameLocks noGrp="1"/>
          </p:cNvGraphicFramePr>
          <p:nvPr>
            <p:extLst>
              <p:ext uri="{D42A27DB-BD31-4B8C-83A1-F6EECF244321}">
                <p14:modId xmlns:p14="http://schemas.microsoft.com/office/powerpoint/2010/main" val="3187612871"/>
              </p:ext>
            </p:extLst>
          </p:nvPr>
        </p:nvGraphicFramePr>
        <p:xfrm>
          <a:off x="1898835" y="4695300"/>
          <a:ext cx="8128001" cy="74168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299473213"/>
                    </a:ext>
                  </a:extLst>
                </a:gridCol>
                <a:gridCol w="1161143">
                  <a:extLst>
                    <a:ext uri="{9D8B030D-6E8A-4147-A177-3AD203B41FA5}">
                      <a16:colId xmlns:a16="http://schemas.microsoft.com/office/drawing/2014/main" val="2782815374"/>
                    </a:ext>
                  </a:extLst>
                </a:gridCol>
                <a:gridCol w="1161143">
                  <a:extLst>
                    <a:ext uri="{9D8B030D-6E8A-4147-A177-3AD203B41FA5}">
                      <a16:colId xmlns:a16="http://schemas.microsoft.com/office/drawing/2014/main" val="4018139488"/>
                    </a:ext>
                  </a:extLst>
                </a:gridCol>
                <a:gridCol w="1161143">
                  <a:extLst>
                    <a:ext uri="{9D8B030D-6E8A-4147-A177-3AD203B41FA5}">
                      <a16:colId xmlns:a16="http://schemas.microsoft.com/office/drawing/2014/main" val="3396504577"/>
                    </a:ext>
                  </a:extLst>
                </a:gridCol>
                <a:gridCol w="1161143">
                  <a:extLst>
                    <a:ext uri="{9D8B030D-6E8A-4147-A177-3AD203B41FA5}">
                      <a16:colId xmlns:a16="http://schemas.microsoft.com/office/drawing/2014/main" val="1899387176"/>
                    </a:ext>
                  </a:extLst>
                </a:gridCol>
                <a:gridCol w="1161143">
                  <a:extLst>
                    <a:ext uri="{9D8B030D-6E8A-4147-A177-3AD203B41FA5}">
                      <a16:colId xmlns:a16="http://schemas.microsoft.com/office/drawing/2014/main" val="3574026229"/>
                    </a:ext>
                  </a:extLst>
                </a:gridCol>
                <a:gridCol w="1161143">
                  <a:extLst>
                    <a:ext uri="{9D8B030D-6E8A-4147-A177-3AD203B41FA5}">
                      <a16:colId xmlns:a16="http://schemas.microsoft.com/office/drawing/2014/main" val="3850345884"/>
                    </a:ext>
                  </a:extLst>
                </a:gridCol>
              </a:tblGrid>
              <a:tr h="370840">
                <a:tc>
                  <a:txBody>
                    <a:bodyPr/>
                    <a:lstStyle/>
                    <a:p>
                      <a:r>
                        <a:rPr lang="en-US" dirty="0"/>
                        <a:t>pink</a:t>
                      </a:r>
                    </a:p>
                  </a:txBody>
                  <a:tcPr/>
                </a:tc>
                <a:tc>
                  <a:txBody>
                    <a:bodyPr/>
                    <a:lstStyle/>
                    <a:p>
                      <a:r>
                        <a:rPr lang="en-US" dirty="0"/>
                        <a:t>tiger</a:t>
                      </a:r>
                    </a:p>
                  </a:txBody>
                  <a:tcPr/>
                </a:tc>
                <a:tc>
                  <a:txBody>
                    <a:bodyPr/>
                    <a:lstStyle/>
                    <a:p>
                      <a:r>
                        <a:rPr lang="en-US" dirty="0"/>
                        <a:t>t-shirt</a:t>
                      </a:r>
                    </a:p>
                  </a:txBody>
                  <a:tcPr/>
                </a:tc>
                <a:tc>
                  <a:txBody>
                    <a:bodyPr/>
                    <a:lstStyle/>
                    <a:p>
                      <a:r>
                        <a:rPr lang="en-US" dirty="0"/>
                        <a:t>zebra</a:t>
                      </a:r>
                    </a:p>
                  </a:txBody>
                  <a:tcPr/>
                </a:tc>
                <a:tc>
                  <a:txBody>
                    <a:bodyPr/>
                    <a:lstStyle/>
                    <a:p>
                      <a:r>
                        <a:rPr lang="en-US" dirty="0"/>
                        <a:t>stripes</a:t>
                      </a:r>
                    </a:p>
                  </a:txBody>
                  <a:tcPr/>
                </a:tc>
                <a:tc>
                  <a:txBody>
                    <a:bodyPr/>
                    <a:lstStyle/>
                    <a:p>
                      <a:r>
                        <a:rPr lang="en-US" dirty="0"/>
                        <a:t>xl</a:t>
                      </a:r>
                    </a:p>
                  </a:txBody>
                  <a:tcPr/>
                </a:tc>
                <a:tc>
                  <a:txBody>
                    <a:bodyPr/>
                    <a:lstStyle/>
                    <a:p>
                      <a:r>
                        <a:rPr lang="en-US" dirty="0" err="1"/>
                        <a:t>xxl</a:t>
                      </a:r>
                      <a:endParaRPr lang="en-US" dirty="0"/>
                    </a:p>
                  </a:txBody>
                  <a:tcPr/>
                </a:tc>
                <a:extLst>
                  <a:ext uri="{0D108BD9-81ED-4DB2-BD59-A6C34878D82A}">
                    <a16:rowId xmlns:a16="http://schemas.microsoft.com/office/drawing/2014/main" val="3143882117"/>
                  </a:ext>
                </a:extLst>
              </a:tr>
              <a:tr h="370840">
                <a:tc>
                  <a:txBody>
                    <a:bodyPr/>
                    <a:lstStyle/>
                    <a:p>
                      <a:r>
                        <a:rPr lang="en-US" dirty="0"/>
                        <a:t>0.26</a:t>
                      </a:r>
                    </a:p>
                  </a:txBody>
                  <a:tcPr/>
                </a:tc>
                <a:tc>
                  <a:txBody>
                    <a:bodyPr/>
                    <a:lstStyle/>
                    <a:p>
                      <a:r>
                        <a:rPr lang="en-US" dirty="0"/>
                        <a:t>0.51</a:t>
                      </a:r>
                    </a:p>
                  </a:txBody>
                  <a:tcPr/>
                </a:tc>
                <a:tc>
                  <a:txBody>
                    <a:bodyPr/>
                    <a:lstStyle/>
                    <a:p>
                      <a:r>
                        <a:rPr lang="en-US" dirty="0"/>
                        <a:t>0.22</a:t>
                      </a:r>
                    </a:p>
                  </a:txBody>
                  <a:tcPr/>
                </a:tc>
                <a:tc>
                  <a:txBody>
                    <a:bodyPr/>
                    <a:lstStyle/>
                    <a:p>
                      <a:r>
                        <a:rPr lang="en-US" dirty="0"/>
                        <a:t>0.5</a:t>
                      </a:r>
                    </a:p>
                  </a:txBody>
                  <a:tcPr/>
                </a:tc>
                <a:tc>
                  <a:txBody>
                    <a:bodyPr/>
                    <a:lstStyle/>
                    <a:p>
                      <a:r>
                        <a:rPr lang="en-US" dirty="0"/>
                        <a:t>0.47</a:t>
                      </a:r>
                    </a:p>
                  </a:txBody>
                  <a:tcPr/>
                </a:tc>
                <a:tc>
                  <a:txBody>
                    <a:bodyPr/>
                    <a:lstStyle/>
                    <a:p>
                      <a:r>
                        <a:rPr lang="en-US" dirty="0"/>
                        <a:t>0.25</a:t>
                      </a:r>
                    </a:p>
                  </a:txBody>
                  <a:tcPr/>
                </a:tc>
                <a:tc>
                  <a:txBody>
                    <a:bodyPr/>
                    <a:lstStyle/>
                    <a:p>
                      <a:r>
                        <a:rPr lang="en-US" dirty="0"/>
                        <a:t>0.32</a:t>
                      </a:r>
                    </a:p>
                  </a:txBody>
                  <a:tcPr/>
                </a:tc>
                <a:extLst>
                  <a:ext uri="{0D108BD9-81ED-4DB2-BD59-A6C34878D82A}">
                    <a16:rowId xmlns:a16="http://schemas.microsoft.com/office/drawing/2014/main" val="517105759"/>
                  </a:ext>
                </a:extLst>
              </a:tr>
            </a:tbl>
          </a:graphicData>
        </a:graphic>
      </p:graphicFrame>
    </p:spTree>
    <p:extLst>
      <p:ext uri="{BB962C8B-B14F-4D97-AF65-F5344CB8AC3E}">
        <p14:creationId xmlns:p14="http://schemas.microsoft.com/office/powerpoint/2010/main" val="4161736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8E591-65AB-4F66-9578-1D8A283141DC}"/>
              </a:ext>
            </a:extLst>
          </p:cNvPr>
          <p:cNvSpPr>
            <a:spLocks noGrp="1"/>
          </p:cNvSpPr>
          <p:nvPr>
            <p:ph type="title"/>
          </p:nvPr>
        </p:nvSpPr>
        <p:spPr/>
        <p:txBody>
          <a:bodyPr/>
          <a:lstStyle/>
          <a:p>
            <a:r>
              <a:rPr lang="en-US" dirty="0"/>
              <a:t>Word2Vec</a:t>
            </a:r>
          </a:p>
        </p:txBody>
      </p:sp>
      <p:sp>
        <p:nvSpPr>
          <p:cNvPr id="3" name="Content Placeholder 2">
            <a:extLst>
              <a:ext uri="{FF2B5EF4-FFF2-40B4-BE49-F238E27FC236}">
                <a16:creationId xmlns:a16="http://schemas.microsoft.com/office/drawing/2014/main" id="{4708DDCA-A7DB-41F5-9563-A90C2E2A390E}"/>
              </a:ext>
            </a:extLst>
          </p:cNvPr>
          <p:cNvSpPr>
            <a:spLocks noGrp="1"/>
          </p:cNvSpPr>
          <p:nvPr>
            <p:ph idx="1"/>
          </p:nvPr>
        </p:nvSpPr>
        <p:spPr/>
        <p:txBody>
          <a:bodyPr>
            <a:normAutofit/>
          </a:bodyPr>
          <a:lstStyle/>
          <a:p>
            <a:pPr fontAlgn="base"/>
            <a:r>
              <a:rPr lang="en-US" dirty="0"/>
              <a:t>Used to produce word embeddings</a:t>
            </a:r>
          </a:p>
          <a:p>
            <a:pPr fontAlgn="base"/>
            <a:r>
              <a:rPr lang="en-US" dirty="0"/>
              <a:t>Semantic Similarity</a:t>
            </a:r>
          </a:p>
          <a:p>
            <a:pPr marL="1371600" lvl="3" indent="0" fontAlgn="base">
              <a:buNone/>
            </a:pPr>
            <a:r>
              <a:rPr lang="en-US" dirty="0"/>
              <a:t>   </a:t>
            </a:r>
            <a:r>
              <a:rPr lang="en-US" dirty="0" err="1"/>
              <a:t>Eg</a:t>
            </a:r>
            <a:r>
              <a:rPr lang="en-US" dirty="0"/>
              <a:t> : Tiger &amp; leopard </a:t>
            </a:r>
          </a:p>
          <a:p>
            <a:pPr marL="0" indent="0">
              <a:buNone/>
            </a:pPr>
            <a:endParaRPr lang="en-US" dirty="0"/>
          </a:p>
        </p:txBody>
      </p:sp>
      <p:pic>
        <p:nvPicPr>
          <p:cNvPr id="5" name="Picture 4">
            <a:extLst>
              <a:ext uri="{FF2B5EF4-FFF2-40B4-BE49-F238E27FC236}">
                <a16:creationId xmlns:a16="http://schemas.microsoft.com/office/drawing/2014/main" id="{7378F3F5-6114-4F10-950A-9E132DB4F020}"/>
              </a:ext>
            </a:extLst>
          </p:cNvPr>
          <p:cNvPicPr>
            <a:picLocks noChangeAspect="1"/>
          </p:cNvPicPr>
          <p:nvPr/>
        </p:nvPicPr>
        <p:blipFill>
          <a:blip r:embed="rId2"/>
          <a:stretch>
            <a:fillRect/>
          </a:stretch>
        </p:blipFill>
        <p:spPr>
          <a:xfrm>
            <a:off x="6006440" y="2753871"/>
            <a:ext cx="5161669" cy="3318936"/>
          </a:xfrm>
          <a:prstGeom prst="rect">
            <a:avLst/>
          </a:prstGeom>
        </p:spPr>
      </p:pic>
    </p:spTree>
    <p:extLst>
      <p:ext uri="{BB962C8B-B14F-4D97-AF65-F5344CB8AC3E}">
        <p14:creationId xmlns:p14="http://schemas.microsoft.com/office/powerpoint/2010/main" val="60760996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333</TotalTime>
  <Words>370</Words>
  <Application>Microsoft Office PowerPoint</Application>
  <PresentationFormat>Widescreen</PresentationFormat>
  <Paragraphs>97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Garamond</vt:lpstr>
      <vt:lpstr>Wingdings</vt:lpstr>
      <vt:lpstr>Organic</vt:lpstr>
      <vt:lpstr>E-Commerce Recommendation Systems</vt:lpstr>
      <vt:lpstr>What is Recommendation System?</vt:lpstr>
      <vt:lpstr>Usage?</vt:lpstr>
      <vt:lpstr>Types </vt:lpstr>
      <vt:lpstr>Our Approach!</vt:lpstr>
      <vt:lpstr>TEXT BASED RECOMMENDATIONS</vt:lpstr>
      <vt:lpstr>TF-IDF</vt:lpstr>
      <vt:lpstr>TF-IDF</vt:lpstr>
      <vt:lpstr>Word2Vec</vt:lpstr>
      <vt:lpstr>word2vec</vt:lpstr>
      <vt:lpstr>IMAGE BASED RECOMMENDATIONS</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manoj kumar</dc:creator>
  <cp:lastModifiedBy>manoj kumar</cp:lastModifiedBy>
  <cp:revision>27</cp:revision>
  <dcterms:created xsi:type="dcterms:W3CDTF">2019-03-14T15:53:47Z</dcterms:created>
  <dcterms:modified xsi:type="dcterms:W3CDTF">2019-03-15T06:13:59Z</dcterms:modified>
</cp:coreProperties>
</file>