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legreya"/>
      <p:regular r:id="rId12"/>
      <p:bold r:id="rId13"/>
      <p:italic r:id="rId14"/>
      <p:boldItalic r:id="rId15"/>
    </p:embeddedFont>
    <p:embeddedFont>
      <p:font typeface="Lato" panose="020B0604020202020204" charset="0"/>
      <p:regular r:id="rId16"/>
      <p:bold r:id="rId17"/>
      <p:italic r:id="rId18"/>
      <p:boldItalic r:id="rId19"/>
    </p:embeddedFont>
    <p:embeddedFont>
      <p:font typeface="Gentium Basic" panose="020B0604020202020204" charset="0"/>
      <p:regular r:id="rId20"/>
      <p:bold r:id="rId21"/>
      <p:italic r:id="rId22"/>
      <p:boldItalic r:id="rId23"/>
    </p:embeddedFon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ep Yadav" initials="SY" lastIdx="1" clrIdx="0">
    <p:extLst>
      <p:ext uri="{19B8F6BF-5375-455C-9EA6-DF929625EA0E}">
        <p15:presenceInfo xmlns:p15="http://schemas.microsoft.com/office/powerpoint/2012/main" userId="52dc3ab3721fce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4T06:28:43.71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4494770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2212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6132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36707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80211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32511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900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9970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0940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91578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3600" b="1" dirty="0" smtClean="0">
                <a:solidFill>
                  <a:srgbClr val="B30D6C"/>
                </a:solidFill>
                <a:latin typeface="Gentium Basic"/>
                <a:ea typeface="Gentium Basic"/>
                <a:cs typeface="Gentium Basic"/>
                <a:sym typeface="Gentium Basic"/>
              </a:rPr>
              <a:t>MCH Campus Hackathon </a:t>
            </a:r>
            <a:endParaRPr sz="1400" dirty="0" smtClean="0"/>
          </a:p>
          <a:p>
            <a:pPr marL="0" lvl="0" indent="0" algn="l" rtl="0">
              <a:spcBef>
                <a:spcPts val="0"/>
              </a:spcBef>
              <a:spcAft>
                <a:spcPts val="0"/>
              </a:spcAft>
              <a:buNone/>
            </a:pPr>
            <a:r>
              <a:rPr lang="en" sz="3600" dirty="0" smtClean="0">
                <a:solidFill>
                  <a:srgbClr val="B30D6C"/>
                </a:solidFill>
                <a:latin typeface="Gentium Basic"/>
                <a:ea typeface="Gentium Basic"/>
                <a:cs typeface="Gentium Basic"/>
                <a:sym typeface="Gentium Basic"/>
              </a:rPr>
              <a:t>3&amp;4 February  2018, Galgotias University Greater Noida </a:t>
            </a:r>
            <a:endParaRPr sz="3600" dirty="0" smtClean="0">
              <a:solidFill>
                <a:srgbClr val="B30D6C"/>
              </a:solidFill>
              <a:latin typeface="Gentium Basic"/>
              <a:ea typeface="Gentium Basic"/>
              <a:cs typeface="Gentium Basic"/>
              <a:sym typeface="Gentium Basic"/>
            </a:endParaRPr>
          </a:p>
          <a:p>
            <a:pPr marL="0" lvl="0" indent="0" algn="l" rtl="0">
              <a:spcBef>
                <a:spcPts val="0"/>
              </a:spcBef>
              <a:spcAft>
                <a:spcPts val="0"/>
              </a:spcAft>
              <a:buClr>
                <a:schemeClr val="dk1"/>
              </a:buClr>
              <a:buFont typeface="Arial"/>
              <a:buNone/>
            </a:pPr>
            <a:r>
              <a:rPr lang="en" sz="3600" dirty="0" smtClean="0">
                <a:solidFill>
                  <a:srgbClr val="B30D6C"/>
                </a:solidFill>
                <a:latin typeface="Gentium Basic"/>
                <a:ea typeface="Gentium Basic"/>
                <a:cs typeface="Gentium Basic"/>
                <a:sym typeface="Gentium Basic"/>
              </a:rPr>
              <a:t>Make for India </a:t>
            </a:r>
            <a:endParaRPr sz="3600" dirty="0" smtClean="0">
              <a:solidFill>
                <a:srgbClr val="B30D6C"/>
              </a:solidFill>
              <a:latin typeface="Gentium Basic"/>
              <a:ea typeface="Gentium Basic"/>
              <a:cs typeface="Gentium Basic"/>
              <a:sym typeface="Gentium Basic"/>
            </a:endParaRPr>
          </a:p>
          <a:p>
            <a:pPr marL="0" lvl="0" indent="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600" dirty="0" smtClean="0"/>
              <a:t>KRANTI</a:t>
            </a:r>
            <a:br>
              <a:rPr lang="en" sz="3600" dirty="0" smtClean="0"/>
            </a:br>
            <a:endParaRPr sz="3600" dirty="0"/>
          </a:p>
        </p:txBody>
      </p:sp>
      <p:sp>
        <p:nvSpPr>
          <p:cNvPr id="140" name="Shape 14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342900" indent="-342900"/>
            <a:r>
              <a:rPr lang="en-IN" sz="2400" dirty="0" smtClean="0">
                <a:latin typeface="Alegreya"/>
                <a:ea typeface="Alegreya"/>
                <a:cs typeface="Alegreya"/>
                <a:sym typeface="Alegreya"/>
              </a:rPr>
              <a:t>Sandeep Yadav</a:t>
            </a:r>
          </a:p>
          <a:p>
            <a:pPr marL="342900" indent="-342900"/>
            <a:r>
              <a:rPr lang="en-IN" sz="2400" dirty="0" err="1" smtClean="0">
                <a:latin typeface="Alegreya"/>
                <a:ea typeface="Alegreya"/>
                <a:cs typeface="Alegreya"/>
                <a:sym typeface="Alegreya"/>
              </a:rPr>
              <a:t>Mukesh</a:t>
            </a:r>
            <a:r>
              <a:rPr lang="en-IN" sz="2400" dirty="0" smtClean="0">
                <a:latin typeface="Alegreya"/>
                <a:ea typeface="Alegreya"/>
                <a:cs typeface="Alegreya"/>
                <a:sym typeface="Alegreya"/>
              </a:rPr>
              <a:t> Gupta</a:t>
            </a:r>
          </a:p>
          <a:p>
            <a:pPr marL="342900" indent="-342900"/>
            <a:r>
              <a:rPr lang="en-IN" sz="2400" dirty="0" err="1" smtClean="0">
                <a:latin typeface="Alegreya"/>
                <a:ea typeface="Alegreya"/>
                <a:cs typeface="Alegreya"/>
                <a:sym typeface="Alegreya"/>
              </a:rPr>
              <a:t>Aakash</a:t>
            </a:r>
            <a:r>
              <a:rPr lang="en-IN" sz="2400" dirty="0" smtClean="0">
                <a:latin typeface="Alegreya"/>
                <a:ea typeface="Alegreya"/>
                <a:cs typeface="Alegreya"/>
                <a:sym typeface="Alegreya"/>
              </a:rPr>
              <a:t> </a:t>
            </a:r>
            <a:r>
              <a:rPr lang="en-IN" sz="2400" dirty="0" err="1" smtClean="0">
                <a:latin typeface="Alegreya"/>
                <a:ea typeface="Alegreya"/>
                <a:cs typeface="Alegreya"/>
                <a:sym typeface="Alegreya"/>
              </a:rPr>
              <a:t>Garg</a:t>
            </a:r>
            <a:endParaRPr sz="2400" dirty="0">
              <a:latin typeface="Alegreya"/>
              <a:ea typeface="Alegreya"/>
              <a:cs typeface="Alegreya"/>
              <a:sym typeface="Alegrey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3F3F3F"/>
              </a:buClr>
              <a:buSzPts val="4000"/>
              <a:buFont typeface="Arial"/>
              <a:buNone/>
            </a:pPr>
            <a:r>
              <a:rPr lang="en" sz="3600" b="1" dirty="0">
                <a:solidFill>
                  <a:srgbClr val="FFFFFF"/>
                </a:solidFill>
                <a:latin typeface="Arial"/>
                <a:ea typeface="Arial"/>
                <a:cs typeface="Arial"/>
                <a:sym typeface="Arial"/>
              </a:rPr>
              <a:t>Problem Statement</a:t>
            </a:r>
            <a:endParaRPr sz="3600" b="1" dirty="0">
              <a:solidFill>
                <a:srgbClr val="FFFFFF"/>
              </a:solidFill>
              <a:latin typeface="Arial"/>
              <a:ea typeface="Arial"/>
              <a:cs typeface="Arial"/>
              <a:sym typeface="Arial"/>
            </a:endParaRPr>
          </a:p>
          <a:p>
            <a:pPr marL="0" lvl="0" indent="0">
              <a:spcBef>
                <a:spcPts val="0"/>
              </a:spcBef>
              <a:spcAft>
                <a:spcPts val="0"/>
              </a:spcAft>
              <a:buNone/>
            </a:pPr>
            <a:endParaRPr dirty="0"/>
          </a:p>
        </p:txBody>
      </p:sp>
      <p:sp>
        <p:nvSpPr>
          <p:cNvPr id="2" name="TextBox 1"/>
          <p:cNvSpPr txBox="1"/>
          <p:nvPr/>
        </p:nvSpPr>
        <p:spPr>
          <a:xfrm>
            <a:off x="1397285" y="2609636"/>
            <a:ext cx="4818580" cy="2462213"/>
          </a:xfrm>
          <a:prstGeom prst="rect">
            <a:avLst/>
          </a:prstGeom>
          <a:noFill/>
        </p:spPr>
        <p:txBody>
          <a:bodyPr wrap="square" rtlCol="0">
            <a:spAutoFit/>
          </a:bodyPr>
          <a:lstStyle/>
          <a:p>
            <a:r>
              <a:rPr lang="en-IN" dirty="0">
                <a:solidFill>
                  <a:schemeClr val="bg1"/>
                </a:solidFill>
              </a:rPr>
              <a:t>Paralysis is a diseases which restricts the physical motion of a person. Full body disability also known as LIS (Locked-In-Syndrome) is a form of paralysis which the person loses control over their voluntary muscles. They can't communicate, talk and express themselves. </a:t>
            </a:r>
            <a:r>
              <a:rPr lang="en-IN" b="1" dirty="0">
                <a:solidFill>
                  <a:schemeClr val="bg1"/>
                </a:solidFill>
              </a:rPr>
              <a:t>The disability restricts them from expressing themselves and their ideas and thoughts are locked inside of them.</a:t>
            </a:r>
          </a:p>
          <a:p>
            <a:r>
              <a:rPr lang="en-IN" dirty="0" smtClean="0">
                <a:solidFill>
                  <a:schemeClr val="bg1"/>
                </a:solidFill>
              </a:rPr>
              <a:t>We have our means to express, they don’t have any means.</a:t>
            </a:r>
          </a:p>
          <a:p>
            <a:endParaRPr lang="en-IN"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3F3F3F"/>
              </a:buClr>
              <a:buSzPts val="4000"/>
              <a:buFont typeface="Arial"/>
              <a:buNone/>
            </a:pPr>
            <a:r>
              <a:rPr lang="en" sz="3600" b="1">
                <a:solidFill>
                  <a:srgbClr val="FFFFFF"/>
                </a:solidFill>
                <a:latin typeface="Arial"/>
                <a:ea typeface="Arial"/>
                <a:cs typeface="Arial"/>
                <a:sym typeface="Arial"/>
              </a:rPr>
              <a:t>Vision</a:t>
            </a:r>
            <a:endParaRPr sz="3600" b="1">
              <a:solidFill>
                <a:srgbClr val="FFFFFF"/>
              </a:solidFill>
              <a:latin typeface="Arial"/>
              <a:ea typeface="Arial"/>
              <a:cs typeface="Arial"/>
              <a:sym typeface="Arial"/>
            </a:endParaRPr>
          </a:p>
          <a:p>
            <a:pPr marL="0" lvl="0" indent="0" rtl="0">
              <a:spcBef>
                <a:spcPts val="0"/>
              </a:spcBef>
              <a:spcAft>
                <a:spcPts val="0"/>
              </a:spcAft>
              <a:buNone/>
            </a:pPr>
            <a:endParaRPr/>
          </a:p>
        </p:txBody>
      </p:sp>
      <p:sp>
        <p:nvSpPr>
          <p:cNvPr id="2" name="TextBox 1"/>
          <p:cNvSpPr txBox="1"/>
          <p:nvPr/>
        </p:nvSpPr>
        <p:spPr>
          <a:xfrm>
            <a:off x="1297499" y="1726059"/>
            <a:ext cx="5719749" cy="1815882"/>
          </a:xfrm>
          <a:prstGeom prst="rect">
            <a:avLst/>
          </a:prstGeom>
          <a:noFill/>
        </p:spPr>
        <p:txBody>
          <a:bodyPr wrap="square" rtlCol="0">
            <a:spAutoFit/>
          </a:bodyPr>
          <a:lstStyle/>
          <a:p>
            <a:r>
              <a:rPr lang="en-IN" dirty="0">
                <a:solidFill>
                  <a:schemeClr val="bg1"/>
                </a:solidFill>
              </a:rPr>
              <a:t>Our application '</a:t>
            </a:r>
            <a:r>
              <a:rPr lang="en-IN" dirty="0" err="1">
                <a:solidFill>
                  <a:schemeClr val="bg1"/>
                </a:solidFill>
              </a:rPr>
              <a:t>Awaaz</a:t>
            </a:r>
            <a:r>
              <a:rPr lang="en-IN" dirty="0">
                <a:solidFill>
                  <a:schemeClr val="bg1"/>
                </a:solidFill>
              </a:rPr>
              <a:t>' gives freedom of expression to the disabled ones (especially the paralyzed ones). The application expects minimum participation from the user in forms of blinks and converts it into texts using our application. The application employs </a:t>
            </a:r>
            <a:r>
              <a:rPr lang="en-IN" dirty="0" err="1">
                <a:solidFill>
                  <a:schemeClr val="bg1"/>
                </a:solidFill>
              </a:rPr>
              <a:t>Dlib</a:t>
            </a:r>
            <a:r>
              <a:rPr lang="en-IN" dirty="0">
                <a:solidFill>
                  <a:schemeClr val="bg1"/>
                </a:solidFill>
              </a:rPr>
              <a:t> and </a:t>
            </a:r>
            <a:r>
              <a:rPr lang="en-IN" dirty="0" err="1">
                <a:solidFill>
                  <a:schemeClr val="bg1"/>
                </a:solidFill>
              </a:rPr>
              <a:t>OpenCv’s</a:t>
            </a:r>
            <a:r>
              <a:rPr lang="en-IN" dirty="0">
                <a:solidFill>
                  <a:schemeClr val="bg1"/>
                </a:solidFill>
              </a:rPr>
              <a:t> ML algorithms for detection .The software can be run on any low end computer, even on a Raspberry Pi to a high end computer.</a:t>
            </a:r>
          </a:p>
          <a:p>
            <a:endParaRPr lang="en-IN"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000000"/>
              </a:buClr>
              <a:buSzPts val="1100"/>
              <a:buFont typeface="Arial"/>
              <a:buNone/>
            </a:pPr>
            <a:r>
              <a:rPr lang="en" sz="3000" b="1"/>
              <a:t>UI Details</a:t>
            </a:r>
            <a:endParaRPr sz="3000" b="1"/>
          </a:p>
        </p:txBody>
      </p:sp>
      <p:sp>
        <p:nvSpPr>
          <p:cNvPr id="2" name="TextBox 1"/>
          <p:cNvSpPr txBox="1"/>
          <p:nvPr/>
        </p:nvSpPr>
        <p:spPr>
          <a:xfrm>
            <a:off x="1469203" y="1869897"/>
            <a:ext cx="6867197" cy="1600438"/>
          </a:xfrm>
          <a:prstGeom prst="rect">
            <a:avLst/>
          </a:prstGeom>
          <a:noFill/>
        </p:spPr>
        <p:txBody>
          <a:bodyPr wrap="square" rtlCol="0">
            <a:spAutoFit/>
          </a:bodyPr>
          <a:lstStyle/>
          <a:p>
            <a:r>
              <a:rPr lang="en-IN" dirty="0" smtClean="0">
                <a:solidFill>
                  <a:schemeClr val="bg1"/>
                </a:solidFill>
              </a:rPr>
              <a:t>The UI of the app mainly consists of an web application used to trigger the application process and is as under:-</a:t>
            </a:r>
          </a:p>
          <a:p>
            <a:endParaRPr lang="en-IN" dirty="0">
              <a:solidFill>
                <a:schemeClr val="bg1"/>
              </a:solidFill>
            </a:endParaRPr>
          </a:p>
          <a:p>
            <a:endParaRPr lang="en-IN" dirty="0" smtClean="0">
              <a:solidFill>
                <a:schemeClr val="bg1"/>
              </a:solidFill>
            </a:endParaRPr>
          </a:p>
          <a:p>
            <a:endParaRPr lang="en-IN" dirty="0">
              <a:solidFill>
                <a:schemeClr val="bg1"/>
              </a:solidFill>
            </a:endParaRPr>
          </a:p>
          <a:p>
            <a:pPr marL="285750" indent="-285750">
              <a:buFont typeface="Arial" panose="020B0604020202020204" pitchFamily="34" charset="0"/>
              <a:buChar char="•"/>
            </a:pPr>
            <a:r>
              <a:rPr lang="en-IN" dirty="0" smtClean="0">
                <a:solidFill>
                  <a:schemeClr val="bg1"/>
                </a:solidFill>
              </a:rPr>
              <a:t>Bootstrap/Materialize for Web app UI</a:t>
            </a:r>
          </a:p>
          <a:p>
            <a:pPr marL="285750" indent="-285750">
              <a:buFont typeface="Arial" panose="020B0604020202020204" pitchFamily="34" charset="0"/>
              <a:buChar char="•"/>
            </a:pPr>
            <a:r>
              <a:rPr lang="en-IN" dirty="0" err="1" smtClean="0">
                <a:solidFill>
                  <a:schemeClr val="bg1"/>
                </a:solidFill>
              </a:rPr>
              <a:t>PyQt</a:t>
            </a:r>
            <a:r>
              <a:rPr lang="en-IN" dirty="0" smtClean="0">
                <a:solidFill>
                  <a:schemeClr val="bg1"/>
                </a:solidFill>
              </a:rPr>
              <a:t> for Application UI</a:t>
            </a:r>
            <a:endParaRPr lang="en-IN"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lt1"/>
              </a:buClr>
              <a:buSzPts val="4000"/>
              <a:buFont typeface="Arial"/>
              <a:buNone/>
            </a:pPr>
            <a:r>
              <a:rPr lang="en" sz="4000" b="1">
                <a:latin typeface="Arial"/>
                <a:ea typeface="Arial"/>
                <a:cs typeface="Arial"/>
                <a:sym typeface="Arial"/>
              </a:rPr>
              <a:t>Technology Used</a:t>
            </a:r>
            <a:endParaRPr/>
          </a:p>
        </p:txBody>
      </p:sp>
      <p:sp>
        <p:nvSpPr>
          <p:cNvPr id="2" name="TextBox 1"/>
          <p:cNvSpPr txBox="1"/>
          <p:nvPr/>
        </p:nvSpPr>
        <p:spPr>
          <a:xfrm>
            <a:off x="1469204" y="1684962"/>
            <a:ext cx="4315147" cy="1815882"/>
          </a:xfrm>
          <a:prstGeom prst="rect">
            <a:avLst/>
          </a:prstGeom>
          <a:noFill/>
        </p:spPr>
        <p:txBody>
          <a:bodyPr wrap="square" rtlCol="0">
            <a:spAutoFit/>
          </a:bodyPr>
          <a:lstStyle/>
          <a:p>
            <a:pPr marL="285750" indent="-285750">
              <a:buFont typeface="Arial" panose="020B0604020202020204" pitchFamily="34" charset="0"/>
              <a:buChar char="•"/>
            </a:pPr>
            <a:r>
              <a:rPr lang="en-IN" dirty="0" smtClean="0">
                <a:solidFill>
                  <a:schemeClr val="bg1"/>
                </a:solidFill>
              </a:rPr>
              <a:t>PyQt4</a:t>
            </a:r>
          </a:p>
          <a:p>
            <a:pPr marL="285750" indent="-285750">
              <a:buFont typeface="Arial" panose="020B0604020202020204" pitchFamily="34" charset="0"/>
              <a:buChar char="•"/>
            </a:pPr>
            <a:r>
              <a:rPr lang="en-IN" dirty="0" err="1" smtClean="0">
                <a:solidFill>
                  <a:schemeClr val="bg1"/>
                </a:solidFill>
              </a:rPr>
              <a:t>OpenCV</a:t>
            </a:r>
            <a:endParaRPr lang="en-IN" dirty="0" smtClean="0">
              <a:solidFill>
                <a:schemeClr val="bg1"/>
              </a:solidFill>
            </a:endParaRPr>
          </a:p>
          <a:p>
            <a:pPr marL="285750" indent="-285750">
              <a:buFont typeface="Arial" panose="020B0604020202020204" pitchFamily="34" charset="0"/>
              <a:buChar char="•"/>
            </a:pPr>
            <a:r>
              <a:rPr lang="en-IN" dirty="0" err="1" smtClean="0">
                <a:solidFill>
                  <a:schemeClr val="bg1"/>
                </a:solidFill>
              </a:rPr>
              <a:t>Dlib</a:t>
            </a:r>
            <a:endParaRPr lang="en-IN" dirty="0" smtClean="0">
              <a:solidFill>
                <a:schemeClr val="bg1"/>
              </a:solidFill>
            </a:endParaRPr>
          </a:p>
          <a:p>
            <a:pPr marL="285750" indent="-285750">
              <a:buFont typeface="Arial" panose="020B0604020202020204" pitchFamily="34" charset="0"/>
              <a:buChar char="•"/>
            </a:pPr>
            <a:r>
              <a:rPr lang="en-IN" dirty="0" err="1" smtClean="0">
                <a:solidFill>
                  <a:schemeClr val="bg1"/>
                </a:solidFill>
              </a:rPr>
              <a:t>Nodejs</a:t>
            </a:r>
            <a:r>
              <a:rPr lang="en-IN" dirty="0" smtClean="0">
                <a:solidFill>
                  <a:schemeClr val="bg1"/>
                </a:solidFill>
              </a:rPr>
              <a:t> (for web application)</a:t>
            </a:r>
          </a:p>
          <a:p>
            <a:pPr marL="285750" indent="-285750">
              <a:buFont typeface="Arial" panose="020B0604020202020204" pitchFamily="34" charset="0"/>
              <a:buChar char="•"/>
            </a:pPr>
            <a:r>
              <a:rPr lang="en-IN" dirty="0" smtClean="0">
                <a:solidFill>
                  <a:schemeClr val="bg1"/>
                </a:solidFill>
              </a:rPr>
              <a:t>Python</a:t>
            </a:r>
            <a:endParaRPr lang="en-IN" dirty="0">
              <a:solidFill>
                <a:schemeClr val="bg1"/>
              </a:solidFill>
            </a:endParaRPr>
          </a:p>
          <a:p>
            <a:pPr marL="285750" indent="-285750">
              <a:buFont typeface="Arial" panose="020B0604020202020204" pitchFamily="34" charset="0"/>
              <a:buChar char="•"/>
            </a:pPr>
            <a:r>
              <a:rPr lang="en-IN" dirty="0" smtClean="0">
                <a:solidFill>
                  <a:schemeClr val="bg1"/>
                </a:solidFill>
              </a:rPr>
              <a:t>Various Python Modules like </a:t>
            </a:r>
            <a:r>
              <a:rPr lang="en-IN" dirty="0" err="1" smtClean="0">
                <a:solidFill>
                  <a:schemeClr val="bg1"/>
                </a:solidFill>
              </a:rPr>
              <a:t>Imutils</a:t>
            </a:r>
            <a:r>
              <a:rPr lang="en-IN" dirty="0" smtClean="0">
                <a:solidFill>
                  <a:schemeClr val="bg1"/>
                </a:solidFill>
              </a:rPr>
              <a:t>, </a:t>
            </a:r>
            <a:r>
              <a:rPr lang="en-IN" dirty="0" err="1" smtClean="0">
                <a:solidFill>
                  <a:schemeClr val="bg1"/>
                </a:solidFill>
              </a:rPr>
              <a:t>argparse</a:t>
            </a:r>
            <a:r>
              <a:rPr lang="en-IN" dirty="0" smtClean="0">
                <a:solidFill>
                  <a:schemeClr val="bg1"/>
                </a:solidFill>
              </a:rPr>
              <a:t>, </a:t>
            </a:r>
            <a:r>
              <a:rPr lang="en-IN" dirty="0" err="1" smtClean="0">
                <a:solidFill>
                  <a:schemeClr val="bg1"/>
                </a:solidFill>
              </a:rPr>
              <a:t>numpy</a:t>
            </a:r>
            <a:r>
              <a:rPr lang="en-IN" dirty="0" smtClean="0">
                <a:solidFill>
                  <a:schemeClr val="bg1"/>
                </a:solidFill>
              </a:rPr>
              <a:t>  </a:t>
            </a:r>
            <a:r>
              <a:rPr lang="en-IN" dirty="0" err="1" smtClean="0">
                <a:solidFill>
                  <a:schemeClr val="bg1"/>
                </a:solidFill>
              </a:rPr>
              <a:t>etc</a:t>
            </a: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3F3F3F"/>
              </a:buClr>
              <a:buSzPts val="4000"/>
              <a:buFont typeface="Arial"/>
              <a:buNone/>
            </a:pPr>
            <a:r>
              <a:rPr lang="en" sz="4000" b="1">
                <a:solidFill>
                  <a:srgbClr val="FFFFFF"/>
                </a:solidFill>
                <a:latin typeface="Arial"/>
                <a:ea typeface="Arial"/>
                <a:cs typeface="Arial"/>
                <a:sym typeface="Arial"/>
              </a:rPr>
              <a:t>Business Model</a:t>
            </a:r>
            <a:endParaRPr>
              <a:solidFill>
                <a:srgbClr val="FFFFFF"/>
              </a:solidFill>
            </a:endParaRPr>
          </a:p>
        </p:txBody>
      </p:sp>
      <p:sp>
        <p:nvSpPr>
          <p:cNvPr id="2" name="TextBox 1"/>
          <p:cNvSpPr txBox="1"/>
          <p:nvPr/>
        </p:nvSpPr>
        <p:spPr>
          <a:xfrm>
            <a:off x="1520575" y="1767154"/>
            <a:ext cx="6123398" cy="2677656"/>
          </a:xfrm>
          <a:prstGeom prst="rect">
            <a:avLst/>
          </a:prstGeom>
          <a:noFill/>
        </p:spPr>
        <p:txBody>
          <a:bodyPr wrap="square" rtlCol="0">
            <a:spAutoFit/>
          </a:bodyPr>
          <a:lstStyle/>
          <a:p>
            <a:pPr marL="285750" indent="-285750">
              <a:buFont typeface="Arial" panose="020B0604020202020204" pitchFamily="34" charset="0"/>
              <a:buChar char="•"/>
            </a:pPr>
            <a:r>
              <a:rPr lang="en-IN" dirty="0" smtClean="0">
                <a:solidFill>
                  <a:schemeClr val="bg1"/>
                </a:solidFill>
              </a:rPr>
              <a:t>The product can be easily on a low end device like raspberry pi and even on a high end full fledged System. </a:t>
            </a:r>
          </a:p>
          <a:p>
            <a:pPr marL="285750" indent="-285750">
              <a:buFont typeface="Arial" panose="020B0604020202020204" pitchFamily="34" charset="0"/>
              <a:buChar char="•"/>
            </a:pPr>
            <a:r>
              <a:rPr lang="en-IN" dirty="0" smtClean="0">
                <a:solidFill>
                  <a:schemeClr val="bg1"/>
                </a:solidFill>
              </a:rPr>
              <a:t>The product expects minimum user interaction in form of eye blinks. </a:t>
            </a:r>
            <a:r>
              <a:rPr lang="en-IN" dirty="0">
                <a:solidFill>
                  <a:schemeClr val="bg1"/>
                </a:solidFill>
              </a:rPr>
              <a:t>It can be used to remove the communication gap between the abled and disabled ones. It provides a method </a:t>
            </a:r>
            <a:r>
              <a:rPr lang="en-IN" dirty="0" smtClean="0">
                <a:solidFill>
                  <a:schemeClr val="bg1"/>
                </a:solidFill>
              </a:rPr>
              <a:t>to the </a:t>
            </a:r>
            <a:r>
              <a:rPr lang="en-IN" dirty="0">
                <a:solidFill>
                  <a:schemeClr val="bg1"/>
                </a:solidFill>
              </a:rPr>
              <a:t>disabled ones to express their ideas and thoughts to </a:t>
            </a:r>
            <a:r>
              <a:rPr lang="en-IN" dirty="0" smtClean="0">
                <a:solidFill>
                  <a:schemeClr val="bg1"/>
                </a:solidFill>
              </a:rPr>
              <a:t>the world.</a:t>
            </a:r>
          </a:p>
          <a:p>
            <a:pPr marL="285750" indent="-285750">
              <a:buFont typeface="Arial" panose="020B0604020202020204" pitchFamily="34" charset="0"/>
              <a:buChar char="•"/>
            </a:pPr>
            <a:r>
              <a:rPr lang="en-IN" dirty="0" smtClean="0">
                <a:solidFill>
                  <a:schemeClr val="bg1"/>
                </a:solidFill>
              </a:rPr>
              <a:t>This application can be deployed in hospitals for easy communication between the doctor and the patients suffering from disabilities like LIS(Locked in syndrome) and similar ones.</a:t>
            </a:r>
          </a:p>
          <a:p>
            <a:pPr marL="285750" indent="-285750">
              <a:buFont typeface="Arial" panose="020B0604020202020204" pitchFamily="34" charset="0"/>
              <a:buChar char="•"/>
            </a:pPr>
            <a:r>
              <a:rPr lang="en-IN" dirty="0" smtClean="0">
                <a:solidFill>
                  <a:schemeClr val="bg1"/>
                </a:solidFill>
              </a:rPr>
              <a:t>The product can also be used to register statement of the people on death bed by police or individuals.</a:t>
            </a: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lt1"/>
              </a:buClr>
              <a:buSzPts val="4000"/>
              <a:buFont typeface="Arial"/>
              <a:buNone/>
            </a:pPr>
            <a:r>
              <a:rPr lang="en" sz="4000" b="1">
                <a:latin typeface="Arial"/>
                <a:ea typeface="Arial"/>
                <a:cs typeface="Arial"/>
                <a:sym typeface="Arial"/>
              </a:rPr>
              <a:t>Execution Plan</a:t>
            </a:r>
            <a:endParaRPr/>
          </a:p>
        </p:txBody>
      </p:sp>
      <p:sp>
        <p:nvSpPr>
          <p:cNvPr id="2" name="TextBox 1"/>
          <p:cNvSpPr txBox="1"/>
          <p:nvPr/>
        </p:nvSpPr>
        <p:spPr>
          <a:xfrm>
            <a:off x="1428108" y="1417834"/>
            <a:ext cx="5106256" cy="2031325"/>
          </a:xfrm>
          <a:prstGeom prst="rect">
            <a:avLst/>
          </a:prstGeom>
          <a:noFill/>
        </p:spPr>
        <p:txBody>
          <a:bodyPr wrap="square" rtlCol="0">
            <a:spAutoFit/>
          </a:bodyPr>
          <a:lstStyle/>
          <a:p>
            <a:pPr marL="285750" indent="-285750">
              <a:buFont typeface="Arial" panose="020B0604020202020204" pitchFamily="34" charset="0"/>
              <a:buChar char="•"/>
            </a:pPr>
            <a:r>
              <a:rPr lang="en-IN" dirty="0" smtClean="0">
                <a:solidFill>
                  <a:schemeClr val="bg1"/>
                </a:solidFill>
              </a:rPr>
              <a:t>The best thing about this product is that it can be easily deployed on a raspberry pi computer which is very handy and enormously cost efficient.</a:t>
            </a:r>
          </a:p>
          <a:p>
            <a:pPr marL="285750" indent="-285750">
              <a:buFont typeface="Arial" panose="020B0604020202020204" pitchFamily="34" charset="0"/>
              <a:buChar char="•"/>
            </a:pPr>
            <a:r>
              <a:rPr lang="en-IN" dirty="0" smtClean="0">
                <a:solidFill>
                  <a:schemeClr val="bg1"/>
                </a:solidFill>
              </a:rPr>
              <a:t>The next phase of development can be to integrate features like text to speech, auto prediction of words and make the product more useful to everybody and decrease human participation to a </a:t>
            </a:r>
            <a:r>
              <a:rPr lang="en-IN" smtClean="0">
                <a:solidFill>
                  <a:schemeClr val="bg1"/>
                </a:solidFill>
              </a:rPr>
              <a:t>certain extent.</a:t>
            </a:r>
            <a:endParaRPr lang="en-IN" dirty="0" smtClean="0">
              <a:solidFill>
                <a:schemeClr val="bg1"/>
              </a:solidFill>
            </a:endParaRPr>
          </a:p>
          <a:p>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3F3F3F"/>
              </a:buClr>
              <a:buSzPts val="2000"/>
              <a:buFont typeface="Arial"/>
              <a:buNone/>
            </a:pPr>
            <a:r>
              <a:rPr lang="en">
                <a:solidFill>
                  <a:srgbClr val="F3F3F3"/>
                </a:solidFill>
                <a:latin typeface="Arial"/>
                <a:ea typeface="Arial"/>
                <a:cs typeface="Arial"/>
                <a:sym typeface="Arial"/>
              </a:rPr>
              <a:t>Plan and Timeline</a:t>
            </a:r>
            <a:endParaRPr>
              <a:solidFill>
                <a:srgbClr val="F3F3F3"/>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416</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Alegreya</vt:lpstr>
      <vt:lpstr>Lato</vt:lpstr>
      <vt:lpstr>Gentium Basic</vt:lpstr>
      <vt:lpstr>Arial</vt:lpstr>
      <vt:lpstr>Montserrat</vt:lpstr>
      <vt:lpstr>Focus</vt:lpstr>
      <vt:lpstr>MCH Campus Hackathon  3&amp;4 February  2018, Galgotias University Greater Noida  Make for India  </vt:lpstr>
      <vt:lpstr>KRANTI </vt:lpstr>
      <vt:lpstr>Problem Statement </vt:lpstr>
      <vt:lpstr>Vision </vt:lpstr>
      <vt:lpstr>UI Details</vt:lpstr>
      <vt:lpstr>Technology Used</vt:lpstr>
      <vt:lpstr>Business Model</vt:lpstr>
      <vt:lpstr>Execution Plan</vt:lpstr>
      <vt:lpstr>Plan and Timeline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MCH Campus Hackathon  3&amp;4 February  2018, Galgotias University Greater Noida  Make for India  </dc:title>
  <cp:lastModifiedBy>Sandeep Yadav</cp:lastModifiedBy>
  <cp:revision>17</cp:revision>
  <dcterms:modified xsi:type="dcterms:W3CDTF">2018-02-04T01:14:45Z</dcterms:modified>
</cp:coreProperties>
</file>