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60" r:id="rId5"/>
    <p:sldId id="261" r:id="rId6"/>
    <p:sldId id="262" r:id="rId7"/>
    <p:sldId id="263" r:id="rId8"/>
    <p:sldId id="265" r:id="rId9"/>
    <p:sldId id="266" r:id="rId10"/>
    <p:sldId id="267" r:id="rId11"/>
    <p:sldId id="275" r:id="rId12"/>
    <p:sldId id="276" r:id="rId13"/>
    <p:sldId id="277" r:id="rId14"/>
    <p:sldId id="278" r:id="rId15"/>
    <p:sldId id="279"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ABDE816-3E25-49A5-8B64-525D70365E59}" type="datetimeFigureOut">
              <a:rPr lang="en-US" smtClean="0"/>
              <a:t>7/17/2018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53820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BDE816-3E25-49A5-8B64-525D70365E59}"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106373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BDE816-3E25-49A5-8B64-525D70365E59}" type="datetimeFigureOut">
              <a:rPr lang="en-US" smtClean="0"/>
              <a:t>7/17/2018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66486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BDE816-3E25-49A5-8B64-525D70365E59}" type="datetimeFigureOut">
              <a:rPr lang="en-US" smtClean="0"/>
              <a:t>7/17/2018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327EF8A-085A-4563-9A5F-7159CE5A921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3095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ABDE816-3E25-49A5-8B64-525D70365E59}" type="datetimeFigureOut">
              <a:rPr lang="en-US" smtClean="0"/>
              <a:t>7/17/2018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3756561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ABDE816-3E25-49A5-8B64-525D70365E59}" type="datetimeFigureOut">
              <a:rPr lang="en-US" smtClean="0"/>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1761554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ABDE816-3E25-49A5-8B64-525D70365E59}" type="datetimeFigureOut">
              <a:rPr lang="en-US" smtClean="0"/>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1452127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BDE816-3E25-49A5-8B64-525D70365E59}"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2184796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ABDE816-3E25-49A5-8B64-525D70365E59}" type="datetimeFigureOut">
              <a:rPr lang="en-US" smtClean="0"/>
              <a:t>7/17/2018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158673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BDE816-3E25-49A5-8B64-525D70365E59}"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83873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ABDE816-3E25-49A5-8B64-525D70365E59}" type="datetimeFigureOut">
              <a:rPr lang="en-US" smtClean="0"/>
              <a:t>7/17/2018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2742384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BDE816-3E25-49A5-8B64-525D70365E59}"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61199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BDE816-3E25-49A5-8B64-525D70365E59}" type="datetimeFigureOut">
              <a:rPr lang="en-US" smtClean="0"/>
              <a:t>7/17/2018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270315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BDE816-3E25-49A5-8B64-525D70365E59}" type="datetimeFigureOut">
              <a:rPr lang="en-US" smtClean="0"/>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379728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DE816-3E25-49A5-8B64-525D70365E59}" type="datetimeFigureOut">
              <a:rPr lang="en-US" smtClean="0"/>
              <a:t>7/17/2018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374554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BDE816-3E25-49A5-8B64-525D70365E59}"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68958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BDE816-3E25-49A5-8B64-525D70365E59}"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7EF8A-085A-4563-9A5F-7159CE5A9215}" type="slidenum">
              <a:rPr lang="en-US" smtClean="0"/>
              <a:t>‹#›</a:t>
            </a:fld>
            <a:endParaRPr lang="en-US"/>
          </a:p>
        </p:txBody>
      </p:sp>
    </p:spTree>
    <p:extLst>
      <p:ext uri="{BB962C8B-B14F-4D97-AF65-F5344CB8AC3E}">
        <p14:creationId xmlns:p14="http://schemas.microsoft.com/office/powerpoint/2010/main" val="360112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BDE816-3E25-49A5-8B64-525D70365E59}" type="datetimeFigureOut">
              <a:rPr lang="en-US" smtClean="0"/>
              <a:t>7/17/2018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27EF8A-085A-4563-9A5F-7159CE5A9215}" type="slidenum">
              <a:rPr lang="en-US" smtClean="0"/>
              <a:t>‹#›</a:t>
            </a:fld>
            <a:endParaRPr lang="en-US"/>
          </a:p>
        </p:txBody>
      </p:sp>
    </p:spTree>
    <p:extLst>
      <p:ext uri="{BB962C8B-B14F-4D97-AF65-F5344CB8AC3E}">
        <p14:creationId xmlns:p14="http://schemas.microsoft.com/office/powerpoint/2010/main" val="911338446"/>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yann.lecun.com/exdb/mnist/" TargetMode="External"/><Relationship Id="rId2" Type="http://schemas.openxmlformats.org/officeDocument/2006/relationships/hyperlink" Target="https://www.coursera.org/learn/machine-learning/" TargetMode="External"/><Relationship Id="rId1" Type="http://schemas.openxmlformats.org/officeDocument/2006/relationships/slideLayout" Target="../slideLayouts/slideLayout2.xml"/><Relationship Id="rId5" Type="http://schemas.openxmlformats.org/officeDocument/2006/relationships/hyperlink" Target="https://www.coursera.org/learn/neural-networks-deep-learning" TargetMode="External"/><Relationship Id="rId4" Type="http://schemas.openxmlformats.org/officeDocument/2006/relationships/hyperlink" Target="http://www.rroij.com/open-access/handwritten-digit-recognition-using-convolutional-neural-networks-10-15680IJIRCCE-2016-%20040200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HANDWRITTEN DIGIT RECOGNITION</a:t>
            </a:r>
            <a:endParaRPr lang="en-US" dirty="0"/>
          </a:p>
        </p:txBody>
      </p:sp>
      <p:sp>
        <p:nvSpPr>
          <p:cNvPr id="3" name="Subtitle 2"/>
          <p:cNvSpPr>
            <a:spLocks noGrp="1"/>
          </p:cNvSpPr>
          <p:nvPr>
            <p:ph type="subTitle" idx="1"/>
          </p:nvPr>
        </p:nvSpPr>
        <p:spPr/>
        <p:txBody>
          <a:bodyPr/>
          <a:lstStyle/>
          <a:p>
            <a:r>
              <a:rPr lang="en-US" dirty="0" smtClean="0"/>
              <a:t>Submitted to : </a:t>
            </a:r>
            <a:r>
              <a:rPr lang="en-US" dirty="0" err="1" smtClean="0"/>
              <a:t>Peeyush</a:t>
            </a:r>
            <a:r>
              <a:rPr lang="en-US" dirty="0" smtClean="0"/>
              <a:t> Jain</a:t>
            </a:r>
            <a:endParaRPr lang="en-US" dirty="0"/>
          </a:p>
        </p:txBody>
      </p:sp>
    </p:spTree>
    <p:extLst>
      <p:ext uri="{BB962C8B-B14F-4D97-AF65-F5344CB8AC3E}">
        <p14:creationId xmlns:p14="http://schemas.microsoft.com/office/powerpoint/2010/main" val="498597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anose="04020705040A02060702" pitchFamily="82" charset="0"/>
              </a:rPr>
              <a:t>Major concern In designing neural network model</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IN" sz="2400" dirty="0" smtClean="0">
                <a:latin typeface="Arial" panose="020B0604020202020204" pitchFamily="34" charset="0"/>
                <a:cs typeface="Arial" panose="020B0604020202020204" pitchFamily="34" charset="0"/>
              </a:rPr>
              <a:t>Deciding learning rate</a:t>
            </a:r>
          </a:p>
          <a:p>
            <a:r>
              <a:rPr lang="en-IN" sz="2400" dirty="0" smtClean="0">
                <a:latin typeface="Arial" panose="020B0604020202020204" pitchFamily="34" charset="0"/>
                <a:cs typeface="Arial" panose="020B0604020202020204" pitchFamily="34" charset="0"/>
              </a:rPr>
              <a:t>Deciding number of iterations for gradient descent </a:t>
            </a:r>
          </a:p>
          <a:p>
            <a:r>
              <a:rPr lang="en-IN" sz="2400" dirty="0" smtClean="0">
                <a:latin typeface="Arial" panose="020B0604020202020204" pitchFamily="34" charset="0"/>
                <a:cs typeface="Arial" panose="020B0604020202020204" pitchFamily="34" charset="0"/>
              </a:rPr>
              <a:t>Deciding regularization parameter</a:t>
            </a:r>
          </a:p>
          <a:p>
            <a:r>
              <a:rPr lang="en-IN" sz="2400" dirty="0" smtClean="0">
                <a:latin typeface="Arial" panose="020B0604020202020204" pitchFamily="34" charset="0"/>
                <a:cs typeface="Arial" panose="020B0604020202020204" pitchFamily="34" charset="0"/>
              </a:rPr>
              <a:t>Deciding number </a:t>
            </a:r>
            <a:r>
              <a:rPr lang="en-IN" sz="2400" smtClean="0">
                <a:latin typeface="Arial" panose="020B0604020202020204" pitchFamily="34" charset="0"/>
                <a:cs typeface="Arial" panose="020B0604020202020204" pitchFamily="34" charset="0"/>
              </a:rPr>
              <a:t>of hidden layer</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Deciding nodes in each layer</a:t>
            </a:r>
          </a:p>
          <a:p>
            <a:r>
              <a:rPr lang="en-IN" sz="2400" dirty="0" smtClean="0">
                <a:latin typeface="Arial" panose="020B0604020202020204" pitchFamily="34" charset="0"/>
                <a:cs typeface="Arial" panose="020B0604020202020204" pitchFamily="34" charset="0"/>
              </a:rPr>
              <a:t>Size of data </a:t>
            </a:r>
          </a:p>
          <a:p>
            <a:r>
              <a:rPr lang="en-IN" sz="2400" dirty="0" smtClean="0">
                <a:latin typeface="Arial" panose="020B0604020202020204" pitchFamily="34" charset="0"/>
                <a:cs typeface="Arial" panose="020B0604020202020204" pitchFamily="34" charset="0"/>
              </a:rPr>
              <a:t>Deciding of features</a:t>
            </a:r>
          </a:p>
        </p:txBody>
      </p:sp>
    </p:spTree>
    <p:extLst>
      <p:ext uri="{BB962C8B-B14F-4D97-AF65-F5344CB8AC3E}">
        <p14:creationId xmlns:p14="http://schemas.microsoft.com/office/powerpoint/2010/main" val="3785984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Deciding learning rate and number of iterations</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61452" y="2903437"/>
            <a:ext cx="4544059" cy="3439005"/>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53723" y="2903438"/>
            <a:ext cx="4544059" cy="3439005"/>
          </a:xfrm>
        </p:spPr>
      </p:pic>
      <p:sp>
        <p:nvSpPr>
          <p:cNvPr id="6" name="TextBox 5"/>
          <p:cNvSpPr txBox="1"/>
          <p:nvPr/>
        </p:nvSpPr>
        <p:spPr>
          <a:xfrm>
            <a:off x="1398494" y="1398494"/>
            <a:ext cx="184731" cy="369332"/>
          </a:xfrm>
          <a:prstGeom prst="rect">
            <a:avLst/>
          </a:prstGeom>
          <a:noFill/>
        </p:spPr>
        <p:txBody>
          <a:bodyPr wrap="none" rtlCol="0">
            <a:spAutoFit/>
          </a:bodyPr>
          <a:lstStyle/>
          <a:p>
            <a:endParaRPr lang="en-IN"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722" y="2174670"/>
            <a:ext cx="4544059" cy="64444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7843" y="2174670"/>
            <a:ext cx="4487668" cy="644443"/>
          </a:xfrm>
          <a:prstGeom prst="rect">
            <a:avLst/>
          </a:prstGeom>
        </p:spPr>
      </p:pic>
    </p:spTree>
    <p:extLst>
      <p:ext uri="{BB962C8B-B14F-4D97-AF65-F5344CB8AC3E}">
        <p14:creationId xmlns:p14="http://schemas.microsoft.com/office/powerpoint/2010/main" val="3608171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Deciding learning rate and number of iterations</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17843" y="2924776"/>
            <a:ext cx="4487668" cy="3396327"/>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53723" y="2903438"/>
            <a:ext cx="4544059" cy="3439005"/>
          </a:xfrm>
        </p:spPr>
      </p:pic>
      <p:sp>
        <p:nvSpPr>
          <p:cNvPr id="6" name="TextBox 5"/>
          <p:cNvSpPr txBox="1"/>
          <p:nvPr/>
        </p:nvSpPr>
        <p:spPr>
          <a:xfrm>
            <a:off x="1398494" y="1398494"/>
            <a:ext cx="184731" cy="369332"/>
          </a:xfrm>
          <a:prstGeom prst="rect">
            <a:avLst/>
          </a:prstGeom>
          <a:noFill/>
        </p:spPr>
        <p:txBody>
          <a:bodyPr wrap="none" rtlCol="0">
            <a:spAutoFit/>
          </a:bodyPr>
          <a:lstStyle/>
          <a:p>
            <a:endParaRPr lang="en-IN"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722" y="2232213"/>
            <a:ext cx="4544059" cy="50152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7843" y="2260042"/>
            <a:ext cx="4487668" cy="473698"/>
          </a:xfrm>
          <a:prstGeom prst="rect">
            <a:avLst/>
          </a:prstGeom>
        </p:spPr>
      </p:pic>
    </p:spTree>
    <p:extLst>
      <p:ext uri="{BB962C8B-B14F-4D97-AF65-F5344CB8AC3E}">
        <p14:creationId xmlns:p14="http://schemas.microsoft.com/office/powerpoint/2010/main" val="1064073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Deciding learning rate and number of iterations</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17843" y="2924776"/>
            <a:ext cx="4487667" cy="3417667"/>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53723" y="2903438"/>
            <a:ext cx="4544059" cy="3439005"/>
          </a:xfrm>
        </p:spPr>
      </p:pic>
      <p:sp>
        <p:nvSpPr>
          <p:cNvPr id="6" name="TextBox 5"/>
          <p:cNvSpPr txBox="1"/>
          <p:nvPr/>
        </p:nvSpPr>
        <p:spPr>
          <a:xfrm>
            <a:off x="1398494" y="1398494"/>
            <a:ext cx="184731" cy="369332"/>
          </a:xfrm>
          <a:prstGeom prst="rect">
            <a:avLst/>
          </a:prstGeom>
          <a:noFill/>
        </p:spPr>
        <p:txBody>
          <a:bodyPr wrap="none" rtlCol="0">
            <a:spAutoFit/>
          </a:bodyPr>
          <a:lstStyle/>
          <a:p>
            <a:endParaRPr lang="en-IN"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723" y="2202027"/>
            <a:ext cx="4544059" cy="5619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7843" y="2242872"/>
            <a:ext cx="4487667" cy="508038"/>
          </a:xfrm>
          <a:prstGeom prst="rect">
            <a:avLst/>
          </a:prstGeom>
        </p:spPr>
      </p:pic>
    </p:spTree>
    <p:extLst>
      <p:ext uri="{BB962C8B-B14F-4D97-AF65-F5344CB8AC3E}">
        <p14:creationId xmlns:p14="http://schemas.microsoft.com/office/powerpoint/2010/main" val="3927017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6481"/>
            <a:ext cx="10820400" cy="726143"/>
          </a:xfrm>
        </p:spPr>
        <p:txBody>
          <a:bodyPr/>
          <a:lstStyle/>
          <a:p>
            <a:pPr algn="ctr"/>
            <a:r>
              <a:rPr lang="en-IN" dirty="0" smtClean="0">
                <a:latin typeface="Algerian" panose="04020705040A02060702" pitchFamily="82" charset="0"/>
              </a:rPr>
              <a:t>Our Model</a:t>
            </a:r>
            <a:endParaRPr lang="en-IN" dirty="0">
              <a:latin typeface="Algerian" panose="04020705040A02060702" pitchFamily="82" charset="0"/>
            </a:endParaRPr>
          </a:p>
        </p:txBody>
      </p:sp>
      <p:sp>
        <p:nvSpPr>
          <p:cNvPr id="3" name="Content Placeholder 2"/>
          <p:cNvSpPr>
            <a:spLocks noGrp="1"/>
          </p:cNvSpPr>
          <p:nvPr>
            <p:ph idx="1"/>
          </p:nvPr>
        </p:nvSpPr>
        <p:spPr>
          <a:xfrm>
            <a:off x="685800" y="1492624"/>
            <a:ext cx="10820400" cy="454511"/>
          </a:xfrm>
        </p:spPr>
        <p:txBody>
          <a:bodyPr/>
          <a:lstStyle/>
          <a:p>
            <a:r>
              <a:rPr lang="en-IN" dirty="0" smtClean="0">
                <a:latin typeface="Arial" panose="020B0604020202020204" pitchFamily="34" charset="0"/>
                <a:cs typeface="Arial" panose="020B0604020202020204" pitchFamily="34" charset="0"/>
              </a:rPr>
              <a:t>By observations, we chose learning rate = 1 and number of iterations = 3000 </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830" y="1947135"/>
            <a:ext cx="8754340" cy="4547794"/>
          </a:xfrm>
          <a:prstGeom prst="rect">
            <a:avLst/>
          </a:prstGeom>
        </p:spPr>
      </p:pic>
    </p:spTree>
    <p:extLst>
      <p:ext uri="{BB962C8B-B14F-4D97-AF65-F5344CB8AC3E}">
        <p14:creationId xmlns:p14="http://schemas.microsoft.com/office/powerpoint/2010/main" val="4127503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43753"/>
            <a:ext cx="10820400" cy="1143000"/>
          </a:xfrm>
        </p:spPr>
        <p:txBody>
          <a:bodyPr>
            <a:normAutofit fontScale="90000"/>
          </a:bodyPr>
          <a:lstStyle/>
          <a:p>
            <a:pPr algn="ctr"/>
            <a:r>
              <a:rPr lang="en-IN" dirty="0" smtClean="0">
                <a:latin typeface="Algerian" panose="04020705040A02060702" pitchFamily="82" charset="0"/>
              </a:rPr>
              <a:t>Confusion Matrix and accuracy of model on cross-validation and testing dataset</a:t>
            </a:r>
            <a:endParaRPr lang="en-IN" dirty="0">
              <a:latin typeface="Algerian" panose="04020705040A02060702" pitchFamily="82"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6954" y="2257218"/>
            <a:ext cx="4819411" cy="3519599"/>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79401" y="2257219"/>
            <a:ext cx="5126799" cy="3519598"/>
          </a:xfrm>
        </p:spPr>
      </p:pic>
    </p:spTree>
    <p:extLst>
      <p:ext uri="{BB962C8B-B14F-4D97-AF65-F5344CB8AC3E}">
        <p14:creationId xmlns:p14="http://schemas.microsoft.com/office/powerpoint/2010/main" val="1348261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anose="04020705040A02060702" pitchFamily="82" charset="0"/>
              </a:rPr>
              <a:t>Prediction of digit from image</a:t>
            </a:r>
            <a:endParaRPr lang="en-IN"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7139" y="2167031"/>
            <a:ext cx="3939061" cy="4024313"/>
          </a:xfrm>
        </p:spPr>
      </p:pic>
      <p:sp>
        <p:nvSpPr>
          <p:cNvPr id="5" name="TextBox 4"/>
          <p:cNvSpPr txBox="1"/>
          <p:nvPr/>
        </p:nvSpPr>
        <p:spPr>
          <a:xfrm>
            <a:off x="779929" y="2167032"/>
            <a:ext cx="6468036" cy="3785652"/>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R</a:t>
            </a:r>
            <a:r>
              <a:rPr lang="en-IN" sz="2400" dirty="0" smtClean="0">
                <a:latin typeface="Arial" panose="020B0604020202020204" pitchFamily="34" charset="0"/>
                <a:cs typeface="Arial" panose="020B0604020202020204" pitchFamily="34" charset="0"/>
              </a:rPr>
              <a:t>esize image into 20x20 pixel</a:t>
            </a:r>
          </a:p>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Convert image into matrix </a:t>
            </a:r>
          </a:p>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Then normalize it and convert into vector of 400 length</a:t>
            </a:r>
          </a:p>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Then feed this vector to model and forward propagate</a:t>
            </a:r>
          </a:p>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After forward we will get vector of 10 length</a:t>
            </a:r>
          </a:p>
          <a:p>
            <a:pPr marL="342900" indent="-342900">
              <a:buFont typeface="Arial" panose="020B0604020202020204" pitchFamily="34" charset="0"/>
              <a:buChar char="•"/>
            </a:pPr>
            <a:r>
              <a:rPr lang="en-IN" sz="2400" dirty="0" smtClean="0">
                <a:latin typeface="Arial" panose="020B0604020202020204" pitchFamily="34" charset="0"/>
                <a:cs typeface="Arial" panose="020B0604020202020204" pitchFamily="34" charset="0"/>
              </a:rPr>
              <a:t>Which position will have max value that will be our digit. If position = 10 then digit will be 0.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6969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37479"/>
            <a:ext cx="8610600" cy="1293028"/>
          </a:xfrm>
        </p:spPr>
        <p:txBody>
          <a:bodyPr/>
          <a:lstStyle/>
          <a:p>
            <a:pPr algn="l"/>
            <a:r>
              <a:rPr lang="en-IN" dirty="0" smtClean="0">
                <a:latin typeface="Algerian" panose="04020705040A02060702" pitchFamily="82" charset="0"/>
              </a:rPr>
              <a:t>why Neural network?</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IN" sz="2400" dirty="0" smtClean="0">
                <a:latin typeface="Arial" panose="020B0604020202020204" pitchFamily="34" charset="0"/>
                <a:cs typeface="Arial" panose="020B0604020202020204" pitchFamily="34" charset="0"/>
              </a:rPr>
              <a:t>Relatively easy to use compared to other algorithm in Artificial Intelligence algorithms except linear regression and logistic regression.</a:t>
            </a:r>
          </a:p>
          <a:p>
            <a:r>
              <a:rPr lang="en-IN" sz="2400" dirty="0" smtClean="0">
                <a:latin typeface="Arial" panose="020B0604020202020204" pitchFamily="34" charset="0"/>
                <a:cs typeface="Arial" panose="020B0604020202020204" pitchFamily="34" charset="0"/>
              </a:rPr>
              <a:t>Great for complex/abstract problems like image recognition.</a:t>
            </a:r>
          </a:p>
          <a:p>
            <a:r>
              <a:rPr lang="en-IN" sz="2400" dirty="0" smtClean="0">
                <a:latin typeface="Arial" panose="020B0604020202020204" pitchFamily="34" charset="0"/>
                <a:cs typeface="Arial" panose="020B0604020202020204" pitchFamily="34" charset="0"/>
              </a:rPr>
              <a:t>99.1% accuracy achieved for recognition of handwritten digits.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986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anose="04020705040A02060702" pitchFamily="82" charset="0"/>
              </a:rPr>
              <a:t>Applications of digit recognition</a:t>
            </a:r>
            <a:endParaRPr lang="en-IN" dirty="0">
              <a:latin typeface="Algerian" panose="04020705040A02060702" pitchFamily="82" charset="0"/>
            </a:endParaRPr>
          </a:p>
        </p:txBody>
      </p:sp>
      <p:sp>
        <p:nvSpPr>
          <p:cNvPr id="3" name="Content Placeholder 2"/>
          <p:cNvSpPr>
            <a:spLocks noGrp="1"/>
          </p:cNvSpPr>
          <p:nvPr>
            <p:ph idx="1"/>
          </p:nvPr>
        </p:nvSpPr>
        <p:spPr>
          <a:xfrm>
            <a:off x="685800" y="2194561"/>
            <a:ext cx="10820400" cy="2821192"/>
          </a:xfrm>
        </p:spPr>
        <p:txBody>
          <a:bodyPr>
            <a:normAutofit/>
          </a:bodyPr>
          <a:lstStyle/>
          <a:p>
            <a:r>
              <a:rPr lang="en-IN" sz="2400" dirty="0" smtClean="0">
                <a:latin typeface="Arial" panose="020B0604020202020204" pitchFamily="34" charset="0"/>
                <a:cs typeface="Arial" panose="020B0604020202020204" pitchFamily="34" charset="0"/>
              </a:rPr>
              <a:t>Natural language processing </a:t>
            </a:r>
          </a:p>
          <a:p>
            <a:r>
              <a:rPr lang="en-IN" sz="2400" dirty="0" smtClean="0">
                <a:latin typeface="Arial" panose="020B0604020202020204" pitchFamily="34" charset="0"/>
                <a:cs typeface="Arial" panose="020B0604020202020204" pitchFamily="34" charset="0"/>
              </a:rPr>
              <a:t>Database creation</a:t>
            </a:r>
          </a:p>
          <a:p>
            <a:r>
              <a:rPr lang="en-IN" sz="2400" dirty="0" smtClean="0">
                <a:latin typeface="Arial" panose="020B0604020202020204" pitchFamily="34" charset="0"/>
                <a:cs typeface="Arial" panose="020B0604020202020204" pitchFamily="34" charset="0"/>
              </a:rPr>
              <a:t>Packaging in food industry</a:t>
            </a:r>
          </a:p>
          <a:p>
            <a:r>
              <a:rPr lang="en-IN" sz="2400" dirty="0" smtClean="0">
                <a:latin typeface="Arial" panose="020B0604020202020204" pitchFamily="34" charset="0"/>
                <a:cs typeface="Arial" panose="020B0604020202020204" pitchFamily="34" charset="0"/>
              </a:rPr>
              <a:t>Traffic security</a:t>
            </a:r>
          </a:p>
          <a:p>
            <a:r>
              <a:rPr lang="en-IN" sz="2400" dirty="0" smtClean="0">
                <a:latin typeface="Arial" panose="020B0604020202020204" pitchFamily="34" charset="0"/>
                <a:cs typeface="Arial" panose="020B0604020202020204" pitchFamily="34" charset="0"/>
              </a:rPr>
              <a:t>Optical digit recognition</a:t>
            </a:r>
          </a:p>
          <a:p>
            <a:endParaRPr lang="en-IN" sz="2400" dirty="0" smtClean="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99507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93375"/>
            <a:ext cx="8588188" cy="1264025"/>
          </a:xfrm>
        </p:spPr>
        <p:txBody>
          <a:bodyPr/>
          <a:lstStyle/>
          <a:p>
            <a:pPr algn="l"/>
            <a:r>
              <a:rPr lang="en-IN" dirty="0" smtClean="0">
                <a:latin typeface="Algerian" panose="04020705040A02060702" pitchFamily="82" charset="0"/>
              </a:rPr>
              <a:t>References</a:t>
            </a:r>
            <a:endParaRPr lang="en-IN" dirty="0">
              <a:latin typeface="Algerian" panose="04020705040A02060702" pitchFamily="82" charset="0"/>
            </a:endParaRPr>
          </a:p>
        </p:txBody>
      </p:sp>
      <p:sp>
        <p:nvSpPr>
          <p:cNvPr id="3" name="Content Placeholder 2"/>
          <p:cNvSpPr>
            <a:spLocks noGrp="1"/>
          </p:cNvSpPr>
          <p:nvPr>
            <p:ph idx="1"/>
          </p:nvPr>
        </p:nvSpPr>
        <p:spPr>
          <a:xfrm>
            <a:off x="685800" y="2194560"/>
            <a:ext cx="10820400" cy="2054711"/>
          </a:xfrm>
        </p:spPr>
        <p:txBody>
          <a:bodyPr/>
          <a:lstStyle/>
          <a:p>
            <a:r>
              <a:rPr lang="en-IN" dirty="0">
                <a:latin typeface="Arial" panose="020B0604020202020204" pitchFamily="34" charset="0"/>
                <a:cs typeface="Arial" panose="020B0604020202020204" pitchFamily="34" charset="0"/>
                <a:hlinkClick r:id="rId2"/>
              </a:rPr>
              <a:t>https://</a:t>
            </a:r>
            <a:r>
              <a:rPr lang="en-IN" dirty="0" smtClean="0">
                <a:latin typeface="Arial" panose="020B0604020202020204" pitchFamily="34" charset="0"/>
                <a:cs typeface="Arial" panose="020B0604020202020204" pitchFamily="34" charset="0"/>
                <a:hlinkClick r:id="rId2"/>
              </a:rPr>
              <a:t>www.coursera.org/learn/machine-learning/</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hlinkClick r:id="rId3"/>
              </a:rPr>
              <a:t>http</a:t>
            </a:r>
            <a:r>
              <a:rPr lang="en-IN" dirty="0">
                <a:latin typeface="Arial" panose="020B0604020202020204" pitchFamily="34" charset="0"/>
                <a:cs typeface="Arial" panose="020B0604020202020204" pitchFamily="34" charset="0"/>
                <a:hlinkClick r:id="rId3"/>
              </a:rPr>
              <a:t>://yann.lecun.com/exdb/mnist</a:t>
            </a:r>
            <a:r>
              <a:rPr lang="en-IN" dirty="0" smtClean="0">
                <a:latin typeface="Arial" panose="020B0604020202020204" pitchFamily="34" charset="0"/>
                <a:cs typeface="Arial" panose="020B0604020202020204" pitchFamily="34" charset="0"/>
                <a:hlinkClick r:id="rId3"/>
              </a:rPr>
              <a:t>/</a:t>
            </a:r>
            <a:endParaRPr lang="en-IN" dirty="0" smtClean="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hlinkClick r:id="rId4"/>
              </a:rPr>
              <a:t>http://www.rroij.com/open-access/handwritten-digit-recognition-using-convolutional-neural-networks-10-15680IJIRCCE-2016-%</a:t>
            </a:r>
            <a:r>
              <a:rPr lang="en-IN" dirty="0" smtClean="0">
                <a:latin typeface="Arial" panose="020B0604020202020204" pitchFamily="34" charset="0"/>
                <a:cs typeface="Arial" panose="020B0604020202020204" pitchFamily="34" charset="0"/>
                <a:hlinkClick r:id="rId4"/>
              </a:rPr>
              <a:t>200402001.pdf</a:t>
            </a:r>
            <a:endParaRPr lang="en-IN" dirty="0" smtClean="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hlinkClick r:id="rId5"/>
              </a:rPr>
              <a:t>https://www.coursera.org/learn/neural-networks-deep-learning</a:t>
            </a:r>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5235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9800" y="764373"/>
            <a:ext cx="5486400" cy="922760"/>
          </a:xfrm>
        </p:spPr>
        <p:txBody>
          <a:bodyPr/>
          <a:lstStyle/>
          <a:p>
            <a:pPr algn="ctr"/>
            <a:r>
              <a:rPr lang="en-US" u="sng" dirty="0" smtClean="0">
                <a:latin typeface="Algerian" panose="04020705040A02060702" pitchFamily="82" charset="0"/>
              </a:rPr>
              <a:t>Problem Statement</a:t>
            </a:r>
            <a:endParaRPr lang="en-US" u="sng" dirty="0">
              <a:latin typeface="Algerian" panose="04020705040A02060702" pitchFamily="82" charset="0"/>
            </a:endParaRPr>
          </a:p>
        </p:txBody>
      </p:sp>
      <p:sp>
        <p:nvSpPr>
          <p:cNvPr id="4" name="Content Placeholder 3"/>
          <p:cNvSpPr>
            <a:spLocks noGrp="1"/>
          </p:cNvSpPr>
          <p:nvPr>
            <p:ph sz="half" idx="1"/>
          </p:nvPr>
        </p:nvSpPr>
        <p:spPr>
          <a:xfrm>
            <a:off x="685800" y="3696237"/>
            <a:ext cx="4929389" cy="2522447"/>
          </a:xfrm>
        </p:spPr>
        <p:txBody>
          <a:bodyPr/>
          <a:lstStyle/>
          <a:p>
            <a:pPr marL="0" indent="0">
              <a:buNone/>
            </a:pPr>
            <a:r>
              <a:rPr lang="en-US" sz="2800" dirty="0" smtClean="0">
                <a:latin typeface="Arial" panose="020B0604020202020204" pitchFamily="34" charset="0"/>
                <a:cs typeface="Arial" panose="020B0604020202020204" pitchFamily="34" charset="0"/>
              </a:rPr>
              <a:t>Team</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Manish Kumar </a:t>
            </a:r>
            <a:r>
              <a:rPr lang="en-US" sz="2400" dirty="0" smtClean="0">
                <a:latin typeface="Arial" panose="020B0604020202020204" pitchFamily="34" charset="0"/>
                <a:cs typeface="Arial" panose="020B0604020202020204" pitchFamily="34" charset="0"/>
              </a:rPr>
              <a:t>Gupta(20B)</a:t>
            </a:r>
            <a:endParaRPr lang="en-US" sz="2400" dirty="0" smtClean="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Aditya </a:t>
            </a:r>
            <a:r>
              <a:rPr lang="en-US" sz="2400" dirty="0" smtClean="0">
                <a:latin typeface="Arial" panose="020B0604020202020204" pitchFamily="34" charset="0"/>
                <a:cs typeface="Arial" panose="020B0604020202020204" pitchFamily="34" charset="0"/>
              </a:rPr>
              <a:t>Sharma(25B)</a:t>
            </a:r>
            <a:endParaRPr lang="en-US" sz="24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Sahil</a:t>
            </a:r>
            <a:r>
              <a:rPr lang="en-US"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Kumar(26B)</a:t>
            </a:r>
            <a:endParaRPr lang="en-US" sz="24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Manik</a:t>
            </a:r>
            <a:r>
              <a:rPr lang="en-US" sz="2400" dirty="0" smtClean="0">
                <a:latin typeface="Arial" panose="020B0604020202020204" pitchFamily="34" charset="0"/>
                <a:cs typeface="Arial" panose="020B0604020202020204" pitchFamily="34" charset="0"/>
              </a:rPr>
              <a:t> Mehta</a:t>
            </a:r>
          </a:p>
        </p:txBody>
      </p:sp>
      <p:sp>
        <p:nvSpPr>
          <p:cNvPr id="5" name="Content Placeholder 4"/>
          <p:cNvSpPr>
            <a:spLocks noGrp="1"/>
          </p:cNvSpPr>
          <p:nvPr>
            <p:ph sz="half" idx="2"/>
          </p:nvPr>
        </p:nvSpPr>
        <p:spPr>
          <a:xfrm>
            <a:off x="6172200" y="1803042"/>
            <a:ext cx="5334000" cy="3322750"/>
          </a:xfrm>
        </p:spPr>
        <p:txBody>
          <a:bodyPr/>
          <a:lstStyle/>
          <a:p>
            <a:pPr marL="0" indent="0" algn="just">
              <a:lnSpc>
                <a:spcPct val="100000"/>
              </a:lnSpc>
              <a:buNone/>
            </a:pPr>
            <a:r>
              <a:rPr lang="en-US" dirty="0" smtClean="0">
                <a:latin typeface="Arial" panose="020B0604020202020204" pitchFamily="34" charset="0"/>
                <a:cs typeface="Arial" panose="020B0604020202020204" pitchFamily="34" charset="0"/>
              </a:rPr>
              <a:t>The calligraphic skills of every person is different so, the Aim of our project is to implement classification to recognize handwritten digits (0-9) using neural network algorithm and predict number in the image.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2148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51494"/>
            <a:ext cx="8610600" cy="1293028"/>
          </a:xfrm>
        </p:spPr>
        <p:txBody>
          <a:bodyPr/>
          <a:lstStyle/>
          <a:p>
            <a:pPr algn="ctr"/>
            <a:r>
              <a:rPr lang="en-US" dirty="0" smtClean="0">
                <a:latin typeface="Algerian" panose="04020705040A02060702" pitchFamily="82" charset="0"/>
              </a:rPr>
              <a:t>SCOPE OF DIGIT RECOGNITION</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sz="2400" dirty="0" smtClean="0">
                <a:latin typeface="Arial" panose="020B0604020202020204" pitchFamily="34" charset="0"/>
                <a:cs typeface="Arial" panose="020B0604020202020204" pitchFamily="34" charset="0"/>
              </a:rPr>
              <a:t>Postal Code Reading</a:t>
            </a:r>
          </a:p>
          <a:p>
            <a:r>
              <a:rPr lang="en-US" sz="2400" dirty="0" smtClean="0">
                <a:latin typeface="Arial" panose="020B0604020202020204" pitchFamily="34" charset="0"/>
                <a:cs typeface="Arial" panose="020B0604020202020204" pitchFamily="34" charset="0"/>
              </a:rPr>
              <a:t>Census Data Collection and Processing</a:t>
            </a:r>
          </a:p>
          <a:p>
            <a:r>
              <a:rPr lang="en-US" sz="2400" dirty="0" smtClean="0">
                <a:latin typeface="Arial" panose="020B0604020202020204" pitchFamily="34" charset="0"/>
                <a:cs typeface="Arial" panose="020B0604020202020204" pitchFamily="34" charset="0"/>
              </a:rPr>
              <a:t>Major Use in Banking Sector</a:t>
            </a:r>
          </a:p>
          <a:p>
            <a:r>
              <a:rPr lang="en-US" sz="2400" dirty="0" smtClean="0">
                <a:latin typeface="Arial" panose="020B0604020202020204" pitchFamily="34" charset="0"/>
                <a:cs typeface="Arial" panose="020B0604020202020204" pitchFamily="34" charset="0"/>
              </a:rPr>
              <a:t>Finance and Marketing</a:t>
            </a:r>
          </a:p>
          <a:p>
            <a:r>
              <a:rPr lang="en-US" sz="2400" dirty="0" smtClean="0">
                <a:latin typeface="Arial" panose="020B0604020202020204" pitchFamily="34" charset="0"/>
                <a:cs typeface="Arial" panose="020B0604020202020204" pitchFamily="34" charset="0"/>
              </a:rPr>
              <a:t>Database</a:t>
            </a: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7535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16676" y="658905"/>
            <a:ext cx="9353725" cy="1397171"/>
          </a:xfrm>
        </p:spPr>
        <p:txBody>
          <a:bodyPr/>
          <a:lstStyle/>
          <a:p>
            <a:pPr algn="ctr"/>
            <a:r>
              <a:rPr lang="en-US" dirty="0" smtClean="0">
                <a:latin typeface="Algerian" panose="04020705040A02060702" pitchFamily="82" charset="0"/>
              </a:rPr>
              <a:t>Understanding Dataset</a:t>
            </a:r>
            <a:endParaRPr lang="en-IN" dirty="0">
              <a:latin typeface="Algerian" panose="04020705040A02060702" pitchFamily="82" charset="0"/>
            </a:endParaRPr>
          </a:p>
        </p:txBody>
      </p:sp>
      <p:sp>
        <p:nvSpPr>
          <p:cNvPr id="4" name="Content Placeholder 3"/>
          <p:cNvSpPr>
            <a:spLocks noGrp="1"/>
          </p:cNvSpPr>
          <p:nvPr>
            <p:ph sz="half" idx="4294967295"/>
          </p:nvPr>
        </p:nvSpPr>
        <p:spPr>
          <a:xfrm>
            <a:off x="1416676" y="2163653"/>
            <a:ext cx="9401577" cy="3825024"/>
          </a:xfrm>
        </p:spPr>
        <p:txBody>
          <a:bodyPr>
            <a:normAutofit/>
          </a:bodyPr>
          <a:lstStyle/>
          <a:p>
            <a:pPr marL="0" indent="0" algn="just">
              <a:buNone/>
            </a:pPr>
            <a:r>
              <a:rPr lang="en-US" sz="2400" dirty="0" smtClean="0">
                <a:latin typeface="Arial" panose="020B0604020202020204" pitchFamily="34" charset="0"/>
                <a:cs typeface="Arial" panose="020B0604020202020204" pitchFamily="34" charset="0"/>
              </a:rPr>
              <a:t>In our dataset, we have image pixels of handwritten digits of 20x20 size. Pixel value is main property of an image. We unroll these 20x20 pixel values in a vector of 400 length. This data is provided by THE MNIST DATABASE of handwritten digits. So in this dataset, we have 5000 images of 400 features and we divide this data into three parts training dataset (60%) ,cross-validation dataset (20%) and testing dataset (20%) and we also have label associated with each image from 1 to 10. Here 10 is used for digit 0.</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7146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533" y="847309"/>
            <a:ext cx="10822034" cy="819355"/>
          </a:xfrm>
        </p:spPr>
        <p:txBody>
          <a:bodyPr/>
          <a:lstStyle/>
          <a:p>
            <a:r>
              <a:rPr lang="en-US" dirty="0" smtClean="0">
                <a:latin typeface="Algerian" panose="04020705040A02060702" pitchFamily="82" charset="0"/>
              </a:rPr>
              <a:t>Our dataset</a:t>
            </a:r>
            <a:endParaRPr lang="en-IN" dirty="0">
              <a:latin typeface="Algerian" panose="04020705040A02060702" pitchFamily="82"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81038" y="1666664"/>
            <a:ext cx="10991009" cy="4532429"/>
          </a:xfrm>
        </p:spPr>
      </p:pic>
    </p:spTree>
    <p:extLst>
      <p:ext uri="{BB962C8B-B14F-4D97-AF65-F5344CB8AC3E}">
        <p14:creationId xmlns:p14="http://schemas.microsoft.com/office/powerpoint/2010/main" val="214327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4"/>
            <a:ext cx="8610600" cy="903062"/>
          </a:xfrm>
        </p:spPr>
        <p:txBody>
          <a:bodyPr/>
          <a:lstStyle/>
          <a:p>
            <a:r>
              <a:rPr lang="en-IN" dirty="0" smtClean="0">
                <a:latin typeface="Algerian" panose="04020705040A02060702" pitchFamily="82" charset="0"/>
              </a:rPr>
              <a:t>Data Visualization</a:t>
            </a:r>
            <a:r>
              <a:rPr lang="en-IN"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082" y="1882589"/>
            <a:ext cx="9520517" cy="3939987"/>
          </a:xfrm>
        </p:spPr>
      </p:pic>
      <p:sp>
        <p:nvSpPr>
          <p:cNvPr id="5" name="TextBox 4"/>
          <p:cNvSpPr txBox="1"/>
          <p:nvPr/>
        </p:nvSpPr>
        <p:spPr>
          <a:xfrm>
            <a:off x="995081" y="6091518"/>
            <a:ext cx="9520517" cy="369332"/>
          </a:xfrm>
          <a:prstGeom prst="rect">
            <a:avLst/>
          </a:prstGeom>
          <a:noFill/>
        </p:spPr>
        <p:txBody>
          <a:bodyPr wrap="square" rtlCol="0">
            <a:spAutoFit/>
          </a:bodyPr>
          <a:lstStyle/>
          <a:p>
            <a:pPr algn="ctr"/>
            <a:r>
              <a:rPr lang="en-IN" dirty="0" smtClean="0"/>
              <a:t>We display 100 images (20x20) of handwritten digits in a grid of 10x10</a:t>
            </a:r>
            <a:endParaRPr lang="en-IN" dirty="0"/>
          </a:p>
        </p:txBody>
      </p:sp>
    </p:spTree>
    <p:extLst>
      <p:ext uri="{BB962C8B-B14F-4D97-AF65-F5344CB8AC3E}">
        <p14:creationId xmlns:p14="http://schemas.microsoft.com/office/powerpoint/2010/main" val="1961648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anose="04020705040A02060702" pitchFamily="82" charset="0"/>
              </a:rPr>
              <a:t>Approach to solution</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IN" sz="2400" dirty="0" smtClean="0">
                <a:latin typeface="Arial" panose="020B0604020202020204" pitchFamily="34" charset="0"/>
                <a:cs typeface="Arial" panose="020B0604020202020204" pitchFamily="34" charset="0"/>
              </a:rPr>
              <a:t>We make a neural network with 1-hidden layer</a:t>
            </a:r>
          </a:p>
          <a:p>
            <a:r>
              <a:rPr lang="en-IN" sz="2400" dirty="0" smtClean="0">
                <a:latin typeface="Arial" panose="020B0604020202020204" pitchFamily="34" charset="0"/>
                <a:cs typeface="Arial" panose="020B0604020202020204" pitchFamily="34" charset="0"/>
              </a:rPr>
              <a:t>Input layer will have 400 nodes(features)</a:t>
            </a:r>
          </a:p>
          <a:p>
            <a:r>
              <a:rPr lang="en-IN" sz="2400" dirty="0" smtClean="0">
                <a:latin typeface="Arial" panose="020B0604020202020204" pitchFamily="34" charset="0"/>
                <a:cs typeface="Arial" panose="020B0604020202020204" pitchFamily="34" charset="0"/>
              </a:rPr>
              <a:t>Hidden- layer will have 25 nodes </a:t>
            </a:r>
          </a:p>
          <a:p>
            <a:r>
              <a:rPr lang="en-IN" sz="2400" dirty="0" smtClean="0">
                <a:latin typeface="Arial" panose="020B0604020202020204" pitchFamily="34" charset="0"/>
                <a:cs typeface="Arial" panose="020B0604020202020204" pitchFamily="34" charset="0"/>
              </a:rPr>
              <a:t>Output layer will have 10 nodes. Each for one digit.</a:t>
            </a:r>
          </a:p>
          <a:p>
            <a:r>
              <a:rPr lang="en-IN" sz="2400" dirty="0" smtClean="0">
                <a:latin typeface="Arial" panose="020B0604020202020204" pitchFamily="34" charset="0"/>
                <a:cs typeface="Arial" panose="020B0604020202020204" pitchFamily="34" charset="0"/>
              </a:rPr>
              <a:t>We first feed inputs for forward propagation and find cost error</a:t>
            </a:r>
          </a:p>
          <a:p>
            <a:r>
              <a:rPr lang="en-IN" sz="2400" dirty="0" smtClean="0">
                <a:latin typeface="Arial" panose="020B0604020202020204" pitchFamily="34" charset="0"/>
                <a:cs typeface="Arial" panose="020B0604020202020204" pitchFamily="34" charset="0"/>
              </a:rPr>
              <a:t>Then to optimize cost we apply gradient descent</a:t>
            </a:r>
          </a:p>
          <a:p>
            <a:r>
              <a:rPr lang="en-IN" sz="2400" dirty="0" smtClean="0">
                <a:latin typeface="Arial" panose="020B0604020202020204" pitchFamily="34" charset="0"/>
                <a:cs typeface="Arial" panose="020B0604020202020204" pitchFamily="34" charset="0"/>
              </a:rPr>
              <a:t>For finding gradients of each parameter, we back-propagate from layer L to 1.</a:t>
            </a:r>
          </a:p>
          <a:p>
            <a:r>
              <a:rPr lang="en-IN" sz="2400" dirty="0" smtClean="0">
                <a:latin typeface="Arial" panose="020B0604020202020204" pitchFamily="34" charset="0"/>
                <a:cs typeface="Arial" panose="020B0604020202020204" pitchFamily="34" charset="0"/>
              </a:rPr>
              <a:t>We follow these steps a number of times.</a:t>
            </a:r>
          </a:p>
        </p:txBody>
      </p:sp>
    </p:spTree>
    <p:extLst>
      <p:ext uri="{BB962C8B-B14F-4D97-AF65-F5344CB8AC3E}">
        <p14:creationId xmlns:p14="http://schemas.microsoft.com/office/powerpoint/2010/main" val="2695392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50926"/>
            <a:ext cx="8610600" cy="1293028"/>
          </a:xfrm>
        </p:spPr>
        <p:txBody>
          <a:bodyPr/>
          <a:lstStyle/>
          <a:p>
            <a:pPr algn="l"/>
            <a:r>
              <a:rPr lang="en-IN" dirty="0" smtClean="0">
                <a:latin typeface="Algerian" panose="04020705040A02060702" pitchFamily="82" charset="0"/>
              </a:rPr>
              <a:t>Forward propagation</a:t>
            </a:r>
            <a:endParaRPr lang="en-IN" dirty="0">
              <a:latin typeface="Algerian" panose="04020705040A02060702" pitchFamily="82" charset="0"/>
            </a:endParaRPr>
          </a:p>
        </p:txBody>
      </p:sp>
      <p:sp>
        <p:nvSpPr>
          <p:cNvPr id="3" name="Content Placeholder 2"/>
          <p:cNvSpPr>
            <a:spLocks noGrp="1"/>
          </p:cNvSpPr>
          <p:nvPr>
            <p:ph sz="half" idx="1"/>
          </p:nvPr>
        </p:nvSpPr>
        <p:spPr>
          <a:xfrm>
            <a:off x="685800" y="2194559"/>
            <a:ext cx="5244353" cy="4024125"/>
          </a:xfrm>
        </p:spPr>
        <p:txBody>
          <a:bodyPr/>
          <a:lstStyle/>
          <a:p>
            <a:r>
              <a:rPr lang="en-IN" dirty="0"/>
              <a:t>a</a:t>
            </a:r>
            <a:r>
              <a:rPr lang="en-IN" baseline="30000" dirty="0" smtClean="0"/>
              <a:t>[1]</a:t>
            </a:r>
            <a:r>
              <a:rPr lang="en-IN" dirty="0" smtClean="0"/>
              <a:t> = x              (add 1’s in X</a:t>
            </a:r>
            <a:r>
              <a:rPr lang="en-IN" baseline="-25000" dirty="0" smtClean="0"/>
              <a:t>o</a:t>
            </a:r>
            <a:r>
              <a:rPr lang="en-IN" dirty="0" smtClean="0"/>
              <a:t>)</a:t>
            </a:r>
          </a:p>
          <a:p>
            <a:r>
              <a:rPr lang="en-IN" dirty="0" smtClean="0"/>
              <a:t>Z</a:t>
            </a:r>
            <a:r>
              <a:rPr lang="en-IN" baseline="30000" dirty="0"/>
              <a:t>[</a:t>
            </a:r>
            <a:r>
              <a:rPr lang="en-IN" baseline="30000" dirty="0" smtClean="0"/>
              <a:t>1]</a:t>
            </a:r>
            <a:r>
              <a:rPr lang="en-IN" dirty="0" smtClean="0"/>
              <a:t> = </a:t>
            </a:r>
            <a:r>
              <a:rPr lang="el-GR" dirty="0" smtClean="0"/>
              <a:t>θ</a:t>
            </a:r>
            <a:r>
              <a:rPr lang="en-IN" baseline="30000" dirty="0" smtClean="0"/>
              <a:t>[1]</a:t>
            </a:r>
            <a:r>
              <a:rPr lang="en-IN" dirty="0" smtClean="0"/>
              <a:t>a</a:t>
            </a:r>
            <a:r>
              <a:rPr lang="en-IN" baseline="30000" dirty="0" smtClean="0"/>
              <a:t>[1]</a:t>
            </a:r>
            <a:endParaRPr lang="en-IN" dirty="0" smtClean="0"/>
          </a:p>
          <a:p>
            <a:r>
              <a:rPr lang="en-IN" dirty="0"/>
              <a:t>a</a:t>
            </a:r>
            <a:r>
              <a:rPr lang="en-IN" baseline="30000" dirty="0" smtClean="0"/>
              <a:t>[2]</a:t>
            </a:r>
            <a:r>
              <a:rPr lang="en-IN" dirty="0" smtClean="0"/>
              <a:t> = g(Z</a:t>
            </a:r>
            <a:r>
              <a:rPr lang="en-IN" baseline="30000" dirty="0" smtClean="0"/>
              <a:t>[1]</a:t>
            </a:r>
            <a:r>
              <a:rPr lang="en-IN" dirty="0" smtClean="0"/>
              <a:t>)     (add 1’s in a</a:t>
            </a:r>
            <a:r>
              <a:rPr lang="en-IN" baseline="-25000" dirty="0" smtClean="0"/>
              <a:t>0</a:t>
            </a:r>
            <a:r>
              <a:rPr lang="en-IN" baseline="30000" dirty="0" smtClean="0"/>
              <a:t>[2]</a:t>
            </a:r>
            <a:r>
              <a:rPr lang="en-IN" dirty="0" smtClean="0"/>
              <a:t>)</a:t>
            </a:r>
          </a:p>
          <a:p>
            <a:r>
              <a:rPr lang="en-IN" dirty="0" smtClean="0"/>
              <a:t>Z</a:t>
            </a:r>
            <a:r>
              <a:rPr lang="en-IN" baseline="30000" dirty="0" smtClean="0"/>
              <a:t>[2]</a:t>
            </a:r>
            <a:r>
              <a:rPr lang="en-IN" dirty="0" smtClean="0"/>
              <a:t> = </a:t>
            </a:r>
            <a:r>
              <a:rPr lang="el-GR" dirty="0" smtClean="0"/>
              <a:t>θ</a:t>
            </a:r>
            <a:r>
              <a:rPr lang="en-IN" baseline="30000" dirty="0" smtClean="0"/>
              <a:t>[2]</a:t>
            </a:r>
            <a:r>
              <a:rPr lang="en-IN" dirty="0" smtClean="0"/>
              <a:t>a</a:t>
            </a:r>
            <a:r>
              <a:rPr lang="en-IN" baseline="30000" dirty="0" smtClean="0"/>
              <a:t>[2]</a:t>
            </a:r>
          </a:p>
          <a:p>
            <a:r>
              <a:rPr lang="en-IN" dirty="0"/>
              <a:t>h</a:t>
            </a:r>
            <a:r>
              <a:rPr lang="el-GR" baseline="-25000" dirty="0" smtClean="0"/>
              <a:t>θ</a:t>
            </a:r>
            <a:r>
              <a:rPr lang="en-IN" dirty="0" smtClean="0"/>
              <a:t>(x) =a</a:t>
            </a:r>
            <a:r>
              <a:rPr lang="en-IN" baseline="30000" dirty="0" smtClean="0"/>
              <a:t>[3] = </a:t>
            </a:r>
            <a:r>
              <a:rPr lang="en-IN" dirty="0" smtClean="0"/>
              <a:t>g(Z</a:t>
            </a:r>
            <a:r>
              <a:rPr lang="en-IN" baseline="30000" dirty="0" smtClean="0"/>
              <a:t>[2]</a:t>
            </a:r>
            <a:r>
              <a:rPr lang="en-IN" dirty="0" smtClean="0"/>
              <a:t>)    (add 1’s in a</a:t>
            </a:r>
            <a:r>
              <a:rPr lang="en-IN" baseline="-25000" dirty="0" smtClean="0"/>
              <a:t>0</a:t>
            </a:r>
            <a:r>
              <a:rPr lang="en-IN" baseline="30000" dirty="0" smtClean="0"/>
              <a:t>[3]</a:t>
            </a:r>
            <a:r>
              <a:rPr lang="en-IN" dirty="0" smtClean="0"/>
              <a:t>)</a:t>
            </a:r>
          </a:p>
          <a:p>
            <a:r>
              <a:rPr lang="en-IN" dirty="0" smtClean="0"/>
              <a:t>So on till L layers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5691" y="2194559"/>
            <a:ext cx="5010776" cy="4024125"/>
          </a:xfrm>
        </p:spPr>
      </p:pic>
    </p:spTree>
    <p:extLst>
      <p:ext uri="{BB962C8B-B14F-4D97-AF65-F5344CB8AC3E}">
        <p14:creationId xmlns:p14="http://schemas.microsoft.com/office/powerpoint/2010/main" val="3549532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50926"/>
            <a:ext cx="8610600" cy="1293028"/>
          </a:xfrm>
        </p:spPr>
        <p:txBody>
          <a:bodyPr/>
          <a:lstStyle/>
          <a:p>
            <a:pPr algn="l"/>
            <a:r>
              <a:rPr lang="en-IN" dirty="0" smtClean="0">
                <a:latin typeface="Algerian" panose="04020705040A02060702" pitchFamily="82" charset="0"/>
              </a:rPr>
              <a:t>Back propagation</a:t>
            </a:r>
            <a:endParaRPr lang="en-IN" dirty="0">
              <a:latin typeface="Algerian" panose="04020705040A02060702" pitchFamily="82" charset="0"/>
            </a:endParaRPr>
          </a:p>
        </p:txBody>
      </p:sp>
      <p:sp>
        <p:nvSpPr>
          <p:cNvPr id="3" name="Content Placeholder 2"/>
          <p:cNvSpPr>
            <a:spLocks noGrp="1"/>
          </p:cNvSpPr>
          <p:nvPr>
            <p:ph sz="half" idx="1"/>
          </p:nvPr>
        </p:nvSpPr>
        <p:spPr>
          <a:xfrm>
            <a:off x="685800" y="2194559"/>
            <a:ext cx="5527431" cy="4024125"/>
          </a:xfrm>
        </p:spPr>
        <p:txBody>
          <a:bodyPr/>
          <a:lstStyle/>
          <a:p>
            <a:r>
              <a:rPr lang="el-GR" dirty="0" smtClean="0"/>
              <a:t>δ</a:t>
            </a:r>
            <a:r>
              <a:rPr lang="en-IN" baseline="-25000" dirty="0" smtClean="0"/>
              <a:t>j</a:t>
            </a:r>
            <a:r>
              <a:rPr lang="en-IN" baseline="30000" dirty="0" smtClean="0"/>
              <a:t>(3) </a:t>
            </a:r>
            <a:r>
              <a:rPr lang="en-IN" dirty="0" smtClean="0"/>
              <a:t>= </a:t>
            </a:r>
            <a:r>
              <a:rPr lang="en-IN" dirty="0" err="1" smtClean="0"/>
              <a:t>a</a:t>
            </a:r>
            <a:r>
              <a:rPr lang="en-IN" baseline="-25000" dirty="0" err="1" smtClean="0"/>
              <a:t>j</a:t>
            </a:r>
            <a:r>
              <a:rPr lang="en-IN" baseline="30000" dirty="0" smtClean="0"/>
              <a:t>(3)</a:t>
            </a:r>
            <a:r>
              <a:rPr lang="en-IN" dirty="0" smtClean="0"/>
              <a:t>- </a:t>
            </a:r>
            <a:r>
              <a:rPr lang="en-IN" dirty="0" err="1" smtClean="0"/>
              <a:t>y</a:t>
            </a:r>
            <a:r>
              <a:rPr lang="en-IN" baseline="-25000" dirty="0" err="1" smtClean="0"/>
              <a:t>i</a:t>
            </a:r>
            <a:endParaRPr lang="en-IN" baseline="-25000" dirty="0" smtClean="0"/>
          </a:p>
          <a:p>
            <a:r>
              <a:rPr lang="el-GR" dirty="0"/>
              <a:t>δ</a:t>
            </a:r>
            <a:r>
              <a:rPr lang="en-IN" baseline="-25000" dirty="0" smtClean="0"/>
              <a:t>j</a:t>
            </a:r>
            <a:r>
              <a:rPr lang="en-IN" baseline="30000" dirty="0" smtClean="0"/>
              <a:t>(2) </a:t>
            </a:r>
            <a:r>
              <a:rPr lang="en-IN" dirty="0"/>
              <a:t>= </a:t>
            </a:r>
            <a:r>
              <a:rPr lang="en-IN" dirty="0" smtClean="0"/>
              <a:t>(θ</a:t>
            </a:r>
            <a:r>
              <a:rPr lang="en-IN" baseline="30000" dirty="0" smtClean="0"/>
              <a:t>(2)</a:t>
            </a:r>
            <a:r>
              <a:rPr lang="en-IN" dirty="0" smtClean="0"/>
              <a:t>)</a:t>
            </a:r>
            <a:r>
              <a:rPr lang="en-IN" baseline="30000" dirty="0" smtClean="0"/>
              <a:t>T</a:t>
            </a:r>
            <a:r>
              <a:rPr lang="el-GR" dirty="0" smtClean="0"/>
              <a:t>δ</a:t>
            </a:r>
            <a:r>
              <a:rPr lang="en-IN" baseline="30000" dirty="0" smtClean="0"/>
              <a:t>(3)</a:t>
            </a:r>
            <a:r>
              <a:rPr lang="en-IN" dirty="0"/>
              <a:t> </a:t>
            </a:r>
            <a:r>
              <a:rPr lang="en-IN" dirty="0" smtClean="0"/>
              <a:t>* g</a:t>
            </a:r>
            <a:r>
              <a:rPr lang="en-IN" baseline="30000" dirty="0" smtClean="0"/>
              <a:t>’</a:t>
            </a:r>
            <a:r>
              <a:rPr lang="en-IN" dirty="0" smtClean="0"/>
              <a:t>(z</a:t>
            </a:r>
            <a:r>
              <a:rPr lang="en-IN" baseline="30000" dirty="0" smtClean="0"/>
              <a:t>(2)</a:t>
            </a:r>
            <a:r>
              <a:rPr lang="en-IN" dirty="0" smtClean="0"/>
              <a:t>) </a:t>
            </a:r>
          </a:p>
          <a:p>
            <a:r>
              <a:rPr lang="en-IN" dirty="0" smtClean="0"/>
              <a:t>Remove additionally added </a:t>
            </a:r>
            <a:r>
              <a:rPr lang="el-GR" dirty="0" smtClean="0"/>
              <a:t>δ</a:t>
            </a:r>
            <a:r>
              <a:rPr lang="en-IN" baseline="-25000" dirty="0" smtClean="0"/>
              <a:t>0</a:t>
            </a:r>
            <a:r>
              <a:rPr lang="en-IN" baseline="30000" dirty="0" smtClean="0"/>
              <a:t>(2)</a:t>
            </a:r>
          </a:p>
          <a:p>
            <a:r>
              <a:rPr lang="en-IN" dirty="0" smtClean="0"/>
              <a:t>Calculate gradient </a:t>
            </a:r>
            <a:r>
              <a:rPr lang="el-GR" dirty="0" smtClean="0"/>
              <a:t>Δ</a:t>
            </a:r>
            <a:r>
              <a:rPr lang="en-IN" baseline="30000" dirty="0" smtClean="0"/>
              <a:t>(l) = </a:t>
            </a:r>
            <a:r>
              <a:rPr lang="el-GR" dirty="0"/>
              <a:t>Δ</a:t>
            </a:r>
            <a:r>
              <a:rPr lang="en-IN" baseline="30000" dirty="0" smtClean="0"/>
              <a:t>(l)</a:t>
            </a:r>
            <a:r>
              <a:rPr lang="en-IN" dirty="0" smtClean="0"/>
              <a:t>+</a:t>
            </a:r>
            <a:r>
              <a:rPr lang="el-GR" dirty="0" smtClean="0"/>
              <a:t>δ</a:t>
            </a:r>
            <a:r>
              <a:rPr lang="en-IN" baseline="30000" dirty="0" smtClean="0"/>
              <a:t>(l+1)</a:t>
            </a:r>
            <a:r>
              <a:rPr lang="en-IN" dirty="0" smtClean="0"/>
              <a:t>(a</a:t>
            </a:r>
            <a:r>
              <a:rPr lang="en-IN" baseline="30000" dirty="0" smtClean="0"/>
              <a:t>(l)</a:t>
            </a:r>
            <a:r>
              <a:rPr lang="en-IN" dirty="0" smtClean="0"/>
              <a:t>)</a:t>
            </a:r>
            <a:r>
              <a:rPr lang="en-IN" baseline="30000" dirty="0" smtClean="0"/>
              <a:t>T</a:t>
            </a:r>
            <a:endParaRPr lang="en-IN" dirty="0"/>
          </a:p>
          <a:p>
            <a:r>
              <a:rPr lang="en-IN" dirty="0" smtClean="0"/>
              <a:t>Partial derivative of cost w.r.t to </a:t>
            </a:r>
            <a:r>
              <a:rPr lang="el-GR" dirty="0" smtClean="0"/>
              <a:t>θ</a:t>
            </a:r>
            <a:endParaRPr lang="en-IN" dirty="0" smtClean="0"/>
          </a:p>
          <a:p>
            <a:pPr marL="0" indent="0">
              <a:buNone/>
            </a:pPr>
            <a:r>
              <a:rPr lang="en-IN" dirty="0"/>
              <a:t>	</a:t>
            </a:r>
            <a:r>
              <a:rPr lang="el-GR" dirty="0" smtClean="0"/>
              <a:t>∂</a:t>
            </a:r>
            <a:r>
              <a:rPr lang="en-IN" dirty="0" smtClean="0"/>
              <a:t>J(</a:t>
            </a:r>
            <a:r>
              <a:rPr lang="el-GR" dirty="0" smtClean="0"/>
              <a:t>θ</a:t>
            </a:r>
            <a:r>
              <a:rPr lang="en-IN" dirty="0" smtClean="0"/>
              <a:t>)/∂</a:t>
            </a:r>
            <a:r>
              <a:rPr lang="el-GR" dirty="0" smtClean="0"/>
              <a:t>θ</a:t>
            </a:r>
            <a:r>
              <a:rPr lang="en-IN" baseline="-25000" dirty="0" err="1" smtClean="0"/>
              <a:t>ij</a:t>
            </a:r>
            <a:r>
              <a:rPr lang="en-IN" baseline="30000" dirty="0" smtClean="0"/>
              <a:t>(l)</a:t>
            </a:r>
            <a:r>
              <a:rPr lang="en-IN" dirty="0" smtClean="0"/>
              <a:t> = </a:t>
            </a:r>
            <a:r>
              <a:rPr lang="el-GR" dirty="0" smtClean="0"/>
              <a:t>Δ</a:t>
            </a:r>
            <a:r>
              <a:rPr lang="en-IN" baseline="-25000" dirty="0" err="1" smtClean="0"/>
              <a:t>ij</a:t>
            </a:r>
            <a:r>
              <a:rPr lang="en-IN" baseline="30000" dirty="0" smtClean="0"/>
              <a:t>(l)</a:t>
            </a:r>
            <a:r>
              <a:rPr lang="en-IN" dirty="0" smtClean="0"/>
              <a:t>/m</a:t>
            </a:r>
          </a:p>
          <a:p>
            <a:r>
              <a:rPr lang="en-IN" dirty="0" smtClean="0"/>
              <a:t>Then calculate</a:t>
            </a:r>
          </a:p>
          <a:p>
            <a:pPr marL="0" indent="0">
              <a:buNone/>
            </a:pPr>
            <a:r>
              <a:rPr lang="en-IN" dirty="0"/>
              <a:t>	</a:t>
            </a:r>
            <a:r>
              <a:rPr lang="el-GR" dirty="0" smtClean="0"/>
              <a:t>θ</a:t>
            </a:r>
            <a:r>
              <a:rPr lang="en-IN" baseline="-25000" dirty="0" err="1" smtClean="0"/>
              <a:t>ij</a:t>
            </a:r>
            <a:r>
              <a:rPr lang="en-IN" baseline="30000" dirty="0" smtClean="0"/>
              <a:t>(l)</a:t>
            </a:r>
            <a:r>
              <a:rPr lang="en-IN" baseline="-25000" dirty="0" smtClean="0"/>
              <a:t> </a:t>
            </a:r>
            <a:r>
              <a:rPr lang="en-IN" dirty="0" smtClean="0"/>
              <a:t>= </a:t>
            </a:r>
            <a:r>
              <a:rPr lang="el-GR" dirty="0"/>
              <a:t>θ</a:t>
            </a:r>
            <a:r>
              <a:rPr lang="en-IN" baseline="-25000" dirty="0" err="1"/>
              <a:t>ij</a:t>
            </a:r>
            <a:r>
              <a:rPr lang="en-IN" baseline="30000" dirty="0"/>
              <a:t>(l</a:t>
            </a:r>
            <a:r>
              <a:rPr lang="en-IN" baseline="30000" dirty="0" smtClean="0"/>
              <a:t>) - </a:t>
            </a:r>
            <a:r>
              <a:rPr lang="el-GR" dirty="0"/>
              <a:t>∂</a:t>
            </a:r>
            <a:r>
              <a:rPr lang="en-IN" dirty="0"/>
              <a:t>J(</a:t>
            </a:r>
            <a:r>
              <a:rPr lang="el-GR" dirty="0"/>
              <a:t>θ</a:t>
            </a:r>
            <a:r>
              <a:rPr lang="en-IN" dirty="0"/>
              <a:t>)/∂</a:t>
            </a:r>
            <a:r>
              <a:rPr lang="el-GR" dirty="0"/>
              <a:t>θ</a:t>
            </a:r>
            <a:r>
              <a:rPr lang="en-IN" baseline="-25000" dirty="0" err="1"/>
              <a:t>ij</a:t>
            </a:r>
            <a:r>
              <a:rPr lang="en-IN" baseline="30000" dirty="0"/>
              <a:t>(l)</a:t>
            </a:r>
            <a:r>
              <a:rPr lang="en-IN" dirty="0"/>
              <a:t> </a:t>
            </a:r>
            <a:endParaRPr lang="en-IN" dirty="0" smtClean="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3542" y="2637692"/>
            <a:ext cx="4288108" cy="3580991"/>
          </a:xfrm>
        </p:spPr>
      </p:pic>
    </p:spTree>
    <p:extLst>
      <p:ext uri="{BB962C8B-B14F-4D97-AF65-F5344CB8AC3E}">
        <p14:creationId xmlns:p14="http://schemas.microsoft.com/office/powerpoint/2010/main" val="3250648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661</TotalTime>
  <Words>623</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Algerian</vt:lpstr>
      <vt:lpstr>Arial</vt:lpstr>
      <vt:lpstr>Century Gothic</vt:lpstr>
      <vt:lpstr>Vapor Trail</vt:lpstr>
      <vt:lpstr>HANDWRITTEN DIGIT RECOGNITION</vt:lpstr>
      <vt:lpstr>Problem Statement</vt:lpstr>
      <vt:lpstr>SCOPE OF DIGIT RECOGNITION</vt:lpstr>
      <vt:lpstr>Understanding Dataset</vt:lpstr>
      <vt:lpstr>Our dataset</vt:lpstr>
      <vt:lpstr>Data Visualization </vt:lpstr>
      <vt:lpstr>Approach to solution</vt:lpstr>
      <vt:lpstr>Forward propagation</vt:lpstr>
      <vt:lpstr>Back propagation</vt:lpstr>
      <vt:lpstr>Major concern In designing neural network model</vt:lpstr>
      <vt:lpstr>Deciding learning rate and number of iterations</vt:lpstr>
      <vt:lpstr>Deciding learning rate and number of iterations</vt:lpstr>
      <vt:lpstr>Deciding learning rate and number of iterations</vt:lpstr>
      <vt:lpstr>Our Model</vt:lpstr>
      <vt:lpstr>Confusion Matrix and accuracy of model on cross-validation and testing dataset</vt:lpstr>
      <vt:lpstr>Prediction of digit from image</vt:lpstr>
      <vt:lpstr>why Neural network?</vt:lpstr>
      <vt:lpstr>Applications of digit recognition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 RECOGNITION</dc:title>
  <dc:creator>Badass  Killer</dc:creator>
  <cp:lastModifiedBy>Manish</cp:lastModifiedBy>
  <cp:revision>49</cp:revision>
  <dcterms:created xsi:type="dcterms:W3CDTF">2018-07-16T09:53:39Z</dcterms:created>
  <dcterms:modified xsi:type="dcterms:W3CDTF">2018-07-17T07:31:00Z</dcterms:modified>
</cp:coreProperties>
</file>