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089" showSpecialPlsOnTitleSld="0" saveSubsetFonts="1">
  <p:sldMasterIdLst>
    <p:sldMasterId id="2147483679" r:id="rId1"/>
  </p:sldMasterIdLst>
  <p:notesMasterIdLst>
    <p:notesMasterId r:id="rId1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54" r:id="rId14"/>
    <p:sldId id="268" r:id="rId15"/>
    <p:sldId id="269" r:id="rId16"/>
    <p:sldId id="270" r:id="rId17"/>
    <p:sldId id="353" r:id="rId18"/>
    <p:sldId id="271" r:id="rId19"/>
    <p:sldId id="362" r:id="rId20"/>
    <p:sldId id="356" r:id="rId21"/>
    <p:sldId id="358" r:id="rId22"/>
    <p:sldId id="357" r:id="rId23"/>
    <p:sldId id="363" r:id="rId24"/>
    <p:sldId id="360" r:id="rId25"/>
    <p:sldId id="364" r:id="rId26"/>
    <p:sldId id="359" r:id="rId27"/>
    <p:sldId id="365" r:id="rId28"/>
    <p:sldId id="366" r:id="rId29"/>
    <p:sldId id="272" r:id="rId30"/>
    <p:sldId id="275" r:id="rId31"/>
    <p:sldId id="276" r:id="rId32"/>
    <p:sldId id="367" r:id="rId33"/>
    <p:sldId id="368" r:id="rId34"/>
    <p:sldId id="369" r:id="rId35"/>
    <p:sldId id="371" r:id="rId36"/>
    <p:sldId id="372" r:id="rId37"/>
    <p:sldId id="370" r:id="rId38"/>
    <p:sldId id="373" r:id="rId39"/>
    <p:sldId id="277" r:id="rId40"/>
    <p:sldId id="374" r:id="rId41"/>
    <p:sldId id="375" r:id="rId42"/>
    <p:sldId id="278" r:id="rId43"/>
    <p:sldId id="279" r:id="rId44"/>
    <p:sldId id="280" r:id="rId45"/>
    <p:sldId id="387" r:id="rId46"/>
    <p:sldId id="388" r:id="rId47"/>
    <p:sldId id="386" r:id="rId48"/>
    <p:sldId id="390" r:id="rId49"/>
    <p:sldId id="391" r:id="rId50"/>
    <p:sldId id="392" r:id="rId51"/>
    <p:sldId id="389" r:id="rId52"/>
    <p:sldId id="281" r:id="rId53"/>
    <p:sldId id="394" r:id="rId54"/>
    <p:sldId id="393" r:id="rId55"/>
    <p:sldId id="282" r:id="rId56"/>
    <p:sldId id="283" r:id="rId57"/>
    <p:sldId id="284" r:id="rId58"/>
    <p:sldId id="285" r:id="rId59"/>
    <p:sldId id="396" r:id="rId60"/>
    <p:sldId id="397" r:id="rId61"/>
    <p:sldId id="395" r:id="rId62"/>
    <p:sldId id="398" r:id="rId63"/>
    <p:sldId id="401" r:id="rId64"/>
    <p:sldId id="286" r:id="rId65"/>
    <p:sldId id="402" r:id="rId66"/>
    <p:sldId id="404" r:id="rId67"/>
    <p:sldId id="403" r:id="rId68"/>
    <p:sldId id="399" r:id="rId69"/>
    <p:sldId id="287" r:id="rId70"/>
    <p:sldId id="288" r:id="rId71"/>
    <p:sldId id="289" r:id="rId72"/>
    <p:sldId id="290" r:id="rId73"/>
    <p:sldId id="291" r:id="rId74"/>
    <p:sldId id="384" r:id="rId75"/>
    <p:sldId id="383" r:id="rId76"/>
    <p:sldId id="385" r:id="rId77"/>
    <p:sldId id="292" r:id="rId78"/>
    <p:sldId id="293" r:id="rId79"/>
    <p:sldId id="297" r:id="rId80"/>
    <p:sldId id="299" r:id="rId81"/>
    <p:sldId id="295" r:id="rId82"/>
    <p:sldId id="296" r:id="rId83"/>
    <p:sldId id="377" r:id="rId84"/>
    <p:sldId id="378" r:id="rId85"/>
    <p:sldId id="376" r:id="rId86"/>
    <p:sldId id="380" r:id="rId87"/>
    <p:sldId id="379" r:id="rId88"/>
    <p:sldId id="382" r:id="rId89"/>
    <p:sldId id="381" r:id="rId90"/>
    <p:sldId id="294" r:id="rId91"/>
    <p:sldId id="405" r:id="rId92"/>
    <p:sldId id="406" r:id="rId93"/>
    <p:sldId id="407" r:id="rId94"/>
    <p:sldId id="301" r:id="rId95"/>
    <p:sldId id="300" r:id="rId96"/>
    <p:sldId id="302" r:id="rId97"/>
    <p:sldId id="303" r:id="rId98"/>
    <p:sldId id="304" r:id="rId99"/>
    <p:sldId id="310" r:id="rId100"/>
    <p:sldId id="311" r:id="rId101"/>
    <p:sldId id="312" r:id="rId102"/>
    <p:sldId id="313" r:id="rId103"/>
    <p:sldId id="314" r:id="rId104"/>
    <p:sldId id="315" r:id="rId105"/>
    <p:sldId id="316" r:id="rId106"/>
    <p:sldId id="317" r:id="rId107"/>
    <p:sldId id="318" r:id="rId108"/>
    <p:sldId id="319" r:id="rId109"/>
    <p:sldId id="320" r:id="rId110"/>
    <p:sldId id="321" r:id="rId111"/>
    <p:sldId id="322" r:id="rId112"/>
    <p:sldId id="323" r:id="rId113"/>
    <p:sldId id="324" r:id="rId114"/>
    <p:sldId id="325" r:id="rId115"/>
    <p:sldId id="326" r:id="rId116"/>
    <p:sldId id="327" r:id="rId117"/>
    <p:sldId id="328" r:id="rId118"/>
    <p:sldId id="329" r:id="rId119"/>
    <p:sldId id="330" r:id="rId120"/>
    <p:sldId id="331" r:id="rId121"/>
    <p:sldId id="335" r:id="rId122"/>
    <p:sldId id="332" r:id="rId123"/>
    <p:sldId id="333" r:id="rId124"/>
    <p:sldId id="334" r:id="rId125"/>
    <p:sldId id="336" r:id="rId126"/>
    <p:sldId id="337" r:id="rId127"/>
    <p:sldId id="338" r:id="rId128"/>
    <p:sldId id="339" r:id="rId129"/>
    <p:sldId id="340" r:id="rId130"/>
    <p:sldId id="341" r:id="rId131"/>
    <p:sldId id="342" r:id="rId132"/>
    <p:sldId id="343" r:id="rId133"/>
    <p:sldId id="344" r:id="rId134"/>
    <p:sldId id="345" r:id="rId135"/>
    <p:sldId id="346" r:id="rId136"/>
    <p:sldId id="351" r:id="rId137"/>
    <p:sldId id="347" r:id="rId138"/>
    <p:sldId id="348" r:id="rId139"/>
    <p:sldId id="349" r:id="rId140"/>
    <p:sldId id="350" r:id="rId141"/>
    <p:sldId id="352" r:id="rId1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코드의 구린내" id="{4DD1C36E-5399-4051-8A76-96881C8B7904}">
          <p14:sldIdLst>
            <p14:sldId id="354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353"/>
            <p14:sldId id="271"/>
            <p14:sldId id="362"/>
            <p14:sldId id="356"/>
            <p14:sldId id="358"/>
            <p14:sldId id="357"/>
            <p14:sldId id="363"/>
            <p14:sldId id="360"/>
            <p14:sldId id="364"/>
            <p14:sldId id="359"/>
            <p14:sldId id="365"/>
            <p14:sldId id="366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367"/>
            <p14:sldId id="368"/>
            <p14:sldId id="369"/>
            <p14:sldId id="371"/>
            <p14:sldId id="372"/>
            <p14:sldId id="370"/>
            <p14:sldId id="373"/>
            <p14:sldId id="277"/>
            <p14:sldId id="374"/>
            <p14:sldId id="375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387"/>
            <p14:sldId id="388"/>
            <p14:sldId id="386"/>
            <p14:sldId id="390"/>
            <p14:sldId id="391"/>
            <p14:sldId id="392"/>
            <p14:sldId id="389"/>
            <p14:sldId id="281"/>
            <p14:sldId id="394"/>
            <p14:sldId id="393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396"/>
            <p14:sldId id="397"/>
            <p14:sldId id="395"/>
            <p14:sldId id="398"/>
            <p14:sldId id="401"/>
            <p14:sldId id="286"/>
            <p14:sldId id="402"/>
            <p14:sldId id="404"/>
            <p14:sldId id="403"/>
            <p14:sldId id="399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384"/>
            <p14:sldId id="383"/>
            <p14:sldId id="385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377"/>
            <p14:sldId id="378"/>
            <p14:sldId id="376"/>
            <p14:sldId id="380"/>
            <p14:sldId id="379"/>
            <p14:sldId id="382"/>
            <p14:sldId id="381"/>
            <p14:sldId id="294"/>
          </p14:sldIdLst>
        </p14:section>
        <p14:section name="상위 클래스 추출 (Extract SuperClass)" id="{ED5B3132-5B21-4C2B-8D86-AD47CF5BF670}">
          <p14:sldIdLst>
            <p14:sldId id="405"/>
            <p14:sldId id="406"/>
            <p14:sldId id="407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>
            <p14:sldId id="320"/>
            <p14:sldId id="321"/>
            <p14:sldId id="322"/>
            <p14:sldId id="323"/>
            <p14:sldId id="324"/>
          </p14:sldIdLst>
        </p14:section>
        <p14:section name="생성자를 팩토리 메서드로 치환" id="{DB0F5662-FB57-428A-82FB-47813A369220}">
          <p14:sldIdLst>
            <p14:sldId id="325"/>
            <p14:sldId id="326"/>
            <p14:sldId id="327"/>
            <p14:sldId id="328"/>
            <p14:sldId id="329"/>
          </p14:sldIdLst>
        </p14:section>
        <p14:section name="관측 데이터 복제" id="{EE5EDC60-7874-4F0C-A3FA-B80A95D879EC}">
          <p14:sldIdLst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상속을 위임으로 치환" id="{F765CF7A-C948-4EAB-8EFF-28910A2EFDFC}">
          <p14:sldIdLst>
            <p14:sldId id="336"/>
            <p14:sldId id="337"/>
            <p14:sldId id="338"/>
            <p14:sldId id="339"/>
            <p14:sldId id="340"/>
          </p14:sldIdLst>
        </p14:section>
        <p14:section name="대리자 은폐" id="{779A3173-87C7-45B0-B8D2-C4209311E253}">
          <p14:sldIdLst>
            <p14:sldId id="341"/>
            <p14:sldId id="342"/>
            <p14:sldId id="343"/>
            <p14:sldId id="344"/>
            <p14:sldId id="345"/>
          </p14:sldIdLst>
        </p14:section>
        <p14:section name="상속 구조 정리" id="{6802893B-AA3E-42E6-870E-7FE60363FD73}">
          <p14:sldIdLst>
            <p14:sldId id="346"/>
            <p14:sldId id="351"/>
            <p14:sldId id="347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8" autoAdjust="0"/>
    <p:restoredTop sz="94660"/>
  </p:normalViewPr>
  <p:slideViewPr>
    <p:cSldViewPr>
      <p:cViewPr varScale="1">
        <p:scale>
          <a:sx n="75" d="100"/>
          <a:sy n="75" d="100"/>
        </p:scale>
        <p:origin x="62" y="57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95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108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100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102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instanceof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리팩토링해야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메서드명  변경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createShape()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105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다형성으로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107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코드를 예외로 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 정상처리와 에러 처리가 혼재하면 프로그램의 흐름을 파악하기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 전파 처리를 프로그램 전체에 집어 넣어야 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</a:t>
            </a:r>
            <a:r>
              <a:rPr lang="ko-KR" altLang="en-US" sz="2000" dirty="0" smtClean="0">
                <a:solidFill>
                  <a:srgbClr val="464653"/>
                </a:solidFill>
              </a:rPr>
              <a:t>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532737"/>
              </p:ext>
            </p:extLst>
          </p:nvPr>
        </p:nvGraphicFramePr>
        <p:xfrm>
          <a:off x="457200" y="611800"/>
          <a:ext cx="7992888" cy="4073263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3270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에러 코드를 예외로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Error code with Exception)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발생 사실을 에러코드로 표현함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처리와 에러 처리가 혼재함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에러 코드 전파 처리가 넓은 범위에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코드 대신에 예외를 사용함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정상 처리와 에러 처리를 명확하게 분리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코드를 반환해서 전파하지 않아도 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관련 정보를 예외 객체에 저장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에러 발생 부분과 에러 처리 부분이 분리 되기 때문에 알기 어려워지는 경우도 있음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2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에러 종류에 맞는 적절한 예외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예외 상태가 아니라면 예외를 사용하지 않음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복구 가능한 에러라면 검사예외</a:t>
                      </a:r>
                      <a:r>
                        <a:rPr lang="en-US" altLang="ko-KR" sz="1000" dirty="0" smtClean="0"/>
                        <a:t>(Checked</a:t>
                      </a:r>
                      <a:r>
                        <a:rPr lang="en-US" altLang="ko-KR" sz="1000" baseline="0" dirty="0" smtClean="0"/>
                        <a:t>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복구 불가능한 에러 또는 프로그래머 실수로 인한 에러라면 비 검사예외</a:t>
                      </a:r>
                      <a:r>
                        <a:rPr lang="en-US" altLang="ko-KR" sz="1000" baseline="0" dirty="0" smtClean="0"/>
                        <a:t>(Unchecked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메서드를 호출하는 쪽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검사 예외 </a:t>
                      </a:r>
                      <a:r>
                        <a:rPr lang="en-US" altLang="ko-KR" sz="1000" dirty="0" smtClean="0"/>
                        <a:t>: 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처리한다면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~ catch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처리하지 않는다면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호출하는 쪽 변경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검사 예외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Unchecked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호출하기 전에 조건 판정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예외를 조건 판정으로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/>
                        <a:t>역 리팩토링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에러 코드를 예외로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751" y="1131590"/>
            <a:ext cx="5976664" cy="16344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720" y="3362106"/>
            <a:ext cx="4416726" cy="12258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80063" y="2908187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112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제어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예외와 비 검사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 예외</a:t>
            </a:r>
            <a:r>
              <a:rPr lang="en-US" altLang="ko-KR" dirty="0" smtClean="0"/>
              <a:t>(checked exception)</a:t>
            </a:r>
          </a:p>
          <a:p>
            <a:pPr lvl="3"/>
            <a:r>
              <a:rPr lang="en-US" altLang="ko-KR" dirty="0" smtClean="0"/>
              <a:t>java.lang.Exception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구문을 </a:t>
            </a:r>
            <a:r>
              <a:rPr lang="en-US" altLang="ko-KR" dirty="0" smtClean="0"/>
              <a:t>try~catch</a:t>
            </a:r>
            <a:r>
              <a:rPr lang="ko-KR" altLang="en-US" dirty="0" smtClean="0"/>
              <a:t>로 감싸거나 해당 메서드에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</a:t>
            </a:r>
            <a:r>
              <a:rPr lang="en-US" altLang="ko-KR" dirty="0" smtClean="0"/>
              <a:t>(unchecked exception)</a:t>
            </a:r>
          </a:p>
          <a:p>
            <a:pPr lvl="3"/>
            <a:r>
              <a:rPr lang="en-US" altLang="ko-KR" dirty="0" smtClean="0"/>
              <a:t>java.lang.RuntimeException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컴파일러가 검사 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계층화하면 아래와 같이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세세한 에러 처리를 하고 싶을 경우에는 계층 아래쪽에 있는 클래스를 예외로 잡음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에러를 한꺼번에 처리하고 싶다면 계층 위쪽에 있는 클래스를 예외로 잡음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java.io.EOFException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 검사 예외와 사전 확인용 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예외는 사전 확인으로 예외 발생을 회피 가능한 상황에 사용하는 것이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확인용 메서드도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실패 원자성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던질 때 객체가 이도 저도 아닌 상태에 빠지지 않게 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사용해 인스턴스를 만든다면 생성된 인스턴스의 구체적인 클래스명이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클래스명이 하드코딩 되었다고 표시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생성할 인스턴스의 클래스를 </a:t>
            </a:r>
            <a:r>
              <a:rPr lang="ko-KR" altLang="en-US" dirty="0" smtClean="0">
                <a:solidFill>
                  <a:srgbClr val="FF0000"/>
                </a:solidFill>
              </a:rPr>
              <a:t>실행 중에 결정</a:t>
            </a:r>
            <a:r>
              <a:rPr lang="ko-KR" altLang="en-US" dirty="0" smtClean="0"/>
              <a:t>하려고 할 때는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직접 사용하는 것은 적절하지 않음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81901"/>
              </p:ext>
            </p:extLst>
          </p:nvPr>
        </p:nvGraphicFramePr>
        <p:xfrm>
          <a:off x="457200" y="611801"/>
          <a:ext cx="7992888" cy="40301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Replace Constructor with Factory Method)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인스턴스를 생성함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생성하고 싶은 인스턴스가 속한 실제 클래스를 클라이언트에는 숨기고 싶음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생성자를 팩토리 메서드로 치환함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어느 클래스 인스턴스를 생성할지를 팩토리 메서드 안에서 정할 수 있음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생성한 인스턴스를 변경해도 클라이언트 쪽은 변경하지 않아도 됨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추상도가 너무 올라가면 코드가 오히려 어려워 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팩토리 메서드 안에서는 현재 생성자를 호출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팩토리 메서드 호출</a:t>
                      </a:r>
                      <a:endParaRPr lang="en-US" altLang="ko-KR" sz="1100" baseline="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클라이언트에서 생성자를 호출하는 부분을 수정해서 팩토리 메서드를 호출하도록 함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생성자 숨기기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생성자를 </a:t>
                      </a:r>
                      <a:r>
                        <a:rPr kumimoji="0"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만듦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생성자를 클라이언트에서 실수로 호출하는 걸 막을 수 있어서 팩토리 메서드 호출이 보장됨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분류 코드를 하위클래스로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을 한 후에 이 리팩토링을 할 수 있음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117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모델과 뷰가 혼재 할 경우</a:t>
            </a:r>
            <a:endParaRPr lang="en-US" altLang="ko-KR" dirty="0" smtClean="0"/>
          </a:p>
          <a:p>
            <a:r>
              <a:rPr lang="ko-KR" altLang="en-US" dirty="0" smtClean="0"/>
              <a:t>모델과 뷰를 분리</a:t>
            </a:r>
            <a:endParaRPr lang="en-US" altLang="ko-KR" dirty="0" smtClean="0"/>
          </a:p>
          <a:p>
            <a:r>
              <a:rPr lang="ko-KR" altLang="en-US" dirty="0" smtClean="0"/>
              <a:t>뷰는 모델의 데이터를 복사한 형태로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관찰자 패턴이나 이벤트 리스너로 그 두 데이터를 동기화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6048203"/>
              </p:ext>
            </p:extLst>
          </p:nvPr>
        </p:nvGraphicFramePr>
        <p:xfrm>
          <a:off x="457200" y="611801"/>
          <a:ext cx="7992888" cy="2194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Duplicate Observed Data)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데이터를 표시하는 클래스가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모델과 뷰가 한 클래스 안에 뒤섞여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양쪽을 분리하고 관찰자 패턴 또는 이벤트 리스너로 동기화 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 역할이 확실해 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여러 뷰를 가지거나 뷰를 전환하기 쉬워짐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숫자가 늘어남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주의하지 않으면 동기화 이벤트가 무한히 발생할 수 도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7796408"/>
              </p:ext>
            </p:extLst>
          </p:nvPr>
        </p:nvGraphicFramePr>
        <p:xfrm>
          <a:off x="457200" y="611801"/>
          <a:ext cx="7992888" cy="365760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모델을 나타내는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모델을 나타내는 클래스 작성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뷰에서 모델 참조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모델을 메서드로 조작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컴파일해서 테스트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통지 관련 클래스와 인터페이스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내용을 나타내는 이벤트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관련 인터페이스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메서드를 뷰에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등록과 뷰 통지</a:t>
                      </a:r>
                      <a:endParaRPr kumimoji="0"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모델이 등록 가능하게 만듦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모델에 등록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모델을 변경하면 뷰에 통지하는 코드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 안으로 표시 갱신 처리를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모델과 뷰가 뒤섞인 클래스에서 모델이 되는  클래스 추출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필드를  직접 다루던 코드에서 게터 메서드나 세터 메서드를 이용하도록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프레젠테이션과 도메인 분리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비슷한 문제를 다루지만 더 큰 리팩토링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관측 데이터 </a:t>
            </a:r>
            <a:r>
              <a:rPr lang="ko-KR" altLang="en-US" dirty="0" smtClean="0"/>
              <a:t>복제 후 </a:t>
            </a:r>
            <a:r>
              <a:rPr lang="ko-KR" altLang="en-US" dirty="0"/>
              <a:t>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5606"/>
            <a:ext cx="3816424" cy="3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123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진수로 숫자를 표시하는 </a:t>
            </a:r>
            <a:r>
              <a:rPr lang="en-US" altLang="ko-KR" dirty="0" smtClean="0"/>
              <a:t>GUI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부모가 자식에게 물려주는</a:t>
            </a:r>
            <a:r>
              <a:rPr lang="en-US" altLang="ko-KR" dirty="0" smtClean="0"/>
              <a:t>(inherit)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인스턴스의 메서드를 호출해서 처리하는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상속과 위임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 사이의 관계고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인스턴스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정적인 관계이고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동적이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상속을 사용해야 할 곳이 아닌 곳까지 상속을 사용하면 프로그램이 더러워지고 재사용하기 어려워짐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5067018"/>
              </p:ext>
            </p:extLst>
          </p:nvPr>
        </p:nvGraphicFramePr>
        <p:xfrm>
          <a:off x="457200" y="611801"/>
          <a:ext cx="7992888" cy="41529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023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Inheritance with Delegation)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클래스에 상속 관계가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상위 클래스 기능의 일부만 사용함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상속 거부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상속 클래스와 </a:t>
                      </a:r>
                      <a:r>
                        <a:rPr lang="en-US" altLang="ko-KR" sz="1000" dirty="0" smtClean="0"/>
                        <a:t>IS-A</a:t>
                      </a:r>
                      <a:r>
                        <a:rPr lang="ko-KR" altLang="en-US" sz="1000" dirty="0" smtClean="0"/>
                        <a:t>관계가 아님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리스코프 치환 원칙 위반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계약을 지키지 않음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위임을 사용해서 상속을 치환함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부적절한 상속 관계를 해소 가능함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클래스에 필요한 기능이 명확해짐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 개선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기능 추가가 편해짐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위임하는 메서드를 작성해야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0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위임용 필드 도입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클래스에 상위 클래스 타입의 위임용 필드 선언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생성자 안에서 위임용 필드를 </a:t>
                      </a:r>
                      <a:r>
                        <a:rPr lang="en-US" altLang="ko-KR" sz="1000" dirty="0" smtClean="0"/>
                        <a:t>this</a:t>
                      </a:r>
                      <a:r>
                        <a:rPr lang="ko-KR" altLang="en-US" sz="1000" dirty="0" smtClean="0"/>
                        <a:t>로 초기화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상속받던 메서드를 재 작성해서 위임용 필드를 이용하게 함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상속 관계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클래스 선언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(extends)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위임용 필드를 상위 클래스의 인스턴스로 초기화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지금까지 외부의 암묵적으로 이용하던 메서드를 명시적으로 선언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메서드를 위임용 필드 경유 호출로 작성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위임을 상속으로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역리팩토링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상속을 위임으로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3" y="1065057"/>
            <a:ext cx="38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128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주사위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최후의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클래스 코드 양을 극적으로 줄이는 강력한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사용하기 전에 충분히 생각해야 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리스코프 치환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상속을 사용하는 게 좋을지 안 좋을지 판단하는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</a:t>
            </a:r>
            <a:r>
              <a:rPr lang="ko-KR" altLang="en-US" dirty="0" smtClean="0"/>
              <a:t>타입의 변수에 </a:t>
            </a:r>
            <a:r>
              <a:rPr lang="en-US" altLang="ko-KR" dirty="0" smtClean="0"/>
              <a:t>Child</a:t>
            </a:r>
            <a:r>
              <a:rPr lang="ko-KR" altLang="en-US" dirty="0"/>
              <a:t> </a:t>
            </a:r>
            <a:r>
              <a:rPr lang="ko-KR" altLang="en-US" dirty="0" smtClean="0"/>
              <a:t>클래스의 인스턴스를 할당해도 문제없이 사용 가능하게 만들어야 하는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IS-A </a:t>
            </a:r>
            <a:r>
              <a:rPr lang="ko-KR" altLang="en-US" dirty="0" smtClean="0"/>
              <a:t>관계와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 여부를 판정하려면 리스코프</a:t>
            </a:r>
            <a:r>
              <a:rPr lang="ko-KR" altLang="en-US" dirty="0"/>
              <a:t> </a:t>
            </a:r>
            <a:r>
              <a:rPr lang="ko-KR" altLang="en-US" dirty="0" smtClean="0"/>
              <a:t>치환 원칙을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관계는 상속과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HAS-A</a:t>
            </a:r>
            <a:r>
              <a:rPr lang="ko-KR" altLang="en-US" dirty="0" smtClean="0"/>
              <a:t>관계는 위임과 관계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코드의 구린내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중복 코드</a:t>
            </a:r>
            <a:r>
              <a:rPr lang="en-US" altLang="ko-KR" dirty="0" smtClean="0"/>
              <a:t>(Duplicated Code)</a:t>
            </a:r>
          </a:p>
          <a:p>
            <a:r>
              <a:rPr lang="ko-KR" altLang="en-US" dirty="0" smtClean="0"/>
              <a:t>장황한 메서드</a:t>
            </a:r>
            <a:r>
              <a:rPr lang="en-US" altLang="ko-KR" dirty="0" smtClean="0"/>
              <a:t>(Long Method)</a:t>
            </a:r>
          </a:p>
          <a:p>
            <a:r>
              <a:rPr lang="ko-KR" altLang="en-US" dirty="0" smtClean="0"/>
              <a:t>방대한 클래스</a:t>
            </a:r>
            <a:r>
              <a:rPr lang="en-US" altLang="ko-KR" dirty="0" smtClean="0"/>
              <a:t>(Large class)</a:t>
            </a:r>
          </a:p>
          <a:p>
            <a:r>
              <a:rPr lang="ko-KR" altLang="en-US" dirty="0" smtClean="0"/>
              <a:t>과다한 매개변수</a:t>
            </a:r>
            <a:r>
              <a:rPr lang="en-US" altLang="ko-KR" dirty="0" smtClean="0"/>
              <a:t>(Long Parameter List)</a:t>
            </a:r>
          </a:p>
          <a:p>
            <a:r>
              <a:rPr lang="ko-KR" altLang="en-US" dirty="0" smtClean="0"/>
              <a:t>수정의 </a:t>
            </a:r>
            <a:r>
              <a:rPr lang="ko-KR" altLang="en-US" dirty="0"/>
              <a:t>산</a:t>
            </a:r>
            <a:r>
              <a:rPr lang="ko-KR" altLang="en-US" dirty="0" smtClean="0"/>
              <a:t>발</a:t>
            </a:r>
            <a:r>
              <a:rPr lang="en-US" altLang="ko-KR" dirty="0" smtClean="0"/>
              <a:t>(Divergent Change)</a:t>
            </a:r>
          </a:p>
          <a:p>
            <a:r>
              <a:rPr lang="ko-KR" altLang="en-US" dirty="0" smtClean="0"/>
              <a:t>기능의 산재</a:t>
            </a:r>
            <a:r>
              <a:rPr lang="en-US" altLang="ko-KR" dirty="0" smtClean="0"/>
              <a:t>(Shotgun Surgery)</a:t>
            </a:r>
          </a:p>
          <a:p>
            <a:r>
              <a:rPr lang="ko-KR" altLang="en-US" dirty="0" smtClean="0"/>
              <a:t>잘못된 소속</a:t>
            </a:r>
            <a:r>
              <a:rPr lang="en-US" altLang="ko-KR" dirty="0" smtClean="0"/>
              <a:t>(Feature Envy)</a:t>
            </a:r>
          </a:p>
          <a:p>
            <a:r>
              <a:rPr lang="ko-KR" altLang="en-US" dirty="0" smtClean="0"/>
              <a:t>데이터 뭉치</a:t>
            </a:r>
            <a:r>
              <a:rPr lang="en-US" altLang="ko-KR" dirty="0" smtClean="0"/>
              <a:t>(Date Clumps)</a:t>
            </a:r>
          </a:p>
          <a:p>
            <a:r>
              <a:rPr lang="ko-KR" altLang="en-US" dirty="0" smtClean="0"/>
              <a:t>강박적 기본 타입 사용</a:t>
            </a:r>
            <a:r>
              <a:rPr lang="en-US" altLang="ko-KR" dirty="0" smtClean="0"/>
              <a:t>(Primitive Obsession)</a:t>
            </a:r>
          </a:p>
          <a:p>
            <a:r>
              <a:rPr lang="en-US" altLang="ko-KR" dirty="0" smtClean="0"/>
              <a:t>Swtich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(Switch Statements)</a:t>
            </a:r>
          </a:p>
          <a:p>
            <a:r>
              <a:rPr lang="ko-KR" altLang="en-US" dirty="0" smtClean="0"/>
              <a:t>평행 상속 계층</a:t>
            </a:r>
            <a:r>
              <a:rPr lang="en-US" altLang="ko-KR" dirty="0" smtClean="0"/>
              <a:t>(Parallel Inheritance Hierarchies)</a:t>
            </a:r>
          </a:p>
          <a:p>
            <a:r>
              <a:rPr lang="ko-KR" altLang="en-US" dirty="0" smtClean="0"/>
              <a:t>직무 유기 클래스</a:t>
            </a:r>
            <a:r>
              <a:rPr lang="en-US" altLang="ko-KR" dirty="0" smtClean="0"/>
              <a:t>(Lazy Class)</a:t>
            </a:r>
          </a:p>
          <a:p>
            <a:r>
              <a:rPr lang="ko-KR" altLang="en-US" dirty="0" smtClean="0"/>
              <a:t>막대한 범용 코드</a:t>
            </a:r>
            <a:r>
              <a:rPr lang="en-US" altLang="ko-KR" dirty="0" smtClean="0"/>
              <a:t>(Speculative Generality)</a:t>
            </a:r>
          </a:p>
          <a:p>
            <a:r>
              <a:rPr lang="ko-KR" altLang="en-US" dirty="0" smtClean="0"/>
              <a:t>임시 필드</a:t>
            </a:r>
            <a:r>
              <a:rPr lang="en-US" altLang="ko-KR" dirty="0" smtClean="0"/>
              <a:t>(Temporary Field)</a:t>
            </a:r>
          </a:p>
          <a:p>
            <a:r>
              <a:rPr lang="ko-KR" altLang="en-US" dirty="0" smtClean="0"/>
              <a:t>메시지 체인</a:t>
            </a:r>
            <a:r>
              <a:rPr lang="en-US" altLang="ko-KR" dirty="0" smtClean="0"/>
              <a:t>(Message Chains)</a:t>
            </a:r>
          </a:p>
          <a:p>
            <a:r>
              <a:rPr lang="ko-KR" altLang="en-US" dirty="0" smtClean="0"/>
              <a:t>과잉 중개 메서드</a:t>
            </a:r>
            <a:r>
              <a:rPr lang="en-US" altLang="ko-KR" dirty="0" smtClean="0"/>
              <a:t>(Middle Man)</a:t>
            </a:r>
          </a:p>
          <a:p>
            <a:r>
              <a:rPr lang="ko-KR" altLang="en-US" dirty="0" smtClean="0"/>
              <a:t>지나친 관여</a:t>
            </a:r>
            <a:r>
              <a:rPr lang="en-US" altLang="ko-KR" dirty="0" smtClean="0"/>
              <a:t>(Inappropriate Intimacy)</a:t>
            </a:r>
          </a:p>
          <a:p>
            <a:r>
              <a:rPr lang="ko-KR" altLang="en-US" dirty="0" smtClean="0"/>
              <a:t>인터페이스가 다른 대용 클래스</a:t>
            </a:r>
            <a:r>
              <a:rPr lang="en-US" altLang="ko-KR" dirty="0" smtClean="0"/>
              <a:t>(Alternative Classes with Different Interfaces)</a:t>
            </a:r>
          </a:p>
          <a:p>
            <a:r>
              <a:rPr lang="ko-KR" altLang="en-US" dirty="0" smtClean="0"/>
              <a:t>데이터 클래스</a:t>
            </a:r>
            <a:r>
              <a:rPr lang="en-US" altLang="ko-KR" dirty="0" smtClean="0"/>
              <a:t>(Date Class)</a:t>
            </a:r>
          </a:p>
          <a:p>
            <a:r>
              <a:rPr lang="ko-KR" altLang="en-US" dirty="0" smtClean="0"/>
              <a:t>방치된 상속물</a:t>
            </a:r>
            <a:r>
              <a:rPr lang="en-US" altLang="ko-KR" dirty="0" smtClean="0"/>
              <a:t>(Refused Bequest)</a:t>
            </a:r>
          </a:p>
          <a:p>
            <a:r>
              <a:rPr lang="ko-KR" altLang="en-US" dirty="0" smtClean="0"/>
              <a:t>불필요한 주석</a:t>
            </a:r>
            <a:r>
              <a:rPr lang="en-US" altLang="ko-KR" dirty="0" smtClean="0"/>
              <a:t>(comments)</a:t>
            </a:r>
          </a:p>
        </p:txBody>
      </p:sp>
    </p:spTree>
    <p:extLst>
      <p:ext uri="{BB962C8B-B14F-4D97-AF65-F5344CB8AC3E}">
        <p14:creationId xmlns:p14="http://schemas.microsoft.com/office/powerpoint/2010/main" val="39007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클래스끼리 관계가 너무 복잡해지면 프로그램을 수정이 힘듦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클래스가 상세 구현을 다른 클래스에 지나치게 공개하기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사이의 관계를 단순화 하려면 정보은폐가 필요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9756724"/>
              </p:ext>
            </p:extLst>
          </p:nvPr>
        </p:nvGraphicFramePr>
        <p:xfrm>
          <a:off x="457200" y="611801"/>
          <a:ext cx="7992888" cy="3527387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Hide Delegate)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클래스에 위임 관계가 있음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클라이언트 클래스가 서버 클래스뿐만 아니라 대리 클래스까지 이용함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서버 클래스에 위임 메서드를 추가해서 클라이언트 클래스로부터 대리 클래스를 은폐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사이의 불필요한 관계가 줄고 코드 수정이 쉬워짐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서버 클래스의 책임이 늘어남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대리 클래스의 메서드에 대응하는 위임 메서드를 서버 클래스에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클라이언트 클래스는 대리 클래스가 아닌 서버 클래스를 호출하도록 변경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대리 클래스 은폐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클래스에 있는 대리 클래스의 게터 메서드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중개자 제거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 서버 클래스의 메서드가 모두 위임 메서드가 되었다면 서버 클래스를 삭제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인라인화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대리 클래스가 별다른 일을 하지 않는다면 대리 클래스는 서버 클래스에 인라인화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대리자 은폐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9" y="1275606"/>
            <a:ext cx="509060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133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사용자명과 메일주소 조합을 파일에 저장하는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제어를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중첩클래스를 사용한 은폐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중개자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 은폐의 반대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클래스 인라인화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사용하면 상위 클래스에 선언한 메서드는 모두 하위 클래스에서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클래스에서 코드를 약간만 작성해도 큰 기능을 구현할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지나치게 의존하면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계층의 어디에 새 기능을 넣어야 할지 알기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이용하고 싶은 코드가 형제 클래스에 있어서 상속으로 이용할 수 없음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0321345"/>
              </p:ext>
            </p:extLst>
          </p:nvPr>
        </p:nvGraphicFramePr>
        <p:xfrm>
          <a:off x="457200" y="611801"/>
          <a:ext cx="7992888" cy="177460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상속 구조 정리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Tease Apart Inheritance)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클래스 계층 하나에 많은 클래스가 존재함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클래스 계층 하나에서 다양한 작업을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상속을 분할하고 필요한 작업은 위임을 사용해 이용함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부적절한 상속 관계를 해소 가능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클래스 개선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기능 추가가 편해짐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클래스 개수가 늘기도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7292869"/>
              </p:ext>
            </p:extLst>
          </p:nvPr>
        </p:nvGraphicFramePr>
        <p:xfrm>
          <a:off x="457200" y="611801"/>
          <a:ext cx="7992888" cy="35356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어떤 작업을 이동할지 결정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기존 클래스 계층에서 하던 작업 나열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이동할 작업 판단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처리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작업을 나타내는 클래스를 새로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계층에서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 추출</a:t>
                      </a:r>
                      <a:endParaRPr kumimoji="0" lang="en-US" altLang="ko-KR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위임할 필드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상속 구성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계층의 하위 클래스에 대응하는 새로운 클래스의 하위 클래스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하위 클래스에서 새로운 하위 클래스로 메서드 이동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리팩토링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클래스에 메서드가 남아 있지 않다면 하위 클래스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올리기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추출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클래스 계층 내부에서 단위 작업을 추출할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메서드를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필드를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올리기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올리기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상속을 위임으로 치환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역리팩토링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브리지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(Bridge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상속 구조 정리에 따라 만들어지는 패턴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상속 구조 </a:t>
            </a:r>
            <a:r>
              <a:rPr lang="ko-KR" altLang="en-US" dirty="0" smtClean="0"/>
              <a:t>정리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987574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7984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04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880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3945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8121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꺾인 연결선 15"/>
          <p:cNvCxnSpPr>
            <a:stCxn id="11" idx="0"/>
            <a:endCxn id="7" idx="2"/>
          </p:cNvCxnSpPr>
          <p:nvPr/>
        </p:nvCxnSpPr>
        <p:spPr>
          <a:xfrm rot="5400000" flipH="1" flipV="1">
            <a:off x="1617375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0"/>
            <a:endCxn id="7" idx="2"/>
          </p:cNvCxnSpPr>
          <p:nvPr/>
        </p:nvCxnSpPr>
        <p:spPr>
          <a:xfrm rot="16200000" flipV="1">
            <a:off x="2409463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8" idx="2"/>
          </p:cNvCxnSpPr>
          <p:nvPr/>
        </p:nvCxnSpPr>
        <p:spPr>
          <a:xfrm rot="5400000" flipH="1" flipV="1">
            <a:off x="4952643" y="1719115"/>
            <a:ext cx="440779" cy="670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8" idx="2"/>
          </p:cNvCxnSpPr>
          <p:nvPr/>
        </p:nvCxnSpPr>
        <p:spPr>
          <a:xfrm rot="16200000" flipV="1">
            <a:off x="5744732" y="1597169"/>
            <a:ext cx="440779" cy="91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0"/>
            <a:endCxn id="6" idx="2"/>
          </p:cNvCxnSpPr>
          <p:nvPr/>
        </p:nvCxnSpPr>
        <p:spPr>
          <a:xfrm rot="5400000" flipH="1" flipV="1">
            <a:off x="2871781" y="637633"/>
            <a:ext cx="270158" cy="154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0"/>
            <a:endCxn id="6" idx="2"/>
          </p:cNvCxnSpPr>
          <p:nvPr/>
        </p:nvCxnSpPr>
        <p:spPr>
          <a:xfrm rot="16200000" flipV="1">
            <a:off x="4508929" y="546589"/>
            <a:ext cx="270158" cy="1728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접힌 도형 26"/>
          <p:cNvSpPr/>
          <p:nvPr/>
        </p:nvSpPr>
        <p:spPr>
          <a:xfrm>
            <a:off x="539552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AlphaStyle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6732240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BetaStyle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7" idx="0"/>
            <a:endCxn id="11" idx="2"/>
          </p:cNvCxnSpPr>
          <p:nvPr/>
        </p:nvCxnSpPr>
        <p:spPr>
          <a:xfrm flipV="1">
            <a:off x="1223628" y="2562607"/>
            <a:ext cx="218092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  <a:endCxn id="13" idx="2"/>
          </p:cNvCxnSpPr>
          <p:nvPr/>
        </p:nvCxnSpPr>
        <p:spPr>
          <a:xfrm flipV="1">
            <a:off x="1223628" y="2562607"/>
            <a:ext cx="3614333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2"/>
            <a:endCxn id="28" idx="0"/>
          </p:cNvCxnSpPr>
          <p:nvPr/>
        </p:nvCxnSpPr>
        <p:spPr>
          <a:xfrm>
            <a:off x="3025896" y="2562607"/>
            <a:ext cx="4390420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2"/>
            <a:endCxn id="28" idx="0"/>
          </p:cNvCxnSpPr>
          <p:nvPr/>
        </p:nvCxnSpPr>
        <p:spPr>
          <a:xfrm>
            <a:off x="6422137" y="2562607"/>
            <a:ext cx="994179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93848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90336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96592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꺾인 연결선 42"/>
          <p:cNvCxnSpPr>
            <a:stCxn id="42" idx="0"/>
            <a:endCxn id="40" idx="2"/>
          </p:cNvCxnSpPr>
          <p:nvPr/>
        </p:nvCxnSpPr>
        <p:spPr>
          <a:xfrm rot="16200000" flipV="1">
            <a:off x="3198442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1" idx="0"/>
            <a:endCxn id="40" idx="2"/>
          </p:cNvCxnSpPr>
          <p:nvPr/>
        </p:nvCxnSpPr>
        <p:spPr>
          <a:xfrm rot="5400000" flipH="1" flipV="1">
            <a:off x="2395314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81425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77913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84169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꺾인 연결선 51"/>
          <p:cNvCxnSpPr>
            <a:stCxn id="51" idx="0"/>
            <a:endCxn id="49" idx="2"/>
          </p:cNvCxnSpPr>
          <p:nvPr/>
        </p:nvCxnSpPr>
        <p:spPr>
          <a:xfrm rot="16200000" flipV="1">
            <a:off x="6086019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0"/>
            <a:endCxn id="49" idx="2"/>
          </p:cNvCxnSpPr>
          <p:nvPr/>
        </p:nvCxnSpPr>
        <p:spPr>
          <a:xfrm rot="5400000" flipH="1" flipV="1">
            <a:off x="5282891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1"/>
            <a:endCxn id="40" idx="3"/>
          </p:cNvCxnSpPr>
          <p:nvPr/>
        </p:nvCxnSpPr>
        <p:spPr>
          <a:xfrm flipH="1">
            <a:off x="3313928" y="3778012"/>
            <a:ext cx="2167497" cy="0"/>
          </a:xfrm>
          <a:prstGeom prst="straightConnector1">
            <a:avLst/>
          </a:prstGeom>
          <a:ln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아래쪽 화살표 58"/>
          <p:cNvSpPr/>
          <p:nvPr/>
        </p:nvSpPr>
        <p:spPr>
          <a:xfrm>
            <a:off x="4020808" y="2841941"/>
            <a:ext cx="432048" cy="7022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CSV </a:t>
            </a:r>
            <a:r>
              <a:rPr lang="ko-KR" altLang="en-US" dirty="0" smtClean="0"/>
              <a:t>데이터를 표시하는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 </a:t>
            </a:r>
            <a:r>
              <a:rPr lang="en-US" altLang="ko-KR" dirty="0" smtClean="0"/>
              <a:t>– 248page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매직 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직교성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+mn-ea"/>
              </a:rPr>
              <a:t>＇CSV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/CSV </a:t>
            </a:r>
            <a:r>
              <a:rPr lang="ko-KR" altLang="en-US" dirty="0" smtClean="0">
                <a:latin typeface="+mn-ea"/>
              </a:rPr>
              <a:t>파일 읽기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트리 형식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표 형식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기능을 자유롭게 조합할 수 없는 경우 두 기능 사이에 직교성이 없음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상속과 </a:t>
            </a:r>
            <a:r>
              <a:rPr lang="en-US" altLang="ko-KR" dirty="0" smtClean="0"/>
              <a:t>@Override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구조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브리지 패턴</a:t>
            </a:r>
            <a:r>
              <a:rPr lang="en-US" altLang="ko-KR" dirty="0" smtClean="0"/>
              <a:t>(Bridge Pattern)</a:t>
            </a:r>
          </a:p>
          <a:p>
            <a:pPr lvl="3"/>
            <a:r>
              <a:rPr lang="ko-KR" altLang="en-US" dirty="0" smtClean="0"/>
              <a:t>엉킨 상소 관계를 풀어내서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분할한 두 상속을 위임으로 접근하는 패턴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7838"/>
              </p:ext>
            </p:extLst>
          </p:nvPr>
        </p:nvGraphicFramePr>
        <p:xfrm>
          <a:off x="611560" y="699542"/>
          <a:ext cx="7992888" cy="195072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Replace Magic Number with Symbolic Constant)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상수를 사용함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넘버는 의미를 알기 어려움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넘버가 여러 곳에 있으면 변경하기 어려움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매직 넘버를 기호 상수로 치환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상수의 의미를 알기 쉬워짐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기호 상수의 값을 변경하면 상수를 사용하는 모든 곳이 변경됨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이해하기 어려운 이름을 사용하면 오해가 생길 수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8476"/>
              </p:ext>
            </p:extLst>
          </p:nvPr>
        </p:nvGraphicFramePr>
        <p:xfrm>
          <a:off x="611560" y="699542"/>
          <a:ext cx="7992888" cy="237744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기호 상수 선언하기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 선언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매직 넘버를 기호 상수로 치환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상수에 의존하는 다른 매직 넘버를 찾아서 기호 상수를 사용한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표현식으로 변환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중요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테스트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클래스로 치환하는 방법이 좋을 때도 있음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상태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전략 패턴을 사용하는 방법도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88665"/>
              </p:ext>
            </p:extLst>
          </p:nvPr>
        </p:nvGraphicFramePr>
        <p:xfrm>
          <a:off x="683569" y="1563638"/>
          <a:ext cx="2520280" cy="777240"/>
        </p:xfrm>
        <a:graphic>
          <a:graphicData uri="http://schemas.openxmlformats.org/drawingml/2006/table">
            <a:tbl>
              <a:tblPr firstRow="1" firstCol="1">
                <a:tableStyleId>{5FD0F851-EC5A-4D38-B0AD-8093EC10F338}</a:tableStyleId>
              </a:tblPr>
              <a:tblGrid>
                <a:gridCol w="761669"/>
                <a:gridCol w="1758611"/>
              </a:tblGrid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클래스명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역할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Robot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로봇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Main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로봇을 조종하는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93756" y="1203598"/>
            <a:ext cx="5418514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0)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1)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2)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699542"/>
            <a:ext cx="541851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400" dirty="0" err="1">
                <a:solidFill>
                  <a:srgbClr val="2A00FF"/>
                </a:solidFill>
                <a:latin typeface="Consolas"/>
              </a:rPr>
              <a:t>beforeMain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(0);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walk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(1);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stop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(2);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jump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75805"/>
            <a:ext cx="3561393" cy="11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‘0’</a:t>
            </a:r>
            <a:r>
              <a:rPr lang="ko-KR" altLang="en-US" dirty="0" smtClean="0"/>
              <a:t>을 선택한 상태에서 마우스 우 클릭</a:t>
            </a:r>
            <a:r>
              <a:rPr lang="en-US" altLang="ko-KR" dirty="0" smtClean="0"/>
              <a:t>-&gt;Refactor-&gt;Extract Constant…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4855"/>
            <a:ext cx="6689992" cy="24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7534"/>
            <a:ext cx="2918049" cy="15121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60150" y="1851670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2236214" y="1959682"/>
            <a:ext cx="2047754" cy="19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27534"/>
            <a:ext cx="4402832" cy="30564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89345"/>
            <a:ext cx="3728467" cy="224735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14850" y="2571750"/>
            <a:ext cx="222895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06037" y="3441017"/>
            <a:ext cx="73371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2" idx="1"/>
            <a:endCxn id="16" idx="3"/>
          </p:cNvCxnSpPr>
          <p:nvPr/>
        </p:nvCxnSpPr>
        <p:spPr>
          <a:xfrm flipH="1" flipV="1">
            <a:off x="4185667" y="3513025"/>
            <a:ext cx="3698701" cy="3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884368" y="3441017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87297" y="1019104"/>
            <a:ext cx="39743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240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1319848"/>
            <a:ext cx="6203032" cy="3354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2;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4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699542"/>
            <a:ext cx="6203032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03798"/>
            <a:ext cx="394382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9552" y="1179532"/>
            <a:ext cx="6203032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"WALK"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"JUMP"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067694"/>
            <a:ext cx="4104456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 %s]"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99542"/>
            <a:ext cx="38884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61248"/>
            <a:ext cx="4184018" cy="23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16342"/>
            <a:ext cx="8229600" cy="29922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648" y="931478"/>
            <a:ext cx="6203032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Robot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Command{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JUMP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Robot(String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order(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Robot.Command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walks."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stops."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JUMP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jumps."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"command error. command =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77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7534"/>
            <a:ext cx="42484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afterAddMain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97516"/>
            <a:ext cx="3537631" cy="31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12721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기호상수가 적합하지 않은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 알려진 값에 기호 상수를 사용하면 오히려 소스코드가 읽기 어려워짐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1923678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* public static final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int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BUFFER_SIZE = 10;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 배열의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length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필드는 실제 배열의 길이가 되지만 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 기호상수는 올바른 배열 길이가 아닐 수 도 있음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/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 X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나쁨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BUFFER_SIZE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 O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좋음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55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419622"/>
            <a:ext cx="4320480" cy="1869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1401061"/>
            <a:ext cx="3672408" cy="2192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{1,9,0,2,8,5,6,3,4,7};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FindInt.</a:t>
            </a:r>
            <a:r>
              <a:rPr lang="en-US" altLang="ko" sz="1050" i="1" dirty="0" err="1">
                <a:solidFill>
                  <a:srgbClr val="000000"/>
                </a:solidFill>
                <a:latin typeface="Consolas"/>
              </a:rPr>
              <a:t>find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5))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"Found!"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"Not Found..."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7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1870"/>
            <a:ext cx="4238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리팩토링</a:t>
            </a:r>
            <a:r>
              <a:rPr lang="en-US" altLang="ko-KR" dirty="0" smtClean="0"/>
              <a:t>(break)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968834"/>
            <a:ext cx="61206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3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045061"/>
            <a:ext cx="612068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19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ko-KR" altLang="en-US" dirty="0"/>
              <a:t>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ko-KR" altLang="en-US" dirty="0" smtClean="0"/>
              <a:t>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347614"/>
            <a:ext cx="6120680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Map&lt;String, String&gt; </a:t>
            </a:r>
            <a:r>
              <a:rPr lang="en-US" altLang="ko" sz="1200" dirty="0">
                <a:solidFill>
                  <a:srgbClr val="0000C0"/>
                </a:solidFill>
                <a:latin typeface="Consolas"/>
              </a:rPr>
              <a:t>map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&lt;&gt;();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      …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    }</a:t>
            </a:r>
            <a:r>
              <a:rPr lang="en-US" altLang="ko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altLang="ko" sz="1200" dirty="0">
                <a:solidFill>
                  <a:srgbClr val="3F7F5F"/>
                </a:solidFill>
                <a:latin typeface="Consolas"/>
              </a:rPr>
              <a:t>end </a:t>
            </a:r>
            <a:r>
              <a:rPr lang="en-US" altLang="ko" sz="1200" dirty="0" err="1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3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putValue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getValue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Iterator&lt;String&gt; iterator(){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.keySet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().iterator();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98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8518"/>
            <a:ext cx="4536504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.readLine();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0;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'='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.append(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.append(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6056" y="628518"/>
            <a:ext cx="3672408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                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ss1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.toString();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.toString();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if-else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while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</a:t>
            </a:r>
            <a:r>
              <a:rPr lang="en-US" altLang="ko" sz="1100" dirty="0" err="1" smtClean="0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4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8518"/>
            <a:ext cx="8280920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fileUrl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Thread.</a:t>
            </a:r>
            <a:r>
              <a:rPr lang="en-US" altLang="ko" sz="1100" i="1" dirty="0" err="1">
                <a:solidFill>
                  <a:srgbClr val="000000"/>
                </a:solidFill>
                <a:latin typeface="Consolas"/>
              </a:rPr>
              <a:t>currentThread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getContextClassLoader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altLang="ko" sz="1100" dirty="0" smtClean="0">
                <a:solidFill>
                  <a:srgbClr val="000000"/>
                </a:solidFill>
                <a:latin typeface="Consolas"/>
              </a:rPr>
            </a:b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                                   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getResource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"dbfile.txt"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getPath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fileUrl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Iterator&lt;String&gt;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iterator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.iterator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.hasNext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"KEY : %</a:t>
            </a:r>
            <a:r>
              <a:rPr lang="en-US" altLang="ko" sz="1100" dirty="0" err="1">
                <a:solidFill>
                  <a:srgbClr val="2A00FF"/>
                </a:solidFill>
                <a:latin typeface="Consolas"/>
              </a:rPr>
              <a:t>s%nVALUE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 : %</a:t>
            </a:r>
            <a:r>
              <a:rPr lang="en-US" altLang="ko" sz="1100" dirty="0" err="1">
                <a:solidFill>
                  <a:srgbClr val="2A00FF"/>
                </a:solidFill>
                <a:latin typeface="Consolas"/>
              </a:rPr>
              <a:t>s%n%n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.getValue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FileNotFoundException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93" y="2859782"/>
            <a:ext cx="3674332" cy="13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9607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변수명 변</a:t>
            </a:r>
            <a:r>
              <a:rPr lang="ko-KR" altLang="en-US" dirty="0"/>
              <a:t>경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947589"/>
            <a:ext cx="4536504" cy="3508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reader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reading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reader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reading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scanningKey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keyBuffer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valueBuffer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0;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scanningKey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'='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scanningKey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keyBuffer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valueBuffer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947589"/>
            <a:ext cx="3672408" cy="907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keyBuffer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valueBuffer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700" dirty="0">
                <a:solidFill>
                  <a:srgbClr val="3F7F5F"/>
                </a:solidFill>
                <a:latin typeface="Consolas"/>
              </a:rPr>
              <a:t>//end if-else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700" dirty="0">
                <a:solidFill>
                  <a:srgbClr val="3F7F5F"/>
                </a:solidFill>
                <a:latin typeface="Consolas"/>
              </a:rPr>
              <a:t>//end while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700" dirty="0">
                <a:solidFill>
                  <a:srgbClr val="3F7F5F"/>
                </a:solidFill>
                <a:latin typeface="Consolas"/>
              </a:rPr>
              <a:t>//end </a:t>
            </a:r>
            <a:r>
              <a:rPr lang="en-US" altLang="ko" sz="700" dirty="0" err="1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0670"/>
              </p:ext>
            </p:extLst>
          </p:nvPr>
        </p:nvGraphicFramePr>
        <p:xfrm>
          <a:off x="5436096" y="1941642"/>
          <a:ext cx="2736304" cy="251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/>
                <a:gridCol w="504056"/>
                <a:gridCol w="1152128"/>
              </a:tblGrid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reader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flag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reading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flag2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scanningKey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tmp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lline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tmp2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keyBuffer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valueBuffer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73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1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919844"/>
            <a:ext cx="7776864" cy="37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Map&lt;String, String&gt; </a:t>
            </a:r>
            <a:r>
              <a:rPr lang="en-US" altLang="ko" sz="900" dirty="0">
                <a:solidFill>
                  <a:srgbClr val="0000C0"/>
                </a:solidFill>
                <a:latin typeface="Consolas"/>
              </a:rPr>
              <a:t>map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&lt;&gt;();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reader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reader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()) !=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equalIndex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.indexOf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"="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equalIndex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&gt; 0)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.substring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(0,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equalIndex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.substring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equalIndex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+1);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3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putValue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3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getValue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Iterator&lt;String&gt; iterator()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.keySet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().iterator();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6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정규표현식</a:t>
            </a:r>
            <a:r>
              <a:rPr lang="ko-KR" altLang="en-US" dirty="0" smtClean="0"/>
              <a:t> 패키지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1059582"/>
            <a:ext cx="79208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([^=]+)=(.*) </a:t>
            </a:r>
            <a:r>
              <a:rPr lang="en-US" altLang="ko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=&gt;     (</a:t>
            </a:r>
            <a:r>
              <a:rPr lang="en-US" altLang="ko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group1)=(group2)</a:t>
            </a:r>
            <a:endParaRPr lang="ko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group(1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캡처할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시작</a:t>
            </a:r>
          </a:p>
          <a:p>
            <a:r>
              <a:rPr lang="ko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[^=]+    </a:t>
            </a:r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‘=‘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이외의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([^=])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 문자 클래스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([])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반복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(+)  []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안의 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제외를 뜻함</a:t>
            </a:r>
          </a:p>
          <a:p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group(1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끝</a:t>
            </a:r>
          </a:p>
          <a:p>
            <a:r>
              <a:rPr lang="ko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r>
              <a:rPr lang="ko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</a:t>
            </a:r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‘=‘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</a:p>
          <a:p>
            <a:r>
              <a:rPr lang="ko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group(2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캡처할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시작</a:t>
            </a:r>
          </a:p>
          <a:p>
            <a:r>
              <a:rPr lang="ko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.*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임의의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(.) 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반복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(*) 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group(2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끝</a:t>
            </a:r>
          </a:p>
        </p:txBody>
      </p:sp>
    </p:spTree>
    <p:extLst>
      <p:ext uri="{BB962C8B-B14F-4D97-AF65-F5344CB8AC3E}">
        <p14:creationId xmlns:p14="http://schemas.microsoft.com/office/powerpoint/2010/main" val="3186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정규표현식</a:t>
            </a:r>
            <a:r>
              <a:rPr lang="ko-KR" altLang="en-US" dirty="0" smtClean="0"/>
              <a:t> 패키지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919844"/>
            <a:ext cx="7776864" cy="31854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00" b="1" dirty="0" smtClean="0">
                <a:solidFill>
                  <a:srgbClr val="7F0055"/>
                </a:solidFill>
                <a:latin typeface="Consolas"/>
              </a:rPr>
              <a:t>…</a:t>
            </a:r>
          </a:p>
          <a:p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00" b="1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ko" alt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Pattern </a:t>
            </a:r>
            <a:r>
              <a:rPr lang="en-US" altLang="ko" sz="1000" i="1" dirty="0" err="1">
                <a:solidFill>
                  <a:srgbClr val="0000C0"/>
                </a:solidFill>
                <a:latin typeface="Consolas"/>
              </a:rPr>
              <a:t>pattern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Pattern.</a:t>
            </a:r>
            <a:r>
              <a:rPr lang="en-US" altLang="ko" sz="1000" i="1" dirty="0" err="1">
                <a:solidFill>
                  <a:srgbClr val="000000"/>
                </a:solidFill>
                <a:latin typeface="Consolas"/>
              </a:rPr>
              <a:t>compile</a:t>
            </a:r>
            <a:r>
              <a:rPr lang="en-US" altLang="ko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 smtClean="0">
                <a:solidFill>
                  <a:srgbClr val="2A00FF"/>
                </a:solidFill>
                <a:latin typeface="Consolas"/>
              </a:rPr>
              <a:t>"([^=]+)=(.*)"</a:t>
            </a:r>
            <a:r>
              <a:rPr lang="en-US" altLang="ko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2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reader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reader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()) !=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Matcher 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matcher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i="1" dirty="0" err="1">
                <a:solidFill>
                  <a:srgbClr val="0000C0"/>
                </a:solidFill>
                <a:latin typeface="Consolas"/>
              </a:rPr>
              <a:t>pattern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.matcher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matcher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.matches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()) {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matcher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.group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(1);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00" dirty="0" err="1">
                <a:solidFill>
                  <a:srgbClr val="6A3E3E"/>
                </a:solidFill>
                <a:latin typeface="Consolas"/>
              </a:rPr>
              <a:t>matcher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.group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(2);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0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endParaRPr lang="ko" altLang="en-US" sz="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00" b="1" dirty="0" smtClean="0">
                <a:solidFill>
                  <a:srgbClr val="7F0055"/>
                </a:solidFill>
                <a:latin typeface="Consolas"/>
              </a:rPr>
              <a:t>…</a:t>
            </a:r>
            <a:endParaRPr lang="ko" alt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586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1296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38474" y="1077143"/>
            <a:ext cx="8048326" cy="36548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arraycopy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</a:rPr>
              <a:t>//  </a:t>
            </a:r>
            <a:r>
              <a:rPr lang="ko-KR" altLang="en-US" sz="1050" dirty="0" smtClean="0">
                <a:solidFill>
                  <a:srgbClr val="3F7F5F"/>
                </a:solidFill>
                <a:latin typeface="맑은 고딕" panose="020B0503020000020004" pitchFamily="50" charset="-127"/>
              </a:rPr>
              <a:t>선택</a:t>
            </a:r>
            <a:r>
              <a:rPr lang="ko-KR" altLang="en-US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정렬</a:t>
            </a:r>
            <a:endParaRPr lang="ko-KR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sort()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- 1;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+ 1;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    </a:t>
            </a:r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data[m]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는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data[x] ~ data[data.length-1]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최소값</a:t>
            </a:r>
            <a:endParaRPr lang="ko-KR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여기서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data[0] ~ data[x + 1]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은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이미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정렬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되어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있어야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함</a:t>
            </a:r>
            <a:endParaRPr lang="ko-KR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6207" y="627534"/>
            <a:ext cx="6336704" cy="15465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46464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@Override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String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toString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String.</a:t>
            </a:r>
            <a:r>
              <a:rPr lang="en-US" altLang="ko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format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"%s"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Arrays.</a:t>
            </a:r>
            <a:r>
              <a:rPr lang="en-US" altLang="ko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toString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[]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getData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141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1812" y="627534"/>
            <a:ext cx="4574244" cy="39472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Main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Random(1234);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execute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execute(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rnd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sorter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"%6s :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"BEFORE"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sorter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sorter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.sort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"%6s :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"AFTER"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sorter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81778" y="604222"/>
            <a:ext cx="35101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3, 3, 0, 0, 3, 9, 9, 7, 7]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3, 3, 3, 7, 7, 8, 9, 9]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[0, 8, 7, 6, 9, 4, 0, 2, 7, 7]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2, 4, 6, 7, 7, 7, 8, 9]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[4, 9, 7, 6, 8, 3, 2, 6, 9, 6]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[2, 3, 4, 6, 6, 6, 7, 8, 9, 9]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4, 4, 6, 0, 4, 3, 8, 3, 3]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3, 3, 3, 4, 4, 4, 6, 8, 8]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[1, 0, 6, 3, 0, 7, 4, 0, 6, 8]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0, 1, 3, 4, 6, 6, 7, 8]</a:t>
            </a:r>
            <a:endParaRPr lang="ko-KR" altLang="en-US" sz="1200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69" y="3435846"/>
            <a:ext cx="293395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</a:t>
            </a:r>
            <a:r>
              <a:rPr lang="ko-KR" altLang="en-US" dirty="0" smtClean="0"/>
              <a:t>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소스코드에서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성립해야 할 조건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3"/>
            <a:r>
              <a:rPr lang="en-US" altLang="ko" dirty="0" smtClean="0">
                <a:solidFill>
                  <a:srgbClr val="3F7F5F"/>
                </a:solidFill>
                <a:ea typeface="맑은 고딕" panose="020B0503020000020004" pitchFamily="50" charset="-127"/>
              </a:rPr>
              <a:t>// data[m</a:t>
            </a:r>
            <a:r>
              <a:rPr lang="en-US" altLang="ko" dirty="0">
                <a:solidFill>
                  <a:srgbClr val="3F7F5F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는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en-US" altLang="ko" dirty="0">
                <a:solidFill>
                  <a:srgbClr val="3F7F5F"/>
                </a:solidFill>
                <a:ea typeface="맑은 고딕" panose="020B0503020000020004" pitchFamily="50" charset="-127"/>
              </a:rPr>
              <a:t>data[x] ~ data[data.length-1]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 smtClean="0">
                <a:solidFill>
                  <a:srgbClr val="3F7F5F"/>
                </a:solidFill>
                <a:latin typeface="맑은 고딕" panose="020B0503020000020004" pitchFamily="50" charset="-127"/>
              </a:rPr>
              <a:t>최소값</a:t>
            </a:r>
            <a:endParaRPr lang="en-US" altLang="ko-KR" dirty="0" smtClean="0">
              <a:solidFill>
                <a:srgbClr val="3F7F5F"/>
              </a:solidFill>
              <a:latin typeface="맑은 고딕" panose="020B0503020000020004" pitchFamily="50" charset="-127"/>
            </a:endParaRPr>
          </a:p>
          <a:p>
            <a:pPr lvl="3"/>
            <a:r>
              <a:rPr lang="en-US" altLang="ko" dirty="0">
                <a:solidFill>
                  <a:srgbClr val="3F7F5F"/>
                </a:solidFill>
                <a:ea typeface="맑은 고딕" panose="020B0503020000020004" pitchFamily="50" charset="-127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여기서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en-US" altLang="ko" dirty="0">
                <a:solidFill>
                  <a:srgbClr val="3F7F5F"/>
                </a:solidFill>
                <a:ea typeface="맑은 고딕" panose="020B0503020000020004" pitchFamily="50" charset="-127"/>
              </a:rPr>
              <a:t>data[0] ~ data[x + 1]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은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이미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정렬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되어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있어야</a:t>
            </a:r>
            <a:r>
              <a:rPr lang="ko-KR" altLang="en-US" dirty="0">
                <a:solidFill>
                  <a:srgbClr val="3F7F5F"/>
                </a:solidFill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맑은 고딕" panose="020B0503020000020004" pitchFamily="50" charset="-127"/>
              </a:rPr>
              <a:t>함 </a:t>
            </a:r>
            <a:r>
              <a:rPr lang="en-US" altLang="ko-KR" dirty="0" smtClean="0"/>
              <a:t>	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 smtClean="0"/>
              <a:t>조건을 포함한 </a:t>
            </a:r>
            <a:r>
              <a:rPr lang="ko-KR" altLang="en-US" dirty="0" err="1" smtClean="0"/>
              <a:t>어서션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assert </a:t>
            </a:r>
            <a:r>
              <a:rPr lang="en-US" altLang="ko-KR" dirty="0" err="1" smtClean="0"/>
              <a:t>isMin</a:t>
            </a:r>
            <a:r>
              <a:rPr lang="en-US" altLang="ko-KR" dirty="0" smtClean="0"/>
              <a:t>(m, data.length-1);</a:t>
            </a:r>
          </a:p>
          <a:p>
            <a:pPr lvl="3"/>
            <a:r>
              <a:rPr lang="en-US" altLang="ko-KR" dirty="0" smtClean="0"/>
              <a:t>assert </a:t>
            </a:r>
            <a:r>
              <a:rPr lang="en-US" altLang="ko-KR" dirty="0" err="1" smtClean="0"/>
              <a:t>isSorted</a:t>
            </a:r>
            <a:r>
              <a:rPr lang="en-US" altLang="ko-KR" dirty="0" smtClean="0"/>
              <a:t>(0, x+1);</a:t>
            </a:r>
          </a:p>
          <a:p>
            <a:pPr lvl="3"/>
            <a:r>
              <a:rPr lang="en-US" altLang="ko-KR" dirty="0" smtClean="0"/>
              <a:t>side effect</a:t>
            </a:r>
            <a:r>
              <a:rPr lang="ko-KR" altLang="en-US" dirty="0" smtClean="0"/>
              <a:t>발생하면 안됨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isMin</a:t>
            </a:r>
            <a:r>
              <a:rPr lang="ko-KR" altLang="en-US" dirty="0" smtClean="0"/>
              <a:t>메서드나 </a:t>
            </a:r>
            <a:r>
              <a:rPr lang="en-US" altLang="ko-KR" dirty="0" err="1" smtClean="0"/>
              <a:t>isSorted</a:t>
            </a:r>
            <a:r>
              <a:rPr lang="ko-KR" altLang="en-US" dirty="0" smtClean="0"/>
              <a:t>메서드를 호출해도 객체의 내부 상태가 변하면 안됨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적혀 있던 주석은 무의미하므로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17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6206" y="627534"/>
            <a:ext cx="8210593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arraycopy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</a:rPr>
              <a:t>// 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선택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정렬</a:t>
            </a:r>
            <a:endParaRPr lang="ko-KR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sort()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- 1;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+ 1;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50" dirty="0" err="1" smtClean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 err="1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50" dirty="0" err="1" smtClean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isMin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-1);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    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isSorted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(0,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 smtClean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017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6207" y="627534"/>
            <a:ext cx="4527841" cy="4108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isMin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start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start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false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true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isSorted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start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start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+1])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false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true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>
                <a:solidFill>
                  <a:srgbClr val="646464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@Override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String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toString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String.</a:t>
            </a:r>
            <a:r>
              <a:rPr lang="en-US" altLang="ko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format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"%s"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Arrays.</a:t>
            </a:r>
            <a:r>
              <a:rPr lang="en-US" altLang="ko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toString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    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[]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getData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81778" y="604222"/>
            <a:ext cx="35101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3, 3, 0, 0, 3, 9, 9, 7, 7]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3, 3, 3, 7, 7, 8, 9, 9]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[0, 8, 7, 6, 9, 4, 0, 2, 7, 7]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2, 4, 6, 7, 7, 7, 8, 9]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[4, 9, 7, 6, 8, 3, 2, 6, 9, 6]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[2, 3, 4, 6, 6, 6, 7, 8, 9, 9]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4, 4, 6, 0, 4, 3, 8, 3, 3]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3, 3, 3, 4, 4, 4, 6, 8, 8]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[1, 0, 6, 3, 0, 7, 4, 0, 6, 8]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0, 1, 3, 4, 6, 6, 7, 8]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570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Assert </a:t>
            </a:r>
            <a:r>
              <a:rPr lang="ko-KR" altLang="en-US" dirty="0" smtClean="0"/>
              <a:t>활성화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090125"/>
            <a:ext cx="3775263" cy="341968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98434" y="1090125"/>
            <a:ext cx="40141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3, 3, 0, 0, 3, 9, 9, 7, 7]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3, 3, 3, 7, 7, 8, 9, 9]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BEFORE : [0, 8, 7, 6, 9, 4, 0, 2, 7, 7]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2, 4, 6, 7, 7, 7, 8, 9]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BEFORE : [4, 9, 7, 6, 8, 3, 2, 6, 9, 6]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AFTER : [2, 3, 4, 6, 6, 6, 7, 8, 9, 9]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4, 4, 6, 0, 4, 3, 8, 3, 3]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3, 3, 3, 4, 4, 4, 6, 8, 8]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BEFORE : [1, 0, 6, 3, 0, 7, 4, 0, 6, 8]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AFTER : [0, 0, 0, 1, 3, 4, 6, 6, 7, 8]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296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어서션</a:t>
            </a:r>
            <a:r>
              <a:rPr lang="ko-KR" altLang="en-US" dirty="0" smtClean="0"/>
              <a:t> </a:t>
            </a:r>
            <a:r>
              <a:rPr lang="ko-KR" altLang="en-US" dirty="0" smtClean="0"/>
              <a:t>동작 확인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77709" y="987574"/>
            <a:ext cx="4454331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선택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정렬</a:t>
            </a:r>
            <a:endParaRPr lang="ko-KR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sort()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- 1;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+ 1;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50" dirty="0" err="1" smtClean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 err="1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50" dirty="0" err="1" smtClean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50" dirty="0" smtClean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- 1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isMin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-1);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    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isSorted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(0,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 smtClean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5404" y="1643002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7709" y="3729721"/>
            <a:ext cx="5724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3, 3, 0, 0, 3, 9, 9, 7, 7]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java.lang.AssertionError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introduce_assertion.after.SortSample.sort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SortSample.java:24</a:t>
            </a:r>
            <a:r>
              <a:rPr lang="en-US" altLang="ko-KR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introduce_assertion.after.Main.execute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Main.java:25</a:t>
            </a:r>
            <a:r>
              <a:rPr lang="en-US" altLang="ko-KR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introduce_assertion.after.Main.main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Main.java:9</a:t>
            </a:r>
            <a:r>
              <a:rPr lang="en-US" altLang="ko-KR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34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자바 </a:t>
            </a:r>
            <a:r>
              <a:rPr lang="ko-KR" altLang="en-US" dirty="0" err="1" smtClean="0"/>
              <a:t>어서션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en-US" altLang="ko-KR" dirty="0" err="1" smtClean="0"/>
              <a:t>assesrt</a:t>
            </a:r>
            <a:r>
              <a:rPr lang="en-US" altLang="ko-KR" dirty="0" smtClean="0"/>
              <a:t> expr;</a:t>
            </a:r>
          </a:p>
          <a:p>
            <a:pPr lvl="3">
              <a:lnSpc>
                <a:spcPct val="110000"/>
              </a:lnSpc>
            </a:pPr>
            <a:r>
              <a:rPr lang="ko-KR" altLang="en-US" dirty="0" smtClean="0"/>
              <a:t>평가 결과가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면 아무 일도 일어나지 않음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면 </a:t>
            </a:r>
            <a:r>
              <a:rPr lang="en-US" altLang="ko-KR" dirty="0" err="1" smtClean="0"/>
              <a:t>java.lang.AssertionError</a:t>
            </a:r>
            <a:r>
              <a:rPr lang="ko-KR" altLang="en-US" dirty="0" smtClean="0"/>
              <a:t>예외 발생</a:t>
            </a:r>
            <a:endParaRPr lang="en-US" altLang="ko-KR" dirty="0" smtClean="0"/>
          </a:p>
          <a:p>
            <a:pPr lvl="3">
              <a:lnSpc>
                <a:spcPct val="110000"/>
              </a:lnSpc>
            </a:pPr>
            <a:r>
              <a:rPr lang="en-US" altLang="ko-KR" dirty="0" smtClean="0"/>
              <a:t>if (!expr){</a:t>
            </a:r>
            <a:br>
              <a:rPr lang="en-US" altLang="ko-KR" dirty="0" smtClean="0"/>
            </a:br>
            <a:r>
              <a:rPr lang="en-US" altLang="ko-KR" dirty="0" smtClean="0"/>
              <a:t>    throw new </a:t>
            </a:r>
            <a:r>
              <a:rPr lang="en-US" altLang="ko-KR" dirty="0" err="1" smtClean="0"/>
              <a:t>java.lang.AssertionError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3">
              <a:lnSpc>
                <a:spcPct val="110000"/>
              </a:lnSpc>
            </a:pP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assert expr: option;</a:t>
            </a:r>
          </a:p>
          <a:p>
            <a:pPr lvl="3">
              <a:lnSpc>
                <a:spcPct val="110000"/>
              </a:lnSpc>
            </a:pPr>
            <a:r>
              <a:rPr lang="ko-KR" altLang="en-US" dirty="0"/>
              <a:t>평가 결과가 </a:t>
            </a:r>
            <a:r>
              <a:rPr lang="en-US" altLang="ko-KR" dirty="0"/>
              <a:t>true</a:t>
            </a:r>
            <a:r>
              <a:rPr lang="ko-KR" altLang="en-US" dirty="0"/>
              <a:t>면 아무 일도 일어나지 </a:t>
            </a:r>
            <a:r>
              <a:rPr lang="ko-KR" altLang="en-US" dirty="0" smtClean="0"/>
              <a:t>않음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면</a:t>
            </a:r>
            <a:r>
              <a:rPr lang="en-US" altLang="ko-KR" dirty="0" err="1"/>
              <a:t>java.lang.AssertionError</a:t>
            </a:r>
            <a:r>
              <a:rPr lang="ko-KR" altLang="en-US" dirty="0"/>
              <a:t>예외 </a:t>
            </a:r>
            <a:r>
              <a:rPr lang="ko-KR" altLang="en-US" dirty="0" smtClean="0"/>
              <a:t>발생하고 </a:t>
            </a:r>
            <a:r>
              <a:rPr lang="en-US" altLang="ko-KR" dirty="0" smtClean="0"/>
              <a:t>option</a:t>
            </a:r>
            <a:r>
              <a:rPr lang="ko-KR" altLang="en-US" dirty="0" smtClean="0"/>
              <a:t>으로 표현</a:t>
            </a:r>
            <a:endParaRPr lang="en-US" altLang="ko-KR" dirty="0"/>
          </a:p>
          <a:p>
            <a:pPr lvl="3">
              <a:lnSpc>
                <a:spcPct val="110000"/>
              </a:lnSpc>
            </a:pPr>
            <a:r>
              <a:rPr lang="en-US" altLang="ko-KR" dirty="0"/>
              <a:t>if (!expr){</a:t>
            </a:r>
            <a:br>
              <a:rPr lang="en-US" altLang="ko-KR" dirty="0"/>
            </a:br>
            <a:r>
              <a:rPr lang="en-US" altLang="ko-KR" dirty="0"/>
              <a:t>    throw new </a:t>
            </a:r>
            <a:r>
              <a:rPr lang="en-US" altLang="ko-KR" dirty="0" err="1" smtClean="0"/>
              <a:t>java.lang.AssertionError</a:t>
            </a:r>
            <a:r>
              <a:rPr lang="en-US" altLang="ko-KR" dirty="0" smtClean="0"/>
              <a:t>(option);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616418"/>
            <a:ext cx="641905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36000" bIns="36000">
            <a:spAutoFit/>
          </a:bodyPr>
          <a:lstStyle/>
          <a:p>
            <a:r>
              <a:rPr lang="en-US" altLang="ko" sz="1200" dirty="0">
                <a:solidFill>
                  <a:srgbClr val="3F7F5F"/>
                </a:solidFill>
                <a:latin typeface="Consolas" panose="020B0609020204030204" pitchFamily="49" charset="0"/>
              </a:rPr>
              <a:t>//  </a:t>
            </a:r>
            <a:r>
              <a:rPr lang="ko-KR" altLang="en-US" sz="1200" dirty="0">
                <a:solidFill>
                  <a:srgbClr val="3F7F5F"/>
                </a:solidFill>
                <a:latin typeface="맑은 고딕" panose="020B0503020000020004" pitchFamily="50" charset="-127"/>
              </a:rPr>
              <a:t>선택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맑은 고딕" panose="020B0503020000020004" pitchFamily="50" charset="-127"/>
              </a:rPr>
              <a:t>정렬</a:t>
            </a:r>
            <a:endParaRPr lang="ko-KR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sort()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2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2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- 1;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+ 1;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2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20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- 1;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&gt; 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isMin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-1) :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this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20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", x = "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 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    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assert</a:t>
            </a:r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isSorted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(0,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+1) :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this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20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", x = "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3677270"/>
            <a:ext cx="8064896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BEFORE : [8, 3, 3, 0, 0, 3, 9, 9, 7, 7]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java.lang.AssertionError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: [0, 0, 3, 3, 3, 7, 9, 9, 8, 7], x = 6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introduce_assertion.after_add.SortSample.sort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SortSample.java:26</a:t>
            </a:r>
            <a:r>
              <a:rPr lang="en-US" altLang="ko-KR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introduce_assertion.after_add.Main.execute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Main.java:25</a:t>
            </a:r>
            <a:r>
              <a:rPr lang="en-US" altLang="ko-KR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introduce_assertion.after_add.Main.main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Main.java:9</a:t>
            </a:r>
            <a:r>
              <a:rPr lang="en-US" altLang="ko-KR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42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어서션은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769919" y="1663962"/>
            <a:ext cx="5976664" cy="30008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SortSample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i="1" dirty="0">
                <a:solidFill>
                  <a:srgbClr val="0000C0"/>
                </a:solidFill>
                <a:latin typeface="Consolas" panose="020B0609020204030204" pitchFamily="49" charset="0"/>
              </a:rPr>
              <a:t>ASSERT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어서션을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삭제 하려면 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맑은 고딕" panose="020B0503020000020004" pitchFamily="50" charset="-127"/>
              </a:rPr>
              <a:t>...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선택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정렬</a:t>
            </a:r>
            <a:endParaRPr lang="ko-KR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sort()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 smtClean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…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i="1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isMin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-1) :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this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", x = "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 smtClean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…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i="1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isSorted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(0,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+1) :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this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", x = "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맑은 고딕" panose="020B0503020000020004" pitchFamily="50" charset="-127"/>
              </a:rPr>
              <a:t>...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679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8002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1300191"/>
            <a:ext cx="4320480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Label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Label(String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display()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"display :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ko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"\"%s\""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getLabel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label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627534"/>
            <a:ext cx="4906888" cy="39626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Person(Label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Label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Person(Label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display()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9912" y="2571750"/>
            <a:ext cx="490688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" alt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getMail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ko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"Person [name=%s, mail=%s]"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ko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altLang="ko" sz="105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"\"(none)\""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ko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altLang="ko" sz="105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"\"(none)\""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2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627534"/>
            <a:ext cx="6563072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Main {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ko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Person[] 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Person(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Label(</a:t>
            </a:r>
            <a:r>
              <a:rPr lang="en-US" altLang="ko" sz="1100" dirty="0">
                <a:solidFill>
                  <a:srgbClr val="2A00FF"/>
                </a:solidFill>
                <a:latin typeface="Consolas" panose="020B0609020204030204" pitchFamily="49" charset="0"/>
              </a:rPr>
              <a:t>"Alice"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Label(</a:t>
            </a:r>
            <a:r>
              <a:rPr lang="en-US" altLang="ko" sz="1100" dirty="0">
                <a:solidFill>
                  <a:srgbClr val="2A00FF"/>
                </a:solidFill>
                <a:latin typeface="Consolas" panose="020B0609020204030204" pitchFamily="49" charset="0"/>
              </a:rPr>
              <a:t>"alice@example.com"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Person(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Label(</a:t>
            </a:r>
            <a:r>
              <a:rPr lang="en-US" altLang="ko" sz="1100" dirty="0">
                <a:solidFill>
                  <a:srgbClr val="2A00FF"/>
                </a:solidFill>
                <a:latin typeface="Consolas" panose="020B0609020204030204" pitchFamily="49" charset="0"/>
              </a:rPr>
              <a:t>"Bobby"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Label(</a:t>
            </a:r>
            <a:r>
              <a:rPr lang="en-US" altLang="ko" sz="1100" dirty="0">
                <a:solidFill>
                  <a:srgbClr val="2A00FF"/>
                </a:solidFill>
                <a:latin typeface="Consolas" panose="020B0609020204030204" pitchFamily="49" charset="0"/>
              </a:rPr>
              <a:t>"bobby@example.com"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Person(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Label(</a:t>
            </a:r>
            <a:r>
              <a:rPr lang="en-US" altLang="ko" sz="1100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(Person 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811368"/>
            <a:ext cx="4377853" cy="28014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1833" y="3059102"/>
            <a:ext cx="3675721" cy="1708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 [name="Alice", mail="alice@example.com"]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display : Alice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display : alice@example.com</a:t>
            </a:r>
          </a:p>
          <a:p>
            <a:endParaRPr lang="ko-KR" altLang="en-US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 [name="Bobby", mail="bobby@example.com"]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display : Bobby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display : bobby@example.com</a:t>
            </a:r>
          </a:p>
          <a:p>
            <a:endParaRPr lang="ko-KR" altLang="en-US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 [name="Chris", mail="(none)"]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display : Chris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1140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9610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 클래스 작성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851920" y="1347614"/>
            <a:ext cx="45720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Label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 panose="020B0609020204030204" pitchFamily="49" charset="0"/>
              </a:rPr>
              <a:t>"(none)"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display() {}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347614"/>
            <a:ext cx="288032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Label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44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9610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 </a:t>
            </a:r>
            <a:r>
              <a:rPr lang="ko-KR" altLang="en-US" dirty="0" smtClean="0"/>
              <a:t>치환하기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93848" y="843558"/>
            <a:ext cx="6062113" cy="3754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Person(Label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, Label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Person(Label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display()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ko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 panose="020B0609020204030204" pitchFamily="49" charset="0"/>
              </a:rPr>
              <a:t>"Person [name=%s, mail=%s]"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200" dirty="0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4897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961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리팩토링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31590"/>
            <a:ext cx="4752528" cy="35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43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</a:t>
            </a:r>
            <a:r>
              <a:rPr lang="ko-KR" altLang="en-US" dirty="0" smtClean="0"/>
              <a:t>패턴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1347614"/>
            <a:ext cx="324036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Label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newNull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3036236"/>
            <a:ext cx="324036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맑은 고딕" panose="020B0503020000020004" pitchFamily="50" charset="-127"/>
              </a:rPr>
              <a:t>...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Person(Label 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name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this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name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Label.</a:t>
            </a:r>
            <a:r>
              <a:rPr lang="en-US" altLang="ko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newNull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67" y="767553"/>
            <a:ext cx="3878916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싱글톤 </a:t>
            </a:r>
            <a:r>
              <a:rPr lang="ko-KR" altLang="en-US" dirty="0"/>
              <a:t>패턴과 널 </a:t>
            </a:r>
            <a:r>
              <a:rPr lang="ko-KR" altLang="en-US" dirty="0" smtClean="0"/>
              <a:t>객체로 중첩 클래스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31121" y="968384"/>
            <a:ext cx="8074152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Label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…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newNull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NullLabel.</a:t>
            </a:r>
            <a:r>
              <a:rPr lang="en-US" altLang="ko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altLang="ko" sz="5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Label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instancee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 panose="020B0609020204030204" pitchFamily="49" charset="0"/>
              </a:rPr>
              <a:t>"(none)"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968384"/>
            <a:ext cx="4133273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 panose="020B0609020204030204" pitchFamily="49" charset="0"/>
              </a:rPr>
              <a:t>display() </a:t>
            </a:r>
            <a:r>
              <a:rPr lang="en-US" altLang="k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}//end of </a:t>
            </a:r>
            <a:r>
              <a:rPr lang="en-US" altLang="ko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NullLabel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}//end of Label</a:t>
            </a:r>
            <a:endParaRPr lang="ko" alt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8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싱글톤 </a:t>
            </a:r>
            <a:r>
              <a:rPr lang="ko-KR" altLang="en-US" dirty="0"/>
              <a:t>패턴과 널 </a:t>
            </a:r>
            <a:r>
              <a:rPr lang="ko-KR" altLang="en-US" dirty="0" smtClean="0"/>
              <a:t>객체로 중첩 클래스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31121" y="968384"/>
            <a:ext cx="4516943" cy="29238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" sz="1400" dirty="0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Person(Label </a:t>
            </a:r>
            <a:r>
              <a:rPr lang="en-US" altLang="ko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, Label </a:t>
            </a:r>
            <a:r>
              <a:rPr lang="en-US" altLang="ko" sz="1400" dirty="0">
                <a:solidFill>
                  <a:srgbClr val="6A3E3E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mail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400" dirty="0">
                <a:solidFill>
                  <a:srgbClr val="6A3E3E"/>
                </a:solidFill>
                <a:latin typeface="Consolas" panose="020B0609020204030204" pitchFamily="49" charset="0"/>
              </a:rPr>
              <a:t>mail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Person(Label </a:t>
            </a:r>
            <a:r>
              <a:rPr lang="en-US" altLang="ko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Label.</a:t>
            </a:r>
            <a:r>
              <a:rPr lang="en-US" altLang="ko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newNull</a:t>
            </a:r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3" y="1275606"/>
            <a:ext cx="3466728" cy="30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34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83579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패턴 </a:t>
            </a:r>
            <a:r>
              <a:rPr lang="ko-KR" altLang="en-US" dirty="0" smtClean="0"/>
              <a:t>중복에 빠지지 않기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소비량이 많다면 싱글톤 </a:t>
            </a:r>
            <a:r>
              <a:rPr lang="ko-KR" altLang="en-US" dirty="0" smtClean="0"/>
              <a:t>패턴사용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837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4676" y="1183737"/>
            <a:ext cx="399732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Banner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Banner(String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times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테두리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출력</a:t>
            </a:r>
            <a:endParaRPr lang="ko-KR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.print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"+"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 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content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.print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"-"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"+"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3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endParaRPr lang="ko" altLang="en-US" sz="3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내용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출력</a:t>
            </a:r>
            <a:endParaRPr lang="ko-KR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times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"|"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content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"|"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3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endParaRPr lang="ko" altLang="en-US" sz="3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2675" y="1203598"/>
            <a:ext cx="3816424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" altLang="en-US" sz="3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>
                <a:solidFill>
                  <a:srgbClr val="3F7F5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</a:t>
            </a:r>
            <a:r>
              <a:rPr lang="ko-KR" altLang="en-US" sz="1050" dirty="0">
                <a:solidFill>
                  <a:srgbClr val="3F7F5F"/>
                </a:solidFill>
                <a:latin typeface="맑은 고딕" panose="020B0503020000020004" pitchFamily="50" charset="-127"/>
              </a:rPr>
              <a:t>테두리출력</a:t>
            </a:r>
            <a:endParaRPr lang="ko-KR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.print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"+"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 </a:t>
            </a:r>
            <a:r>
              <a:rPr lang="en-US" altLang="ko" sz="1050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content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.length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();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.print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"-"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"+"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224586"/>
            <a:ext cx="3997323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Main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Banner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hello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Banner(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hello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" altLang="en-US" sz="3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endParaRPr lang="ko" altLang="en-US" sz="3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0" y="2859782"/>
            <a:ext cx="263674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699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984136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추출하고자하는</a:t>
            </a:r>
            <a:r>
              <a:rPr lang="ko-KR" altLang="en-US" dirty="0" smtClean="0"/>
              <a:t> 영역을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Refactor -&gt; Extract Method…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4" y="1635646"/>
            <a:ext cx="7859216" cy="28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93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788322"/>
            <a:ext cx="3997323" cy="37933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Banner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Banner(String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times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printBorder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printContent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times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printBorder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printContent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times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times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"|"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"|"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printBorder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" altLang="en-US" sz="20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endParaRPr lang="ko" altLang="en-US" sz="200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73147"/>
            <a:ext cx="3179068" cy="11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메서드를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240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9552" y="1347614"/>
            <a:ext cx="8280920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Book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200" dirty="0">
                <a:solidFill>
                  <a:srgbClr val="0000C0"/>
                </a:solidFill>
                <a:latin typeface="Consolas"/>
              </a:rPr>
              <a:t>title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isbn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200" dirty="0">
                <a:solidFill>
                  <a:srgbClr val="0000C0"/>
                </a:solidFill>
                <a:latin typeface="Consolas"/>
              </a:rPr>
              <a:t>price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authorName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authorMail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Book(String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title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isbn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price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title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title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isbn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isbn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price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price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authorName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authorMail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b="1" dirty="0">
                <a:solidFill>
                  <a:srgbClr val="0070C0"/>
                </a:solidFill>
                <a:latin typeface="맑은 고딕"/>
              </a:rPr>
              <a:t>//getter &amp; setter method</a:t>
            </a:r>
            <a:endParaRPr lang="ko" altLang="en-US" sz="1200" dirty="0">
              <a:solidFill>
                <a:srgbClr val="0070C0"/>
              </a:solidFill>
              <a:latin typeface="Consolas"/>
              <a:ea typeface="맑은 고딕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   </a:t>
            </a:r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699542"/>
            <a:ext cx="8136904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" altLang="en-US" sz="1200" dirty="0" smtClean="0">
                <a:solidFill>
                  <a:srgbClr val="000000"/>
                </a:solidFill>
                <a:latin typeface="Consolas"/>
                <a:ea typeface="맑은 고딕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  <a:ea typeface="맑은 고딕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String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  <a:ea typeface="맑은 고딕"/>
              </a:rPr>
              <a:t>toXml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() {</a:t>
            </a:r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String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  <a:ea typeface="맑은 고딕"/>
              </a:rPr>
              <a:t>autor</a:t>
            </a:r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= tag(</a:t>
            </a:r>
            <a:r>
              <a:rPr lang="en-US" altLang="ko" sz="1200" dirty="0">
                <a:solidFill>
                  <a:srgbClr val="2A00FF"/>
                </a:solidFill>
                <a:latin typeface="Consolas"/>
                <a:ea typeface="맑은 고딕"/>
              </a:rPr>
              <a:t>"author"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</a:t>
            </a:r>
            <a:endParaRPr lang="en-US" altLang="ko" sz="1200" dirty="0" smtClean="0">
              <a:solidFill>
                <a:srgbClr val="000000"/>
              </a:solidFill>
              <a:latin typeface="Consolas"/>
              <a:ea typeface="맑은 고딕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                                 tag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  <a:ea typeface="맑은 고딕"/>
              </a:rPr>
              <a:t>"name"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  <a:ea typeface="맑은 고딕"/>
              </a:rPr>
              <a:t>authorName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)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+ </a:t>
            </a: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                                 tag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  <a:ea typeface="맑은 고딕"/>
              </a:rPr>
              <a:t>"mail"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  <a:ea typeface="맑은 고딕"/>
              </a:rPr>
              <a:t>authorMail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));</a:t>
            </a:r>
          </a:p>
          <a:p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  <a:ea typeface="맑은 고딕"/>
              </a:rPr>
              <a:t>book</a:t>
            </a:r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= tag(</a:t>
            </a:r>
            <a:r>
              <a:rPr lang="en-US" altLang="ko" sz="1200" dirty="0">
                <a:solidFill>
                  <a:srgbClr val="2A00FF"/>
                </a:solidFill>
                <a:latin typeface="Consolas"/>
                <a:ea typeface="맑은 고딕"/>
              </a:rPr>
              <a:t>"book"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tag(</a:t>
            </a:r>
            <a:r>
              <a:rPr lang="en-US" altLang="ko" sz="1200" dirty="0">
                <a:solidFill>
                  <a:srgbClr val="2A00FF"/>
                </a:solidFill>
                <a:latin typeface="Consolas"/>
                <a:ea typeface="맑은 고딕"/>
              </a:rPr>
              <a:t>"title"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</a:t>
            </a:r>
            <a:r>
              <a:rPr lang="en-US" altLang="ko" sz="1200" dirty="0">
                <a:solidFill>
                  <a:srgbClr val="0000C0"/>
                </a:solidFill>
                <a:latin typeface="Consolas"/>
                <a:ea typeface="맑은 고딕"/>
              </a:rPr>
              <a:t>title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)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+ </a:t>
            </a: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                                 tag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  <a:ea typeface="맑은 고딕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  <a:ea typeface="맑은 고딕"/>
              </a:rPr>
              <a:t>isbn</a:t>
            </a:r>
            <a:r>
              <a:rPr lang="en-US" altLang="ko" sz="1200" dirty="0">
                <a:solidFill>
                  <a:srgbClr val="2A00FF"/>
                </a:solidFill>
                <a:latin typeface="Consolas"/>
                <a:ea typeface="맑은 고딕"/>
              </a:rPr>
              <a:t>"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  <a:ea typeface="맑은 고딕"/>
              </a:rPr>
              <a:t>isbn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)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+ </a:t>
            </a: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                                 tag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  <a:ea typeface="맑은 고딕"/>
              </a:rPr>
              <a:t>"price"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</a:t>
            </a:r>
            <a:r>
              <a:rPr lang="en-US" altLang="ko" sz="1200" dirty="0">
                <a:solidFill>
                  <a:srgbClr val="0000C0"/>
                </a:solidFill>
                <a:latin typeface="Consolas"/>
                <a:ea typeface="맑은 고딕"/>
              </a:rPr>
              <a:t>price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)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+ </a:t>
            </a: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                                 </a:t>
            </a:r>
            <a:r>
              <a:rPr lang="en-US" altLang="ko" sz="1200" dirty="0" err="1" smtClean="0">
                <a:solidFill>
                  <a:srgbClr val="6A3E3E"/>
                </a:solidFill>
                <a:latin typeface="Consolas"/>
                <a:ea typeface="맑은 고딕"/>
              </a:rPr>
              <a:t>autor</a:t>
            </a:r>
            <a:r>
              <a:rPr lang="en-US" altLang="ko" sz="1200" dirty="0" smtClean="0">
                <a:solidFill>
                  <a:srgbClr val="6A3E3E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  <a:ea typeface="맑은 고딕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  <a:ea typeface="맑은 고딕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>
                <a:solidFill>
                  <a:srgbClr val="6A3E3E"/>
                </a:solidFill>
                <a:latin typeface="Consolas"/>
                <a:ea typeface="맑은 고딕"/>
              </a:rPr>
              <a:t>book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;</a:t>
            </a:r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  <a:ea typeface="맑은 고딕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String tag(String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  <a:ea typeface="맑은 고딕"/>
              </a:rPr>
              <a:t>element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  <a:ea typeface="맑은 고딕"/>
              </a:rPr>
              <a:t>content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  <a:ea typeface="맑은 고딕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  <a:ea typeface="맑은 고딕"/>
              </a:rPr>
              <a:t>String.</a:t>
            </a:r>
            <a:r>
              <a:rPr lang="en-US" altLang="ko" sz="1200" i="1" dirty="0" err="1">
                <a:solidFill>
                  <a:srgbClr val="000000"/>
                </a:solidFill>
                <a:latin typeface="Consolas"/>
                <a:ea typeface="맑은 고딕"/>
              </a:rPr>
              <a:t>format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  <a:ea typeface="맑은 고딕"/>
              </a:rPr>
              <a:t>"&lt;%1$s&gt;%2$s&lt;/%1$s&gt;"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</a:t>
            </a:r>
            <a:r>
              <a:rPr lang="en-US" altLang="ko" sz="1200" dirty="0">
                <a:solidFill>
                  <a:srgbClr val="6A3E3E"/>
                </a:solidFill>
                <a:latin typeface="Consolas"/>
                <a:ea typeface="맑은 고딕"/>
              </a:rPr>
              <a:t>element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, </a:t>
            </a:r>
            <a:r>
              <a:rPr lang="en-US" altLang="ko" sz="1200" dirty="0">
                <a:solidFill>
                  <a:srgbClr val="6A3E3E"/>
                </a:solidFill>
                <a:latin typeface="Consolas"/>
                <a:ea typeface="맑은 고딕"/>
              </a:rPr>
              <a:t>content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  <a:ea typeface="맑은 고딕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  <a:ea typeface="맑은 고딕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24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771550"/>
            <a:ext cx="813690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Book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refactoring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Book(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"Refactoring: improving the 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desgin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 of existing code"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"ISBN0201485672"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"$4495"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"Martin Fowler"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"fowler@acm.org"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refactoring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.toXml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());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56371"/>
            <a:ext cx="3494692" cy="29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984136"/>
          </a:xfrm>
        </p:spPr>
        <p:txBody>
          <a:bodyPr>
            <a:normAutofit fontScale="92500"/>
          </a:bodyPr>
          <a:lstStyle/>
          <a:p>
            <a:pPr lvl="1"/>
            <a:r>
              <a:rPr lang="ko-KR" altLang="en-US" dirty="0"/>
              <a:t>리팩토링 </a:t>
            </a:r>
            <a:r>
              <a:rPr lang="en-US" altLang="ko-KR" dirty="0"/>
              <a:t>– </a:t>
            </a:r>
            <a:r>
              <a:rPr lang="ko-KR" altLang="en-US" dirty="0"/>
              <a:t>클래스 추출을 위한 필드 </a:t>
            </a:r>
            <a:r>
              <a:rPr lang="ko-KR" altLang="en-US" dirty="0" smtClean="0"/>
              <a:t>이동 및 메서드 위임</a:t>
            </a:r>
            <a:endParaRPr lang="en-US" altLang="ko-KR" dirty="0"/>
          </a:p>
          <a:p>
            <a:pPr lvl="2"/>
            <a:r>
              <a:rPr lang="en-US" altLang="ko-KR" dirty="0"/>
              <a:t>Book </a:t>
            </a:r>
            <a:r>
              <a:rPr lang="ko-KR" altLang="en-US" dirty="0"/>
              <a:t>클래스에서 새로운  </a:t>
            </a:r>
            <a:r>
              <a:rPr lang="en-US" altLang="ko-KR" dirty="0"/>
              <a:t>Author</a:t>
            </a:r>
            <a:r>
              <a:rPr lang="ko-KR" altLang="en-US" dirty="0"/>
              <a:t>클래스로 추출</a:t>
            </a:r>
            <a:r>
              <a:rPr lang="en-US" altLang="ko-KR" dirty="0"/>
              <a:t> – </a:t>
            </a:r>
            <a:r>
              <a:rPr lang="ko-KR" altLang="en-US" dirty="0"/>
              <a:t>필드 이동 리팩토링</a:t>
            </a:r>
            <a:endParaRPr lang="en-US" altLang="ko-KR" dirty="0"/>
          </a:p>
          <a:p>
            <a:pPr lvl="2"/>
            <a:r>
              <a:rPr lang="en-US" altLang="ko-KR" dirty="0"/>
              <a:t>Refactor -&gt; Extract </a:t>
            </a:r>
            <a:r>
              <a:rPr lang="en-US" altLang="ko-KR" dirty="0" smtClean="0"/>
              <a:t>Class</a:t>
            </a: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9662"/>
            <a:ext cx="61341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4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2409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/>
              <a:t>리팩토링 </a:t>
            </a:r>
            <a:r>
              <a:rPr lang="en-US" altLang="ko-KR" dirty="0"/>
              <a:t>– </a:t>
            </a:r>
            <a:r>
              <a:rPr lang="ko-KR" altLang="en-US" dirty="0"/>
              <a:t>클래스 추출을 위한 필드 이동</a:t>
            </a:r>
            <a:endParaRPr lang="en-US" altLang="ko-KR" dirty="0"/>
          </a:p>
          <a:p>
            <a:pPr lvl="2"/>
            <a:r>
              <a:rPr lang="en-US" altLang="ko-KR" dirty="0"/>
              <a:t>Book </a:t>
            </a:r>
            <a:r>
              <a:rPr lang="ko-KR" altLang="en-US" dirty="0"/>
              <a:t>클래스에서 새로운  </a:t>
            </a:r>
            <a:r>
              <a:rPr lang="en-US" altLang="ko-KR" dirty="0"/>
              <a:t>Author</a:t>
            </a:r>
            <a:r>
              <a:rPr lang="ko-KR" altLang="en-US" dirty="0"/>
              <a:t>클래스로 추출</a:t>
            </a:r>
            <a:r>
              <a:rPr lang="en-US" altLang="ko-KR" dirty="0"/>
              <a:t> – </a:t>
            </a:r>
            <a:r>
              <a:rPr lang="ko-KR" altLang="en-US" dirty="0"/>
              <a:t>필드 이동 </a:t>
            </a:r>
            <a:r>
              <a:rPr lang="ko-KR" altLang="en-US" dirty="0" smtClean="0"/>
              <a:t>리팩토링</a:t>
            </a:r>
            <a:endParaRPr lang="en-US" altLang="ko-K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7614"/>
            <a:ext cx="3519661" cy="292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78" y="1347614"/>
            <a:ext cx="3249710" cy="292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619672" y="1622100"/>
            <a:ext cx="504056" cy="229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5616" y="2808054"/>
            <a:ext cx="1687822" cy="267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71494" y="3305377"/>
            <a:ext cx="740265" cy="124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771550"/>
            <a:ext cx="3960440" cy="38318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Author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Author() {}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Author(String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authorName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authorMail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getAuthorName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setAuthorName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authorName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getAuthorMail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setAuthorMail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authorMail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622100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860032" y="1622100"/>
            <a:ext cx="1224136" cy="373586"/>
          </a:xfrm>
          <a:prstGeom prst="wedgeRoundRectCallout">
            <a:avLst>
              <a:gd name="adj1" fmla="val -91104"/>
              <a:gd name="adj2" fmla="val 461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err="1" smtClean="0"/>
              <a:t>생성자</a:t>
            </a:r>
            <a:r>
              <a:rPr lang="ko-KR" altLang="en-US" sz="1200" dirty="0" smtClean="0"/>
              <a:t> 추가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46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0171" y="619944"/>
            <a:ext cx="8136904" cy="3966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36000" bIns="36000">
            <a:spAutoFit/>
          </a:bodyPr>
          <a:lstStyle/>
          <a:p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Book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0000C0"/>
                </a:solidFill>
                <a:latin typeface="Consolas"/>
              </a:rPr>
              <a:t>title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isbn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0000C0"/>
                </a:solidFill>
                <a:latin typeface="Consolas"/>
              </a:rPr>
              <a:t>price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Author </a:t>
            </a:r>
            <a:r>
              <a:rPr lang="en-US" altLang="ko" sz="900" dirty="0" err="1" smtClean="0">
                <a:solidFill>
                  <a:srgbClr val="0000C0"/>
                </a:solidFill>
                <a:latin typeface="Consolas"/>
              </a:rPr>
              <a:t>author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Book(String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title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isbn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price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title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title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isbn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isbn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price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price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9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altLang="ko" sz="9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 smtClean="0">
                <a:solidFill>
                  <a:srgbClr val="0000C0"/>
                </a:solidFill>
                <a:latin typeface="Consolas"/>
              </a:rPr>
              <a:t>author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Author(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 smtClean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getTitle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altLang="ko" sz="9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C0"/>
                </a:solidFill>
                <a:latin typeface="Consolas"/>
              </a:rPr>
              <a:t>title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; 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getIsbn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isbn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getPrice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C0"/>
                </a:solidFill>
                <a:latin typeface="Consolas"/>
              </a:rPr>
              <a:t>price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getAuthorName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altLang="ko" sz="9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.getAuthorName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(); }  //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위임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getAuthorMail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altLang="ko" sz="9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.getAuthorMail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(); }  //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위임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setAuthorName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altLang="ko" sz="9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 smtClean="0">
                <a:solidFill>
                  <a:srgbClr val="0000C0"/>
                </a:solidFill>
                <a:latin typeface="Consolas"/>
              </a:rPr>
              <a:t>author</a:t>
            </a:r>
            <a:r>
              <a:rPr lang="en-US" altLang="ko" sz="900" dirty="0" err="1" smtClean="0">
                <a:solidFill>
                  <a:srgbClr val="000000"/>
                </a:solidFill>
                <a:latin typeface="Consolas"/>
              </a:rPr>
              <a:t>.setAuthorName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 err="1" smtClean="0">
                <a:solidFill>
                  <a:srgbClr val="6A3E3E"/>
                </a:solidFill>
                <a:latin typeface="Consolas"/>
              </a:rPr>
              <a:t>authorName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); }  //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위임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setAuthorMail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{  </a:t>
            </a:r>
            <a:r>
              <a:rPr lang="en-US" altLang="ko" sz="9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9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900" dirty="0" err="1" smtClean="0">
                <a:solidFill>
                  <a:srgbClr val="0000C0"/>
                </a:solidFill>
                <a:latin typeface="Consolas"/>
              </a:rPr>
              <a:t>author</a:t>
            </a:r>
            <a:r>
              <a:rPr lang="en-US" altLang="ko" sz="900" dirty="0" err="1" smtClean="0">
                <a:solidFill>
                  <a:srgbClr val="000000"/>
                </a:solidFill>
                <a:latin typeface="Consolas"/>
              </a:rPr>
              <a:t>.setAuthorMail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 err="1" smtClean="0">
                <a:solidFill>
                  <a:srgbClr val="6A3E3E"/>
                </a:solidFill>
                <a:latin typeface="Consolas"/>
              </a:rPr>
              <a:t>authorMail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); } //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위임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toXml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autor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tag(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"author"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tag(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.getAuthorName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()) +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"\r\n"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+ tag(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"mail"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author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.getAuthorMail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()));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book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= tag(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"book"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tag(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"title"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0000C0"/>
                </a:solidFill>
                <a:latin typeface="Consolas"/>
              </a:rPr>
              <a:t>title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+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"\r\n"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+ tag(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900" dirty="0" err="1">
                <a:solidFill>
                  <a:srgbClr val="2A00FF"/>
                </a:solidFill>
                <a:latin typeface="Consolas"/>
              </a:rPr>
              <a:t>isbn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 err="1">
                <a:solidFill>
                  <a:srgbClr val="0000C0"/>
                </a:solidFill>
                <a:latin typeface="Consolas"/>
              </a:rPr>
              <a:t>isbn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+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"\r\n"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+ tag(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"price"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0000C0"/>
                </a:solidFill>
                <a:latin typeface="Consolas"/>
              </a:rPr>
              <a:t>price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+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"\r\n"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" sz="900" dirty="0" err="1">
                <a:solidFill>
                  <a:srgbClr val="6A3E3E"/>
                </a:solidFill>
                <a:latin typeface="Consolas"/>
              </a:rPr>
              <a:t>autor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book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String tag(String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element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content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9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900" dirty="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altLang="ko" sz="900" i="1" dirty="0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900" dirty="0">
                <a:solidFill>
                  <a:srgbClr val="2A00FF"/>
                </a:solidFill>
                <a:latin typeface="Consolas"/>
              </a:rPr>
              <a:t>"&lt;%1$s&gt;%2$s&lt;/%1$s&gt;"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element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900" dirty="0">
                <a:solidFill>
                  <a:srgbClr val="6A3E3E"/>
                </a:solidFill>
                <a:latin typeface="Consolas"/>
              </a:rPr>
              <a:t>content</a:t>
            </a:r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9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9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203598"/>
            <a:ext cx="158417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1851670"/>
            <a:ext cx="3312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112815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리팩토링은 외부에서 보는 프로그램 동작은 바꾸지 않고 프로그램 내부 구조를 개선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이 사용하는 </a:t>
            </a:r>
            <a:r>
              <a:rPr lang="en-US" altLang="ko-KR" dirty="0" smtClean="0"/>
              <a:t>Book </a:t>
            </a:r>
            <a:r>
              <a:rPr lang="ko-KR" altLang="en-US" dirty="0" smtClean="0"/>
              <a:t>클래스의 동작은 변하지 않으므로 리팩토링 전후로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클래스를 수정할 필요는 없음</a:t>
            </a:r>
            <a:endParaRPr lang="en-US" altLang="ko-KR" dirty="0" smtClean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5" y="1995686"/>
            <a:ext cx="633500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상위 </a:t>
            </a:r>
            <a:r>
              <a:rPr lang="ko-KR" altLang="en-US" sz="2000" dirty="0" smtClean="0">
                <a:solidFill>
                  <a:srgbClr val="464653"/>
                </a:solidFill>
              </a:rPr>
              <a:t>클래스 </a:t>
            </a:r>
            <a:r>
              <a:rPr lang="ko-KR" altLang="en-US" sz="2000" dirty="0" smtClean="0">
                <a:solidFill>
                  <a:srgbClr val="464653"/>
                </a:solidFill>
              </a:rPr>
              <a:t>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Extract </a:t>
            </a:r>
            <a:r>
              <a:rPr lang="en-US" altLang="ko-KR" sz="1400" b="1" dirty="0" err="1" smtClean="0">
                <a:solidFill>
                  <a:srgbClr val="464653"/>
                </a:solidFill>
              </a:rPr>
              <a:t>SuperClass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114800" cy="39662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dirty="0" smtClean="0"/>
              <a:t>Player </a:t>
            </a:r>
            <a:r>
              <a:rPr lang="ko-KR" altLang="en-US" dirty="0" smtClean="0"/>
              <a:t>클래스는 음악과 비디오를 재생하는 클래스</a:t>
            </a:r>
            <a:endParaRPr lang="en-US" altLang="ko-KR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dirty="0" err="1" smtClean="0"/>
              <a:t>setMedia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메서드로 음악 또는 비디오를 선택해서 </a:t>
            </a:r>
            <a:r>
              <a:rPr lang="en-US" altLang="ko-KR" dirty="0" smtClean="0"/>
              <a:t>play, loop, stop </a:t>
            </a:r>
            <a:r>
              <a:rPr lang="ko-KR" altLang="en-US" dirty="0" smtClean="0"/>
              <a:t>각 메서드로 재생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정지 처리를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dirty="0" smtClean="0"/>
              <a:t>음악과 비디오 재생방법은 각기 다르므로 음악은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메서드를 실행할 때 내부적으로 </a:t>
            </a:r>
            <a:r>
              <a:rPr lang="en-US" altLang="ko-KR" dirty="0" err="1" smtClean="0"/>
              <a:t>playMusic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비디오는 내부적으로 </a:t>
            </a:r>
            <a:r>
              <a:rPr lang="en-US" altLang="ko-KR" dirty="0" err="1" smtClean="0"/>
              <a:t>playVideo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호출한다</a:t>
            </a:r>
            <a:r>
              <a:rPr lang="en-US" altLang="ko-KR" dirty="0" smtClean="0"/>
              <a:t>.(loop, stop</a:t>
            </a:r>
            <a:r>
              <a:rPr lang="ko-KR" altLang="en-US" dirty="0" smtClean="0"/>
              <a:t>도 같음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dirty="0" smtClean="0"/>
              <a:t>이 클래스의 문제점을 지적하고 개선 방법을 제시하시오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39202"/>
            <a:ext cx="3610744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상위 </a:t>
            </a:r>
            <a:r>
              <a:rPr lang="ko-KR" altLang="en-US" sz="2000" dirty="0" smtClean="0">
                <a:solidFill>
                  <a:srgbClr val="464653"/>
                </a:solidFill>
              </a:rPr>
              <a:t>클래스 </a:t>
            </a:r>
            <a:r>
              <a:rPr lang="ko-KR" altLang="en-US" sz="2000" dirty="0" smtClean="0">
                <a:solidFill>
                  <a:srgbClr val="464653"/>
                </a:solidFill>
              </a:rPr>
              <a:t>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Extract </a:t>
            </a:r>
            <a:r>
              <a:rPr lang="en-US" altLang="ko-KR" sz="1400" b="1" dirty="0" err="1" smtClean="0">
                <a:solidFill>
                  <a:srgbClr val="464653"/>
                </a:solidFill>
              </a:rPr>
              <a:t>SuperClass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5194920" cy="4800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dirty="0" smtClean="0"/>
              <a:t>Music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클래스 추출</a:t>
            </a:r>
            <a:endParaRPr lang="en-US" altLang="ko-KR" dirty="0" smtClean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88564"/>
            <a:ext cx="4968671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상위 </a:t>
            </a:r>
            <a:r>
              <a:rPr lang="ko-KR" altLang="en-US" sz="2000" dirty="0" smtClean="0">
                <a:solidFill>
                  <a:srgbClr val="464653"/>
                </a:solidFill>
              </a:rPr>
              <a:t>클래스 </a:t>
            </a:r>
            <a:r>
              <a:rPr lang="ko-KR" altLang="en-US" sz="2000" dirty="0" smtClean="0">
                <a:solidFill>
                  <a:srgbClr val="464653"/>
                </a:solidFill>
              </a:rPr>
              <a:t>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Extract </a:t>
            </a:r>
            <a:r>
              <a:rPr lang="en-US" altLang="ko-KR" sz="1400" b="1" dirty="0" err="1" smtClean="0">
                <a:solidFill>
                  <a:srgbClr val="464653"/>
                </a:solidFill>
              </a:rPr>
              <a:t>SuperClass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4800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dirty="0" smtClean="0"/>
              <a:t>Music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클래스 는 공통 메서드가 있으므로 상위 클래스 추출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50"/>
            <a:ext cx="66103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97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1033</TotalTime>
  <Words>11236</Words>
  <Application>Microsoft Office PowerPoint</Application>
  <PresentationFormat>화면 슬라이드 쇼(16:9)</PresentationFormat>
  <Paragraphs>2232</Paragraphs>
  <Slides>141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141</vt:i4>
      </vt:variant>
    </vt:vector>
  </HeadingPairs>
  <TitlesOfParts>
    <vt:vector size="152" baseType="lpstr">
      <vt:lpstr>Gill Sans MT</vt:lpstr>
      <vt:lpstr>나눔고딕 ExtraBold</vt:lpstr>
      <vt:lpstr>돋움</vt:lpstr>
      <vt:lpstr>맑은 고딕</vt:lpstr>
      <vt:lpstr>Arial</vt:lpstr>
      <vt:lpstr>Bookman Old Style</vt:lpstr>
      <vt:lpstr>Consolas</vt:lpstr>
      <vt:lpstr>Verdana</vt:lpstr>
      <vt:lpstr>Wingdings</vt:lpstr>
      <vt:lpstr>Wingdings 3</vt:lpstr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코드의 구린내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상위 클래스 추출 (Extract SuperClass)</vt:lpstr>
      <vt:lpstr>상위 클래스 추출 (Extract SuperClass)</vt:lpstr>
      <vt:lpstr>상위 클래스 추출 (Extract SuperClass)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대리자 은폐 (Hide Delegate)</vt:lpstr>
      <vt:lpstr>대리자 은폐 (Hide Delegate)</vt:lpstr>
      <vt:lpstr>대리자 은폐 (Hide Delegate)</vt:lpstr>
      <vt:lpstr>대리자 은폐 (Hide Delegate)</vt:lpstr>
      <vt:lpstr>대리자 은폐 (Hide Delegate)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MinSu Kim</cp:lastModifiedBy>
  <cp:revision>89</cp:revision>
  <dcterms:created xsi:type="dcterms:W3CDTF">2018-02-23T02:02:49Z</dcterms:created>
  <dcterms:modified xsi:type="dcterms:W3CDTF">2018-03-13T13:05:35Z</dcterms:modified>
</cp:coreProperties>
</file>