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089" showSpecialPlsOnTitleSld="0" saveSubsetFonts="1">
  <p:sldMasterIdLst>
    <p:sldMasterId id="2147483679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7" r:id="rId38"/>
    <p:sldId id="299" r:id="rId39"/>
    <p:sldId id="295" r:id="rId40"/>
    <p:sldId id="296" r:id="rId41"/>
    <p:sldId id="294" r:id="rId42"/>
    <p:sldId id="301" r:id="rId43"/>
    <p:sldId id="300" r:id="rId44"/>
    <p:sldId id="302" r:id="rId45"/>
    <p:sldId id="303" r:id="rId46"/>
    <p:sldId id="304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5" r:id="rId70"/>
    <p:sldId id="332" r:id="rId71"/>
    <p:sldId id="333" r:id="rId72"/>
    <p:sldId id="334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51" r:id="rId85"/>
    <p:sldId id="347" r:id="rId86"/>
    <p:sldId id="348" r:id="rId87"/>
    <p:sldId id="349" r:id="rId88"/>
    <p:sldId id="350" r:id="rId89"/>
    <p:sldId id="352" r:id="rId9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271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277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294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>
            <p14:sldId id="320"/>
            <p14:sldId id="321"/>
            <p14:sldId id="322"/>
            <p14:sldId id="323"/>
            <p14:sldId id="324"/>
          </p14:sldIdLst>
        </p14:section>
        <p14:section name="생성자를 팩토리 메서드로 치환" id="{DB0F5662-FB57-428A-82FB-47813A369220}">
          <p14:sldIdLst>
            <p14:sldId id="325"/>
            <p14:sldId id="326"/>
            <p14:sldId id="327"/>
            <p14:sldId id="328"/>
            <p14:sldId id="329"/>
          </p14:sldIdLst>
        </p14:section>
        <p14:section name="관측 데이터 복제" id="{EE5EDC60-7874-4F0C-A3FA-B80A95D879EC}">
          <p14:sldIdLst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상속을 위임으로 치환" id="{F765CF7A-C948-4EAB-8EFF-28910A2EFDFC}">
          <p14:sldIdLst>
            <p14:sldId id="336"/>
            <p14:sldId id="337"/>
            <p14:sldId id="338"/>
            <p14:sldId id="339"/>
            <p14:sldId id="340"/>
          </p14:sldIdLst>
        </p14:section>
        <p14:section name="대리자 은폐" id="{779A3173-87C7-45B0-B8D2-C4209311E253}">
          <p14:sldIdLst>
            <p14:sldId id="341"/>
            <p14:sldId id="342"/>
            <p14:sldId id="343"/>
            <p14:sldId id="344"/>
            <p14:sldId id="345"/>
          </p14:sldIdLst>
        </p14:section>
        <p14:section name="상속 구조 정리" id="{6802893B-AA3E-42E6-870E-7FE60363FD73}">
          <p14:sldIdLst>
            <p14:sldId id="346"/>
            <p14:sldId id="351"/>
            <p14:sldId id="347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2" autoAdjust="0"/>
    <p:restoredTop sz="94660"/>
  </p:normalViewPr>
  <p:slideViewPr>
    <p:cSldViewPr>
      <p:cViewPr varScale="1">
        <p:scale>
          <a:sx n="105" d="100"/>
          <a:sy n="105" d="100"/>
        </p:scale>
        <p:origin x="82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09663"/>
              </p:ext>
            </p:extLst>
          </p:nvPr>
        </p:nvGraphicFramePr>
        <p:xfrm>
          <a:off x="611560" y="699542"/>
          <a:ext cx="7992888" cy="38481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en-US" altLang="ko-KR" sz="1050" b="1" dirty="0" smtClean="0"/>
                        <a:t>Replace Magic Number with Symbolic Constant)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상수를 사용함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넘버는 의미를 알기 어려움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매직 넘버가 여러 곳에 있으면 변경하기 어려움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매직 넘버를 기호 상수로 치환 함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상수의 의미를 알기 쉬워짐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기호 상수의 값을 변경하면 상수를 사용하는 모든 곳이 변경됨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이해하기 어려운 이름을 사용하면 오해가 생길 수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기호 상수 선언하기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 선언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매직 넘버를 기호 상수로 치환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기호 상수에 의존하는 다른 매직 넘버를 찾아서 기호 상수를 사용한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표현식으로 변환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중요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테스트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클래스로 치환하는 방법이 좋을 때도 있음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상수가 분류 코드로 쓰인다면 상태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전략 패턴을 사용하는 방법도 있음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  <a:p>
            <a:pPr lvl="1"/>
            <a:r>
              <a:rPr lang="ko-KR" altLang="en-US" dirty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(break)</a:t>
            </a:r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리팩토링 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예제 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/>
              <a:t>리팩토링 전</a:t>
            </a:r>
            <a:endParaRPr lang="en-US" altLang="ko-KR" dirty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 문법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어서션은 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싱글톤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싱글톤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메서드를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instanceof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리팩토링해야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메서드명  변경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createShape()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다형성으로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코드를 예외로 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 정상처리와 에러 처리가 혼재하면 프로그램의 흐름을 파악하기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 전파 처리를 프로그램 전체에 집어 넣어야 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</a:t>
            </a:r>
            <a:r>
              <a:rPr lang="ko-KR" altLang="en-US" sz="2000" dirty="0" smtClean="0">
                <a:solidFill>
                  <a:srgbClr val="464653"/>
                </a:solidFill>
              </a:rPr>
              <a:t>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532737"/>
              </p:ext>
            </p:extLst>
          </p:nvPr>
        </p:nvGraphicFramePr>
        <p:xfrm>
          <a:off x="457200" y="611800"/>
          <a:ext cx="7992888" cy="4073263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3270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에러 코드를 예외로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Error code with Exception)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발생 사실을 에러코드로 표현함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처리와 에러 처리가 혼재함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에러 코드 전파 처리가 넓은 범위에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코드 대신에 예외를 사용함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정상 처리와 에러 처리를 명확하게 분리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코드를 반환해서 전파하지 않아도 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관련 정보를 예외 객체에 저장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에러 발생 부분과 에러 처리 부분이 분리 되기 때문에 알기 어려워지는 경우도 있음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2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에러 종류에 맞는 적절한 예외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예외 상태가 아니라면 예외를 사용하지 않음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복구 가능한 에러라면 검사예외</a:t>
                      </a:r>
                      <a:r>
                        <a:rPr lang="en-US" altLang="ko-KR" sz="1000" dirty="0" smtClean="0"/>
                        <a:t>(Checked</a:t>
                      </a:r>
                      <a:r>
                        <a:rPr lang="en-US" altLang="ko-KR" sz="1000" baseline="0" dirty="0" smtClean="0"/>
                        <a:t>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복구 불가능한 에러 또는 프로그래머 실수로 인한 에러라면 비 검사예외</a:t>
                      </a:r>
                      <a:r>
                        <a:rPr lang="en-US" altLang="ko-KR" sz="1000" baseline="0" dirty="0" smtClean="0"/>
                        <a:t>(Unchecked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메서드를 호출하는 쪽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검사 예외 </a:t>
                      </a:r>
                      <a:r>
                        <a:rPr lang="en-US" altLang="ko-KR" sz="1000" dirty="0" smtClean="0"/>
                        <a:t>: 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처리한다면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~ catch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처리하지 않는다면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호출하는 쪽 변경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검사 예외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Unchecked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호출하기 전에 조건 판정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예외를 조건 판정으로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/>
                        <a:t>역 리팩토링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에러 코드를 예외로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751" y="1131590"/>
            <a:ext cx="5976664" cy="16344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720" y="3362106"/>
            <a:ext cx="4416726" cy="12258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80063" y="2908187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제어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예외와 비 검사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 예외</a:t>
            </a:r>
            <a:r>
              <a:rPr lang="en-US" altLang="ko-KR" dirty="0" smtClean="0"/>
              <a:t>(checked exception)</a:t>
            </a:r>
          </a:p>
          <a:p>
            <a:pPr lvl="3"/>
            <a:r>
              <a:rPr lang="en-US" altLang="ko-KR" dirty="0" smtClean="0"/>
              <a:t>java.lang.Exception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구문을 </a:t>
            </a:r>
            <a:r>
              <a:rPr lang="en-US" altLang="ko-KR" dirty="0" smtClean="0"/>
              <a:t>try~catch</a:t>
            </a:r>
            <a:r>
              <a:rPr lang="ko-KR" altLang="en-US" dirty="0" smtClean="0"/>
              <a:t>로 감싸거나 해당 메서드에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</a:t>
            </a:r>
            <a:r>
              <a:rPr lang="en-US" altLang="ko-KR" dirty="0" smtClean="0"/>
              <a:t>(unchecked exception)</a:t>
            </a:r>
          </a:p>
          <a:p>
            <a:pPr lvl="3"/>
            <a:r>
              <a:rPr lang="en-US" altLang="ko-KR" dirty="0" smtClean="0"/>
              <a:t>java.lang.RuntimeException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컴파일러가 검사 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계층화하면 아래와 같이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세세한 에러 처리를 하고 싶을 경우에는 계층 아래쪽에 있는 클래스를 예외로 잡음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에러를 한꺼번에 처리하고 싶다면 계층 위쪽에 있는 클래스를 예외로 잡음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java.io.EOFException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 검사 예외와 사전 확인용 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예외는 사전 확인으로 예외 발생을 회피 가능한 상황에 사용하는 것이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확인용 메서드도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실패 원자성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던질 때 객체가 이도 저도 아닌 상태에 빠지지 않게 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사용해 인스턴스를 만든다면 생성된 인스턴스의 구체적인 클래스명이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클래스명이 하드코딩 되었다고 표시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생성할 인스턴스의 클래스를 </a:t>
            </a:r>
            <a:r>
              <a:rPr lang="ko-KR" altLang="en-US" dirty="0" smtClean="0">
                <a:solidFill>
                  <a:srgbClr val="FF0000"/>
                </a:solidFill>
              </a:rPr>
              <a:t>실행 중에 결정</a:t>
            </a:r>
            <a:r>
              <a:rPr lang="ko-KR" altLang="en-US" dirty="0" smtClean="0"/>
              <a:t>하려고 할 때는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직접 사용하는 것은 적절하지 않음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81901"/>
              </p:ext>
            </p:extLst>
          </p:nvPr>
        </p:nvGraphicFramePr>
        <p:xfrm>
          <a:off x="457200" y="611801"/>
          <a:ext cx="7992888" cy="40301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Replace Constructor with Factory Method)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인스턴스를 생성함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생성하고 싶은 인스턴스가 속한 실제 클래스를 클라이언트에는 숨기고 싶음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생성자를 팩토리 메서드로 치환함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어느 클래스 인스턴스를 생성할지를 팩토리 메서드 안에서 정할 수 있음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생성한 인스턴스를 변경해도 클라이언트 쪽은 변경하지 않아도 됨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추상도가 너무 올라가면 코드가 오히려 어려워 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팩토리 메서드 안에서는 현재 생성자를 호출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팩토리 메서드 호출</a:t>
                      </a:r>
                      <a:endParaRPr lang="en-US" altLang="ko-KR" sz="1100" baseline="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클라이언트에서 생성자를 호출하는 부분을 수정해서 팩토리 메서드를 호출하도록 함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err="1" smtClean="0"/>
                        <a:t>생성자</a:t>
                      </a:r>
                      <a:r>
                        <a:rPr lang="ko-KR" altLang="en-US" sz="1100" dirty="0" smtClean="0"/>
                        <a:t> 숨기기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생성자를 </a:t>
                      </a:r>
                      <a:r>
                        <a:rPr kumimoji="0"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만듦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생성자를 클라이언트에서 실수로 호출하는 걸 막을 수 있어서 팩토리 메서드 호출이 보장됨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분류 코드를 하위클래스로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을 한 후에 이 리팩토링을 할 수 있음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모델과 뷰가 혼재 할 경우</a:t>
            </a:r>
            <a:endParaRPr lang="en-US" altLang="ko-KR" dirty="0" smtClean="0"/>
          </a:p>
          <a:p>
            <a:r>
              <a:rPr lang="ko-KR" altLang="en-US" dirty="0" smtClean="0"/>
              <a:t>모델과 뷰를 분리</a:t>
            </a:r>
            <a:endParaRPr lang="en-US" altLang="ko-KR" dirty="0" smtClean="0"/>
          </a:p>
          <a:p>
            <a:r>
              <a:rPr lang="ko-KR" altLang="en-US" dirty="0" smtClean="0"/>
              <a:t>뷰는 모델의 데이터를 복사한 형태로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관찰자 패턴이나 이벤트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그 두 데이터를 동기화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6048203"/>
              </p:ext>
            </p:extLst>
          </p:nvPr>
        </p:nvGraphicFramePr>
        <p:xfrm>
          <a:off x="457200" y="611801"/>
          <a:ext cx="7992888" cy="2194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Duplicate Observed Data)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데이터를 표시하는 클래스가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모델과 뷰가 한 클래스 안에 뒤섞여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양쪽을 분리하고 관찰자 패턴 또는 이벤트 </a:t>
                      </a:r>
                      <a:r>
                        <a:rPr lang="ko-KR" altLang="en-US" sz="1400" dirty="0" err="1" smtClean="0"/>
                        <a:t>리스너로</a:t>
                      </a:r>
                      <a:r>
                        <a:rPr lang="ko-KR" altLang="en-US" sz="1400" dirty="0" smtClean="0"/>
                        <a:t> 동기화 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 역할이 확실해 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여러 뷰를 가지거나 뷰를 전환하기 쉬워짐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숫자가 늘어남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주의하지 않으면 동기화 이벤트가 무한히 발생할 수 도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4100285"/>
              </p:ext>
            </p:extLst>
          </p:nvPr>
        </p:nvGraphicFramePr>
        <p:xfrm>
          <a:off x="457200" y="611801"/>
          <a:ext cx="7992888" cy="365760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모델을 나타내는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모델을 나타내는 클래스 작성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뷰에서 모델 참조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모델을 메서드로 조작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컴파일해서 테스트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통지 관련 클래스와 인터페이스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내용을 나타내는 이벤트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관련 인터페이스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메서드를 뷰에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등록과 뷰 통지</a:t>
                      </a:r>
                      <a:endParaRPr kumimoji="0"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모델이 등록 가능하게 만듦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모델에 등록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모델을 변경하면 뷰에 통지하는 코드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 안으로 표시 갱신 처리를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모델과 뷰가 뒤섞인 클래스에서 모델이 되는  클래스 추출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필드를  직접 다루던 코드에서 게터 메서드나 세터 메서드를 이용하도록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자프레젠테이션과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도메인 분리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비슷한 문제를 다루지만 더 큰 리팩토링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관측 데이터 </a:t>
            </a:r>
            <a:r>
              <a:rPr lang="ko-KR" altLang="en-US" dirty="0" smtClean="0"/>
              <a:t>복제 후 </a:t>
            </a:r>
            <a:r>
              <a:rPr lang="ko-KR" altLang="en-US" dirty="0"/>
              <a:t>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5606"/>
            <a:ext cx="3816424" cy="3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진수로 숫자를 표시하는 </a:t>
            </a:r>
            <a:r>
              <a:rPr lang="en-US" altLang="ko-KR" dirty="0" smtClean="0"/>
              <a:t>GUI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부모가 자식에게 물려주는</a:t>
            </a:r>
            <a:r>
              <a:rPr lang="en-US" altLang="ko-KR" dirty="0" smtClean="0"/>
              <a:t>(inherit)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인스턴스의 메서드를 호출해서 처리하는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상속과 위임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 사이의 관계고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인스턴스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정적인 관계이고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동적이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상속을 사용해야 할 곳이 아닌 곳까지 상속을 사용하면 프로그램이 더러워지고 재사용하기 어려워짐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0081280"/>
              </p:ext>
            </p:extLst>
          </p:nvPr>
        </p:nvGraphicFramePr>
        <p:xfrm>
          <a:off x="457200" y="611801"/>
          <a:ext cx="7992888" cy="41529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023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Inheritance with Delegation)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클래스에 상속 관계가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상위 클래스 기능의 일부만 사용함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상속 거부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상속 클래스와 </a:t>
                      </a:r>
                      <a:r>
                        <a:rPr lang="en-US" altLang="ko-KR" sz="1000" dirty="0" smtClean="0"/>
                        <a:t>IS-A</a:t>
                      </a:r>
                      <a:r>
                        <a:rPr lang="ko-KR" altLang="en-US" sz="1000" dirty="0" smtClean="0"/>
                        <a:t>관계가 아님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/>
                        <a:t>리스코프</a:t>
                      </a:r>
                      <a:r>
                        <a:rPr lang="ko-KR" altLang="en-US" sz="1000" dirty="0" smtClean="0"/>
                        <a:t> 치환 원칙 위반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계약을 지키지 않음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위임을 사용해서 상속을 치환함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부적절한 상속 관계를 해소 가능함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클래스에 필요한 기능이 명확해짐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 개선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기능 추가가 편해짐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위임하는 메서드를 작성해야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0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위임용 필드 도입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클래스에 상위 클래스 타입의 위임용 필드 선언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err="1" smtClean="0"/>
                        <a:t>생성자</a:t>
                      </a:r>
                      <a:r>
                        <a:rPr lang="ko-KR" altLang="en-US" sz="1000" dirty="0" smtClean="0"/>
                        <a:t> 안에서 위임용 필드를 </a:t>
                      </a:r>
                      <a:r>
                        <a:rPr lang="en-US" altLang="ko-KR" sz="1000" dirty="0" smtClean="0"/>
                        <a:t>this</a:t>
                      </a:r>
                      <a:r>
                        <a:rPr lang="ko-KR" altLang="en-US" sz="1000" dirty="0" smtClean="0"/>
                        <a:t>로 초기화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상속받던 메서드를 </a:t>
                      </a:r>
                      <a:r>
                        <a:rPr lang="ko-KR" altLang="en-US" sz="1000" dirty="0" err="1" smtClean="0"/>
                        <a:t>재작성해서</a:t>
                      </a:r>
                      <a:r>
                        <a:rPr lang="ko-KR" altLang="en-US" sz="1000" dirty="0" smtClean="0"/>
                        <a:t> 위임용 필드를 이용하게 함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상속 관계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클래스 선언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(extends)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위임용 필드를 상위 클래스의 인스턴스로 초기화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지금까지 외부의 암묵적으로 이용하던 메서드를 명시적으로 선언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메서드를 위임용 필드 경유 호출로 작성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위임을 상속으로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역리팩토링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상속을 위임으로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3" y="1065057"/>
            <a:ext cx="38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주사위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최후의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클래스 코드 양을 극적으로 줄이는 강력한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사용하기 전에 충분히 생각해야 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리스코프</a:t>
            </a:r>
            <a:r>
              <a:rPr lang="ko-KR" altLang="en-US" dirty="0" smtClean="0"/>
              <a:t> 치환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상속을 사용하는 게 좋을지 안 좋을지 판단하는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</a:t>
            </a:r>
            <a:r>
              <a:rPr lang="ko-KR" altLang="en-US" dirty="0" smtClean="0"/>
              <a:t>타입의 변수에 </a:t>
            </a:r>
            <a:r>
              <a:rPr lang="en-US" altLang="ko-KR" dirty="0" smtClean="0"/>
              <a:t>Child</a:t>
            </a:r>
            <a:r>
              <a:rPr lang="ko-KR" altLang="en-US" dirty="0"/>
              <a:t> </a:t>
            </a:r>
            <a:r>
              <a:rPr lang="ko-KR" altLang="en-US" dirty="0" smtClean="0"/>
              <a:t>클래스의 인스턴스를 할당해도 문제없이 사용 가능하게 만들어야 하는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IS-A </a:t>
            </a:r>
            <a:r>
              <a:rPr lang="ko-KR" altLang="en-US" dirty="0" smtClean="0"/>
              <a:t>관계와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 여부를 판정하려면 </a:t>
            </a:r>
            <a:r>
              <a:rPr lang="ko-KR" altLang="en-US" dirty="0" err="1" smtClean="0"/>
              <a:t>리스코프</a:t>
            </a:r>
            <a:r>
              <a:rPr lang="ko-KR" altLang="en-US" dirty="0"/>
              <a:t> </a:t>
            </a:r>
            <a:r>
              <a:rPr lang="ko-KR" altLang="en-US" dirty="0" smtClean="0"/>
              <a:t>치환 원칙을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관계는 상속과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HAS-A</a:t>
            </a:r>
            <a:r>
              <a:rPr lang="ko-KR" altLang="en-US" dirty="0" smtClean="0"/>
              <a:t>관계는 위임과 관계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클래스끼리 관계가 너무 복잡해지면 프로그램을 수정이 힘듦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클래스가 상세 구현을 다른 클래스에 지나치게 공개하기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사이의 관계를 단순화 하려면 정보은폐가 필요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23126"/>
              </p:ext>
            </p:extLst>
          </p:nvPr>
        </p:nvGraphicFramePr>
        <p:xfrm>
          <a:off x="457200" y="611801"/>
          <a:ext cx="7992888" cy="3527387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Hide Delegate)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클래스에 위임 관계가 있음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클라이언트 클래스가 서버 클래스뿐만 아니라 대리 클래스까지 이용함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서버 클래스에 위임 메서드를 추가해서 클라이언트 클래스로부터 대리 클래스를 은폐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사이의 불필요한 관계가 줄고 코드 수정이 쉬워짐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서버 클래스의 책임이 </a:t>
                      </a:r>
                      <a:r>
                        <a:rPr lang="ko-KR" altLang="en-US" sz="1100" dirty="0" err="1" smtClean="0"/>
                        <a:t>늘어난ㅁ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대리 클래스의 메서드에 대응하는 위임 메서드를 서버 클래스에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클라이언트 클래스는 대리 클래스가 아닌 서버 클래스를 호출하도록 변경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대리 클래스 은폐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클래스에 있는 대리 클래스의 게터 메서드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중개자 제거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 서버 클래스의 메서드가 모두 위임 메서드가 되었다면 서버 클래스를 삭제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인라인화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대리 클래스가 별다른 일을 하지 않는다면 대리 클래스는 서버 클래스에 인라인화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대리자 은폐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9" y="1275606"/>
            <a:ext cx="509060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사용자명과 메일주소 조합을 파일에 저장하는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제어를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중첩클래스를 사용한 은폐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중개자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 은폐의 반대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클래스 인라인화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사용하면 상위 클래스에 선언한 메서드는 모두 하위 클래스에서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클래스에서 코드를 약간만 작성해도 큰 기능을 구현할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지나치게 의존하면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계층의 어디에 새 기능을 넣어야 할지 알기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이용하고 싶은 코드가 형제 클래스에 있어서 상속으로 이용할 수 없음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84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0321345"/>
              </p:ext>
            </p:extLst>
          </p:nvPr>
        </p:nvGraphicFramePr>
        <p:xfrm>
          <a:off x="457200" y="611801"/>
          <a:ext cx="7992888" cy="177460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상속 구조 정리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Tease Apart Inheritance)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클래스 계층 하나에 많은 클래스가 존재함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클래스 계층 하나에서 다양한 작업을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상속을 분할하고 필요한 작업은 위임을 사용해 이용함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부적절한 상속 관계를 해소 가능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클래스 개선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기능 추가가 편해짐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클래스 개수가 늘기도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7292869"/>
              </p:ext>
            </p:extLst>
          </p:nvPr>
        </p:nvGraphicFramePr>
        <p:xfrm>
          <a:off x="457200" y="611801"/>
          <a:ext cx="7992888" cy="35356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어떤 작업을 이동할지 결정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기존 클래스 계층에서 하던 작업 나열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이동할 작업 판단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처리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작업을 나타내는 클래스를 새로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계층에서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 추출</a:t>
                      </a:r>
                      <a:endParaRPr kumimoji="0" lang="en-US" altLang="ko-KR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위임할 필드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상속 구성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계층의 하위 클래스에 대응하는 새로운 클래스의 하위 클래스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하위 클래스에서 새로운 하위 클래스로 메서드 이동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리팩토링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클래스에 메서드가 남아 있지 않다면 하위 클래스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올리기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추출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클래스 계층 내부에서 단위 작업을 추출할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메서드를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필드를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올리기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올리기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상속을 위임으로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치환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역리팩토링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브리지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(Bridge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상속 구조 정리에 따라 만들어지는 패턴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상속 구조 </a:t>
            </a:r>
            <a:r>
              <a:rPr lang="ko-KR" altLang="en-US" dirty="0" smtClean="0"/>
              <a:t>정리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987574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7984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04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AlphaStyleSoftJob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880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BetaStyleSoftJob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3945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AlphaStyleHardJob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8121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BetaStyleHardJob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꺾인 연결선 15"/>
          <p:cNvCxnSpPr>
            <a:stCxn id="11" idx="0"/>
            <a:endCxn id="7" idx="2"/>
          </p:cNvCxnSpPr>
          <p:nvPr/>
        </p:nvCxnSpPr>
        <p:spPr>
          <a:xfrm rot="5400000" flipH="1" flipV="1">
            <a:off x="1617375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0"/>
            <a:endCxn id="7" idx="2"/>
          </p:cNvCxnSpPr>
          <p:nvPr/>
        </p:nvCxnSpPr>
        <p:spPr>
          <a:xfrm rot="16200000" flipV="1">
            <a:off x="2409463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8" idx="2"/>
          </p:cNvCxnSpPr>
          <p:nvPr/>
        </p:nvCxnSpPr>
        <p:spPr>
          <a:xfrm rot="5400000" flipH="1" flipV="1">
            <a:off x="4952643" y="1719115"/>
            <a:ext cx="440779" cy="670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8" idx="2"/>
          </p:cNvCxnSpPr>
          <p:nvPr/>
        </p:nvCxnSpPr>
        <p:spPr>
          <a:xfrm rot="16200000" flipV="1">
            <a:off x="5744732" y="1597169"/>
            <a:ext cx="440779" cy="91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0"/>
            <a:endCxn id="6" idx="2"/>
          </p:cNvCxnSpPr>
          <p:nvPr/>
        </p:nvCxnSpPr>
        <p:spPr>
          <a:xfrm rot="5400000" flipH="1" flipV="1">
            <a:off x="2871781" y="637633"/>
            <a:ext cx="270158" cy="154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0"/>
            <a:endCxn id="6" idx="2"/>
          </p:cNvCxnSpPr>
          <p:nvPr/>
        </p:nvCxnSpPr>
        <p:spPr>
          <a:xfrm rot="16200000" flipV="1">
            <a:off x="4508929" y="546589"/>
            <a:ext cx="270158" cy="1728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접힌 도형 26"/>
          <p:cNvSpPr/>
          <p:nvPr/>
        </p:nvSpPr>
        <p:spPr>
          <a:xfrm>
            <a:off x="539552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AlphaStyle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6732240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BetaStyle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7" idx="0"/>
            <a:endCxn id="11" idx="2"/>
          </p:cNvCxnSpPr>
          <p:nvPr/>
        </p:nvCxnSpPr>
        <p:spPr>
          <a:xfrm flipV="1">
            <a:off x="1223628" y="2562607"/>
            <a:ext cx="218092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  <a:endCxn id="13" idx="2"/>
          </p:cNvCxnSpPr>
          <p:nvPr/>
        </p:nvCxnSpPr>
        <p:spPr>
          <a:xfrm flipV="1">
            <a:off x="1223628" y="2562607"/>
            <a:ext cx="3614333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2"/>
            <a:endCxn id="28" idx="0"/>
          </p:cNvCxnSpPr>
          <p:nvPr/>
        </p:nvCxnSpPr>
        <p:spPr>
          <a:xfrm>
            <a:off x="3025896" y="2562607"/>
            <a:ext cx="4390420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2"/>
            <a:endCxn id="28" idx="0"/>
          </p:cNvCxnSpPr>
          <p:nvPr/>
        </p:nvCxnSpPr>
        <p:spPr>
          <a:xfrm>
            <a:off x="6422137" y="2562607"/>
            <a:ext cx="994179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93848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90336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96592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꺾인 연결선 42"/>
          <p:cNvCxnSpPr>
            <a:stCxn id="42" idx="0"/>
            <a:endCxn id="40" idx="2"/>
          </p:cNvCxnSpPr>
          <p:nvPr/>
        </p:nvCxnSpPr>
        <p:spPr>
          <a:xfrm rot="16200000" flipV="1">
            <a:off x="3198442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1" idx="0"/>
            <a:endCxn id="40" idx="2"/>
          </p:cNvCxnSpPr>
          <p:nvPr/>
        </p:nvCxnSpPr>
        <p:spPr>
          <a:xfrm rot="5400000" flipH="1" flipV="1">
            <a:off x="2395314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81425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77913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AlphaStyle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84169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+mn-ea"/>
              </a:rPr>
              <a:t>BetaStyle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꺾인 연결선 51"/>
          <p:cNvCxnSpPr>
            <a:stCxn id="51" idx="0"/>
            <a:endCxn id="49" idx="2"/>
          </p:cNvCxnSpPr>
          <p:nvPr/>
        </p:nvCxnSpPr>
        <p:spPr>
          <a:xfrm rot="16200000" flipV="1">
            <a:off x="6086019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0"/>
            <a:endCxn id="49" idx="2"/>
          </p:cNvCxnSpPr>
          <p:nvPr/>
        </p:nvCxnSpPr>
        <p:spPr>
          <a:xfrm rot="5400000" flipH="1" flipV="1">
            <a:off x="5282891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1"/>
            <a:endCxn id="40" idx="3"/>
          </p:cNvCxnSpPr>
          <p:nvPr/>
        </p:nvCxnSpPr>
        <p:spPr>
          <a:xfrm flipH="1">
            <a:off x="3313928" y="3778012"/>
            <a:ext cx="2167497" cy="0"/>
          </a:xfrm>
          <a:prstGeom prst="straightConnector1">
            <a:avLst/>
          </a:prstGeom>
          <a:ln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아래쪽 화살표 58"/>
          <p:cNvSpPr/>
          <p:nvPr/>
        </p:nvSpPr>
        <p:spPr>
          <a:xfrm>
            <a:off x="4020808" y="2841941"/>
            <a:ext cx="432048" cy="7022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CSV </a:t>
            </a:r>
            <a:r>
              <a:rPr lang="ko-KR" altLang="en-US" dirty="0" smtClean="0"/>
              <a:t>데이터를 표시하는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직교성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+mn-ea"/>
              </a:rPr>
              <a:t>＇CSV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/CSV </a:t>
            </a:r>
            <a:r>
              <a:rPr lang="ko-KR" altLang="en-US" dirty="0" smtClean="0">
                <a:latin typeface="+mn-ea"/>
              </a:rPr>
              <a:t>파일 읽기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트리 형식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표 형식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기능을 자유롭게 조합할 수 없는 경우 두 기능 사이에 </a:t>
            </a:r>
            <a:r>
              <a:rPr lang="ko-KR" altLang="en-US" dirty="0" err="1" smtClean="0">
                <a:latin typeface="+mn-ea"/>
              </a:rPr>
              <a:t>직교성이</a:t>
            </a:r>
            <a:r>
              <a:rPr lang="ko-KR" altLang="en-US" dirty="0" smtClean="0">
                <a:latin typeface="+mn-ea"/>
              </a:rPr>
              <a:t> 없음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상속과 </a:t>
            </a:r>
            <a:r>
              <a:rPr lang="en-US" altLang="ko-KR" dirty="0" smtClean="0"/>
              <a:t>@Override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구조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브리지 패턴</a:t>
            </a:r>
            <a:r>
              <a:rPr lang="en-US" altLang="ko-KR" dirty="0" smtClean="0"/>
              <a:t>(Bridge Pattern)</a:t>
            </a:r>
          </a:p>
          <a:p>
            <a:pPr lvl="3"/>
            <a:r>
              <a:rPr lang="ko-KR" altLang="en-US" dirty="0" smtClean="0"/>
              <a:t>엉킨 상소 관계를 풀어내서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분할한 두 상속을 위임으로 접근하는 패턴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550</TotalTime>
  <Words>5346</Words>
  <Application>Microsoft Office PowerPoint</Application>
  <PresentationFormat>화면 슬라이드 쇼(16:9)</PresentationFormat>
  <Paragraphs>1083</Paragraphs>
  <Slides>89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0" baseType="lpstr">
      <vt:lpstr>Gill Sans MT</vt:lpstr>
      <vt:lpstr>나눔고딕 ExtraBold</vt:lpstr>
      <vt:lpstr>돋움</vt:lpstr>
      <vt:lpstr>맑은 고딕</vt:lpstr>
      <vt:lpstr>Arial</vt:lpstr>
      <vt:lpstr>Bookman Old Style</vt:lpstr>
      <vt:lpstr>Consolas</vt:lpstr>
      <vt:lpstr>Verdana</vt:lpstr>
      <vt:lpstr>Wingdings</vt:lpstr>
      <vt:lpstr>Wingdings 3</vt:lpstr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대리자 은폐 (Hide Delegate)</vt:lpstr>
      <vt:lpstr>대리자 은폐 (Hide Delegate)</vt:lpstr>
      <vt:lpstr>대리자 은폐 (Hide Delegate)</vt:lpstr>
      <vt:lpstr>대리자 은폐 (Hide Delegate)</vt:lpstr>
      <vt:lpstr>대리자 은폐 (Hide Delegate)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MinSu Kim</cp:lastModifiedBy>
  <cp:revision>44</cp:revision>
  <dcterms:created xsi:type="dcterms:W3CDTF">2018-02-23T02:02:49Z</dcterms:created>
  <dcterms:modified xsi:type="dcterms:W3CDTF">2018-03-04T06:53:11Z</dcterms:modified>
</cp:coreProperties>
</file>