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7"/>
  </p:notesMasterIdLst>
  <p:sldIdLst>
    <p:sldId id="256" r:id="rId2"/>
    <p:sldId id="369" r:id="rId3"/>
    <p:sldId id="372" r:id="rId4"/>
    <p:sldId id="395" r:id="rId5"/>
    <p:sldId id="307" r:id="rId6"/>
  </p:sldIdLst>
  <p:sldSz cx="19507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2884" autoAdjust="0"/>
  </p:normalViewPr>
  <p:slideViewPr>
    <p:cSldViewPr snapToGrid="0">
      <p:cViewPr varScale="1">
        <p:scale>
          <a:sx n="28" d="100"/>
          <a:sy n="28" d="100"/>
        </p:scale>
        <p:origin x="1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moud\Desktop\My%20data\Desktop%202017\ASPLOS%20submission\HPCA%20submission\graphs-mc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86482939632541E-2"/>
          <c:y val="0.12962962962962962"/>
          <c:w val="0.89655796150481193"/>
          <c:h val="0.73577136191309422"/>
        </c:manualLayout>
      </c:layout>
      <c:lineChart>
        <c:grouping val="standard"/>
        <c:varyColors val="0"/>
        <c:ser>
          <c:idx val="0"/>
          <c:order val="0"/>
          <c:tx>
            <c:strRef>
              <c:f>scale!$S$23</c:f>
              <c:strCache>
                <c:ptCount val="1"/>
                <c:pt idx="0">
                  <c:v>Scalable GPGPU Workloads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numRef>
              <c:f>scale!$T$22:$AA$22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scale!$T$23:$AA$23</c:f>
              <c:numCache>
                <c:formatCode>General</c:formatCode>
                <c:ptCount val="8"/>
                <c:pt idx="0">
                  <c:v>1</c:v>
                </c:pt>
                <c:pt idx="1">
                  <c:v>2.1020635453791701</c:v>
                </c:pt>
                <c:pt idx="2">
                  <c:v>3.0490085419679596</c:v>
                </c:pt>
                <c:pt idx="3">
                  <c:v>3.9894994422378698</c:v>
                </c:pt>
                <c:pt idx="4">
                  <c:v>5.1574939837686502</c:v>
                </c:pt>
                <c:pt idx="5">
                  <c:v>6.0990085419679598</c:v>
                </c:pt>
                <c:pt idx="6">
                  <c:v>7.0887174302391101</c:v>
                </c:pt>
                <c:pt idx="7">
                  <c:v>7.7894994422378696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B3-4006-8EB3-8F00160E0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965928"/>
        <c:axId val="329733680"/>
      </c:lineChart>
      <c:catAx>
        <c:axId val="42296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733680"/>
        <c:crosses val="autoZero"/>
        <c:auto val="1"/>
        <c:lblAlgn val="ctr"/>
        <c:lblOffset val="100"/>
        <c:noMultiLvlLbl val="0"/>
      </c:catAx>
      <c:valAx>
        <c:axId val="32973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6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42191601049866"/>
          <c:y val="3.7615193934091573E-2"/>
          <c:w val="0.57830643044619423"/>
          <c:h val="9.4923811606882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9271-453C-4026-94FF-C079F9EBE2C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26A8-0A25-4859-A33A-387041C4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Mahmoud. In this talk, I will briefly discuss our work, </a:t>
            </a:r>
            <a:r>
              <a:rPr lang="en-US" b="1" dirty="0"/>
              <a:t>Locality-Centric Data and </a:t>
            </a:r>
            <a:r>
              <a:rPr lang="en-US" b="1" dirty="0" err="1"/>
              <a:t>Threadblock</a:t>
            </a:r>
            <a:r>
              <a:rPr lang="en-US" b="1" dirty="0"/>
              <a:t> Management for Massive GPUs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5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to high levels of inherent parallelism, many GPU workloads will be able to strongly scale performance, if large enough GPUs can be built. </a:t>
            </a:r>
          </a:p>
          <a:p>
            <a:endParaRPr lang="en-US" sz="1555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55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recent work has shown that building GPUs with hundreds of SMs in a single monolithic chip will not be practical due to slowing growth in transistor density and low chip yield</a:t>
            </a:r>
            <a:r>
              <a:rPr lang="en-US" b="0" dirty="0"/>
              <a:t> at small technology node.</a:t>
            </a:r>
          </a:p>
          <a:p>
            <a:br>
              <a:rPr lang="en-US" b="0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B0360-82CD-4B9C-B3A9-D298F5D0C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5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maintain performance scalability, proposals exist to aggregate discrete GPUs into a larger virtual GPU as well as decomposing a single GPU into multiple </a:t>
            </a:r>
            <a:r>
              <a:rPr lang="en-US" sz="1555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chiplets</a:t>
            </a:r>
            <a:r>
              <a:rPr lang="en-US" sz="155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increased aggregate die area.</a:t>
            </a:r>
          </a:p>
          <a:p>
            <a:endParaRPr lang="en-US" sz="1555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55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approaches introduce non-uniform memory access (NUMA) effects and lead to decreased performance and energy-efficiency if not managed appropriately</a:t>
            </a:r>
            <a:r>
              <a:rPr lang="en-US" b="0" dirty="0"/>
              <a:t> 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this end, we propose LADM, Locality-Aware Data Management for Multi-GPU system. </a:t>
            </a:r>
          </a:p>
          <a:p>
            <a:endParaRPr lang="en-US" sz="1600" dirty="0"/>
          </a:p>
          <a:p>
            <a:r>
              <a:rPr lang="en-US" sz="1600" dirty="0"/>
              <a:t>LADM exploits a </a:t>
            </a:r>
            <a:r>
              <a:rPr lang="en-US" sz="1600" dirty="0" err="1"/>
              <a:t>threadblock</a:t>
            </a:r>
            <a:r>
              <a:rPr lang="en-US" sz="1600" dirty="0"/>
              <a:t>-centric index analysis to optimize runtime </a:t>
            </a:r>
            <a:r>
              <a:rPr lang="en-US" sz="1600" dirty="0" err="1"/>
              <a:t>threadblock</a:t>
            </a:r>
            <a:r>
              <a:rPr lang="en-US" sz="1600" dirty="0"/>
              <a:t> scheduling, data placement and cache policy.</a:t>
            </a:r>
          </a:p>
          <a:p>
            <a:endParaRPr lang="en-US" dirty="0"/>
          </a:p>
          <a:p>
            <a:pPr marL="0" marR="0" lvl="0" indent="0" algn="l" defTabSz="11850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LADM decreases inter-GPU memory traffic by 4X improving system performance by 1.8x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listening.</a:t>
            </a:r>
            <a:br>
              <a:rPr lang="en-US" i="1" dirty="0"/>
            </a:br>
            <a:r>
              <a:rPr lang="en-US" i="1" dirty="0"/>
              <a:t>If you are interested in this work, please see the full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795781"/>
            <a:ext cx="146304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763261"/>
            <a:ext cx="14630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66F7-A6EA-4C07-B17E-A810DC2424AD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E9F6-5B5C-4AD7-B7BE-90D8F9FC1C4A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0" y="584200"/>
            <a:ext cx="42062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584200"/>
            <a:ext cx="1237488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4F1B-8540-414D-B2D4-1FD256027A8B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E54-D5C3-4237-A2C4-004131D1356D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2735582"/>
            <a:ext cx="168249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60" y="7343142"/>
            <a:ext cx="168249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CEDB-F0B7-4392-AF22-B457184E9EF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921000"/>
            <a:ext cx="82905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0" y="2921000"/>
            <a:ext cx="82905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C4B0-376F-4138-A02F-7C1EDFFACBAC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584201"/>
            <a:ext cx="168249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62" y="2689861"/>
            <a:ext cx="825245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662" y="4008120"/>
            <a:ext cx="825245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5520" y="2689861"/>
            <a:ext cx="829310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5520" y="4008120"/>
            <a:ext cx="829310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AA82-F356-44F6-B403-89DB89C74DAC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7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6C4D-C0CF-42FB-B9B9-F8C4FDE9B291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2EE9-E4BC-4CF7-B414-EDE3AF722283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731520"/>
            <a:ext cx="629157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1" y="1579881"/>
            <a:ext cx="987552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3291840"/>
            <a:ext cx="629157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FB5F-3608-4C5D-A87F-4DE76E3324E2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731520"/>
            <a:ext cx="629157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101" y="1579881"/>
            <a:ext cx="987552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3291840"/>
            <a:ext cx="629157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FA2-FAF7-44C6-812F-42C7B9B1E6D3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584201"/>
            <a:ext cx="168249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2921000"/>
            <a:ext cx="168249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120" y="10170161"/>
            <a:ext cx="4389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7870-D910-4248-96F2-8A85FFFEFC53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1760" y="10170161"/>
            <a:ext cx="65836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6960" y="10170161"/>
            <a:ext cx="4389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FC2F-9F3E-40BA-BF15-0F7774B3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6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603-8909-4BBB-B17F-33CAA911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00" y="1841501"/>
            <a:ext cx="14103396" cy="38201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Locality-Centric Data and </a:t>
            </a:r>
            <a:r>
              <a:rPr lang="en-US" b="1" dirty="0" err="1"/>
              <a:t>Threadblock</a:t>
            </a:r>
            <a:r>
              <a:rPr lang="en-US" b="1" dirty="0"/>
              <a:t> Management</a:t>
            </a:r>
            <a:br>
              <a:rPr lang="en-US" b="1" dirty="0"/>
            </a:br>
            <a:r>
              <a:rPr lang="en-US" b="1" dirty="0"/>
              <a:t>for Massive GPUs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46ED4-3CFC-47B0-91E2-2D8C09AE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4004" y="6078144"/>
            <a:ext cx="14103396" cy="1986914"/>
          </a:xfrm>
        </p:spPr>
        <p:txBody>
          <a:bodyPr>
            <a:noAutofit/>
          </a:bodyPr>
          <a:lstStyle/>
          <a:p>
            <a:r>
              <a:rPr lang="en-US" sz="3800" b="1" dirty="0"/>
              <a:t>Mahmoud Khairy</a:t>
            </a:r>
            <a:r>
              <a:rPr lang="en-US" sz="3800" dirty="0"/>
              <a:t>, Vadim </a:t>
            </a:r>
            <a:r>
              <a:rPr lang="en-US" sz="3800" dirty="0" err="1"/>
              <a:t>Nikiforov</a:t>
            </a:r>
            <a:r>
              <a:rPr lang="en-US" sz="3800" dirty="0"/>
              <a:t>, David </a:t>
            </a:r>
            <a:r>
              <a:rPr lang="en-US" sz="3800" dirty="0" err="1"/>
              <a:t>Nellans</a:t>
            </a:r>
            <a:r>
              <a:rPr lang="en-US" sz="3800" dirty="0"/>
              <a:t>, Timothy G. Rogers </a:t>
            </a:r>
            <a:br>
              <a:rPr lang="en-US" sz="3800" dirty="0"/>
            </a:br>
            <a:br>
              <a:rPr lang="en-US" sz="3800" dirty="0"/>
            </a:br>
            <a:endParaRPr lang="en-US" sz="3800" dirty="0"/>
          </a:p>
        </p:txBody>
      </p:sp>
      <p:pic>
        <p:nvPicPr>
          <p:cNvPr id="1026" name="Picture 2" descr="Learn about Purdue University - Undergraduate Admissions - Purdue ...">
            <a:extLst>
              <a:ext uri="{FF2B5EF4-FFF2-40B4-BE49-F238E27FC236}">
                <a16:creationId xmlns:a16="http://schemas.microsoft.com/office/drawing/2014/main" id="{360F3563-944B-4548-B61C-22F21514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7166671"/>
            <a:ext cx="3543300" cy="18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B1C46-0FF6-4C04-9230-6E58BA52391B}"/>
              </a:ext>
            </a:extLst>
          </p:cNvPr>
          <p:cNvSpPr txBox="1"/>
          <p:nvPr/>
        </p:nvSpPr>
        <p:spPr>
          <a:xfrm>
            <a:off x="18281576" y="15630237"/>
            <a:ext cx="10733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MICRO 2020 – 9/19/2020</a:t>
            </a:r>
          </a:p>
        </p:txBody>
      </p:sp>
      <p:pic>
        <p:nvPicPr>
          <p:cNvPr id="4" name="Picture 2" descr="NVIDIA and Pure Storage Technology Partnership | Pure Storage">
            <a:extLst>
              <a:ext uri="{FF2B5EF4-FFF2-40B4-BE49-F238E27FC236}">
                <a16:creationId xmlns:a16="http://schemas.microsoft.com/office/drawing/2014/main" id="{ED439C88-AC5D-4899-A0B1-9054DE5C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437" y="7071603"/>
            <a:ext cx="3965598" cy="19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F1AB1C46-0FF6-4C04-9230-6E58BA52391B}"/>
              </a:ext>
            </a:extLst>
          </p:cNvPr>
          <p:cNvSpPr txBox="1"/>
          <p:nvPr/>
        </p:nvSpPr>
        <p:spPr>
          <a:xfrm>
            <a:off x="7734458" y="9810510"/>
            <a:ext cx="47025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MICRO 2020 – 9/19/2020</a:t>
            </a:r>
          </a:p>
        </p:txBody>
      </p:sp>
    </p:spTree>
    <p:extLst>
      <p:ext uri="{BB962C8B-B14F-4D97-AF65-F5344CB8AC3E}">
        <p14:creationId xmlns:p14="http://schemas.microsoft.com/office/powerpoint/2010/main" val="29296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6C2A96-D259-4B19-BD3A-FD8795E357C8}"/>
              </a:ext>
            </a:extLst>
          </p:cNvPr>
          <p:cNvGraphicFramePr>
            <a:graphicFrameLocks/>
          </p:cNvGraphicFramePr>
          <p:nvPr/>
        </p:nvGraphicFramePr>
        <p:xfrm>
          <a:off x="2261237" y="2190307"/>
          <a:ext cx="15371091" cy="711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913535-8447-4808-99E7-EF550D63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Performance Scalability is at Risk!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2D764C-F7C5-4DA3-BE62-70AFE584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7AF69-4770-496F-B908-B6C0141373A8}"/>
              </a:ext>
            </a:extLst>
          </p:cNvPr>
          <p:cNvCxnSpPr>
            <a:cxnSpLocks/>
          </p:cNvCxnSpPr>
          <p:nvPr/>
        </p:nvCxnSpPr>
        <p:spPr>
          <a:xfrm>
            <a:off x="4223391" y="6569742"/>
            <a:ext cx="0" cy="701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434AAD-D825-437F-8E55-9DA566B74590}"/>
              </a:ext>
            </a:extLst>
          </p:cNvPr>
          <p:cNvSpPr txBox="1"/>
          <p:nvPr/>
        </p:nvSpPr>
        <p:spPr>
          <a:xfrm>
            <a:off x="3429169" y="5771149"/>
            <a:ext cx="1966043" cy="794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80" b="1" dirty="0"/>
              <a:t>Maxwell GPU</a:t>
            </a:r>
          </a:p>
          <a:p>
            <a:r>
              <a:rPr lang="en-US" sz="2280" dirty="0"/>
              <a:t>8B Tr @28nm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41733-8DFD-4C68-8C26-15CC0FCFC306}"/>
              </a:ext>
            </a:extLst>
          </p:cNvPr>
          <p:cNvSpPr txBox="1"/>
          <p:nvPr/>
        </p:nvSpPr>
        <p:spPr>
          <a:xfrm rot="16200000">
            <a:off x="-644221" y="5276381"/>
            <a:ext cx="50007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Normalized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D3601-761A-4379-AF1B-3555B453A5AB}"/>
              </a:ext>
            </a:extLst>
          </p:cNvPr>
          <p:cNvSpPr txBox="1"/>
          <p:nvPr/>
        </p:nvSpPr>
        <p:spPr>
          <a:xfrm>
            <a:off x="8088721" y="9302901"/>
            <a:ext cx="33297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Number of SMs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9BC346-9FE2-443E-81A9-22CD0525F0A6}"/>
              </a:ext>
            </a:extLst>
          </p:cNvPr>
          <p:cNvCxnSpPr>
            <a:cxnSpLocks/>
          </p:cNvCxnSpPr>
          <p:nvPr/>
        </p:nvCxnSpPr>
        <p:spPr>
          <a:xfrm>
            <a:off x="5849009" y="5555804"/>
            <a:ext cx="0" cy="1294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B2AA83-17F7-4F05-8A10-21A5AAAE0B99}"/>
              </a:ext>
            </a:extLst>
          </p:cNvPr>
          <p:cNvSpPr txBox="1"/>
          <p:nvPr/>
        </p:nvSpPr>
        <p:spPr>
          <a:xfrm>
            <a:off x="4798039" y="4722499"/>
            <a:ext cx="2179369" cy="794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80" b="1" dirty="0"/>
              <a:t>Pascal GPU</a:t>
            </a:r>
          </a:p>
          <a:p>
            <a:r>
              <a:rPr lang="en-US" sz="2280" dirty="0"/>
              <a:t>15B Tr @16nm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6F48A-D8BD-47C9-A438-D889CD9FC212}"/>
              </a:ext>
            </a:extLst>
          </p:cNvPr>
          <p:cNvCxnSpPr>
            <a:cxnSpLocks/>
          </p:cNvCxnSpPr>
          <p:nvPr/>
        </p:nvCxnSpPr>
        <p:spPr>
          <a:xfrm>
            <a:off x="7235343" y="4722500"/>
            <a:ext cx="0" cy="172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76B254-657F-470C-B6E5-99EDC1E4A0F9}"/>
              </a:ext>
            </a:extLst>
          </p:cNvPr>
          <p:cNvSpPr txBox="1"/>
          <p:nvPr/>
        </p:nvSpPr>
        <p:spPr>
          <a:xfrm>
            <a:off x="6145660" y="3793050"/>
            <a:ext cx="2179369" cy="794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80" b="1" dirty="0"/>
              <a:t>Volta GPU</a:t>
            </a:r>
          </a:p>
          <a:p>
            <a:r>
              <a:rPr lang="en-US" sz="2280" dirty="0"/>
              <a:t>21B Tr @12nm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D92BB-8AE6-48DC-8396-7DFCF5472F84}"/>
              </a:ext>
            </a:extLst>
          </p:cNvPr>
          <p:cNvSpPr txBox="1"/>
          <p:nvPr/>
        </p:nvSpPr>
        <p:spPr>
          <a:xfrm>
            <a:off x="3486360" y="10034442"/>
            <a:ext cx="13364556" cy="48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5" dirty="0"/>
              <a:t>Scaling all the GPU resources: Increasing SMs, memory bandwidth and interconnection bandwidth.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6D4103-43F2-4870-B5E0-2D5F6133EF5C}"/>
              </a:ext>
            </a:extLst>
          </p:cNvPr>
          <p:cNvCxnSpPr/>
          <p:nvPr/>
        </p:nvCxnSpPr>
        <p:spPr>
          <a:xfrm flipV="1">
            <a:off x="3592241" y="3600766"/>
            <a:ext cx="2713506" cy="1819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107C-1C3C-4D48-9A1D-52CCCEB1CFE0}"/>
              </a:ext>
            </a:extLst>
          </p:cNvPr>
          <p:cNvSpPr txBox="1"/>
          <p:nvPr/>
        </p:nvSpPr>
        <p:spPr>
          <a:xfrm rot="19524439">
            <a:off x="3220056" y="4007878"/>
            <a:ext cx="2774670" cy="48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5" dirty="0"/>
              <a:t>Transparent Scaling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ABD5C-805D-4BBD-8B0E-4438DE758352}"/>
              </a:ext>
            </a:extLst>
          </p:cNvPr>
          <p:cNvCxnSpPr>
            <a:cxnSpLocks/>
          </p:cNvCxnSpPr>
          <p:nvPr/>
        </p:nvCxnSpPr>
        <p:spPr>
          <a:xfrm>
            <a:off x="10422882" y="4497510"/>
            <a:ext cx="0" cy="861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AA3F2D-AB58-4282-8B56-6FB9AAF42F54}"/>
              </a:ext>
            </a:extLst>
          </p:cNvPr>
          <p:cNvSpPr txBox="1"/>
          <p:nvPr/>
        </p:nvSpPr>
        <p:spPr>
          <a:xfrm>
            <a:off x="9668672" y="3507367"/>
            <a:ext cx="1508420" cy="892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??</a:t>
            </a:r>
          </a:p>
          <a:p>
            <a:r>
              <a:rPr lang="en-US" sz="2600" dirty="0"/>
              <a:t>@7-3nm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06BF93-B740-46DF-8ECC-B402589CB17E}"/>
              </a:ext>
            </a:extLst>
          </p:cNvPr>
          <p:cNvSpPr txBox="1"/>
          <p:nvPr/>
        </p:nvSpPr>
        <p:spPr>
          <a:xfrm>
            <a:off x="11202223" y="3436643"/>
            <a:ext cx="2678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Low Yield</a:t>
            </a:r>
          </a:p>
          <a:p>
            <a:r>
              <a:rPr lang="en-US" sz="3200" dirty="0">
                <a:solidFill>
                  <a:srgbClr val="FF0000"/>
                </a:solidFill>
              </a:rPr>
              <a:t>Very Expensive</a:t>
            </a:r>
          </a:p>
        </p:txBody>
      </p:sp>
    </p:spTree>
    <p:extLst>
      <p:ext uri="{BB962C8B-B14F-4D97-AF65-F5344CB8AC3E}">
        <p14:creationId xmlns:p14="http://schemas.microsoft.com/office/powerpoint/2010/main" val="7231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96A359A-6E9D-41AB-BD42-5A058EC0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64" y="3704592"/>
            <a:ext cx="6469411" cy="5881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3BB67-00A4-450A-A2B7-9BC9A644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75" y="584202"/>
            <a:ext cx="16012633" cy="2120901"/>
          </a:xfrm>
        </p:spPr>
        <p:txBody>
          <a:bodyPr/>
          <a:lstStyle/>
          <a:p>
            <a:r>
              <a:rPr lang="en-US" dirty="0"/>
              <a:t>Hierarchical Multi-GPU Multi-</a:t>
            </a:r>
            <a:r>
              <a:rPr lang="en-US" dirty="0" err="1"/>
              <a:t>Chiplet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474A0-C7BD-4AC7-B00F-2D52A15B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3180E-7F45-4019-9AD4-CB964674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335" y="3407323"/>
            <a:ext cx="8827067" cy="64758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A8724-5108-4ED1-BF36-715D3C6EB6AA}"/>
              </a:ext>
            </a:extLst>
          </p:cNvPr>
          <p:cNvCxnSpPr>
            <a:cxnSpLocks/>
          </p:cNvCxnSpPr>
          <p:nvPr/>
        </p:nvCxnSpPr>
        <p:spPr>
          <a:xfrm flipV="1">
            <a:off x="7616456" y="3683791"/>
            <a:ext cx="3019646" cy="5630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670106-261B-48AC-8AB3-410DB4BDEF8A}"/>
              </a:ext>
            </a:extLst>
          </p:cNvPr>
          <p:cNvCxnSpPr>
            <a:cxnSpLocks/>
          </p:cNvCxnSpPr>
          <p:nvPr/>
        </p:nvCxnSpPr>
        <p:spPr>
          <a:xfrm>
            <a:off x="7616457" y="5358120"/>
            <a:ext cx="2806995" cy="4147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E23D93-751F-42AF-A264-34F3F5F4A5E7}"/>
              </a:ext>
            </a:extLst>
          </p:cNvPr>
          <p:cNvSpPr txBox="1"/>
          <p:nvPr/>
        </p:nvSpPr>
        <p:spPr>
          <a:xfrm>
            <a:off x="2558542" y="2998258"/>
            <a:ext cx="47085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i="1" dirty="0"/>
              <a:t>Single Logical GPU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C8E0A-90D5-4FD1-BD5D-53A1A6805000}"/>
              </a:ext>
            </a:extLst>
          </p:cNvPr>
          <p:cNvSpPr txBox="1"/>
          <p:nvPr/>
        </p:nvSpPr>
        <p:spPr>
          <a:xfrm>
            <a:off x="4754584" y="2566032"/>
            <a:ext cx="14047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Non-Uniform Memory Access (NUMA)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B81DE3-911A-47D5-939B-1E125C870895}"/>
              </a:ext>
            </a:extLst>
          </p:cNvPr>
          <p:cNvCxnSpPr>
            <a:cxnSpLocks/>
          </p:cNvCxnSpPr>
          <p:nvPr/>
        </p:nvCxnSpPr>
        <p:spPr>
          <a:xfrm flipH="1" flipV="1">
            <a:off x="10020301" y="3407325"/>
            <a:ext cx="2462476" cy="3057907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C1D037-B4A0-448A-B21D-8F22EAB9A50A}"/>
              </a:ext>
            </a:extLst>
          </p:cNvPr>
          <p:cNvCxnSpPr>
            <a:cxnSpLocks/>
          </p:cNvCxnSpPr>
          <p:nvPr/>
        </p:nvCxnSpPr>
        <p:spPr>
          <a:xfrm flipV="1">
            <a:off x="6831869" y="3407325"/>
            <a:ext cx="1903055" cy="2460076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4392-CF41-488F-A327-27E5ED5F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235" y="267087"/>
            <a:ext cx="15904845" cy="2120901"/>
          </a:xfrm>
        </p:spPr>
        <p:txBody>
          <a:bodyPr/>
          <a:lstStyle/>
          <a:p>
            <a:r>
              <a:rPr lang="en-US" dirty="0"/>
              <a:t>Locality-Aware Data Management </a:t>
            </a:r>
            <a:br>
              <a:rPr lang="en-US" dirty="0"/>
            </a:br>
            <a:r>
              <a:rPr lang="en-US" dirty="0"/>
              <a:t>(LADM)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8B670-79C0-4B89-88DE-5824F0AA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C7782E-D378-4E97-B92A-88E9902C0951}"/>
              </a:ext>
            </a:extLst>
          </p:cNvPr>
          <p:cNvSpPr/>
          <p:nvPr/>
        </p:nvSpPr>
        <p:spPr>
          <a:xfrm>
            <a:off x="2152650" y="6834404"/>
            <a:ext cx="15201900" cy="1466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LADM exploits a </a:t>
            </a:r>
            <a:r>
              <a:rPr lang="en-US" sz="4000" i="1" dirty="0" err="1"/>
              <a:t>threadblock</a:t>
            </a:r>
            <a:r>
              <a:rPr lang="en-US" sz="4000" i="1" dirty="0"/>
              <a:t>-centric</a:t>
            </a:r>
            <a:r>
              <a:rPr lang="en-US" sz="4000" dirty="0"/>
              <a:t> index analysis to optimize runtime </a:t>
            </a:r>
            <a:r>
              <a:rPr lang="en-US" sz="4000" dirty="0" err="1"/>
              <a:t>threadblock</a:t>
            </a:r>
            <a:r>
              <a:rPr lang="en-US" sz="4000" dirty="0"/>
              <a:t> scheduling, data placement and cache policy.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5CAD68-C150-491F-9A80-C1AA4ADE297A}"/>
              </a:ext>
            </a:extLst>
          </p:cNvPr>
          <p:cNvSpPr/>
          <p:nvPr/>
        </p:nvSpPr>
        <p:spPr>
          <a:xfrm>
            <a:off x="4233595" y="8621412"/>
            <a:ext cx="11040012" cy="13361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4x less memory traffic</a:t>
            </a:r>
          </a:p>
          <a:p>
            <a:pPr algn="ctr"/>
            <a:r>
              <a:rPr lang="en-US" sz="4000" dirty="0"/>
              <a:t>Improving system performance by 1.8x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722FD-0709-4600-AD17-BF8E5D63887A}"/>
              </a:ext>
            </a:extLst>
          </p:cNvPr>
          <p:cNvSpPr txBox="1"/>
          <p:nvPr/>
        </p:nvSpPr>
        <p:spPr>
          <a:xfrm>
            <a:off x="2936215" y="5168987"/>
            <a:ext cx="2194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Blocks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BDDA6B-1293-4B63-92AC-0892D693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62965"/>
              </p:ext>
            </p:extLst>
          </p:nvPr>
        </p:nvGraphicFramePr>
        <p:xfrm>
          <a:off x="6559263" y="4075603"/>
          <a:ext cx="1915674" cy="90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837">
                  <a:extLst>
                    <a:ext uri="{9D8B030D-6E8A-4147-A177-3AD203B41FA5}">
                      <a16:colId xmlns:a16="http://schemas.microsoft.com/office/drawing/2014/main" val="2906766123"/>
                    </a:ext>
                  </a:extLst>
                </a:gridCol>
                <a:gridCol w="957837">
                  <a:extLst>
                    <a:ext uri="{9D8B030D-6E8A-4147-A177-3AD203B41FA5}">
                      <a16:colId xmlns:a16="http://schemas.microsoft.com/office/drawing/2014/main" val="3080164206"/>
                    </a:ext>
                  </a:extLst>
                </a:gridCol>
              </a:tblGrid>
              <a:tr h="9039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TB0</a:t>
                      </a:r>
                    </a:p>
                  </a:txBody>
                  <a:tcPr marL="167585" marR="167585" marT="83792" marB="8379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TB1</a:t>
                      </a:r>
                    </a:p>
                  </a:txBody>
                  <a:tcPr marL="167585" marR="167585" marT="83792" marB="837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350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F1E828-7CC6-4615-9F1E-46D36EC9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56790"/>
              </p:ext>
            </p:extLst>
          </p:nvPr>
        </p:nvGraphicFramePr>
        <p:xfrm>
          <a:off x="1859337" y="4034546"/>
          <a:ext cx="4348650" cy="894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535">
                  <a:extLst>
                    <a:ext uri="{9D8B030D-6E8A-4147-A177-3AD203B41FA5}">
                      <a16:colId xmlns:a16="http://schemas.microsoft.com/office/drawing/2014/main" val="2906766123"/>
                    </a:ext>
                  </a:extLst>
                </a:gridCol>
                <a:gridCol w="1070040">
                  <a:extLst>
                    <a:ext uri="{9D8B030D-6E8A-4147-A177-3AD203B41FA5}">
                      <a16:colId xmlns:a16="http://schemas.microsoft.com/office/drawing/2014/main" val="3080164206"/>
                    </a:ext>
                  </a:extLst>
                </a:gridCol>
                <a:gridCol w="1017425">
                  <a:extLst>
                    <a:ext uri="{9D8B030D-6E8A-4147-A177-3AD203B41FA5}">
                      <a16:colId xmlns:a16="http://schemas.microsoft.com/office/drawing/2014/main" val="3449271053"/>
                    </a:ext>
                  </a:extLst>
                </a:gridCol>
                <a:gridCol w="1122650">
                  <a:extLst>
                    <a:ext uri="{9D8B030D-6E8A-4147-A177-3AD203B41FA5}">
                      <a16:colId xmlns:a16="http://schemas.microsoft.com/office/drawing/2014/main" val="2836347089"/>
                    </a:ext>
                  </a:extLst>
                </a:gridCol>
              </a:tblGrid>
              <a:tr h="8940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DB0</a:t>
                      </a:r>
                    </a:p>
                  </a:txBody>
                  <a:tcPr marL="167585" marR="167585" marT="83792" marB="8379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DB1</a:t>
                      </a:r>
                    </a:p>
                  </a:txBody>
                  <a:tcPr marL="167585" marR="167585" marT="83792" marB="837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DB2</a:t>
                      </a:r>
                    </a:p>
                  </a:txBody>
                  <a:tcPr marL="167585" marR="167585" marT="83792" marB="8379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DB3</a:t>
                      </a:r>
                    </a:p>
                  </a:txBody>
                  <a:tcPr marL="167585" marR="167585" marT="83792" marB="837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35079"/>
                  </a:ext>
                </a:extLst>
              </a:tr>
            </a:tbl>
          </a:graphicData>
        </a:graphic>
      </p:graphicFrame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F96385F2-5BEC-4427-9B92-554BE1C376BE}"/>
              </a:ext>
            </a:extLst>
          </p:cNvPr>
          <p:cNvSpPr/>
          <p:nvPr/>
        </p:nvSpPr>
        <p:spPr>
          <a:xfrm rot="5400000" flipV="1">
            <a:off x="2786104" y="2500863"/>
            <a:ext cx="567050" cy="2420593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D3F80-7C0B-4655-B2B7-7458AE791B3A}"/>
              </a:ext>
            </a:extLst>
          </p:cNvPr>
          <p:cNvSpPr txBox="1"/>
          <p:nvPr/>
        </p:nvSpPr>
        <p:spPr>
          <a:xfrm>
            <a:off x="6207987" y="5168987"/>
            <a:ext cx="308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Threadblock</a:t>
            </a:r>
            <a:r>
              <a:rPr lang="en-US" sz="2800" b="1" dirty="0"/>
              <a:t> Grid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0F5BD-BF5A-4324-8A8D-8D8261B33624}"/>
              </a:ext>
            </a:extLst>
          </p:cNvPr>
          <p:cNvSpPr/>
          <p:nvPr/>
        </p:nvSpPr>
        <p:spPr>
          <a:xfrm>
            <a:off x="13741344" y="3591953"/>
            <a:ext cx="2432988" cy="270567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2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02F2D-3E23-4F3E-9B4D-B49BE0A7BE64}"/>
              </a:ext>
            </a:extLst>
          </p:cNvPr>
          <p:cNvSpPr/>
          <p:nvPr/>
        </p:nvSpPr>
        <p:spPr>
          <a:xfrm>
            <a:off x="10903917" y="3585581"/>
            <a:ext cx="2432988" cy="2712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2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936B5-A51D-43F0-AE99-2FC099F26712}"/>
              </a:ext>
            </a:extLst>
          </p:cNvPr>
          <p:cNvSpPr/>
          <p:nvPr/>
        </p:nvSpPr>
        <p:spPr>
          <a:xfrm>
            <a:off x="12148784" y="3941064"/>
            <a:ext cx="1132238" cy="747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56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94411-2B66-47BB-9BE2-80AA34DA5B9E}"/>
              </a:ext>
            </a:extLst>
          </p:cNvPr>
          <p:cNvSpPr/>
          <p:nvPr/>
        </p:nvSpPr>
        <p:spPr>
          <a:xfrm>
            <a:off x="11016549" y="3941064"/>
            <a:ext cx="1132238" cy="747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56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3F2F5-770B-4751-9C9A-EB9B7CC9496E}"/>
              </a:ext>
            </a:extLst>
          </p:cNvPr>
          <p:cNvSpPr/>
          <p:nvPr/>
        </p:nvSpPr>
        <p:spPr>
          <a:xfrm>
            <a:off x="14941948" y="3951212"/>
            <a:ext cx="1132238" cy="74781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56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A60A4-043A-4B08-890D-D70721B4CB9F}"/>
              </a:ext>
            </a:extLst>
          </p:cNvPr>
          <p:cNvSpPr/>
          <p:nvPr/>
        </p:nvSpPr>
        <p:spPr>
          <a:xfrm>
            <a:off x="13832708" y="3952743"/>
            <a:ext cx="1132238" cy="74781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56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7BD5A-EA10-44C4-B715-9202815C882A}"/>
              </a:ext>
            </a:extLst>
          </p:cNvPr>
          <p:cNvSpPr/>
          <p:nvPr/>
        </p:nvSpPr>
        <p:spPr>
          <a:xfrm>
            <a:off x="11582669" y="5318300"/>
            <a:ext cx="890633" cy="747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TB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9B71D-0566-4FC2-B014-D6C4776D8AB5}"/>
              </a:ext>
            </a:extLst>
          </p:cNvPr>
          <p:cNvSpPr/>
          <p:nvPr/>
        </p:nvSpPr>
        <p:spPr>
          <a:xfrm>
            <a:off x="14469143" y="5364615"/>
            <a:ext cx="945613" cy="74781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TB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AEE1CB-17EB-4D40-BB86-F12CA0CEBEAC}"/>
              </a:ext>
            </a:extLst>
          </p:cNvPr>
          <p:cNvSpPr txBox="1"/>
          <p:nvPr/>
        </p:nvSpPr>
        <p:spPr>
          <a:xfrm>
            <a:off x="11241485" y="2888611"/>
            <a:ext cx="202010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50" b="1" dirty="0"/>
              <a:t>GPU Node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D0FA0-B6DB-469B-8215-49F8E355255E}"/>
              </a:ext>
            </a:extLst>
          </p:cNvPr>
          <p:cNvSpPr txBox="1"/>
          <p:nvPr/>
        </p:nvSpPr>
        <p:spPr>
          <a:xfrm>
            <a:off x="13936378" y="2929562"/>
            <a:ext cx="202010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50" b="1" dirty="0"/>
              <a:t>GPU Node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BB6415-0519-43F9-B253-193BA88BBA5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11582669" y="4688879"/>
            <a:ext cx="445317" cy="629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5D112F-2531-444A-B5CB-94EAD99BF78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2027986" y="4753216"/>
            <a:ext cx="697697" cy="565084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663A09-71CF-4A20-91D0-6CC8EB2CF645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14398828" y="4700557"/>
            <a:ext cx="543121" cy="664058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349017-8F52-450A-AB9B-EAA17EA9FEB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4941947" y="4699026"/>
            <a:ext cx="566120" cy="692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8846F3-ED37-4B64-8171-1A35D14B6F59}"/>
              </a:ext>
            </a:extLst>
          </p:cNvPr>
          <p:cNvSpPr txBox="1"/>
          <p:nvPr/>
        </p:nvSpPr>
        <p:spPr>
          <a:xfrm>
            <a:off x="10829102" y="3554890"/>
            <a:ext cx="184731" cy="377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52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4F2E7-4222-4734-BC42-A1225F82D922}"/>
              </a:ext>
            </a:extLst>
          </p:cNvPr>
          <p:cNvSpPr txBox="1"/>
          <p:nvPr/>
        </p:nvSpPr>
        <p:spPr>
          <a:xfrm>
            <a:off x="11158709" y="4031183"/>
            <a:ext cx="8771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/>
              <a:t>DB0</a:t>
            </a:r>
            <a:r>
              <a:rPr lang="en-US" sz="28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C01848-49C8-49EC-ACD3-F78F1AA18668}"/>
              </a:ext>
            </a:extLst>
          </p:cNvPr>
          <p:cNvSpPr txBox="1"/>
          <p:nvPr/>
        </p:nvSpPr>
        <p:spPr>
          <a:xfrm>
            <a:off x="12290946" y="402758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DB2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CC3D4-0220-4ED9-B573-E3CFA70A5C77}"/>
              </a:ext>
            </a:extLst>
          </p:cNvPr>
          <p:cNvSpPr txBox="1"/>
          <p:nvPr/>
        </p:nvSpPr>
        <p:spPr>
          <a:xfrm>
            <a:off x="14009544" y="4017587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DB1</a:t>
            </a:r>
            <a:r>
              <a:rPr lang="en-US" sz="28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1D42E8-4D96-4BEC-BA20-901014F4D02E}"/>
              </a:ext>
            </a:extLst>
          </p:cNvPr>
          <p:cNvSpPr txBox="1"/>
          <p:nvPr/>
        </p:nvSpPr>
        <p:spPr>
          <a:xfrm>
            <a:off x="15077383" y="403773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DB3</a:t>
            </a:r>
            <a:r>
              <a:rPr lang="en-US" sz="2800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CB707B-8F49-45D4-9216-D66E81CE6073}"/>
              </a:ext>
            </a:extLst>
          </p:cNvPr>
          <p:cNvCxnSpPr>
            <a:cxnSpLocks/>
          </p:cNvCxnSpPr>
          <p:nvPr/>
        </p:nvCxnSpPr>
        <p:spPr>
          <a:xfrm>
            <a:off x="9507771" y="2236418"/>
            <a:ext cx="0" cy="43081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78DB7B-F851-4DEE-8604-0C276A02063F}"/>
              </a:ext>
            </a:extLst>
          </p:cNvPr>
          <p:cNvSpPr txBox="1"/>
          <p:nvPr/>
        </p:nvSpPr>
        <p:spPr>
          <a:xfrm>
            <a:off x="3636456" y="2422468"/>
            <a:ext cx="4083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Static Index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0EDFB0-84B2-4623-AD5F-6FF34427C7B6}"/>
              </a:ext>
            </a:extLst>
          </p:cNvPr>
          <p:cNvSpPr txBox="1"/>
          <p:nvPr/>
        </p:nvSpPr>
        <p:spPr>
          <a:xfrm>
            <a:off x="12467552" y="2260113"/>
            <a:ext cx="181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Runtime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86AAF17-8B73-40D4-A688-D845FFD28529}"/>
              </a:ext>
            </a:extLst>
          </p:cNvPr>
          <p:cNvSpPr/>
          <p:nvPr/>
        </p:nvSpPr>
        <p:spPr>
          <a:xfrm>
            <a:off x="8889787" y="4229883"/>
            <a:ext cx="140651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E612-3728-4DB7-8C76-9CF86FBC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96" y="3943352"/>
            <a:ext cx="16152208" cy="281077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Thanks!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If you are interested in this work, please see the full 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9119-730B-4DCA-98AA-43C9407A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44786</TotalTime>
  <Words>400</Words>
  <Application>Microsoft Office PowerPoint</Application>
  <PresentationFormat>Custom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Locality-Centric Data and Threadblock Management for Massive GPUs </vt:lpstr>
      <vt:lpstr>GPU Performance Scalability is at Risk!</vt:lpstr>
      <vt:lpstr>Hierarchical Multi-GPU Multi-Chiplet</vt:lpstr>
      <vt:lpstr>Locality-Aware Data Management  (LADM)</vt:lpstr>
      <vt:lpstr>Thanks!  If you are interested in this work, please see the full talk.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Accel-Sim: An Extensible Simulation Framework for Validated GPU Modeling</dc:title>
  <dc:creator>Mahmoud Khairy A. Abdallah</dc:creator>
  <cp:lastModifiedBy>Mahmoud Khairy A. Abdallah</cp:lastModifiedBy>
  <cp:revision>4095</cp:revision>
  <dcterms:created xsi:type="dcterms:W3CDTF">2020-05-08T22:49:52Z</dcterms:created>
  <dcterms:modified xsi:type="dcterms:W3CDTF">2020-09-24T15:29:24Z</dcterms:modified>
</cp:coreProperties>
</file>