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drawings/drawing2.xml" ContentType="application/vnd.openxmlformats-officedocument.drawingml.chartshapes+xml"/>
  <Override PartName="/ppt/charts/chart11.xml" ContentType="application/vnd.openxmlformats-officedocument.drawingml.chart+xml"/>
  <Override PartName="/ppt/drawings/drawing3.xml" ContentType="application/vnd.openxmlformats-officedocument.drawingml.chartshapes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509" r:id="rId2"/>
    <p:sldId id="510" r:id="rId3"/>
    <p:sldId id="514" r:id="rId4"/>
    <p:sldId id="695" r:id="rId5"/>
    <p:sldId id="684" r:id="rId6"/>
    <p:sldId id="513" r:id="rId7"/>
    <p:sldId id="669" r:id="rId8"/>
    <p:sldId id="670" r:id="rId9"/>
    <p:sldId id="671" r:id="rId10"/>
    <p:sldId id="679" r:id="rId11"/>
    <p:sldId id="694" r:id="rId12"/>
    <p:sldId id="515" r:id="rId13"/>
    <p:sldId id="517" r:id="rId14"/>
    <p:sldId id="519" r:id="rId15"/>
    <p:sldId id="520" r:id="rId16"/>
    <p:sldId id="582" r:id="rId17"/>
    <p:sldId id="527" r:id="rId18"/>
    <p:sldId id="526" r:id="rId19"/>
    <p:sldId id="687" r:id="rId20"/>
    <p:sldId id="529" r:id="rId21"/>
    <p:sldId id="630" r:id="rId22"/>
    <p:sldId id="691" r:id="rId23"/>
    <p:sldId id="692" r:id="rId24"/>
    <p:sldId id="693" r:id="rId25"/>
    <p:sldId id="631" r:id="rId26"/>
    <p:sldId id="688" r:id="rId27"/>
    <p:sldId id="689" r:id="rId28"/>
    <p:sldId id="638" r:id="rId29"/>
    <p:sldId id="672" r:id="rId30"/>
    <p:sldId id="673" r:id="rId31"/>
    <p:sldId id="674" r:id="rId32"/>
    <p:sldId id="675" r:id="rId33"/>
    <p:sldId id="657" r:id="rId34"/>
    <p:sldId id="676" r:id="rId35"/>
    <p:sldId id="681" r:id="rId36"/>
    <p:sldId id="639" r:id="rId37"/>
    <p:sldId id="683" r:id="rId38"/>
    <p:sldId id="652" r:id="rId39"/>
    <p:sldId id="653" r:id="rId40"/>
    <p:sldId id="682" r:id="rId41"/>
  </p:sldIdLst>
  <p:sldSz cx="14630400" cy="9601200"/>
  <p:notesSz cx="6858000" cy="9144000"/>
  <p:defaultTextStyle>
    <a:defPPr>
      <a:defRPr lang="en-US"/>
    </a:defPPr>
    <a:lvl1pPr marL="0" algn="l" defTabSz="995599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799" algn="l" defTabSz="995599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599" algn="l" defTabSz="995599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398" algn="l" defTabSz="995599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197" algn="l" defTabSz="995599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8997" algn="l" defTabSz="995599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6796" algn="l" defTabSz="995599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596" algn="l" defTabSz="995599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395" algn="l" defTabSz="995599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90941" autoAdjust="0"/>
  </p:normalViewPr>
  <p:slideViewPr>
    <p:cSldViewPr>
      <p:cViewPr varScale="1">
        <p:scale>
          <a:sx n="48" d="100"/>
          <a:sy n="48" d="100"/>
        </p:scale>
        <p:origin x="-1188" y="-90"/>
      </p:cViewPr>
      <p:guideLst>
        <p:guide orient="horz" pos="3024"/>
        <p:guide pos="4608"/>
      </p:guideLst>
    </p:cSldViewPr>
  </p:slideViewPr>
  <p:outlineViewPr>
    <p:cViewPr>
      <p:scale>
        <a:sx n="33" d="100"/>
        <a:sy n="33" d="100"/>
      </p:scale>
      <p:origin x="0" y="225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7.xlsx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package" Target="../embeddings/Microsoft_Excel_Worksheet8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aster\MyThesis\LocalityProgram\Data\Histogram5%20to%20pre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aster\MyThesis\LocalityProgram\Data\Histogram5%20to%20pre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aster\MyThesis\LocalityProgram\Data\Histogram4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2007-2009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</c:v>
                </c:pt>
                <c:pt idx="1">
                  <c:v>6</c:v>
                </c:pt>
                <c:pt idx="2">
                  <c:v>9</c:v>
                </c:pt>
                <c:pt idx="3">
                  <c:v>11</c:v>
                </c:pt>
                <c:pt idx="4">
                  <c:v>27</c:v>
                </c:pt>
                <c:pt idx="5">
                  <c:v>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769600"/>
        <c:axId val="209771136"/>
      </c:barChart>
      <c:catAx>
        <c:axId val="20976960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3200"/>
            </a:pPr>
            <a:endParaRPr lang="en-US"/>
          </a:p>
        </c:txPr>
        <c:crossAx val="209771136"/>
        <c:crosses val="autoZero"/>
        <c:auto val="1"/>
        <c:lblAlgn val="ctr"/>
        <c:lblOffset val="100"/>
        <c:noMultiLvlLbl val="0"/>
      </c:catAx>
      <c:valAx>
        <c:axId val="2097711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3200"/>
            </a:pPr>
            <a:endParaRPr lang="en-US"/>
          </a:p>
        </c:txPr>
        <c:crossAx val="20976960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8693896395239927E-2"/>
          <c:y val="0.16852651893897311"/>
          <c:w val="0.87319786341962635"/>
          <c:h val="0.51408071662071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invertIfNegative val="0"/>
          <c:cat>
            <c:strRef>
              <c:f>Sheet1!$A$2:$A$14</c:f>
              <c:strCache>
                <c:ptCount val="13"/>
                <c:pt idx="0">
                  <c:v>SRAD</c:v>
                </c:pt>
                <c:pt idx="1">
                  <c:v>3DS</c:v>
                </c:pt>
                <c:pt idx="2">
                  <c:v>2DCONV</c:v>
                </c:pt>
                <c:pt idx="3">
                  <c:v>MM</c:v>
                </c:pt>
                <c:pt idx="4">
                  <c:v>SCLUSTER</c:v>
                </c:pt>
                <c:pt idx="5">
                  <c:v>BFS</c:v>
                </c:pt>
                <c:pt idx="6">
                  <c:v>SPMV_S</c:v>
                </c:pt>
                <c:pt idx="7">
                  <c:v>IIX</c:v>
                </c:pt>
                <c:pt idx="8">
                  <c:v>KM</c:v>
                </c:pt>
                <c:pt idx="9">
                  <c:v>SYRK</c:v>
                </c:pt>
                <c:pt idx="10">
                  <c:v>GESUMMV</c:v>
                </c:pt>
                <c:pt idx="12">
                  <c:v>HMEAN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2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CCWS</c:v>
                </c:pt>
              </c:strCache>
            </c:strRef>
          </c:tx>
          <c:invertIfNegative val="0"/>
          <c:cat>
            <c:strRef>
              <c:f>Sheet1!$A$2:$A$14</c:f>
              <c:strCache>
                <c:ptCount val="13"/>
                <c:pt idx="0">
                  <c:v>SRAD</c:v>
                </c:pt>
                <c:pt idx="1">
                  <c:v>3DS</c:v>
                </c:pt>
                <c:pt idx="2">
                  <c:v>2DCONV</c:v>
                </c:pt>
                <c:pt idx="3">
                  <c:v>MM</c:v>
                </c:pt>
                <c:pt idx="4">
                  <c:v>SCLUSTER</c:v>
                </c:pt>
                <c:pt idx="5">
                  <c:v>BFS</c:v>
                </c:pt>
                <c:pt idx="6">
                  <c:v>SPMV_S</c:v>
                </c:pt>
                <c:pt idx="7">
                  <c:v>IIX</c:v>
                </c:pt>
                <c:pt idx="8">
                  <c:v>KM</c:v>
                </c:pt>
                <c:pt idx="9">
                  <c:v>SYRK</c:v>
                </c:pt>
                <c:pt idx="10">
                  <c:v>GESUMMV</c:v>
                </c:pt>
                <c:pt idx="12">
                  <c:v>HMEAN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1.0006063088135373</c:v>
                </c:pt>
                <c:pt idx="1">
                  <c:v>0.99857154302788342</c:v>
                </c:pt>
                <c:pt idx="2">
                  <c:v>0.99877519577240026</c:v>
                </c:pt>
                <c:pt idx="3">
                  <c:v>0.6610756351619782</c:v>
                </c:pt>
                <c:pt idx="4">
                  <c:v>0.98040455414587135</c:v>
                </c:pt>
                <c:pt idx="5">
                  <c:v>1.1180143333333334</c:v>
                </c:pt>
                <c:pt idx="6">
                  <c:v>2.1105728117006208</c:v>
                </c:pt>
                <c:pt idx="7">
                  <c:v>1.6006852774031055</c:v>
                </c:pt>
                <c:pt idx="8">
                  <c:v>4.9058829702194116</c:v>
                </c:pt>
                <c:pt idx="9">
                  <c:v>1.0026404892988334</c:v>
                </c:pt>
                <c:pt idx="10">
                  <c:v>1</c:v>
                </c:pt>
                <c:pt idx="12">
                  <c:v>1.1306510548626325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MRPB</c:v>
                </c:pt>
              </c:strCache>
            </c:strRef>
          </c:tx>
          <c:invertIfNegative val="0"/>
          <c:cat>
            <c:strRef>
              <c:f>Sheet1!$A$2:$A$14</c:f>
              <c:strCache>
                <c:ptCount val="13"/>
                <c:pt idx="0">
                  <c:v>SRAD</c:v>
                </c:pt>
                <c:pt idx="1">
                  <c:v>3DS</c:v>
                </c:pt>
                <c:pt idx="2">
                  <c:v>2DCONV</c:v>
                </c:pt>
                <c:pt idx="3">
                  <c:v>MM</c:v>
                </c:pt>
                <c:pt idx="4">
                  <c:v>SCLUSTER</c:v>
                </c:pt>
                <c:pt idx="5">
                  <c:v>BFS</c:v>
                </c:pt>
                <c:pt idx="6">
                  <c:v>SPMV_S</c:v>
                </c:pt>
                <c:pt idx="7">
                  <c:v>IIX</c:v>
                </c:pt>
                <c:pt idx="8">
                  <c:v>KM</c:v>
                </c:pt>
                <c:pt idx="9">
                  <c:v>SYRK</c:v>
                </c:pt>
                <c:pt idx="10">
                  <c:v>GESUMMV</c:v>
                </c:pt>
                <c:pt idx="12">
                  <c:v>HMEAN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2.0500609659614475</c:v>
                </c:pt>
                <c:pt idx="1">
                  <c:v>1.2329596288522002</c:v>
                </c:pt>
                <c:pt idx="2">
                  <c:v>1.6560326229524198</c:v>
                </c:pt>
                <c:pt idx="3">
                  <c:v>1.0000080453089157</c:v>
                </c:pt>
                <c:pt idx="4">
                  <c:v>1.6483166649251746</c:v>
                </c:pt>
                <c:pt idx="5">
                  <c:v>1.1084913333333333</c:v>
                </c:pt>
                <c:pt idx="6">
                  <c:v>1.796410547175425</c:v>
                </c:pt>
                <c:pt idx="7">
                  <c:v>1.5719914169857594</c:v>
                </c:pt>
                <c:pt idx="8">
                  <c:v>2.0984126690184968</c:v>
                </c:pt>
                <c:pt idx="9">
                  <c:v>5.2152058653589961</c:v>
                </c:pt>
                <c:pt idx="10">
                  <c:v>4.2116497540150899</c:v>
                </c:pt>
                <c:pt idx="12">
                  <c:v>1.6896993060576835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DWT-PRIC</c:v>
                </c:pt>
              </c:strCache>
            </c:strRef>
          </c:tx>
          <c:invertIfNegative val="0"/>
          <c:cat>
            <c:strRef>
              <c:f>Sheet1!$A$2:$A$14</c:f>
              <c:strCache>
                <c:ptCount val="13"/>
                <c:pt idx="0">
                  <c:v>SRAD</c:v>
                </c:pt>
                <c:pt idx="1">
                  <c:v>3DS</c:v>
                </c:pt>
                <c:pt idx="2">
                  <c:v>2DCONV</c:v>
                </c:pt>
                <c:pt idx="3">
                  <c:v>MM</c:v>
                </c:pt>
                <c:pt idx="4">
                  <c:v>SCLUSTER</c:v>
                </c:pt>
                <c:pt idx="5">
                  <c:v>BFS</c:v>
                </c:pt>
                <c:pt idx="6">
                  <c:v>SPMV_S</c:v>
                </c:pt>
                <c:pt idx="7">
                  <c:v>IIX</c:v>
                </c:pt>
                <c:pt idx="8">
                  <c:v>KM</c:v>
                </c:pt>
                <c:pt idx="9">
                  <c:v>SYRK</c:v>
                </c:pt>
                <c:pt idx="10">
                  <c:v>GESUMMV</c:v>
                </c:pt>
                <c:pt idx="12">
                  <c:v>HMEAN</c:v>
                </c:pt>
              </c:strCache>
            </c:strRef>
          </c:cat>
          <c:val>
            <c:numRef>
              <c:f>Sheet1!$E$2:$E$14</c:f>
              <c:numCache>
                <c:formatCode>General</c:formatCode>
                <c:ptCount val="13"/>
                <c:pt idx="0">
                  <c:v>2.6016412719392141</c:v>
                </c:pt>
                <c:pt idx="1">
                  <c:v>1.2473838208294012</c:v>
                </c:pt>
                <c:pt idx="2">
                  <c:v>2.899692542360842</c:v>
                </c:pt>
                <c:pt idx="3">
                  <c:v>2.0688136294486767</c:v>
                </c:pt>
                <c:pt idx="4">
                  <c:v>2.0612450581003894</c:v>
                </c:pt>
                <c:pt idx="5">
                  <c:v>1.06</c:v>
                </c:pt>
                <c:pt idx="6">
                  <c:v>1.9459823090986323</c:v>
                </c:pt>
                <c:pt idx="7">
                  <c:v>1.9192216476063231</c:v>
                </c:pt>
                <c:pt idx="8">
                  <c:v>6.12</c:v>
                </c:pt>
                <c:pt idx="9">
                  <c:v>21.120091369312245</c:v>
                </c:pt>
                <c:pt idx="10">
                  <c:v>16.877646763386487</c:v>
                </c:pt>
                <c:pt idx="12">
                  <c:v>2.3168897447905734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1647744"/>
        <c:axId val="111653632"/>
      </c:barChart>
      <c:catAx>
        <c:axId val="11164774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2400" b="0"/>
            </a:pPr>
            <a:endParaRPr lang="en-US"/>
          </a:p>
        </c:txPr>
        <c:crossAx val="111653632"/>
        <c:crosses val="autoZero"/>
        <c:auto val="1"/>
        <c:lblAlgn val="ctr"/>
        <c:lblOffset val="100"/>
        <c:noMultiLvlLbl val="0"/>
      </c:catAx>
      <c:valAx>
        <c:axId val="111653632"/>
        <c:scaling>
          <c:orientation val="minMax"/>
          <c:max val="8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2400" b="0" dirty="0" smtClean="0"/>
                  <a:t>Normalized IPC</a:t>
                </a:r>
                <a:endParaRPr lang="en-US" sz="2400" b="0" dirty="0"/>
              </a:p>
            </c:rich>
          </c:tx>
          <c:layout>
            <c:manualLayout>
              <c:xMode val="edge"/>
              <c:yMode val="edge"/>
              <c:x val="2.8108240185133705E-3"/>
              <c:y val="0.2166627950429750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 b="0"/>
            </a:pPr>
            <a:endParaRPr lang="en-US"/>
          </a:p>
        </c:txPr>
        <c:crossAx val="111647744"/>
        <c:crosses val="autoZero"/>
        <c:crossBetween val="between"/>
      </c:valAx>
    </c:plotArea>
    <c:legend>
      <c:legendPos val="t"/>
      <c:overlay val="0"/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680215383800733"/>
          <c:y val="0.16585425693441469"/>
          <c:w val="0.87319786341962635"/>
          <c:h val="0.51408071662071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4-way</c:v>
                </c:pt>
              </c:strCache>
            </c:strRef>
          </c:tx>
          <c:invertIfNegative val="0"/>
          <c:cat>
            <c:strRef>
              <c:f>Sheet1!$A$2:$A$10</c:f>
              <c:strCache>
                <c:ptCount val="9"/>
                <c:pt idx="0">
                  <c:v>SRAD</c:v>
                </c:pt>
                <c:pt idx="1">
                  <c:v>3DS</c:v>
                </c:pt>
                <c:pt idx="2">
                  <c:v>2DCONV</c:v>
                </c:pt>
                <c:pt idx="3">
                  <c:v>MM</c:v>
                </c:pt>
                <c:pt idx="4">
                  <c:v>SCLUSTER</c:v>
                </c:pt>
                <c:pt idx="5">
                  <c:v>SYRK</c:v>
                </c:pt>
                <c:pt idx="6">
                  <c:v>GESUMMV</c:v>
                </c:pt>
                <c:pt idx="8">
                  <c:v>HMEAN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8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16-way</c:v>
                </c:pt>
              </c:strCache>
            </c:strRef>
          </c:tx>
          <c:invertIfNegative val="0"/>
          <c:cat>
            <c:strRef>
              <c:f>Sheet1!$A$2:$A$10</c:f>
              <c:strCache>
                <c:ptCount val="9"/>
                <c:pt idx="0">
                  <c:v>SRAD</c:v>
                </c:pt>
                <c:pt idx="1">
                  <c:v>3DS</c:v>
                </c:pt>
                <c:pt idx="2">
                  <c:v>2DCONV</c:v>
                </c:pt>
                <c:pt idx="3">
                  <c:v>MM</c:v>
                </c:pt>
                <c:pt idx="4">
                  <c:v>SCLUSTER</c:v>
                </c:pt>
                <c:pt idx="5">
                  <c:v>SYRK</c:v>
                </c:pt>
                <c:pt idx="6">
                  <c:v>GESUMMV</c:v>
                </c:pt>
                <c:pt idx="8">
                  <c:v>HMEAN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2.3882226172857894</c:v>
                </c:pt>
                <c:pt idx="1">
                  <c:v>1.246954088867414</c:v>
                </c:pt>
                <c:pt idx="2">
                  <c:v>2.8565018369986421</c:v>
                </c:pt>
                <c:pt idx="3">
                  <c:v>1.1245720673909034</c:v>
                </c:pt>
                <c:pt idx="4">
                  <c:v>1.458771784456973</c:v>
                </c:pt>
                <c:pt idx="5">
                  <c:v>3.3768026129467801</c:v>
                </c:pt>
                <c:pt idx="6">
                  <c:v>1.4845550000000001</c:v>
                </c:pt>
                <c:pt idx="8">
                  <c:v>1.7009984451044027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32-way</c:v>
                </c:pt>
              </c:strCache>
            </c:strRef>
          </c:tx>
          <c:invertIfNegative val="0"/>
          <c:cat>
            <c:strRef>
              <c:f>Sheet1!$A$2:$A$10</c:f>
              <c:strCache>
                <c:ptCount val="9"/>
                <c:pt idx="0">
                  <c:v>SRAD</c:v>
                </c:pt>
                <c:pt idx="1">
                  <c:v>3DS</c:v>
                </c:pt>
                <c:pt idx="2">
                  <c:v>2DCONV</c:v>
                </c:pt>
                <c:pt idx="3">
                  <c:v>MM</c:v>
                </c:pt>
                <c:pt idx="4">
                  <c:v>SCLUSTER</c:v>
                </c:pt>
                <c:pt idx="5">
                  <c:v>SYRK</c:v>
                </c:pt>
                <c:pt idx="6">
                  <c:v>GESUMMV</c:v>
                </c:pt>
                <c:pt idx="8">
                  <c:v>HMEAN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2.5903223284343384</c:v>
                </c:pt>
                <c:pt idx="1">
                  <c:v>1.2470247577738958</c:v>
                </c:pt>
                <c:pt idx="2">
                  <c:v>2.905980178816848</c:v>
                </c:pt>
                <c:pt idx="3">
                  <c:v>1.3460809703337926</c:v>
                </c:pt>
                <c:pt idx="4">
                  <c:v>1.7394197703493344</c:v>
                </c:pt>
                <c:pt idx="5">
                  <c:v>6.0837771570731887</c:v>
                </c:pt>
                <c:pt idx="6">
                  <c:v>1.8641350000000001</c:v>
                </c:pt>
                <c:pt idx="8">
                  <c:v>1.9714455105837081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64-way</c:v>
                </c:pt>
              </c:strCache>
            </c:strRef>
          </c:tx>
          <c:invertIfNegative val="0"/>
          <c:cat>
            <c:strRef>
              <c:f>Sheet1!$A$2:$A$10</c:f>
              <c:strCache>
                <c:ptCount val="9"/>
                <c:pt idx="0">
                  <c:v>SRAD</c:v>
                </c:pt>
                <c:pt idx="1">
                  <c:v>3DS</c:v>
                </c:pt>
                <c:pt idx="2">
                  <c:v>2DCONV</c:v>
                </c:pt>
                <c:pt idx="3">
                  <c:v>MM</c:v>
                </c:pt>
                <c:pt idx="4">
                  <c:v>SCLUSTER</c:v>
                </c:pt>
                <c:pt idx="5">
                  <c:v>SYRK</c:v>
                </c:pt>
                <c:pt idx="6">
                  <c:v>GESUMMV</c:v>
                </c:pt>
                <c:pt idx="8">
                  <c:v>HMEAN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2.5910737765698348</c:v>
                </c:pt>
                <c:pt idx="1">
                  <c:v>1.2459396830650031</c:v>
                </c:pt>
                <c:pt idx="2">
                  <c:v>2.9077958882551518</c:v>
                </c:pt>
                <c:pt idx="3">
                  <c:v>2.0516203595800286</c:v>
                </c:pt>
                <c:pt idx="4">
                  <c:v>1.8528268408957347</c:v>
                </c:pt>
                <c:pt idx="5">
                  <c:v>21.040014489759873</c:v>
                </c:pt>
                <c:pt idx="6">
                  <c:v>2.2000000000000002</c:v>
                </c:pt>
                <c:pt idx="8">
                  <c:v>2.2863414420203383</c:v>
                </c:pt>
              </c:numCache>
            </c:numRef>
          </c:val>
        </c:ser>
        <c:ser>
          <c:idx val="4"/>
          <c:order val="4"/>
          <c:tx>
            <c:strRef>
              <c:f>Sheet1!$G$1</c:f>
              <c:strCache>
                <c:ptCount val="1"/>
                <c:pt idx="0">
                  <c:v>4-way+PRIC</c:v>
                </c:pt>
              </c:strCache>
            </c:strRef>
          </c:tx>
          <c:invertIfNegative val="0"/>
          <c:cat>
            <c:strRef>
              <c:f>Sheet1!$A$2:$A$10</c:f>
              <c:strCache>
                <c:ptCount val="9"/>
                <c:pt idx="0">
                  <c:v>SRAD</c:v>
                </c:pt>
                <c:pt idx="1">
                  <c:v>3DS</c:v>
                </c:pt>
                <c:pt idx="2">
                  <c:v>2DCONV</c:v>
                </c:pt>
                <c:pt idx="3">
                  <c:v>MM</c:v>
                </c:pt>
                <c:pt idx="4">
                  <c:v>SCLUSTER</c:v>
                </c:pt>
                <c:pt idx="5">
                  <c:v>SYRK</c:v>
                </c:pt>
                <c:pt idx="6">
                  <c:v>GESUMMV</c:v>
                </c:pt>
                <c:pt idx="8">
                  <c:v>HMEAN</c:v>
                </c:pt>
              </c:strCache>
            </c:strRef>
          </c:cat>
          <c:val>
            <c:numRef>
              <c:f>Sheet1!$G$2:$G$10</c:f>
              <c:numCache>
                <c:formatCode>General</c:formatCode>
                <c:ptCount val="9"/>
                <c:pt idx="0">
                  <c:v>2.6016412719392141</c:v>
                </c:pt>
                <c:pt idx="1">
                  <c:v>1.2473838208294012</c:v>
                </c:pt>
                <c:pt idx="2">
                  <c:v>2.899692542360842</c:v>
                </c:pt>
                <c:pt idx="3">
                  <c:v>2.0688136294486767</c:v>
                </c:pt>
                <c:pt idx="4">
                  <c:v>2.0612450581003894</c:v>
                </c:pt>
                <c:pt idx="5">
                  <c:v>21.120091369312245</c:v>
                </c:pt>
                <c:pt idx="6">
                  <c:v>19.48</c:v>
                </c:pt>
                <c:pt idx="8">
                  <c:v>2.6942659721458462</c:v>
                </c:pt>
              </c:numCache>
            </c:numRef>
          </c:val>
        </c:ser>
        <c:ser>
          <c:idx val="5"/>
          <c:order val="5"/>
          <c:tx>
            <c:strRef>
              <c:f>Sheet1!$F$1</c:f>
              <c:strCache>
                <c:ptCount val="1"/>
                <c:pt idx="0">
                  <c:v>Fully-Assoc</c:v>
                </c:pt>
              </c:strCache>
            </c:strRef>
          </c:tx>
          <c:invertIfNegative val="0"/>
          <c:cat>
            <c:strRef>
              <c:f>Sheet1!$A$2:$A$10</c:f>
              <c:strCache>
                <c:ptCount val="9"/>
                <c:pt idx="0">
                  <c:v>SRAD</c:v>
                </c:pt>
                <c:pt idx="1">
                  <c:v>3DS</c:v>
                </c:pt>
                <c:pt idx="2">
                  <c:v>2DCONV</c:v>
                </c:pt>
                <c:pt idx="3">
                  <c:v>MM</c:v>
                </c:pt>
                <c:pt idx="4">
                  <c:v>SCLUSTER</c:v>
                </c:pt>
                <c:pt idx="5">
                  <c:v>SYRK</c:v>
                </c:pt>
                <c:pt idx="6">
                  <c:v>GESUMMV</c:v>
                </c:pt>
                <c:pt idx="8">
                  <c:v>HMEAN</c:v>
                </c:pt>
              </c:strCache>
            </c:strRef>
          </c:cat>
          <c:val>
            <c:numRef>
              <c:f>Sheet1!$F$2:$F$10</c:f>
              <c:numCache>
                <c:formatCode>General</c:formatCode>
                <c:ptCount val="9"/>
                <c:pt idx="0">
                  <c:v>2.608932614772689</c:v>
                </c:pt>
                <c:pt idx="1">
                  <c:v>1.2449236219006432</c:v>
                </c:pt>
                <c:pt idx="2">
                  <c:v>2.903237817850405</c:v>
                </c:pt>
                <c:pt idx="3">
                  <c:v>2.1788848563069423</c:v>
                </c:pt>
                <c:pt idx="4">
                  <c:v>2.0750219239427201</c:v>
                </c:pt>
                <c:pt idx="5">
                  <c:v>23.075083301150499</c:v>
                </c:pt>
                <c:pt idx="6">
                  <c:v>19.983070000000001</c:v>
                </c:pt>
                <c:pt idx="8">
                  <c:v>2.7287727033698577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8497664"/>
        <c:axId val="118499200"/>
      </c:barChart>
      <c:catAx>
        <c:axId val="11849766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2400" b="0"/>
            </a:pPr>
            <a:endParaRPr lang="en-US"/>
          </a:p>
        </c:txPr>
        <c:crossAx val="118499200"/>
        <c:crosses val="autoZero"/>
        <c:auto val="1"/>
        <c:lblAlgn val="ctr"/>
        <c:lblOffset val="100"/>
        <c:noMultiLvlLbl val="0"/>
      </c:catAx>
      <c:valAx>
        <c:axId val="118499200"/>
        <c:scaling>
          <c:orientation val="minMax"/>
          <c:max val="1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800"/>
                </a:pPr>
                <a:r>
                  <a:rPr lang="en-US" sz="2800" b="0" dirty="0" smtClean="0"/>
                  <a:t>Normalized IPC</a:t>
                </a:r>
                <a:endParaRPr lang="en-US" sz="2800" b="0" dirty="0"/>
              </a:p>
            </c:rich>
          </c:tx>
          <c:layout>
            <c:manualLayout>
              <c:xMode val="edge"/>
              <c:yMode val="edge"/>
              <c:x val="2.8108240185133705E-3"/>
              <c:y val="0.2166627950429750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800" b="0"/>
            </a:pPr>
            <a:endParaRPr lang="en-US"/>
          </a:p>
        </c:txPr>
        <c:crossAx val="118497664"/>
        <c:crosses val="autoZero"/>
        <c:crossBetween val="between"/>
      </c:valAx>
    </c:plotArea>
    <c:legend>
      <c:legendPos val="t"/>
      <c:overlay val="0"/>
      <c:txPr>
        <a:bodyPr/>
        <a:lstStyle/>
        <a:p>
          <a:pPr>
            <a:defRPr sz="2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680215383800733"/>
          <c:y val="0.16585425693441469"/>
          <c:w val="0.87319786341962635"/>
          <c:h val="0.51408071662071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invertIfNegative val="0"/>
          <c:cat>
            <c:strRef>
              <c:f>Sheet1!$A$2:$A$12</c:f>
              <c:strCache>
                <c:ptCount val="11"/>
                <c:pt idx="0">
                  <c:v>SRAD</c:v>
                </c:pt>
                <c:pt idx="1">
                  <c:v>3DS</c:v>
                </c:pt>
                <c:pt idx="2">
                  <c:v>2DCONV</c:v>
                </c:pt>
                <c:pt idx="3">
                  <c:v>MM</c:v>
                </c:pt>
                <c:pt idx="4">
                  <c:v>SCLUSTER</c:v>
                </c:pt>
                <c:pt idx="5">
                  <c:v>BFS</c:v>
                </c:pt>
                <c:pt idx="6">
                  <c:v>SPMV_S</c:v>
                </c:pt>
                <c:pt idx="7">
                  <c:v>IIX</c:v>
                </c:pt>
                <c:pt idx="8">
                  <c:v>KM</c:v>
                </c:pt>
                <c:pt idx="9">
                  <c:v>SYRK</c:v>
                </c:pt>
                <c:pt idx="10">
                  <c:v>GESUMMV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88.320999999999998</c:v>
                </c:pt>
                <c:pt idx="1">
                  <c:v>98.183099999999996</c:v>
                </c:pt>
                <c:pt idx="2">
                  <c:v>65.528700000000001</c:v>
                </c:pt>
                <c:pt idx="3">
                  <c:v>47.869700000000002</c:v>
                </c:pt>
                <c:pt idx="4">
                  <c:v>88.118200000000002</c:v>
                </c:pt>
                <c:pt idx="5">
                  <c:v>73.006399999999999</c:v>
                </c:pt>
                <c:pt idx="6">
                  <c:v>96.516100000000009</c:v>
                </c:pt>
                <c:pt idx="7">
                  <c:v>82.100099999999998</c:v>
                </c:pt>
                <c:pt idx="8">
                  <c:v>79.41040000000001</c:v>
                </c:pt>
                <c:pt idx="9">
                  <c:v>99.946799999999996</c:v>
                </c:pt>
                <c:pt idx="10">
                  <c:v>99.749399999999994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DWT+PRIC</c:v>
                </c:pt>
              </c:strCache>
            </c:strRef>
          </c:tx>
          <c:invertIfNegative val="0"/>
          <c:cat>
            <c:strRef>
              <c:f>Sheet1!$A$2:$A$12</c:f>
              <c:strCache>
                <c:ptCount val="11"/>
                <c:pt idx="0">
                  <c:v>SRAD</c:v>
                </c:pt>
                <c:pt idx="1">
                  <c:v>3DS</c:v>
                </c:pt>
                <c:pt idx="2">
                  <c:v>2DCONV</c:v>
                </c:pt>
                <c:pt idx="3">
                  <c:v>MM</c:v>
                </c:pt>
                <c:pt idx="4">
                  <c:v>SCLUSTER</c:v>
                </c:pt>
                <c:pt idx="5">
                  <c:v>BFS</c:v>
                </c:pt>
                <c:pt idx="6">
                  <c:v>SPMV_S</c:v>
                </c:pt>
                <c:pt idx="7">
                  <c:v>IIX</c:v>
                </c:pt>
                <c:pt idx="8">
                  <c:v>KM</c:v>
                </c:pt>
                <c:pt idx="9">
                  <c:v>SYRK</c:v>
                </c:pt>
                <c:pt idx="10">
                  <c:v>GESUMMV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74.977499999999992</c:v>
                </c:pt>
                <c:pt idx="1">
                  <c:v>13.361300000000002</c:v>
                </c:pt>
                <c:pt idx="2">
                  <c:v>24.481300000000001</c:v>
                </c:pt>
                <c:pt idx="3">
                  <c:v>17.957999999999998</c:v>
                </c:pt>
                <c:pt idx="4">
                  <c:v>67.365299999999991</c:v>
                </c:pt>
                <c:pt idx="5">
                  <c:v>69.560200000000009</c:v>
                </c:pt>
                <c:pt idx="6">
                  <c:v>49.711399999999998</c:v>
                </c:pt>
                <c:pt idx="7">
                  <c:v>26.511800000000001</c:v>
                </c:pt>
                <c:pt idx="8">
                  <c:v>3.9056000000000002</c:v>
                </c:pt>
                <c:pt idx="9">
                  <c:v>11.7074</c:v>
                </c:pt>
                <c:pt idx="10">
                  <c:v>18.685700000000001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Unbounded</c:v>
                </c:pt>
              </c:strCache>
            </c:strRef>
          </c:tx>
          <c:invertIfNegative val="0"/>
          <c:cat>
            <c:strRef>
              <c:f>Sheet1!$A$2:$A$12</c:f>
              <c:strCache>
                <c:ptCount val="11"/>
                <c:pt idx="0">
                  <c:v>SRAD</c:v>
                </c:pt>
                <c:pt idx="1">
                  <c:v>3DS</c:v>
                </c:pt>
                <c:pt idx="2">
                  <c:v>2DCONV</c:v>
                </c:pt>
                <c:pt idx="3">
                  <c:v>MM</c:v>
                </c:pt>
                <c:pt idx="4">
                  <c:v>SCLUSTER</c:v>
                </c:pt>
                <c:pt idx="5">
                  <c:v>BFS</c:v>
                </c:pt>
                <c:pt idx="6">
                  <c:v>SPMV_S</c:v>
                </c:pt>
                <c:pt idx="7">
                  <c:v>IIX</c:v>
                </c:pt>
                <c:pt idx="8">
                  <c:v>KM</c:v>
                </c:pt>
                <c:pt idx="9">
                  <c:v>SYRK</c:v>
                </c:pt>
                <c:pt idx="10">
                  <c:v>GESUMMV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72.212896377077882</c:v>
                </c:pt>
                <c:pt idx="1">
                  <c:v>7.3300180716493832</c:v>
                </c:pt>
                <c:pt idx="2">
                  <c:v>23.67847630004109</c:v>
                </c:pt>
                <c:pt idx="3">
                  <c:v>1.9368496654988083</c:v>
                </c:pt>
                <c:pt idx="4">
                  <c:v>49.293582149995892</c:v>
                </c:pt>
                <c:pt idx="5">
                  <c:v>7.9077999999999999</c:v>
                </c:pt>
                <c:pt idx="6">
                  <c:v>3.1406000000000005</c:v>
                </c:pt>
                <c:pt idx="7">
                  <c:v>1.0571999999999999</c:v>
                </c:pt>
                <c:pt idx="8">
                  <c:v>0.60150000000000003</c:v>
                </c:pt>
                <c:pt idx="9">
                  <c:v>0.63150000000000006</c:v>
                </c:pt>
                <c:pt idx="10">
                  <c:v>7.7603000000000009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8607232"/>
        <c:axId val="118621312"/>
      </c:barChart>
      <c:catAx>
        <c:axId val="11860723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2600" b="0"/>
            </a:pPr>
            <a:endParaRPr lang="en-US"/>
          </a:p>
        </c:txPr>
        <c:crossAx val="118621312"/>
        <c:crosses val="autoZero"/>
        <c:auto val="1"/>
        <c:lblAlgn val="ctr"/>
        <c:lblOffset val="100"/>
        <c:noMultiLvlLbl val="0"/>
      </c:catAx>
      <c:valAx>
        <c:axId val="118621312"/>
        <c:scaling>
          <c:orientation val="minMax"/>
          <c:max val="1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2400" b="0" dirty="0" smtClean="0"/>
                  <a:t>Miss rate %</a:t>
                </a:r>
                <a:endParaRPr lang="en-US" sz="2400" b="0" dirty="0"/>
              </a:p>
            </c:rich>
          </c:tx>
          <c:layout>
            <c:manualLayout>
              <c:xMode val="edge"/>
              <c:yMode val="edge"/>
              <c:x val="2.9350101141815872E-2"/>
              <c:y val="0.2939575487846627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 b="0"/>
            </a:pPr>
            <a:endParaRPr lang="en-US"/>
          </a:p>
        </c:txPr>
        <c:crossAx val="118607232"/>
        <c:crosses val="autoZero"/>
        <c:crossBetween val="between"/>
        <c:majorUnit val="25"/>
      </c:valAx>
    </c:plotArea>
    <c:legend>
      <c:legendPos val="t"/>
      <c:overlay val="0"/>
      <c:txPr>
        <a:bodyPr/>
        <a:lstStyle/>
        <a:p>
          <a:pPr>
            <a:defRPr sz="26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680215383800733"/>
          <c:y val="0.16585425693441469"/>
          <c:w val="0.87319786341962635"/>
          <c:h val="0.51408071662071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invertIfNegative val="0"/>
          <c:cat>
            <c:strRef>
              <c:f>Sheet1!$A$2:$A$12</c:f>
              <c:strCache>
                <c:ptCount val="11"/>
                <c:pt idx="0">
                  <c:v>SRAD</c:v>
                </c:pt>
                <c:pt idx="1">
                  <c:v>3DS</c:v>
                </c:pt>
                <c:pt idx="2">
                  <c:v>2DCONV</c:v>
                </c:pt>
                <c:pt idx="3">
                  <c:v>MM</c:v>
                </c:pt>
                <c:pt idx="4">
                  <c:v>SCLUSTER</c:v>
                </c:pt>
                <c:pt idx="5">
                  <c:v>BFS</c:v>
                </c:pt>
                <c:pt idx="6">
                  <c:v>SPMV_S</c:v>
                </c:pt>
                <c:pt idx="7">
                  <c:v>IIX</c:v>
                </c:pt>
                <c:pt idx="8">
                  <c:v>KM</c:v>
                </c:pt>
                <c:pt idx="9">
                  <c:v>SYRK</c:v>
                </c:pt>
                <c:pt idx="10">
                  <c:v>GESUMMV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88.320999999999998</c:v>
                </c:pt>
                <c:pt idx="1">
                  <c:v>98.183099999999996</c:v>
                </c:pt>
                <c:pt idx="2">
                  <c:v>65.528700000000001</c:v>
                </c:pt>
                <c:pt idx="3">
                  <c:v>47.869700000000002</c:v>
                </c:pt>
                <c:pt idx="4">
                  <c:v>88.118200000000002</c:v>
                </c:pt>
                <c:pt idx="5">
                  <c:v>73.006399999999999</c:v>
                </c:pt>
                <c:pt idx="6">
                  <c:v>96.516100000000009</c:v>
                </c:pt>
                <c:pt idx="7">
                  <c:v>82.100099999999998</c:v>
                </c:pt>
                <c:pt idx="8">
                  <c:v>79.41040000000001</c:v>
                </c:pt>
                <c:pt idx="9">
                  <c:v>99.946799999999996</c:v>
                </c:pt>
                <c:pt idx="10">
                  <c:v>99.749399999999994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DWT+PRIC</c:v>
                </c:pt>
              </c:strCache>
            </c:strRef>
          </c:tx>
          <c:invertIfNegative val="0"/>
          <c:cat>
            <c:strRef>
              <c:f>Sheet1!$A$2:$A$12</c:f>
              <c:strCache>
                <c:ptCount val="11"/>
                <c:pt idx="0">
                  <c:v>SRAD</c:v>
                </c:pt>
                <c:pt idx="1">
                  <c:v>3DS</c:v>
                </c:pt>
                <c:pt idx="2">
                  <c:v>2DCONV</c:v>
                </c:pt>
                <c:pt idx="3">
                  <c:v>MM</c:v>
                </c:pt>
                <c:pt idx="4">
                  <c:v>SCLUSTER</c:v>
                </c:pt>
                <c:pt idx="5">
                  <c:v>BFS</c:v>
                </c:pt>
                <c:pt idx="6">
                  <c:v>SPMV_S</c:v>
                </c:pt>
                <c:pt idx="7">
                  <c:v>IIX</c:v>
                </c:pt>
                <c:pt idx="8">
                  <c:v>KM</c:v>
                </c:pt>
                <c:pt idx="9">
                  <c:v>SYRK</c:v>
                </c:pt>
                <c:pt idx="10">
                  <c:v>GESUMMV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74.977499999999992</c:v>
                </c:pt>
                <c:pt idx="1">
                  <c:v>13.361300000000002</c:v>
                </c:pt>
                <c:pt idx="2">
                  <c:v>24.481300000000001</c:v>
                </c:pt>
                <c:pt idx="3">
                  <c:v>17.957999999999998</c:v>
                </c:pt>
                <c:pt idx="4">
                  <c:v>67.365299999999991</c:v>
                </c:pt>
                <c:pt idx="5">
                  <c:v>69.560200000000009</c:v>
                </c:pt>
                <c:pt idx="6">
                  <c:v>49.711399999999998</c:v>
                </c:pt>
                <c:pt idx="7">
                  <c:v>26.511800000000001</c:v>
                </c:pt>
                <c:pt idx="8">
                  <c:v>3.9056000000000002</c:v>
                </c:pt>
                <c:pt idx="9">
                  <c:v>11.7074</c:v>
                </c:pt>
                <c:pt idx="10">
                  <c:v>18.685700000000001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Unbounded</c:v>
                </c:pt>
              </c:strCache>
            </c:strRef>
          </c:tx>
          <c:invertIfNegative val="0"/>
          <c:cat>
            <c:strRef>
              <c:f>Sheet1!$A$2:$A$12</c:f>
              <c:strCache>
                <c:ptCount val="11"/>
                <c:pt idx="0">
                  <c:v>SRAD</c:v>
                </c:pt>
                <c:pt idx="1">
                  <c:v>3DS</c:v>
                </c:pt>
                <c:pt idx="2">
                  <c:v>2DCONV</c:v>
                </c:pt>
                <c:pt idx="3">
                  <c:v>MM</c:v>
                </c:pt>
                <c:pt idx="4">
                  <c:v>SCLUSTER</c:v>
                </c:pt>
                <c:pt idx="5">
                  <c:v>BFS</c:v>
                </c:pt>
                <c:pt idx="6">
                  <c:v>SPMV_S</c:v>
                </c:pt>
                <c:pt idx="7">
                  <c:v>IIX</c:v>
                </c:pt>
                <c:pt idx="8">
                  <c:v>KM</c:v>
                </c:pt>
                <c:pt idx="9">
                  <c:v>SYRK</c:v>
                </c:pt>
                <c:pt idx="10">
                  <c:v>GESUMMV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72.212896377077882</c:v>
                </c:pt>
                <c:pt idx="1">
                  <c:v>7.3300180716493832</c:v>
                </c:pt>
                <c:pt idx="2">
                  <c:v>23.67847630004109</c:v>
                </c:pt>
                <c:pt idx="3">
                  <c:v>1.9368496654988083</c:v>
                </c:pt>
                <c:pt idx="4">
                  <c:v>49.293582149995892</c:v>
                </c:pt>
                <c:pt idx="5">
                  <c:v>7.9077999999999999</c:v>
                </c:pt>
                <c:pt idx="6">
                  <c:v>3.1406000000000005</c:v>
                </c:pt>
                <c:pt idx="7">
                  <c:v>1.0571999999999999</c:v>
                </c:pt>
                <c:pt idx="8">
                  <c:v>0.60150000000000003</c:v>
                </c:pt>
                <c:pt idx="9">
                  <c:v>0.63150000000000006</c:v>
                </c:pt>
                <c:pt idx="10">
                  <c:v>7.7603000000000009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8670080"/>
        <c:axId val="118671616"/>
      </c:barChart>
      <c:catAx>
        <c:axId val="11867008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2600" b="0"/>
            </a:pPr>
            <a:endParaRPr lang="en-US"/>
          </a:p>
        </c:txPr>
        <c:crossAx val="118671616"/>
        <c:crosses val="autoZero"/>
        <c:auto val="1"/>
        <c:lblAlgn val="ctr"/>
        <c:lblOffset val="100"/>
        <c:noMultiLvlLbl val="0"/>
      </c:catAx>
      <c:valAx>
        <c:axId val="118671616"/>
        <c:scaling>
          <c:orientation val="minMax"/>
          <c:max val="1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2400" b="0" dirty="0" smtClean="0"/>
                  <a:t>Miss rate %</a:t>
                </a:r>
                <a:endParaRPr lang="en-US" sz="2400" b="0" dirty="0"/>
              </a:p>
            </c:rich>
          </c:tx>
          <c:layout>
            <c:manualLayout>
              <c:xMode val="edge"/>
              <c:yMode val="edge"/>
              <c:x val="2.9350101141815872E-2"/>
              <c:y val="0.2939575487846627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 b="0"/>
            </a:pPr>
            <a:endParaRPr lang="en-US"/>
          </a:p>
        </c:txPr>
        <c:crossAx val="118670080"/>
        <c:crosses val="autoZero"/>
        <c:crossBetween val="between"/>
        <c:majorUnit val="25"/>
      </c:valAx>
    </c:plotArea>
    <c:legend>
      <c:legendPos val="t"/>
      <c:overlay val="0"/>
      <c:txPr>
        <a:bodyPr/>
        <a:lstStyle/>
        <a:p>
          <a:pPr>
            <a:defRPr sz="26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Bypassing</c:v>
                </c:pt>
              </c:strCache>
            </c:strRef>
          </c:tx>
          <c:invertIfNegative val="0"/>
          <c:cat>
            <c:strRef>
              <c:f>Sheet1!$A$2:$A$23</c:f>
              <c:strCache>
                <c:ptCount val="22"/>
                <c:pt idx="0">
                  <c:v>BLK</c:v>
                </c:pt>
                <c:pt idx="1">
                  <c:v>Sprod</c:v>
                </c:pt>
                <c:pt idx="2">
                  <c:v>VAdd</c:v>
                </c:pt>
                <c:pt idx="3">
                  <c:v>FWT</c:v>
                </c:pt>
                <c:pt idx="4">
                  <c:v>NW</c:v>
                </c:pt>
                <c:pt idx="5">
                  <c:v>HS</c:v>
                </c:pt>
                <c:pt idx="6">
                  <c:v>CONV</c:v>
                </c:pt>
                <c:pt idx="7">
                  <c:v>SRAD</c:v>
                </c:pt>
                <c:pt idx="8">
                  <c:v>3DS</c:v>
                </c:pt>
                <c:pt idx="9">
                  <c:v>2DCONV</c:v>
                </c:pt>
                <c:pt idx="10">
                  <c:v>MM</c:v>
                </c:pt>
                <c:pt idx="11">
                  <c:v>SCLUSTER</c:v>
                </c:pt>
                <c:pt idx="12">
                  <c:v>BFS</c:v>
                </c:pt>
                <c:pt idx="13">
                  <c:v>SPMV_S</c:v>
                </c:pt>
                <c:pt idx="14">
                  <c:v>IIX</c:v>
                </c:pt>
                <c:pt idx="15">
                  <c:v>KM</c:v>
                </c:pt>
                <c:pt idx="16">
                  <c:v>SYRK</c:v>
                </c:pt>
                <c:pt idx="17">
                  <c:v>GESUMMV</c:v>
                </c:pt>
                <c:pt idx="18">
                  <c:v>PEst</c:v>
                </c:pt>
                <c:pt idx="19">
                  <c:v>B+tree</c:v>
                </c:pt>
                <c:pt idx="20">
                  <c:v>BP</c:v>
                </c:pt>
                <c:pt idx="21">
                  <c:v>NN</c:v>
                </c:pt>
              </c:strCache>
            </c:strRef>
          </c:cat>
          <c:val>
            <c:numRef>
              <c:f>Sheet1!$B$2:$B$23</c:f>
              <c:numCache>
                <c:formatCode>General</c:formatCode>
                <c:ptCount val="22"/>
                <c:pt idx="0">
                  <c:v>1.069381891268276</c:v>
                </c:pt>
                <c:pt idx="1">
                  <c:v>1.3709599351652015</c:v>
                </c:pt>
                <c:pt idx="2">
                  <c:v>1.7767599871209374</c:v>
                </c:pt>
                <c:pt idx="3">
                  <c:v>1.0081169515362953</c:v>
                </c:pt>
                <c:pt idx="4">
                  <c:v>1.4787039274309819</c:v>
                </c:pt>
                <c:pt idx="5">
                  <c:v>1.4904130267037419</c:v>
                </c:pt>
                <c:pt idx="6">
                  <c:v>1.9077534091019295</c:v>
                </c:pt>
                <c:pt idx="7">
                  <c:v>2.9933548653319311</c:v>
                </c:pt>
                <c:pt idx="8">
                  <c:v>1.0687285814974716</c:v>
                </c:pt>
                <c:pt idx="9">
                  <c:v>0.838522221878364</c:v>
                </c:pt>
                <c:pt idx="10">
                  <c:v>0.80224905600024188</c:v>
                </c:pt>
                <c:pt idx="11">
                  <c:v>1.0034261914634057</c:v>
                </c:pt>
                <c:pt idx="12">
                  <c:v>0.37517731093192797</c:v>
                </c:pt>
                <c:pt idx="13">
                  <c:v>1.3454591045267676</c:v>
                </c:pt>
                <c:pt idx="14">
                  <c:v>0.98018325165139575</c:v>
                </c:pt>
                <c:pt idx="15">
                  <c:v>1.5167192896362069</c:v>
                </c:pt>
                <c:pt idx="16">
                  <c:v>2.574626753964476</c:v>
                </c:pt>
                <c:pt idx="17">
                  <c:v>1.975755362014451</c:v>
                </c:pt>
                <c:pt idx="18">
                  <c:v>0.50410340351773308</c:v>
                </c:pt>
                <c:pt idx="19">
                  <c:v>0.4111429938172087</c:v>
                </c:pt>
                <c:pt idx="20">
                  <c:v>0.56120515074681832</c:v>
                </c:pt>
                <c:pt idx="21">
                  <c:v>0.16358175284337687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Bounded (16KBL1+786KBL2)</c:v>
                </c:pt>
              </c:strCache>
            </c:strRef>
          </c:tx>
          <c:invertIfNegative val="0"/>
          <c:cat>
            <c:strRef>
              <c:f>Sheet1!$A$2:$A$23</c:f>
              <c:strCache>
                <c:ptCount val="22"/>
                <c:pt idx="0">
                  <c:v>BLK</c:v>
                </c:pt>
                <c:pt idx="1">
                  <c:v>Sprod</c:v>
                </c:pt>
                <c:pt idx="2">
                  <c:v>VAdd</c:v>
                </c:pt>
                <c:pt idx="3">
                  <c:v>FWT</c:v>
                </c:pt>
                <c:pt idx="4">
                  <c:v>NW</c:v>
                </c:pt>
                <c:pt idx="5">
                  <c:v>HS</c:v>
                </c:pt>
                <c:pt idx="6">
                  <c:v>CONV</c:v>
                </c:pt>
                <c:pt idx="7">
                  <c:v>SRAD</c:v>
                </c:pt>
                <c:pt idx="8">
                  <c:v>3DS</c:v>
                </c:pt>
                <c:pt idx="9">
                  <c:v>2DCONV</c:v>
                </c:pt>
                <c:pt idx="10">
                  <c:v>MM</c:v>
                </c:pt>
                <c:pt idx="11">
                  <c:v>SCLUSTER</c:v>
                </c:pt>
                <c:pt idx="12">
                  <c:v>BFS</c:v>
                </c:pt>
                <c:pt idx="13">
                  <c:v>SPMV_S</c:v>
                </c:pt>
                <c:pt idx="14">
                  <c:v>IIX</c:v>
                </c:pt>
                <c:pt idx="15">
                  <c:v>KM</c:v>
                </c:pt>
                <c:pt idx="16">
                  <c:v>SYRK</c:v>
                </c:pt>
                <c:pt idx="17">
                  <c:v>GESUMMV</c:v>
                </c:pt>
                <c:pt idx="18">
                  <c:v>PEst</c:v>
                </c:pt>
                <c:pt idx="19">
                  <c:v>B+tree</c:v>
                </c:pt>
                <c:pt idx="20">
                  <c:v>BP</c:v>
                </c:pt>
                <c:pt idx="21">
                  <c:v>NN</c:v>
                </c:pt>
              </c:strCache>
            </c:strRef>
          </c:cat>
          <c:val>
            <c:numRef>
              <c:f>Sheet1!$C$2:$C$23</c:f>
              <c:numCache>
                <c:formatCode>General</c:formatCode>
                <c:ptCount val="2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Unbounded</c:v>
                </c:pt>
              </c:strCache>
            </c:strRef>
          </c:tx>
          <c:invertIfNegative val="0"/>
          <c:cat>
            <c:strRef>
              <c:f>Sheet1!$A$2:$A$23</c:f>
              <c:strCache>
                <c:ptCount val="22"/>
                <c:pt idx="0">
                  <c:v>BLK</c:v>
                </c:pt>
                <c:pt idx="1">
                  <c:v>Sprod</c:v>
                </c:pt>
                <c:pt idx="2">
                  <c:v>VAdd</c:v>
                </c:pt>
                <c:pt idx="3">
                  <c:v>FWT</c:v>
                </c:pt>
                <c:pt idx="4">
                  <c:v>NW</c:v>
                </c:pt>
                <c:pt idx="5">
                  <c:v>HS</c:v>
                </c:pt>
                <c:pt idx="6">
                  <c:v>CONV</c:v>
                </c:pt>
                <c:pt idx="7">
                  <c:v>SRAD</c:v>
                </c:pt>
                <c:pt idx="8">
                  <c:v>3DS</c:v>
                </c:pt>
                <c:pt idx="9">
                  <c:v>2DCONV</c:v>
                </c:pt>
                <c:pt idx="10">
                  <c:v>MM</c:v>
                </c:pt>
                <c:pt idx="11">
                  <c:v>SCLUSTER</c:v>
                </c:pt>
                <c:pt idx="12">
                  <c:v>BFS</c:v>
                </c:pt>
                <c:pt idx="13">
                  <c:v>SPMV_S</c:v>
                </c:pt>
                <c:pt idx="14">
                  <c:v>IIX</c:v>
                </c:pt>
                <c:pt idx="15">
                  <c:v>KM</c:v>
                </c:pt>
                <c:pt idx="16">
                  <c:v>SYRK</c:v>
                </c:pt>
                <c:pt idx="17">
                  <c:v>GESUMMV</c:v>
                </c:pt>
                <c:pt idx="18">
                  <c:v>PEst</c:v>
                </c:pt>
                <c:pt idx="19">
                  <c:v>B+tree</c:v>
                </c:pt>
                <c:pt idx="20">
                  <c:v>BP</c:v>
                </c:pt>
                <c:pt idx="21">
                  <c:v>NN</c:v>
                </c:pt>
              </c:strCache>
            </c:strRef>
          </c:cat>
          <c:val>
            <c:numRef>
              <c:f>Sheet1!$D$2:$D$23</c:f>
              <c:numCache>
                <c:formatCode>General</c:formatCode>
                <c:ptCount val="22"/>
                <c:pt idx="0">
                  <c:v>0.9918705457485143</c:v>
                </c:pt>
                <c:pt idx="1">
                  <c:v>1.0191254131252538</c:v>
                </c:pt>
                <c:pt idx="2">
                  <c:v>1.0043069908737947</c:v>
                </c:pt>
                <c:pt idx="3">
                  <c:v>1.3048889380289272</c:v>
                </c:pt>
                <c:pt idx="4">
                  <c:v>1.7436488736298843</c:v>
                </c:pt>
                <c:pt idx="5">
                  <c:v>1.4948452645259176</c:v>
                </c:pt>
                <c:pt idx="6">
                  <c:v>1.5374370835879083</c:v>
                </c:pt>
                <c:pt idx="7">
                  <c:v>2.9189709318018933</c:v>
                </c:pt>
                <c:pt idx="8">
                  <c:v>1.2892152386481146</c:v>
                </c:pt>
                <c:pt idx="9">
                  <c:v>2.9049509237125797</c:v>
                </c:pt>
                <c:pt idx="10">
                  <c:v>3.1816843812375151</c:v>
                </c:pt>
                <c:pt idx="11">
                  <c:v>5.6892137751354426</c:v>
                </c:pt>
                <c:pt idx="12">
                  <c:v>3.0562390091883982</c:v>
                </c:pt>
                <c:pt idx="13">
                  <c:v>3.932877868409185</c:v>
                </c:pt>
                <c:pt idx="14">
                  <c:v>6.0089494992542081</c:v>
                </c:pt>
                <c:pt idx="15">
                  <c:v>7.1910457619219574</c:v>
                </c:pt>
                <c:pt idx="16">
                  <c:v>37.466582242859154</c:v>
                </c:pt>
                <c:pt idx="17">
                  <c:v>38.92543404065885</c:v>
                </c:pt>
                <c:pt idx="18">
                  <c:v>1.5556990066502958</c:v>
                </c:pt>
                <c:pt idx="19">
                  <c:v>1.1098663434412408</c:v>
                </c:pt>
                <c:pt idx="20">
                  <c:v>1.067635084265206</c:v>
                </c:pt>
                <c:pt idx="21">
                  <c:v>1.0711883007913519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7731328"/>
        <c:axId val="117732864"/>
      </c:barChart>
      <c:catAx>
        <c:axId val="11773132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2200" b="0"/>
            </a:pPr>
            <a:endParaRPr lang="en-US"/>
          </a:p>
        </c:txPr>
        <c:crossAx val="117732864"/>
        <c:crosses val="autoZero"/>
        <c:auto val="1"/>
        <c:lblAlgn val="ctr"/>
        <c:lblOffset val="100"/>
        <c:noMultiLvlLbl val="0"/>
      </c:catAx>
      <c:valAx>
        <c:axId val="117732864"/>
        <c:scaling>
          <c:orientation val="minMax"/>
          <c:max val="8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2200" b="0" dirty="0" smtClean="0"/>
                  <a:t>Normalized IPC</a:t>
                </a:r>
                <a:endParaRPr lang="en-US" sz="2200" b="0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200" b="0"/>
            </a:pPr>
            <a:endParaRPr lang="en-US"/>
          </a:p>
        </c:txPr>
        <c:crossAx val="117731328"/>
        <c:crosses val="autoZero"/>
        <c:crossBetween val="between"/>
      </c:valAx>
    </c:plotArea>
    <c:legend>
      <c:legendPos val="t"/>
      <c:overlay val="0"/>
      <c:txPr>
        <a:bodyPr/>
        <a:lstStyle/>
        <a:p>
          <a:pPr>
            <a:defRPr sz="26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0249878047640162E-2"/>
          <c:y val="0.17343638318086896"/>
          <c:w val="0.93735643575631156"/>
          <c:h val="0.6692140981710946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'L1'!$N$18</c:f>
              <c:strCache>
                <c:ptCount val="1"/>
                <c:pt idx="0">
                  <c:v>IntraWarp</c:v>
                </c:pt>
              </c:strCache>
            </c:strRef>
          </c:tx>
          <c:spPr>
            <a:solidFill>
              <a:srgbClr val="0070C0"/>
            </a:solidFill>
          </c:spPr>
          <c:invertIfNegative val="0"/>
          <c:val>
            <c:numRef>
              <c:f>'L1'!$N$19:$N$83</c:f>
              <c:numCache>
                <c:formatCode>General</c:formatCode>
                <c:ptCount val="65"/>
                <c:pt idx="0">
                  <c:v>0</c:v>
                </c:pt>
                <c:pt idx="3">
                  <c:v>0</c:v>
                </c:pt>
                <c:pt idx="6">
                  <c:v>0</c:v>
                </c:pt>
                <c:pt idx="9">
                  <c:v>0</c:v>
                </c:pt>
                <c:pt idx="12">
                  <c:v>3.7085300000000001</c:v>
                </c:pt>
                <c:pt idx="15">
                  <c:v>0</c:v>
                </c:pt>
                <c:pt idx="18">
                  <c:v>130.423</c:v>
                </c:pt>
                <c:pt idx="21">
                  <c:v>61.310299999999998</c:v>
                </c:pt>
                <c:pt idx="24">
                  <c:v>0</c:v>
                </c:pt>
                <c:pt idx="27">
                  <c:v>820.90200000000004</c:v>
                </c:pt>
                <c:pt idx="30">
                  <c:v>2118.1799999999998</c:v>
                </c:pt>
                <c:pt idx="33">
                  <c:v>6.6045100000000003</c:v>
                </c:pt>
                <c:pt idx="36">
                  <c:v>784.41200000000003</c:v>
                </c:pt>
                <c:pt idx="39">
                  <c:v>1347.49</c:v>
                </c:pt>
                <c:pt idx="42">
                  <c:v>1877.18</c:v>
                </c:pt>
                <c:pt idx="45">
                  <c:v>1886.66</c:v>
                </c:pt>
                <c:pt idx="48">
                  <c:v>367.18200000000002</c:v>
                </c:pt>
                <c:pt idx="51">
                  <c:v>243</c:v>
                </c:pt>
                <c:pt idx="54">
                  <c:v>4077.18</c:v>
                </c:pt>
                <c:pt idx="57">
                  <c:v>254.524</c:v>
                </c:pt>
                <c:pt idx="60">
                  <c:v>959.70500000000004</c:v>
                </c:pt>
                <c:pt idx="63">
                  <c:v>5413.97</c:v>
                </c:pt>
              </c:numCache>
            </c:numRef>
          </c:val>
        </c:ser>
        <c:ser>
          <c:idx val="1"/>
          <c:order val="1"/>
          <c:tx>
            <c:strRef>
              <c:f>'L1'!$O$18</c:f>
              <c:strCache>
                <c:ptCount val="1"/>
                <c:pt idx="0">
                  <c:v>IntraBlock</c:v>
                </c:pt>
              </c:strCache>
            </c:strRef>
          </c:tx>
          <c:spPr>
            <a:solidFill>
              <a:srgbClr val="00B050"/>
            </a:solidFill>
          </c:spPr>
          <c:invertIfNegative val="0"/>
          <c:val>
            <c:numRef>
              <c:f>'L1'!$O$19:$O$83</c:f>
              <c:numCache>
                <c:formatCode>General</c:formatCode>
                <c:ptCount val="65"/>
                <c:pt idx="0">
                  <c:v>0</c:v>
                </c:pt>
                <c:pt idx="3">
                  <c:v>0</c:v>
                </c:pt>
                <c:pt idx="6">
                  <c:v>0</c:v>
                </c:pt>
                <c:pt idx="9">
                  <c:v>0</c:v>
                </c:pt>
                <c:pt idx="12">
                  <c:v>0</c:v>
                </c:pt>
                <c:pt idx="15">
                  <c:v>0</c:v>
                </c:pt>
                <c:pt idx="18">
                  <c:v>0</c:v>
                </c:pt>
                <c:pt idx="21">
                  <c:v>53.182699999999997</c:v>
                </c:pt>
                <c:pt idx="24">
                  <c:v>598.048</c:v>
                </c:pt>
                <c:pt idx="27">
                  <c:v>714.49800000000005</c:v>
                </c:pt>
                <c:pt idx="30">
                  <c:v>956.59900000000005</c:v>
                </c:pt>
                <c:pt idx="33">
                  <c:v>146.74</c:v>
                </c:pt>
                <c:pt idx="36">
                  <c:v>416.12900000000002</c:v>
                </c:pt>
                <c:pt idx="39">
                  <c:v>0.59148100000000003</c:v>
                </c:pt>
                <c:pt idx="42">
                  <c:v>3.0643299999999998E-2</c:v>
                </c:pt>
                <c:pt idx="45">
                  <c:v>1.77827</c:v>
                </c:pt>
                <c:pt idx="48">
                  <c:v>8.3801000000000005</c:v>
                </c:pt>
                <c:pt idx="51">
                  <c:v>2</c:v>
                </c:pt>
                <c:pt idx="54">
                  <c:v>0</c:v>
                </c:pt>
                <c:pt idx="57">
                  <c:v>243.32300000000001</c:v>
                </c:pt>
                <c:pt idx="60">
                  <c:v>1515.11</c:v>
                </c:pt>
                <c:pt idx="63">
                  <c:v>3.5780099999999999</c:v>
                </c:pt>
              </c:numCache>
            </c:numRef>
          </c:val>
        </c:ser>
        <c:ser>
          <c:idx val="2"/>
          <c:order val="2"/>
          <c:tx>
            <c:strRef>
              <c:f>'L1'!$P$18</c:f>
              <c:strCache>
                <c:ptCount val="1"/>
                <c:pt idx="0">
                  <c:v>IntraCore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</c:spPr>
          <c:invertIfNegative val="0"/>
          <c:val>
            <c:numRef>
              <c:f>'L1'!$P$19:$P$83</c:f>
              <c:numCache>
                <c:formatCode>General</c:formatCode>
                <c:ptCount val="65"/>
                <c:pt idx="0">
                  <c:v>0</c:v>
                </c:pt>
                <c:pt idx="3">
                  <c:v>0</c:v>
                </c:pt>
                <c:pt idx="6">
                  <c:v>0</c:v>
                </c:pt>
                <c:pt idx="9">
                  <c:v>0</c:v>
                </c:pt>
                <c:pt idx="12">
                  <c:v>2.48986E-3</c:v>
                </c:pt>
                <c:pt idx="15">
                  <c:v>23.343399999999999</c:v>
                </c:pt>
                <c:pt idx="18">
                  <c:v>12.962999999999999</c:v>
                </c:pt>
                <c:pt idx="21">
                  <c:v>3.4509099999999999</c:v>
                </c:pt>
                <c:pt idx="24">
                  <c:v>29.769200000000001</c:v>
                </c:pt>
                <c:pt idx="27">
                  <c:v>26.017099999999999</c:v>
                </c:pt>
                <c:pt idx="30">
                  <c:v>141.46100000000001</c:v>
                </c:pt>
                <c:pt idx="33">
                  <c:v>8.6737900000000003</c:v>
                </c:pt>
                <c:pt idx="36">
                  <c:v>260.00799999999998</c:v>
                </c:pt>
                <c:pt idx="39">
                  <c:v>0</c:v>
                </c:pt>
                <c:pt idx="42">
                  <c:v>2.2367399999999999E-4</c:v>
                </c:pt>
                <c:pt idx="45">
                  <c:v>0.22001499999999999</c:v>
                </c:pt>
                <c:pt idx="48">
                  <c:v>0.16106799999999999</c:v>
                </c:pt>
                <c:pt idx="51">
                  <c:v>0.16106799999999999</c:v>
                </c:pt>
                <c:pt idx="54">
                  <c:v>39.305500000000002</c:v>
                </c:pt>
                <c:pt idx="57">
                  <c:v>8.4969800000000006</c:v>
                </c:pt>
                <c:pt idx="60">
                  <c:v>472.125</c:v>
                </c:pt>
                <c:pt idx="63">
                  <c:v>156.25399999999999</c:v>
                </c:pt>
              </c:numCache>
            </c:numRef>
          </c:val>
        </c:ser>
        <c:ser>
          <c:idx val="3"/>
          <c:order val="3"/>
          <c:tx>
            <c:strRef>
              <c:f>'L1'!$Q$18</c:f>
              <c:strCache>
                <c:ptCount val="1"/>
                <c:pt idx="0">
                  <c:v>InterCore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</c:spPr>
          <c:invertIfNegative val="0"/>
          <c:val>
            <c:numRef>
              <c:f>'L1'!#REF!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4"/>
          <c:order val="4"/>
          <c:tx>
            <c:strRef>
              <c:f>'L1'!$R$18</c:f>
              <c:strCache>
                <c:ptCount val="1"/>
                <c:pt idx="0">
                  <c:v>InterKernel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</c:spPr>
          <c:invertIfNegative val="0"/>
          <c:val>
            <c:numRef>
              <c:f>'L1'!$R$19:$R$83</c:f>
              <c:numCache>
                <c:formatCode>General</c:formatCode>
                <c:ptCount val="6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30.699100000000001</c:v>
                </c:pt>
                <c:pt idx="10">
                  <c:v>0</c:v>
                </c:pt>
                <c:pt idx="11">
                  <c:v>0</c:v>
                </c:pt>
                <c:pt idx="12">
                  <c:v>11.4194</c:v>
                </c:pt>
                <c:pt idx="13">
                  <c:v>0</c:v>
                </c:pt>
                <c:pt idx="14">
                  <c:v>0</c:v>
                </c:pt>
                <c:pt idx="15">
                  <c:v>54.5261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10.927899999999999</c:v>
                </c:pt>
                <c:pt idx="22">
                  <c:v>0</c:v>
                </c:pt>
                <c:pt idx="23">
                  <c:v>0</c:v>
                </c:pt>
                <c:pt idx="24">
                  <c:v>18.7623</c:v>
                </c:pt>
                <c:pt idx="25">
                  <c:v>0</c:v>
                </c:pt>
                <c:pt idx="27">
                  <c:v>0</c:v>
                </c:pt>
                <c:pt idx="28">
                  <c:v>0</c:v>
                </c:pt>
                <c:pt idx="30">
                  <c:v>0</c:v>
                </c:pt>
                <c:pt idx="31">
                  <c:v>0</c:v>
                </c:pt>
                <c:pt idx="33">
                  <c:v>2.4945300000000001</c:v>
                </c:pt>
                <c:pt idx="34">
                  <c:v>0</c:v>
                </c:pt>
                <c:pt idx="36">
                  <c:v>67.781300000000002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0.222662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51">
                  <c:v>0</c:v>
                </c:pt>
                <c:pt idx="54">
                  <c:v>7.6902100000000001E-2</c:v>
                </c:pt>
                <c:pt idx="55">
                  <c:v>0</c:v>
                </c:pt>
                <c:pt idx="56">
                  <c:v>0</c:v>
                </c:pt>
                <c:pt idx="57">
                  <c:v>5.9504700000000001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2.42286</c:v>
                </c:pt>
                <c:pt idx="64">
                  <c:v>0</c:v>
                </c:pt>
              </c:numCache>
            </c:numRef>
          </c:val>
        </c:ser>
        <c:ser>
          <c:idx val="5"/>
          <c:order val="5"/>
          <c:tx>
            <c:strRef>
              <c:f>'l2'!#REF!</c:f>
              <c:strCache>
                <c:ptCount val="1"/>
                <c:pt idx="0">
                  <c:v>#REF!</c:v>
                </c:pt>
              </c:strCache>
            </c:strRef>
          </c:tx>
          <c:invertIfNegative val="0"/>
          <c:val>
            <c:numRef>
              <c:f>'l2'!#REF!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6"/>
          <c:order val="6"/>
          <c:tx>
            <c:strRef>
              <c:f>'L1'!$S$18</c:f>
              <c:strCache>
                <c:ptCount val="1"/>
                <c:pt idx="0">
                  <c:v>Misses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val>
            <c:numRef>
              <c:f>'L1'!$S$19:$S$83</c:f>
              <c:numCache>
                <c:formatCode>General</c:formatCode>
                <c:ptCount val="65"/>
                <c:pt idx="0">
                  <c:v>513.28300000000002</c:v>
                </c:pt>
                <c:pt idx="3">
                  <c:v>1005.22</c:v>
                </c:pt>
                <c:pt idx="6">
                  <c:v>513.43600000000004</c:v>
                </c:pt>
                <c:pt idx="9">
                  <c:v>589.94500000000005</c:v>
                </c:pt>
                <c:pt idx="12">
                  <c:v>140.62799999999999</c:v>
                </c:pt>
                <c:pt idx="15">
                  <c:v>315.642</c:v>
                </c:pt>
                <c:pt idx="18">
                  <c:v>504.65199999999999</c:v>
                </c:pt>
                <c:pt idx="21">
                  <c:v>334.911</c:v>
                </c:pt>
                <c:pt idx="24">
                  <c:v>51.1432</c:v>
                </c:pt>
                <c:pt idx="27">
                  <c:v>484.42399999999998</c:v>
                </c:pt>
                <c:pt idx="30">
                  <c:v>63.524099999999997</c:v>
                </c:pt>
                <c:pt idx="33">
                  <c:v>159.929</c:v>
                </c:pt>
                <c:pt idx="36">
                  <c:v>111.968</c:v>
                </c:pt>
                <c:pt idx="39">
                  <c:v>43.975000000000001</c:v>
                </c:pt>
                <c:pt idx="42">
                  <c:v>20.732800000000001</c:v>
                </c:pt>
                <c:pt idx="45">
                  <c:v>11.3278</c:v>
                </c:pt>
                <c:pt idx="48">
                  <c:v>3.4865200000000001</c:v>
                </c:pt>
                <c:pt idx="51">
                  <c:v>3.4865200000000001</c:v>
                </c:pt>
                <c:pt idx="54">
                  <c:v>197.68299999999999</c:v>
                </c:pt>
                <c:pt idx="57">
                  <c:v>347.41699999999997</c:v>
                </c:pt>
                <c:pt idx="60">
                  <c:v>320.846</c:v>
                </c:pt>
                <c:pt idx="63">
                  <c:v>32.484900000000003</c:v>
                </c:pt>
              </c:numCache>
            </c:numRef>
          </c:val>
        </c:ser>
        <c:ser>
          <c:idx val="7"/>
          <c:order val="7"/>
          <c:tx>
            <c:strRef>
              <c:f>'L1'!$T$18</c:f>
              <c:strCache>
                <c:ptCount val="1"/>
                <c:pt idx="0">
                  <c:v>IntraWarp</c:v>
                </c:pt>
              </c:strCache>
            </c:strRef>
          </c:tx>
          <c:spPr>
            <a:solidFill>
              <a:srgbClr val="0070C0"/>
            </a:solidFill>
          </c:spPr>
          <c:invertIfNegative val="0"/>
          <c:val>
            <c:numRef>
              <c:f>'L1'!$T$19:$T$83</c:f>
              <c:numCache>
                <c:formatCode>General</c:formatCode>
                <c:ptCount val="65"/>
                <c:pt idx="1">
                  <c:v>0</c:v>
                </c:pt>
                <c:pt idx="4">
                  <c:v>0</c:v>
                </c:pt>
                <c:pt idx="7">
                  <c:v>0</c:v>
                </c:pt>
                <c:pt idx="10">
                  <c:v>0</c:v>
                </c:pt>
                <c:pt idx="13">
                  <c:v>0</c:v>
                </c:pt>
                <c:pt idx="16">
                  <c:v>0</c:v>
                </c:pt>
                <c:pt idx="19">
                  <c:v>129.80000000000001</c:v>
                </c:pt>
                <c:pt idx="22">
                  <c:v>0.50966100000000003</c:v>
                </c:pt>
                <c:pt idx="25">
                  <c:v>0</c:v>
                </c:pt>
                <c:pt idx="28">
                  <c:v>576.30700000000002</c:v>
                </c:pt>
                <c:pt idx="31">
                  <c:v>1403.72</c:v>
                </c:pt>
                <c:pt idx="34">
                  <c:v>6.3562200000000004</c:v>
                </c:pt>
                <c:pt idx="37">
                  <c:v>302.63499999999999</c:v>
                </c:pt>
                <c:pt idx="40">
                  <c:v>61.758899999999997</c:v>
                </c:pt>
                <c:pt idx="43">
                  <c:v>221.88499999999999</c:v>
                </c:pt>
                <c:pt idx="46">
                  <c:v>390.14400000000001</c:v>
                </c:pt>
                <c:pt idx="49">
                  <c:v>0.19534000000000001</c:v>
                </c:pt>
                <c:pt idx="52">
                  <c:v>0.1</c:v>
                </c:pt>
                <c:pt idx="55">
                  <c:v>2857.97</c:v>
                </c:pt>
                <c:pt idx="58">
                  <c:v>241.89</c:v>
                </c:pt>
                <c:pt idx="61">
                  <c:v>953.20500000000004</c:v>
                </c:pt>
                <c:pt idx="64">
                  <c:v>5401.53</c:v>
                </c:pt>
              </c:numCache>
            </c:numRef>
          </c:val>
        </c:ser>
        <c:ser>
          <c:idx val="8"/>
          <c:order val="8"/>
          <c:tx>
            <c:strRef>
              <c:f>'L1'!$U$18</c:f>
              <c:strCache>
                <c:ptCount val="1"/>
                <c:pt idx="0">
                  <c:v>IntraBlock</c:v>
                </c:pt>
              </c:strCache>
            </c:strRef>
          </c:tx>
          <c:spPr>
            <a:solidFill>
              <a:srgbClr val="00B050"/>
            </a:solidFill>
          </c:spPr>
          <c:invertIfNegative val="0"/>
          <c:val>
            <c:numRef>
              <c:f>'L1'!$U$19:$U$83</c:f>
              <c:numCache>
                <c:formatCode>General</c:formatCode>
                <c:ptCount val="65"/>
                <c:pt idx="1">
                  <c:v>0</c:v>
                </c:pt>
                <c:pt idx="4">
                  <c:v>0</c:v>
                </c:pt>
                <c:pt idx="7">
                  <c:v>0</c:v>
                </c:pt>
                <c:pt idx="10">
                  <c:v>0</c:v>
                </c:pt>
                <c:pt idx="13">
                  <c:v>0</c:v>
                </c:pt>
                <c:pt idx="16">
                  <c:v>0</c:v>
                </c:pt>
                <c:pt idx="19">
                  <c:v>0</c:v>
                </c:pt>
                <c:pt idx="22">
                  <c:v>53.128399999999999</c:v>
                </c:pt>
                <c:pt idx="25">
                  <c:v>12.2653</c:v>
                </c:pt>
                <c:pt idx="28">
                  <c:v>119.771</c:v>
                </c:pt>
                <c:pt idx="31">
                  <c:v>302.57600000000002</c:v>
                </c:pt>
                <c:pt idx="34">
                  <c:v>31.846599999999999</c:v>
                </c:pt>
                <c:pt idx="37">
                  <c:v>117.453</c:v>
                </c:pt>
                <c:pt idx="40">
                  <c:v>0.20961299999999999</c:v>
                </c:pt>
                <c:pt idx="43">
                  <c:v>0</c:v>
                </c:pt>
                <c:pt idx="46">
                  <c:v>1.01389</c:v>
                </c:pt>
                <c:pt idx="49">
                  <c:v>3.5406999999999999E-3</c:v>
                </c:pt>
                <c:pt idx="52">
                  <c:v>0</c:v>
                </c:pt>
                <c:pt idx="55">
                  <c:v>0</c:v>
                </c:pt>
                <c:pt idx="58">
                  <c:v>238.178</c:v>
                </c:pt>
                <c:pt idx="61">
                  <c:v>1510.06</c:v>
                </c:pt>
                <c:pt idx="64">
                  <c:v>2.6913999999999998</c:v>
                </c:pt>
              </c:numCache>
            </c:numRef>
          </c:val>
        </c:ser>
        <c:ser>
          <c:idx val="9"/>
          <c:order val="9"/>
          <c:tx>
            <c:strRef>
              <c:f>'L1'!$V$18</c:f>
              <c:strCache>
                <c:ptCount val="1"/>
                <c:pt idx="0">
                  <c:v>IntraCore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</c:spPr>
          <c:invertIfNegative val="0"/>
          <c:val>
            <c:numRef>
              <c:f>'L1'!$V$19:$V$83</c:f>
              <c:numCache>
                <c:formatCode>General</c:formatCode>
                <c:ptCount val="65"/>
                <c:pt idx="1">
                  <c:v>0</c:v>
                </c:pt>
                <c:pt idx="4">
                  <c:v>0</c:v>
                </c:pt>
                <c:pt idx="7">
                  <c:v>0</c:v>
                </c:pt>
                <c:pt idx="10">
                  <c:v>0</c:v>
                </c:pt>
                <c:pt idx="13">
                  <c:v>1.35811E-3</c:v>
                </c:pt>
                <c:pt idx="16">
                  <c:v>8.5754300000000006E-2</c:v>
                </c:pt>
                <c:pt idx="19">
                  <c:v>2.9762900000000001</c:v>
                </c:pt>
                <c:pt idx="22">
                  <c:v>0.527146</c:v>
                </c:pt>
                <c:pt idx="25">
                  <c:v>0.41182099999999999</c:v>
                </c:pt>
                <c:pt idx="28">
                  <c:v>9.1497299999999999</c:v>
                </c:pt>
                <c:pt idx="31">
                  <c:v>3.45912</c:v>
                </c:pt>
                <c:pt idx="34">
                  <c:v>0.29971199999999998</c:v>
                </c:pt>
                <c:pt idx="37">
                  <c:v>19.7011</c:v>
                </c:pt>
                <c:pt idx="40">
                  <c:v>0</c:v>
                </c:pt>
                <c:pt idx="43">
                  <c:v>2.2367399999999999E-4</c:v>
                </c:pt>
                <c:pt idx="46">
                  <c:v>8.7703699999999996E-2</c:v>
                </c:pt>
                <c:pt idx="49">
                  <c:v>3.0730599999999999E-3</c:v>
                </c:pt>
                <c:pt idx="52">
                  <c:v>0</c:v>
                </c:pt>
                <c:pt idx="55">
                  <c:v>0</c:v>
                </c:pt>
                <c:pt idx="58">
                  <c:v>8.4432700000000001</c:v>
                </c:pt>
                <c:pt idx="61">
                  <c:v>224.899</c:v>
                </c:pt>
                <c:pt idx="64">
                  <c:v>83.030699999999996</c:v>
                </c:pt>
              </c:numCache>
            </c:numRef>
          </c:val>
        </c:ser>
        <c:ser>
          <c:idx val="10"/>
          <c:order val="10"/>
          <c:tx>
            <c:strRef>
              <c:f>'L1'!#REF!</c:f>
              <c:strCache>
                <c:ptCount val="1"/>
                <c:pt idx="0">
                  <c:v>#REF!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</c:spPr>
          <c:invertIfNegative val="0"/>
          <c:val>
            <c:numRef>
              <c:f>'L1'!#REF!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11"/>
          <c:order val="11"/>
          <c:tx>
            <c:strRef>
              <c:f>'L1'!$X$18</c:f>
              <c:strCache>
                <c:ptCount val="1"/>
                <c:pt idx="0">
                  <c:v>InterKernel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</c:spPr>
          <c:invertIfNegative val="0"/>
          <c:val>
            <c:numRef>
              <c:f>'L1'!$X$19:$X$83</c:f>
              <c:numCache>
                <c:formatCode>General</c:formatCode>
                <c:ptCount val="65"/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6.2925499999999995E-2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7">
                  <c:v>0</c:v>
                </c:pt>
                <c:pt idx="28">
                  <c:v>0</c:v>
                </c:pt>
                <c:pt idx="30">
                  <c:v>0</c:v>
                </c:pt>
                <c:pt idx="31">
                  <c:v>0</c:v>
                </c:pt>
                <c:pt idx="33">
                  <c:v>0</c:v>
                </c:pt>
                <c:pt idx="34">
                  <c:v>0</c:v>
                </c:pt>
                <c:pt idx="36">
                  <c:v>0</c:v>
                </c:pt>
                <c:pt idx="37">
                  <c:v>0.60514100000000004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9">
                  <c:v>0</c:v>
                </c:pt>
                <c:pt idx="52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</c:numCache>
            </c:numRef>
          </c:val>
        </c:ser>
        <c:ser>
          <c:idx val="12"/>
          <c:order val="12"/>
          <c:tx>
            <c:strRef>
              <c:f>'l2'!#REF!</c:f>
              <c:strCache>
                <c:ptCount val="1"/>
                <c:pt idx="0">
                  <c:v>#REF!</c:v>
                </c:pt>
              </c:strCache>
            </c:strRef>
          </c:tx>
          <c:invertIfNegative val="0"/>
          <c:val>
            <c:numRef>
              <c:f>'l2'!#REF!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13"/>
          <c:order val="13"/>
          <c:tx>
            <c:strRef>
              <c:f>'L1'!$Y$18</c:f>
              <c:strCache>
                <c:ptCount val="1"/>
                <c:pt idx="0">
                  <c:v>Misses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val>
            <c:numRef>
              <c:f>'L1'!$Y$19:$Y$83</c:f>
              <c:numCache>
                <c:formatCode>General</c:formatCode>
                <c:ptCount val="65"/>
                <c:pt idx="1">
                  <c:v>513.28300000000002</c:v>
                </c:pt>
                <c:pt idx="4">
                  <c:v>1005.22</c:v>
                </c:pt>
                <c:pt idx="7">
                  <c:v>513.43600000000004</c:v>
                </c:pt>
                <c:pt idx="10">
                  <c:v>620.64400000000001</c:v>
                </c:pt>
                <c:pt idx="13">
                  <c:v>155.69399999999999</c:v>
                </c:pt>
                <c:pt idx="16">
                  <c:v>393.42599999999999</c:v>
                </c:pt>
                <c:pt idx="19">
                  <c:v>515.26199999999994</c:v>
                </c:pt>
                <c:pt idx="22">
                  <c:v>409.61799999999999</c:v>
                </c:pt>
                <c:pt idx="25">
                  <c:v>685.04499999999996</c:v>
                </c:pt>
                <c:pt idx="28">
                  <c:v>1340.61</c:v>
                </c:pt>
                <c:pt idx="31">
                  <c:v>1570.02</c:v>
                </c:pt>
                <c:pt idx="34">
                  <c:v>285.94</c:v>
                </c:pt>
                <c:pt idx="37">
                  <c:v>1199.9000000000001</c:v>
                </c:pt>
                <c:pt idx="40">
                  <c:v>1330.09</c:v>
                </c:pt>
                <c:pt idx="43">
                  <c:v>1676.06</c:v>
                </c:pt>
                <c:pt idx="46">
                  <c:v>1508.96</c:v>
                </c:pt>
                <c:pt idx="49">
                  <c:v>379.00799999999998</c:v>
                </c:pt>
                <c:pt idx="52">
                  <c:v>245</c:v>
                </c:pt>
                <c:pt idx="55">
                  <c:v>1456.27</c:v>
                </c:pt>
                <c:pt idx="58">
                  <c:v>371.19900000000001</c:v>
                </c:pt>
                <c:pt idx="61">
                  <c:v>579.62300000000005</c:v>
                </c:pt>
                <c:pt idx="64">
                  <c:v>121.45699999999999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100"/>
        <c:axId val="158159616"/>
        <c:axId val="158161152"/>
      </c:barChart>
      <c:lineChart>
        <c:grouping val="standard"/>
        <c:varyColors val="0"/>
        <c:ser>
          <c:idx val="14"/>
          <c:order val="14"/>
          <c:tx>
            <c:strRef>
              <c:f>'L2'!$N$18</c:f>
              <c:strCache>
                <c:ptCount val="1"/>
                <c:pt idx="0">
                  <c:v>axis</c:v>
                </c:pt>
              </c:strCache>
            </c:strRef>
          </c:tx>
          <c:marker>
            <c:symbol val="none"/>
          </c:marker>
          <c:cat>
            <c:strRef>
              <c:f>'L2'!$M$19:$M$40</c:f>
              <c:strCache>
                <c:ptCount val="22"/>
                <c:pt idx="0">
                  <c:v>BLK</c:v>
                </c:pt>
                <c:pt idx="1">
                  <c:v>Sprod</c:v>
                </c:pt>
                <c:pt idx="2">
                  <c:v>VAdd</c:v>
                </c:pt>
                <c:pt idx="3">
                  <c:v>FWT</c:v>
                </c:pt>
                <c:pt idx="4">
                  <c:v>NW</c:v>
                </c:pt>
                <c:pt idx="5">
                  <c:v>HS</c:v>
                </c:pt>
                <c:pt idx="6">
                  <c:v>CONV</c:v>
                </c:pt>
                <c:pt idx="7">
                  <c:v>SRAD</c:v>
                </c:pt>
                <c:pt idx="8">
                  <c:v>3DS</c:v>
                </c:pt>
                <c:pt idx="9">
                  <c:v>2DCONV</c:v>
                </c:pt>
                <c:pt idx="10">
                  <c:v>MM</c:v>
                </c:pt>
                <c:pt idx="11">
                  <c:v>SCLUSTER</c:v>
                </c:pt>
                <c:pt idx="12">
                  <c:v>BFS</c:v>
                </c:pt>
                <c:pt idx="13">
                  <c:v>SPMV_S</c:v>
                </c:pt>
                <c:pt idx="14">
                  <c:v>IIX</c:v>
                </c:pt>
                <c:pt idx="15">
                  <c:v>KM</c:v>
                </c:pt>
                <c:pt idx="16">
                  <c:v>SYRK</c:v>
                </c:pt>
                <c:pt idx="17">
                  <c:v>GESUMMV</c:v>
                </c:pt>
                <c:pt idx="18">
                  <c:v>PEst</c:v>
                </c:pt>
                <c:pt idx="19">
                  <c:v>B+tree</c:v>
                </c:pt>
                <c:pt idx="20">
                  <c:v>BP</c:v>
                </c:pt>
                <c:pt idx="21">
                  <c:v>NN</c:v>
                </c:pt>
              </c:strCache>
            </c:strRef>
          </c:cat>
          <c:val>
            <c:numRef>
              <c:f>'L2'!$N$19:$N$40</c:f>
              <c:numCache>
                <c:formatCode>General</c:formatCode>
                <c:ptCount val="22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8184960"/>
        <c:axId val="158183424"/>
      </c:lineChart>
      <c:catAx>
        <c:axId val="158159616"/>
        <c:scaling>
          <c:orientation val="minMax"/>
        </c:scaling>
        <c:delete val="0"/>
        <c:axPos val="t"/>
        <c:majorTickMark val="none"/>
        <c:minorTickMark val="none"/>
        <c:tickLblPos val="none"/>
        <c:crossAx val="158161152"/>
        <c:crosses val="max"/>
        <c:auto val="1"/>
        <c:lblAlgn val="ctr"/>
        <c:lblOffset val="100"/>
        <c:noMultiLvlLbl val="0"/>
      </c:catAx>
      <c:valAx>
        <c:axId val="1581611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 b="0"/>
            </a:pPr>
            <a:endParaRPr lang="en-US"/>
          </a:p>
        </c:txPr>
        <c:crossAx val="158159616"/>
        <c:crosses val="autoZero"/>
        <c:crossBetween val="between"/>
      </c:valAx>
      <c:valAx>
        <c:axId val="15818342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58184960"/>
        <c:crosses val="autoZero"/>
        <c:crossBetween val="between"/>
      </c:valAx>
      <c:catAx>
        <c:axId val="15818496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158183424"/>
        <c:crosses val="autoZero"/>
        <c:auto val="1"/>
        <c:lblAlgn val="ctr"/>
        <c:lblOffset val="100"/>
        <c:noMultiLvlLbl val="0"/>
      </c:catAx>
    </c:plotArea>
    <c:legend>
      <c:legendPos val="t"/>
      <c:legendEntry>
        <c:idx val="5"/>
        <c:delete val="1"/>
      </c:legendEntry>
      <c:legendEntry>
        <c:idx val="7"/>
        <c:delete val="1"/>
      </c:legendEntry>
      <c:legendEntry>
        <c:idx val="8"/>
        <c:delete val="1"/>
      </c:legendEntry>
      <c:legendEntry>
        <c:idx val="9"/>
        <c:delete val="1"/>
      </c:legendEntry>
      <c:legendEntry>
        <c:idx val="10"/>
        <c:delete val="1"/>
      </c:legendEntry>
      <c:legendEntry>
        <c:idx val="11"/>
        <c:delete val="1"/>
      </c:legendEntry>
      <c:legendEntry>
        <c:idx val="12"/>
        <c:delete val="1"/>
      </c:legendEntry>
      <c:legendEntry>
        <c:idx val="13"/>
        <c:delete val="1"/>
      </c:legendEntry>
      <c:legendEntry>
        <c:idx val="14"/>
        <c:delete val="1"/>
      </c:legendEntry>
      <c:overlay val="0"/>
      <c:txPr>
        <a:bodyPr/>
        <a:lstStyle/>
        <a:p>
          <a:pPr>
            <a:defRPr sz="2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'L2'!$EA$18</c:f>
              <c:strCache>
                <c:ptCount val="1"/>
                <c:pt idx="0">
                  <c:v>IntraWarp</c:v>
                </c:pt>
              </c:strCache>
            </c:strRef>
          </c:tx>
          <c:spPr>
            <a:solidFill>
              <a:srgbClr val="0070C0"/>
            </a:solidFill>
          </c:spPr>
          <c:invertIfNegative val="0"/>
          <c:val>
            <c:numRef>
              <c:f>'L2'!$EA$19:$EA$83</c:f>
              <c:numCache>
                <c:formatCode>General</c:formatCode>
                <c:ptCount val="65"/>
                <c:pt idx="0">
                  <c:v>2.7375072624899995E-3</c:v>
                </c:pt>
                <c:pt idx="3">
                  <c:v>3.83459013283E-2</c:v>
                </c:pt>
                <c:pt idx="6">
                  <c:v>0</c:v>
                </c:pt>
                <c:pt idx="9">
                  <c:v>0</c:v>
                </c:pt>
                <c:pt idx="12">
                  <c:v>3.6528737015999937</c:v>
                </c:pt>
                <c:pt idx="15">
                  <c:v>0</c:v>
                </c:pt>
                <c:pt idx="18">
                  <c:v>0.62313799500000755</c:v>
                </c:pt>
                <c:pt idx="21">
                  <c:v>100.97199999999999</c:v>
                </c:pt>
                <c:pt idx="24">
                  <c:v>9.8869049993777498</c:v>
                </c:pt>
                <c:pt idx="27">
                  <c:v>238.9932167449638</c:v>
                </c:pt>
                <c:pt idx="30">
                  <c:v>712.40643608633798</c:v>
                </c:pt>
                <c:pt idx="33">
                  <c:v>6.9657499999999999</c:v>
                </c:pt>
                <c:pt idx="36">
                  <c:v>477.864608981</c:v>
                </c:pt>
                <c:pt idx="39">
                  <c:v>1500.75</c:v>
                </c:pt>
                <c:pt idx="42">
                  <c:v>1657.7973851040001</c:v>
                </c:pt>
                <c:pt idx="45">
                  <c:v>1495.478865902742</c:v>
                </c:pt>
                <c:pt idx="48">
                  <c:v>378.56099999999998</c:v>
                </c:pt>
                <c:pt idx="51">
                  <c:v>245.678</c:v>
                </c:pt>
                <c:pt idx="54">
                  <c:v>1235.9278388799999</c:v>
                </c:pt>
                <c:pt idx="57">
                  <c:v>11.719834091999985</c:v>
                </c:pt>
                <c:pt idx="60">
                  <c:v>32.3459834306</c:v>
                </c:pt>
                <c:pt idx="63">
                  <c:v>11.1193120782261</c:v>
                </c:pt>
              </c:numCache>
            </c:numRef>
          </c:val>
        </c:ser>
        <c:ser>
          <c:idx val="1"/>
          <c:order val="1"/>
          <c:tx>
            <c:strRef>
              <c:f>'L2'!$EB$18</c:f>
              <c:strCache>
                <c:ptCount val="1"/>
                <c:pt idx="0">
                  <c:v>IntraBlock</c:v>
                </c:pt>
              </c:strCache>
            </c:strRef>
          </c:tx>
          <c:spPr>
            <a:solidFill>
              <a:srgbClr val="00B050"/>
            </a:solidFill>
          </c:spPr>
          <c:invertIfNegative val="0"/>
          <c:val>
            <c:numRef>
              <c:f>'L2'!$EB$19:$EB$83</c:f>
              <c:numCache>
                <c:formatCode>General</c:formatCode>
                <c:ptCount val="65"/>
                <c:pt idx="0">
                  <c:v>0</c:v>
                </c:pt>
                <c:pt idx="3">
                  <c:v>0</c:v>
                </c:pt>
                <c:pt idx="6">
                  <c:v>0</c:v>
                </c:pt>
                <c:pt idx="9">
                  <c:v>0</c:v>
                </c:pt>
                <c:pt idx="12">
                  <c:v>0</c:v>
                </c:pt>
                <c:pt idx="15">
                  <c:v>0</c:v>
                </c:pt>
                <c:pt idx="18">
                  <c:v>0</c:v>
                </c:pt>
                <c:pt idx="21">
                  <c:v>0.37561299999999997</c:v>
                </c:pt>
                <c:pt idx="24">
                  <c:v>619.80058080000003</c:v>
                </c:pt>
                <c:pt idx="27">
                  <c:v>595.03399999999999</c:v>
                </c:pt>
                <c:pt idx="30">
                  <c:v>653.86099999999999</c:v>
                </c:pt>
                <c:pt idx="33">
                  <c:v>115.086</c:v>
                </c:pt>
                <c:pt idx="36">
                  <c:v>292.96716633200003</c:v>
                </c:pt>
                <c:pt idx="39">
                  <c:v>44.143099999999997</c:v>
                </c:pt>
                <c:pt idx="42">
                  <c:v>3.0643299999999998E-2</c:v>
                </c:pt>
                <c:pt idx="45">
                  <c:v>1.7089000000000001</c:v>
                </c:pt>
                <c:pt idx="48">
                  <c:v>8.3804400000000001</c:v>
                </c:pt>
                <c:pt idx="51">
                  <c:v>9.0060000000000001E-2</c:v>
                </c:pt>
                <c:pt idx="54">
                  <c:v>0.252388</c:v>
                </c:pt>
                <c:pt idx="57">
                  <c:v>102.61441054800001</c:v>
                </c:pt>
                <c:pt idx="60">
                  <c:v>14.826602583099998</c:v>
                </c:pt>
                <c:pt idx="63">
                  <c:v>1.4428513462800001</c:v>
                </c:pt>
              </c:numCache>
            </c:numRef>
          </c:val>
        </c:ser>
        <c:ser>
          <c:idx val="2"/>
          <c:order val="2"/>
          <c:tx>
            <c:strRef>
              <c:f>'L2'!$EC$18</c:f>
              <c:strCache>
                <c:ptCount val="1"/>
                <c:pt idx="0">
                  <c:v>IntraCore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</c:spPr>
          <c:invertIfNegative val="0"/>
          <c:val>
            <c:numRef>
              <c:f>'L2'!$EC$19:$EC$83</c:f>
              <c:numCache>
                <c:formatCode>General</c:formatCode>
                <c:ptCount val="65"/>
                <c:pt idx="0">
                  <c:v>0</c:v>
                </c:pt>
                <c:pt idx="3">
                  <c:v>0</c:v>
                </c:pt>
                <c:pt idx="6">
                  <c:v>0</c:v>
                </c:pt>
                <c:pt idx="9">
                  <c:v>0</c:v>
                </c:pt>
                <c:pt idx="12">
                  <c:v>1.7428997941949999E-2</c:v>
                </c:pt>
                <c:pt idx="15">
                  <c:v>23.257625407484998</c:v>
                </c:pt>
                <c:pt idx="18">
                  <c:v>9.9867564428799991</c:v>
                </c:pt>
                <c:pt idx="21">
                  <c:v>9.05565</c:v>
                </c:pt>
                <c:pt idx="24">
                  <c:v>71.445473486099999</c:v>
                </c:pt>
                <c:pt idx="27">
                  <c:v>22.153600000000001</c:v>
                </c:pt>
                <c:pt idx="30">
                  <c:v>140.22399999999999</c:v>
                </c:pt>
                <c:pt idx="33">
                  <c:v>8.6273499999999999</c:v>
                </c:pt>
                <c:pt idx="36">
                  <c:v>250.80597018399999</c:v>
                </c:pt>
                <c:pt idx="39">
                  <c:v>13.0167</c:v>
                </c:pt>
                <c:pt idx="42">
                  <c:v>0</c:v>
                </c:pt>
                <c:pt idx="45">
                  <c:v>0.22001499999999999</c:v>
                </c:pt>
                <c:pt idx="48">
                  <c:v>0.16106799999999999</c:v>
                </c:pt>
                <c:pt idx="51">
                  <c:v>3.5042800000000001E-4</c:v>
                </c:pt>
                <c:pt idx="54">
                  <c:v>0.12871309679999854</c:v>
                </c:pt>
                <c:pt idx="57">
                  <c:v>0.70227977966830002</c:v>
                </c:pt>
                <c:pt idx="60">
                  <c:v>241.55901667950002</c:v>
                </c:pt>
                <c:pt idx="63">
                  <c:v>73.987949668660008</c:v>
                </c:pt>
              </c:numCache>
            </c:numRef>
          </c:val>
        </c:ser>
        <c:ser>
          <c:idx val="3"/>
          <c:order val="3"/>
          <c:tx>
            <c:strRef>
              <c:f>'L2'!$ED$18</c:f>
              <c:strCache>
                <c:ptCount val="1"/>
                <c:pt idx="0">
                  <c:v>InterCore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</c:spPr>
          <c:invertIfNegative val="0"/>
          <c:val>
            <c:numRef>
              <c:f>'L2'!$ED$19:$ED$83</c:f>
              <c:numCache>
                <c:formatCode>General</c:formatCode>
                <c:ptCount val="65"/>
                <c:pt idx="0">
                  <c:v>0.11497499999999999</c:v>
                </c:pt>
                <c:pt idx="3">
                  <c:v>0.53684177085000007</c:v>
                </c:pt>
                <c:pt idx="6">
                  <c:v>0.11501</c:v>
                </c:pt>
                <c:pt idx="9">
                  <c:v>1.44113E-2</c:v>
                </c:pt>
                <c:pt idx="12">
                  <c:v>7.4870094706486006</c:v>
                </c:pt>
                <c:pt idx="15">
                  <c:v>295.83437588100003</c:v>
                </c:pt>
                <c:pt idx="18">
                  <c:v>243.98613118100002</c:v>
                </c:pt>
                <c:pt idx="21">
                  <c:v>304.779</c:v>
                </c:pt>
                <c:pt idx="24">
                  <c:v>60.6074646589</c:v>
                </c:pt>
                <c:pt idx="27">
                  <c:v>347.55099999999999</c:v>
                </c:pt>
                <c:pt idx="30">
                  <c:v>59.264535995279999</c:v>
                </c:pt>
                <c:pt idx="33">
                  <c:v>1.0848800000000001</c:v>
                </c:pt>
                <c:pt idx="36">
                  <c:v>60.188385675000006</c:v>
                </c:pt>
                <c:pt idx="39">
                  <c:v>3.9515099999999999</c:v>
                </c:pt>
                <c:pt idx="42">
                  <c:v>3.7800899999999998E-2</c:v>
                </c:pt>
                <c:pt idx="45">
                  <c:v>4.2339700000000001E-2</c:v>
                </c:pt>
                <c:pt idx="48">
                  <c:v>1.2759199999999999</c:v>
                </c:pt>
                <c:pt idx="51">
                  <c:v>3.6619699999999998E-2</c:v>
                </c:pt>
                <c:pt idx="54">
                  <c:v>7.6261332212999994E-2</c:v>
                </c:pt>
                <c:pt idx="57">
                  <c:v>40.541176903439997</c:v>
                </c:pt>
                <c:pt idx="60">
                  <c:v>181.8847503888</c:v>
                </c:pt>
                <c:pt idx="63">
                  <c:v>32.284969103919998</c:v>
                </c:pt>
              </c:numCache>
            </c:numRef>
          </c:val>
        </c:ser>
        <c:ser>
          <c:idx val="4"/>
          <c:order val="4"/>
          <c:tx>
            <c:strRef>
              <c:f>'L2'!$EE$18</c:f>
              <c:strCache>
                <c:ptCount val="1"/>
                <c:pt idx="0">
                  <c:v>InterKernel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</c:spPr>
          <c:invertIfNegative val="0"/>
          <c:val>
            <c:numRef>
              <c:f>'L2'!$EE$19:$EE$83</c:f>
              <c:numCache>
                <c:formatCode>General</c:formatCode>
                <c:ptCount val="6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566.67499999999995</c:v>
                </c:pt>
                <c:pt idx="10">
                  <c:v>0</c:v>
                </c:pt>
                <c:pt idx="11">
                  <c:v>0</c:v>
                </c:pt>
                <c:pt idx="12">
                  <c:v>118.5381453399</c:v>
                </c:pt>
                <c:pt idx="13">
                  <c:v>0</c:v>
                </c:pt>
                <c:pt idx="14">
                  <c:v>0</c:v>
                </c:pt>
                <c:pt idx="15">
                  <c:v>37.218551942600001</c:v>
                </c:pt>
                <c:pt idx="16">
                  <c:v>0</c:v>
                </c:pt>
                <c:pt idx="17">
                  <c:v>0</c:v>
                </c:pt>
                <c:pt idx="18">
                  <c:v>130.423</c:v>
                </c:pt>
                <c:pt idx="19">
                  <c:v>0</c:v>
                </c:pt>
                <c:pt idx="20">
                  <c:v>0</c:v>
                </c:pt>
                <c:pt idx="21">
                  <c:v>120.61799999999999</c:v>
                </c:pt>
                <c:pt idx="22">
                  <c:v>0</c:v>
                </c:pt>
                <c:pt idx="23">
                  <c:v>0</c:v>
                </c:pt>
                <c:pt idx="24">
                  <c:v>9.5381900000000002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78.003900000000002</c:v>
                </c:pt>
                <c:pt idx="34">
                  <c:v>0</c:v>
                </c:pt>
                <c:pt idx="36">
                  <c:v>85.269388926000005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5.7593407558000003</c:v>
                </c:pt>
                <c:pt idx="46">
                  <c:v>0</c:v>
                </c:pt>
                <c:pt idx="48">
                  <c:v>0</c:v>
                </c:pt>
                <c:pt idx="51">
                  <c:v>0</c:v>
                </c:pt>
                <c:pt idx="54">
                  <c:v>1.6954800000000001</c:v>
                </c:pt>
                <c:pt idx="55">
                  <c:v>0</c:v>
                </c:pt>
                <c:pt idx="56">
                  <c:v>0</c:v>
                </c:pt>
                <c:pt idx="57">
                  <c:v>73.343400000000003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0.828542</c:v>
                </c:pt>
                <c:pt idx="64">
                  <c:v>0</c:v>
                </c:pt>
              </c:numCache>
            </c:numRef>
          </c:val>
        </c:ser>
        <c:ser>
          <c:idx val="5"/>
          <c:order val="5"/>
          <c:tx>
            <c:strRef>
              <c:f>'L2'!#REF!</c:f>
              <c:strCache>
                <c:ptCount val="1"/>
                <c:pt idx="0">
                  <c:v>#REF!</c:v>
                </c:pt>
              </c:strCache>
            </c:strRef>
          </c:tx>
          <c:invertIfNegative val="0"/>
          <c:val>
            <c:numRef>
              <c:f>'L2'!#REF!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6"/>
          <c:order val="6"/>
          <c:tx>
            <c:strRef>
              <c:f>'L2'!$EF$18</c:f>
              <c:strCache>
                <c:ptCount val="1"/>
                <c:pt idx="0">
                  <c:v>Misses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val>
            <c:numRef>
              <c:f>'L2'!$EF$19:$EF$83</c:f>
              <c:numCache>
                <c:formatCode>General</c:formatCode>
                <c:ptCount val="65"/>
                <c:pt idx="0">
                  <c:v>513.29142191999995</c:v>
                </c:pt>
                <c:pt idx="3">
                  <c:v>1005.2486468354789</c:v>
                </c:pt>
                <c:pt idx="6">
                  <c:v>513.44390053999996</c:v>
                </c:pt>
                <c:pt idx="9">
                  <c:v>53.97</c:v>
                </c:pt>
                <c:pt idx="12">
                  <c:v>30.168518708900002</c:v>
                </c:pt>
                <c:pt idx="15">
                  <c:v>37.225942027199999</c:v>
                </c:pt>
                <c:pt idx="18">
                  <c:v>130.435086474</c:v>
                </c:pt>
                <c:pt idx="21">
                  <c:v>120.63200000000001</c:v>
                </c:pt>
                <c:pt idx="24">
                  <c:v>4.7731678071300001</c:v>
                </c:pt>
                <c:pt idx="27">
                  <c:v>136.88493904800001</c:v>
                </c:pt>
                <c:pt idx="30">
                  <c:v>4.27131173206</c:v>
                </c:pt>
                <c:pt idx="33">
                  <c:v>82.277199999999993</c:v>
                </c:pt>
                <c:pt idx="36">
                  <c:v>32.957218067399999</c:v>
                </c:pt>
                <c:pt idx="39">
                  <c:v>44.013441073689997</c:v>
                </c:pt>
                <c:pt idx="42">
                  <c:v>18.2680607022</c:v>
                </c:pt>
                <c:pt idx="45">
                  <c:v>5.7600912702649998</c:v>
                </c:pt>
                <c:pt idx="48">
                  <c:v>2.21367</c:v>
                </c:pt>
                <c:pt idx="51">
                  <c:v>8.0349699999999995</c:v>
                </c:pt>
                <c:pt idx="54">
                  <c:v>5.3472990000074105E-3</c:v>
                </c:pt>
                <c:pt idx="57">
                  <c:v>142.63857459179999</c:v>
                </c:pt>
                <c:pt idx="60">
                  <c:v>109.138508395</c:v>
                </c:pt>
                <c:pt idx="63">
                  <c:v>1.8450056788799998</c:v>
                </c:pt>
              </c:numCache>
            </c:numRef>
          </c:val>
        </c:ser>
        <c:ser>
          <c:idx val="7"/>
          <c:order val="7"/>
          <c:tx>
            <c:strRef>
              <c:f>'L2'!$EG$18</c:f>
              <c:strCache>
                <c:ptCount val="1"/>
                <c:pt idx="0">
                  <c:v>IntraWarp</c:v>
                </c:pt>
              </c:strCache>
            </c:strRef>
          </c:tx>
          <c:spPr>
            <a:solidFill>
              <a:srgbClr val="0070C0"/>
            </a:solidFill>
          </c:spPr>
          <c:invertIfNegative val="0"/>
          <c:val>
            <c:numRef>
              <c:f>'L2'!$EG$19:$EG$83</c:f>
              <c:numCache>
                <c:formatCode>General</c:formatCode>
                <c:ptCount val="65"/>
                <c:pt idx="1">
                  <c:v>0</c:v>
                </c:pt>
                <c:pt idx="4">
                  <c:v>0</c:v>
                </c:pt>
                <c:pt idx="7">
                  <c:v>0</c:v>
                </c:pt>
                <c:pt idx="10">
                  <c:v>0</c:v>
                </c:pt>
                <c:pt idx="13">
                  <c:v>9.3935965419999934E-2</c:v>
                </c:pt>
                <c:pt idx="16">
                  <c:v>0</c:v>
                </c:pt>
                <c:pt idx="19">
                  <c:v>0.62313323999998715</c:v>
                </c:pt>
                <c:pt idx="22">
                  <c:v>97.88</c:v>
                </c:pt>
                <c:pt idx="25">
                  <c:v>9.8528749931634998</c:v>
                </c:pt>
                <c:pt idx="28">
                  <c:v>238.99299999999999</c:v>
                </c:pt>
                <c:pt idx="31">
                  <c:v>712.39443608418514</c:v>
                </c:pt>
                <c:pt idx="34">
                  <c:v>6.8825500000000002</c:v>
                </c:pt>
                <c:pt idx="37">
                  <c:v>473.78625337419999</c:v>
                </c:pt>
                <c:pt idx="40">
                  <c:v>1159</c:v>
                </c:pt>
                <c:pt idx="43">
                  <c:v>1332.7138539780001</c:v>
                </c:pt>
                <c:pt idx="46">
                  <c:v>1486.05</c:v>
                </c:pt>
                <c:pt idx="49">
                  <c:v>262.976</c:v>
                </c:pt>
                <c:pt idx="52">
                  <c:v>18.735800000000001</c:v>
                </c:pt>
                <c:pt idx="55">
                  <c:v>1090.3983507600001</c:v>
                </c:pt>
                <c:pt idx="58">
                  <c:v>11.719834091999985</c:v>
                </c:pt>
                <c:pt idx="61">
                  <c:v>32.342409917600001</c:v>
                </c:pt>
                <c:pt idx="64">
                  <c:v>11.1193120782261</c:v>
                </c:pt>
              </c:numCache>
            </c:numRef>
          </c:val>
        </c:ser>
        <c:ser>
          <c:idx val="8"/>
          <c:order val="8"/>
          <c:tx>
            <c:strRef>
              <c:f>'L2'!$EH$18</c:f>
              <c:strCache>
                <c:ptCount val="1"/>
                <c:pt idx="0">
                  <c:v>IntraBlock</c:v>
                </c:pt>
              </c:strCache>
            </c:strRef>
          </c:tx>
          <c:spPr>
            <a:solidFill>
              <a:srgbClr val="00B050"/>
            </a:solidFill>
          </c:spPr>
          <c:invertIfNegative val="0"/>
          <c:val>
            <c:numRef>
              <c:f>'L2'!$EH$19:$EH$83</c:f>
              <c:numCache>
                <c:formatCode>General</c:formatCode>
                <c:ptCount val="65"/>
                <c:pt idx="1">
                  <c:v>0</c:v>
                </c:pt>
                <c:pt idx="4">
                  <c:v>0</c:v>
                </c:pt>
                <c:pt idx="7">
                  <c:v>0</c:v>
                </c:pt>
                <c:pt idx="10">
                  <c:v>0</c:v>
                </c:pt>
                <c:pt idx="13">
                  <c:v>0</c:v>
                </c:pt>
                <c:pt idx="16">
                  <c:v>0</c:v>
                </c:pt>
                <c:pt idx="19">
                  <c:v>0</c:v>
                </c:pt>
                <c:pt idx="22">
                  <c:v>0.37545899999999999</c:v>
                </c:pt>
                <c:pt idx="25">
                  <c:v>506.61748718000001</c:v>
                </c:pt>
                <c:pt idx="28">
                  <c:v>595.03399999999999</c:v>
                </c:pt>
                <c:pt idx="31">
                  <c:v>597.91099999999994</c:v>
                </c:pt>
                <c:pt idx="34">
                  <c:v>31.638999999999999</c:v>
                </c:pt>
                <c:pt idx="37">
                  <c:v>291.87097743700002</c:v>
                </c:pt>
                <c:pt idx="40">
                  <c:v>43.525700000000001</c:v>
                </c:pt>
                <c:pt idx="43">
                  <c:v>0</c:v>
                </c:pt>
                <c:pt idx="46">
                  <c:v>1.70871</c:v>
                </c:pt>
                <c:pt idx="49">
                  <c:v>0.68469100000000005</c:v>
                </c:pt>
                <c:pt idx="52">
                  <c:v>6.7807800000000001E-2</c:v>
                </c:pt>
                <c:pt idx="55">
                  <c:v>0.19140099999999999</c:v>
                </c:pt>
                <c:pt idx="58">
                  <c:v>102.61441054800001</c:v>
                </c:pt>
                <c:pt idx="61">
                  <c:v>14.826602583099998</c:v>
                </c:pt>
                <c:pt idx="64">
                  <c:v>1.4428513462800001</c:v>
                </c:pt>
              </c:numCache>
            </c:numRef>
          </c:val>
        </c:ser>
        <c:ser>
          <c:idx val="9"/>
          <c:order val="9"/>
          <c:tx>
            <c:strRef>
              <c:f>'L2'!$EI$18</c:f>
              <c:strCache>
                <c:ptCount val="1"/>
                <c:pt idx="0">
                  <c:v>IntraCore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</c:spPr>
          <c:invertIfNegative val="0"/>
          <c:val>
            <c:numRef>
              <c:f>'L2'!$EI$19:$EI$83</c:f>
              <c:numCache>
                <c:formatCode>General</c:formatCode>
                <c:ptCount val="65"/>
                <c:pt idx="1">
                  <c:v>0</c:v>
                </c:pt>
                <c:pt idx="4">
                  <c:v>0</c:v>
                </c:pt>
                <c:pt idx="7">
                  <c:v>0</c:v>
                </c:pt>
                <c:pt idx="10">
                  <c:v>0</c:v>
                </c:pt>
                <c:pt idx="13">
                  <c:v>1.6976299154000001E-2</c:v>
                </c:pt>
                <c:pt idx="16">
                  <c:v>23.257625407484998</c:v>
                </c:pt>
                <c:pt idx="19">
                  <c:v>5.7416427520470004</c:v>
                </c:pt>
                <c:pt idx="22">
                  <c:v>8.62805</c:v>
                </c:pt>
                <c:pt idx="25">
                  <c:v>49.5959</c:v>
                </c:pt>
                <c:pt idx="28">
                  <c:v>22.153600000000001</c:v>
                </c:pt>
                <c:pt idx="31">
                  <c:v>108.533</c:v>
                </c:pt>
                <c:pt idx="34">
                  <c:v>2.7185100000000002</c:v>
                </c:pt>
                <c:pt idx="37">
                  <c:v>250.52269278100002</c:v>
                </c:pt>
                <c:pt idx="40">
                  <c:v>12.722</c:v>
                </c:pt>
                <c:pt idx="43">
                  <c:v>0</c:v>
                </c:pt>
                <c:pt idx="46">
                  <c:v>0.22001499999999999</c:v>
                </c:pt>
                <c:pt idx="49">
                  <c:v>0.13281000000000001</c:v>
                </c:pt>
                <c:pt idx="52">
                  <c:v>0</c:v>
                </c:pt>
                <c:pt idx="55">
                  <c:v>6.2376298662999999E-2</c:v>
                </c:pt>
                <c:pt idx="58">
                  <c:v>0.70227977966830002</c:v>
                </c:pt>
                <c:pt idx="61">
                  <c:v>220.57797658959998</c:v>
                </c:pt>
                <c:pt idx="64">
                  <c:v>73.987949668660008</c:v>
                </c:pt>
              </c:numCache>
            </c:numRef>
          </c:val>
        </c:ser>
        <c:ser>
          <c:idx val="10"/>
          <c:order val="10"/>
          <c:tx>
            <c:strRef>
              <c:f>'L2'!$EJ$18</c:f>
              <c:strCache>
                <c:ptCount val="1"/>
                <c:pt idx="0">
                  <c:v>InterCore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</c:spPr>
          <c:invertIfNegative val="0"/>
          <c:val>
            <c:numRef>
              <c:f>'L2'!$EJ$19:$EJ$83</c:f>
              <c:numCache>
                <c:formatCode>General</c:formatCode>
                <c:ptCount val="65"/>
                <c:pt idx="1">
                  <c:v>0.11497499999999999</c:v>
                </c:pt>
                <c:pt idx="4">
                  <c:v>0.53684152880000002</c:v>
                </c:pt>
                <c:pt idx="7">
                  <c:v>0.11501</c:v>
                </c:pt>
                <c:pt idx="10">
                  <c:v>1.44113E-2</c:v>
                </c:pt>
                <c:pt idx="13">
                  <c:v>5.6687336491982245</c:v>
                </c:pt>
                <c:pt idx="16">
                  <c:v>295.83437588100003</c:v>
                </c:pt>
                <c:pt idx="19">
                  <c:v>210.53693897599999</c:v>
                </c:pt>
                <c:pt idx="22">
                  <c:v>301.90699999999998</c:v>
                </c:pt>
                <c:pt idx="25">
                  <c:v>13.117800000000001</c:v>
                </c:pt>
                <c:pt idx="28">
                  <c:v>347.55099999999999</c:v>
                </c:pt>
                <c:pt idx="31">
                  <c:v>51.874782358519994</c:v>
                </c:pt>
                <c:pt idx="34">
                  <c:v>1.04006</c:v>
                </c:pt>
                <c:pt idx="37">
                  <c:v>59.618347557000021</c:v>
                </c:pt>
                <c:pt idx="40">
                  <c:v>3.5602999999999998</c:v>
                </c:pt>
                <c:pt idx="43">
                  <c:v>3.7129799999999998E-2</c:v>
                </c:pt>
                <c:pt idx="46">
                  <c:v>4.2339700000000001E-2</c:v>
                </c:pt>
                <c:pt idx="49">
                  <c:v>0.19126499999999999</c:v>
                </c:pt>
                <c:pt idx="52">
                  <c:v>2.9611200000000001E-2</c:v>
                </c:pt>
                <c:pt idx="55">
                  <c:v>5.4792716848000009E-2</c:v>
                </c:pt>
                <c:pt idx="58">
                  <c:v>40.541176903439997</c:v>
                </c:pt>
                <c:pt idx="61">
                  <c:v>41.949371084600003</c:v>
                </c:pt>
                <c:pt idx="64">
                  <c:v>32.284969103919998</c:v>
                </c:pt>
              </c:numCache>
            </c:numRef>
          </c:val>
        </c:ser>
        <c:ser>
          <c:idx val="11"/>
          <c:order val="11"/>
          <c:tx>
            <c:strRef>
              <c:f>'L2'!$EK$18</c:f>
              <c:strCache>
                <c:ptCount val="1"/>
                <c:pt idx="0">
                  <c:v>InterKernel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</c:spPr>
          <c:invertIfNegative val="0"/>
          <c:val>
            <c:numRef>
              <c:f>'L2'!$EK$19:$EK$83</c:f>
              <c:numCache>
                <c:formatCode>General</c:formatCode>
                <c:ptCount val="65"/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1.41107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1.5337400000000001E-4</c:v>
                </c:pt>
                <c:pt idx="23">
                  <c:v>0</c:v>
                </c:pt>
                <c:pt idx="24">
                  <c:v>0</c:v>
                </c:pt>
                <c:pt idx="25">
                  <c:v>7.2708499999999997E-3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3">
                  <c:v>0</c:v>
                </c:pt>
                <c:pt idx="34">
                  <c:v>0</c:v>
                </c:pt>
                <c:pt idx="36">
                  <c:v>0</c:v>
                </c:pt>
                <c:pt idx="37">
                  <c:v>22.530014558999998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8.8837800000000008E-3</c:v>
                </c:pt>
                <c:pt idx="49">
                  <c:v>0</c:v>
                </c:pt>
                <c:pt idx="52">
                  <c:v>0</c:v>
                </c:pt>
                <c:pt idx="54">
                  <c:v>0</c:v>
                </c:pt>
                <c:pt idx="55">
                  <c:v>2.61681E-2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0.47168100000000002</c:v>
                </c:pt>
              </c:numCache>
            </c:numRef>
          </c:val>
        </c:ser>
        <c:ser>
          <c:idx val="12"/>
          <c:order val="12"/>
          <c:tx>
            <c:strRef>
              <c:f>'L2'!#REF!</c:f>
              <c:strCache>
                <c:ptCount val="1"/>
                <c:pt idx="0">
                  <c:v>#REF!</c:v>
                </c:pt>
              </c:strCache>
            </c:strRef>
          </c:tx>
          <c:invertIfNegative val="0"/>
          <c:val>
            <c:numRef>
              <c:f>'L2'!#REF!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13"/>
          <c:order val="13"/>
          <c:tx>
            <c:strRef>
              <c:f>'L2'!$EL$18</c:f>
              <c:strCache>
                <c:ptCount val="1"/>
                <c:pt idx="0">
                  <c:v>Misses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val>
            <c:numRef>
              <c:f>'L2'!$EL$19:$EL$83</c:f>
              <c:numCache>
                <c:formatCode>General</c:formatCode>
                <c:ptCount val="65"/>
                <c:pt idx="1">
                  <c:v>513.29365548800001</c:v>
                </c:pt>
                <c:pt idx="4">
                  <c:v>1005.29563866474</c:v>
                </c:pt>
                <c:pt idx="7">
                  <c:v>513.44421850799995</c:v>
                </c:pt>
                <c:pt idx="10">
                  <c:v>620.64473702770806</c:v>
                </c:pt>
                <c:pt idx="13">
                  <c:v>152.67315594000002</c:v>
                </c:pt>
                <c:pt idx="16">
                  <c:v>74.444493806999986</c:v>
                </c:pt>
                <c:pt idx="19">
                  <c:v>298.55298293499999</c:v>
                </c:pt>
                <c:pt idx="22">
                  <c:v>247.64099999999999</c:v>
                </c:pt>
                <c:pt idx="25">
                  <c:v>192.095123556</c:v>
                </c:pt>
                <c:pt idx="28">
                  <c:v>136.884391644</c:v>
                </c:pt>
                <c:pt idx="31">
                  <c:v>99.315279055200008</c:v>
                </c:pt>
                <c:pt idx="34">
                  <c:v>249.76499999999999</c:v>
                </c:pt>
                <c:pt idx="37">
                  <c:v>101.724088224</c:v>
                </c:pt>
                <c:pt idx="40">
                  <c:v>387.07054081837401</c:v>
                </c:pt>
                <c:pt idx="43">
                  <c:v>343.45347245049999</c:v>
                </c:pt>
                <c:pt idx="46">
                  <c:v>20.944147729999997</c:v>
                </c:pt>
                <c:pt idx="49">
                  <c:v>126.608</c:v>
                </c:pt>
                <c:pt idx="52">
                  <c:v>235.00700000000001</c:v>
                </c:pt>
                <c:pt idx="55">
                  <c:v>147.35438873999999</c:v>
                </c:pt>
                <c:pt idx="58">
                  <c:v>215.98159714320002</c:v>
                </c:pt>
                <c:pt idx="61">
                  <c:v>270.05950551220002</c:v>
                </c:pt>
                <c:pt idx="64">
                  <c:v>2.2018660358400002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100"/>
        <c:axId val="160146560"/>
        <c:axId val="160148096"/>
      </c:barChart>
      <c:lineChart>
        <c:grouping val="standard"/>
        <c:varyColors val="0"/>
        <c:ser>
          <c:idx val="14"/>
          <c:order val="14"/>
          <c:tx>
            <c:strRef>
              <c:f>'L2'!$N$18</c:f>
              <c:strCache>
                <c:ptCount val="1"/>
                <c:pt idx="0">
                  <c:v>axis</c:v>
                </c:pt>
              </c:strCache>
            </c:strRef>
          </c:tx>
          <c:marker>
            <c:symbol val="none"/>
          </c:marker>
          <c:cat>
            <c:strRef>
              <c:f>'L2'!$M$19:$M$40</c:f>
              <c:strCache>
                <c:ptCount val="22"/>
                <c:pt idx="0">
                  <c:v>BLK</c:v>
                </c:pt>
                <c:pt idx="1">
                  <c:v>Sprod</c:v>
                </c:pt>
                <c:pt idx="2">
                  <c:v>VAdd</c:v>
                </c:pt>
                <c:pt idx="3">
                  <c:v>FWT</c:v>
                </c:pt>
                <c:pt idx="4">
                  <c:v>NW</c:v>
                </c:pt>
                <c:pt idx="5">
                  <c:v>HS</c:v>
                </c:pt>
                <c:pt idx="6">
                  <c:v>CONV</c:v>
                </c:pt>
                <c:pt idx="7">
                  <c:v>SRAD</c:v>
                </c:pt>
                <c:pt idx="8">
                  <c:v>3DS</c:v>
                </c:pt>
                <c:pt idx="9">
                  <c:v>2DCONV</c:v>
                </c:pt>
                <c:pt idx="10">
                  <c:v>MM</c:v>
                </c:pt>
                <c:pt idx="11">
                  <c:v>SCLUSTER</c:v>
                </c:pt>
                <c:pt idx="12">
                  <c:v>BFS</c:v>
                </c:pt>
                <c:pt idx="13">
                  <c:v>SPMV_S</c:v>
                </c:pt>
                <c:pt idx="14">
                  <c:v>IIX</c:v>
                </c:pt>
                <c:pt idx="15">
                  <c:v>KM</c:v>
                </c:pt>
                <c:pt idx="16">
                  <c:v>SYRK</c:v>
                </c:pt>
                <c:pt idx="17">
                  <c:v>GESUMMV</c:v>
                </c:pt>
                <c:pt idx="18">
                  <c:v>PEst</c:v>
                </c:pt>
                <c:pt idx="19">
                  <c:v>B+tree</c:v>
                </c:pt>
                <c:pt idx="20">
                  <c:v>BP</c:v>
                </c:pt>
                <c:pt idx="21">
                  <c:v>NN</c:v>
                </c:pt>
              </c:strCache>
            </c:strRef>
          </c:cat>
          <c:val>
            <c:numRef>
              <c:f>'L2'!$N$19:$N$40</c:f>
              <c:numCache>
                <c:formatCode>General</c:formatCode>
                <c:ptCount val="22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0159616"/>
        <c:axId val="160158080"/>
      </c:lineChart>
      <c:catAx>
        <c:axId val="160146560"/>
        <c:scaling>
          <c:orientation val="minMax"/>
        </c:scaling>
        <c:delete val="0"/>
        <c:axPos val="t"/>
        <c:majorTickMark val="none"/>
        <c:minorTickMark val="none"/>
        <c:tickLblPos val="none"/>
        <c:crossAx val="160148096"/>
        <c:crosses val="max"/>
        <c:auto val="1"/>
        <c:lblAlgn val="ctr"/>
        <c:lblOffset val="100"/>
        <c:noMultiLvlLbl val="0"/>
      </c:catAx>
      <c:valAx>
        <c:axId val="1601480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160146560"/>
        <c:crosses val="autoZero"/>
        <c:crossBetween val="between"/>
        <c:majorUnit val="500"/>
      </c:valAx>
      <c:valAx>
        <c:axId val="16015808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60159616"/>
        <c:crosses val="autoZero"/>
        <c:crossBetween val="between"/>
      </c:valAx>
      <c:catAx>
        <c:axId val="16015961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160158080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Figs!$K$42</c:f>
              <c:strCache>
                <c:ptCount val="1"/>
                <c:pt idx="0">
                  <c:v>IPC</c:v>
                </c:pt>
              </c:strCache>
            </c:strRef>
          </c:tx>
          <c:invertIfNegative val="0"/>
          <c:val>
            <c:numRef>
              <c:f>Figs!$K$45:$K$68</c:f>
              <c:numCache>
                <c:formatCode>General</c:formatCode>
                <c:ptCount val="24"/>
                <c:pt idx="0">
                  <c:v>14.92437</c:v>
                </c:pt>
                <c:pt idx="1">
                  <c:v>25.293970000000002</c:v>
                </c:pt>
                <c:pt idx="2">
                  <c:v>32.51005</c:v>
                </c:pt>
                <c:pt idx="3">
                  <c:v>33.949129999999997</c:v>
                </c:pt>
                <c:pt idx="4">
                  <c:v>34.019289999999998</c:v>
                </c:pt>
                <c:pt idx="5">
                  <c:v>33.290590000000002</c:v>
                </c:pt>
                <c:pt idx="6">
                  <c:v>32.849310000000003</c:v>
                </c:pt>
                <c:pt idx="7">
                  <c:v>31.870329999999999</c:v>
                </c:pt>
                <c:pt idx="8">
                  <c:v>31.44961</c:v>
                </c:pt>
                <c:pt idx="9">
                  <c:v>30.977419999999999</c:v>
                </c:pt>
                <c:pt idx="10">
                  <c:v>30.823</c:v>
                </c:pt>
                <c:pt idx="11">
                  <c:v>30.544219999999999</c:v>
                </c:pt>
                <c:pt idx="12">
                  <c:v>30.541329999999999</c:v>
                </c:pt>
                <c:pt idx="13">
                  <c:v>30.25581</c:v>
                </c:pt>
                <c:pt idx="14">
                  <c:v>30.365939999999998</c:v>
                </c:pt>
                <c:pt idx="15">
                  <c:v>30.323419999999999</c:v>
                </c:pt>
                <c:pt idx="16">
                  <c:v>30.33437</c:v>
                </c:pt>
                <c:pt idx="17">
                  <c:v>30.249310000000001</c:v>
                </c:pt>
                <c:pt idx="18">
                  <c:v>30.278410000000001</c:v>
                </c:pt>
                <c:pt idx="19">
                  <c:v>30.22475</c:v>
                </c:pt>
                <c:pt idx="20">
                  <c:v>30.160620000000002</c:v>
                </c:pt>
                <c:pt idx="21">
                  <c:v>30.289829999999998</c:v>
                </c:pt>
                <c:pt idx="22">
                  <c:v>30.162669999999999</c:v>
                </c:pt>
                <c:pt idx="23">
                  <c:v>30.27562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3990912"/>
        <c:axId val="33993088"/>
      </c:barChart>
      <c:lineChart>
        <c:grouping val="standard"/>
        <c:varyColors val="0"/>
        <c:ser>
          <c:idx val="1"/>
          <c:order val="1"/>
          <c:tx>
            <c:strRef>
              <c:f>Figs!$M$42</c:f>
              <c:strCache>
                <c:ptCount val="1"/>
                <c:pt idx="0">
                  <c:v>MPKI</c:v>
                </c:pt>
              </c:strCache>
            </c:strRef>
          </c:tx>
          <c:spPr>
            <a:ln w="44450"/>
          </c:spPr>
          <c:marker>
            <c:symbol val="star"/>
            <c:size val="7"/>
            <c:spPr>
              <a:ln w="38100"/>
            </c:spPr>
          </c:marker>
          <c:val>
            <c:numRef>
              <c:f>Figs!$M$45:$M$68</c:f>
              <c:numCache>
                <c:formatCode>General</c:formatCode>
                <c:ptCount val="24"/>
                <c:pt idx="0">
                  <c:v>23.921180546969978</c:v>
                </c:pt>
                <c:pt idx="1">
                  <c:v>25.037151963666805</c:v>
                </c:pt>
                <c:pt idx="2">
                  <c:v>27.146373785479661</c:v>
                </c:pt>
                <c:pt idx="3">
                  <c:v>29.609846210524008</c:v>
                </c:pt>
                <c:pt idx="4">
                  <c:v>31.98346498401984</c:v>
                </c:pt>
                <c:pt idx="5">
                  <c:v>34.013950948897701</c:v>
                </c:pt>
                <c:pt idx="6">
                  <c:v>35.657926480272081</c:v>
                </c:pt>
                <c:pt idx="7">
                  <c:v>36.739876230392049</c:v>
                </c:pt>
                <c:pt idx="8">
                  <c:v>37.65493755535735</c:v>
                </c:pt>
                <c:pt idx="9">
                  <c:v>38.262042044826096</c:v>
                </c:pt>
                <c:pt idx="10">
                  <c:v>38.710824278760413</c:v>
                </c:pt>
                <c:pt idx="11">
                  <c:v>39.035062911833037</c:v>
                </c:pt>
                <c:pt idx="12">
                  <c:v>39.260091935048507</c:v>
                </c:pt>
                <c:pt idx="13">
                  <c:v>39.470844008896911</c:v>
                </c:pt>
                <c:pt idx="14">
                  <c:v>39.54113520216373</c:v>
                </c:pt>
                <c:pt idx="15">
                  <c:v>39.633965749537715</c:v>
                </c:pt>
                <c:pt idx="16">
                  <c:v>39.680684788104863</c:v>
                </c:pt>
                <c:pt idx="17">
                  <c:v>39.624792050157168</c:v>
                </c:pt>
                <c:pt idx="18">
                  <c:v>39.664524496480858</c:v>
                </c:pt>
                <c:pt idx="19">
                  <c:v>39.658449198877847</c:v>
                </c:pt>
                <c:pt idx="20">
                  <c:v>39.682446624409728</c:v>
                </c:pt>
                <c:pt idx="21">
                  <c:v>39.606566157348141</c:v>
                </c:pt>
                <c:pt idx="22">
                  <c:v>39.614160279351907</c:v>
                </c:pt>
                <c:pt idx="23">
                  <c:v>39.632689937041086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996160"/>
        <c:axId val="33994624"/>
      </c:lineChart>
      <c:catAx>
        <c:axId val="3399091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33993088"/>
        <c:crosses val="autoZero"/>
        <c:auto val="1"/>
        <c:lblAlgn val="ctr"/>
        <c:lblOffset val="100"/>
        <c:noMultiLvlLbl val="0"/>
      </c:catAx>
      <c:valAx>
        <c:axId val="33993088"/>
        <c:scaling>
          <c:orientation val="minMax"/>
          <c:max val="35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33990912"/>
        <c:crosses val="autoZero"/>
        <c:crossBetween val="between"/>
      </c:valAx>
      <c:valAx>
        <c:axId val="33994624"/>
        <c:scaling>
          <c:orientation val="minMax"/>
          <c:max val="45"/>
          <c:min val="0"/>
        </c:scaling>
        <c:delete val="0"/>
        <c:axPos val="r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33996160"/>
        <c:crosses val="max"/>
        <c:crossBetween val="between"/>
      </c:valAx>
      <c:catAx>
        <c:axId val="33996160"/>
        <c:scaling>
          <c:orientation val="minMax"/>
        </c:scaling>
        <c:delete val="1"/>
        <c:axPos val="b"/>
        <c:majorTickMark val="out"/>
        <c:minorTickMark val="none"/>
        <c:tickLblPos val="nextTo"/>
        <c:crossAx val="33994624"/>
        <c:crosses val="autoZero"/>
        <c:auto val="1"/>
        <c:lblAlgn val="ctr"/>
        <c:lblOffset val="100"/>
        <c:noMultiLvlLbl val="0"/>
      </c:catAx>
    </c:plotArea>
    <c:legend>
      <c:legendPos val="t"/>
      <c:overlay val="0"/>
      <c:txPr>
        <a:bodyPr/>
        <a:lstStyle/>
        <a:p>
          <a:pPr>
            <a:defRPr sz="2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tx1"/>
            </a:solidFill>
          </c:spPr>
          <c:invertIfNegative val="0"/>
          <c:cat>
            <c:strRef>
              <c:f>Sheet1!$A$2:$A$27</c:f>
              <c:strCache>
                <c:ptCount val="26"/>
                <c:pt idx="0">
                  <c:v>BLK</c:v>
                </c:pt>
                <c:pt idx="1">
                  <c:v>Sprod</c:v>
                </c:pt>
                <c:pt idx="2">
                  <c:v>VAdd</c:v>
                </c:pt>
                <c:pt idx="3">
                  <c:v>FWT</c:v>
                </c:pt>
                <c:pt idx="4">
                  <c:v>NW</c:v>
                </c:pt>
                <c:pt idx="5">
                  <c:v>HS</c:v>
                </c:pt>
                <c:pt idx="6">
                  <c:v>CONV</c:v>
                </c:pt>
                <c:pt idx="7">
                  <c:v>SRAD</c:v>
                </c:pt>
                <c:pt idx="8">
                  <c:v>3DS</c:v>
                </c:pt>
                <c:pt idx="9">
                  <c:v>2DCONV</c:v>
                </c:pt>
                <c:pt idx="10">
                  <c:v>MM</c:v>
                </c:pt>
                <c:pt idx="11">
                  <c:v>SCLUSTER</c:v>
                </c:pt>
                <c:pt idx="12">
                  <c:v>BFS</c:v>
                </c:pt>
                <c:pt idx="13">
                  <c:v>SPMV_S</c:v>
                </c:pt>
                <c:pt idx="14">
                  <c:v>IIX</c:v>
                </c:pt>
                <c:pt idx="15">
                  <c:v>KM</c:v>
                </c:pt>
                <c:pt idx="16">
                  <c:v>SYRK</c:v>
                </c:pt>
                <c:pt idx="17">
                  <c:v>GESUMMV</c:v>
                </c:pt>
                <c:pt idx="18">
                  <c:v>PEst</c:v>
                </c:pt>
                <c:pt idx="19">
                  <c:v>B+tree</c:v>
                </c:pt>
                <c:pt idx="20">
                  <c:v>BP</c:v>
                </c:pt>
                <c:pt idx="21">
                  <c:v>NN</c:v>
                </c:pt>
                <c:pt idx="23">
                  <c:v>HMEAN_st</c:v>
                </c:pt>
                <c:pt idx="24">
                  <c:v>HMEAN_con</c:v>
                </c:pt>
                <c:pt idx="25">
                  <c:v>HMEAN</c:v>
                </c:pt>
              </c:strCache>
            </c:strRef>
          </c:cat>
          <c:val>
            <c:numRef>
              <c:f>Sheet1!$B$2:$B$27</c:f>
              <c:numCache>
                <c:formatCode>General</c:formatCode>
                <c:ptCount val="26"/>
                <c:pt idx="0">
                  <c:v>1.069381891268276</c:v>
                </c:pt>
                <c:pt idx="1">
                  <c:v>1.3709599351652015</c:v>
                </c:pt>
                <c:pt idx="2">
                  <c:v>1.7767599871209374</c:v>
                </c:pt>
                <c:pt idx="3">
                  <c:v>1.0081169515362953</c:v>
                </c:pt>
                <c:pt idx="4">
                  <c:v>1.4787039274309819</c:v>
                </c:pt>
                <c:pt idx="5">
                  <c:v>1.4883243678277616</c:v>
                </c:pt>
                <c:pt idx="6">
                  <c:v>1.1557100198105696</c:v>
                </c:pt>
                <c:pt idx="7">
                  <c:v>2.6016412719392141</c:v>
                </c:pt>
                <c:pt idx="8">
                  <c:v>1.2473838208294012</c:v>
                </c:pt>
                <c:pt idx="9">
                  <c:v>2.899692542360842</c:v>
                </c:pt>
                <c:pt idx="10">
                  <c:v>2.0688136294486767</c:v>
                </c:pt>
                <c:pt idx="11">
                  <c:v>2.0612450581003894</c:v>
                </c:pt>
                <c:pt idx="12">
                  <c:v>1.06</c:v>
                </c:pt>
                <c:pt idx="13">
                  <c:v>1.9459823090986323</c:v>
                </c:pt>
                <c:pt idx="14">
                  <c:v>1.9192216476063231</c:v>
                </c:pt>
                <c:pt idx="15">
                  <c:v>5.0998799393832774</c:v>
                </c:pt>
                <c:pt idx="16">
                  <c:v>21.120091369312245</c:v>
                </c:pt>
                <c:pt idx="17">
                  <c:v>16.877646763386487</c:v>
                </c:pt>
                <c:pt idx="18">
                  <c:v>1.0041647677157945</c:v>
                </c:pt>
                <c:pt idx="19">
                  <c:v>0.99787734309448362</c:v>
                </c:pt>
                <c:pt idx="20">
                  <c:v>1.0016559928139317</c:v>
                </c:pt>
                <c:pt idx="21">
                  <c:v>0.99513299057492333</c:v>
                </c:pt>
                <c:pt idx="23">
                  <c:v>1.2884843656308576</c:v>
                </c:pt>
                <c:pt idx="24">
                  <c:v>2.301048896191106</c:v>
                </c:pt>
                <c:pt idx="25">
                  <c:v>1.5477278361820785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8455680"/>
        <c:axId val="118473856"/>
      </c:barChart>
      <c:catAx>
        <c:axId val="11845568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118473856"/>
        <c:crosses val="autoZero"/>
        <c:auto val="1"/>
        <c:lblAlgn val="ctr"/>
        <c:lblOffset val="100"/>
        <c:noMultiLvlLbl val="0"/>
      </c:catAx>
      <c:valAx>
        <c:axId val="118473856"/>
        <c:scaling>
          <c:orientation val="minMax"/>
          <c:max val="5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600"/>
            </a:pPr>
            <a:endParaRPr lang="en-US"/>
          </a:p>
        </c:txPr>
        <c:crossAx val="118455680"/>
        <c:crosses val="autoZero"/>
        <c:crossBetween val="between"/>
        <c:majorUnit val="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680215383800733"/>
          <c:y val="0.16585425693441469"/>
          <c:w val="0.87319786341962635"/>
          <c:h val="0.51408071662071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invertIfNegative val="0"/>
          <c:cat>
            <c:strRef>
              <c:f>Sheet1!$A$2:$A$12</c:f>
              <c:strCache>
                <c:ptCount val="11"/>
                <c:pt idx="0">
                  <c:v>SRAD</c:v>
                </c:pt>
                <c:pt idx="1">
                  <c:v>3DS</c:v>
                </c:pt>
                <c:pt idx="2">
                  <c:v>2DCONV</c:v>
                </c:pt>
                <c:pt idx="3">
                  <c:v>MM</c:v>
                </c:pt>
                <c:pt idx="4">
                  <c:v>SCLUSTER</c:v>
                </c:pt>
                <c:pt idx="5">
                  <c:v>BFS</c:v>
                </c:pt>
                <c:pt idx="6">
                  <c:v>SPMV_S</c:v>
                </c:pt>
                <c:pt idx="7">
                  <c:v>IIX</c:v>
                </c:pt>
                <c:pt idx="8">
                  <c:v>KM</c:v>
                </c:pt>
                <c:pt idx="9">
                  <c:v>SYRK</c:v>
                </c:pt>
                <c:pt idx="10">
                  <c:v>GESUMMV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88.320999999999998</c:v>
                </c:pt>
                <c:pt idx="1">
                  <c:v>98.183099999999996</c:v>
                </c:pt>
                <c:pt idx="2">
                  <c:v>65.528700000000001</c:v>
                </c:pt>
                <c:pt idx="3">
                  <c:v>47.869700000000002</c:v>
                </c:pt>
                <c:pt idx="4">
                  <c:v>88.118200000000002</c:v>
                </c:pt>
                <c:pt idx="5">
                  <c:v>73.006399999999999</c:v>
                </c:pt>
                <c:pt idx="6">
                  <c:v>96.516100000000009</c:v>
                </c:pt>
                <c:pt idx="7">
                  <c:v>82.100099999999998</c:v>
                </c:pt>
                <c:pt idx="8">
                  <c:v>79.41040000000001</c:v>
                </c:pt>
                <c:pt idx="9">
                  <c:v>99.946799999999996</c:v>
                </c:pt>
                <c:pt idx="10">
                  <c:v>99.749399999999994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DWT+PRIC</c:v>
                </c:pt>
              </c:strCache>
            </c:strRef>
          </c:tx>
          <c:invertIfNegative val="0"/>
          <c:cat>
            <c:strRef>
              <c:f>Sheet1!$A$2:$A$12</c:f>
              <c:strCache>
                <c:ptCount val="11"/>
                <c:pt idx="0">
                  <c:v>SRAD</c:v>
                </c:pt>
                <c:pt idx="1">
                  <c:v>3DS</c:v>
                </c:pt>
                <c:pt idx="2">
                  <c:v>2DCONV</c:v>
                </c:pt>
                <c:pt idx="3">
                  <c:v>MM</c:v>
                </c:pt>
                <c:pt idx="4">
                  <c:v>SCLUSTER</c:v>
                </c:pt>
                <c:pt idx="5">
                  <c:v>BFS</c:v>
                </c:pt>
                <c:pt idx="6">
                  <c:v>SPMV_S</c:v>
                </c:pt>
                <c:pt idx="7">
                  <c:v>IIX</c:v>
                </c:pt>
                <c:pt idx="8">
                  <c:v>KM</c:v>
                </c:pt>
                <c:pt idx="9">
                  <c:v>SYRK</c:v>
                </c:pt>
                <c:pt idx="10">
                  <c:v>GESUMMV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74.977499999999992</c:v>
                </c:pt>
                <c:pt idx="1">
                  <c:v>13.361300000000002</c:v>
                </c:pt>
                <c:pt idx="2">
                  <c:v>24.481300000000001</c:v>
                </c:pt>
                <c:pt idx="3">
                  <c:v>17.957999999999998</c:v>
                </c:pt>
                <c:pt idx="4">
                  <c:v>67.365299999999991</c:v>
                </c:pt>
                <c:pt idx="5">
                  <c:v>69.560200000000009</c:v>
                </c:pt>
                <c:pt idx="6">
                  <c:v>49.711399999999998</c:v>
                </c:pt>
                <c:pt idx="7">
                  <c:v>26.511800000000001</c:v>
                </c:pt>
                <c:pt idx="8">
                  <c:v>3.9056000000000002</c:v>
                </c:pt>
                <c:pt idx="9">
                  <c:v>11.7074</c:v>
                </c:pt>
                <c:pt idx="10">
                  <c:v>18.685700000000001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Unbounded</c:v>
                </c:pt>
              </c:strCache>
            </c:strRef>
          </c:tx>
          <c:invertIfNegative val="0"/>
          <c:cat>
            <c:strRef>
              <c:f>Sheet1!$A$2:$A$12</c:f>
              <c:strCache>
                <c:ptCount val="11"/>
                <c:pt idx="0">
                  <c:v>SRAD</c:v>
                </c:pt>
                <c:pt idx="1">
                  <c:v>3DS</c:v>
                </c:pt>
                <c:pt idx="2">
                  <c:v>2DCONV</c:v>
                </c:pt>
                <c:pt idx="3">
                  <c:v>MM</c:v>
                </c:pt>
                <c:pt idx="4">
                  <c:v>SCLUSTER</c:v>
                </c:pt>
                <c:pt idx="5">
                  <c:v>BFS</c:v>
                </c:pt>
                <c:pt idx="6">
                  <c:v>SPMV_S</c:v>
                </c:pt>
                <c:pt idx="7">
                  <c:v>IIX</c:v>
                </c:pt>
                <c:pt idx="8">
                  <c:v>KM</c:v>
                </c:pt>
                <c:pt idx="9">
                  <c:v>SYRK</c:v>
                </c:pt>
                <c:pt idx="10">
                  <c:v>GESUMMV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72.212896377077882</c:v>
                </c:pt>
                <c:pt idx="1">
                  <c:v>7.3300180716493832</c:v>
                </c:pt>
                <c:pt idx="2">
                  <c:v>23.67847630004109</c:v>
                </c:pt>
                <c:pt idx="3">
                  <c:v>1.9368496654988083</c:v>
                </c:pt>
                <c:pt idx="4">
                  <c:v>49.293582149995892</c:v>
                </c:pt>
                <c:pt idx="5">
                  <c:v>7.9077999999999999</c:v>
                </c:pt>
                <c:pt idx="6">
                  <c:v>3.1406000000000005</c:v>
                </c:pt>
                <c:pt idx="7">
                  <c:v>1.0571999999999999</c:v>
                </c:pt>
                <c:pt idx="8">
                  <c:v>0.60150000000000003</c:v>
                </c:pt>
                <c:pt idx="9">
                  <c:v>0.63150000000000006</c:v>
                </c:pt>
                <c:pt idx="10">
                  <c:v>7.7603000000000009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7910912"/>
        <c:axId val="117912704"/>
      </c:barChart>
      <c:catAx>
        <c:axId val="11791091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2600" b="0"/>
            </a:pPr>
            <a:endParaRPr lang="en-US"/>
          </a:p>
        </c:txPr>
        <c:crossAx val="117912704"/>
        <c:crosses val="autoZero"/>
        <c:auto val="1"/>
        <c:lblAlgn val="ctr"/>
        <c:lblOffset val="100"/>
        <c:noMultiLvlLbl val="0"/>
      </c:catAx>
      <c:valAx>
        <c:axId val="117912704"/>
        <c:scaling>
          <c:orientation val="minMax"/>
          <c:max val="1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2400" b="0" dirty="0" smtClean="0"/>
                  <a:t>Miss rate %</a:t>
                </a:r>
                <a:endParaRPr lang="en-US" sz="2400" b="0" dirty="0"/>
              </a:p>
            </c:rich>
          </c:tx>
          <c:layout>
            <c:manualLayout>
              <c:xMode val="edge"/>
              <c:yMode val="edge"/>
              <c:x val="2.9350101141815872E-2"/>
              <c:y val="0.2939575487846627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 b="0"/>
            </a:pPr>
            <a:endParaRPr lang="en-US"/>
          </a:p>
        </c:txPr>
        <c:crossAx val="117910912"/>
        <c:crosses val="autoZero"/>
        <c:crossBetween val="between"/>
        <c:majorUnit val="25"/>
      </c:valAx>
    </c:plotArea>
    <c:legend>
      <c:legendPos val="t"/>
      <c:overlay val="0"/>
      <c:txPr>
        <a:bodyPr/>
        <a:lstStyle/>
        <a:p>
          <a:pPr>
            <a:defRPr sz="26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680215383800733"/>
          <c:y val="0.16585425693441469"/>
          <c:w val="0.87319786341962635"/>
          <c:h val="0.51408071662071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invertIfNegative val="0"/>
          <c:cat>
            <c:strRef>
              <c:f>Sheet1!$A$2:$A$12</c:f>
              <c:strCache>
                <c:ptCount val="11"/>
                <c:pt idx="0">
                  <c:v>SRAD</c:v>
                </c:pt>
                <c:pt idx="1">
                  <c:v>3DS</c:v>
                </c:pt>
                <c:pt idx="2">
                  <c:v>2DCONV</c:v>
                </c:pt>
                <c:pt idx="3">
                  <c:v>MM</c:v>
                </c:pt>
                <c:pt idx="4">
                  <c:v>SCLUSTER</c:v>
                </c:pt>
                <c:pt idx="5">
                  <c:v>BFS</c:v>
                </c:pt>
                <c:pt idx="6">
                  <c:v>SPMV_S</c:v>
                </c:pt>
                <c:pt idx="7">
                  <c:v>IIX</c:v>
                </c:pt>
                <c:pt idx="8">
                  <c:v>KM</c:v>
                </c:pt>
                <c:pt idx="9">
                  <c:v>SYRK</c:v>
                </c:pt>
                <c:pt idx="10">
                  <c:v>GESUMMV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88.320999999999998</c:v>
                </c:pt>
                <c:pt idx="1">
                  <c:v>98.183099999999996</c:v>
                </c:pt>
                <c:pt idx="2">
                  <c:v>65.528700000000001</c:v>
                </c:pt>
                <c:pt idx="3">
                  <c:v>47.869700000000002</c:v>
                </c:pt>
                <c:pt idx="4">
                  <c:v>88.118200000000002</c:v>
                </c:pt>
                <c:pt idx="5">
                  <c:v>73.006399999999999</c:v>
                </c:pt>
                <c:pt idx="6">
                  <c:v>96.516100000000009</c:v>
                </c:pt>
                <c:pt idx="7">
                  <c:v>82.100099999999998</c:v>
                </c:pt>
                <c:pt idx="8">
                  <c:v>79.41040000000001</c:v>
                </c:pt>
                <c:pt idx="9">
                  <c:v>99.946799999999996</c:v>
                </c:pt>
                <c:pt idx="10">
                  <c:v>99.749399999999994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DWT+PRIC</c:v>
                </c:pt>
              </c:strCache>
            </c:strRef>
          </c:tx>
          <c:invertIfNegative val="0"/>
          <c:cat>
            <c:strRef>
              <c:f>Sheet1!$A$2:$A$12</c:f>
              <c:strCache>
                <c:ptCount val="11"/>
                <c:pt idx="0">
                  <c:v>SRAD</c:v>
                </c:pt>
                <c:pt idx="1">
                  <c:v>3DS</c:v>
                </c:pt>
                <c:pt idx="2">
                  <c:v>2DCONV</c:v>
                </c:pt>
                <c:pt idx="3">
                  <c:v>MM</c:v>
                </c:pt>
                <c:pt idx="4">
                  <c:v>SCLUSTER</c:v>
                </c:pt>
                <c:pt idx="5">
                  <c:v>BFS</c:v>
                </c:pt>
                <c:pt idx="6">
                  <c:v>SPMV_S</c:v>
                </c:pt>
                <c:pt idx="7">
                  <c:v>IIX</c:v>
                </c:pt>
                <c:pt idx="8">
                  <c:v>KM</c:v>
                </c:pt>
                <c:pt idx="9">
                  <c:v>SYRK</c:v>
                </c:pt>
                <c:pt idx="10">
                  <c:v>GESUMMV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74.977499999999992</c:v>
                </c:pt>
                <c:pt idx="1">
                  <c:v>13.361300000000002</c:v>
                </c:pt>
                <c:pt idx="2">
                  <c:v>24.481300000000001</c:v>
                </c:pt>
                <c:pt idx="3">
                  <c:v>17.957999999999998</c:v>
                </c:pt>
                <c:pt idx="4">
                  <c:v>67.365299999999991</c:v>
                </c:pt>
                <c:pt idx="5">
                  <c:v>69.560200000000009</c:v>
                </c:pt>
                <c:pt idx="6">
                  <c:v>49.711399999999998</c:v>
                </c:pt>
                <c:pt idx="7">
                  <c:v>26.511800000000001</c:v>
                </c:pt>
                <c:pt idx="8">
                  <c:v>3.9056000000000002</c:v>
                </c:pt>
                <c:pt idx="9">
                  <c:v>11.7074</c:v>
                </c:pt>
                <c:pt idx="10">
                  <c:v>18.685700000000001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Unbounded</c:v>
                </c:pt>
              </c:strCache>
            </c:strRef>
          </c:tx>
          <c:invertIfNegative val="0"/>
          <c:cat>
            <c:strRef>
              <c:f>Sheet1!$A$2:$A$12</c:f>
              <c:strCache>
                <c:ptCount val="11"/>
                <c:pt idx="0">
                  <c:v>SRAD</c:v>
                </c:pt>
                <c:pt idx="1">
                  <c:v>3DS</c:v>
                </c:pt>
                <c:pt idx="2">
                  <c:v>2DCONV</c:v>
                </c:pt>
                <c:pt idx="3">
                  <c:v>MM</c:v>
                </c:pt>
                <c:pt idx="4">
                  <c:v>SCLUSTER</c:v>
                </c:pt>
                <c:pt idx="5">
                  <c:v>BFS</c:v>
                </c:pt>
                <c:pt idx="6">
                  <c:v>SPMV_S</c:v>
                </c:pt>
                <c:pt idx="7">
                  <c:v>IIX</c:v>
                </c:pt>
                <c:pt idx="8">
                  <c:v>KM</c:v>
                </c:pt>
                <c:pt idx="9">
                  <c:v>SYRK</c:v>
                </c:pt>
                <c:pt idx="10">
                  <c:v>GESUMMV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72.212896377077882</c:v>
                </c:pt>
                <c:pt idx="1">
                  <c:v>7.3300180716493832</c:v>
                </c:pt>
                <c:pt idx="2">
                  <c:v>23.67847630004109</c:v>
                </c:pt>
                <c:pt idx="3">
                  <c:v>1.9368496654988083</c:v>
                </c:pt>
                <c:pt idx="4">
                  <c:v>49.293582149995892</c:v>
                </c:pt>
                <c:pt idx="5">
                  <c:v>7.9077999999999999</c:v>
                </c:pt>
                <c:pt idx="6">
                  <c:v>3.1406000000000005</c:v>
                </c:pt>
                <c:pt idx="7">
                  <c:v>1.0571999999999999</c:v>
                </c:pt>
                <c:pt idx="8">
                  <c:v>0.60150000000000003</c:v>
                </c:pt>
                <c:pt idx="9">
                  <c:v>0.63150000000000006</c:v>
                </c:pt>
                <c:pt idx="10">
                  <c:v>7.7603000000000009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1359104"/>
        <c:axId val="111360640"/>
      </c:barChart>
      <c:catAx>
        <c:axId val="11135910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2600" b="0"/>
            </a:pPr>
            <a:endParaRPr lang="en-US"/>
          </a:p>
        </c:txPr>
        <c:crossAx val="111360640"/>
        <c:crosses val="autoZero"/>
        <c:auto val="1"/>
        <c:lblAlgn val="ctr"/>
        <c:lblOffset val="100"/>
        <c:noMultiLvlLbl val="0"/>
      </c:catAx>
      <c:valAx>
        <c:axId val="111360640"/>
        <c:scaling>
          <c:orientation val="minMax"/>
          <c:max val="1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2400" b="0" dirty="0" smtClean="0"/>
                  <a:t>Miss rate %</a:t>
                </a:r>
                <a:endParaRPr lang="en-US" sz="2400" b="0" dirty="0"/>
              </a:p>
            </c:rich>
          </c:tx>
          <c:layout>
            <c:manualLayout>
              <c:xMode val="edge"/>
              <c:yMode val="edge"/>
              <c:x val="2.9350101141815872E-2"/>
              <c:y val="0.2939575487846627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 b="0"/>
            </a:pPr>
            <a:endParaRPr lang="en-US"/>
          </a:p>
        </c:txPr>
        <c:crossAx val="111359104"/>
        <c:crosses val="autoZero"/>
        <c:crossBetween val="between"/>
        <c:majorUnit val="25"/>
      </c:valAx>
    </c:plotArea>
    <c:legend>
      <c:legendPos val="t"/>
      <c:overlay val="0"/>
      <c:txPr>
        <a:bodyPr/>
        <a:lstStyle/>
        <a:p>
          <a:pPr>
            <a:defRPr sz="26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680215383800733"/>
          <c:y val="0.16585425693441469"/>
          <c:w val="0.87319786341962635"/>
          <c:h val="0.51408071662071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invertIfNegative val="0"/>
          <c:cat>
            <c:strRef>
              <c:f>Sheet1!$A$2:$A$12</c:f>
              <c:strCache>
                <c:ptCount val="11"/>
                <c:pt idx="0">
                  <c:v>SRAD</c:v>
                </c:pt>
                <c:pt idx="1">
                  <c:v>3DS</c:v>
                </c:pt>
                <c:pt idx="2">
                  <c:v>2DCONV</c:v>
                </c:pt>
                <c:pt idx="3">
                  <c:v>MM</c:v>
                </c:pt>
                <c:pt idx="4">
                  <c:v>SCLUSTER</c:v>
                </c:pt>
                <c:pt idx="5">
                  <c:v>BFS</c:v>
                </c:pt>
                <c:pt idx="6">
                  <c:v>SPMV_S</c:v>
                </c:pt>
                <c:pt idx="7">
                  <c:v>IIX</c:v>
                </c:pt>
                <c:pt idx="8">
                  <c:v>KM</c:v>
                </c:pt>
                <c:pt idx="9">
                  <c:v>SYRK</c:v>
                </c:pt>
                <c:pt idx="10">
                  <c:v>GESUMMV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88.320999999999998</c:v>
                </c:pt>
                <c:pt idx="1">
                  <c:v>98.183099999999996</c:v>
                </c:pt>
                <c:pt idx="2">
                  <c:v>65.528700000000001</c:v>
                </c:pt>
                <c:pt idx="3">
                  <c:v>47.869700000000002</c:v>
                </c:pt>
                <c:pt idx="4">
                  <c:v>88.118200000000002</c:v>
                </c:pt>
                <c:pt idx="5">
                  <c:v>73.006399999999999</c:v>
                </c:pt>
                <c:pt idx="6">
                  <c:v>96.516100000000009</c:v>
                </c:pt>
                <c:pt idx="7">
                  <c:v>82.100099999999998</c:v>
                </c:pt>
                <c:pt idx="8">
                  <c:v>79.41040000000001</c:v>
                </c:pt>
                <c:pt idx="9">
                  <c:v>99.946799999999996</c:v>
                </c:pt>
                <c:pt idx="10">
                  <c:v>99.749399999999994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DWT+PRIC</c:v>
                </c:pt>
              </c:strCache>
            </c:strRef>
          </c:tx>
          <c:invertIfNegative val="0"/>
          <c:cat>
            <c:strRef>
              <c:f>Sheet1!$A$2:$A$12</c:f>
              <c:strCache>
                <c:ptCount val="11"/>
                <c:pt idx="0">
                  <c:v>SRAD</c:v>
                </c:pt>
                <c:pt idx="1">
                  <c:v>3DS</c:v>
                </c:pt>
                <c:pt idx="2">
                  <c:v>2DCONV</c:v>
                </c:pt>
                <c:pt idx="3">
                  <c:v>MM</c:v>
                </c:pt>
                <c:pt idx="4">
                  <c:v>SCLUSTER</c:v>
                </c:pt>
                <c:pt idx="5">
                  <c:v>BFS</c:v>
                </c:pt>
                <c:pt idx="6">
                  <c:v>SPMV_S</c:v>
                </c:pt>
                <c:pt idx="7">
                  <c:v>IIX</c:v>
                </c:pt>
                <c:pt idx="8">
                  <c:v>KM</c:v>
                </c:pt>
                <c:pt idx="9">
                  <c:v>SYRK</c:v>
                </c:pt>
                <c:pt idx="10">
                  <c:v>GESUMMV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74.977499999999992</c:v>
                </c:pt>
                <c:pt idx="1">
                  <c:v>13.361300000000002</c:v>
                </c:pt>
                <c:pt idx="2">
                  <c:v>24.481300000000001</c:v>
                </c:pt>
                <c:pt idx="3">
                  <c:v>17.957999999999998</c:v>
                </c:pt>
                <c:pt idx="4">
                  <c:v>67.365299999999991</c:v>
                </c:pt>
                <c:pt idx="5">
                  <c:v>69.560200000000009</c:v>
                </c:pt>
                <c:pt idx="6">
                  <c:v>49.711399999999998</c:v>
                </c:pt>
                <c:pt idx="7">
                  <c:v>26.511800000000001</c:v>
                </c:pt>
                <c:pt idx="8">
                  <c:v>3.9056000000000002</c:v>
                </c:pt>
                <c:pt idx="9">
                  <c:v>11.7074</c:v>
                </c:pt>
                <c:pt idx="10">
                  <c:v>18.685700000000001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Unbounded</c:v>
                </c:pt>
              </c:strCache>
            </c:strRef>
          </c:tx>
          <c:invertIfNegative val="0"/>
          <c:cat>
            <c:strRef>
              <c:f>Sheet1!$A$2:$A$12</c:f>
              <c:strCache>
                <c:ptCount val="11"/>
                <c:pt idx="0">
                  <c:v>SRAD</c:v>
                </c:pt>
                <c:pt idx="1">
                  <c:v>3DS</c:v>
                </c:pt>
                <c:pt idx="2">
                  <c:v>2DCONV</c:v>
                </c:pt>
                <c:pt idx="3">
                  <c:v>MM</c:v>
                </c:pt>
                <c:pt idx="4">
                  <c:v>SCLUSTER</c:v>
                </c:pt>
                <c:pt idx="5">
                  <c:v>BFS</c:v>
                </c:pt>
                <c:pt idx="6">
                  <c:v>SPMV_S</c:v>
                </c:pt>
                <c:pt idx="7">
                  <c:v>IIX</c:v>
                </c:pt>
                <c:pt idx="8">
                  <c:v>KM</c:v>
                </c:pt>
                <c:pt idx="9">
                  <c:v>SYRK</c:v>
                </c:pt>
                <c:pt idx="10">
                  <c:v>GESUMMV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72.212896377077882</c:v>
                </c:pt>
                <c:pt idx="1">
                  <c:v>7.3300180716493832</c:v>
                </c:pt>
                <c:pt idx="2">
                  <c:v>23.67847630004109</c:v>
                </c:pt>
                <c:pt idx="3">
                  <c:v>1.9368496654988083</c:v>
                </c:pt>
                <c:pt idx="4">
                  <c:v>49.293582149995892</c:v>
                </c:pt>
                <c:pt idx="5">
                  <c:v>7.9077999999999999</c:v>
                </c:pt>
                <c:pt idx="6">
                  <c:v>3.1406000000000005</c:v>
                </c:pt>
                <c:pt idx="7">
                  <c:v>1.0571999999999999</c:v>
                </c:pt>
                <c:pt idx="8">
                  <c:v>0.60150000000000003</c:v>
                </c:pt>
                <c:pt idx="9">
                  <c:v>0.63150000000000006</c:v>
                </c:pt>
                <c:pt idx="10">
                  <c:v>7.7603000000000009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1409792"/>
        <c:axId val="171774336"/>
      </c:barChart>
      <c:catAx>
        <c:axId val="11140979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2600" b="0"/>
            </a:pPr>
            <a:endParaRPr lang="en-US"/>
          </a:p>
        </c:txPr>
        <c:crossAx val="171774336"/>
        <c:crosses val="autoZero"/>
        <c:auto val="1"/>
        <c:lblAlgn val="ctr"/>
        <c:lblOffset val="100"/>
        <c:noMultiLvlLbl val="0"/>
      </c:catAx>
      <c:valAx>
        <c:axId val="171774336"/>
        <c:scaling>
          <c:orientation val="minMax"/>
          <c:max val="1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2400" b="0" dirty="0" smtClean="0"/>
                  <a:t>Miss rate %</a:t>
                </a:r>
                <a:endParaRPr lang="en-US" sz="2400" b="0" dirty="0"/>
              </a:p>
            </c:rich>
          </c:tx>
          <c:layout>
            <c:manualLayout>
              <c:xMode val="edge"/>
              <c:yMode val="edge"/>
              <c:x val="2.9350101141815872E-2"/>
              <c:y val="0.2939575487846627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 b="0"/>
            </a:pPr>
            <a:endParaRPr lang="en-US"/>
          </a:p>
        </c:txPr>
        <c:crossAx val="111409792"/>
        <c:crosses val="autoZero"/>
        <c:crossBetween val="between"/>
        <c:majorUnit val="25"/>
      </c:valAx>
    </c:plotArea>
    <c:legend>
      <c:legendPos val="t"/>
      <c:overlay val="0"/>
      <c:txPr>
        <a:bodyPr/>
        <a:lstStyle/>
        <a:p>
          <a:pPr>
            <a:defRPr sz="26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0.7534</cdr:x>
      <cdr:y>0.06634</cdr:y>
    </cdr:from>
    <cdr:to>
      <cdr:x>0.78772</cdr:x>
      <cdr:y>0.13323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863264" y="428469"/>
          <a:ext cx="585969" cy="43203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200" b="1" dirty="0" smtClean="0"/>
            <a:t>37</a:t>
          </a:r>
          <a:endParaRPr lang="en-US" sz="2200" b="1" dirty="0"/>
        </a:p>
      </cdr:txBody>
    </cdr:sp>
  </cdr:relSizeAnchor>
  <cdr:relSizeAnchor xmlns:cdr="http://schemas.openxmlformats.org/drawingml/2006/chartDrawing">
    <cdr:from>
      <cdr:x>0.79557</cdr:x>
      <cdr:y>0.06634</cdr:y>
    </cdr:from>
    <cdr:to>
      <cdr:x>0.82988</cdr:x>
      <cdr:y>0.13323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13583344" y="428469"/>
          <a:ext cx="585799" cy="43203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200" b="1" dirty="0" smtClean="0"/>
            <a:t>38</a:t>
          </a:r>
          <a:endParaRPr lang="en-US" sz="2200" b="1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0.72467</cdr:x>
      <cdr:y>0.10341</cdr:y>
    </cdr:from>
    <cdr:to>
      <cdr:x>0.80901</cdr:x>
      <cdr:y>0.1939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6131024" y="491480"/>
          <a:ext cx="713550" cy="43005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000" dirty="0" smtClean="0"/>
            <a:t>21.1</a:t>
          </a:r>
          <a:endParaRPr lang="en-US" sz="2000" b="1" dirty="0"/>
        </a:p>
      </cdr:txBody>
    </cdr:sp>
  </cdr:relSizeAnchor>
  <cdr:relSizeAnchor xmlns:cdr="http://schemas.openxmlformats.org/drawingml/2006/chartDrawing">
    <cdr:from>
      <cdr:x>0.80127</cdr:x>
      <cdr:y>0.10341</cdr:y>
    </cdr:from>
    <cdr:to>
      <cdr:x>0.87635</cdr:x>
      <cdr:y>0.16357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6779096" y="491480"/>
          <a:ext cx="635210" cy="28591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000" dirty="0" smtClean="0"/>
            <a:t>16.8</a:t>
          </a:r>
          <a:endParaRPr lang="en-US" sz="2000" b="1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0.62879</cdr:x>
      <cdr:y>0.13239</cdr:y>
    </cdr:from>
    <cdr:to>
      <cdr:x>0.67298</cdr:x>
      <cdr:y>0.16328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122912" y="617240"/>
          <a:ext cx="360040" cy="14401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0.66042</cdr:x>
      <cdr:y>0.10256</cdr:y>
    </cdr:from>
    <cdr:to>
      <cdr:x>0.69454</cdr:x>
      <cdr:y>0.1647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8102104" y="609600"/>
          <a:ext cx="418704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ar-EG"/>
          </a:defPPr>
          <a:lvl1pPr marL="0" algn="r" defTabSz="1050206" rtl="1" eaLnBrk="1" latinLnBrk="0" hangingPunct="1">
            <a:defRPr sz="21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525101" algn="r" defTabSz="1050206" rtl="1" eaLnBrk="1" latinLnBrk="0" hangingPunct="1">
            <a:defRPr sz="21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1050206" algn="r" defTabSz="1050206" rtl="1" eaLnBrk="1" latinLnBrk="0" hangingPunct="1">
            <a:defRPr sz="21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575308" algn="r" defTabSz="1050206" rtl="1" eaLnBrk="1" latinLnBrk="0" hangingPunct="1">
            <a:defRPr sz="21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2100411" algn="r" defTabSz="1050206" rtl="1" eaLnBrk="1" latinLnBrk="0" hangingPunct="1">
            <a:defRPr sz="21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625512" algn="r" defTabSz="1050206" rtl="1" eaLnBrk="1" latinLnBrk="0" hangingPunct="1">
            <a:defRPr sz="21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3150617" algn="r" defTabSz="1050206" rtl="1" eaLnBrk="1" latinLnBrk="0" hangingPunct="1">
            <a:defRPr sz="21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675719" algn="r" defTabSz="1050206" rtl="1" eaLnBrk="1" latinLnBrk="0" hangingPunct="1">
            <a:defRPr sz="21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4200820" algn="r" defTabSz="1050206" rtl="1" eaLnBrk="1" latinLnBrk="0" hangingPunct="1">
            <a:defRPr sz="21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dirty="0" smtClean="0"/>
            <a:t>21</a:t>
          </a:r>
          <a:endParaRPr lang="en-US" sz="1800" dirty="0"/>
        </a:p>
      </cdr:txBody>
    </cdr:sp>
  </cdr:relSizeAnchor>
  <cdr:relSizeAnchor xmlns:cdr="http://schemas.openxmlformats.org/drawingml/2006/chartDrawing">
    <cdr:from>
      <cdr:x>0.68944</cdr:x>
      <cdr:y>0.10256</cdr:y>
    </cdr:from>
    <cdr:to>
      <cdr:x>0.72357</cdr:x>
      <cdr:y>0.1647</cdr:y>
    </cdr:to>
    <cdr:sp macro="" textlink="">
      <cdr:nvSpPr>
        <cdr:cNvPr id="4" name="TextBox 7"/>
        <cdr:cNvSpPr txBox="1"/>
      </cdr:nvSpPr>
      <cdr:spPr>
        <a:xfrm xmlns:a="http://schemas.openxmlformats.org/drawingml/2006/main">
          <a:off x="8458200" y="609600"/>
          <a:ext cx="418704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ar-EG"/>
          </a:defPPr>
          <a:lvl1pPr marL="0" algn="r" defTabSz="1050206" rtl="1" eaLnBrk="1" latinLnBrk="0" hangingPunct="1">
            <a:defRPr sz="21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525101" algn="r" defTabSz="1050206" rtl="1" eaLnBrk="1" latinLnBrk="0" hangingPunct="1">
            <a:defRPr sz="21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1050206" algn="r" defTabSz="1050206" rtl="1" eaLnBrk="1" latinLnBrk="0" hangingPunct="1">
            <a:defRPr sz="21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575308" algn="r" defTabSz="1050206" rtl="1" eaLnBrk="1" latinLnBrk="0" hangingPunct="1">
            <a:defRPr sz="21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2100411" algn="r" defTabSz="1050206" rtl="1" eaLnBrk="1" latinLnBrk="0" hangingPunct="1">
            <a:defRPr sz="21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625512" algn="r" defTabSz="1050206" rtl="1" eaLnBrk="1" latinLnBrk="0" hangingPunct="1">
            <a:defRPr sz="21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3150617" algn="r" defTabSz="1050206" rtl="1" eaLnBrk="1" latinLnBrk="0" hangingPunct="1">
            <a:defRPr sz="21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675719" algn="r" defTabSz="1050206" rtl="1" eaLnBrk="1" latinLnBrk="0" hangingPunct="1">
            <a:defRPr sz="21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4200820" algn="r" defTabSz="1050206" rtl="1" eaLnBrk="1" latinLnBrk="0" hangingPunct="1">
            <a:defRPr sz="21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dirty="0" smtClean="0"/>
            <a:t>23</a:t>
          </a:r>
          <a:endParaRPr lang="en-US" sz="1800" dirty="0"/>
        </a:p>
      </cdr:txBody>
    </cdr:sp>
  </cdr:relSizeAnchor>
  <cdr:relSizeAnchor xmlns:cdr="http://schemas.openxmlformats.org/drawingml/2006/chartDrawing">
    <cdr:from>
      <cdr:x>0.75358</cdr:x>
      <cdr:y>0.10256</cdr:y>
    </cdr:from>
    <cdr:to>
      <cdr:x>0.78771</cdr:x>
      <cdr:y>0.1647</cdr:y>
    </cdr:to>
    <cdr:sp macro="" textlink="">
      <cdr:nvSpPr>
        <cdr:cNvPr id="5" name="TextBox 8"/>
        <cdr:cNvSpPr txBox="1"/>
      </cdr:nvSpPr>
      <cdr:spPr>
        <a:xfrm xmlns:a="http://schemas.openxmlformats.org/drawingml/2006/main">
          <a:off x="9245104" y="609600"/>
          <a:ext cx="418704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ar-EG"/>
          </a:defPPr>
          <a:lvl1pPr marL="0" algn="r" defTabSz="1050206" rtl="1" eaLnBrk="1" latinLnBrk="0" hangingPunct="1">
            <a:defRPr sz="21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525101" algn="r" defTabSz="1050206" rtl="1" eaLnBrk="1" latinLnBrk="0" hangingPunct="1">
            <a:defRPr sz="21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1050206" algn="r" defTabSz="1050206" rtl="1" eaLnBrk="1" latinLnBrk="0" hangingPunct="1">
            <a:defRPr sz="21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575308" algn="r" defTabSz="1050206" rtl="1" eaLnBrk="1" latinLnBrk="0" hangingPunct="1">
            <a:defRPr sz="21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2100411" algn="r" defTabSz="1050206" rtl="1" eaLnBrk="1" latinLnBrk="0" hangingPunct="1">
            <a:defRPr sz="21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625512" algn="r" defTabSz="1050206" rtl="1" eaLnBrk="1" latinLnBrk="0" hangingPunct="1">
            <a:defRPr sz="21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3150617" algn="r" defTabSz="1050206" rtl="1" eaLnBrk="1" latinLnBrk="0" hangingPunct="1">
            <a:defRPr sz="21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675719" algn="r" defTabSz="1050206" rtl="1" eaLnBrk="1" latinLnBrk="0" hangingPunct="1">
            <a:defRPr sz="21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4200820" algn="r" defTabSz="1050206" rtl="1" eaLnBrk="1" latinLnBrk="0" hangingPunct="1">
            <a:defRPr sz="21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dirty="0" smtClean="0"/>
            <a:t>19</a:t>
          </a:r>
          <a:endParaRPr lang="en-US" sz="1800" dirty="0"/>
        </a:p>
      </cdr:txBody>
    </cdr:sp>
  </cdr:relSizeAnchor>
  <cdr:relSizeAnchor xmlns:cdr="http://schemas.openxmlformats.org/drawingml/2006/chartDrawing">
    <cdr:from>
      <cdr:x>0.77843</cdr:x>
      <cdr:y>0.10256</cdr:y>
    </cdr:from>
    <cdr:to>
      <cdr:x>0.81256</cdr:x>
      <cdr:y>0.1647</cdr:y>
    </cdr:to>
    <cdr:sp macro="" textlink="">
      <cdr:nvSpPr>
        <cdr:cNvPr id="6" name="TextBox 9"/>
        <cdr:cNvSpPr txBox="1"/>
      </cdr:nvSpPr>
      <cdr:spPr>
        <a:xfrm xmlns:a="http://schemas.openxmlformats.org/drawingml/2006/main">
          <a:off x="9549904" y="609600"/>
          <a:ext cx="418704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ar-EG"/>
          </a:defPPr>
          <a:lvl1pPr marL="0" algn="r" defTabSz="1050206" rtl="1" eaLnBrk="1" latinLnBrk="0" hangingPunct="1">
            <a:defRPr sz="21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525101" algn="r" defTabSz="1050206" rtl="1" eaLnBrk="1" latinLnBrk="0" hangingPunct="1">
            <a:defRPr sz="21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1050206" algn="r" defTabSz="1050206" rtl="1" eaLnBrk="1" latinLnBrk="0" hangingPunct="1">
            <a:defRPr sz="21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575308" algn="r" defTabSz="1050206" rtl="1" eaLnBrk="1" latinLnBrk="0" hangingPunct="1">
            <a:defRPr sz="21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2100411" algn="r" defTabSz="1050206" rtl="1" eaLnBrk="1" latinLnBrk="0" hangingPunct="1">
            <a:defRPr sz="21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625512" algn="r" defTabSz="1050206" rtl="1" eaLnBrk="1" latinLnBrk="0" hangingPunct="1">
            <a:defRPr sz="21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3150617" algn="r" defTabSz="1050206" rtl="1" eaLnBrk="1" latinLnBrk="0" hangingPunct="1">
            <a:defRPr sz="21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675719" algn="r" defTabSz="1050206" rtl="1" eaLnBrk="1" latinLnBrk="0" hangingPunct="1">
            <a:defRPr sz="21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4200820" algn="r" defTabSz="1050206" rtl="1" eaLnBrk="1" latinLnBrk="0" hangingPunct="1">
            <a:defRPr sz="21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dirty="0" smtClean="0"/>
            <a:t>20</a:t>
          </a:r>
          <a:endParaRPr lang="en-US" sz="1800" dirty="0"/>
        </a:p>
      </cdr:txBody>
    </cdr:sp>
  </cdr:relSizeAnchor>
  <cdr:relSizeAnchor xmlns:cdr="http://schemas.openxmlformats.org/drawingml/2006/chartDrawing">
    <cdr:from>
      <cdr:x>0.63975</cdr:x>
      <cdr:y>0.10256</cdr:y>
    </cdr:from>
    <cdr:to>
      <cdr:x>0.67388</cdr:x>
      <cdr:y>0.1647</cdr:y>
    </cdr:to>
    <cdr:sp macro="" textlink="">
      <cdr:nvSpPr>
        <cdr:cNvPr id="7" name="TextBox 1"/>
        <cdr:cNvSpPr txBox="1"/>
      </cdr:nvSpPr>
      <cdr:spPr>
        <a:xfrm xmlns:a="http://schemas.openxmlformats.org/drawingml/2006/main">
          <a:off x="7848600" y="609600"/>
          <a:ext cx="418704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dirty="0" smtClean="0"/>
            <a:t>21</a:t>
          </a:r>
          <a:endParaRPr lang="en-US" sz="18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37DEE7B3-7858-4496-966E-09E42A5D0E64}" type="datetimeFigureOut">
              <a:rPr lang="ar-EG" smtClean="0"/>
              <a:pPr/>
              <a:t>26/04/1436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17563" y="685800"/>
            <a:ext cx="52228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FC541D8-8991-4EDC-AEB1-BFAD81C2436B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5996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95599" rtl="1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7799" algn="r" defTabSz="995599" rtl="1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599" algn="r" defTabSz="995599" rtl="1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3398" algn="r" defTabSz="995599" rtl="1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1197" algn="r" defTabSz="995599" rtl="1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8997" algn="r" defTabSz="995599" rtl="1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6796" algn="r" defTabSz="995599" rtl="1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596" algn="r" defTabSz="995599" rtl="1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395" algn="r" defTabSz="995599" rtl="1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541D8-8991-4EDC-AEB1-BFAD81C2436B}" type="slidenum">
              <a:rPr lang="ar-EG" smtClean="0"/>
              <a:pPr/>
              <a:t>5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18306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541D8-8991-4EDC-AEB1-BFAD81C2436B}" type="slidenum">
              <a:rPr lang="ar-EG" smtClean="0"/>
              <a:pPr/>
              <a:t>11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893410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smtClean="0"/>
              <a:t>Add</a:t>
            </a:r>
            <a:r>
              <a:rPr lang="en-US" baseline="0" dirty="0" smtClean="0"/>
              <a:t> the L1/L2 write policy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541D8-8991-4EDC-AEB1-BFAD81C2436B}" type="slidenum">
              <a:rPr lang="ar-EG" smtClean="0"/>
              <a:pPr/>
              <a:t>13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0880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Bypassing means totally bypassing</a:t>
            </a:r>
            <a:r>
              <a:rPr lang="en-US" baseline="0" dirty="0" smtClean="0"/>
              <a:t> L1/L2 caches (i.e. no caches)</a:t>
            </a:r>
          </a:p>
          <a:p>
            <a:pPr algn="l" rtl="0"/>
            <a:r>
              <a:rPr lang="en-US" baseline="0" dirty="0" smtClean="0"/>
              <a:t>Unbounded was emulated by 256 sets 64-way L1 cache (2 MB) (almost only cold misses occur)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541D8-8991-4EDC-AEB1-BFAD81C2436B}" type="slidenum">
              <a:rPr lang="ar-EG" smtClean="0"/>
              <a:pPr/>
              <a:t>15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737150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L1 16KB +LRU + GTO scheduler</a:t>
            </a:r>
          </a:p>
          <a:p>
            <a:pPr algn="l" rtl="0"/>
            <a:r>
              <a:rPr lang="en-US" dirty="0" smtClean="0"/>
              <a:t>L2 786 KB + LRU</a:t>
            </a:r>
          </a:p>
          <a:p>
            <a:pPr algn="l" rtl="0"/>
            <a:r>
              <a:rPr lang="en-US" dirty="0" smtClean="0"/>
              <a:t>L1: Write</a:t>
            </a:r>
            <a:r>
              <a:rPr lang="en-US" baseline="0" dirty="0" smtClean="0"/>
              <a:t> back local, Write-evict Global, no-write allocate</a:t>
            </a:r>
          </a:p>
          <a:p>
            <a:pPr algn="l" rtl="0"/>
            <a:r>
              <a:rPr lang="en-US" baseline="0" dirty="0" smtClean="0"/>
              <a:t>L2 Write back with write allocate</a:t>
            </a:r>
          </a:p>
          <a:p>
            <a:pPr algn="l" rtl="0"/>
            <a:r>
              <a:rPr lang="en-US" baseline="0" dirty="0" smtClean="0"/>
              <a:t>Unbounded L2 is measured while L1 is bounded (=16 KB GTO)</a:t>
            </a:r>
            <a:endParaRPr lang="en-US" dirty="0" smtClean="0"/>
          </a:p>
          <a:p>
            <a:pPr algn="l" rtl="0"/>
            <a:r>
              <a:rPr lang="en-US" dirty="0" smtClean="0"/>
              <a:t>Notes:</a:t>
            </a:r>
          </a:p>
          <a:p>
            <a:pPr algn="l" rtl="0"/>
            <a:r>
              <a:rPr lang="en-US" dirty="0" smtClean="0"/>
              <a:t>1- Global Read after Read locality is only exploited</a:t>
            </a:r>
            <a:r>
              <a:rPr lang="en-US" baseline="0" dirty="0" smtClean="0"/>
              <a:t> in L1</a:t>
            </a:r>
          </a:p>
          <a:p>
            <a:pPr algn="l" rtl="0"/>
            <a:r>
              <a:rPr lang="en-US" baseline="0" dirty="0" smtClean="0"/>
              <a:t>2- Read after Write, Write after Write, Write after Read, Read after Write after Read are all exploited in L2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541D8-8991-4EDC-AEB1-BFAD81C2436B}" type="slidenum">
              <a:rPr lang="ar-EG" smtClean="0"/>
              <a:pPr/>
              <a:t>16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970889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982597"/>
            <a:ext cx="12435840" cy="2058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60" y="5440680"/>
            <a:ext cx="1024128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5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8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6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4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23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F760-2905-40D9-AA1F-FDAAA9D94241}" type="datetime1">
              <a:rPr lang="en-US" smtClean="0"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8FFF-E94E-47A0-8592-1476712C762D}" type="datetime1">
              <a:rPr lang="en-US" smtClean="0"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" y="384495"/>
            <a:ext cx="3291840" cy="81921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" y="384495"/>
            <a:ext cx="9631680" cy="81921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8840-24B6-4222-BF83-E5CB217BC4D0}" type="datetime1">
              <a:rPr lang="en-US" smtClean="0"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D9FD-9835-44B9-B581-CD2E4AEBB319}" type="datetime1">
              <a:rPr lang="en-US" smtClean="0"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6169663"/>
            <a:ext cx="12435840" cy="190690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4069400"/>
            <a:ext cx="12435840" cy="2100262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79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59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39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1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89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679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459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239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F431-B984-4BF2-BA76-F9DFE35BD6CC}" type="datetime1">
              <a:rPr lang="en-US" smtClean="0"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240281"/>
            <a:ext cx="6461760" cy="6336348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7120" y="2240281"/>
            <a:ext cx="6461760" cy="6336348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A9D2-7553-4482-84CB-E840284361F1}" type="datetime1">
              <a:rPr lang="en-US" smtClean="0"/>
              <a:t>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49162"/>
            <a:ext cx="6464301" cy="89566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799" indent="0">
              <a:buNone/>
              <a:defRPr sz="2200" b="1"/>
            </a:lvl2pPr>
            <a:lvl3pPr marL="995599" indent="0">
              <a:buNone/>
              <a:defRPr sz="2000" b="1"/>
            </a:lvl3pPr>
            <a:lvl4pPr marL="1493398" indent="0">
              <a:buNone/>
              <a:defRPr sz="1700" b="1"/>
            </a:lvl4pPr>
            <a:lvl5pPr marL="1991197" indent="0">
              <a:buNone/>
              <a:defRPr sz="1700" b="1"/>
            </a:lvl5pPr>
            <a:lvl6pPr marL="2488997" indent="0">
              <a:buNone/>
              <a:defRPr sz="1700" b="1"/>
            </a:lvl6pPr>
            <a:lvl7pPr marL="2986796" indent="0">
              <a:buNone/>
              <a:defRPr sz="1700" b="1"/>
            </a:lvl7pPr>
            <a:lvl8pPr marL="3484596" indent="0">
              <a:buNone/>
              <a:defRPr sz="1700" b="1"/>
            </a:lvl8pPr>
            <a:lvl9pPr marL="3982395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3044829"/>
            <a:ext cx="6464301" cy="553180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6" y="2149162"/>
            <a:ext cx="6466841" cy="89566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799" indent="0">
              <a:buNone/>
              <a:defRPr sz="2200" b="1"/>
            </a:lvl2pPr>
            <a:lvl3pPr marL="995599" indent="0">
              <a:buNone/>
              <a:defRPr sz="2000" b="1"/>
            </a:lvl3pPr>
            <a:lvl4pPr marL="1493398" indent="0">
              <a:buNone/>
              <a:defRPr sz="1700" b="1"/>
            </a:lvl4pPr>
            <a:lvl5pPr marL="1991197" indent="0">
              <a:buNone/>
              <a:defRPr sz="1700" b="1"/>
            </a:lvl5pPr>
            <a:lvl6pPr marL="2488997" indent="0">
              <a:buNone/>
              <a:defRPr sz="1700" b="1"/>
            </a:lvl6pPr>
            <a:lvl7pPr marL="2986796" indent="0">
              <a:buNone/>
              <a:defRPr sz="1700" b="1"/>
            </a:lvl7pPr>
            <a:lvl8pPr marL="3484596" indent="0">
              <a:buNone/>
              <a:defRPr sz="1700" b="1"/>
            </a:lvl8pPr>
            <a:lvl9pPr marL="3982395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6" y="3044829"/>
            <a:ext cx="6466841" cy="553180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A0EE-4C89-4F9B-B6F1-A03CE0F83099}" type="datetime1">
              <a:rPr lang="en-US" smtClean="0"/>
              <a:t>2/15/2015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679E-E564-497B-A73C-9D4522C30CF5}" type="datetime1">
              <a:rPr lang="en-US" smtClean="0"/>
              <a:t>2/15/2015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52F58-3572-4434-B656-739CA5B36F98}" type="datetime1">
              <a:rPr lang="en-US" smtClean="0"/>
              <a:t>2/15/2015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7" y="382270"/>
            <a:ext cx="4813301" cy="162687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1" y="382272"/>
            <a:ext cx="8178800" cy="8194358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7" y="2009142"/>
            <a:ext cx="4813301" cy="6567488"/>
          </a:xfrm>
        </p:spPr>
        <p:txBody>
          <a:bodyPr/>
          <a:lstStyle>
            <a:lvl1pPr marL="0" indent="0">
              <a:buNone/>
              <a:defRPr sz="1500"/>
            </a:lvl1pPr>
            <a:lvl2pPr marL="497799" indent="0">
              <a:buNone/>
              <a:defRPr sz="1300"/>
            </a:lvl2pPr>
            <a:lvl3pPr marL="995599" indent="0">
              <a:buNone/>
              <a:defRPr sz="1100"/>
            </a:lvl3pPr>
            <a:lvl4pPr marL="1493398" indent="0">
              <a:buNone/>
              <a:defRPr sz="1000"/>
            </a:lvl4pPr>
            <a:lvl5pPr marL="1991197" indent="0">
              <a:buNone/>
              <a:defRPr sz="1000"/>
            </a:lvl5pPr>
            <a:lvl6pPr marL="2488997" indent="0">
              <a:buNone/>
              <a:defRPr sz="1000"/>
            </a:lvl6pPr>
            <a:lvl7pPr marL="2986796" indent="0">
              <a:buNone/>
              <a:defRPr sz="1000"/>
            </a:lvl7pPr>
            <a:lvl8pPr marL="3484596" indent="0">
              <a:buNone/>
              <a:defRPr sz="1000"/>
            </a:lvl8pPr>
            <a:lvl9pPr marL="3982395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EC0A-06FA-4056-BCA4-873B84907934}" type="datetime1">
              <a:rPr lang="en-US" smtClean="0"/>
              <a:t>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6720841"/>
            <a:ext cx="8778240" cy="79343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857885"/>
            <a:ext cx="8778240" cy="5760720"/>
          </a:xfrm>
        </p:spPr>
        <p:txBody>
          <a:bodyPr/>
          <a:lstStyle>
            <a:lvl1pPr marL="0" indent="0">
              <a:buNone/>
              <a:defRPr sz="3500"/>
            </a:lvl1pPr>
            <a:lvl2pPr marL="497799" indent="0">
              <a:buNone/>
              <a:defRPr sz="3000"/>
            </a:lvl2pPr>
            <a:lvl3pPr marL="995599" indent="0">
              <a:buNone/>
              <a:defRPr sz="2600"/>
            </a:lvl3pPr>
            <a:lvl4pPr marL="1493398" indent="0">
              <a:buNone/>
              <a:defRPr sz="2200"/>
            </a:lvl4pPr>
            <a:lvl5pPr marL="1991197" indent="0">
              <a:buNone/>
              <a:defRPr sz="2200"/>
            </a:lvl5pPr>
            <a:lvl6pPr marL="2488997" indent="0">
              <a:buNone/>
              <a:defRPr sz="2200"/>
            </a:lvl6pPr>
            <a:lvl7pPr marL="2986796" indent="0">
              <a:buNone/>
              <a:defRPr sz="2200"/>
            </a:lvl7pPr>
            <a:lvl8pPr marL="3484596" indent="0">
              <a:buNone/>
              <a:defRPr sz="2200"/>
            </a:lvl8pPr>
            <a:lvl9pPr marL="3982395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7514274"/>
            <a:ext cx="8778240" cy="1126807"/>
          </a:xfrm>
        </p:spPr>
        <p:txBody>
          <a:bodyPr/>
          <a:lstStyle>
            <a:lvl1pPr marL="0" indent="0">
              <a:buNone/>
              <a:defRPr sz="1500"/>
            </a:lvl1pPr>
            <a:lvl2pPr marL="497799" indent="0">
              <a:buNone/>
              <a:defRPr sz="1300"/>
            </a:lvl2pPr>
            <a:lvl3pPr marL="995599" indent="0">
              <a:buNone/>
              <a:defRPr sz="1100"/>
            </a:lvl3pPr>
            <a:lvl4pPr marL="1493398" indent="0">
              <a:buNone/>
              <a:defRPr sz="1000"/>
            </a:lvl4pPr>
            <a:lvl5pPr marL="1991197" indent="0">
              <a:buNone/>
              <a:defRPr sz="1000"/>
            </a:lvl5pPr>
            <a:lvl6pPr marL="2488997" indent="0">
              <a:buNone/>
              <a:defRPr sz="1000"/>
            </a:lvl6pPr>
            <a:lvl7pPr marL="2986796" indent="0">
              <a:buNone/>
              <a:defRPr sz="1000"/>
            </a:lvl7pPr>
            <a:lvl8pPr marL="3484596" indent="0">
              <a:buNone/>
              <a:defRPr sz="1000"/>
            </a:lvl8pPr>
            <a:lvl9pPr marL="3982395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71EC-7A1D-4C31-969A-17015FFD97C5}" type="datetime1">
              <a:rPr lang="en-US" smtClean="0"/>
              <a:t>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384493"/>
            <a:ext cx="13167360" cy="1600200"/>
          </a:xfrm>
          <a:prstGeom prst="rect">
            <a:avLst/>
          </a:prstGeom>
        </p:spPr>
        <p:txBody>
          <a:bodyPr vert="horz" lIns="99560" tIns="49780" rIns="99560" bIns="497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240281"/>
            <a:ext cx="13167360" cy="6336348"/>
          </a:xfrm>
          <a:prstGeom prst="rect">
            <a:avLst/>
          </a:prstGeom>
        </p:spPr>
        <p:txBody>
          <a:bodyPr vert="horz" lIns="99560" tIns="49780" rIns="99560" bIns="4978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520" y="8898892"/>
            <a:ext cx="3413760" cy="511175"/>
          </a:xfrm>
          <a:prstGeom prst="rect">
            <a:avLst/>
          </a:prstGeom>
        </p:spPr>
        <p:txBody>
          <a:bodyPr vert="horz" lIns="99560" tIns="49780" rIns="99560" bIns="4978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58FDF-6500-4379-AF36-41A9BB66E8C9}" type="datetime1">
              <a:rPr lang="en-US" smtClean="0"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8720" y="8898892"/>
            <a:ext cx="4632960" cy="511175"/>
          </a:xfrm>
          <a:prstGeom prst="rect">
            <a:avLst/>
          </a:prstGeom>
        </p:spPr>
        <p:txBody>
          <a:bodyPr vert="horz" lIns="99560" tIns="49780" rIns="99560" bIns="4978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5120" y="8898892"/>
            <a:ext cx="3413760" cy="511175"/>
          </a:xfrm>
          <a:prstGeom prst="rect">
            <a:avLst/>
          </a:prstGeom>
        </p:spPr>
        <p:txBody>
          <a:bodyPr vert="horz" lIns="99560" tIns="49780" rIns="99560" bIns="4978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95599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350" indent="-373350" algn="l" defTabSz="995599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8924" indent="-311125" algn="l" defTabSz="995599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498" indent="-248900" algn="l" defTabSz="995599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298" indent="-248900" algn="l" defTabSz="995599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097" indent="-248900" algn="l" defTabSz="995599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7896" indent="-248900" algn="l" defTabSz="995599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696" indent="-248900" algn="l" defTabSz="995599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495" indent="-248900" algn="l" defTabSz="995599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295" indent="-248900" algn="l" defTabSz="995599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59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799" algn="l" defTabSz="99559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599" algn="l" defTabSz="99559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398" algn="l" defTabSz="99559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197" algn="l" defTabSz="99559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8997" algn="l" defTabSz="99559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6796" algn="l" defTabSz="99559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596" algn="l" defTabSz="99559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395" algn="l" defTabSz="99559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1" y="2590800"/>
            <a:ext cx="14020800" cy="2058035"/>
          </a:xfrm>
        </p:spPr>
        <p:txBody>
          <a:bodyPr>
            <a:normAutofit/>
          </a:bodyPr>
          <a:lstStyle/>
          <a:p>
            <a:r>
              <a:rPr lang="en-US" b="1" dirty="0" smtClean="0"/>
              <a:t>Efficient Utilization of GPGPU </a:t>
            </a:r>
            <a:br>
              <a:rPr lang="en-US" b="1" dirty="0" smtClean="0"/>
            </a:br>
            <a:r>
              <a:rPr lang="en-US" b="1" dirty="0" smtClean="0"/>
              <a:t>Cache Hierarchy</a:t>
            </a:r>
            <a:endParaRPr lang="ar-E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60" y="5440680"/>
            <a:ext cx="10835640" cy="3169920"/>
          </a:xfrm>
        </p:spPr>
        <p:txBody>
          <a:bodyPr>
            <a:normAutofit/>
          </a:bodyPr>
          <a:lstStyle/>
          <a:p>
            <a:r>
              <a:rPr lang="en-US" u="sng" dirty="0" smtClean="0">
                <a:solidFill>
                  <a:schemeClr val="tx1"/>
                </a:solidFill>
              </a:rPr>
              <a:t>Mahmoud Khairy</a:t>
            </a:r>
            <a:r>
              <a:rPr lang="en-US" dirty="0" smtClean="0">
                <a:solidFill>
                  <a:schemeClr val="tx1"/>
                </a:solidFill>
              </a:rPr>
              <a:t>, Cairo University, Egypt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Mohamed </a:t>
            </a:r>
            <a:r>
              <a:rPr lang="en-US" dirty="0" err="1" smtClean="0">
                <a:solidFill>
                  <a:schemeClr val="tx1"/>
                </a:solidFill>
              </a:rPr>
              <a:t>Zahran</a:t>
            </a:r>
            <a:r>
              <a:rPr lang="en-US" dirty="0" smtClean="0">
                <a:solidFill>
                  <a:schemeClr val="tx1"/>
                </a:solidFill>
              </a:rPr>
              <a:t>, New York University, US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Amr G. </a:t>
            </a:r>
            <a:r>
              <a:rPr lang="en-US" dirty="0" err="1" smtClean="0">
                <a:solidFill>
                  <a:schemeClr val="tx1"/>
                </a:solidFill>
              </a:rPr>
              <a:t>Wassal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Cairo </a:t>
            </a:r>
            <a:r>
              <a:rPr lang="en-US" dirty="0" smtClean="0">
                <a:solidFill>
                  <a:schemeClr val="tx1"/>
                </a:solidFill>
              </a:rPr>
              <a:t>University, Egypt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ar-EG" dirty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1" y="533406"/>
            <a:ext cx="1310640" cy="1746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7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Interleaving Indexer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2240280"/>
            <a:ext cx="13167360" cy="6979919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Conflict Degree n=M/</a:t>
            </a:r>
            <a:r>
              <a:rPr lang="en-US" sz="3000" dirty="0" err="1" smtClean="0"/>
              <a:t>gcd</a:t>
            </a:r>
            <a:r>
              <a:rPr lang="en-US" sz="3000" dirty="0" smtClean="0"/>
              <a:t>(M,S)</a:t>
            </a:r>
          </a:p>
          <a:p>
            <a:pPr lvl="1"/>
            <a:r>
              <a:rPr lang="en-US" dirty="0" smtClean="0"/>
              <a:t>M number of cache sets</a:t>
            </a:r>
          </a:p>
          <a:p>
            <a:pPr lvl="1"/>
            <a:r>
              <a:rPr lang="en-US" dirty="0" smtClean="0"/>
              <a:t>S is the stride of sequence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example, </a:t>
            </a:r>
            <a:r>
              <a:rPr lang="en-US" dirty="0"/>
              <a:t>assume a reference stream </a:t>
            </a:r>
            <a:r>
              <a:rPr lang="en-US" dirty="0" smtClean="0"/>
              <a:t>with </a:t>
            </a:r>
            <a:r>
              <a:rPr lang="en-US" dirty="0"/>
              <a:t>an access </a:t>
            </a:r>
            <a:r>
              <a:rPr lang="en-US" dirty="0" smtClean="0"/>
              <a:t>stride of </a:t>
            </a:r>
            <a:r>
              <a:rPr lang="en-US" dirty="0"/>
              <a:t>2 (i.e. </a:t>
            </a:r>
            <a:r>
              <a:rPr lang="en-US" dirty="0" smtClean="0"/>
              <a:t>0,2,4,6,8,10,12,14) has </a:t>
            </a:r>
            <a:r>
              <a:rPr lang="en-US" dirty="0"/>
              <a:t>a 4-way conflict </a:t>
            </a:r>
            <a:r>
              <a:rPr lang="en-US" dirty="0" smtClean="0"/>
              <a:t>degree </a:t>
            </a:r>
            <a:r>
              <a:rPr lang="en-US" dirty="0"/>
              <a:t>(i.e. </a:t>
            </a:r>
            <a:r>
              <a:rPr lang="en-US" dirty="0" smtClean="0"/>
              <a:t>mapped </a:t>
            </a:r>
            <a:r>
              <a:rPr lang="en-US" dirty="0"/>
              <a:t>to only 4 cache sets </a:t>
            </a:r>
            <a:r>
              <a:rPr lang="en-US" dirty="0" smtClean="0"/>
              <a:t>out of 8)</a:t>
            </a:r>
          </a:p>
          <a:p>
            <a:r>
              <a:rPr lang="en-US" dirty="0" smtClean="0"/>
              <a:t>Even </a:t>
            </a:r>
            <a:r>
              <a:rPr lang="en-US" dirty="0"/>
              <a:t>strides will cause a high level of </a:t>
            </a:r>
            <a:r>
              <a:rPr lang="en-US" dirty="0" smtClean="0"/>
              <a:t>conflict degree</a:t>
            </a:r>
            <a:r>
              <a:rPr lang="en-US" dirty="0"/>
              <a:t>, while </a:t>
            </a:r>
            <a:r>
              <a:rPr lang="en-US" dirty="0" smtClean="0"/>
              <a:t>odd strides don’t </a:t>
            </a:r>
            <a:r>
              <a:rPr lang="en-US" dirty="0"/>
              <a:t>cause any conflicts (recall that M is a power-of-2 </a:t>
            </a:r>
            <a:r>
              <a:rPr lang="en-US" dirty="0" smtClean="0"/>
              <a:t>number).</a:t>
            </a:r>
          </a:p>
          <a:p>
            <a:r>
              <a:rPr lang="en-US" dirty="0"/>
              <a:t>The worst case scenario occurs when the </a:t>
            </a:r>
            <a:r>
              <a:rPr lang="en-US" dirty="0" smtClean="0"/>
              <a:t>reference sequence </a:t>
            </a:r>
            <a:r>
              <a:rPr lang="en-US" dirty="0"/>
              <a:t>has a stride which is a multiple of M, thus causing a 1-way </a:t>
            </a:r>
            <a:r>
              <a:rPr lang="en-US" dirty="0" smtClean="0"/>
              <a:t>conflict.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752600"/>
            <a:ext cx="49530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8382000" y="2209800"/>
            <a:ext cx="556591" cy="266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0" y="2590800"/>
            <a:ext cx="556591" cy="266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501809" y="2590800"/>
            <a:ext cx="556591" cy="266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25000" y="2209800"/>
            <a:ext cx="556591" cy="266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744200" y="2209800"/>
            <a:ext cx="556591" cy="266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744200" y="2590800"/>
            <a:ext cx="556591" cy="266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864009" y="2590800"/>
            <a:ext cx="556591" cy="266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887200" y="2209800"/>
            <a:ext cx="556591" cy="266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1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"/>
          <p:cNvSpPr txBox="1">
            <a:spLocks/>
          </p:cNvSpPr>
          <p:nvPr/>
        </p:nvSpPr>
        <p:spPr>
          <a:xfrm>
            <a:off x="731520" y="2240280"/>
            <a:ext cx="13167360" cy="7360920"/>
          </a:xfrm>
          <a:prstGeom prst="rect">
            <a:avLst/>
          </a:prstGeom>
        </p:spPr>
        <p:txBody>
          <a:bodyPr vert="horz" lIns="99560" tIns="49780" rIns="99560" bIns="49780" rtlCol="0">
            <a:normAutofit/>
          </a:bodyPr>
          <a:lstStyle>
            <a:lvl1pPr marL="373350" indent="-373350" algn="l" defTabSz="99559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8924" indent="-311125" algn="l" defTabSz="99559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44498" indent="-248900" algn="l" defTabSz="99559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42298" indent="-248900" algn="l" defTabSz="99559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40097" indent="-248900" algn="l" defTabSz="995599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7896" indent="-248900" algn="l" defTabSz="99559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696" indent="-248900" algn="l" defTabSz="99559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495" indent="-248900" algn="l" defTabSz="99559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295" indent="-248900" algn="l" defTabSz="99559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sz="3900" dirty="0" smtClean="0"/>
          </a:p>
          <a:p>
            <a:r>
              <a:rPr lang="en-US" sz="3900" dirty="0"/>
              <a:t>When K is multiple of the number cache sets, all 32 </a:t>
            </a:r>
            <a:r>
              <a:rPr lang="en-US" sz="3900" dirty="0" smtClean="0"/>
              <a:t>threads will </a:t>
            </a:r>
            <a:r>
              <a:rPr lang="en-US" sz="3900" dirty="0"/>
              <a:t>map to the same cache </a:t>
            </a:r>
            <a:r>
              <a:rPr lang="en-US" sz="3900" dirty="0" smtClean="0"/>
              <a:t>set.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1-way Conflict Contention Example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2987656"/>
              </p:ext>
            </p:extLst>
          </p:nvPr>
        </p:nvGraphicFramePr>
        <p:xfrm>
          <a:off x="9906000" y="2513671"/>
          <a:ext cx="4373568" cy="316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6696"/>
                <a:gridCol w="546696"/>
                <a:gridCol w="546696"/>
                <a:gridCol w="546696"/>
                <a:gridCol w="546696"/>
                <a:gridCol w="546696"/>
                <a:gridCol w="546696"/>
                <a:gridCol w="546696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38200" y="2133600"/>
            <a:ext cx="7239000" cy="37338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 dirty="0" smtClean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//from SYRK 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//element c(</a:t>
            </a:r>
            <a:r>
              <a:rPr lang="en-US" sz="2400" b="1" dirty="0" err="1" smtClean="0">
                <a:solidFill>
                  <a:schemeClr val="tx1"/>
                </a:solidFill>
              </a:rPr>
              <a:t>i,j</a:t>
            </a:r>
            <a:r>
              <a:rPr lang="en-US" sz="2400" b="1" dirty="0" smtClean="0">
                <a:solidFill>
                  <a:schemeClr val="tx1"/>
                </a:solidFill>
              </a:rPr>
              <a:t>) = row </a:t>
            </a:r>
            <a:r>
              <a:rPr lang="en-US" sz="2400" b="1" dirty="0" err="1" smtClean="0">
                <a:solidFill>
                  <a:schemeClr val="tx1"/>
                </a:solidFill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</a:rPr>
              <a:t>*row j</a:t>
            </a:r>
          </a:p>
          <a:p>
            <a:r>
              <a:rPr lang="en-US" sz="2400" b="1" dirty="0" err="1" smtClean="0">
                <a:solidFill>
                  <a:schemeClr val="tx1"/>
                </a:solidFill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j = </a:t>
            </a:r>
            <a:r>
              <a:rPr lang="en-US" sz="2400" b="1" dirty="0" err="1">
                <a:solidFill>
                  <a:schemeClr val="tx1"/>
                </a:solidFill>
              </a:rPr>
              <a:t>blockIdx.x</a:t>
            </a:r>
            <a:r>
              <a:rPr lang="en-US" sz="2400" b="1" dirty="0">
                <a:solidFill>
                  <a:schemeClr val="tx1"/>
                </a:solidFill>
              </a:rPr>
              <a:t> * </a:t>
            </a:r>
            <a:r>
              <a:rPr lang="en-US" sz="2400" b="1" dirty="0" err="1">
                <a:solidFill>
                  <a:schemeClr val="tx1"/>
                </a:solidFill>
              </a:rPr>
              <a:t>blockDim.x</a:t>
            </a:r>
            <a:r>
              <a:rPr lang="en-US" sz="2400" b="1" dirty="0">
                <a:solidFill>
                  <a:schemeClr val="tx1"/>
                </a:solidFill>
              </a:rPr>
              <a:t> + </a:t>
            </a:r>
            <a:r>
              <a:rPr lang="en-US" sz="2400" b="1" dirty="0" err="1">
                <a:solidFill>
                  <a:schemeClr val="tx1"/>
                </a:solidFill>
              </a:rPr>
              <a:t>threadIdx.x</a:t>
            </a:r>
            <a:r>
              <a:rPr lang="en-US" sz="2400" b="1" dirty="0">
                <a:solidFill>
                  <a:schemeClr val="tx1"/>
                </a:solidFill>
              </a:rPr>
              <a:t>;	</a:t>
            </a:r>
            <a:endParaRPr lang="en-US" sz="2400" b="1" dirty="0" smtClean="0">
              <a:solidFill>
                <a:schemeClr val="tx1"/>
              </a:solidFill>
            </a:endParaRPr>
          </a:p>
          <a:p>
            <a:r>
              <a:rPr lang="en-US" sz="2400" b="1" dirty="0" err="1" smtClean="0">
                <a:solidFill>
                  <a:schemeClr val="tx1"/>
                </a:solidFill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i</a:t>
            </a:r>
            <a:r>
              <a:rPr lang="en-US" sz="2400" b="1" dirty="0">
                <a:solidFill>
                  <a:schemeClr val="tx1"/>
                </a:solidFill>
              </a:rPr>
              <a:t> = </a:t>
            </a:r>
            <a:r>
              <a:rPr lang="en-US" sz="2400" b="1" dirty="0" err="1">
                <a:solidFill>
                  <a:schemeClr val="tx1"/>
                </a:solidFill>
              </a:rPr>
              <a:t>blockIdx.y</a:t>
            </a:r>
            <a:r>
              <a:rPr lang="en-US" sz="2400" b="1" dirty="0">
                <a:solidFill>
                  <a:schemeClr val="tx1"/>
                </a:solidFill>
              </a:rPr>
              <a:t> * </a:t>
            </a:r>
            <a:r>
              <a:rPr lang="en-US" sz="2400" b="1" dirty="0" err="1">
                <a:solidFill>
                  <a:schemeClr val="tx1"/>
                </a:solidFill>
              </a:rPr>
              <a:t>blockDim.y</a:t>
            </a:r>
            <a:r>
              <a:rPr lang="en-US" sz="2400" b="1" dirty="0">
                <a:solidFill>
                  <a:schemeClr val="tx1"/>
                </a:solidFill>
              </a:rPr>
              <a:t> + </a:t>
            </a:r>
            <a:r>
              <a:rPr lang="en-US" sz="2400" b="1" dirty="0" err="1">
                <a:solidFill>
                  <a:schemeClr val="tx1"/>
                </a:solidFill>
              </a:rPr>
              <a:t>threadIdx.y</a:t>
            </a:r>
            <a:r>
              <a:rPr lang="en-US" sz="2400" b="1" dirty="0" smtClean="0">
                <a:solidFill>
                  <a:schemeClr val="tx1"/>
                </a:solidFill>
              </a:rPr>
              <a:t>;</a:t>
            </a:r>
            <a:r>
              <a:rPr lang="en-US" sz="2400" b="1" dirty="0">
                <a:solidFill>
                  <a:schemeClr val="tx1"/>
                </a:solidFill>
              </a:rPr>
              <a:t>		</a:t>
            </a:r>
            <a:endParaRPr lang="en-US" sz="2400" b="1" dirty="0" smtClean="0">
              <a:solidFill>
                <a:schemeClr val="tx1"/>
              </a:solidFill>
            </a:endParaRPr>
          </a:p>
          <a:p>
            <a:r>
              <a:rPr lang="en-US" sz="2400" b="1" dirty="0" err="1" smtClean="0">
                <a:solidFill>
                  <a:schemeClr val="tx1"/>
                </a:solidFill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k;				</a:t>
            </a:r>
            <a:endParaRPr lang="en-US" sz="2400" b="1" dirty="0" smtClean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for(k=0</a:t>
            </a:r>
            <a:r>
              <a:rPr lang="en-US" sz="2400" b="1" dirty="0">
                <a:solidFill>
                  <a:schemeClr val="tx1"/>
                </a:solidFill>
              </a:rPr>
              <a:t>; k&lt; M; k++)		</a:t>
            </a:r>
            <a:endParaRPr lang="en-US" sz="2400" b="1" dirty="0" smtClean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{</a:t>
            </a:r>
            <a:r>
              <a:rPr lang="en-US" sz="2400" b="1" dirty="0">
                <a:solidFill>
                  <a:schemeClr val="tx1"/>
                </a:solidFill>
              </a:rPr>
              <a:t>			</a:t>
            </a:r>
            <a:endParaRPr lang="en-US" sz="2400" b="1" dirty="0" smtClean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	c[</a:t>
            </a:r>
            <a:r>
              <a:rPr lang="en-US" sz="2400" b="1" dirty="0" err="1" smtClean="0">
                <a:solidFill>
                  <a:schemeClr val="tx1"/>
                </a:solidFill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* N + j] += alpha * a[</a:t>
            </a:r>
            <a:r>
              <a:rPr lang="en-US" sz="2400" b="1" dirty="0" err="1">
                <a:solidFill>
                  <a:schemeClr val="tx1"/>
                </a:solidFill>
              </a:rPr>
              <a:t>i</a:t>
            </a:r>
            <a:r>
              <a:rPr lang="en-US" sz="2400" b="1" dirty="0">
                <a:solidFill>
                  <a:schemeClr val="tx1"/>
                </a:solidFill>
              </a:rPr>
              <a:t> * M + k] * a[j * M + k</a:t>
            </a:r>
            <a:r>
              <a:rPr lang="en-US" sz="2400" b="1" dirty="0" smtClean="0">
                <a:solidFill>
                  <a:schemeClr val="tx1"/>
                </a:solidFill>
              </a:rPr>
              <a:t>];</a:t>
            </a:r>
            <a:r>
              <a:rPr lang="en-US" sz="2400" b="1" dirty="0">
                <a:solidFill>
                  <a:schemeClr val="tx1"/>
                </a:solidFill>
              </a:rPr>
              <a:t>	</a:t>
            </a:r>
            <a:endParaRPr lang="en-US" sz="2400" b="1" dirty="0" smtClean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}</a:t>
            </a:r>
            <a:endParaRPr lang="en-US" sz="2400" b="1" dirty="0">
              <a:solidFill>
                <a:schemeClr val="tx1"/>
              </a:solidFill>
            </a:endParaRP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39193" y="1791547"/>
            <a:ext cx="350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K</a:t>
            </a:r>
            <a:r>
              <a:rPr lang="en-US" sz="2600" dirty="0" smtClean="0"/>
              <a:t> * cache line</a:t>
            </a:r>
            <a:endParaRPr lang="en-US" sz="26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9906000" y="2356624"/>
            <a:ext cx="44196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125200" y="5867400"/>
            <a:ext cx="1752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A Matrix</a:t>
            </a:r>
            <a:endParaRPr lang="en-US" sz="2600" dirty="0"/>
          </a:p>
        </p:txBody>
      </p:sp>
      <p:sp>
        <p:nvSpPr>
          <p:cNvPr id="14" name="TextBox 13"/>
          <p:cNvSpPr txBox="1"/>
          <p:nvPr/>
        </p:nvSpPr>
        <p:spPr>
          <a:xfrm>
            <a:off x="8305800" y="2433788"/>
            <a:ext cx="1752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Thread 0</a:t>
            </a:r>
            <a:endParaRPr lang="en-US" sz="2600" dirty="0"/>
          </a:p>
        </p:txBody>
      </p:sp>
      <p:sp>
        <p:nvSpPr>
          <p:cNvPr id="15" name="TextBox 14"/>
          <p:cNvSpPr txBox="1"/>
          <p:nvPr/>
        </p:nvSpPr>
        <p:spPr>
          <a:xfrm>
            <a:off x="8305800" y="2819400"/>
            <a:ext cx="1752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Thread 1</a:t>
            </a:r>
            <a:endParaRPr lang="en-US" sz="2600" dirty="0"/>
          </a:p>
        </p:txBody>
      </p:sp>
      <p:sp>
        <p:nvSpPr>
          <p:cNvPr id="16" name="TextBox 15"/>
          <p:cNvSpPr txBox="1"/>
          <p:nvPr/>
        </p:nvSpPr>
        <p:spPr>
          <a:xfrm>
            <a:off x="8305800" y="3241357"/>
            <a:ext cx="1752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Thread 2</a:t>
            </a:r>
            <a:endParaRPr lang="en-US" sz="2600" dirty="0"/>
          </a:p>
        </p:txBody>
      </p:sp>
      <p:sp>
        <p:nvSpPr>
          <p:cNvPr id="17" name="TextBox 16"/>
          <p:cNvSpPr txBox="1"/>
          <p:nvPr/>
        </p:nvSpPr>
        <p:spPr>
          <a:xfrm>
            <a:off x="8305800" y="4419600"/>
            <a:ext cx="1752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Thread 31</a:t>
            </a:r>
            <a:endParaRPr lang="en-US" sz="26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890310" y="3588604"/>
            <a:ext cx="2535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.</a:t>
            </a:r>
          </a:p>
          <a:p>
            <a:r>
              <a:rPr lang="en-US" b="1" dirty="0" smtClean="0"/>
              <a:t>.</a:t>
            </a:r>
          </a:p>
          <a:p>
            <a:r>
              <a:rPr lang="en-US" b="1" dirty="0" smtClean="0"/>
              <a:t>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2459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</a:t>
            </a:r>
          </a:p>
          <a:p>
            <a:r>
              <a:rPr lang="en-US" dirty="0" smtClean="0"/>
              <a:t>Problem Definition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Experimental Setup</a:t>
            </a:r>
          </a:p>
          <a:p>
            <a:r>
              <a:rPr lang="en-US" dirty="0"/>
              <a:t>Workload Characterization</a:t>
            </a:r>
          </a:p>
          <a:p>
            <a:r>
              <a:rPr lang="en-US" dirty="0"/>
              <a:t>Proposed Methods</a:t>
            </a:r>
          </a:p>
          <a:p>
            <a:r>
              <a:rPr lang="en-US" dirty="0"/>
              <a:t>Experimental Results</a:t>
            </a:r>
          </a:p>
          <a:p>
            <a:r>
              <a:rPr lang="en-US" dirty="0"/>
              <a:t>Conclusion and Future Work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6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Experimental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GPGPU-</a:t>
            </a:r>
            <a:r>
              <a:rPr lang="en-US" dirty="0" err="1" smtClean="0"/>
              <a:t>sim</a:t>
            </a:r>
            <a:r>
              <a:rPr lang="en-US" dirty="0" smtClean="0"/>
              <a:t> 3.1.2</a:t>
            </a:r>
          </a:p>
          <a:p>
            <a:pPr lvl="1"/>
            <a:r>
              <a:rPr lang="en-US" dirty="0" err="1"/>
              <a:t>Nvidia</a:t>
            </a:r>
            <a:r>
              <a:rPr lang="en-US" dirty="0"/>
              <a:t> GTX 480 </a:t>
            </a:r>
            <a:r>
              <a:rPr lang="en-US" dirty="0" smtClean="0"/>
              <a:t>(15 Fermi cores)</a:t>
            </a:r>
          </a:p>
          <a:p>
            <a:r>
              <a:rPr lang="en-US" dirty="0" smtClean="0"/>
              <a:t>Main </a:t>
            </a:r>
            <a:r>
              <a:rPr lang="en-US" dirty="0"/>
              <a:t>Benchmarks :</a:t>
            </a:r>
          </a:p>
          <a:p>
            <a:pPr lvl="1"/>
            <a:r>
              <a:rPr lang="en-US" dirty="0" err="1"/>
              <a:t>Rodinia</a:t>
            </a:r>
            <a:r>
              <a:rPr lang="en-US" dirty="0"/>
              <a:t> (8 Apps)</a:t>
            </a:r>
          </a:p>
          <a:p>
            <a:pPr lvl="1"/>
            <a:r>
              <a:rPr lang="en-US" dirty="0"/>
              <a:t>CUDA SDK (6 Apps)</a:t>
            </a:r>
          </a:p>
          <a:p>
            <a:pPr lvl="1"/>
            <a:r>
              <a:rPr lang="en-US" dirty="0" err="1"/>
              <a:t>PolyBench</a:t>
            </a:r>
            <a:r>
              <a:rPr lang="en-US" dirty="0"/>
              <a:t> (4 Apps</a:t>
            </a:r>
            <a:r>
              <a:rPr lang="en-US" dirty="0" smtClean="0"/>
              <a:t>)</a:t>
            </a:r>
          </a:p>
          <a:p>
            <a:pPr marL="497799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0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</a:t>
            </a:r>
          </a:p>
          <a:p>
            <a:r>
              <a:rPr lang="en-US" dirty="0" smtClean="0"/>
              <a:t>Problem Definition</a:t>
            </a:r>
            <a:endParaRPr lang="en-US" dirty="0"/>
          </a:p>
          <a:p>
            <a:r>
              <a:rPr lang="en-US" dirty="0"/>
              <a:t>Experimental Setup</a:t>
            </a:r>
          </a:p>
          <a:p>
            <a:r>
              <a:rPr lang="en-US" dirty="0">
                <a:solidFill>
                  <a:srgbClr val="FF0000"/>
                </a:solidFill>
              </a:rPr>
              <a:t>Workload Characterization</a:t>
            </a:r>
          </a:p>
          <a:p>
            <a:r>
              <a:rPr lang="en-US" dirty="0"/>
              <a:t>Proposed Methods</a:t>
            </a:r>
          </a:p>
          <a:p>
            <a:r>
              <a:rPr lang="en-US" dirty="0"/>
              <a:t>Experimental Results</a:t>
            </a:r>
          </a:p>
          <a:p>
            <a:r>
              <a:rPr lang="en-US" dirty="0"/>
              <a:t>Conclusion and Future Work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1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Sensitivity</a:t>
            </a:r>
            <a:endParaRPr lang="en-US" dirty="0"/>
          </a:p>
        </p:txBody>
      </p:sp>
      <p:graphicFrame>
        <p:nvGraphicFramePr>
          <p:cNvPr id="1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5897186"/>
              </p:ext>
            </p:extLst>
          </p:nvPr>
        </p:nvGraphicFramePr>
        <p:xfrm>
          <a:off x="0" y="1951267"/>
          <a:ext cx="14249400" cy="6393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ight Brace 8"/>
          <p:cNvSpPr/>
          <p:nvPr/>
        </p:nvSpPr>
        <p:spPr>
          <a:xfrm rot="16200000">
            <a:off x="1488423" y="5105976"/>
            <a:ext cx="609602" cy="1605243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90600" y="4464204"/>
            <a:ext cx="23513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Bypassing better than Bounded </a:t>
            </a:r>
          </a:p>
          <a:p>
            <a:r>
              <a:rPr lang="en-US" sz="2200" dirty="0" smtClean="0"/>
              <a:t>and Unbounded</a:t>
            </a:r>
            <a:endParaRPr lang="en-US" sz="2200" dirty="0"/>
          </a:p>
        </p:txBody>
      </p:sp>
      <p:sp>
        <p:nvSpPr>
          <p:cNvPr id="11" name="Right Brace 10"/>
          <p:cNvSpPr/>
          <p:nvPr/>
        </p:nvSpPr>
        <p:spPr>
          <a:xfrm rot="16200000">
            <a:off x="4039176" y="3810575"/>
            <a:ext cx="533399" cy="2665849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341915" y="3768804"/>
            <a:ext cx="23513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Unbounded and Bypassing better than Bounded</a:t>
            </a:r>
            <a:endParaRPr lang="en-US" sz="2200" dirty="0"/>
          </a:p>
        </p:txBody>
      </p:sp>
      <p:sp>
        <p:nvSpPr>
          <p:cNvPr id="13" name="Right Brace 12"/>
          <p:cNvSpPr/>
          <p:nvPr/>
        </p:nvSpPr>
        <p:spPr>
          <a:xfrm rot="16200000">
            <a:off x="8176988" y="869043"/>
            <a:ext cx="991221" cy="595873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578587" y="2397204"/>
            <a:ext cx="24946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Unbounded is better by an order of magnitude</a:t>
            </a:r>
            <a:endParaRPr lang="en-US" sz="2200" dirty="0"/>
          </a:p>
        </p:txBody>
      </p:sp>
      <p:sp>
        <p:nvSpPr>
          <p:cNvPr id="15" name="Right Brace 14"/>
          <p:cNvSpPr/>
          <p:nvPr/>
        </p:nvSpPr>
        <p:spPr>
          <a:xfrm rot="16200000">
            <a:off x="12732729" y="4731727"/>
            <a:ext cx="492204" cy="223634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1823489" y="4806330"/>
            <a:ext cx="24946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Bounded is better than bypassing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6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Chart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6464819"/>
              </p:ext>
            </p:extLst>
          </p:nvPr>
        </p:nvGraphicFramePr>
        <p:xfrm>
          <a:off x="436757" y="1078336"/>
          <a:ext cx="13888844" cy="4321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5" name="Chart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2027518"/>
              </p:ext>
            </p:extLst>
          </p:nvPr>
        </p:nvGraphicFramePr>
        <p:xfrm>
          <a:off x="305757" y="5448096"/>
          <a:ext cx="14019843" cy="3939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164" y="0"/>
            <a:ext cx="13167360" cy="1600200"/>
          </a:xfrm>
        </p:spPr>
        <p:txBody>
          <a:bodyPr/>
          <a:lstStyle/>
          <a:p>
            <a:r>
              <a:rPr lang="en-US" dirty="0" smtClean="0"/>
              <a:t>L1/L2 Data Locality Analysis (Read only)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62400" y="9139535"/>
            <a:ext cx="6826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Left bar Unbounded Cache, Right bar Bounded Cache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216008" y="3075144"/>
            <a:ext cx="2746391" cy="500645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426165" y="2045544"/>
            <a:ext cx="1676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L1/L2 Streaming Applications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14800" y="3429000"/>
            <a:ext cx="1741448" cy="477342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140820" y="2864243"/>
            <a:ext cx="2053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L1 Streaming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954750" y="2217377"/>
            <a:ext cx="2351050" cy="59850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958063" y="2263914"/>
            <a:ext cx="2347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Inter-warp conflict</a:t>
            </a:r>
          </a:p>
          <a:p>
            <a:r>
              <a:rPr lang="en-US" dirty="0" smtClean="0"/>
              <a:t>contention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2039600" y="1786490"/>
            <a:ext cx="2362200" cy="641593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2496800" y="1943999"/>
            <a:ext cx="152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Cache </a:t>
            </a:r>
          </a:p>
          <a:p>
            <a:r>
              <a:rPr lang="en-US" dirty="0" smtClean="0"/>
              <a:t>Friendly </a:t>
            </a:r>
          </a:p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46127" y="1786490"/>
            <a:ext cx="1295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L1 Cache</a:t>
            </a:r>
            <a:endParaRPr lang="en-US" sz="2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764144" y="5749540"/>
            <a:ext cx="1295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L2 Cache</a:t>
            </a:r>
            <a:endParaRPr lang="en-US" sz="2200" b="1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011921" y="2875090"/>
            <a:ext cx="1715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Unbounded L1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1394764" y="2847945"/>
            <a:ext cx="1420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Bounded L1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 rot="16200000">
            <a:off x="1208587" y="6066276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Unbou</a:t>
            </a:r>
            <a:r>
              <a:rPr lang="en-US" dirty="0" smtClean="0"/>
              <a:t> L2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1450011" y="6002900"/>
            <a:ext cx="1157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Bound L2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 rot="16200000">
            <a:off x="-746906" y="2648800"/>
            <a:ext cx="1824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Per Kilo Cycles</a:t>
            </a:r>
            <a:endParaRPr lang="en-US" sz="2200" dirty="0"/>
          </a:p>
        </p:txBody>
      </p:sp>
      <p:sp>
        <p:nvSpPr>
          <p:cNvPr id="41" name="TextBox 40"/>
          <p:cNvSpPr txBox="1"/>
          <p:nvPr/>
        </p:nvSpPr>
        <p:spPr>
          <a:xfrm rot="16200000">
            <a:off x="-822149" y="6674368"/>
            <a:ext cx="1824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Per Kilo Cycles</a:t>
            </a:r>
            <a:endParaRPr lang="en-US" sz="2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408274" y="2313610"/>
            <a:ext cx="2351050" cy="59850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411587" y="2286000"/>
            <a:ext cx="2347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Inter-warp Thrashing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0747943" y="2217376"/>
            <a:ext cx="1175525" cy="59850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0668000" y="2286000"/>
            <a:ext cx="14407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Intra-warp</a:t>
            </a:r>
          </a:p>
          <a:p>
            <a:r>
              <a:rPr lang="en-US" dirty="0" smtClean="0"/>
              <a:t>Conflict Contention </a:t>
            </a:r>
          </a:p>
          <a:p>
            <a:r>
              <a:rPr lang="en-US" dirty="0" smtClean="0"/>
              <a:t>+Thrashing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44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5" grpId="0"/>
      <p:bldP spid="5" grpId="1"/>
      <p:bldP spid="21" grpId="0"/>
      <p:bldP spid="21" grpId="1"/>
      <p:bldP spid="25" grpId="0"/>
      <p:bldP spid="25" grpId="1"/>
      <p:bldP spid="26" grpId="0"/>
      <p:bldP spid="26" grpId="1"/>
      <p:bldP spid="24" grpId="0" animBg="1"/>
      <p:bldP spid="27" grpId="0"/>
      <p:bldP spid="28" grpId="0" animBg="1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</a:t>
            </a:r>
          </a:p>
          <a:p>
            <a:r>
              <a:rPr lang="en-US" dirty="0"/>
              <a:t>Problem </a:t>
            </a:r>
            <a:r>
              <a:rPr lang="en-US" dirty="0" smtClean="0"/>
              <a:t>Definition</a:t>
            </a:r>
            <a:endParaRPr lang="en-US" dirty="0"/>
          </a:p>
          <a:p>
            <a:r>
              <a:rPr lang="en-US" dirty="0" smtClean="0"/>
              <a:t>Experimental Setup</a:t>
            </a:r>
          </a:p>
          <a:p>
            <a:r>
              <a:rPr lang="en-US" dirty="0" smtClean="0"/>
              <a:t>Workload </a:t>
            </a:r>
            <a:r>
              <a:rPr lang="en-US" dirty="0"/>
              <a:t>Characterization</a:t>
            </a:r>
          </a:p>
          <a:p>
            <a:r>
              <a:rPr lang="en-US" dirty="0">
                <a:solidFill>
                  <a:srgbClr val="FF0000"/>
                </a:solidFill>
              </a:rPr>
              <a:t>Proposed Methods</a:t>
            </a:r>
          </a:p>
          <a:p>
            <a:r>
              <a:rPr lang="en-US" dirty="0"/>
              <a:t>Experimental Results</a:t>
            </a:r>
          </a:p>
          <a:p>
            <a:r>
              <a:rPr lang="en-US" dirty="0"/>
              <a:t>Conclusion and Future Work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3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Idea#1: Dynamically Bypassing Streaming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 N cycles</a:t>
            </a:r>
          </a:p>
          <a:p>
            <a:pPr marL="497799" lvl="1" indent="0">
              <a:buNone/>
            </a:pPr>
            <a:r>
              <a:rPr lang="en-US" dirty="0" smtClean="0"/>
              <a:t>	If Miss rate of L1 cache sets &gt; Threshold</a:t>
            </a:r>
          </a:p>
          <a:p>
            <a:pPr marL="995598" lvl="2" indent="0">
              <a:buNone/>
            </a:pPr>
            <a:r>
              <a:rPr lang="en-US" dirty="0" smtClean="0"/>
              <a:t>	Disable L1 Cache (i.e. bypassing all the memory accesses)</a:t>
            </a:r>
            <a:endParaRPr lang="en-US" dirty="0"/>
          </a:p>
          <a:p>
            <a:pPr marL="497799" lvl="1" indent="0">
              <a:buNone/>
            </a:pPr>
            <a:r>
              <a:rPr lang="en-US" dirty="0"/>
              <a:t>	</a:t>
            </a:r>
            <a:r>
              <a:rPr lang="en-US" dirty="0" smtClean="0"/>
              <a:t>Else</a:t>
            </a:r>
            <a:endParaRPr lang="en-US" dirty="0"/>
          </a:p>
          <a:p>
            <a:pPr marL="995598" lvl="2" indent="0">
              <a:buNone/>
            </a:pPr>
            <a:r>
              <a:rPr lang="en-US" dirty="0"/>
              <a:t>	</a:t>
            </a:r>
            <a:r>
              <a:rPr lang="en-US" dirty="0" smtClean="0"/>
              <a:t>Enable L1 Cache</a:t>
            </a:r>
          </a:p>
          <a:p>
            <a:pPr marL="995598" lvl="2" indent="0">
              <a:buNone/>
            </a:pPr>
            <a:endParaRPr lang="en-US" sz="3500" dirty="0"/>
          </a:p>
          <a:p>
            <a:r>
              <a:rPr lang="en-US" dirty="0" smtClean="0"/>
              <a:t>The same for L2 cache.</a:t>
            </a:r>
          </a:p>
          <a:p>
            <a:r>
              <a:rPr lang="en-US" dirty="0" smtClean="0"/>
              <a:t>During bypassing, the cache controller is enabled and tags are updated to compute the new miss rate.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5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Warp Throttling </a:t>
            </a:r>
            <a:r>
              <a:rPr lang="en-US" dirty="0" smtClean="0"/>
              <a:t>Effect </a:t>
            </a:r>
            <a:r>
              <a:rPr lang="en-US" dirty="0"/>
              <a:t>on </a:t>
            </a:r>
            <a:r>
              <a:rPr lang="en-US" dirty="0" smtClean="0"/>
              <a:t>BFS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6986194"/>
              </p:ext>
            </p:extLst>
          </p:nvPr>
        </p:nvGraphicFramePr>
        <p:xfrm>
          <a:off x="1143000" y="2209800"/>
          <a:ext cx="12344400" cy="594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599054" y="5040418"/>
            <a:ext cx="5517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IPC</a:t>
            </a:r>
            <a:endParaRPr lang="en-US" sz="22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13385347" y="5192818"/>
            <a:ext cx="7873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MPKI</a:t>
            </a:r>
            <a:endParaRPr lang="en-US" sz="2200" dirty="0"/>
          </a:p>
        </p:txBody>
      </p:sp>
      <p:sp>
        <p:nvSpPr>
          <p:cNvPr id="3" name="5-Point Star 2"/>
          <p:cNvSpPr/>
          <p:nvPr/>
        </p:nvSpPr>
        <p:spPr>
          <a:xfrm>
            <a:off x="3589763" y="2455125"/>
            <a:ext cx="601237" cy="598449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1752600" y="4715338"/>
            <a:ext cx="601237" cy="598449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12268200" y="3053574"/>
            <a:ext cx="601237" cy="598449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983485" y="2667000"/>
            <a:ext cx="2580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</a:t>
            </a:r>
            <a:r>
              <a:rPr lang="en-US" sz="2400" dirty="0" smtClean="0"/>
              <a:t>aximum TLP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504508" y="4253673"/>
            <a:ext cx="2580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Lowest MPKI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794566" y="2005953"/>
            <a:ext cx="2580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Maximum IPC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943600" y="8334345"/>
            <a:ext cx="182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#Active Warps</a:t>
            </a:r>
            <a:endParaRPr lang="en-US" sz="22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7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</a:t>
            </a:r>
          </a:p>
          <a:p>
            <a:r>
              <a:rPr lang="en-US" dirty="0"/>
              <a:t>Problem </a:t>
            </a:r>
            <a:r>
              <a:rPr lang="en-US" dirty="0" smtClean="0"/>
              <a:t>Definition</a:t>
            </a:r>
            <a:endParaRPr lang="en-US" dirty="0"/>
          </a:p>
          <a:p>
            <a:r>
              <a:rPr lang="en-US" dirty="0"/>
              <a:t>Experimental Setup</a:t>
            </a:r>
          </a:p>
          <a:p>
            <a:r>
              <a:rPr lang="en-US" dirty="0"/>
              <a:t>Workload Characterization</a:t>
            </a:r>
          </a:p>
          <a:p>
            <a:r>
              <a:rPr lang="en-US" dirty="0"/>
              <a:t>Proposed Methods</a:t>
            </a:r>
          </a:p>
          <a:p>
            <a:r>
              <a:rPr lang="en-US" dirty="0"/>
              <a:t>Experimental Results</a:t>
            </a:r>
          </a:p>
          <a:p>
            <a:r>
              <a:rPr lang="en-US" dirty="0"/>
              <a:t>Conclusion and Future Work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4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Idea#2: Dynamic </a:t>
            </a:r>
            <a:r>
              <a:rPr lang="en-US" dirty="0"/>
              <a:t>Warp Throttling </a:t>
            </a:r>
            <a:r>
              <a:rPr lang="en-US" dirty="0" smtClean="0"/>
              <a:t>Via Cores Sampling</a:t>
            </a:r>
            <a:br>
              <a:rPr lang="en-US" dirty="0" smtClean="0"/>
            </a:br>
            <a:r>
              <a:rPr lang="en-US" dirty="0" smtClean="0"/>
              <a:t> (DWT-CS)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 </a:t>
            </a:r>
            <a:r>
              <a:rPr lang="en-US" dirty="0"/>
              <a:t>N cycles</a:t>
            </a:r>
          </a:p>
          <a:p>
            <a:pPr marL="497799" lvl="1" indent="0">
              <a:buNone/>
            </a:pPr>
            <a:r>
              <a:rPr lang="en-US" dirty="0"/>
              <a:t>	If </a:t>
            </a:r>
            <a:r>
              <a:rPr lang="en-US" dirty="0" smtClean="0"/>
              <a:t>MPKI of </a:t>
            </a:r>
            <a:r>
              <a:rPr lang="en-US" dirty="0"/>
              <a:t>L1 cache sets &gt; </a:t>
            </a:r>
            <a:r>
              <a:rPr lang="en-US" dirty="0" smtClean="0"/>
              <a:t>Threshold</a:t>
            </a:r>
          </a:p>
          <a:p>
            <a:pPr marL="497799" lvl="1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    Cores Sampling for M Cycles</a:t>
            </a:r>
            <a:endParaRPr lang="en-US" sz="2800" dirty="0"/>
          </a:p>
          <a:p>
            <a:pPr marL="995598" lvl="2" indent="0">
              <a:buNone/>
            </a:pPr>
            <a:r>
              <a:rPr lang="en-US" sz="2800" dirty="0" smtClean="0"/>
              <a:t>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 rot="19987211">
            <a:off x="11341115" y="7943152"/>
            <a:ext cx="2017712" cy="105092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More Details in </a:t>
            </a:r>
            <a:r>
              <a:rPr lang="en-US" dirty="0" smtClean="0"/>
              <a:t>paper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5334000"/>
            <a:ext cx="22098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86200" y="5410200"/>
            <a:ext cx="22098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629400" y="5410200"/>
            <a:ext cx="22098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448800" y="5410200"/>
            <a:ext cx="22098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Core4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039600" y="5410200"/>
            <a:ext cx="22098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Core5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00200" y="62484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warp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95800" y="63246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warps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39000" y="632460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 warps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058400" y="632460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warps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2573000" y="632460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 warps</a:t>
            </a:r>
            <a:endParaRPr lang="en-US" dirty="0"/>
          </a:p>
        </p:txBody>
      </p:sp>
      <p:cxnSp>
        <p:nvCxnSpPr>
          <p:cNvPr id="18" name="Curved Connector 17"/>
          <p:cNvCxnSpPr/>
          <p:nvPr/>
        </p:nvCxnSpPr>
        <p:spPr>
          <a:xfrm rot="16200000" flipH="1">
            <a:off x="4914900" y="2514601"/>
            <a:ext cx="76200" cy="5562600"/>
          </a:xfrm>
          <a:prstGeom prst="curvedConnector3">
            <a:avLst>
              <a:gd name="adj1" fmla="val -69130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7" idx="2"/>
            <a:endCxn id="8" idx="2"/>
          </p:cNvCxnSpPr>
          <p:nvPr/>
        </p:nvCxnSpPr>
        <p:spPr>
          <a:xfrm rot="16200000" flipH="1">
            <a:off x="6362700" y="5410200"/>
            <a:ext cx="12700" cy="2743200"/>
          </a:xfrm>
          <a:prstGeom prst="curvedConnector3">
            <a:avLst>
              <a:gd name="adj1" fmla="val 555652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/>
        </p:nvCxnSpPr>
        <p:spPr>
          <a:xfrm rot="5400000" flipH="1">
            <a:off x="10744200" y="4114800"/>
            <a:ext cx="76200" cy="5562600"/>
          </a:xfrm>
          <a:prstGeom prst="curvedConnector3">
            <a:avLst>
              <a:gd name="adj1" fmla="val -69130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 rot="16200000" flipV="1">
            <a:off x="9442450" y="4072659"/>
            <a:ext cx="12700" cy="2743200"/>
          </a:xfrm>
          <a:prstGeom prst="curvedConnector3">
            <a:avLst>
              <a:gd name="adj1" fmla="val 555652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287000" y="472440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#Instruction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492750" y="754380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#Instruction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7848600" y="6788150"/>
            <a:ext cx="0" cy="9557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245350" y="7772400"/>
            <a:ext cx="1822450" cy="1657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 the winner core and propagate the value to the other cores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690919" y="3886200"/>
            <a:ext cx="111441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sz="2800" dirty="0"/>
              <a:t>The cores throttle the number of active warps to the </a:t>
            </a:r>
            <a:r>
              <a:rPr lang="en-US" sz="2800" dirty="0" smtClean="0"/>
              <a:t>new propagated value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47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12" grpId="0"/>
      <p:bldP spid="13" grpId="0"/>
      <p:bldP spid="14" grpId="0"/>
      <p:bldP spid="15" grpId="0"/>
      <p:bldP spid="35" grpId="0"/>
      <p:bldP spid="36" grpId="0"/>
      <p:bldP spid="41" grpId="0" animBg="1"/>
      <p:bldP spid="4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Alleviating </a:t>
            </a:r>
            <a:r>
              <a:rPr lang="en-US" dirty="0"/>
              <a:t>Cache </a:t>
            </a:r>
            <a:r>
              <a:rPr lang="en-US" dirty="0" smtClean="0"/>
              <a:t>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Recent works proposed cache bypassing on </a:t>
            </a:r>
            <a:r>
              <a:rPr lang="en-US" dirty="0" smtClean="0"/>
              <a:t>associativity </a:t>
            </a:r>
            <a:r>
              <a:rPr lang="en-US" dirty="0"/>
              <a:t>s</a:t>
            </a:r>
            <a:r>
              <a:rPr lang="en-US" dirty="0" smtClean="0"/>
              <a:t>talls.</a:t>
            </a:r>
          </a:p>
          <a:p>
            <a:pPr lvl="1"/>
            <a:r>
              <a:rPr lang="en-US" dirty="0" err="1" smtClean="0"/>
              <a:t>Jia</a:t>
            </a:r>
            <a:r>
              <a:rPr lang="en-US" dirty="0" smtClean="0"/>
              <a:t> et al. “MRPB: Memory </a:t>
            </a:r>
            <a:r>
              <a:rPr lang="en-US" dirty="0"/>
              <a:t>Request Prioritization for Massively </a:t>
            </a:r>
            <a:r>
              <a:rPr lang="en-US" dirty="0" smtClean="0"/>
              <a:t>Parallel Processors”, HPCA 2014.</a:t>
            </a:r>
            <a:endParaRPr lang="en-US" dirty="0"/>
          </a:p>
          <a:p>
            <a:r>
              <a:rPr lang="en-US" dirty="0" smtClean="0"/>
              <a:t>Cache Bypassing is not an effective method to deal with GPU associativity problem.</a:t>
            </a:r>
          </a:p>
          <a:p>
            <a:r>
              <a:rPr lang="en-US" dirty="0" smtClean="0"/>
              <a:t> In many </a:t>
            </a:r>
            <a:r>
              <a:rPr lang="en-US" dirty="0"/>
              <a:t>cases, bypassing occurs while </a:t>
            </a:r>
            <a:r>
              <a:rPr lang="en-US" dirty="0" smtClean="0"/>
              <a:t>the other </a:t>
            </a:r>
            <a:r>
              <a:rPr lang="en-US" dirty="0"/>
              <a:t>cache sets are </a:t>
            </a:r>
            <a:r>
              <a:rPr lang="en-US" dirty="0" smtClean="0"/>
              <a:t>underutilized.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2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defTabSz="995599" rtl="0">
              <a:spcBef>
                <a:spcPct val="0"/>
              </a:spcBef>
            </a:pPr>
            <a:r>
              <a:rPr lang="en-US" sz="48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Cache-bypassing-on-stalls Shortcomings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753600" y="2667000"/>
            <a:ext cx="1143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753600" y="3352800"/>
            <a:ext cx="1143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753600" y="4038600"/>
            <a:ext cx="1143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753600" y="4724400"/>
            <a:ext cx="1143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753600" y="5410200"/>
            <a:ext cx="1143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Set4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753600" y="6096000"/>
            <a:ext cx="1143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Set5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753600" y="6781800"/>
            <a:ext cx="1143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Set6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753600" y="7467600"/>
            <a:ext cx="1143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Set7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810000" y="42672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10000" y="44196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810000" y="45720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810000" y="47244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810000" y="48768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810000" y="50292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810000" y="51816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810000" y="53340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810000" y="54864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810000" y="56388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105400" y="4572000"/>
            <a:ext cx="1295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Memory-coalescing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472440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Warp Threads memory loads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629400" y="4572000"/>
            <a:ext cx="1066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Indexer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677400" y="21336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L1 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1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defTabSz="995599" rtl="0">
              <a:spcBef>
                <a:spcPct val="0"/>
              </a:spcBef>
            </a:pPr>
            <a:r>
              <a:rPr lang="en-US" sz="48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Cache-bypassing-on-stalls Shortcomings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753600" y="2667000"/>
            <a:ext cx="1143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753600" y="3352800"/>
            <a:ext cx="1143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753600" y="4038600"/>
            <a:ext cx="1143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753600" y="4724400"/>
            <a:ext cx="1143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753600" y="5410200"/>
            <a:ext cx="1143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Set4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753600" y="6096000"/>
            <a:ext cx="1143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Set5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753600" y="6781800"/>
            <a:ext cx="1143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Set6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753600" y="7467600"/>
            <a:ext cx="1143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Set7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105400" y="4572000"/>
            <a:ext cx="1295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Memory-coalescing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8839200" y="26670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8763000" y="28194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8763000" y="29718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763000" y="31242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1772900" y="26670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1468100" y="35052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629400" y="4572000"/>
            <a:ext cx="1066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Indexer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677400" y="21336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L1 Cache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1620500" y="29718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1391900" y="31242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1315700" y="28194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1239500" y="32766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ight Brace 2"/>
          <p:cNvSpPr/>
          <p:nvPr/>
        </p:nvSpPr>
        <p:spPr>
          <a:xfrm>
            <a:off x="11049000" y="3695700"/>
            <a:ext cx="800100" cy="4114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039600" y="5562600"/>
            <a:ext cx="1866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 Other cache sets are Underutilized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04113" y="5562600"/>
            <a:ext cx="21302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Idea: Improve the</a:t>
            </a:r>
          </a:p>
          <a:p>
            <a:r>
              <a:rPr lang="en-US" dirty="0" smtClean="0"/>
              <a:t>Indexer Function instead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28600" y="8074223"/>
            <a:ext cx="899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2-  </a:t>
            </a:r>
            <a:r>
              <a:rPr lang="en-US" sz="2400" dirty="0" smtClean="0"/>
              <a:t>Over </a:t>
            </a:r>
            <a:r>
              <a:rPr lang="en-US" sz="2400" dirty="0"/>
              <a:t>the next </a:t>
            </a:r>
            <a:r>
              <a:rPr lang="en-US" sz="2400" dirty="0" smtClean="0"/>
              <a:t>loop iterations</a:t>
            </a:r>
            <a:r>
              <a:rPr lang="en-US" sz="2400" dirty="0"/>
              <a:t>, the first four threads and the second four threads evict </a:t>
            </a:r>
            <a:r>
              <a:rPr lang="en-US" sz="2400" dirty="0" smtClean="0"/>
              <a:t>the lines </a:t>
            </a:r>
            <a:r>
              <a:rPr lang="en-US" sz="2400" dirty="0"/>
              <a:t>of each </a:t>
            </a:r>
            <a:r>
              <a:rPr lang="en-US" sz="2400" dirty="0" smtClean="0"/>
              <a:t>other causing severe conflict misses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910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/>
      <p:bldP spid="14" grpId="0" animBg="1"/>
      <p:bldP spid="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Idea# 3: </a:t>
            </a:r>
            <a:r>
              <a:rPr lang="en-US" dirty="0" smtClean="0"/>
              <a:t>Employing Pseudo </a:t>
            </a:r>
            <a:r>
              <a:rPr lang="en-US" dirty="0"/>
              <a:t>Random </a:t>
            </a:r>
            <a:r>
              <a:rPr lang="en-US" dirty="0" smtClean="0"/>
              <a:t>Interleaving</a:t>
            </a:r>
            <a:br>
              <a:rPr lang="en-US" dirty="0" smtClean="0"/>
            </a:br>
            <a:r>
              <a:rPr lang="en-US" dirty="0" smtClean="0"/>
              <a:t> Caches (PRIC)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this work, instead of bypassing, we employ a better cache indexing function, Pseudo Random Interleaving Caches </a:t>
            </a:r>
            <a:r>
              <a:rPr lang="en-US" dirty="0" smtClean="0"/>
              <a:t>(PRIC)</a:t>
            </a:r>
          </a:p>
          <a:p>
            <a:pPr lvl="1"/>
            <a:r>
              <a:rPr lang="en-US" dirty="0"/>
              <a:t>Rau, B. Ramakrishna</a:t>
            </a:r>
            <a:r>
              <a:rPr lang="en-US" dirty="0" smtClean="0"/>
              <a:t>. "</a:t>
            </a:r>
            <a:r>
              <a:rPr lang="en-US" dirty="0"/>
              <a:t>Pseudo-randomly interleaved memory" </a:t>
            </a:r>
            <a:r>
              <a:rPr lang="en-US" i="1" dirty="0"/>
              <a:t>MICRO </a:t>
            </a:r>
            <a:r>
              <a:rPr lang="en-US" dirty="0"/>
              <a:t>1991</a:t>
            </a:r>
          </a:p>
          <a:p>
            <a:pPr lvl="1"/>
            <a:r>
              <a:rPr lang="en-US" dirty="0" smtClean="0"/>
              <a:t>Based </a:t>
            </a:r>
            <a:r>
              <a:rPr lang="en-US" dirty="0"/>
              <a:t>on polynomial modulus </a:t>
            </a:r>
            <a:r>
              <a:rPr lang="en-US" dirty="0" smtClean="0"/>
              <a:t>mapping. </a:t>
            </a:r>
          </a:p>
          <a:p>
            <a:pPr lvl="1"/>
            <a:r>
              <a:rPr lang="en-US" dirty="0" smtClean="0"/>
              <a:t>Near-randomly and </a:t>
            </a:r>
            <a:r>
              <a:rPr lang="en-US" dirty="0"/>
              <a:t>fairly </a:t>
            </a:r>
            <a:r>
              <a:rPr lang="en-US" dirty="0" smtClean="0"/>
              <a:t>distributes </a:t>
            </a:r>
            <a:r>
              <a:rPr lang="en-US" dirty="0"/>
              <a:t>memory </a:t>
            </a:r>
            <a:r>
              <a:rPr lang="en-US" dirty="0" smtClean="0"/>
              <a:t>requests over </a:t>
            </a:r>
            <a:r>
              <a:rPr lang="en-US" dirty="0"/>
              <a:t>cache </a:t>
            </a:r>
            <a:r>
              <a:rPr lang="en-US" dirty="0" smtClean="0"/>
              <a:t>sets.</a:t>
            </a:r>
          </a:p>
          <a:p>
            <a:pPr lvl="1"/>
            <a:r>
              <a:rPr lang="en-US" dirty="0" smtClean="0"/>
              <a:t>Simple Hardware: 2-3 levels </a:t>
            </a:r>
            <a:r>
              <a:rPr lang="en-US" dirty="0"/>
              <a:t>of </a:t>
            </a:r>
            <a:r>
              <a:rPr lang="en-US" dirty="0" err="1" smtClean="0"/>
              <a:t>Xor-ing</a:t>
            </a:r>
            <a:r>
              <a:rPr lang="en-US" dirty="0" smtClean="0"/>
              <a:t> gates.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5791200"/>
            <a:ext cx="71247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44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Interleaving vs PRIC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62200"/>
            <a:ext cx="128016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88166" y="3048000"/>
            <a:ext cx="609600" cy="4648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00" y="2971800"/>
            <a:ext cx="685800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353800" y="3581400"/>
            <a:ext cx="685800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877800" y="4191000"/>
            <a:ext cx="685800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67800" y="4800600"/>
            <a:ext cx="685800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115800" y="5410200"/>
            <a:ext cx="685800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29800" y="5943600"/>
            <a:ext cx="685800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82000" y="6553200"/>
            <a:ext cx="685800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591800" y="7162800"/>
            <a:ext cx="685800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7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defTabSz="995599" rtl="0">
              <a:spcBef>
                <a:spcPct val="0"/>
              </a:spcBef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753600" y="2667000"/>
            <a:ext cx="1143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753600" y="3352800"/>
            <a:ext cx="1143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753600" y="4038600"/>
            <a:ext cx="1143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753600" y="4724400"/>
            <a:ext cx="1143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753600" y="5410200"/>
            <a:ext cx="1143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Set4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753600" y="6096000"/>
            <a:ext cx="1143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Set5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753600" y="6781800"/>
            <a:ext cx="1143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Set6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753600" y="7467600"/>
            <a:ext cx="1143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Set7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810000" y="42672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10000" y="44196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810000" y="45720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810000" y="47244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810000" y="48768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810000" y="50292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810000" y="51816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810000" y="53340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810000" y="54864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810000" y="56388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105400" y="4572000"/>
            <a:ext cx="1295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Memory-coalescing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472440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Warp Threads memory loads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629400" y="4572000"/>
            <a:ext cx="1066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Indexer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677400" y="21336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L1 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72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defTabSz="995599" rtl="0">
              <a:spcBef>
                <a:spcPct val="0"/>
              </a:spcBef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105400" y="4572000"/>
            <a:ext cx="1295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Memory-coalescing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629400" y="4572000"/>
            <a:ext cx="1066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Indexer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9753600" y="2667000"/>
            <a:ext cx="1143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Set0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9753600" y="3352800"/>
            <a:ext cx="1143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Set1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9753600" y="4038600"/>
            <a:ext cx="1143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Set2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9753600" y="4724400"/>
            <a:ext cx="1143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Set3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9753600" y="5410200"/>
            <a:ext cx="1143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Set4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9753600" y="6096000"/>
            <a:ext cx="1143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Set5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9753600" y="6781800"/>
            <a:ext cx="1143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Set6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9753600" y="7467600"/>
            <a:ext cx="1143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677400" y="21336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L1 Cache</a:t>
            </a: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8764657" y="2990022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8764657" y="6495222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8764657" y="7149548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8764657" y="78486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8764657" y="5188226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8792817" y="3790122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8763000" y="4439479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8764657" y="5961822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94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</a:t>
            </a:r>
          </a:p>
          <a:p>
            <a:r>
              <a:rPr lang="en-US" dirty="0"/>
              <a:t>Problem </a:t>
            </a:r>
            <a:r>
              <a:rPr lang="en-US" dirty="0" smtClean="0"/>
              <a:t>Definition</a:t>
            </a:r>
            <a:endParaRPr lang="en-US" dirty="0"/>
          </a:p>
          <a:p>
            <a:r>
              <a:rPr lang="en-US" dirty="0"/>
              <a:t>Experimental Setup</a:t>
            </a:r>
          </a:p>
          <a:p>
            <a:r>
              <a:rPr lang="en-US" dirty="0"/>
              <a:t>Workload Characterization</a:t>
            </a:r>
          </a:p>
          <a:p>
            <a:r>
              <a:rPr lang="en-US" dirty="0"/>
              <a:t>Proposed Methods</a:t>
            </a:r>
          </a:p>
          <a:p>
            <a:r>
              <a:rPr lang="en-US" dirty="0">
                <a:solidFill>
                  <a:srgbClr val="FF0000"/>
                </a:solidFill>
              </a:rPr>
              <a:t>Experimental Results</a:t>
            </a:r>
          </a:p>
          <a:p>
            <a:r>
              <a:rPr lang="en-US" dirty="0"/>
              <a:t>Conclusion and Future Work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7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Improvement </a:t>
            </a:r>
            <a:r>
              <a:rPr lang="en-US" dirty="0"/>
              <a:t>o</a:t>
            </a:r>
            <a:r>
              <a:rPr lang="en-US" dirty="0" smtClean="0"/>
              <a:t>ver Baseline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743866337"/>
              </p:ext>
            </p:extLst>
          </p:nvPr>
        </p:nvGraphicFramePr>
        <p:xfrm>
          <a:off x="685800" y="2106221"/>
          <a:ext cx="13563599" cy="586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TextBox 15"/>
          <p:cNvSpPr txBox="1"/>
          <p:nvPr/>
        </p:nvSpPr>
        <p:spPr>
          <a:xfrm rot="16200000">
            <a:off x="-444155" y="4036608"/>
            <a:ext cx="19287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Normalized IPC</a:t>
            </a:r>
            <a:endParaRPr lang="en-US" sz="22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219200" y="5370444"/>
            <a:ext cx="12877800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"/>
          <p:cNvSpPr txBox="1"/>
          <p:nvPr/>
        </p:nvSpPr>
        <p:spPr>
          <a:xfrm>
            <a:off x="8555324" y="1985401"/>
            <a:ext cx="360076" cy="288023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6.1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22" name="TextBox 1"/>
          <p:cNvSpPr txBox="1"/>
          <p:nvPr/>
        </p:nvSpPr>
        <p:spPr>
          <a:xfrm>
            <a:off x="9012524" y="1985401"/>
            <a:ext cx="360076" cy="288023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+mn-lt"/>
                <a:ea typeface="+mn-ea"/>
                <a:cs typeface="+mn-cs"/>
              </a:rPr>
              <a:t>21.1</a:t>
            </a:r>
            <a:r>
              <a:rPr lang="en-US" sz="2400" dirty="0"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dirty="0">
                <a:latin typeface="+mn-lt"/>
                <a:ea typeface="+mn-ea"/>
                <a:cs typeface="+mn-cs"/>
              </a:rPr>
              <a:t>	</a:t>
            </a:r>
          </a:p>
          <a:p>
            <a:endParaRPr lang="en-US" sz="1100" dirty="0"/>
          </a:p>
        </p:txBody>
      </p:sp>
      <p:sp>
        <p:nvSpPr>
          <p:cNvPr id="23" name="TextBox 1"/>
          <p:cNvSpPr txBox="1"/>
          <p:nvPr/>
        </p:nvSpPr>
        <p:spPr>
          <a:xfrm>
            <a:off x="9601200" y="1981200"/>
            <a:ext cx="360076" cy="288023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+mn-lt"/>
                <a:ea typeface="+mn-ea"/>
                <a:cs typeface="+mn-cs"/>
              </a:rPr>
              <a:t>16.8</a:t>
            </a:r>
            <a:r>
              <a:rPr lang="en-US" sz="2400" dirty="0">
                <a:latin typeface="+mn-lt"/>
                <a:ea typeface="+mn-ea"/>
                <a:cs typeface="+mn-cs"/>
              </a:rPr>
              <a:t>		</a:t>
            </a:r>
          </a:p>
          <a:p>
            <a:endParaRPr lang="en-US" sz="1100" dirty="0"/>
          </a:p>
        </p:txBody>
      </p:sp>
      <p:sp>
        <p:nvSpPr>
          <p:cNvPr id="24" name="TextBox 1"/>
          <p:cNvSpPr txBox="1"/>
          <p:nvPr/>
        </p:nvSpPr>
        <p:spPr>
          <a:xfrm>
            <a:off x="12573000" y="4724400"/>
            <a:ext cx="360076" cy="288023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1.3</a:t>
            </a:r>
            <a:endParaRPr lang="en-US" sz="2400" b="1" dirty="0"/>
          </a:p>
          <a:p>
            <a:endParaRPr lang="en-US" sz="1100" b="1" dirty="0"/>
          </a:p>
        </p:txBody>
      </p:sp>
      <p:sp>
        <p:nvSpPr>
          <p:cNvPr id="25" name="TextBox 1"/>
          <p:cNvSpPr txBox="1"/>
          <p:nvPr/>
        </p:nvSpPr>
        <p:spPr>
          <a:xfrm>
            <a:off x="13106400" y="3962400"/>
            <a:ext cx="360076" cy="288023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2.3</a:t>
            </a:r>
            <a:endParaRPr lang="en-US" sz="2400" b="1" dirty="0"/>
          </a:p>
          <a:p>
            <a:endParaRPr lang="en-US" sz="1100" b="1" dirty="0"/>
          </a:p>
        </p:txBody>
      </p:sp>
      <p:sp>
        <p:nvSpPr>
          <p:cNvPr id="26" name="TextBox 1"/>
          <p:cNvSpPr txBox="1"/>
          <p:nvPr/>
        </p:nvSpPr>
        <p:spPr>
          <a:xfrm>
            <a:off x="13584524" y="4572000"/>
            <a:ext cx="360076" cy="288023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1.5</a:t>
            </a:r>
            <a:endParaRPr lang="en-US" sz="2400" b="1" dirty="0"/>
          </a:p>
          <a:p>
            <a:endParaRPr lang="en-US" sz="1100" b="1" dirty="0"/>
          </a:p>
        </p:txBody>
      </p:sp>
      <p:sp>
        <p:nvSpPr>
          <p:cNvPr id="3" name="Oval 2"/>
          <p:cNvSpPr/>
          <p:nvPr/>
        </p:nvSpPr>
        <p:spPr>
          <a:xfrm>
            <a:off x="10058400" y="5033098"/>
            <a:ext cx="2209800" cy="5295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68000" y="470529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loss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61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3" grpId="0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Motivation</a:t>
            </a:r>
          </a:p>
          <a:p>
            <a:r>
              <a:rPr lang="en-US" dirty="0"/>
              <a:t>Problem </a:t>
            </a:r>
            <a:r>
              <a:rPr lang="en-US" dirty="0" smtClean="0"/>
              <a:t>Definition</a:t>
            </a:r>
          </a:p>
          <a:p>
            <a:r>
              <a:rPr lang="en-US" dirty="0" smtClean="0"/>
              <a:t>Experimental Setup</a:t>
            </a:r>
          </a:p>
          <a:p>
            <a:r>
              <a:rPr lang="en-US" dirty="0" smtClean="0"/>
              <a:t>Workload Characterization</a:t>
            </a:r>
          </a:p>
          <a:p>
            <a:r>
              <a:rPr lang="en-US" dirty="0" smtClean="0"/>
              <a:t>Proposed Methods</a:t>
            </a:r>
          </a:p>
          <a:p>
            <a:r>
              <a:rPr lang="en-US" dirty="0"/>
              <a:t>Experimental </a:t>
            </a:r>
            <a:r>
              <a:rPr lang="en-US" dirty="0" smtClean="0"/>
              <a:t>Results</a:t>
            </a:r>
            <a:endParaRPr lang="en-US" dirty="0"/>
          </a:p>
          <a:p>
            <a:r>
              <a:rPr lang="en-US" dirty="0"/>
              <a:t>Conclusion and Future Work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8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 rate Reduction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0036336"/>
              </p:ext>
            </p:extLst>
          </p:nvPr>
        </p:nvGraphicFramePr>
        <p:xfrm>
          <a:off x="914400" y="3124200"/>
          <a:ext cx="11963400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52800" y="3962400"/>
            <a:ext cx="914400" cy="3352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906000" y="4038600"/>
            <a:ext cx="3200400" cy="3352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0" y="8458200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More than 80% reduction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3201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 rate Reduction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3451285"/>
              </p:ext>
            </p:extLst>
          </p:nvPr>
        </p:nvGraphicFramePr>
        <p:xfrm>
          <a:off x="914400" y="3124200"/>
          <a:ext cx="11963400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43400" y="3962400"/>
            <a:ext cx="1752600" cy="3352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0" y="3962400"/>
            <a:ext cx="838200" cy="3352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0" y="8458200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More than 60% reduction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7188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 rate Reduction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3562430"/>
              </p:ext>
            </p:extLst>
          </p:nvPr>
        </p:nvGraphicFramePr>
        <p:xfrm>
          <a:off x="914400" y="3124200"/>
          <a:ext cx="11963400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38400" y="3962400"/>
            <a:ext cx="2819400" cy="3352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058400" y="3962400"/>
            <a:ext cx="838200" cy="3352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33600" y="8483025"/>
            <a:ext cx="100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Nearly </a:t>
            </a:r>
            <a:r>
              <a:rPr lang="en-US" sz="3200" dirty="0"/>
              <a:t>achieves </a:t>
            </a:r>
            <a:r>
              <a:rPr lang="en-US" sz="3200" dirty="0" smtClean="0"/>
              <a:t>the same </a:t>
            </a:r>
            <a:r>
              <a:rPr lang="en-US" sz="3200" dirty="0"/>
              <a:t>miss rate of unbounded cache</a:t>
            </a:r>
          </a:p>
        </p:txBody>
      </p:sp>
    </p:spTree>
    <p:extLst>
      <p:ext uri="{BB962C8B-B14F-4D97-AF65-F5344CB8AC3E}">
        <p14:creationId xmlns:p14="http://schemas.microsoft.com/office/powerpoint/2010/main" val="384560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Cache-Conscious </a:t>
            </a:r>
            <a:r>
              <a:rPr lang="en-US" sz="3600" dirty="0" err="1" smtClean="0"/>
              <a:t>Wavefront</a:t>
            </a:r>
            <a:r>
              <a:rPr lang="en-US" sz="3600" dirty="0" smtClean="0"/>
              <a:t> </a:t>
            </a:r>
            <a:r>
              <a:rPr lang="en-US" sz="3600" dirty="0"/>
              <a:t>Scheduling </a:t>
            </a:r>
            <a:r>
              <a:rPr lang="en-US" sz="3600" dirty="0" smtClean="0"/>
              <a:t>(CCWS) </a:t>
            </a:r>
            <a:r>
              <a:rPr lang="en-US" dirty="0" smtClean="0"/>
              <a:t>[Micro </a:t>
            </a:r>
            <a:r>
              <a:rPr lang="en-US" dirty="0"/>
              <a:t>2012]</a:t>
            </a:r>
          </a:p>
          <a:p>
            <a:pPr lvl="1"/>
            <a:r>
              <a:rPr lang="en-US" dirty="0"/>
              <a:t>Addresses </a:t>
            </a:r>
            <a:r>
              <a:rPr lang="en-US" dirty="0" smtClean="0"/>
              <a:t>thrashing problem only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Memory </a:t>
            </a:r>
            <a:r>
              <a:rPr lang="en-US" dirty="0"/>
              <a:t>Request Prioritization </a:t>
            </a:r>
            <a:r>
              <a:rPr lang="en-US" dirty="0" smtClean="0"/>
              <a:t>Buffer (MRPB) [HPCA 2014]</a:t>
            </a:r>
          </a:p>
          <a:p>
            <a:pPr lvl="1"/>
            <a:r>
              <a:rPr lang="en-US" dirty="0" smtClean="0"/>
              <a:t>Addresses thrashing </a:t>
            </a:r>
            <a:r>
              <a:rPr lang="en-US" dirty="0"/>
              <a:t>and </a:t>
            </a:r>
            <a:r>
              <a:rPr lang="en-US" dirty="0" smtClean="0"/>
              <a:t>conflict problems.</a:t>
            </a:r>
          </a:p>
          <a:p>
            <a:pPr lvl="1"/>
            <a:r>
              <a:rPr lang="en-US" dirty="0" smtClean="0"/>
              <a:t>Bypassing on associativity stalls.</a:t>
            </a:r>
          </a:p>
          <a:p>
            <a:pPr lvl="1"/>
            <a:r>
              <a:rPr lang="en-US" dirty="0"/>
              <a:t>Reorder prioritization buffer is used, so that requests from the same warp </a:t>
            </a:r>
            <a:r>
              <a:rPr lang="en-US" dirty="0" smtClean="0"/>
              <a:t>are grouped </a:t>
            </a:r>
            <a:r>
              <a:rPr lang="en-US" dirty="0"/>
              <a:t>and sent to the cache </a:t>
            </a:r>
            <a:r>
              <a:rPr lang="en-US" dirty="0" smtClean="0"/>
              <a:t>together. </a:t>
            </a:r>
          </a:p>
          <a:p>
            <a:pPr lvl="1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625239" y="7304528"/>
            <a:ext cx="2017712" cy="105092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More </a:t>
            </a:r>
            <a:r>
              <a:rPr lang="en-US" dirty="0" smtClean="0"/>
              <a:t>Related Works in </a:t>
            </a:r>
            <a:r>
              <a:rPr lang="en-US" dirty="0"/>
              <a:t>the </a:t>
            </a:r>
            <a:r>
              <a:rPr lang="en-US" dirty="0" smtClean="0"/>
              <a:t>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1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Compared to CCWS and MRPB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0101576"/>
              </p:ext>
            </p:extLst>
          </p:nvPr>
        </p:nvGraphicFramePr>
        <p:xfrm>
          <a:off x="685800" y="2133600"/>
          <a:ext cx="12573000" cy="6019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ight Brace 7"/>
          <p:cNvSpPr/>
          <p:nvPr/>
        </p:nvSpPr>
        <p:spPr>
          <a:xfrm rot="16200000">
            <a:off x="3872160" y="2881561"/>
            <a:ext cx="609602" cy="414288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09800" y="4114800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2.1X and 1.3X over CCWS and</a:t>
            </a:r>
          </a:p>
          <a:p>
            <a:r>
              <a:rPr lang="en-US" dirty="0"/>
              <a:t>MRPB respectively</a:t>
            </a:r>
          </a:p>
        </p:txBody>
      </p:sp>
      <p:sp>
        <p:nvSpPr>
          <p:cNvPr id="11" name="Right Brace 10"/>
          <p:cNvSpPr/>
          <p:nvPr/>
        </p:nvSpPr>
        <p:spPr>
          <a:xfrm rot="16200000">
            <a:off x="7619997" y="1981204"/>
            <a:ext cx="609602" cy="350519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38484" y="3051405"/>
            <a:ext cx="2029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1.06X and 1.3X</a:t>
            </a:r>
            <a:endParaRPr lang="en-US" dirty="0"/>
          </a:p>
        </p:txBody>
      </p:sp>
      <p:sp>
        <p:nvSpPr>
          <p:cNvPr id="13" name="Right Brace 12"/>
          <p:cNvSpPr/>
          <p:nvPr/>
        </p:nvSpPr>
        <p:spPr>
          <a:xfrm rot="16200000">
            <a:off x="10404177" y="1844235"/>
            <a:ext cx="609602" cy="180473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82200" y="2133600"/>
            <a:ext cx="1823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16X  and 5X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24000" y="8606135"/>
            <a:ext cx="1203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DWT-PRIC outperforms CCWS </a:t>
            </a:r>
            <a:r>
              <a:rPr lang="en-US" sz="2400" dirty="0" smtClean="0"/>
              <a:t>and MRPB </a:t>
            </a:r>
            <a:r>
              <a:rPr lang="en-US" sz="2400" dirty="0"/>
              <a:t>by a harmonic mean 1.7X and 1.4X respectively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48600" y="3962400"/>
            <a:ext cx="1600200" cy="3352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324600" y="3962400"/>
            <a:ext cx="1371600" cy="3352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001000" y="7419945"/>
            <a:ext cx="12598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Steady</a:t>
            </a:r>
          </a:p>
          <a:p>
            <a:r>
              <a:rPr lang="en-US" dirty="0" smtClean="0"/>
              <a:t> Thrashing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12898" y="7391400"/>
            <a:ext cx="1459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Non-Steady </a:t>
            </a:r>
          </a:p>
          <a:p>
            <a:r>
              <a:rPr lang="en-US" dirty="0" smtClean="0"/>
              <a:t>Thrashing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01200" y="7745343"/>
            <a:ext cx="266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They benefit from both PRIC and DWT-CS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601200" y="3124200"/>
            <a:ext cx="1600200" cy="4495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1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 animBg="1"/>
      <p:bldP spid="12" grpId="0"/>
      <p:bldP spid="13" grpId="0" animBg="1"/>
      <p:bldP spid="14" grpId="0"/>
      <p:bldP spid="16" grpId="0" animBg="1"/>
      <p:bldP spid="17" grpId="0" animBg="1"/>
      <p:bldP spid="4" grpId="0"/>
      <p:bldP spid="18" grpId="0"/>
      <p:bldP spid="5" grpId="0"/>
      <p:bldP spid="1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PRIC vs High Associativity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743200" y="8382000"/>
            <a:ext cx="10210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4way+PRIC </a:t>
            </a:r>
            <a:r>
              <a:rPr lang="en-US" sz="2600" dirty="0"/>
              <a:t>is able to achieve 97% of fully-associative </a:t>
            </a:r>
            <a:r>
              <a:rPr lang="en-US" sz="2600" dirty="0" smtClean="0"/>
              <a:t>cache's performance</a:t>
            </a:r>
            <a:endParaRPr lang="en-US" sz="2600" dirty="0"/>
          </a:p>
        </p:txBody>
      </p:sp>
      <p:graphicFrame>
        <p:nvGraphicFramePr>
          <p:cNvPr id="1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9611682"/>
              </p:ext>
            </p:extLst>
          </p:nvPr>
        </p:nvGraphicFramePr>
        <p:xfrm>
          <a:off x="1066800" y="2057400"/>
          <a:ext cx="12268200" cy="594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62200" y="7813357"/>
            <a:ext cx="11658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4way+PRIC outperforms 64-way cache by 1.16X while requiring simple hardware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10797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</a:t>
            </a:r>
          </a:p>
          <a:p>
            <a:r>
              <a:rPr lang="en-US" dirty="0"/>
              <a:t>Problem </a:t>
            </a:r>
            <a:r>
              <a:rPr lang="en-US" dirty="0" smtClean="0"/>
              <a:t>Definition</a:t>
            </a:r>
            <a:endParaRPr lang="en-US" dirty="0"/>
          </a:p>
          <a:p>
            <a:r>
              <a:rPr lang="en-US" dirty="0"/>
              <a:t>Experimental Setup</a:t>
            </a:r>
          </a:p>
          <a:p>
            <a:r>
              <a:rPr lang="en-US" dirty="0"/>
              <a:t>Workload Characterization</a:t>
            </a:r>
          </a:p>
          <a:p>
            <a:r>
              <a:rPr lang="en-US" dirty="0"/>
              <a:t>Proposed Methods</a:t>
            </a:r>
          </a:p>
          <a:p>
            <a:r>
              <a:rPr lang="en-US" dirty="0"/>
              <a:t>Experimental Results</a:t>
            </a:r>
          </a:p>
          <a:p>
            <a:r>
              <a:rPr lang="en-US" dirty="0">
                <a:solidFill>
                  <a:srgbClr val="FF0000"/>
                </a:solidFill>
              </a:rPr>
              <a:t>Conclusion and Future Work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7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</a:t>
            </a:r>
            <a:r>
              <a:rPr lang="en-US" dirty="0"/>
              <a:t>propose a low-cost </a:t>
            </a:r>
            <a:r>
              <a:rPr lang="en-US" dirty="0" smtClean="0"/>
              <a:t>thrashing-resistant conflict-avoiding </a:t>
            </a:r>
            <a:r>
              <a:rPr lang="en-US" dirty="0"/>
              <a:t>streaming-aware </a:t>
            </a:r>
            <a:r>
              <a:rPr lang="en-US" dirty="0" smtClean="0"/>
              <a:t>GPGPU cache management scheme.</a:t>
            </a:r>
          </a:p>
          <a:p>
            <a:pPr lvl="1"/>
            <a:r>
              <a:rPr lang="en-US" dirty="0" smtClean="0"/>
              <a:t>It dynamically detects </a:t>
            </a:r>
            <a:r>
              <a:rPr lang="en-US" dirty="0"/>
              <a:t>and bypasses streaming </a:t>
            </a:r>
            <a:r>
              <a:rPr lang="en-US" dirty="0" smtClean="0"/>
              <a:t>applications.</a:t>
            </a:r>
          </a:p>
          <a:p>
            <a:pPr lvl="1"/>
            <a:r>
              <a:rPr lang="en-US" dirty="0" smtClean="0"/>
              <a:t>Dynamic </a:t>
            </a:r>
            <a:r>
              <a:rPr lang="en-US" dirty="0"/>
              <a:t>Warp Throttling via </a:t>
            </a:r>
            <a:r>
              <a:rPr lang="en-US" dirty="0" smtClean="0"/>
              <a:t>Cores Sampling </a:t>
            </a:r>
            <a:r>
              <a:rPr lang="en-US" dirty="0"/>
              <a:t>(DWT-CS) is proposed to alleviate cache </a:t>
            </a:r>
            <a:r>
              <a:rPr lang="en-US" dirty="0" smtClean="0"/>
              <a:t>thrashing.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employ a better cache indexing </a:t>
            </a:r>
            <a:r>
              <a:rPr lang="en-US" dirty="0" smtClean="0"/>
              <a:t>function</a:t>
            </a:r>
            <a:r>
              <a:rPr lang="en-US" dirty="0"/>
              <a:t>, Pseudo Random Interleaving Cache (</a:t>
            </a:r>
            <a:r>
              <a:rPr lang="en-US" dirty="0" smtClean="0"/>
              <a:t>PRIC), to </a:t>
            </a:r>
            <a:r>
              <a:rPr lang="en-US" dirty="0"/>
              <a:t>mitigate </a:t>
            </a:r>
            <a:r>
              <a:rPr lang="en-US" dirty="0" smtClean="0"/>
              <a:t>associativity </a:t>
            </a:r>
            <a:r>
              <a:rPr lang="en-US" dirty="0"/>
              <a:t>stalls and </a:t>
            </a:r>
            <a:r>
              <a:rPr lang="en-US" dirty="0" smtClean="0"/>
              <a:t>eliminate conflict misses.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Our </a:t>
            </a:r>
            <a:r>
              <a:rPr lang="en-US" dirty="0"/>
              <a:t>proposed method improves the average </a:t>
            </a:r>
            <a:r>
              <a:rPr lang="en-US" dirty="0" smtClean="0"/>
              <a:t>performance of </a:t>
            </a:r>
            <a:r>
              <a:rPr lang="en-US" dirty="0"/>
              <a:t>streaming and contention applications by 1.2X and </a:t>
            </a:r>
            <a:r>
              <a:rPr lang="en-US" dirty="0" smtClean="0"/>
              <a:t>2.3X respectively.</a:t>
            </a:r>
          </a:p>
          <a:p>
            <a:r>
              <a:rPr lang="en-US" dirty="0" smtClean="0"/>
              <a:t>PRIC is able to outperform bypassing-on-stalls approach and high associativity caches.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0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 (I): Fine-Grained Bypassing Mechanism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1643628"/>
              </p:ext>
            </p:extLst>
          </p:nvPr>
        </p:nvGraphicFramePr>
        <p:xfrm>
          <a:off x="914400" y="3124200"/>
          <a:ext cx="11963400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14600" y="3962400"/>
            <a:ext cx="914400" cy="3352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48400" y="3962400"/>
            <a:ext cx="914400" cy="3352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8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 (II): Resistant </a:t>
            </a:r>
            <a:r>
              <a:rPr lang="en-US" dirty="0"/>
              <a:t>to </a:t>
            </a:r>
            <a:r>
              <a:rPr lang="en-US" dirty="0" smtClean="0"/>
              <a:t>Unstable Thrashing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6442148"/>
              </p:ext>
            </p:extLst>
          </p:nvPr>
        </p:nvGraphicFramePr>
        <p:xfrm>
          <a:off x="914400" y="3124200"/>
          <a:ext cx="11963400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39000" y="3962400"/>
            <a:ext cx="1752600" cy="3048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8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GPGPU </a:t>
            </a:r>
            <a:r>
              <a:rPr lang="en-US" dirty="0" smtClean="0"/>
              <a:t>is a Hot Topic of Research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357176"/>
              </p:ext>
            </p:extLst>
          </p:nvPr>
        </p:nvGraphicFramePr>
        <p:xfrm>
          <a:off x="762000" y="2286000"/>
          <a:ext cx="13166725" cy="6335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24200" y="8629471"/>
            <a:ext cx="101321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Number of research </a:t>
            </a:r>
            <a:r>
              <a:rPr lang="en-US" sz="2400" dirty="0"/>
              <a:t>papers </a:t>
            </a:r>
            <a:r>
              <a:rPr lang="en-US" sz="2400" dirty="0" smtClean="0"/>
              <a:t>related to GPGPU published in the </a:t>
            </a:r>
            <a:r>
              <a:rPr lang="en-US" sz="2400" dirty="0"/>
              <a:t>last 7 years </a:t>
            </a:r>
            <a:r>
              <a:rPr lang="en-US" sz="2400" dirty="0" smtClean="0"/>
              <a:t>at the</a:t>
            </a:r>
          </a:p>
          <a:p>
            <a:r>
              <a:rPr lang="en-US" sz="2400" dirty="0" smtClean="0"/>
              <a:t>top-tier </a:t>
            </a:r>
            <a:r>
              <a:rPr lang="en-US" sz="2400" dirty="0"/>
              <a:t>computer </a:t>
            </a:r>
            <a:r>
              <a:rPr lang="en-US" sz="2400" dirty="0" smtClean="0"/>
              <a:t>architecture </a:t>
            </a:r>
            <a:r>
              <a:rPr lang="en-US" sz="2400" dirty="0"/>
              <a:t>conferences (MICRO, ISCA, ASPLOS, HPCA)</a:t>
            </a:r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2268200" y="2514600"/>
            <a:ext cx="129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15 % of papers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-231792" y="4771049"/>
            <a:ext cx="134274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# papers</a:t>
            </a:r>
            <a:endParaRPr lang="en-US" sz="2600" dirty="0"/>
          </a:p>
        </p:txBody>
      </p:sp>
      <p:sp>
        <p:nvSpPr>
          <p:cNvPr id="3" name="TextBox 2"/>
          <p:cNvSpPr txBox="1"/>
          <p:nvPr/>
        </p:nvSpPr>
        <p:spPr>
          <a:xfrm>
            <a:off x="1676400" y="2633008"/>
            <a:ext cx="8458200" cy="19389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Research focuses on:</a:t>
            </a:r>
          </a:p>
          <a:p>
            <a:r>
              <a:rPr lang="en-US" dirty="0" smtClean="0"/>
              <a:t>1- High performance GPGPUs (memory, caches, control divergence, ..)</a:t>
            </a:r>
          </a:p>
          <a:p>
            <a:r>
              <a:rPr lang="en-US" dirty="0" smtClean="0"/>
              <a:t>2- GPGPU programmability (Coherence, Consistency, Transactional Memory,…)</a:t>
            </a:r>
          </a:p>
          <a:p>
            <a:r>
              <a:rPr lang="en-US" dirty="0"/>
              <a:t>3- </a:t>
            </a:r>
            <a:r>
              <a:rPr lang="en-US" dirty="0" smtClean="0"/>
              <a:t>Power-Efficiency</a:t>
            </a:r>
          </a:p>
          <a:p>
            <a:r>
              <a:rPr lang="en-US" dirty="0" smtClean="0"/>
              <a:t>4- Improving CPU-GPU integration</a:t>
            </a:r>
          </a:p>
          <a:p>
            <a:r>
              <a:rPr lang="en-US" dirty="0"/>
              <a:t>5- </a:t>
            </a:r>
            <a:r>
              <a:rPr lang="en-US" dirty="0" smtClean="0"/>
              <a:t>Fault-Tolerance</a:t>
            </a:r>
          </a:p>
        </p:txBody>
      </p:sp>
    </p:spTree>
    <p:extLst>
      <p:ext uri="{BB962C8B-B14F-4D97-AF65-F5344CB8AC3E}">
        <p14:creationId xmlns:p14="http://schemas.microsoft.com/office/powerpoint/2010/main" val="186023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505200"/>
            <a:ext cx="13167360" cy="1600200"/>
          </a:xfrm>
        </p:spPr>
        <p:txBody>
          <a:bodyPr>
            <a:normAutofit/>
          </a:bodyPr>
          <a:lstStyle/>
          <a:p>
            <a:r>
              <a:rPr lang="en-US" sz="8000" dirty="0" smtClean="0"/>
              <a:t>Thanks!</a:t>
            </a:r>
            <a:endParaRPr lang="en-US" sz="8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9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GPU caches?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Modern </a:t>
            </a:r>
            <a:r>
              <a:rPr lang="en-US" dirty="0"/>
              <a:t>GPUs </a:t>
            </a:r>
            <a:r>
              <a:rPr lang="en-US" dirty="0" smtClean="0"/>
              <a:t>are </a:t>
            </a:r>
            <a:r>
              <a:rPr lang="en-US" dirty="0"/>
              <a:t>equipped with general purpose on-chip cache </a:t>
            </a:r>
            <a:r>
              <a:rPr lang="en-US" dirty="0" smtClean="0"/>
              <a:t>hierarchy </a:t>
            </a:r>
            <a:r>
              <a:rPr lang="en-US" dirty="0"/>
              <a:t>in </a:t>
            </a:r>
            <a:r>
              <a:rPr lang="en-US" dirty="0" smtClean="0"/>
              <a:t>order to: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educe on-chip </a:t>
            </a:r>
            <a:r>
              <a:rPr lang="en-US" dirty="0"/>
              <a:t>memory </a:t>
            </a:r>
            <a:r>
              <a:rPr lang="en-US" dirty="0" smtClean="0"/>
              <a:t>bandwidth demand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ncrease </a:t>
            </a:r>
            <a:r>
              <a:rPr lang="en-US" dirty="0"/>
              <a:t>memory system </a:t>
            </a:r>
            <a:r>
              <a:rPr lang="en-US" dirty="0" smtClean="0"/>
              <a:t>throughput</a:t>
            </a:r>
          </a:p>
          <a:p>
            <a:pPr lvl="1"/>
            <a:r>
              <a:rPr lang="en-US" dirty="0" smtClean="0"/>
              <a:t>Improve the performance </a:t>
            </a:r>
            <a:r>
              <a:rPr lang="en-US" dirty="0"/>
              <a:t>of some irregular GPGPU applications </a:t>
            </a:r>
            <a:endParaRPr lang="en-US" dirty="0" smtClean="0"/>
          </a:p>
          <a:p>
            <a:pPr lvl="1"/>
            <a:r>
              <a:rPr lang="en-US" dirty="0" smtClean="0"/>
              <a:t>Enhance </a:t>
            </a:r>
            <a:r>
              <a:rPr lang="en-US" dirty="0"/>
              <a:t>the </a:t>
            </a:r>
            <a:r>
              <a:rPr lang="en-US" dirty="0" smtClean="0"/>
              <a:t>GPGPU programmability</a:t>
            </a:r>
          </a:p>
          <a:p>
            <a:pPr lvl="1"/>
            <a:endParaRPr lang="en-US" dirty="0"/>
          </a:p>
          <a:p>
            <a:r>
              <a:rPr lang="en-US" dirty="0"/>
              <a:t>However, due to the massive </a:t>
            </a:r>
            <a:r>
              <a:rPr lang="en-US" dirty="0" smtClean="0"/>
              <a:t>multithreading, GPGPU </a:t>
            </a:r>
            <a:r>
              <a:rPr lang="en-US" dirty="0"/>
              <a:t>caches </a:t>
            </a:r>
            <a:r>
              <a:rPr lang="en-US" dirty="0" smtClean="0"/>
              <a:t>suffer </a:t>
            </a:r>
            <a:r>
              <a:rPr lang="en-US" dirty="0"/>
              <a:t>from severe resource contention </a:t>
            </a:r>
            <a:r>
              <a:rPr lang="en-US" dirty="0" smtClean="0"/>
              <a:t>and </a:t>
            </a:r>
            <a:r>
              <a:rPr lang="en-US" dirty="0"/>
              <a:t>low data-sharing which may degrade the performance </a:t>
            </a:r>
            <a:r>
              <a:rPr lang="en-US" dirty="0" smtClean="0"/>
              <a:t>instead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6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Problem Definition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Experimental Setup</a:t>
            </a:r>
          </a:p>
          <a:p>
            <a:r>
              <a:rPr lang="en-US" dirty="0"/>
              <a:t>Workload Characterization</a:t>
            </a:r>
          </a:p>
          <a:p>
            <a:r>
              <a:rPr lang="en-US" dirty="0"/>
              <a:t>Proposed Methods</a:t>
            </a:r>
          </a:p>
          <a:p>
            <a:r>
              <a:rPr lang="en-US" dirty="0" smtClean="0"/>
              <a:t>Experimental </a:t>
            </a:r>
            <a:r>
              <a:rPr lang="en-US" dirty="0"/>
              <a:t>Results</a:t>
            </a:r>
          </a:p>
          <a:p>
            <a:r>
              <a:rPr lang="en-US" dirty="0" smtClean="0"/>
              <a:t>Conclusion and Future Work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Thrashing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sz="4100" dirty="0" smtClean="0"/>
          </a:p>
          <a:p>
            <a:endParaRPr lang="en-US" sz="4100" dirty="0" smtClean="0"/>
          </a:p>
          <a:p>
            <a:endParaRPr lang="en-US" sz="4100" dirty="0"/>
          </a:p>
          <a:p>
            <a:endParaRPr lang="en-US" sz="4100" dirty="0" smtClean="0"/>
          </a:p>
          <a:p>
            <a:endParaRPr lang="en-US" sz="4100" dirty="0" smtClean="0"/>
          </a:p>
          <a:p>
            <a:r>
              <a:rPr lang="en-US" sz="4100" dirty="0" smtClean="0"/>
              <a:t>GPU </a:t>
            </a:r>
            <a:r>
              <a:rPr lang="en-US" sz="4100" dirty="0"/>
              <a:t>caches are not designed to keep the per-thread working set.</a:t>
            </a:r>
          </a:p>
          <a:p>
            <a:r>
              <a:rPr lang="en-US" sz="4100" dirty="0"/>
              <a:t>GPU caches were designed to exploit some access patterns that exhibit small cache footprint per </a:t>
            </a:r>
            <a:r>
              <a:rPr lang="en-US" sz="4100" dirty="0" smtClean="0"/>
              <a:t>warp and </a:t>
            </a:r>
            <a:r>
              <a:rPr lang="en-US" sz="4100" dirty="0"/>
              <a:t>can fit in the cache (e.g. Coalesced accesses</a:t>
            </a:r>
            <a:r>
              <a:rPr lang="en-US" sz="4100" dirty="0" smtClean="0"/>
              <a:t>).</a:t>
            </a:r>
          </a:p>
          <a:p>
            <a:r>
              <a:rPr lang="en-US" sz="4100" dirty="0" smtClean="0"/>
              <a:t>In case, GPGPU </a:t>
            </a:r>
            <a:r>
              <a:rPr lang="en-US" sz="4100" dirty="0"/>
              <a:t>applications rely on caches to exploit data locality </a:t>
            </a:r>
            <a:r>
              <a:rPr lang="en-US" sz="4100" dirty="0" smtClean="0"/>
              <a:t>and they </a:t>
            </a:r>
            <a:r>
              <a:rPr lang="en-US" sz="4100" dirty="0"/>
              <a:t>contain a large cache footprint per-thread, the active </a:t>
            </a:r>
            <a:r>
              <a:rPr lang="en-US" sz="4100" dirty="0" smtClean="0"/>
              <a:t>threads will </a:t>
            </a:r>
            <a:r>
              <a:rPr lang="en-US" sz="4100" dirty="0"/>
              <a:t>compete on the few available cache lines and the L1 </a:t>
            </a:r>
            <a:r>
              <a:rPr lang="en-US" sz="4100" dirty="0" smtClean="0"/>
              <a:t>cache will </a:t>
            </a:r>
            <a:r>
              <a:rPr lang="en-US" sz="4100" dirty="0"/>
              <a:t>be </a:t>
            </a:r>
            <a:r>
              <a:rPr lang="en-US" sz="4100" dirty="0" smtClean="0"/>
              <a:t>vulnerable to </a:t>
            </a:r>
            <a:r>
              <a:rPr lang="en-US" sz="4100" u="sng" dirty="0"/>
              <a:t>thrashing</a:t>
            </a:r>
            <a:r>
              <a:rPr lang="en-US" sz="4100" dirty="0"/>
              <a:t>.</a:t>
            </a:r>
            <a:endParaRPr lang="en-US" sz="4100" dirty="0" smtClean="0"/>
          </a:p>
          <a:p>
            <a:endParaRPr lang="en-US" sz="4100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8681" y="8884431"/>
            <a:ext cx="12192000" cy="437031"/>
          </a:xfrm>
          <a:prstGeom prst="rect">
            <a:avLst/>
          </a:prstGeom>
          <a:noFill/>
        </p:spPr>
        <p:txBody>
          <a:bodyPr wrap="square" lIns="128004" tIns="64002" rIns="128004" bIns="64002" rtlCol="1">
            <a:spAutoFit/>
          </a:bodyPr>
          <a:lstStyle/>
          <a:p>
            <a:r>
              <a:rPr lang="en-US" dirty="0"/>
              <a:t>Source: </a:t>
            </a:r>
            <a:r>
              <a:rPr lang="en-US" dirty="0" err="1" smtClean="0"/>
              <a:t>Minsoo</a:t>
            </a:r>
            <a:r>
              <a:rPr lang="en-US" dirty="0" smtClean="0"/>
              <a:t> </a:t>
            </a:r>
            <a:r>
              <a:rPr lang="en-US" dirty="0" err="1" smtClean="0"/>
              <a:t>Rhu</a:t>
            </a:r>
            <a:r>
              <a:rPr lang="en-US" dirty="0" smtClean="0"/>
              <a:t>, </a:t>
            </a:r>
            <a:r>
              <a:rPr lang="en-US" dirty="0"/>
              <a:t>“A Locality-Aware Memory Hierarchy </a:t>
            </a:r>
            <a:r>
              <a:rPr lang="en-US" dirty="0" smtClean="0"/>
              <a:t> for </a:t>
            </a:r>
            <a:r>
              <a:rPr lang="en-US" dirty="0"/>
              <a:t>Energy-Efficient GPU Architectures </a:t>
            </a:r>
            <a:r>
              <a:rPr lang="en-US" dirty="0" smtClean="0"/>
              <a:t>“, MICRO 2013 </a:t>
            </a:r>
            <a:endParaRPr lang="ar-E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192679"/>
              </p:ext>
            </p:extLst>
          </p:nvPr>
        </p:nvGraphicFramePr>
        <p:xfrm>
          <a:off x="762000" y="2286000"/>
          <a:ext cx="13446921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9384"/>
                <a:gridCol w="2689384"/>
                <a:gridCol w="2689384"/>
                <a:gridCol w="2904648"/>
                <a:gridCol w="2474121"/>
              </a:tblGrid>
              <a:tr h="685800"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Intel</a:t>
                      </a:r>
                      <a:r>
                        <a:rPr lang="en-US" sz="2900" baseline="0" dirty="0" smtClean="0"/>
                        <a:t> Core I7</a:t>
                      </a:r>
                      <a:endParaRPr lang="en-US" sz="2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IBM Power7</a:t>
                      </a:r>
                      <a:endParaRPr lang="en-US" sz="2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NVIDIA Fermi</a:t>
                      </a:r>
                      <a:endParaRPr lang="en-US" sz="29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NVIDIA Kepler</a:t>
                      </a:r>
                      <a:endParaRPr lang="en-US" sz="29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L1 cache size</a:t>
                      </a:r>
                      <a:endParaRPr lang="en-US" sz="2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32 KB</a:t>
                      </a:r>
                      <a:endParaRPr lang="en-US" sz="2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32 KB</a:t>
                      </a:r>
                      <a:endParaRPr lang="en-US" sz="2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16-48 KB</a:t>
                      </a:r>
                      <a:endParaRPr lang="en-US" sz="2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48 KB</a:t>
                      </a:r>
                      <a:endParaRPr lang="en-US" sz="2900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Threads/core</a:t>
                      </a:r>
                      <a:endParaRPr lang="en-US" sz="2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2</a:t>
                      </a:r>
                      <a:endParaRPr lang="en-US" sz="2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4 </a:t>
                      </a:r>
                      <a:endParaRPr lang="en-US" sz="2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1536 </a:t>
                      </a:r>
                      <a:endParaRPr lang="en-US" sz="2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2048</a:t>
                      </a:r>
                      <a:endParaRPr lang="en-US" sz="2900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L1 /</a:t>
                      </a:r>
                      <a:r>
                        <a:rPr lang="en-US" sz="2900" baseline="0" dirty="0" smtClean="0"/>
                        <a:t> thread</a:t>
                      </a:r>
                      <a:endParaRPr lang="en-US" sz="2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dirty="0" smtClean="0">
                          <a:solidFill>
                            <a:srgbClr val="FF0000"/>
                          </a:solidFill>
                        </a:rPr>
                        <a:t>16 </a:t>
                      </a:r>
                      <a:r>
                        <a:rPr lang="en-US" sz="2900" u="sng" dirty="0" smtClean="0">
                          <a:solidFill>
                            <a:srgbClr val="FF0000"/>
                          </a:solidFill>
                        </a:rPr>
                        <a:t>KB</a:t>
                      </a:r>
                      <a:r>
                        <a:rPr lang="en-US" sz="2900" u="none" dirty="0" smtClean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en-US" sz="2900" dirty="0" smtClean="0">
                          <a:solidFill>
                            <a:srgbClr val="FF0000"/>
                          </a:solidFill>
                        </a:rPr>
                        <a:t>/thread</a:t>
                      </a:r>
                      <a:endParaRPr lang="en-US" sz="2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dirty="0" smtClean="0">
                          <a:solidFill>
                            <a:srgbClr val="FF0000"/>
                          </a:solidFill>
                        </a:rPr>
                        <a:t>8 </a:t>
                      </a:r>
                      <a:r>
                        <a:rPr lang="en-US" sz="2900" u="sng" dirty="0" smtClean="0">
                          <a:solidFill>
                            <a:srgbClr val="FF0000"/>
                          </a:solidFill>
                        </a:rPr>
                        <a:t>KB</a:t>
                      </a:r>
                      <a:r>
                        <a:rPr lang="en-US" sz="2900" u="none" baseline="0" dirty="0" smtClean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en-US" sz="2900" dirty="0" smtClean="0">
                          <a:solidFill>
                            <a:srgbClr val="FF0000"/>
                          </a:solidFill>
                        </a:rPr>
                        <a:t>/thread</a:t>
                      </a:r>
                      <a:endParaRPr lang="en-US" sz="2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dirty="0" smtClean="0">
                          <a:solidFill>
                            <a:srgbClr val="FF0000"/>
                          </a:solidFill>
                        </a:rPr>
                        <a:t>10-32 </a:t>
                      </a:r>
                      <a:r>
                        <a:rPr lang="en-US" sz="2900" u="sng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en-US" sz="2900" dirty="0" smtClean="0">
                          <a:solidFill>
                            <a:srgbClr val="FF0000"/>
                          </a:solidFill>
                        </a:rPr>
                        <a:t>  / thread</a:t>
                      </a:r>
                      <a:endParaRPr lang="en-US" sz="2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smtClean="0">
                          <a:solidFill>
                            <a:srgbClr val="FF0000"/>
                          </a:solidFill>
                        </a:rPr>
                        <a:t>24 </a:t>
                      </a:r>
                      <a:r>
                        <a:rPr lang="en-US" sz="2900" u="sng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en-US" sz="2900" u="none" baseline="0" dirty="0" smtClean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en-US" sz="2900" dirty="0" smtClean="0">
                          <a:solidFill>
                            <a:srgbClr val="FF0000"/>
                          </a:solidFill>
                        </a:rPr>
                        <a:t>/thread</a:t>
                      </a:r>
                      <a:endParaRPr lang="en-US" sz="2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801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defTabSz="995599" rtl="0">
              <a:spcBef>
                <a:spcPct val="0"/>
              </a:spcBef>
            </a:pPr>
            <a:r>
              <a:rPr lang="en-US" sz="48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Conflict 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Contention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753600" y="2667000"/>
            <a:ext cx="1143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753600" y="3352800"/>
            <a:ext cx="1143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753600" y="4038600"/>
            <a:ext cx="1143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753600" y="4724400"/>
            <a:ext cx="1143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753600" y="5410200"/>
            <a:ext cx="1143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Set4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753600" y="6096000"/>
            <a:ext cx="1143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Set5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753600" y="6781800"/>
            <a:ext cx="1143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Set6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753600" y="7467600"/>
            <a:ext cx="1143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Set7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810000" y="42672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10000" y="44196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810000" y="45720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810000" y="47244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810000" y="48768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810000" y="50292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810000" y="51816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810000" y="53340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810000" y="54864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810000" y="56388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105400" y="4572000"/>
            <a:ext cx="1295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Memory-coalescing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472440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Warp Threads’ memory loads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629400" y="4572000"/>
            <a:ext cx="1066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Indexer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677400" y="226689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L1 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71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defTabSz="995599" rtl="0">
              <a:spcBef>
                <a:spcPct val="0"/>
              </a:spcBef>
            </a:pPr>
            <a:r>
              <a:rPr lang="en-US" sz="48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Conflict 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Contention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753600" y="2667000"/>
            <a:ext cx="1143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753600" y="3352800"/>
            <a:ext cx="1143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753600" y="4038600"/>
            <a:ext cx="1143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753600" y="4724400"/>
            <a:ext cx="1143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753600" y="5410200"/>
            <a:ext cx="1143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Set4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753600" y="6096000"/>
            <a:ext cx="1143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Set5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753600" y="6781800"/>
            <a:ext cx="1143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Set6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753600" y="7467600"/>
            <a:ext cx="1143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Set7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105400" y="4572000"/>
            <a:ext cx="1295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Memory-coalescing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8839200" y="26670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8763000" y="28194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8763000" y="29718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763000" y="31242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763000" y="32766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534400" y="32004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8305800" y="28956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8077200" y="30480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001000" y="27432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924800" y="32004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629400" y="4572000"/>
            <a:ext cx="1066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Indexer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1049000" y="2489537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ausing severe stalls and conflict misses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2046" y="7709118"/>
            <a:ext cx="1006044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Two Types of Conflicts:</a:t>
            </a:r>
          </a:p>
          <a:p>
            <a:pPr lvl="1"/>
            <a:r>
              <a:rPr lang="en-US" sz="2800" dirty="0" smtClean="0"/>
              <a:t>1- Intra-Warp </a:t>
            </a:r>
            <a:r>
              <a:rPr lang="en-US" sz="2800" dirty="0"/>
              <a:t>Conflict Contention: Threads within the same warp</a:t>
            </a:r>
          </a:p>
          <a:p>
            <a:pPr lvl="1"/>
            <a:r>
              <a:rPr lang="en-US" sz="2800" dirty="0" smtClean="0"/>
              <a:t>2- Inter-Warp </a:t>
            </a:r>
            <a:r>
              <a:rPr lang="en-US" sz="2800" dirty="0"/>
              <a:t>Conflict Contention: A group of coalesced warps</a:t>
            </a:r>
          </a:p>
          <a:p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9753600" y="226689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L1 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30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159521</TotalTime>
  <Words>1554</Words>
  <Application>Microsoft Office PowerPoint</Application>
  <PresentationFormat>Custom</PresentationFormat>
  <Paragraphs>447</Paragraphs>
  <Slides>40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Efficient Utilization of GPGPU  Cache Hierarchy</vt:lpstr>
      <vt:lpstr>Outline</vt:lpstr>
      <vt:lpstr>Outline</vt:lpstr>
      <vt:lpstr>GPGPU is a Hot Topic of Research</vt:lpstr>
      <vt:lpstr>Why GPU caches?</vt:lpstr>
      <vt:lpstr>Outline</vt:lpstr>
      <vt:lpstr>Cache Thrashing</vt:lpstr>
      <vt:lpstr>Conflict Contention</vt:lpstr>
      <vt:lpstr>Conflict Contention</vt:lpstr>
      <vt:lpstr>Sequential Interleaving Indexer</vt:lpstr>
      <vt:lpstr>1-way Conflict Contention Example</vt:lpstr>
      <vt:lpstr>Outline</vt:lpstr>
      <vt:lpstr>Experimental Setup</vt:lpstr>
      <vt:lpstr>Outline</vt:lpstr>
      <vt:lpstr>Cache Sensitivity</vt:lpstr>
      <vt:lpstr>L1/L2 Data Locality Analysis (Read only)</vt:lpstr>
      <vt:lpstr>Outline</vt:lpstr>
      <vt:lpstr>Idea#1: Dynamically Bypassing Streaming Applications</vt:lpstr>
      <vt:lpstr>Static Warp Throttling Effect on BFS</vt:lpstr>
      <vt:lpstr>Idea#2: Dynamic Warp Throttling Via Cores Sampling  (DWT-CS)</vt:lpstr>
      <vt:lpstr>Alleviating Cache Conflicts</vt:lpstr>
      <vt:lpstr>Cache-bypassing-on-stalls Shortcomings</vt:lpstr>
      <vt:lpstr>Cache-bypassing-on-stalls Shortcomings</vt:lpstr>
      <vt:lpstr>Idea# 3: Employing Pseudo Random Interleaving  Caches (PRIC) </vt:lpstr>
      <vt:lpstr>Sequential Interleaving vs PRIC</vt:lpstr>
      <vt:lpstr>PRIC</vt:lpstr>
      <vt:lpstr>PRIC</vt:lpstr>
      <vt:lpstr>Outline</vt:lpstr>
      <vt:lpstr>Performance Improvement over Baseline</vt:lpstr>
      <vt:lpstr>Miss rate Reduction</vt:lpstr>
      <vt:lpstr>Miss rate Reduction</vt:lpstr>
      <vt:lpstr>Miss rate Reduction</vt:lpstr>
      <vt:lpstr>Related Work</vt:lpstr>
      <vt:lpstr>Compared to CCWS and MRPB</vt:lpstr>
      <vt:lpstr>        PRIC vs High Associativity </vt:lpstr>
      <vt:lpstr>Outline</vt:lpstr>
      <vt:lpstr>Conclusions</vt:lpstr>
      <vt:lpstr>Future Work (I): Fine-Grained Bypassing Mechanism</vt:lpstr>
      <vt:lpstr>Future Work (II): Resistant to Unstable Thrashing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Mahmoud</dc:creator>
  <cp:lastModifiedBy>Mahmoud</cp:lastModifiedBy>
  <cp:revision>3773</cp:revision>
  <dcterms:created xsi:type="dcterms:W3CDTF">2006-08-16T00:00:00Z</dcterms:created>
  <dcterms:modified xsi:type="dcterms:W3CDTF">2015-02-15T00:08:18Z</dcterms:modified>
</cp:coreProperties>
</file>