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43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683" autoAdjust="0"/>
  </p:normalViewPr>
  <p:slideViewPr>
    <p:cSldViewPr snapToGrid="0">
      <p:cViewPr varScale="1">
        <p:scale>
          <a:sx n="62" d="100"/>
          <a:sy n="62" d="100"/>
        </p:scale>
        <p:origin x="79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69EDB6-A7D5-4DAC-B2B8-ADB8482E3B4A}" type="datetimeFigureOut">
              <a:rPr lang="en-US" smtClean="0"/>
              <a:t>12/31/2020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34F47-02C1-4CA5-8936-B61A6BE5514A}" type="slidenum">
              <a:rPr lang="en-US" smtClean="0"/>
              <a:t>‹#›</a:t>
            </a:fld>
            <a:endParaRPr lang="en-US"/>
          </a:p>
        </p:txBody>
      </p:sp>
    </p:spTree>
    <p:extLst>
      <p:ext uri="{BB962C8B-B14F-4D97-AF65-F5344CB8AC3E}">
        <p14:creationId xmlns:p14="http://schemas.microsoft.com/office/powerpoint/2010/main" val="1245343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Hello everyone, In this talk I will briefly present my PhD thesis work.</a:t>
            </a:r>
          </a:p>
          <a:p>
            <a:endParaRPr lang="en-US" dirty="0"/>
          </a:p>
          <a:p>
            <a:r>
              <a:rPr lang="en-US" sz="1200" b="0" i="0" kern="1200" dirty="0">
                <a:solidFill>
                  <a:schemeClr val="tx1"/>
                </a:solidFill>
                <a:effectLst/>
                <a:latin typeface="+mn-lt"/>
                <a:ea typeface="+mn-ea"/>
                <a:cs typeface="+mn-cs"/>
              </a:rPr>
              <a:t>The slowing growth of Moore’s law along with the increasing demands of exa-scale applications, makes performance and memory scalability very challenging. As shown in figure, the compute and memory demands of deep learning applications have been increased exponentially over the last years.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continue compute performance scaling beyond Moore’s law limitations, chip vendors breaks down monolithic GPU into multiple discrete GPUs and </a:t>
            </a:r>
            <a:r>
              <a:rPr lang="en-US" sz="1200" b="0" i="0" kern="1200" dirty="0" err="1">
                <a:solidFill>
                  <a:schemeClr val="tx1"/>
                </a:solidFill>
                <a:effectLst/>
                <a:latin typeface="+mn-lt"/>
                <a:ea typeface="+mn-ea"/>
                <a:cs typeface="+mn-cs"/>
              </a:rPr>
              <a:t>chiplets</a:t>
            </a:r>
            <a:r>
              <a:rPr lang="en-US" sz="1200" b="0" i="0" kern="1200" dirty="0">
                <a:solidFill>
                  <a:schemeClr val="tx1"/>
                </a:solidFill>
                <a:effectLst/>
                <a:latin typeface="+mn-lt"/>
                <a:ea typeface="+mn-ea"/>
                <a:cs typeface="+mn-cs"/>
              </a:rPr>
              <a:t>, as well as employing heterogeneous memory modules to continue memory capacity scaling. This new system raises critical issues such as, How to overcome the communication and NUMA overheads? and, How to efficiently manage and customize the heterogeneous memory to enable breakthrough one trillion parameter model?, Also, there is a need in academia for a new simulation infrastructure that can accurately model and evaluate these rapidly evolving systems. In conclusion, as David Patterson wrote last year that this is a Golden Age for Computer Architecture and I am proud to part of this age. Thanks for your watching.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7734F47-02C1-4CA5-8936-B61A6BE5514A}" type="slidenum">
              <a:rPr lang="en-US" smtClean="0"/>
              <a:t>1</a:t>
            </a:fld>
            <a:endParaRPr lang="en-US"/>
          </a:p>
        </p:txBody>
      </p:sp>
    </p:spTree>
    <p:extLst>
      <p:ext uri="{BB962C8B-B14F-4D97-AF65-F5344CB8AC3E}">
        <p14:creationId xmlns:p14="http://schemas.microsoft.com/office/powerpoint/2010/main" val="384196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100C-AA9C-4B87-B29E-53D473623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8339B4-A2DF-4FD8-8FBE-122043C520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11EB12-F790-4A19-8FB7-6D47A0290B5F}"/>
              </a:ext>
            </a:extLst>
          </p:cNvPr>
          <p:cNvSpPr>
            <a:spLocks noGrp="1"/>
          </p:cNvSpPr>
          <p:nvPr>
            <p:ph type="dt" sz="half" idx="10"/>
          </p:nvPr>
        </p:nvSpPr>
        <p:spPr/>
        <p:txBody>
          <a:bodyPr/>
          <a:lstStyle/>
          <a:p>
            <a:fld id="{2DE9EFB9-BE7C-4FC4-9531-42863BF02BF7}" type="datetimeFigureOut">
              <a:rPr lang="en-US" smtClean="0"/>
              <a:t>12/31/2020</a:t>
            </a:fld>
            <a:endParaRPr lang="en-US"/>
          </a:p>
        </p:txBody>
      </p:sp>
      <p:sp>
        <p:nvSpPr>
          <p:cNvPr id="5" name="Footer Placeholder 4">
            <a:extLst>
              <a:ext uri="{FF2B5EF4-FFF2-40B4-BE49-F238E27FC236}">
                <a16:creationId xmlns:a16="http://schemas.microsoft.com/office/drawing/2014/main" id="{3D951FB9-880F-4E8B-BF22-3E47EF86B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128F4-05FF-4EBD-8A7C-F6A18B087267}"/>
              </a:ext>
            </a:extLst>
          </p:cNvPr>
          <p:cNvSpPr>
            <a:spLocks noGrp="1"/>
          </p:cNvSpPr>
          <p:nvPr>
            <p:ph type="sldNum" sz="quarter" idx="12"/>
          </p:nvPr>
        </p:nvSpPr>
        <p:spPr/>
        <p:txBody>
          <a:bodyPr/>
          <a:lstStyle/>
          <a:p>
            <a:fld id="{CC48A1D6-605A-4526-B56B-803A6F215150}" type="slidenum">
              <a:rPr lang="en-US" smtClean="0"/>
              <a:t>‹#›</a:t>
            </a:fld>
            <a:endParaRPr lang="en-US"/>
          </a:p>
        </p:txBody>
      </p:sp>
    </p:spTree>
    <p:extLst>
      <p:ext uri="{BB962C8B-B14F-4D97-AF65-F5344CB8AC3E}">
        <p14:creationId xmlns:p14="http://schemas.microsoft.com/office/powerpoint/2010/main" val="3777681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21512-0DCA-4339-9DCB-97E7C81EBA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D33DAF-5AEE-4505-87B1-46D456E3A1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7598B3-6FBD-4F8D-829C-7E574D5DA6F7}"/>
              </a:ext>
            </a:extLst>
          </p:cNvPr>
          <p:cNvSpPr>
            <a:spLocks noGrp="1"/>
          </p:cNvSpPr>
          <p:nvPr>
            <p:ph type="dt" sz="half" idx="10"/>
          </p:nvPr>
        </p:nvSpPr>
        <p:spPr/>
        <p:txBody>
          <a:bodyPr/>
          <a:lstStyle/>
          <a:p>
            <a:fld id="{2DE9EFB9-BE7C-4FC4-9531-42863BF02BF7}" type="datetimeFigureOut">
              <a:rPr lang="en-US" smtClean="0"/>
              <a:t>12/31/2020</a:t>
            </a:fld>
            <a:endParaRPr lang="en-US"/>
          </a:p>
        </p:txBody>
      </p:sp>
      <p:sp>
        <p:nvSpPr>
          <p:cNvPr id="5" name="Footer Placeholder 4">
            <a:extLst>
              <a:ext uri="{FF2B5EF4-FFF2-40B4-BE49-F238E27FC236}">
                <a16:creationId xmlns:a16="http://schemas.microsoft.com/office/drawing/2014/main" id="{873A2458-1002-4123-B4CC-5C13C9EDF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7126B-480C-46E7-BFE5-909CA0DA0D7C}"/>
              </a:ext>
            </a:extLst>
          </p:cNvPr>
          <p:cNvSpPr>
            <a:spLocks noGrp="1"/>
          </p:cNvSpPr>
          <p:nvPr>
            <p:ph type="sldNum" sz="quarter" idx="12"/>
          </p:nvPr>
        </p:nvSpPr>
        <p:spPr/>
        <p:txBody>
          <a:bodyPr/>
          <a:lstStyle/>
          <a:p>
            <a:fld id="{CC48A1D6-605A-4526-B56B-803A6F215150}" type="slidenum">
              <a:rPr lang="en-US" smtClean="0"/>
              <a:t>‹#›</a:t>
            </a:fld>
            <a:endParaRPr lang="en-US"/>
          </a:p>
        </p:txBody>
      </p:sp>
    </p:spTree>
    <p:extLst>
      <p:ext uri="{BB962C8B-B14F-4D97-AF65-F5344CB8AC3E}">
        <p14:creationId xmlns:p14="http://schemas.microsoft.com/office/powerpoint/2010/main" val="1210420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24C4DD-573B-4219-B2AA-188A2122B8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2A6676-E63A-418A-8EDE-371065511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7B4D54-2704-4F42-BB86-F0B510A4F981}"/>
              </a:ext>
            </a:extLst>
          </p:cNvPr>
          <p:cNvSpPr>
            <a:spLocks noGrp="1"/>
          </p:cNvSpPr>
          <p:nvPr>
            <p:ph type="dt" sz="half" idx="10"/>
          </p:nvPr>
        </p:nvSpPr>
        <p:spPr/>
        <p:txBody>
          <a:bodyPr/>
          <a:lstStyle/>
          <a:p>
            <a:fld id="{2DE9EFB9-BE7C-4FC4-9531-42863BF02BF7}" type="datetimeFigureOut">
              <a:rPr lang="en-US" smtClean="0"/>
              <a:t>12/31/2020</a:t>
            </a:fld>
            <a:endParaRPr lang="en-US"/>
          </a:p>
        </p:txBody>
      </p:sp>
      <p:sp>
        <p:nvSpPr>
          <p:cNvPr id="5" name="Footer Placeholder 4">
            <a:extLst>
              <a:ext uri="{FF2B5EF4-FFF2-40B4-BE49-F238E27FC236}">
                <a16:creationId xmlns:a16="http://schemas.microsoft.com/office/drawing/2014/main" id="{FA084DEB-878E-45C4-ABCD-DD90EFC5F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CC0CE-22D4-415E-97AE-FC8153372C55}"/>
              </a:ext>
            </a:extLst>
          </p:cNvPr>
          <p:cNvSpPr>
            <a:spLocks noGrp="1"/>
          </p:cNvSpPr>
          <p:nvPr>
            <p:ph type="sldNum" sz="quarter" idx="12"/>
          </p:nvPr>
        </p:nvSpPr>
        <p:spPr/>
        <p:txBody>
          <a:bodyPr/>
          <a:lstStyle/>
          <a:p>
            <a:fld id="{CC48A1D6-605A-4526-B56B-803A6F215150}" type="slidenum">
              <a:rPr lang="en-US" smtClean="0"/>
              <a:t>‹#›</a:t>
            </a:fld>
            <a:endParaRPr lang="en-US"/>
          </a:p>
        </p:txBody>
      </p:sp>
    </p:spTree>
    <p:extLst>
      <p:ext uri="{BB962C8B-B14F-4D97-AF65-F5344CB8AC3E}">
        <p14:creationId xmlns:p14="http://schemas.microsoft.com/office/powerpoint/2010/main" val="225510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958B6-465C-401F-A0D1-6DCBEB50A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D80366-D2A3-4A88-9595-6174796488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DC179-8891-4383-BA01-84D1DDDD2FCF}"/>
              </a:ext>
            </a:extLst>
          </p:cNvPr>
          <p:cNvSpPr>
            <a:spLocks noGrp="1"/>
          </p:cNvSpPr>
          <p:nvPr>
            <p:ph type="dt" sz="half" idx="10"/>
          </p:nvPr>
        </p:nvSpPr>
        <p:spPr/>
        <p:txBody>
          <a:bodyPr/>
          <a:lstStyle/>
          <a:p>
            <a:fld id="{2DE9EFB9-BE7C-4FC4-9531-42863BF02BF7}" type="datetimeFigureOut">
              <a:rPr lang="en-US" smtClean="0"/>
              <a:t>12/31/2020</a:t>
            </a:fld>
            <a:endParaRPr lang="en-US"/>
          </a:p>
        </p:txBody>
      </p:sp>
      <p:sp>
        <p:nvSpPr>
          <p:cNvPr id="5" name="Footer Placeholder 4">
            <a:extLst>
              <a:ext uri="{FF2B5EF4-FFF2-40B4-BE49-F238E27FC236}">
                <a16:creationId xmlns:a16="http://schemas.microsoft.com/office/drawing/2014/main" id="{CCFF7A16-58A3-49E9-BD7A-1415BA677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F4C32-4472-40A1-994C-E192F28A8561}"/>
              </a:ext>
            </a:extLst>
          </p:cNvPr>
          <p:cNvSpPr>
            <a:spLocks noGrp="1"/>
          </p:cNvSpPr>
          <p:nvPr>
            <p:ph type="sldNum" sz="quarter" idx="12"/>
          </p:nvPr>
        </p:nvSpPr>
        <p:spPr/>
        <p:txBody>
          <a:bodyPr/>
          <a:lstStyle/>
          <a:p>
            <a:fld id="{CC48A1D6-605A-4526-B56B-803A6F215150}" type="slidenum">
              <a:rPr lang="en-US" smtClean="0"/>
              <a:t>‹#›</a:t>
            </a:fld>
            <a:endParaRPr lang="en-US"/>
          </a:p>
        </p:txBody>
      </p:sp>
    </p:spTree>
    <p:extLst>
      <p:ext uri="{BB962C8B-B14F-4D97-AF65-F5344CB8AC3E}">
        <p14:creationId xmlns:p14="http://schemas.microsoft.com/office/powerpoint/2010/main" val="2729079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437B1-0D32-4D5D-B467-193AF00BC0D2}"/>
              </a:ext>
            </a:extLst>
          </p:cNvPr>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0373D4-7768-4404-9405-BB0A8FA15491}"/>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08B0BE-4E08-4525-8383-F87CAEC8A30C}"/>
              </a:ext>
            </a:extLst>
          </p:cNvPr>
          <p:cNvSpPr>
            <a:spLocks noGrp="1"/>
          </p:cNvSpPr>
          <p:nvPr>
            <p:ph type="dt" sz="half" idx="10"/>
          </p:nvPr>
        </p:nvSpPr>
        <p:spPr/>
        <p:txBody>
          <a:bodyPr/>
          <a:lstStyle/>
          <a:p>
            <a:fld id="{2DE9EFB9-BE7C-4FC4-9531-42863BF02BF7}" type="datetimeFigureOut">
              <a:rPr lang="en-US" smtClean="0"/>
              <a:t>12/31/2020</a:t>
            </a:fld>
            <a:endParaRPr lang="en-US"/>
          </a:p>
        </p:txBody>
      </p:sp>
      <p:sp>
        <p:nvSpPr>
          <p:cNvPr id="5" name="Footer Placeholder 4">
            <a:extLst>
              <a:ext uri="{FF2B5EF4-FFF2-40B4-BE49-F238E27FC236}">
                <a16:creationId xmlns:a16="http://schemas.microsoft.com/office/drawing/2014/main" id="{723072AC-625A-45F8-BD5C-D60DA7DD8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F068A-3565-494E-A4E7-09DEAA8005FD}"/>
              </a:ext>
            </a:extLst>
          </p:cNvPr>
          <p:cNvSpPr>
            <a:spLocks noGrp="1"/>
          </p:cNvSpPr>
          <p:nvPr>
            <p:ph type="sldNum" sz="quarter" idx="12"/>
          </p:nvPr>
        </p:nvSpPr>
        <p:spPr/>
        <p:txBody>
          <a:bodyPr/>
          <a:lstStyle/>
          <a:p>
            <a:fld id="{CC48A1D6-605A-4526-B56B-803A6F215150}" type="slidenum">
              <a:rPr lang="en-US" smtClean="0"/>
              <a:t>‹#›</a:t>
            </a:fld>
            <a:endParaRPr lang="en-US"/>
          </a:p>
        </p:txBody>
      </p:sp>
    </p:spTree>
    <p:extLst>
      <p:ext uri="{BB962C8B-B14F-4D97-AF65-F5344CB8AC3E}">
        <p14:creationId xmlns:p14="http://schemas.microsoft.com/office/powerpoint/2010/main" val="1945323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FF9B-E6A6-48C9-A222-67E621EAE5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EFE408-2F57-4D22-99C4-F8ACE967C2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8B6B1C-633A-4D60-886A-08633DDE65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A5A998-2083-43FE-ABED-C652F559DFCC}"/>
              </a:ext>
            </a:extLst>
          </p:cNvPr>
          <p:cNvSpPr>
            <a:spLocks noGrp="1"/>
          </p:cNvSpPr>
          <p:nvPr>
            <p:ph type="dt" sz="half" idx="10"/>
          </p:nvPr>
        </p:nvSpPr>
        <p:spPr/>
        <p:txBody>
          <a:bodyPr/>
          <a:lstStyle/>
          <a:p>
            <a:fld id="{2DE9EFB9-BE7C-4FC4-9531-42863BF02BF7}" type="datetimeFigureOut">
              <a:rPr lang="en-US" smtClean="0"/>
              <a:t>12/31/2020</a:t>
            </a:fld>
            <a:endParaRPr lang="en-US"/>
          </a:p>
        </p:txBody>
      </p:sp>
      <p:sp>
        <p:nvSpPr>
          <p:cNvPr id="6" name="Footer Placeholder 5">
            <a:extLst>
              <a:ext uri="{FF2B5EF4-FFF2-40B4-BE49-F238E27FC236}">
                <a16:creationId xmlns:a16="http://schemas.microsoft.com/office/drawing/2014/main" id="{FE96B8AB-C893-47FE-8D5A-57E49F891B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E4B7CD-3017-4ACF-9D7F-BD0F03E5E086}"/>
              </a:ext>
            </a:extLst>
          </p:cNvPr>
          <p:cNvSpPr>
            <a:spLocks noGrp="1"/>
          </p:cNvSpPr>
          <p:nvPr>
            <p:ph type="sldNum" sz="quarter" idx="12"/>
          </p:nvPr>
        </p:nvSpPr>
        <p:spPr/>
        <p:txBody>
          <a:bodyPr/>
          <a:lstStyle/>
          <a:p>
            <a:fld id="{CC48A1D6-605A-4526-B56B-803A6F215150}" type="slidenum">
              <a:rPr lang="en-US" smtClean="0"/>
              <a:t>‹#›</a:t>
            </a:fld>
            <a:endParaRPr lang="en-US"/>
          </a:p>
        </p:txBody>
      </p:sp>
    </p:spTree>
    <p:extLst>
      <p:ext uri="{BB962C8B-B14F-4D97-AF65-F5344CB8AC3E}">
        <p14:creationId xmlns:p14="http://schemas.microsoft.com/office/powerpoint/2010/main" val="641621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5431-6E9E-41A8-9C35-3623884CD59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9B1315-23BA-4F41-B119-D89956441E64}"/>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FEE691-C57E-487A-9423-0FF396E06301}"/>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FB63F0-951E-4958-BE43-15EBC3113A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112A9A-275B-4FC3-AA48-E791E6AB76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B87F8C-71B5-4E93-987F-2B368F584C65}"/>
              </a:ext>
            </a:extLst>
          </p:cNvPr>
          <p:cNvSpPr>
            <a:spLocks noGrp="1"/>
          </p:cNvSpPr>
          <p:nvPr>
            <p:ph type="dt" sz="half" idx="10"/>
          </p:nvPr>
        </p:nvSpPr>
        <p:spPr/>
        <p:txBody>
          <a:bodyPr/>
          <a:lstStyle/>
          <a:p>
            <a:fld id="{2DE9EFB9-BE7C-4FC4-9531-42863BF02BF7}" type="datetimeFigureOut">
              <a:rPr lang="en-US" smtClean="0"/>
              <a:t>12/31/2020</a:t>
            </a:fld>
            <a:endParaRPr lang="en-US"/>
          </a:p>
        </p:txBody>
      </p:sp>
      <p:sp>
        <p:nvSpPr>
          <p:cNvPr id="8" name="Footer Placeholder 7">
            <a:extLst>
              <a:ext uri="{FF2B5EF4-FFF2-40B4-BE49-F238E27FC236}">
                <a16:creationId xmlns:a16="http://schemas.microsoft.com/office/drawing/2014/main" id="{9E3DCC06-BA01-46C9-B6FF-E70BABAE90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89C2CE-BDC8-42A8-832B-9C7E599A3CB5}"/>
              </a:ext>
            </a:extLst>
          </p:cNvPr>
          <p:cNvSpPr>
            <a:spLocks noGrp="1"/>
          </p:cNvSpPr>
          <p:nvPr>
            <p:ph type="sldNum" sz="quarter" idx="12"/>
          </p:nvPr>
        </p:nvSpPr>
        <p:spPr/>
        <p:txBody>
          <a:bodyPr/>
          <a:lstStyle/>
          <a:p>
            <a:fld id="{CC48A1D6-605A-4526-B56B-803A6F215150}" type="slidenum">
              <a:rPr lang="en-US" smtClean="0"/>
              <a:t>‹#›</a:t>
            </a:fld>
            <a:endParaRPr lang="en-US"/>
          </a:p>
        </p:txBody>
      </p:sp>
    </p:spTree>
    <p:extLst>
      <p:ext uri="{BB962C8B-B14F-4D97-AF65-F5344CB8AC3E}">
        <p14:creationId xmlns:p14="http://schemas.microsoft.com/office/powerpoint/2010/main" val="2339284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4060-0C8D-4DA3-B0EE-A928361EE7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4C298B-7D4A-4F9D-AF27-4CA9235FA931}"/>
              </a:ext>
            </a:extLst>
          </p:cNvPr>
          <p:cNvSpPr>
            <a:spLocks noGrp="1"/>
          </p:cNvSpPr>
          <p:nvPr>
            <p:ph type="dt" sz="half" idx="10"/>
          </p:nvPr>
        </p:nvSpPr>
        <p:spPr/>
        <p:txBody>
          <a:bodyPr/>
          <a:lstStyle/>
          <a:p>
            <a:fld id="{2DE9EFB9-BE7C-4FC4-9531-42863BF02BF7}" type="datetimeFigureOut">
              <a:rPr lang="en-US" smtClean="0"/>
              <a:t>12/31/2020</a:t>
            </a:fld>
            <a:endParaRPr lang="en-US"/>
          </a:p>
        </p:txBody>
      </p:sp>
      <p:sp>
        <p:nvSpPr>
          <p:cNvPr id="4" name="Footer Placeholder 3">
            <a:extLst>
              <a:ext uri="{FF2B5EF4-FFF2-40B4-BE49-F238E27FC236}">
                <a16:creationId xmlns:a16="http://schemas.microsoft.com/office/drawing/2014/main" id="{B4BE70BC-0953-4520-9C5E-1FEAD36CFE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B67305-B2F1-4AAD-A689-0510CAB9D6C1}"/>
              </a:ext>
            </a:extLst>
          </p:cNvPr>
          <p:cNvSpPr>
            <a:spLocks noGrp="1"/>
          </p:cNvSpPr>
          <p:nvPr>
            <p:ph type="sldNum" sz="quarter" idx="12"/>
          </p:nvPr>
        </p:nvSpPr>
        <p:spPr/>
        <p:txBody>
          <a:bodyPr/>
          <a:lstStyle/>
          <a:p>
            <a:fld id="{CC48A1D6-605A-4526-B56B-803A6F215150}" type="slidenum">
              <a:rPr lang="en-US" smtClean="0"/>
              <a:t>‹#›</a:t>
            </a:fld>
            <a:endParaRPr lang="en-US"/>
          </a:p>
        </p:txBody>
      </p:sp>
    </p:spTree>
    <p:extLst>
      <p:ext uri="{BB962C8B-B14F-4D97-AF65-F5344CB8AC3E}">
        <p14:creationId xmlns:p14="http://schemas.microsoft.com/office/powerpoint/2010/main" val="252720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0F1BAC-9366-47C5-9614-484F41091C25}"/>
              </a:ext>
            </a:extLst>
          </p:cNvPr>
          <p:cNvSpPr>
            <a:spLocks noGrp="1"/>
          </p:cNvSpPr>
          <p:nvPr>
            <p:ph type="dt" sz="half" idx="10"/>
          </p:nvPr>
        </p:nvSpPr>
        <p:spPr/>
        <p:txBody>
          <a:bodyPr/>
          <a:lstStyle/>
          <a:p>
            <a:fld id="{2DE9EFB9-BE7C-4FC4-9531-42863BF02BF7}" type="datetimeFigureOut">
              <a:rPr lang="en-US" smtClean="0"/>
              <a:t>12/31/2020</a:t>
            </a:fld>
            <a:endParaRPr lang="en-US"/>
          </a:p>
        </p:txBody>
      </p:sp>
      <p:sp>
        <p:nvSpPr>
          <p:cNvPr id="3" name="Footer Placeholder 2">
            <a:extLst>
              <a:ext uri="{FF2B5EF4-FFF2-40B4-BE49-F238E27FC236}">
                <a16:creationId xmlns:a16="http://schemas.microsoft.com/office/drawing/2014/main" id="{D0B1FD69-A2C8-40B4-98FD-E42D09DB6B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EDDC73-CFD7-4230-AF39-CD2F9327EE39}"/>
              </a:ext>
            </a:extLst>
          </p:cNvPr>
          <p:cNvSpPr>
            <a:spLocks noGrp="1"/>
          </p:cNvSpPr>
          <p:nvPr>
            <p:ph type="sldNum" sz="quarter" idx="12"/>
          </p:nvPr>
        </p:nvSpPr>
        <p:spPr/>
        <p:txBody>
          <a:bodyPr/>
          <a:lstStyle/>
          <a:p>
            <a:fld id="{CC48A1D6-605A-4526-B56B-803A6F215150}" type="slidenum">
              <a:rPr lang="en-US" smtClean="0"/>
              <a:t>‹#›</a:t>
            </a:fld>
            <a:endParaRPr lang="en-US"/>
          </a:p>
        </p:txBody>
      </p:sp>
    </p:spTree>
    <p:extLst>
      <p:ext uri="{BB962C8B-B14F-4D97-AF65-F5344CB8AC3E}">
        <p14:creationId xmlns:p14="http://schemas.microsoft.com/office/powerpoint/2010/main" val="189544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2AC50-B933-4DA9-8553-BFCD271D74F2}"/>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F6CAA7-F47C-4915-A5E6-2485942EB89F}"/>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49F95D-14E4-480B-9E7E-45DD3861EDE7}"/>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F6E38E-7551-476D-A712-AF05B081DEAF}"/>
              </a:ext>
            </a:extLst>
          </p:cNvPr>
          <p:cNvSpPr>
            <a:spLocks noGrp="1"/>
          </p:cNvSpPr>
          <p:nvPr>
            <p:ph type="dt" sz="half" idx="10"/>
          </p:nvPr>
        </p:nvSpPr>
        <p:spPr/>
        <p:txBody>
          <a:bodyPr/>
          <a:lstStyle/>
          <a:p>
            <a:fld id="{2DE9EFB9-BE7C-4FC4-9531-42863BF02BF7}" type="datetimeFigureOut">
              <a:rPr lang="en-US" smtClean="0"/>
              <a:t>12/31/2020</a:t>
            </a:fld>
            <a:endParaRPr lang="en-US"/>
          </a:p>
        </p:txBody>
      </p:sp>
      <p:sp>
        <p:nvSpPr>
          <p:cNvPr id="6" name="Footer Placeholder 5">
            <a:extLst>
              <a:ext uri="{FF2B5EF4-FFF2-40B4-BE49-F238E27FC236}">
                <a16:creationId xmlns:a16="http://schemas.microsoft.com/office/drawing/2014/main" id="{145F0D7C-9435-4705-B3DB-BAEAEBE45E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D546E3-BC9C-4BF0-9826-754869A9364E}"/>
              </a:ext>
            </a:extLst>
          </p:cNvPr>
          <p:cNvSpPr>
            <a:spLocks noGrp="1"/>
          </p:cNvSpPr>
          <p:nvPr>
            <p:ph type="sldNum" sz="quarter" idx="12"/>
          </p:nvPr>
        </p:nvSpPr>
        <p:spPr/>
        <p:txBody>
          <a:bodyPr/>
          <a:lstStyle/>
          <a:p>
            <a:fld id="{CC48A1D6-605A-4526-B56B-803A6F215150}" type="slidenum">
              <a:rPr lang="en-US" smtClean="0"/>
              <a:t>‹#›</a:t>
            </a:fld>
            <a:endParaRPr lang="en-US"/>
          </a:p>
        </p:txBody>
      </p:sp>
    </p:spTree>
    <p:extLst>
      <p:ext uri="{BB962C8B-B14F-4D97-AF65-F5344CB8AC3E}">
        <p14:creationId xmlns:p14="http://schemas.microsoft.com/office/powerpoint/2010/main" val="291149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A88A-C9FB-42AE-BD92-83B393B2E29C}"/>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D799CD-5CD4-4233-A93F-2741D4FD1981}"/>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898490-72E2-4C66-AFDB-296E31346AC9}"/>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DCCC59-FA2F-492F-B0AD-F1D15F1FD55D}"/>
              </a:ext>
            </a:extLst>
          </p:cNvPr>
          <p:cNvSpPr>
            <a:spLocks noGrp="1"/>
          </p:cNvSpPr>
          <p:nvPr>
            <p:ph type="dt" sz="half" idx="10"/>
          </p:nvPr>
        </p:nvSpPr>
        <p:spPr/>
        <p:txBody>
          <a:bodyPr/>
          <a:lstStyle/>
          <a:p>
            <a:fld id="{2DE9EFB9-BE7C-4FC4-9531-42863BF02BF7}" type="datetimeFigureOut">
              <a:rPr lang="en-US" smtClean="0"/>
              <a:t>12/31/2020</a:t>
            </a:fld>
            <a:endParaRPr lang="en-US"/>
          </a:p>
        </p:txBody>
      </p:sp>
      <p:sp>
        <p:nvSpPr>
          <p:cNvPr id="6" name="Footer Placeholder 5">
            <a:extLst>
              <a:ext uri="{FF2B5EF4-FFF2-40B4-BE49-F238E27FC236}">
                <a16:creationId xmlns:a16="http://schemas.microsoft.com/office/drawing/2014/main" id="{04B3B94B-ED75-453F-A0D6-4F8A2CA0C9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3F782-3531-4420-B3B3-8B2B7A724C08}"/>
              </a:ext>
            </a:extLst>
          </p:cNvPr>
          <p:cNvSpPr>
            <a:spLocks noGrp="1"/>
          </p:cNvSpPr>
          <p:nvPr>
            <p:ph type="sldNum" sz="quarter" idx="12"/>
          </p:nvPr>
        </p:nvSpPr>
        <p:spPr/>
        <p:txBody>
          <a:bodyPr/>
          <a:lstStyle/>
          <a:p>
            <a:fld id="{CC48A1D6-605A-4526-B56B-803A6F215150}" type="slidenum">
              <a:rPr lang="en-US" smtClean="0"/>
              <a:t>‹#›</a:t>
            </a:fld>
            <a:endParaRPr lang="en-US"/>
          </a:p>
        </p:txBody>
      </p:sp>
    </p:spTree>
    <p:extLst>
      <p:ext uri="{BB962C8B-B14F-4D97-AF65-F5344CB8AC3E}">
        <p14:creationId xmlns:p14="http://schemas.microsoft.com/office/powerpoint/2010/main" val="865244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4437F2-F387-4A42-B00D-7416EAC0FBE6}"/>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EE9FCD-C9DA-42B2-A7DD-7FA766A0B6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203744-A923-41E7-946E-E5AAD375C8AC}"/>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9EFB9-BE7C-4FC4-9531-42863BF02BF7}" type="datetimeFigureOut">
              <a:rPr lang="en-US" smtClean="0"/>
              <a:t>12/31/2020</a:t>
            </a:fld>
            <a:endParaRPr lang="en-US"/>
          </a:p>
        </p:txBody>
      </p:sp>
      <p:sp>
        <p:nvSpPr>
          <p:cNvPr id="5" name="Footer Placeholder 4">
            <a:extLst>
              <a:ext uri="{FF2B5EF4-FFF2-40B4-BE49-F238E27FC236}">
                <a16:creationId xmlns:a16="http://schemas.microsoft.com/office/drawing/2014/main" id="{4DBB4666-B912-45B8-9D32-050FBA865F3A}"/>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2FD1AE-8B6D-43CF-B26A-5CD83089A2C8}"/>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48A1D6-605A-4526-B56B-803A6F215150}" type="slidenum">
              <a:rPr lang="en-US" smtClean="0"/>
              <a:t>‹#›</a:t>
            </a:fld>
            <a:endParaRPr lang="en-US"/>
          </a:p>
        </p:txBody>
      </p:sp>
    </p:spTree>
    <p:extLst>
      <p:ext uri="{BB962C8B-B14F-4D97-AF65-F5344CB8AC3E}">
        <p14:creationId xmlns:p14="http://schemas.microsoft.com/office/powerpoint/2010/main" val="1112271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E04FD6-2384-4F84-A673-33057A6B83F6}"/>
              </a:ext>
            </a:extLst>
          </p:cNvPr>
          <p:cNvPicPr>
            <a:picLocks noChangeAspect="1"/>
          </p:cNvPicPr>
          <p:nvPr/>
        </p:nvPicPr>
        <p:blipFill rotWithShape="1">
          <a:blip r:embed="rId3"/>
          <a:srcRect l="3784" r="-1" b="-1"/>
          <a:stretch/>
        </p:blipFill>
        <p:spPr>
          <a:xfrm>
            <a:off x="936433" y="1014061"/>
            <a:ext cx="4143611" cy="2897539"/>
          </a:xfrm>
          <a:prstGeom prst="rect">
            <a:avLst/>
          </a:prstGeom>
        </p:spPr>
      </p:pic>
      <p:sp>
        <p:nvSpPr>
          <p:cNvPr id="18" name="TextBox 17">
            <a:extLst>
              <a:ext uri="{FF2B5EF4-FFF2-40B4-BE49-F238E27FC236}">
                <a16:creationId xmlns:a16="http://schemas.microsoft.com/office/drawing/2014/main" id="{A02C8DF3-D706-44E5-9EAD-476195F1E907}"/>
              </a:ext>
            </a:extLst>
          </p:cNvPr>
          <p:cNvSpPr txBox="1"/>
          <p:nvPr/>
        </p:nvSpPr>
        <p:spPr>
          <a:xfrm>
            <a:off x="602788" y="3894150"/>
            <a:ext cx="4872168" cy="338554"/>
          </a:xfrm>
          <a:prstGeom prst="rect">
            <a:avLst/>
          </a:prstGeom>
          <a:noFill/>
        </p:spPr>
        <p:txBody>
          <a:bodyPr wrap="none" rtlCol="0">
            <a:spAutoFit/>
          </a:bodyPr>
          <a:lstStyle/>
          <a:p>
            <a:r>
              <a:rPr lang="en-US" sz="1600" dirty="0"/>
              <a:t>Deep </a:t>
            </a:r>
            <a:r>
              <a:rPr lang="en-US" sz="1600"/>
              <a:t>learning compute </a:t>
            </a:r>
            <a:r>
              <a:rPr lang="en-US" sz="1600" dirty="0"/>
              <a:t>trend in log scale, Credit: NVIDIA</a:t>
            </a:r>
          </a:p>
        </p:txBody>
      </p:sp>
      <p:sp>
        <p:nvSpPr>
          <p:cNvPr id="32" name="TextBox 31">
            <a:extLst>
              <a:ext uri="{FF2B5EF4-FFF2-40B4-BE49-F238E27FC236}">
                <a16:creationId xmlns:a16="http://schemas.microsoft.com/office/drawing/2014/main" id="{5548F588-CA81-4055-B80D-80AFEC4F8531}"/>
              </a:ext>
            </a:extLst>
          </p:cNvPr>
          <p:cNvSpPr txBox="1"/>
          <p:nvPr/>
        </p:nvSpPr>
        <p:spPr>
          <a:xfrm>
            <a:off x="5991013" y="3927349"/>
            <a:ext cx="5598199" cy="338554"/>
          </a:xfrm>
          <a:prstGeom prst="rect">
            <a:avLst/>
          </a:prstGeom>
          <a:noFill/>
        </p:spPr>
        <p:txBody>
          <a:bodyPr wrap="none" rtlCol="0">
            <a:spAutoFit/>
          </a:bodyPr>
          <a:lstStyle/>
          <a:p>
            <a:r>
              <a:rPr lang="en-US" sz="1600" dirty="0"/>
              <a:t>Deep learning memory capacity trend in log scale, Credit: NVIDIA</a:t>
            </a:r>
          </a:p>
        </p:txBody>
      </p:sp>
      <p:pic>
        <p:nvPicPr>
          <p:cNvPr id="35" name="Picture 34">
            <a:extLst>
              <a:ext uri="{FF2B5EF4-FFF2-40B4-BE49-F238E27FC236}">
                <a16:creationId xmlns:a16="http://schemas.microsoft.com/office/drawing/2014/main" id="{67A78AA0-D970-4857-B433-B8C1B1637577}"/>
              </a:ext>
            </a:extLst>
          </p:cNvPr>
          <p:cNvPicPr>
            <a:picLocks noChangeAspect="1"/>
          </p:cNvPicPr>
          <p:nvPr/>
        </p:nvPicPr>
        <p:blipFill>
          <a:blip r:embed="rId4"/>
          <a:stretch>
            <a:fillRect/>
          </a:stretch>
        </p:blipFill>
        <p:spPr>
          <a:xfrm>
            <a:off x="6095999" y="1014062"/>
            <a:ext cx="4944825" cy="2926948"/>
          </a:xfrm>
          <a:prstGeom prst="rect">
            <a:avLst/>
          </a:prstGeom>
        </p:spPr>
      </p:pic>
      <p:sp>
        <p:nvSpPr>
          <p:cNvPr id="36" name="Arrow: Down 35">
            <a:extLst>
              <a:ext uri="{FF2B5EF4-FFF2-40B4-BE49-F238E27FC236}">
                <a16:creationId xmlns:a16="http://schemas.microsoft.com/office/drawing/2014/main" id="{2D711445-181A-40A3-8AB4-0ADBFF9BF1DA}"/>
              </a:ext>
            </a:extLst>
          </p:cNvPr>
          <p:cNvSpPr/>
          <p:nvPr/>
        </p:nvSpPr>
        <p:spPr>
          <a:xfrm>
            <a:off x="2862602" y="4292163"/>
            <a:ext cx="352540" cy="5549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A1ACBB2-5904-4A54-9CBA-FA10728DEA7F}"/>
              </a:ext>
            </a:extLst>
          </p:cNvPr>
          <p:cNvSpPr txBox="1"/>
          <p:nvPr/>
        </p:nvSpPr>
        <p:spPr>
          <a:xfrm>
            <a:off x="346160" y="4901977"/>
            <a:ext cx="5463612" cy="1077218"/>
          </a:xfrm>
          <a:prstGeom prst="rect">
            <a:avLst/>
          </a:prstGeom>
          <a:noFill/>
        </p:spPr>
        <p:txBody>
          <a:bodyPr wrap="none" rtlCol="0">
            <a:spAutoFit/>
          </a:bodyPr>
          <a:lstStyle/>
          <a:p>
            <a:pPr algn="ctr"/>
            <a:r>
              <a:rPr lang="en-US" sz="2400" dirty="0"/>
              <a:t>Multi-GPU and Multi-</a:t>
            </a:r>
            <a:r>
              <a:rPr lang="en-US" sz="2400" dirty="0" err="1"/>
              <a:t>Chiplet</a:t>
            </a:r>
            <a:endParaRPr lang="en-US" sz="2400" dirty="0"/>
          </a:p>
          <a:p>
            <a:pPr algn="ctr"/>
            <a:r>
              <a:rPr lang="en-US" sz="2000" i="1" dirty="0">
                <a:solidFill>
                  <a:srgbClr val="FF0000"/>
                </a:solidFill>
              </a:rPr>
              <a:t>Issue: How to overcome communication overhead?</a:t>
            </a:r>
          </a:p>
          <a:p>
            <a:pPr algn="ctr"/>
            <a:r>
              <a:rPr lang="en-US" sz="2000" dirty="0">
                <a:sym typeface="Wingdings" panose="05000000000000000000" pitchFamily="2" charset="2"/>
              </a:rPr>
              <a:t> Solution: </a:t>
            </a:r>
            <a:r>
              <a:rPr lang="en-US" sz="2000" i="1" dirty="0"/>
              <a:t>LADM [MICRO 2020]</a:t>
            </a:r>
          </a:p>
        </p:txBody>
      </p:sp>
      <p:sp>
        <p:nvSpPr>
          <p:cNvPr id="38" name="Arrow: Down 37">
            <a:extLst>
              <a:ext uri="{FF2B5EF4-FFF2-40B4-BE49-F238E27FC236}">
                <a16:creationId xmlns:a16="http://schemas.microsoft.com/office/drawing/2014/main" id="{AE9909D7-BB07-40EE-99D1-A740B54B647C}"/>
              </a:ext>
            </a:extLst>
          </p:cNvPr>
          <p:cNvSpPr/>
          <p:nvPr/>
        </p:nvSpPr>
        <p:spPr>
          <a:xfrm>
            <a:off x="8538011" y="4347072"/>
            <a:ext cx="352540" cy="5549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2935AB8E-2F66-4283-BAE4-2F852B6CB1B0}"/>
              </a:ext>
            </a:extLst>
          </p:cNvPr>
          <p:cNvSpPr txBox="1"/>
          <p:nvPr/>
        </p:nvSpPr>
        <p:spPr>
          <a:xfrm>
            <a:off x="6095999" y="4901977"/>
            <a:ext cx="5954964" cy="1077218"/>
          </a:xfrm>
          <a:prstGeom prst="rect">
            <a:avLst/>
          </a:prstGeom>
          <a:noFill/>
        </p:spPr>
        <p:txBody>
          <a:bodyPr wrap="none" rtlCol="0">
            <a:spAutoFit/>
          </a:bodyPr>
          <a:lstStyle/>
          <a:p>
            <a:pPr algn="ctr"/>
            <a:r>
              <a:rPr lang="en-US" sz="2400" dirty="0"/>
              <a:t>Heterogenous Memory (HBM + SSD)</a:t>
            </a:r>
          </a:p>
          <a:p>
            <a:pPr algn="ctr"/>
            <a:r>
              <a:rPr lang="en-US" sz="2000" i="1" dirty="0">
                <a:solidFill>
                  <a:srgbClr val="FF0000"/>
                </a:solidFill>
              </a:rPr>
              <a:t>Issue: How to manage and customize?</a:t>
            </a:r>
          </a:p>
          <a:p>
            <a:pPr algn="ctr"/>
            <a:r>
              <a:rPr lang="en-US" sz="2000" i="1" dirty="0">
                <a:sym typeface="Wingdings" panose="05000000000000000000" pitchFamily="2" charset="2"/>
              </a:rPr>
              <a:t> </a:t>
            </a:r>
            <a:r>
              <a:rPr lang="en-US" sz="2000" i="1" dirty="0"/>
              <a:t>Enabling One Trillion Parameter Model</a:t>
            </a:r>
            <a:r>
              <a:rPr lang="en-US" sz="2000" i="1" dirty="0">
                <a:sym typeface="Wingdings" panose="05000000000000000000" pitchFamily="2" charset="2"/>
              </a:rPr>
              <a:t> [Future work]</a:t>
            </a:r>
            <a:endParaRPr lang="en-US" sz="2000" i="1" dirty="0"/>
          </a:p>
        </p:txBody>
      </p:sp>
      <p:sp>
        <p:nvSpPr>
          <p:cNvPr id="41" name="TextBox 40">
            <a:extLst>
              <a:ext uri="{FF2B5EF4-FFF2-40B4-BE49-F238E27FC236}">
                <a16:creationId xmlns:a16="http://schemas.microsoft.com/office/drawing/2014/main" id="{50D70809-CD1A-425D-A920-50D3F8D87B57}"/>
              </a:ext>
            </a:extLst>
          </p:cNvPr>
          <p:cNvSpPr txBox="1"/>
          <p:nvPr/>
        </p:nvSpPr>
        <p:spPr>
          <a:xfrm>
            <a:off x="2430861" y="6098114"/>
            <a:ext cx="7510839" cy="707886"/>
          </a:xfrm>
          <a:prstGeom prst="rect">
            <a:avLst/>
          </a:prstGeom>
          <a:noFill/>
        </p:spPr>
        <p:txBody>
          <a:bodyPr wrap="none" rtlCol="0">
            <a:spAutoFit/>
          </a:bodyPr>
          <a:lstStyle/>
          <a:p>
            <a:pPr algn="ctr"/>
            <a:r>
              <a:rPr lang="en-US" sz="2000" i="1" dirty="0">
                <a:solidFill>
                  <a:srgbClr val="FF0000"/>
                </a:solidFill>
              </a:rPr>
              <a:t>+How to model and evaluate such rapidly evolving systems accurately?</a:t>
            </a:r>
          </a:p>
          <a:p>
            <a:pPr algn="ctr"/>
            <a:r>
              <a:rPr lang="en-US" sz="2000" dirty="0">
                <a:sym typeface="Wingdings" panose="05000000000000000000" pitchFamily="2" charset="2"/>
              </a:rPr>
              <a:t> Solution: </a:t>
            </a:r>
            <a:r>
              <a:rPr lang="en-US" sz="2000" i="1" dirty="0">
                <a:sym typeface="Wingdings" panose="05000000000000000000" pitchFamily="2" charset="2"/>
              </a:rPr>
              <a:t>Accel-Sim [ISCA 2020]</a:t>
            </a:r>
            <a:endParaRPr lang="en-US" sz="2000" i="1" dirty="0"/>
          </a:p>
        </p:txBody>
      </p:sp>
      <p:sp>
        <p:nvSpPr>
          <p:cNvPr id="44" name="TextBox 43">
            <a:extLst>
              <a:ext uri="{FF2B5EF4-FFF2-40B4-BE49-F238E27FC236}">
                <a16:creationId xmlns:a16="http://schemas.microsoft.com/office/drawing/2014/main" id="{8F875C46-FF82-4275-9001-A7E7A401FA6A}"/>
              </a:ext>
            </a:extLst>
          </p:cNvPr>
          <p:cNvSpPr txBox="1"/>
          <p:nvPr/>
        </p:nvSpPr>
        <p:spPr>
          <a:xfrm>
            <a:off x="816350" y="270799"/>
            <a:ext cx="4523226" cy="615553"/>
          </a:xfrm>
          <a:prstGeom prst="rect">
            <a:avLst/>
          </a:prstGeom>
          <a:noFill/>
        </p:spPr>
        <p:txBody>
          <a:bodyPr wrap="none" rtlCol="0">
            <a:spAutoFit/>
          </a:bodyPr>
          <a:lstStyle/>
          <a:p>
            <a:r>
              <a:rPr lang="en-US" sz="3400" dirty="0"/>
              <a:t>We need more Compute</a:t>
            </a:r>
          </a:p>
        </p:txBody>
      </p:sp>
      <p:sp>
        <p:nvSpPr>
          <p:cNvPr id="45" name="TextBox 44">
            <a:extLst>
              <a:ext uri="{FF2B5EF4-FFF2-40B4-BE49-F238E27FC236}">
                <a16:creationId xmlns:a16="http://schemas.microsoft.com/office/drawing/2014/main" id="{A431B3D4-86FB-476C-8372-E82558692475}"/>
              </a:ext>
            </a:extLst>
          </p:cNvPr>
          <p:cNvSpPr txBox="1"/>
          <p:nvPr/>
        </p:nvSpPr>
        <p:spPr>
          <a:xfrm>
            <a:off x="6499727" y="301592"/>
            <a:ext cx="4416209" cy="615553"/>
          </a:xfrm>
          <a:prstGeom prst="rect">
            <a:avLst/>
          </a:prstGeom>
          <a:noFill/>
        </p:spPr>
        <p:txBody>
          <a:bodyPr wrap="none" rtlCol="0">
            <a:spAutoFit/>
          </a:bodyPr>
          <a:lstStyle/>
          <a:p>
            <a:r>
              <a:rPr lang="en-US" sz="3400" dirty="0"/>
              <a:t>We need more Memory</a:t>
            </a:r>
          </a:p>
        </p:txBody>
      </p:sp>
    </p:spTree>
    <p:extLst>
      <p:ext uri="{BB962C8B-B14F-4D97-AF65-F5344CB8AC3E}">
        <p14:creationId xmlns:p14="http://schemas.microsoft.com/office/powerpoint/2010/main" val="3901826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7254</TotalTime>
  <Words>289</Words>
  <Application>Microsoft Office PowerPoint</Application>
  <PresentationFormat>Widescreen</PresentationFormat>
  <Paragraphs>19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Mahmoud Khairy A. Abdallah</dc:creator>
  <cp:lastModifiedBy>Mahmoud Khairy A. Abdallah</cp:lastModifiedBy>
  <cp:revision>197</cp:revision>
  <dcterms:created xsi:type="dcterms:W3CDTF">2020-10-13T13:30:55Z</dcterms:created>
  <dcterms:modified xsi:type="dcterms:W3CDTF">2020-12-31T20:04:54Z</dcterms:modified>
</cp:coreProperties>
</file>