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65F76-9B30-0D09-EA5B-3446E19DDBA5}" v="60" dt="2023-10-26T19:16:43.730"/>
    <p1510:client id="{78AFF3D5-A686-4043-8BE9-12265CD99765}" v="175" dt="2023-10-26T16:31:55.962"/>
    <p1510:client id="{A17E1E8D-5A3F-D9D5-6B5E-55D06928F3C7}" v="1429" dt="2023-10-26T18:23:10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7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3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le hand holds inserts plug for charging into car. Electric cars and charging stations concept">
            <a:extLst>
              <a:ext uri="{FF2B5EF4-FFF2-40B4-BE49-F238E27FC236}">
                <a16:creationId xmlns:a16="http://schemas.microsoft.com/office/drawing/2014/main" id="{930680FF-5116-EB9C-525D-B4B6690FE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18" r="9108" b="1"/>
          <a:stretch/>
        </p:blipFill>
        <p:spPr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pic>
        <p:nvPicPr>
          <p:cNvPr id="5" name="Picture 4" descr="black and silver car on parking lot">
            <a:extLst>
              <a:ext uri="{FF2B5EF4-FFF2-40B4-BE49-F238E27FC236}">
                <a16:creationId xmlns:a16="http://schemas.microsoft.com/office/drawing/2014/main" id="{3712C2A1-73DF-A62D-DA93-3E4809444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8" r="14371" b="1"/>
          <a:stretch/>
        </p:blipFill>
        <p:spPr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4" name="Picture 3" descr="black metal stand on gray concrete road during daytime">
            <a:extLst>
              <a:ext uri="{FF2B5EF4-FFF2-40B4-BE49-F238E27FC236}">
                <a16:creationId xmlns:a16="http://schemas.microsoft.com/office/drawing/2014/main" id="{30A1E77C-39B2-EE13-CFFC-B76A52070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6897"/>
          <a:stretch/>
        </p:blipFill>
        <p:spPr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1527048"/>
            <a:ext cx="5020056" cy="2770632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UTC-7SPC Meeting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" y="4690872"/>
            <a:ext cx="4919472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>
                <a:cs typeface="Calibri"/>
              </a:rPr>
              <a:t>EV Charging Datasets and Potential Projects</a:t>
            </a:r>
            <a:endParaRPr lang="en-US" sz="28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7949DF-2AE2-FE94-CE9B-0C2DBC43C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54" y="1209598"/>
            <a:ext cx="2416098" cy="1359830"/>
          </a:xfrm>
          <a:prstGeom prst="rect">
            <a:avLst/>
          </a:prstGeom>
        </p:spPr>
      </p:pic>
      <p:pic>
        <p:nvPicPr>
          <p:cNvPr id="8" name="Picture 7" descr="CUIP, CDOT Partnering with Seoul Robotics and Ouster to Improve Pedestrian  Safety - SimCenter">
            <a:extLst>
              <a:ext uri="{FF2B5EF4-FFF2-40B4-BE49-F238E27FC236}">
                <a16:creationId xmlns:a16="http://schemas.microsoft.com/office/drawing/2014/main" id="{FDC097C2-0504-0BAE-6977-CBE6AFC8B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602" y="1208764"/>
            <a:ext cx="2321932" cy="727990"/>
          </a:xfrm>
          <a:prstGeom prst="rect">
            <a:avLst/>
          </a:prstGeom>
        </p:spPr>
      </p:pic>
      <p:pic>
        <p:nvPicPr>
          <p:cNvPr id="9" name="Picture 8" descr="Seven States Power Corporation – Design, Develop, Deploy">
            <a:extLst>
              <a:ext uri="{FF2B5EF4-FFF2-40B4-BE49-F238E27FC236}">
                <a16:creationId xmlns:a16="http://schemas.microsoft.com/office/drawing/2014/main" id="{BABF7EE6-1465-643E-4CA9-4392B9291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400" y="1940288"/>
            <a:ext cx="2413940" cy="6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27B6-7A01-C274-E4AE-70CD7CC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Priority 1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CCF1-D82D-9526-B119-D16640D6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Problem 1 - How to measure the viability of Level 2 and DC fast charging sites in 5 years (after grant funding, which sites will be worth investing in to keep running) </a:t>
            </a: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Approach – Individual EV and general utilizations will be the most important metric to consider.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Prior Projects – We have done a similar study mostly focused on demand forecast using EV charging data from CARTA* from various points of view:</a:t>
            </a:r>
            <a:endParaRPr lang="en-US" sz="2000" dirty="0">
              <a:ea typeface="+mn-lt"/>
              <a:cs typeface="+mn-lt"/>
            </a:endParaRPr>
          </a:p>
          <a:p>
            <a:pPr marL="685800" indent="-457200"/>
            <a:r>
              <a:rPr lang="en-US" sz="2000">
                <a:ea typeface="+mn-lt"/>
                <a:cs typeface="+mn-lt"/>
              </a:rPr>
              <a:t>Number of charging events</a:t>
            </a:r>
            <a:endParaRPr lang="en-US" sz="2000" dirty="0">
              <a:ea typeface="+mn-lt"/>
              <a:cs typeface="+mn-lt"/>
            </a:endParaRPr>
          </a:p>
          <a:p>
            <a:pPr marL="685800" indent="-457200"/>
            <a:r>
              <a:rPr lang="en-US" sz="2000">
                <a:ea typeface="+mn-lt"/>
                <a:cs typeface="+mn-lt"/>
              </a:rPr>
              <a:t>Number of unique EVs</a:t>
            </a:r>
            <a:endParaRPr lang="en-US" sz="2000" dirty="0">
              <a:ea typeface="+mn-lt"/>
              <a:cs typeface="+mn-lt"/>
            </a:endParaRPr>
          </a:p>
          <a:p>
            <a:pPr marL="685800" indent="-457200"/>
            <a:r>
              <a:rPr lang="en-US" sz="2000">
                <a:ea typeface="+mn-lt"/>
                <a:cs typeface="+mn-lt"/>
              </a:rPr>
              <a:t>Energy demands</a:t>
            </a:r>
            <a:endParaRPr lang="en-US" sz="2000" dirty="0">
              <a:ea typeface="+mn-lt"/>
              <a:cs typeface="+mn-lt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24" name="Picture 23" descr="A diagram of a scatter plot&#10;&#10;Description automatically generated">
            <a:extLst>
              <a:ext uri="{FF2B5EF4-FFF2-40B4-BE49-F238E27FC236}">
                <a16:creationId xmlns:a16="http://schemas.microsoft.com/office/drawing/2014/main" id="{699A5E46-1D21-60A7-2E8D-3730072A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84" y="3143799"/>
            <a:ext cx="4152393" cy="3610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6ABB06-BF62-FF5A-2001-2B8B9ED45B6A}"/>
              </a:ext>
            </a:extLst>
          </p:cNvPr>
          <p:cNvSpPr txBox="1"/>
          <p:nvPr/>
        </p:nvSpPr>
        <p:spPr>
          <a:xfrm>
            <a:off x="4537944" y="6572782"/>
            <a:ext cx="339026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ea typeface="+mn-lt"/>
                <a:cs typeface="+mn-lt"/>
              </a:rPr>
              <a:t>*Chattanooga Area Reginal Transportation Authority</a:t>
            </a:r>
          </a:p>
        </p:txBody>
      </p:sp>
      <p:pic>
        <p:nvPicPr>
          <p:cNvPr id="29" name="Picture 28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DF088EC2-3761-A7BB-2B0A-A673E8F10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12" y="123947"/>
            <a:ext cx="4148004" cy="30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27B6-7A01-C274-E4AE-70CD7CC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Priority 2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CCF1-D82D-9526-B119-D16640D6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902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Problem 2 - What is the optimal power per port ratio in Urban vs Rural vs Interstate locations? When does adding more power to a site have diminishing returns?</a:t>
            </a:r>
            <a:endParaRPr lang="en-US"/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Approach – Identifying both obvious and hidden demands for </a:t>
            </a:r>
            <a:r>
              <a:rPr lang="en-US" sz="2000">
                <a:ea typeface="Calibri"/>
                <a:cs typeface="Calibri"/>
              </a:rPr>
              <a:t>different power rates. Run optimization to define the best ratios. </a:t>
            </a:r>
          </a:p>
          <a:p>
            <a:pPr marL="628650" indent="-342900"/>
            <a:r>
              <a:rPr lang="en-US" sz="2000">
                <a:ea typeface="Calibri"/>
                <a:cs typeface="Calibri"/>
              </a:rPr>
              <a:t>Obvious demand is the actual demand that has been recorded in data</a:t>
            </a:r>
            <a:endParaRPr lang="en-US" sz="2000" dirty="0">
              <a:ea typeface="Calibri"/>
              <a:cs typeface="Calibri"/>
            </a:endParaRPr>
          </a:p>
          <a:p>
            <a:pPr marL="628650" indent="-342900"/>
            <a:r>
              <a:rPr lang="en-US" sz="2000">
                <a:ea typeface="+mn-lt"/>
                <a:cs typeface="+mn-lt"/>
              </a:rPr>
              <a:t>Hidden demand or demand not met is the one that has not been met because the EV user has not been able to find a charging dtation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Metrics – Location, utilization of charging stations, average parking and charging times, number of events, types of cars visiting.</a:t>
            </a:r>
            <a:endParaRPr lang="en-US" sz="200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DAB00-E70D-AD21-7212-0311B5D2A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19" t="64599" r="9370" b="11016"/>
          <a:stretch/>
        </p:blipFill>
        <p:spPr>
          <a:xfrm>
            <a:off x="8419462" y="5069550"/>
            <a:ext cx="3141096" cy="1599845"/>
          </a:xfrm>
          <a:prstGeom prst="rect">
            <a:avLst/>
          </a:prstGeom>
        </p:spPr>
      </p:pic>
      <p:pic>
        <p:nvPicPr>
          <p:cNvPr id="5" name="Picture 4" descr="A table with numbers and a few words&#10;&#10;Description automatically generated">
            <a:extLst>
              <a:ext uri="{FF2B5EF4-FFF2-40B4-BE49-F238E27FC236}">
                <a16:creationId xmlns:a16="http://schemas.microsoft.com/office/drawing/2014/main" id="{B0433438-A3DC-7E19-3427-D60D6E1B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888" y="635514"/>
            <a:ext cx="6096000" cy="1436414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89E39E3B-6139-3C6E-0402-688149DD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96" y="2150532"/>
            <a:ext cx="4222927" cy="27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3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27B6-7A01-C274-E4AE-70CD7CC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Priority 3</a:t>
            </a:r>
            <a:endParaRPr lang="en-US" sz="4000"/>
          </a:p>
        </p:txBody>
      </p:sp>
      <p:pic>
        <p:nvPicPr>
          <p:cNvPr id="11" name="Picture 10" descr="A chart with different colored lines&#10;&#10;Description automatically generated">
            <a:extLst>
              <a:ext uri="{FF2B5EF4-FFF2-40B4-BE49-F238E27FC236}">
                <a16:creationId xmlns:a16="http://schemas.microsoft.com/office/drawing/2014/main" id="{EA0A82CB-9D50-39E8-1159-D0583E0D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24" y="-62901"/>
            <a:ext cx="7098094" cy="28332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CCF1-D82D-9526-B119-D16640D6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314"/>
            <a:ext cx="5596936" cy="4455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Problem 4 - Tools for measuring/reporting location based GHG savings based on Valley generation mix (not national averages)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Approach – Crossing charging event data with the generation </a:t>
            </a:r>
            <a:r>
              <a:rPr lang="en-US" sz="2000">
                <a:ea typeface="Calibri"/>
                <a:cs typeface="Calibri"/>
              </a:rPr>
              <a:t>mix data and studying the GHG saving. </a:t>
            </a:r>
          </a:p>
          <a:p>
            <a:pPr marL="628650" indent="-342900"/>
            <a:r>
              <a:rPr lang="en-US" sz="2000">
                <a:ea typeface="Calibri"/>
                <a:cs typeface="Calibri"/>
              </a:rPr>
              <a:t>Using power flow analysis approaches, we will define the marginal impacts of each charging station and study the GHG impact.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Prior projects – Multiple power flow analysis and optimization </a:t>
            </a:r>
            <a:r>
              <a:rPr lang="en-US" sz="2000">
                <a:ea typeface="+mn-lt"/>
                <a:cs typeface="+mn-lt"/>
              </a:rPr>
              <a:t>projects. GHG impact studies using CARTA data.</a:t>
            </a:r>
            <a:endParaRPr lang="en-US" sz="2000">
              <a:ea typeface="Calibri"/>
              <a:cs typeface="Calibri"/>
            </a:endParaRPr>
          </a:p>
          <a:p>
            <a:pPr marL="342900" indent="-342900"/>
            <a:r>
              <a:rPr lang="en-US" sz="2000">
                <a:ea typeface="Calibri"/>
                <a:cs typeface="Calibri"/>
              </a:rPr>
              <a:t>Studied the impact of optimal scheduling on different operation parameters including GHG emmissions</a:t>
            </a:r>
            <a:endParaRPr lang="en-US" sz="2000" dirty="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685800" indent="-457200"/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10" name="Picture 9" descr="A table of numbers and a number&#10;&#10;Description automatically generated">
            <a:extLst>
              <a:ext uri="{FF2B5EF4-FFF2-40B4-BE49-F238E27FC236}">
                <a16:creationId xmlns:a16="http://schemas.microsoft.com/office/drawing/2014/main" id="{E71E624B-6D98-6A19-269C-CBC51602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83" y="2902305"/>
            <a:ext cx="5734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AF71-0B0D-472B-EB33-B9EA3DA0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Questions and Discussions</a:t>
            </a:r>
            <a:endParaRPr lang="en-US" dirty="0"/>
          </a:p>
        </p:txBody>
      </p:sp>
      <p:pic>
        <p:nvPicPr>
          <p:cNvPr id="5" name="Picture 4" descr="Tips to Prepare Yourself for Next Presentation - SlideServe Blog">
            <a:extLst>
              <a:ext uri="{FF2B5EF4-FFF2-40B4-BE49-F238E27FC236}">
                <a16:creationId xmlns:a16="http://schemas.microsoft.com/office/drawing/2014/main" id="{001F57AE-F989-BBD7-5ACD-BC4F0917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27" y="1908152"/>
            <a:ext cx="5995534" cy="3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UTC-7SPC Meeting</vt:lpstr>
      <vt:lpstr>Priority 1</vt:lpstr>
      <vt:lpstr>Priority 2</vt:lpstr>
      <vt:lpstr>Priority 3</vt:lpstr>
      <vt:lpstr>Questions and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</dc:title>
  <dc:creator/>
  <cp:lastModifiedBy/>
  <cp:revision>316</cp:revision>
  <dcterms:created xsi:type="dcterms:W3CDTF">2023-10-26T16:21:03Z</dcterms:created>
  <dcterms:modified xsi:type="dcterms:W3CDTF">2023-10-26T23:16:45Z</dcterms:modified>
</cp:coreProperties>
</file>