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904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900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32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292120" y="1769040"/>
            <a:ext cx="5494680" cy="4384080"/>
          </a:xfrm>
          <a:prstGeom prst="rect">
            <a:avLst/>
          </a:prstGeom>
          <a:ln>
            <a:noFill/>
          </a:ln>
        </p:spPr>
      </p:pic>
      <p:pic>
        <p:nvPicPr>
          <p:cNvPr id="37"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515232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50400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515232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32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04000" y="405900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904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04000" y="405900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515232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50400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292120" y="1769040"/>
            <a:ext cx="5494680" cy="4384080"/>
          </a:xfrm>
          <a:prstGeom prst="rect">
            <a:avLst/>
          </a:prstGeom>
          <a:ln>
            <a:noFill/>
          </a:ln>
        </p:spPr>
      </p:pic>
      <p:pic>
        <p:nvPicPr>
          <p:cNvPr id="73" name="" descr=""/>
          <p:cNvPicPr/>
          <p:nvPr/>
        </p:nvPicPr>
        <p:blipFill>
          <a:blip r:embed="rId3"/>
          <a:stretch/>
        </p:blipFill>
        <p:spPr>
          <a:xfrm>
            <a:off x="2292120" y="176904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907128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32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32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9040"/>
            <a:ext cx="4426560" cy="43840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320" y="405900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320" y="1769040"/>
            <a:ext cx="442656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9000"/>
            <a:ext cx="9071280" cy="2090880"/>
          </a:xfrm>
          <a:prstGeom prst="rect">
            <a:avLst/>
          </a:prstGeom>
        </p:spPr>
        <p:txBody>
          <a:bodyPr lIns="0" rIns="0" tIns="0" bIns="0"/>
          <a:p>
            <a:endParaRPr b="0" lang="en-US"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4426560" cy="20908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152680" y="1769040"/>
            <a:ext cx="4426560" cy="20908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4000" y="4059360"/>
            <a:ext cx="9071280" cy="20908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Arial"/>
              </a:rPr>
              <a:t>Click to edit the outline text format</a:t>
            </a:r>
            <a:endParaRPr b="0" lang="en-US"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Arial"/>
              </a:rPr>
              <a:t>Third Outline Level</a:t>
            </a:r>
            <a:endParaRPr b="0" lang="en-US"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Arial"/>
              </a:rPr>
              <a:t>Fourth Outline Level</a:t>
            </a:r>
            <a:endParaRPr b="0" lang="en-US"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Fifth Outline Level</a:t>
            </a:r>
            <a:endParaRPr b="0" lang="en-US"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Sixth Outline Level</a:t>
            </a:r>
            <a:endParaRPr b="0" lang="en-US" sz="2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00" spc="-1" strike="noStrike">
                <a:solidFill>
                  <a:srgbClr val="000000"/>
                </a:solidFill>
                <a:uFill>
                  <a:solidFill>
                    <a:srgbClr val="ffffff"/>
                  </a:solidFill>
                </a:uFill>
                <a:latin typeface="Arial"/>
              </a:rPr>
              <a:t>Seventh Outline Level</a:t>
            </a:r>
            <a:endParaRPr b="0" lang="en-US" sz="2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21000" y="1800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Order Processing Application</a:t>
            </a:r>
            <a:endParaRPr b="0" lang="en-US" sz="1600" spc="-1" strike="noStrike">
              <a:solidFill>
                <a:srgbClr val="000000"/>
              </a:solidFill>
              <a:uFill>
                <a:solidFill>
                  <a:srgbClr val="ffffff"/>
                </a:solidFill>
              </a:uFill>
              <a:latin typeface="Arial"/>
            </a:endParaRPr>
          </a:p>
        </p:txBody>
      </p:sp>
      <p:sp>
        <p:nvSpPr>
          <p:cNvPr id="75" name="CustomShape 2"/>
          <p:cNvSpPr/>
          <p:nvPr/>
        </p:nvSpPr>
        <p:spPr>
          <a:xfrm>
            <a:off x="504000" y="3200400"/>
            <a:ext cx="9071280" cy="173700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 Bertucci (</a:t>
            </a:r>
            <a:r>
              <a:rPr b="0" lang="en-US" sz="3200" spc="-1" strike="noStrike">
                <a:solidFill>
                  <a:srgbClr val="0000cc"/>
                </a:solidFill>
                <a:uFill>
                  <a:solidFill>
                    <a:srgbClr val="ffffff"/>
                  </a:solidFill>
                </a:uFill>
                <a:latin typeface="Arial"/>
                <a:ea typeface="DejaVu Sans"/>
              </a:rPr>
              <a:t>@mbertucci1</a:t>
            </a:r>
            <a:r>
              <a:rPr b="0" lang="en-US" sz="32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Michael_Bertucci@student.uml.edu</a:t>
            </a:r>
            <a:endParaRPr b="0" lang="en-US" sz="1600" spc="-1" strike="noStrike">
              <a:solidFill>
                <a:srgbClr val="000000"/>
              </a:solidFill>
              <a:uFill>
                <a:solidFill>
                  <a:srgbClr val="ffffff"/>
                </a:solidFill>
              </a:uFill>
              <a:latin typeface="Arial"/>
            </a:endParaRPr>
          </a:p>
        </p:txBody>
      </p:sp>
      <p:sp>
        <p:nvSpPr>
          <p:cNvPr id="76" name="CustomShape 3"/>
          <p:cNvSpPr/>
          <p:nvPr/>
        </p:nvSpPr>
        <p:spPr>
          <a:xfrm>
            <a:off x="529560" y="1371600"/>
            <a:ext cx="9071280" cy="14626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 Khalid (</a:t>
            </a:r>
            <a:r>
              <a:rPr b="0" lang="en-US" sz="3200" spc="-1" strike="noStrike">
                <a:solidFill>
                  <a:srgbClr val="0000cc"/>
                </a:solidFill>
                <a:uFill>
                  <a:solidFill>
                    <a:srgbClr val="ffffff"/>
                  </a:solidFill>
                </a:uFill>
                <a:latin typeface="Arial"/>
                <a:ea typeface="DejaVu Sans"/>
              </a:rPr>
              <a:t>@mkhalid578</a:t>
            </a:r>
            <a:r>
              <a:rPr b="0" lang="en-US" sz="32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Muhammed_Khalid@student.uml.edu</a:t>
            </a:r>
            <a:endParaRPr b="0" lang="en-US" sz="1600" spc="-1" strike="noStrike">
              <a:solidFill>
                <a:srgbClr val="000000"/>
              </a:solidFill>
              <a:uFill>
                <a:solidFill>
                  <a:srgbClr val="ffffff"/>
                </a:solidFill>
              </a:uFill>
              <a:latin typeface="Arial"/>
            </a:endParaRPr>
          </a:p>
        </p:txBody>
      </p:sp>
      <p:sp>
        <p:nvSpPr>
          <p:cNvPr id="77" name="CustomShape 4"/>
          <p:cNvSpPr/>
          <p:nvPr/>
        </p:nvSpPr>
        <p:spPr>
          <a:xfrm>
            <a:off x="529560" y="5303520"/>
            <a:ext cx="9071280" cy="181656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 Patel (</a:t>
            </a:r>
            <a:r>
              <a:rPr b="0" lang="en-US" sz="3200" spc="-1" strike="noStrike">
                <a:solidFill>
                  <a:srgbClr val="0000ff"/>
                </a:solidFill>
                <a:uFill>
                  <a:solidFill>
                    <a:srgbClr val="ffffff"/>
                  </a:solidFill>
                </a:uFill>
                <a:latin typeface="Arial"/>
                <a:ea typeface="DejaVu Sans"/>
              </a:rPr>
              <a:t>@vibhutipatel18</a:t>
            </a:r>
            <a:r>
              <a:rPr b="0" lang="en-US" sz="3200" spc="-1" strike="noStrike">
                <a:solidFill>
                  <a:srgbClr val="000000"/>
                </a:solidFill>
                <a:uFill>
                  <a:solidFill>
                    <a:srgbClr val="ffffff"/>
                  </a:solidFill>
                </a:uFill>
                <a:latin typeface="Arial"/>
                <a:ea typeface="DejaVu Sans"/>
              </a:rPr>
              <a:t>)</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Vibhuti_Patel@student.uml.edu</a:t>
            </a:r>
            <a:endParaRPr b="0" lang="en-US" sz="1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04920" y="478800"/>
            <a:ext cx="9579240" cy="6603480"/>
          </a:xfrm>
          <a:prstGeom prst="rect">
            <a:avLst/>
          </a:prstGeom>
          <a:ln>
            <a:round/>
          </a:ln>
        </p:spPr>
        <p:style>
          <a:lnRef idx="2">
            <a:schemeClr val="accent3"/>
          </a:lnRef>
          <a:fillRef idx="1">
            <a:schemeClr val="lt1"/>
          </a:fillRef>
          <a:effectRef idx="0">
            <a:schemeClr val="accent3"/>
          </a:effectRef>
          <a:fontRef idx="minor"/>
        </p:style>
        <p:txBody>
          <a:bodyPr lIns="0" rIns="0" tIns="0" bIns="0"/>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Has been ordered?</a:t>
            </a:r>
            <a:endParaRPr b="0" lang="en-US" sz="1600" spc="-1" strike="noStrike">
              <a:solidFill>
                <a:srgbClr val="000000"/>
              </a:solidFill>
              <a:uFill>
                <a:solidFill>
                  <a:srgbClr val="ffffff"/>
                </a:solidFill>
              </a:uFill>
              <a:latin typeface="Arial"/>
            </a:endParaRPr>
          </a:p>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Who has ordered?</a:t>
            </a:r>
            <a:endParaRPr b="0" lang="en-US" sz="1600" spc="-1" strike="noStrike">
              <a:solidFill>
                <a:srgbClr val="000000"/>
              </a:solidFill>
              <a:uFill>
                <a:solidFill>
                  <a:srgbClr val="ffffff"/>
                </a:solidFill>
              </a:uFill>
              <a:latin typeface="Arial"/>
            </a:endParaRPr>
          </a:p>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For which project work?</a:t>
            </a:r>
            <a:endParaRPr b="0" lang="en-US" sz="1600" spc="-1" strike="noStrike">
              <a:solidFill>
                <a:srgbClr val="000000"/>
              </a:solidFill>
              <a:uFill>
                <a:solidFill>
                  <a:srgbClr val="ffffff"/>
                </a:solidFill>
              </a:uFill>
              <a:latin typeface="Arial"/>
            </a:endParaRPr>
          </a:p>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many? From where? Why?</a:t>
            </a:r>
            <a:endParaRPr b="0" lang="en-US" sz="1600" spc="-1" strike="noStrike">
              <a:solidFill>
                <a:srgbClr val="000000"/>
              </a:solidFill>
              <a:uFill>
                <a:solidFill>
                  <a:srgbClr val="ffffff"/>
                </a:solidFill>
              </a:uFill>
              <a:latin typeface="Arial"/>
            </a:endParaRPr>
          </a:p>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What is the cost?</a:t>
            </a:r>
            <a:endParaRPr b="0" lang="en-US" sz="1600" spc="-1" strike="noStrike">
              <a:solidFill>
                <a:srgbClr val="000000"/>
              </a:solidFill>
              <a:uFill>
                <a:solidFill>
                  <a:srgbClr val="ffffff"/>
                </a:solidFill>
              </a:uFill>
              <a:latin typeface="Arial"/>
            </a:endParaRPr>
          </a:p>
          <a:p>
            <a:pPr marL="457200" indent="-456840">
              <a:lnSpc>
                <a:spcPct val="100000"/>
              </a:lnSpc>
              <a:buClr>
                <a:srgbClr val="953735"/>
              </a:buClr>
              <a:buFont typeface="Wingdings" charset="2"/>
              <a:buChar char=""/>
            </a:pPr>
            <a:r>
              <a:rPr b="0" lang="en-US" sz="3200" spc="-1" strike="noStrike">
                <a:solidFill>
                  <a:srgbClr val="953735"/>
                </a:solidFill>
                <a:uFill>
                  <a:solidFill>
                    <a:srgbClr val="ffffff"/>
                  </a:solidFill>
                </a:uFill>
                <a:latin typeface="Arial"/>
                <a:ea typeface="DejaVu Sans"/>
              </a:rPr>
              <a:t>    </a:t>
            </a:r>
            <a:r>
              <a:rPr b="0" lang="en-US" sz="3200" spc="-1" strike="noStrike">
                <a:solidFill>
                  <a:srgbClr val="953735"/>
                </a:solidFill>
                <a:uFill>
                  <a:solidFill>
                    <a:srgbClr val="ffffff"/>
                  </a:solidFill>
                </a:uFill>
                <a:latin typeface="Arial"/>
                <a:ea typeface="DejaVu Sans"/>
              </a:rPr>
              <a:t>How long will it take to arrive on place? Etc…</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Arial"/>
                <a:ea typeface="DejaVu Sans"/>
              </a:rPr>
              <a:t>	</a:t>
            </a:r>
            <a:r>
              <a:rPr b="0" lang="en-US" sz="2800" spc="-1" strike="noStrike">
                <a:solidFill>
                  <a:srgbClr val="ff0000"/>
                </a:solidFill>
                <a:uFill>
                  <a:solidFill>
                    <a:srgbClr val="ffffff"/>
                  </a:solidFill>
                </a:uFill>
                <a:latin typeface="Arial"/>
                <a:ea typeface="DejaVu Sans"/>
              </a:rPr>
              <a:t>Regardless of the number of submitted orders, the processing consumes time and resources.</a:t>
            </a:r>
            <a:endParaRPr b="0" lang="en-US" sz="1600" spc="-1" strike="noStrike">
              <a:solidFill>
                <a:srgbClr val="000000"/>
              </a:solidFill>
              <a:uFill>
                <a:solidFill>
                  <a:srgbClr val="ffffff"/>
                </a:solidFill>
              </a:uFill>
              <a:latin typeface="Arial"/>
            </a:endParaRPr>
          </a:p>
          <a:p>
            <a:pPr>
              <a:lnSpc>
                <a:spcPct val="100000"/>
              </a:lnSpc>
            </a:pPr>
            <a:r>
              <a:rPr b="0" lang="en-US" sz="3200" spc="-1" strike="noStrike">
                <a:solidFill>
                  <a:srgbClr val="953735"/>
                </a:solidFill>
                <a:uFill>
                  <a:solidFill>
                    <a:srgbClr val="ffffff"/>
                  </a:solidFill>
                </a:uFill>
                <a:latin typeface="Arial"/>
                <a:ea typeface="DejaVu Sans"/>
              </a:rPr>
              <a:t>	</a:t>
            </a:r>
            <a:endParaRPr b="0" lang="en-US" sz="1600" spc="-1" strike="noStrike">
              <a:solidFill>
                <a:srgbClr val="000000"/>
              </a:solidFill>
              <a:uFill>
                <a:solidFill>
                  <a:srgbClr val="ffffff"/>
                </a:solidFill>
              </a:uFill>
              <a:latin typeface="Arial"/>
            </a:endParaRPr>
          </a:p>
          <a:p>
            <a:pPr>
              <a:lnSpc>
                <a:spcPct val="100000"/>
              </a:lnSpc>
            </a:pPr>
            <a:r>
              <a:rPr b="1" lang="en-US" sz="2800" spc="-1" strike="noStrike">
                <a:solidFill>
                  <a:srgbClr val="953735"/>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If conducted in a traditional way relying on the use of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paper documents. This application has a simple yet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powerful solution to this problem – The Order Processing</a:t>
            </a:r>
            <a:r>
              <a:rPr b="1" lang="en-US" sz="2600" spc="-1" strike="noStrike">
                <a:solidFill>
                  <a:srgbClr val="984807"/>
                </a:solidFill>
                <a:uFill>
                  <a:solidFill>
                    <a:srgbClr val="ffffff"/>
                  </a:solidFill>
                </a:uFill>
                <a:latin typeface="Arial"/>
                <a:ea typeface="DejaVu Sans"/>
              </a:rPr>
              <a:t>	</a:t>
            </a:r>
            <a:r>
              <a:rPr b="1" lang="en-US" sz="2600" spc="-1" strike="noStrike">
                <a:solidFill>
                  <a:srgbClr val="984807"/>
                </a:solidFill>
                <a:uFill>
                  <a:solidFill>
                    <a:srgbClr val="ffffff"/>
                  </a:solidFill>
                </a:uFill>
                <a:latin typeface="Arial"/>
                <a:ea typeface="DejaVu Sans"/>
              </a:rPr>
              <a:t> application.</a:t>
            </a:r>
            <a:endParaRPr b="0" lang="en-US"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301320"/>
            <a:ext cx="9071280" cy="1135080"/>
          </a:xfrm>
          <a:prstGeom prst="rect">
            <a:avLst/>
          </a:prstGeom>
          <a:noFill/>
          <a:ln>
            <a:noFill/>
          </a:ln>
        </p:spPr>
        <p:txBody>
          <a:bodyPr lIns="0" rIns="0" tIns="0" bIns="0" anchor="ctr"/>
          <a:p>
            <a:pPr>
              <a:lnSpc>
                <a:spcPct val="90000"/>
              </a:lnSpc>
            </a:pPr>
            <a:r>
              <a:rPr b="1" lang="en-US" sz="4400" spc="-1" strike="noStrike">
                <a:solidFill>
                  <a:srgbClr val="8064a2"/>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80" name="TextShape 2"/>
          <p:cNvSpPr txBox="1"/>
          <p:nvPr/>
        </p:nvSpPr>
        <p:spPr>
          <a:xfrm>
            <a:off x="504000" y="1436760"/>
            <a:ext cx="9071280" cy="5529600"/>
          </a:xfrm>
          <a:prstGeom prst="rect">
            <a:avLst/>
          </a:prstGeom>
          <a:noFill/>
          <a:ln>
            <a:noFill/>
          </a:ln>
        </p:spPr>
        <p:txBody>
          <a:bodyPr lIns="0" rIns="0" tIns="0" bIns="0"/>
          <a:p>
            <a:pPr>
              <a:lnSpc>
                <a:spcPct val="100000"/>
              </a:lnSpc>
            </a:pPr>
            <a:endParaRPr b="0" lang="en-US" sz="2800" spc="-1" strike="noStrike">
              <a:solidFill>
                <a:srgbClr val="000000"/>
              </a:solidFill>
              <a:uFill>
                <a:solidFill>
                  <a:srgbClr val="ffffff"/>
                </a:solidFill>
              </a:uFill>
              <a:latin typeface="Arial"/>
            </a:endParaRPr>
          </a:p>
          <a:p>
            <a:pPr>
              <a:lnSpc>
                <a:spcPct val="100000"/>
              </a:lnSpc>
            </a:pPr>
            <a:r>
              <a:rPr b="1" lang="en-US" sz="2800" spc="-1" strike="noStrike">
                <a:solidFill>
                  <a:srgbClr val="1f497d"/>
                </a:solidFill>
                <a:uFill>
                  <a:solidFill>
                    <a:srgbClr val="ffffff"/>
                  </a:solidFill>
                </a:uFill>
                <a:latin typeface="Arial"/>
                <a:ea typeface="DejaVu Sans"/>
              </a:rPr>
              <a:t>The Order Processing application, which simplifies and speeds up the order completion process.</a:t>
            </a:r>
            <a:endParaRPr b="0" lang="en-US" sz="2800" spc="-1" strike="noStrike">
              <a:solidFill>
                <a:srgbClr val="000000"/>
              </a:solidFill>
              <a:uFill>
                <a:solidFill>
                  <a:srgbClr val="ffffff"/>
                </a:solidFill>
              </a:uFill>
              <a:latin typeface="Arial"/>
            </a:endParaRPr>
          </a:p>
          <a:p>
            <a:pPr>
              <a:lnSpc>
                <a:spcPct val="100000"/>
              </a:lnSpc>
            </a:pPr>
            <a:endParaRPr b="0" lang="en-US" sz="2800" spc="-1" strike="noStrike">
              <a:solidFill>
                <a:srgbClr val="000000"/>
              </a:solidFill>
              <a:uFill>
                <a:solidFill>
                  <a:srgbClr val="ffffff"/>
                </a:solidFill>
              </a:uFill>
              <a:latin typeface="Arial"/>
            </a:endParaRPr>
          </a:p>
          <a:p>
            <a:pPr marL="228600" indent="-22824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By automating and digitizing the process of placing and processing orders, </a:t>
            </a:r>
            <a:r>
              <a:rPr b="1" lang="en-US" sz="2800" spc="-1" strike="noStrike">
                <a:solidFill>
                  <a:srgbClr val="948a54"/>
                </a:solidFill>
                <a:uFill>
                  <a:solidFill>
                    <a:srgbClr val="ffffff"/>
                  </a:solidFill>
                </a:uFill>
                <a:latin typeface="Arial"/>
                <a:ea typeface="DejaVu Sans"/>
              </a:rPr>
              <a:t>companies</a:t>
            </a:r>
            <a:r>
              <a:rPr b="0" lang="en-US" sz="2800" spc="-1" strike="noStrike">
                <a:solidFill>
                  <a:srgbClr val="948a54"/>
                </a:solidFill>
                <a:uFill>
                  <a:solidFill>
                    <a:srgbClr val="ffffff"/>
                  </a:solidFill>
                </a:uFill>
                <a:latin typeface="Arial"/>
                <a:ea typeface="DejaVu Sans"/>
              </a:rPr>
              <a:t> can save a tremendous amount of </a:t>
            </a:r>
            <a:r>
              <a:rPr b="1" lang="en-US" sz="2800" spc="-1" strike="noStrike">
                <a:solidFill>
                  <a:srgbClr val="948a54"/>
                </a:solidFill>
                <a:uFill>
                  <a:solidFill>
                    <a:srgbClr val="ffffff"/>
                  </a:solidFill>
                </a:uFill>
                <a:latin typeface="Arial"/>
                <a:ea typeface="DejaVu Sans"/>
              </a:rPr>
              <a:t>time and money</a:t>
            </a:r>
            <a:r>
              <a:rPr b="0" lang="en-US" sz="2800" spc="-1" strike="noStrike">
                <a:solidFill>
                  <a:srgbClr val="948a54"/>
                </a:solidFill>
                <a:uFill>
                  <a:solidFill>
                    <a:srgbClr val="ffffff"/>
                  </a:solidFill>
                </a:uFill>
                <a:latin typeface="Arial"/>
                <a:ea typeface="DejaVu Sans"/>
              </a:rPr>
              <a:t>.</a:t>
            </a:r>
            <a:endParaRPr b="0" lang="en-US" sz="2800" spc="-1" strike="noStrike">
              <a:solidFill>
                <a:srgbClr val="000000"/>
              </a:solidFill>
              <a:uFill>
                <a:solidFill>
                  <a:srgbClr val="ffffff"/>
                </a:solidFill>
              </a:uFill>
              <a:latin typeface="Arial"/>
            </a:endParaRPr>
          </a:p>
          <a:p>
            <a:pPr marL="228600" indent="-22824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Only </a:t>
            </a:r>
            <a:r>
              <a:rPr b="1" lang="en-US" sz="2800" spc="-1" strike="noStrike">
                <a:solidFill>
                  <a:srgbClr val="948a54"/>
                </a:solidFill>
                <a:uFill>
                  <a:solidFill>
                    <a:srgbClr val="ffffff"/>
                  </a:solidFill>
                </a:uFill>
                <a:latin typeface="Arial"/>
                <a:ea typeface="DejaVu Sans"/>
              </a:rPr>
              <a:t>authorized employees </a:t>
            </a:r>
            <a:r>
              <a:rPr b="0" lang="en-US" sz="2800" spc="-1" strike="noStrike">
                <a:solidFill>
                  <a:srgbClr val="948a54"/>
                </a:solidFill>
                <a:uFill>
                  <a:solidFill>
                    <a:srgbClr val="ffffff"/>
                  </a:solidFill>
                </a:uFill>
                <a:latin typeface="Arial"/>
                <a:ea typeface="DejaVu Sans"/>
              </a:rPr>
              <a:t>can use the application as a regular tool to execute order processing tasks.</a:t>
            </a:r>
            <a:endParaRPr b="0" lang="en-US" sz="2800" spc="-1" strike="noStrike">
              <a:solidFill>
                <a:srgbClr val="000000"/>
              </a:solidFill>
              <a:uFill>
                <a:solidFill>
                  <a:srgbClr val="ffffff"/>
                </a:solidFill>
              </a:uFill>
              <a:latin typeface="Arial"/>
            </a:endParaRPr>
          </a:p>
          <a:p>
            <a:pPr marL="228600" indent="-228240">
              <a:lnSpc>
                <a:spcPct val="90000"/>
              </a:lnSpc>
              <a:buClr>
                <a:srgbClr val="948a54"/>
              </a:buClr>
              <a:buFont typeface="Arial"/>
              <a:buChar char="•"/>
            </a:pPr>
            <a:r>
              <a:rPr b="0" lang="en-US" sz="2800" spc="-1" strike="noStrike">
                <a:solidFill>
                  <a:srgbClr val="948a54"/>
                </a:solidFill>
                <a:uFill>
                  <a:solidFill>
                    <a:srgbClr val="ffffff"/>
                  </a:solidFill>
                </a:uFill>
                <a:latin typeface="Arial"/>
                <a:ea typeface="DejaVu Sans"/>
              </a:rPr>
              <a:t>It is also possible to archive </a:t>
            </a:r>
            <a:r>
              <a:rPr b="1" lang="en-US" sz="2800" spc="-1" strike="noStrike">
                <a:solidFill>
                  <a:srgbClr val="948a54"/>
                </a:solidFill>
                <a:uFill>
                  <a:solidFill>
                    <a:srgbClr val="ffffff"/>
                  </a:solidFill>
                </a:uFill>
                <a:latin typeface="Arial"/>
                <a:ea typeface="DejaVu Sans"/>
              </a:rPr>
              <a:t>completed, in progress</a:t>
            </a:r>
            <a:r>
              <a:rPr b="0" lang="en-US" sz="2800" spc="-1" strike="noStrike">
                <a:solidFill>
                  <a:srgbClr val="948a54"/>
                </a:solidFill>
                <a:uFill>
                  <a:solidFill>
                    <a:srgbClr val="ffffff"/>
                  </a:solidFill>
                </a:uFill>
                <a:latin typeface="Arial"/>
                <a:ea typeface="DejaVu Sans"/>
              </a:rPr>
              <a:t>, or </a:t>
            </a:r>
            <a:r>
              <a:rPr b="1" lang="en-US" sz="2800" spc="-1" strike="noStrike">
                <a:solidFill>
                  <a:srgbClr val="948a54"/>
                </a:solidFill>
                <a:uFill>
                  <a:solidFill>
                    <a:srgbClr val="ffffff"/>
                  </a:solidFill>
                </a:uFill>
                <a:latin typeface="Arial"/>
                <a:ea typeface="DejaVu Sans"/>
              </a:rPr>
              <a:t>cancelled</a:t>
            </a:r>
            <a:r>
              <a:rPr b="0" lang="en-US" sz="2800" spc="-1" strike="noStrike">
                <a:solidFill>
                  <a:srgbClr val="948a54"/>
                </a:solidFill>
                <a:uFill>
                  <a:solidFill>
                    <a:srgbClr val="ffffff"/>
                  </a:solidFill>
                </a:uFill>
                <a:latin typeface="Arial"/>
                <a:ea typeface="DejaVu Sans"/>
              </a:rPr>
              <a:t> orders.</a:t>
            </a:r>
            <a:endParaRPr b="0" lang="en-US" sz="2800" spc="-1" strike="noStrike">
              <a:solidFill>
                <a:srgbClr val="000000"/>
              </a:solidFill>
              <a:uFill>
                <a:solidFill>
                  <a:srgbClr val="ffffff"/>
                </a:solidFill>
              </a:uFill>
              <a:latin typeface="Arial"/>
            </a:endParaRPr>
          </a:p>
          <a:p>
            <a:pPr>
              <a:lnSpc>
                <a:spcPct val="90000"/>
              </a:lnSpc>
            </a:pPr>
            <a:endParaRPr b="0" lang="en-US" sz="2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91120" y="301320"/>
            <a:ext cx="9071280" cy="126180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ff0000"/>
                </a:solidFill>
                <a:uFill>
                  <a:solidFill>
                    <a:srgbClr val="ffffff"/>
                  </a:solidFill>
                </a:uFill>
                <a:latin typeface="Arial"/>
                <a:ea typeface="DejaVu Sans"/>
              </a:rPr>
              <a:t>Why it is important to develop a system to solve this question?</a:t>
            </a:r>
            <a:endParaRPr b="0" lang="en-US" sz="1600" spc="-1" strike="noStrike">
              <a:solidFill>
                <a:srgbClr val="000000"/>
              </a:solidFill>
              <a:uFill>
                <a:solidFill>
                  <a:srgbClr val="ffffff"/>
                </a:solidFill>
              </a:uFill>
              <a:latin typeface="Arial"/>
            </a:endParaRPr>
          </a:p>
        </p:txBody>
      </p:sp>
      <p:sp>
        <p:nvSpPr>
          <p:cNvPr id="82" name="CustomShape 2"/>
          <p:cNvSpPr/>
          <p:nvPr/>
        </p:nvSpPr>
        <p:spPr>
          <a:xfrm>
            <a:off x="504000" y="1769040"/>
            <a:ext cx="9071280" cy="5473080"/>
          </a:xfrm>
          <a:prstGeom prst="rect">
            <a:avLst/>
          </a:prstGeom>
          <a:noFill/>
          <a:ln>
            <a:noFill/>
          </a:ln>
        </p:spPr>
        <p:style>
          <a:lnRef idx="0"/>
          <a:fillRef idx="0"/>
          <a:effectRef idx="0"/>
          <a:fontRef idx="minor"/>
        </p:style>
        <p:txBody>
          <a:bodyPr lIns="0" rIns="0" tIns="0" bIns="0"/>
          <a:p>
            <a:pPr>
              <a:lnSpc>
                <a:spcPct val="100000"/>
              </a:lnSpc>
            </a:pPr>
            <a:r>
              <a:rPr b="0" lang="en-US" sz="2400" spc="-1" strike="noStrike">
                <a:solidFill>
                  <a:srgbClr val="595959"/>
                </a:solidFill>
                <a:uFill>
                  <a:solidFill>
                    <a:srgbClr val="ffffff"/>
                  </a:solidFill>
                </a:uFill>
                <a:latin typeface="Arial"/>
                <a:ea typeface="DejaVu Sans"/>
              </a:rPr>
              <a:t>	</a:t>
            </a:r>
            <a:r>
              <a:rPr b="0" lang="en-US" sz="2000" spc="-1" strike="noStrike">
                <a:solidFill>
                  <a:srgbClr val="595959"/>
                </a:solidFill>
                <a:uFill>
                  <a:solidFill>
                    <a:srgbClr val="ffffff"/>
                  </a:solidFill>
                </a:uFill>
                <a:latin typeface="Arial"/>
                <a:ea typeface="DejaVu Sans"/>
              </a:rPr>
              <a:t>The implementation of the Order Processing application offers many benefits to businesses. Most of all, it shortens the time of the order approval process by sending email reminders to the persons in charge of the order approval. Also a person can track the order by him or herself. An automatically updated categorized product list makes searching and selecting products much easier. It is a great time saver – it automatically sends generated orders to the vendors and simultaneously eliminates mistakes in quantities of ordered products. A feature of order status monitoring helps to keep track and control order progress.</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marL="343080" indent="-34272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It is easy to calculate cost of expense for each project or department.</a:t>
            </a:r>
            <a:endParaRPr b="0" lang="en-US" sz="1600" spc="-1" strike="noStrike">
              <a:solidFill>
                <a:srgbClr val="000000"/>
              </a:solidFill>
              <a:uFill>
                <a:solidFill>
                  <a:srgbClr val="ffffff"/>
                </a:solidFill>
              </a:uFill>
              <a:latin typeface="Arial"/>
            </a:endParaRPr>
          </a:p>
          <a:p>
            <a:pPr marL="343080" indent="-34272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stops unnecessary items order from department</a:t>
            </a:r>
            <a:endParaRPr b="0" lang="en-US" sz="1600" spc="-1" strike="noStrike">
              <a:solidFill>
                <a:srgbClr val="000000"/>
              </a:solidFill>
              <a:uFill>
                <a:solidFill>
                  <a:srgbClr val="ffffff"/>
                </a:solidFill>
              </a:uFill>
              <a:latin typeface="Arial"/>
            </a:endParaRPr>
          </a:p>
          <a:p>
            <a:pPr marL="343080" indent="-342720">
              <a:lnSpc>
                <a:spcPct val="100000"/>
              </a:lnSpc>
              <a:buClr>
                <a:srgbClr val="595959"/>
              </a:buClr>
              <a:buFont typeface="Arial"/>
              <a:buChar char="•"/>
            </a:pPr>
            <a:r>
              <a:rPr b="0" lang="en-US" sz="2400" spc="-1" strike="noStrike">
                <a:solidFill>
                  <a:srgbClr val="595959"/>
                </a:solidFill>
                <a:uFill>
                  <a:solidFill>
                    <a:srgbClr val="ffffff"/>
                  </a:solidFill>
                </a:uFill>
                <a:latin typeface="Arial"/>
                <a:ea typeface="DejaVu Sans"/>
              </a:rPr>
              <a:t>company don't need to provide financial account information to every department. </a:t>
            </a: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a:p>
            <a:pPr>
              <a:lnSpc>
                <a:spcPct val="100000"/>
              </a:lnSpc>
            </a:pPr>
            <a:endParaRPr b="0" lang="en-US"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Related Work</a:t>
            </a:r>
            <a:endParaRPr b="0" lang="en-US" sz="1600" spc="-1" strike="noStrike">
              <a:solidFill>
                <a:srgbClr val="000000"/>
              </a:solidFill>
              <a:uFill>
                <a:solidFill>
                  <a:srgbClr val="ffffff"/>
                </a:solidFill>
              </a:uFill>
              <a:latin typeface="Arial"/>
            </a:endParaRPr>
          </a:p>
        </p:txBody>
      </p:sp>
      <p:sp>
        <p:nvSpPr>
          <p:cNvPr id="84"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Proposed Approach</a:t>
            </a:r>
            <a:endParaRPr b="0" lang="en-US" sz="1600" spc="-1" strike="noStrike">
              <a:solidFill>
                <a:srgbClr val="000000"/>
              </a:solidFill>
              <a:uFill>
                <a:solidFill>
                  <a:srgbClr val="ffffff"/>
                </a:solidFill>
              </a:uFill>
              <a:latin typeface="Arial"/>
            </a:endParaRPr>
          </a:p>
        </p:txBody>
      </p:sp>
      <p:sp>
        <p:nvSpPr>
          <p:cNvPr id="86"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Evaluation</a:t>
            </a:r>
            <a:endParaRPr b="0" lang="en-US" sz="1600" spc="-1" strike="noStrike">
              <a:solidFill>
                <a:srgbClr val="000000"/>
              </a:solidFill>
              <a:uFill>
                <a:solidFill>
                  <a:srgbClr val="ffffff"/>
                </a:solidFill>
              </a:uFill>
              <a:latin typeface="Arial"/>
            </a:endParaRPr>
          </a:p>
        </p:txBody>
      </p:sp>
      <p:sp>
        <p:nvSpPr>
          <p:cNvPr id="8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Why is this a good solution? </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This will be more of a tool that will help companies manage budget and expenses through the departments. It is organizational and fiscal solution to avoid excessive spending by the company as a whole</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ea typeface="DejaVu Sans"/>
              </a:rPr>
              <a:t>Is this reasonable?</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800" spc="-1" strike="noStrike">
                <a:solidFill>
                  <a:srgbClr val="000000"/>
                </a:solidFill>
                <a:uFill>
                  <a:solidFill>
                    <a:srgbClr val="ffffff"/>
                  </a:solidFill>
                </a:uFill>
                <a:latin typeface="Arial"/>
                <a:ea typeface="DejaVu Sans"/>
              </a:rPr>
              <a:t>This is a very common problem in the workplace where departments will waste money on things that other departments have already purchased. Our goal is to create a product that will avoid that. I believe it to be very reasonable because of this reason alone.</a:t>
            </a:r>
            <a:endParaRPr b="0" lang="en-US" sz="16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5760" y="1285200"/>
            <a:ext cx="9071280" cy="438408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1</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Organize, develop a plan, and converse with the group</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Prepare Github repository</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2</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Research and Develop. Think of things we want to implement within our Web App or Software.</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Create a facilitate an Agile environment. Create a backlog with a sprint consisting of stories to tackle</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3</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Add stories and possible features and enhancements</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Work</a:t>
            </a:r>
            <a:endParaRPr b="0" lang="en-US" sz="16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US" sz="2600" spc="-1" strike="noStrike">
                <a:solidFill>
                  <a:srgbClr val="000000"/>
                </a:solidFill>
                <a:uFill>
                  <a:solidFill>
                    <a:srgbClr val="ffffff"/>
                  </a:solidFill>
                </a:uFill>
                <a:latin typeface="Arial"/>
                <a:ea typeface="DejaVu Sans"/>
              </a:rPr>
              <a:t>Week 4 – Last Week</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Work on the project. Unit testing and integration testing. Merging our work together. </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Updating our githubs (constantly). Validate and commit. </a:t>
            </a:r>
            <a:endParaRPr b="0" lang="en-US" sz="16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US" sz="2400" spc="-1" strike="noStrike">
                <a:solidFill>
                  <a:srgbClr val="000000"/>
                </a:solidFill>
                <a:uFill>
                  <a:solidFill>
                    <a:srgbClr val="ffffff"/>
                  </a:solidFill>
                </a:uFill>
                <a:latin typeface="Arial"/>
                <a:ea typeface="DejaVu Sans"/>
              </a:rPr>
              <a:t>Testing and validating and improving where need be.</a:t>
            </a:r>
            <a:endParaRPr b="0" lang="en-US" sz="1600" spc="-1" strike="noStrike">
              <a:solidFill>
                <a:srgbClr val="000000"/>
              </a:solidFill>
              <a:uFill>
                <a:solidFill>
                  <a:srgbClr val="ffffff"/>
                </a:solidFill>
              </a:uFill>
              <a:latin typeface="Arial"/>
            </a:endParaRPr>
          </a:p>
        </p:txBody>
      </p:sp>
      <p:sp>
        <p:nvSpPr>
          <p:cNvPr id="90" name="CustomShape 2"/>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Time-line</a:t>
            </a:r>
            <a:endParaRPr b="0" lang="en-US" sz="1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LibreOffice/5.1.4.2$Linux_X86_64 LibreOffice_project/10m0$Build-2</Application>
  <Words>277</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2017-01-29T08:46:26Z</dcterms:created>
  <dc:creator>Patel1, Vibhuti Y</dc:creator>
  <dc:description/>
  <dc:language>en-US</dc:language>
  <cp:lastModifiedBy/>
  <dcterms:modified xsi:type="dcterms:W3CDTF">2017-01-30T20:29:33Z</dcterms:modified>
  <cp:revision>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