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61" r:id="rId7"/>
    <p:sldId id="264" r:id="rId8"/>
    <p:sldId id="262" r:id="rId9"/>
    <p:sldId id="263" r:id="rId10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65" d="100"/>
          <a:sy n="65" d="100"/>
        </p:scale>
        <p:origin x="-1248" y="12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0905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200" cy="20905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5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621000" y="1800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Order Processing Application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3200400"/>
            <a:ext cx="9070920" cy="173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Michael Bertucci (</a:t>
            </a:r>
            <a:r>
              <a:rPr lang="en-US" sz="3200" b="0" strike="noStrike" spc="-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@mbertucci1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Michael_Bertucci@student.uml.edu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529560" y="1371600"/>
            <a:ext cx="9070920" cy="14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Muhammed Khalid (</a:t>
            </a:r>
            <a:r>
              <a:rPr lang="en-US" sz="3200" b="0" strike="noStrike" spc="-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@mkhalid578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Muhammed_Khalid@student.uml.edu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529560" y="5303520"/>
            <a:ext cx="9070920" cy="181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Vibhuti Patel (</a:t>
            </a:r>
            <a:r>
              <a:rPr lang="en-US" sz="32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@vibhutipatel18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Vibhuti_Patel@student.uml.edu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0920" cy="113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 dirty="0">
                <a:solidFill>
                  <a:schemeClr val="accent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Introduction</a:t>
            </a:r>
            <a:endParaRPr lang="en-US" sz="1800" b="0" strike="noStrike" spc="-1" dirty="0">
              <a:solidFill>
                <a:schemeClr val="accent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189037"/>
            <a:ext cx="9070920" cy="552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1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Proposing the creation of an</a:t>
            </a:r>
            <a:r>
              <a:rPr lang="en-US" sz="2800" b="1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r>
              <a:rPr lang="en-US" sz="2800" b="1" u="sng" strike="noStrike" spc="-1" dirty="0">
                <a:solidFill>
                  <a:schemeClr val="tx2"/>
                </a:solidFill>
                <a:uFill>
                  <a:solidFill>
                    <a:schemeClr val="tx2"/>
                  </a:solidFill>
                </a:uFill>
                <a:latin typeface="Arial"/>
                <a:ea typeface="DejaVu Sans"/>
              </a:rPr>
              <a:t>Order Processing </a:t>
            </a:r>
            <a:r>
              <a:rPr lang="en-US" sz="2800" b="1" u="sng" strike="noStrike" spc="-1" dirty="0" smtClean="0">
                <a:solidFill>
                  <a:schemeClr val="tx2"/>
                </a:solidFill>
                <a:uFill>
                  <a:solidFill>
                    <a:schemeClr val="tx2"/>
                  </a:solidFill>
                </a:uFill>
                <a:latin typeface="Arial"/>
                <a:ea typeface="DejaVu Sans"/>
              </a:rPr>
              <a:t>application</a:t>
            </a:r>
            <a:endParaRPr lang="en-US" sz="2800" b="1" spc="-1" dirty="0" smtClean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1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business often needs to purchase items from external vendors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1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this application, employees from across the company can see: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</a:rPr>
              <a:t>What has </a:t>
            </a:r>
            <a:r>
              <a:rPr lang="en-US" sz="2800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</a:rPr>
              <a:t>been ordered?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</a:rPr>
              <a:t>Who ordered it?</a:t>
            </a:r>
            <a:endParaRPr lang="en-US" sz="2800" spc="-1" dirty="0">
              <a:solidFill>
                <a:schemeClr val="accent2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</a:rPr>
              <a:t>For </a:t>
            </a:r>
            <a:r>
              <a:rPr lang="en-US" sz="2800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</a:rPr>
              <a:t>which </a:t>
            </a:r>
            <a:r>
              <a:rPr lang="en-US" sz="28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</a:rPr>
              <a:t>project/department?</a:t>
            </a:r>
            <a:endParaRPr lang="en-US" sz="2800" spc="-1" dirty="0">
              <a:solidFill>
                <a:schemeClr val="accent2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</a:rPr>
              <a:t>How </a:t>
            </a:r>
            <a:r>
              <a:rPr lang="en-US" sz="2800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</a:rPr>
              <a:t>many? From where? Why?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</a:rPr>
              <a:t>What </a:t>
            </a:r>
            <a:r>
              <a:rPr lang="en-US" sz="2800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</a:rPr>
              <a:t>is the cost?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</a:rPr>
              <a:t>How </a:t>
            </a:r>
            <a:r>
              <a:rPr lang="en-US" sz="2800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</a:rPr>
              <a:t>long will it take to </a:t>
            </a:r>
            <a:r>
              <a:rPr lang="en-US" sz="28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</a:rPr>
              <a:t>arrive?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pc="-1" dirty="0" err="1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</a:rPr>
              <a:t>Etc</a:t>
            </a:r>
            <a:r>
              <a:rPr lang="en-US" sz="2800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</a:rPr>
              <a:t>…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9112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Why it is important to develop a system to solve this question?</a:t>
            </a:r>
            <a:endParaRPr lang="en-US" sz="1800" b="0" strike="noStrike" spc="-1" dirty="0">
              <a:solidFill>
                <a:schemeClr val="accent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769040"/>
            <a:ext cx="9070920" cy="547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b="1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Large </a:t>
            </a:r>
            <a:r>
              <a:rPr lang="en-US" sz="2800" b="1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companies can lose time and money </a:t>
            </a:r>
            <a:r>
              <a:rPr lang="en-US" sz="2800" b="1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from </a:t>
            </a:r>
            <a:r>
              <a:rPr lang="en-US" sz="2800" b="1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inefficiency and </a:t>
            </a:r>
            <a:r>
              <a:rPr lang="en-US" sz="2800" b="1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overspending</a:t>
            </a:r>
            <a:endParaRPr lang="en-US" sz="2800" b="1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800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The Order </a:t>
            </a:r>
            <a:r>
              <a:rPr lang="en-US" sz="2800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Processing </a:t>
            </a:r>
            <a:r>
              <a:rPr lang="en-US" sz="2800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app would:</a:t>
            </a:r>
            <a:endParaRPr lang="en-US" sz="2800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Give </a:t>
            </a:r>
            <a:r>
              <a:rPr lang="en-US" sz="2800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coordination between departments so company does not order more items than necessary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Make </a:t>
            </a:r>
            <a:r>
              <a:rPr lang="en-US" sz="2800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it easy to calculate the expenses of each project or department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Save </a:t>
            </a:r>
            <a:r>
              <a:rPr lang="en-US" sz="2800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time by automatically notifying manager when new order needs </a:t>
            </a:r>
            <a:r>
              <a:rPr lang="en-US" sz="2800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approval or </a:t>
            </a:r>
            <a:r>
              <a:rPr lang="en-US" sz="2800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notifying department when order has arrived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Centralize </a:t>
            </a:r>
            <a:r>
              <a:rPr lang="en-US" sz="2800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ordering so company doesn't need to provide financial account info to every department</a:t>
            </a:r>
            <a:endParaRPr lang="en-US" sz="2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1" spc="-1" dirty="0" smtClean="0">
                <a:solidFill>
                  <a:schemeClr val="accent4"/>
                </a:solidFill>
                <a:uFill>
                  <a:solidFill>
                    <a:srgbClr val="FFFFFF"/>
                  </a:solidFill>
                </a:uFill>
              </a:rPr>
              <a:t>Related Work</a:t>
            </a:r>
            <a:endParaRPr lang="en-US" spc="-1" dirty="0">
              <a:solidFill>
                <a:schemeClr val="accent4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2"/>
          <p:cNvSpPr/>
          <p:nvPr/>
        </p:nvSpPr>
        <p:spPr>
          <a:xfrm>
            <a:off x="656400" y="1493837"/>
            <a:ext cx="9070920" cy="525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already exist proprietary software systems for order management sold by a variety of companies</a:t>
            </a:r>
          </a:p>
          <a:p>
            <a:pPr marL="432000" indent="-32328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Polish software company Exence</a:t>
            </a:r>
            <a:r>
              <a:rPr lang="en-US" sz="3200" spc="-1" baseline="30000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en-US" sz="3200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has a product that happens to be very similar to our idea, but is a desktop app</a:t>
            </a:r>
          </a:p>
          <a:p>
            <a:pPr marL="1023120" lvl="1" indent="-457200">
              <a:spcAft>
                <a:spcPts val="60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800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Ours is a web app for ease of access</a:t>
            </a:r>
          </a:p>
          <a:p>
            <a:pPr marL="1023120" lvl="1" indent="-457200">
              <a:spcAft>
                <a:spcPts val="60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800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Adding a desktop client for our application could be a feature for future extension of the project</a:t>
            </a:r>
            <a:endParaRPr lang="en-US" sz="2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2600" y="6839505"/>
            <a:ext cx="689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/>
              <a:t>1</a:t>
            </a:r>
            <a:r>
              <a:rPr lang="en-US" dirty="0" smtClean="0"/>
              <a:t>https://www.exence.com/en/offer/internal-order-processing</a:t>
            </a:r>
            <a:endParaRPr 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1" spc="-1" dirty="0">
                <a:solidFill>
                  <a:schemeClr val="accent4"/>
                </a:solidFill>
                <a:uFill>
                  <a:solidFill>
                    <a:srgbClr val="FFFFFF"/>
                  </a:solidFill>
                </a:uFill>
              </a:rPr>
              <a:t>P</a:t>
            </a:r>
            <a:r>
              <a:rPr lang="en-US" sz="4400" b="1" spc="-1" dirty="0" smtClean="0">
                <a:solidFill>
                  <a:schemeClr val="accent4"/>
                </a:solidFill>
                <a:uFill>
                  <a:solidFill>
                    <a:srgbClr val="FFFFFF"/>
                  </a:solidFill>
                </a:uFill>
              </a:rPr>
              <a:t>roposed Approach</a:t>
            </a:r>
            <a:endParaRPr lang="en-US" spc="-1" dirty="0">
              <a:solidFill>
                <a:schemeClr val="accent4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/>
          <p:cNvSpPr txBox="1"/>
          <p:nvPr/>
        </p:nvSpPr>
        <p:spPr>
          <a:xfrm>
            <a:off x="849312" y="1493837"/>
            <a:ext cx="8229600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Our app will run in a web browser and consist of a user interface and a database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Interface will have listing of all the orders that exist for the company, and will have columns for different </a:t>
            </a:r>
            <a:r>
              <a:rPr lang="en-US" sz="3200" dirty="0" smtClean="0">
                <a:solidFill>
                  <a:schemeClr val="tx2"/>
                </a:solidFill>
              </a:rPr>
              <a:t>fields: </a:t>
            </a:r>
            <a:r>
              <a:rPr lang="en-US" sz="3200" i="1" dirty="0" smtClean="0">
                <a:solidFill>
                  <a:schemeClr val="tx2"/>
                </a:solidFill>
              </a:rPr>
              <a:t>Department</a:t>
            </a:r>
            <a:r>
              <a:rPr lang="en-US" sz="3200" dirty="0">
                <a:solidFill>
                  <a:schemeClr val="tx2"/>
                </a:solidFill>
              </a:rPr>
              <a:t>,</a:t>
            </a:r>
            <a:r>
              <a:rPr lang="en-US" sz="3200" i="1" dirty="0" smtClean="0">
                <a:solidFill>
                  <a:schemeClr val="tx2"/>
                </a:solidFill>
              </a:rPr>
              <a:t> Quantity</a:t>
            </a:r>
            <a:r>
              <a:rPr lang="en-US" sz="3200" dirty="0" smtClean="0">
                <a:solidFill>
                  <a:schemeClr val="tx2"/>
                </a:solidFill>
              </a:rPr>
              <a:t>,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i="1" dirty="0" smtClean="0">
                <a:solidFill>
                  <a:schemeClr val="tx2"/>
                </a:solidFill>
              </a:rPr>
              <a:t>Cost</a:t>
            </a:r>
            <a:r>
              <a:rPr lang="en-US" sz="3200" dirty="0" smtClean="0">
                <a:solidFill>
                  <a:schemeClr val="tx2"/>
                </a:solidFill>
              </a:rPr>
              <a:t>, </a:t>
            </a:r>
            <a:r>
              <a:rPr lang="en-US" sz="3200" i="1" dirty="0" smtClean="0">
                <a:solidFill>
                  <a:schemeClr val="tx2"/>
                </a:solidFill>
              </a:rPr>
              <a:t>Status</a:t>
            </a:r>
            <a:r>
              <a:rPr lang="en-US" sz="3200" dirty="0" smtClean="0">
                <a:solidFill>
                  <a:schemeClr val="tx2"/>
                </a:solidFill>
              </a:rPr>
              <a:t>,</a:t>
            </a:r>
            <a:r>
              <a:rPr lang="en-US" sz="3200" i="1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etc.</a:t>
            </a:r>
            <a:endParaRPr lang="en-US" sz="3200" dirty="0">
              <a:solidFill>
                <a:schemeClr val="tx2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Normal users will be able to add orders to the system, or cancel their existing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Users who log in as a manager can confirm the orders and notify the user who placed the order when it arrives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1" spc="-1" dirty="0">
                <a:solidFill>
                  <a:schemeClr val="accent4"/>
                </a:solidFill>
                <a:uFill>
                  <a:solidFill>
                    <a:srgbClr val="FFFFFF"/>
                  </a:solidFill>
                </a:uFill>
              </a:rPr>
              <a:t>Proposed </a:t>
            </a:r>
            <a:r>
              <a:rPr lang="en-US" sz="4400" b="1" spc="-1" dirty="0" smtClean="0">
                <a:solidFill>
                  <a:schemeClr val="accent4"/>
                </a:solidFill>
                <a:uFill>
                  <a:solidFill>
                    <a:srgbClr val="FFFFFF"/>
                  </a:solidFill>
                </a:uFill>
              </a:rPr>
              <a:t>Approach (cont.)</a:t>
            </a:r>
            <a:endParaRPr lang="en-US" sz="4400" spc="-1" dirty="0">
              <a:solidFill>
                <a:schemeClr val="accent4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/>
          <p:cNvSpPr txBox="1"/>
          <p:nvPr/>
        </p:nvSpPr>
        <p:spPr>
          <a:xfrm>
            <a:off x="849312" y="1493837"/>
            <a:ext cx="8229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The front end of the app will be programmed using </a:t>
            </a:r>
            <a:r>
              <a:rPr lang="en-US" sz="3200" dirty="0" err="1" smtClean="0">
                <a:solidFill>
                  <a:schemeClr val="tx2"/>
                </a:solidFill>
              </a:rPr>
              <a:t>javascript</a:t>
            </a:r>
            <a:endParaRPr lang="en-US" sz="32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/>
                </a:solidFill>
              </a:rPr>
              <a:t>The back end will consist of a database that will contain all order objects and their attributes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tx2"/>
                </a:solidFill>
              </a:rPr>
              <a:t>Main view in UI will be populated directly from the DB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tx2"/>
                </a:solidFill>
              </a:rPr>
              <a:t>Entries will be added, deleted, or modified based on the front end users’ actions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83913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1" spc="-1" dirty="0" smtClean="0">
                <a:solidFill>
                  <a:schemeClr val="accent4"/>
                </a:solidFill>
                <a:uFill>
                  <a:solidFill>
                    <a:srgbClr val="FFFFFF"/>
                  </a:solidFill>
                </a:uFill>
              </a:rPr>
              <a:t>Evaluation (Test Plan)</a:t>
            </a:r>
            <a:endParaRPr lang="en-US" sz="4400" spc="-1" dirty="0">
              <a:solidFill>
                <a:schemeClr val="accent4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System Test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32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Multiple sessions of the webpage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32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Multiple users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32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Have user 1 submit order on the web page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32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Have user 2 see if those updates occur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32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Have a real simulation to see that software works as we want it to.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 Data integrity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32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Database insertion/deletion/modification via UI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32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Database connectivity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5760" y="1453517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Week 1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Organize, develop a plan, and converse with the group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Prepare </a:t>
            </a:r>
            <a:r>
              <a:rPr lang="en-US" sz="20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Github</a:t>
            </a:r>
            <a:r>
              <a:rPr lang="en-US" sz="2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repository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Week 2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Research and Develop. Think of things we want to implement within our Web App or Software.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a facilitate an Agile environment. Create a backlog with a sprint consisting of stories to tackle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Week 3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 stories and possible features and enhancements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Week 4 – Last Week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 on the project. Unit testing and integration testing. Merging our work together. 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Updating our </a:t>
            </a:r>
            <a:r>
              <a:rPr lang="en-US" sz="20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githubs</a:t>
            </a:r>
            <a:r>
              <a:rPr lang="en-US" sz="2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(constantly). Validate and commit. 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Testing and validating and improving where need be.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1" spc="-1" dirty="0" smtClean="0">
                <a:solidFill>
                  <a:schemeClr val="accent4"/>
                </a:solidFill>
                <a:uFill>
                  <a:solidFill>
                    <a:srgbClr val="FFFFFF"/>
                  </a:solidFill>
                </a:uFill>
              </a:rPr>
              <a:t>Timeline</a:t>
            </a:r>
            <a:endParaRPr lang="en-US" sz="4400" spc="-1" dirty="0">
              <a:solidFill>
                <a:schemeClr val="accent4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494</Words>
  <Application>Microsoft Office PowerPoint</Application>
  <PresentationFormat>Custom</PresentationFormat>
  <Paragraphs>66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Patel1, Vibhuti Y</dc:creator>
  <dc:description/>
  <cp:lastModifiedBy>mbertucci</cp:lastModifiedBy>
  <cp:revision>24</cp:revision>
  <dcterms:created xsi:type="dcterms:W3CDTF">2017-01-29T08:46:26Z</dcterms:created>
  <dcterms:modified xsi:type="dcterms:W3CDTF">2017-02-01T03:30:46Z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