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292480" y="1768680"/>
            <a:ext cx="5494680" cy="4384080"/>
          </a:xfrm>
          <a:prstGeom prst="rect">
            <a:avLst/>
          </a:prstGeom>
          <a:ln>
            <a:noFill/>
          </a:ln>
        </p:spPr>
      </p:pic>
      <p:pic>
        <p:nvPicPr>
          <p:cNvPr id="37"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292480" y="1768680"/>
            <a:ext cx="5494680" cy="4384080"/>
          </a:xfrm>
          <a:prstGeom prst="rect">
            <a:avLst/>
          </a:prstGeom>
          <a:ln>
            <a:noFill/>
          </a:ln>
        </p:spPr>
      </p:pic>
      <p:pic>
        <p:nvPicPr>
          <p:cNvPr id="73"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4426200" cy="20905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5152320" y="1769040"/>
            <a:ext cx="4426200" cy="20905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504000" y="4059000"/>
            <a:ext cx="9070920" cy="20905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621000" y="1800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Order Processing Application</a:t>
            </a:r>
            <a:endParaRPr b="0" lang="en-US" sz="1800" spc="-1" strike="noStrike">
              <a:solidFill>
                <a:srgbClr val="000000"/>
              </a:solidFill>
              <a:uFill>
                <a:solidFill>
                  <a:srgbClr val="ffffff"/>
                </a:solidFill>
              </a:uFill>
              <a:latin typeface="Arial"/>
            </a:endParaRPr>
          </a:p>
        </p:txBody>
      </p:sp>
      <p:sp>
        <p:nvSpPr>
          <p:cNvPr id="75" name="CustomShape 2"/>
          <p:cNvSpPr/>
          <p:nvPr/>
        </p:nvSpPr>
        <p:spPr>
          <a:xfrm>
            <a:off x="504000" y="3200400"/>
            <a:ext cx="9070920" cy="173664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Michael Bertucci (</a:t>
            </a:r>
            <a:r>
              <a:rPr b="0" lang="en-US" sz="3200" spc="-1" strike="noStrike">
                <a:solidFill>
                  <a:srgbClr val="0000cc"/>
                </a:solidFill>
                <a:uFill>
                  <a:solidFill>
                    <a:srgbClr val="ffffff"/>
                  </a:solidFill>
                </a:uFill>
                <a:latin typeface="Arial"/>
                <a:ea typeface="DejaVu Sans"/>
              </a:rPr>
              <a:t>@mbertucci1</a:t>
            </a:r>
            <a:r>
              <a:rPr b="0" lang="en-US" sz="32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Michael_Bertucci@student.uml.edu</a:t>
            </a:r>
            <a:endParaRPr b="0" lang="en-US" sz="1800" spc="-1" strike="noStrike">
              <a:solidFill>
                <a:srgbClr val="000000"/>
              </a:solidFill>
              <a:uFill>
                <a:solidFill>
                  <a:srgbClr val="ffffff"/>
                </a:solidFill>
              </a:uFill>
              <a:latin typeface="Arial"/>
            </a:endParaRPr>
          </a:p>
        </p:txBody>
      </p:sp>
      <p:sp>
        <p:nvSpPr>
          <p:cNvPr id="76" name="CustomShape 3"/>
          <p:cNvSpPr/>
          <p:nvPr/>
        </p:nvSpPr>
        <p:spPr>
          <a:xfrm>
            <a:off x="529560" y="1371600"/>
            <a:ext cx="9070920" cy="14623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Muhammed Khalid (</a:t>
            </a:r>
            <a:r>
              <a:rPr b="0" lang="en-US" sz="3200" spc="-1" strike="noStrike">
                <a:solidFill>
                  <a:srgbClr val="0000cc"/>
                </a:solidFill>
                <a:uFill>
                  <a:solidFill>
                    <a:srgbClr val="ffffff"/>
                  </a:solidFill>
                </a:uFill>
                <a:latin typeface="Arial"/>
                <a:ea typeface="DejaVu Sans"/>
              </a:rPr>
              <a:t>@mkhalid578</a:t>
            </a:r>
            <a:r>
              <a:rPr b="0" lang="en-US" sz="32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Muhammed_Khalid@student.uml.edu</a:t>
            </a:r>
            <a:endParaRPr b="0" lang="en-US" sz="1800" spc="-1" strike="noStrike">
              <a:solidFill>
                <a:srgbClr val="000000"/>
              </a:solidFill>
              <a:uFill>
                <a:solidFill>
                  <a:srgbClr val="ffffff"/>
                </a:solidFill>
              </a:uFill>
              <a:latin typeface="Arial"/>
            </a:endParaRPr>
          </a:p>
        </p:txBody>
      </p:sp>
      <p:sp>
        <p:nvSpPr>
          <p:cNvPr id="77" name="CustomShape 4"/>
          <p:cNvSpPr/>
          <p:nvPr/>
        </p:nvSpPr>
        <p:spPr>
          <a:xfrm>
            <a:off x="529560" y="5303520"/>
            <a:ext cx="9070920" cy="181620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Vibhuti Patel (</a:t>
            </a:r>
            <a:r>
              <a:rPr b="0" lang="en-US" sz="3200" spc="-1" strike="noStrike">
                <a:solidFill>
                  <a:srgbClr val="0000ff"/>
                </a:solidFill>
                <a:uFill>
                  <a:solidFill>
                    <a:srgbClr val="ffffff"/>
                  </a:solidFill>
                </a:uFill>
                <a:latin typeface="Arial"/>
                <a:ea typeface="DejaVu Sans"/>
              </a:rPr>
              <a:t>@vibhutipatel18</a:t>
            </a:r>
            <a:r>
              <a:rPr b="0" lang="en-US" sz="32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Vibhuti_Patel@student.uml.edu</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0920" cy="1134720"/>
          </a:xfrm>
          <a:prstGeom prst="rect">
            <a:avLst/>
          </a:prstGeom>
          <a:noFill/>
          <a:ln>
            <a:noFill/>
          </a:ln>
        </p:spPr>
        <p:style>
          <a:lnRef idx="0"/>
          <a:fillRef idx="0"/>
          <a:effectRef idx="0"/>
          <a:fontRef idx="minor"/>
        </p:style>
        <p:txBody>
          <a:bodyPr lIns="0" rIns="0" tIns="0" bIns="0" anchor="ctr"/>
          <a:p>
            <a:pPr>
              <a:lnSpc>
                <a:spcPct val="90000"/>
              </a:lnSpc>
            </a:pPr>
            <a:r>
              <a:rPr b="1" lang="en-US" sz="4400" spc="-1" strike="noStrike">
                <a:solidFill>
                  <a:srgbClr val="8064a2"/>
                </a:solidFill>
                <a:uFill>
                  <a:solidFill>
                    <a:srgbClr val="ffffff"/>
                  </a:solidFill>
                </a:uFill>
                <a:latin typeface="Arial"/>
                <a:ea typeface="DejaVu Sans"/>
              </a:rPr>
              <a:t>Introduction</a:t>
            </a:r>
            <a:endParaRPr b="0" lang="en-US" sz="1800" spc="-1" strike="noStrike">
              <a:solidFill>
                <a:srgbClr val="000000"/>
              </a:solidFill>
              <a:uFill>
                <a:solidFill>
                  <a:srgbClr val="ffffff"/>
                </a:solidFill>
              </a:uFill>
              <a:latin typeface="Arial"/>
            </a:endParaRPr>
          </a:p>
        </p:txBody>
      </p:sp>
      <p:sp>
        <p:nvSpPr>
          <p:cNvPr id="79" name="CustomShape 2"/>
          <p:cNvSpPr/>
          <p:nvPr/>
        </p:nvSpPr>
        <p:spPr>
          <a:xfrm>
            <a:off x="504000" y="1436760"/>
            <a:ext cx="9070920" cy="552924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1f497d"/>
                </a:solidFill>
                <a:uFill>
                  <a:solidFill>
                    <a:srgbClr val="ffffff"/>
                  </a:solidFill>
                </a:uFill>
                <a:latin typeface="Arial"/>
                <a:ea typeface="DejaVu Sans"/>
              </a:rPr>
              <a:t>The Order Processing application, which simplifies and speeds up the order completion process.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28600" indent="-227880">
              <a:lnSpc>
                <a:spcPct val="90000"/>
              </a:lnSpc>
              <a:buClr>
                <a:srgbClr val="948a54"/>
              </a:buClr>
              <a:buFont typeface="Arial"/>
              <a:buChar char="•"/>
            </a:pPr>
            <a:r>
              <a:rPr b="0" lang="en-US" sz="2800" spc="-1" strike="noStrike">
                <a:solidFill>
                  <a:srgbClr val="948a54"/>
                </a:solidFill>
                <a:uFill>
                  <a:solidFill>
                    <a:srgbClr val="ffffff"/>
                  </a:solidFill>
                </a:uFill>
                <a:latin typeface="Arial"/>
                <a:ea typeface="DejaVu Sans"/>
              </a:rPr>
              <a:t>By automating and digitizing the process of placing and processing orders, </a:t>
            </a:r>
            <a:r>
              <a:rPr b="1" lang="en-US" sz="2800" spc="-1" strike="noStrike">
                <a:solidFill>
                  <a:srgbClr val="948a54"/>
                </a:solidFill>
                <a:uFill>
                  <a:solidFill>
                    <a:srgbClr val="ffffff"/>
                  </a:solidFill>
                </a:uFill>
                <a:latin typeface="Arial"/>
                <a:ea typeface="DejaVu Sans"/>
              </a:rPr>
              <a:t>companies</a:t>
            </a:r>
            <a:r>
              <a:rPr b="0" lang="en-US" sz="2800" spc="-1" strike="noStrike">
                <a:solidFill>
                  <a:srgbClr val="948a54"/>
                </a:solidFill>
                <a:uFill>
                  <a:solidFill>
                    <a:srgbClr val="ffffff"/>
                  </a:solidFill>
                </a:uFill>
                <a:latin typeface="Arial"/>
                <a:ea typeface="DejaVu Sans"/>
              </a:rPr>
              <a:t> can save a tremendous amount of </a:t>
            </a:r>
            <a:r>
              <a:rPr b="1" lang="en-US" sz="2800" spc="-1" strike="noStrike">
                <a:solidFill>
                  <a:srgbClr val="948a54"/>
                </a:solidFill>
                <a:uFill>
                  <a:solidFill>
                    <a:srgbClr val="ffffff"/>
                  </a:solidFill>
                </a:uFill>
                <a:latin typeface="Arial"/>
                <a:ea typeface="DejaVu Sans"/>
              </a:rPr>
              <a:t>time and money</a:t>
            </a:r>
            <a:r>
              <a:rPr b="0" lang="en-US" sz="2800" spc="-1" strike="noStrike">
                <a:solidFill>
                  <a:srgbClr val="948a54"/>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228600" indent="-227880">
              <a:lnSpc>
                <a:spcPct val="90000"/>
              </a:lnSpc>
              <a:buClr>
                <a:srgbClr val="948a54"/>
              </a:buClr>
              <a:buFont typeface="Arial"/>
              <a:buChar char="•"/>
            </a:pPr>
            <a:r>
              <a:rPr b="0" lang="en-US" sz="2800" spc="-1" strike="noStrike">
                <a:solidFill>
                  <a:srgbClr val="948a54"/>
                </a:solidFill>
                <a:uFill>
                  <a:solidFill>
                    <a:srgbClr val="ffffff"/>
                  </a:solidFill>
                </a:uFill>
                <a:latin typeface="Arial"/>
                <a:ea typeface="DejaVu Sans"/>
              </a:rPr>
              <a:t>Only </a:t>
            </a:r>
            <a:r>
              <a:rPr b="1" lang="en-US" sz="2800" spc="-1" strike="noStrike">
                <a:solidFill>
                  <a:srgbClr val="948a54"/>
                </a:solidFill>
                <a:uFill>
                  <a:solidFill>
                    <a:srgbClr val="ffffff"/>
                  </a:solidFill>
                </a:uFill>
                <a:latin typeface="Arial"/>
                <a:ea typeface="DejaVu Sans"/>
              </a:rPr>
              <a:t>authorized employees </a:t>
            </a:r>
            <a:r>
              <a:rPr b="0" lang="en-US" sz="2800" spc="-1" strike="noStrike">
                <a:solidFill>
                  <a:srgbClr val="948a54"/>
                </a:solidFill>
                <a:uFill>
                  <a:solidFill>
                    <a:srgbClr val="ffffff"/>
                  </a:solidFill>
                </a:uFill>
                <a:latin typeface="Arial"/>
                <a:ea typeface="DejaVu Sans"/>
              </a:rPr>
              <a:t>can use the application as a regular tool to execute order processing tasks.</a:t>
            </a:r>
            <a:endParaRPr b="0" lang="en-US" sz="1800" spc="-1" strike="noStrike">
              <a:solidFill>
                <a:srgbClr val="000000"/>
              </a:solidFill>
              <a:uFill>
                <a:solidFill>
                  <a:srgbClr val="ffffff"/>
                </a:solidFill>
              </a:uFill>
              <a:latin typeface="Arial"/>
            </a:endParaRPr>
          </a:p>
          <a:p>
            <a:pPr marL="228600" indent="-227880">
              <a:lnSpc>
                <a:spcPct val="90000"/>
              </a:lnSpc>
              <a:buClr>
                <a:srgbClr val="948a54"/>
              </a:buClr>
              <a:buFont typeface="Arial"/>
              <a:buChar char="•"/>
            </a:pPr>
            <a:r>
              <a:rPr b="0" lang="en-US" sz="2800" spc="-1" strike="noStrike">
                <a:solidFill>
                  <a:srgbClr val="948a54"/>
                </a:solidFill>
                <a:uFill>
                  <a:solidFill>
                    <a:srgbClr val="ffffff"/>
                  </a:solidFill>
                </a:uFill>
                <a:latin typeface="Arial"/>
                <a:ea typeface="DejaVu Sans"/>
              </a:rPr>
              <a:t>It is also possible to archive </a:t>
            </a:r>
            <a:r>
              <a:rPr b="1" lang="en-US" sz="2800" spc="-1" strike="noStrike">
                <a:solidFill>
                  <a:srgbClr val="948a54"/>
                </a:solidFill>
                <a:uFill>
                  <a:solidFill>
                    <a:srgbClr val="ffffff"/>
                  </a:solidFill>
                </a:uFill>
                <a:latin typeface="Arial"/>
                <a:ea typeface="DejaVu Sans"/>
              </a:rPr>
              <a:t>completed, in progress</a:t>
            </a:r>
            <a:r>
              <a:rPr b="0" lang="en-US" sz="2800" spc="-1" strike="noStrike">
                <a:solidFill>
                  <a:srgbClr val="948a54"/>
                </a:solidFill>
                <a:uFill>
                  <a:solidFill>
                    <a:srgbClr val="ffffff"/>
                  </a:solidFill>
                </a:uFill>
                <a:latin typeface="Arial"/>
                <a:ea typeface="DejaVu Sans"/>
              </a:rPr>
              <a:t>, or </a:t>
            </a:r>
            <a:r>
              <a:rPr b="1" lang="en-US" sz="2800" spc="-1" strike="noStrike">
                <a:solidFill>
                  <a:srgbClr val="948a54"/>
                </a:solidFill>
                <a:uFill>
                  <a:solidFill>
                    <a:srgbClr val="ffffff"/>
                  </a:solidFill>
                </a:uFill>
                <a:latin typeface="Arial"/>
                <a:ea typeface="DejaVu Sans"/>
              </a:rPr>
              <a:t>cancelled</a:t>
            </a:r>
            <a:r>
              <a:rPr b="0" lang="en-US" sz="2800" spc="-1" strike="noStrike">
                <a:solidFill>
                  <a:srgbClr val="948a54"/>
                </a:solidFill>
                <a:uFill>
                  <a:solidFill>
                    <a:srgbClr val="ffffff"/>
                  </a:solidFill>
                </a:uFill>
                <a:latin typeface="Arial"/>
                <a:ea typeface="DejaVu Sans"/>
              </a:rPr>
              <a:t> orders.</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04920" y="478800"/>
            <a:ext cx="9578880" cy="6603120"/>
          </a:xfrm>
          <a:prstGeom prst="rect">
            <a:avLst/>
          </a:prstGeom>
          <a:ln>
            <a:round/>
          </a:ln>
        </p:spPr>
        <p:style>
          <a:lnRef idx="2">
            <a:schemeClr val="accent3"/>
          </a:lnRef>
          <a:fillRef idx="1">
            <a:schemeClr val="lt1"/>
          </a:fillRef>
          <a:effectRef idx="0">
            <a:schemeClr val="accent3"/>
          </a:effectRef>
          <a:fontRef idx="minor"/>
        </p:style>
        <p:txBody>
          <a:bodyPr lIns="0" rIns="0" tIns="0" bIns="0"/>
          <a:p>
            <a:pPr marL="457200" indent="-45648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Has been ordered?</a:t>
            </a:r>
            <a:endParaRPr b="0" lang="en-US" sz="1800" spc="-1" strike="noStrike">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Who has ordered?</a:t>
            </a:r>
            <a:endParaRPr b="0" lang="en-US" sz="1800" spc="-1" strike="noStrike">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For which project work?</a:t>
            </a:r>
            <a:endParaRPr b="0" lang="en-US" sz="1800" spc="-1" strike="noStrike">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How many? From where? Why?</a:t>
            </a:r>
            <a:endParaRPr b="0" lang="en-US" sz="1800" spc="-1" strike="noStrike">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What is the cost?</a:t>
            </a:r>
            <a:endParaRPr b="0" lang="en-US" sz="1800" spc="-1" strike="noStrike">
              <a:solidFill>
                <a:srgbClr val="000000"/>
              </a:solidFill>
              <a:uFill>
                <a:solidFill>
                  <a:srgbClr val="ffffff"/>
                </a:solidFill>
              </a:uFill>
              <a:latin typeface="Arial"/>
            </a:endParaRPr>
          </a:p>
          <a:p>
            <a:pPr marL="457200" indent="-45648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How long will it take to arrive on place? Etc…</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2800" spc="-1" strike="noStrike">
                <a:solidFill>
                  <a:srgbClr val="ff0000"/>
                </a:solidFill>
                <a:uFill>
                  <a:solidFill>
                    <a:srgbClr val="ffffff"/>
                  </a:solidFill>
                </a:uFill>
                <a:latin typeface="Arial"/>
                <a:ea typeface="DejaVu Sans"/>
              </a:rPr>
              <a:t>Regardless of the number of submitted orders, the processing consumes time and resources.</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953735"/>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953735"/>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If conducted in a traditional way relying on the use of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paper documents. This application has a simple yet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powerful solution to this problem – The Order Processing</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 application.</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91120" y="301320"/>
            <a:ext cx="9070920" cy="1261440"/>
          </a:xfrm>
          <a:prstGeom prst="rect">
            <a:avLst/>
          </a:prstGeom>
          <a:noFill/>
          <a:ln>
            <a:noFill/>
          </a:ln>
        </p:spPr>
        <p:style>
          <a:lnRef idx="0"/>
          <a:fillRef idx="0"/>
          <a:effectRef idx="0"/>
          <a:fontRef idx="minor"/>
        </p:style>
        <p:txBody>
          <a:bodyPr lIns="0" rIns="0" tIns="0" bIns="0" anchor="ctr"/>
          <a:p>
            <a:pPr>
              <a:lnSpc>
                <a:spcPct val="100000"/>
              </a:lnSpc>
            </a:pPr>
            <a:r>
              <a:rPr b="1" lang="en-US" sz="3200" spc="-1" strike="noStrike">
                <a:solidFill>
                  <a:srgbClr val="ff0000"/>
                </a:solidFill>
                <a:uFill>
                  <a:solidFill>
                    <a:srgbClr val="ffffff"/>
                  </a:solidFill>
                </a:uFill>
                <a:latin typeface="Arial"/>
                <a:ea typeface="DejaVu Sans"/>
              </a:rPr>
              <a:t>Why it is important to develop a system to solve this question?</a:t>
            </a:r>
            <a:endParaRPr b="0" lang="en-US" sz="1800" spc="-1" strike="noStrike">
              <a:solidFill>
                <a:srgbClr val="000000"/>
              </a:solidFill>
              <a:uFill>
                <a:solidFill>
                  <a:srgbClr val="ffffff"/>
                </a:solidFill>
              </a:uFill>
              <a:latin typeface="Arial"/>
            </a:endParaRPr>
          </a:p>
        </p:txBody>
      </p:sp>
      <p:sp>
        <p:nvSpPr>
          <p:cNvPr id="82" name="CustomShape 2"/>
          <p:cNvSpPr/>
          <p:nvPr/>
        </p:nvSpPr>
        <p:spPr>
          <a:xfrm>
            <a:off x="504000" y="1769040"/>
            <a:ext cx="9070920" cy="5472720"/>
          </a:xfrm>
          <a:prstGeom prst="rect">
            <a:avLst/>
          </a:prstGeom>
          <a:noFill/>
          <a:ln>
            <a:noFill/>
          </a:ln>
        </p:spPr>
        <p:style>
          <a:lnRef idx="0"/>
          <a:fillRef idx="0"/>
          <a:effectRef idx="0"/>
          <a:fontRef idx="minor"/>
        </p:style>
        <p:txBody>
          <a:bodyPr lIns="0" rIns="0" tIns="0" bIns="0"/>
          <a:p>
            <a:pPr>
              <a:lnSpc>
                <a:spcPct val="100000"/>
              </a:lnSpc>
            </a:pPr>
            <a:r>
              <a:rPr b="0" lang="en-US" sz="2400" spc="-1" strike="noStrike">
                <a:solidFill>
                  <a:srgbClr val="595959"/>
                </a:solidFill>
                <a:uFill>
                  <a:solidFill>
                    <a:srgbClr val="ffffff"/>
                  </a:solidFill>
                </a:uFill>
                <a:latin typeface="Arial"/>
                <a:ea typeface="DejaVu Sans"/>
              </a:rPr>
              <a:t>	</a:t>
            </a:r>
            <a:r>
              <a:rPr b="0" lang="en-US" sz="2000" spc="-1" strike="noStrike">
                <a:solidFill>
                  <a:srgbClr val="595959"/>
                </a:solidFill>
                <a:uFill>
                  <a:solidFill>
                    <a:srgbClr val="ffffff"/>
                  </a:solidFill>
                </a:uFill>
                <a:latin typeface="Arial"/>
                <a:ea typeface="DejaVu Sans"/>
              </a:rPr>
              <a:t>The implementation of the Order Processing application offers many benefits to businesses. Most of all, it shortens the time of the order approval process by sending email reminders to the persons in charge of the order approval. Also a person can track the order by him or herself. An automatically updated categorized product list makes searching and selecting products much easier. It is a great time saver – it automatically sends generated orders to the vendors and simultaneously eliminates mistakes in quantities of ordered products. A feature of order status monitoring helps to keep track and control order progress.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360">
              <a:lnSpc>
                <a:spcPct val="100000"/>
              </a:lnSpc>
              <a:buClr>
                <a:srgbClr val="595959"/>
              </a:buClr>
              <a:buFont typeface="Arial"/>
              <a:buChar char="•"/>
            </a:pPr>
            <a:r>
              <a:rPr b="0" lang="en-US" sz="2400" spc="-1" strike="noStrike">
                <a:solidFill>
                  <a:srgbClr val="595959"/>
                </a:solidFill>
                <a:uFill>
                  <a:solidFill>
                    <a:srgbClr val="ffffff"/>
                  </a:solidFill>
                </a:uFill>
                <a:latin typeface="Arial"/>
                <a:ea typeface="DejaVu Sans"/>
              </a:rPr>
              <a:t>It is easy to calculate cost of expense for each project or department.</a:t>
            </a:r>
            <a:endParaRPr b="0" lang="en-US" sz="1800" spc="-1" strike="noStrike">
              <a:solidFill>
                <a:srgbClr val="000000"/>
              </a:solidFill>
              <a:uFill>
                <a:solidFill>
                  <a:srgbClr val="ffffff"/>
                </a:solidFill>
              </a:uFill>
              <a:latin typeface="Arial"/>
            </a:endParaRPr>
          </a:p>
          <a:p>
            <a:pPr marL="343080" indent="-342360">
              <a:lnSpc>
                <a:spcPct val="100000"/>
              </a:lnSpc>
              <a:buClr>
                <a:srgbClr val="595959"/>
              </a:buClr>
              <a:buFont typeface="Arial"/>
              <a:buChar char="•"/>
            </a:pPr>
            <a:r>
              <a:rPr b="0" lang="en-US" sz="2400" spc="-1" strike="noStrike">
                <a:solidFill>
                  <a:srgbClr val="595959"/>
                </a:solidFill>
                <a:uFill>
                  <a:solidFill>
                    <a:srgbClr val="ffffff"/>
                  </a:solidFill>
                </a:uFill>
                <a:latin typeface="Arial"/>
                <a:ea typeface="DejaVu Sans"/>
              </a:rPr>
              <a:t>stops unnecessary items order from department</a:t>
            </a:r>
            <a:endParaRPr b="0" lang="en-US" sz="1800" spc="-1" strike="noStrike">
              <a:solidFill>
                <a:srgbClr val="000000"/>
              </a:solidFill>
              <a:uFill>
                <a:solidFill>
                  <a:srgbClr val="ffffff"/>
                </a:solidFill>
              </a:uFill>
              <a:latin typeface="Arial"/>
            </a:endParaRPr>
          </a:p>
          <a:p>
            <a:pPr marL="343080" indent="-342360">
              <a:lnSpc>
                <a:spcPct val="100000"/>
              </a:lnSpc>
              <a:buClr>
                <a:srgbClr val="595959"/>
              </a:buClr>
              <a:buFont typeface="Arial"/>
              <a:buChar char="•"/>
            </a:pPr>
            <a:r>
              <a:rPr b="0" lang="en-US" sz="2400" spc="-1" strike="noStrike">
                <a:solidFill>
                  <a:srgbClr val="595959"/>
                </a:solidFill>
                <a:uFill>
                  <a:solidFill>
                    <a:srgbClr val="ffffff"/>
                  </a:solidFill>
                </a:uFill>
                <a:latin typeface="Arial"/>
                <a:ea typeface="DejaVu Sans"/>
              </a:rPr>
              <a:t>company don't need to provide financial account information to every department.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Related Work</a:t>
            </a:r>
            <a:endParaRPr b="0" lang="en-US" sz="1800" spc="-1" strike="noStrike">
              <a:solidFill>
                <a:srgbClr val="000000"/>
              </a:solidFill>
              <a:uFill>
                <a:solidFill>
                  <a:srgbClr val="ffffff"/>
                </a:solidFill>
              </a:uFill>
              <a:latin typeface="Arial"/>
            </a:endParaRPr>
          </a:p>
        </p:txBody>
      </p:sp>
      <p:sp>
        <p:nvSpPr>
          <p:cNvPr id="84" name="CustomShape 2"/>
          <p:cNvSpPr/>
          <p:nvPr/>
        </p:nvSpPr>
        <p:spPr>
          <a:xfrm>
            <a:off x="504000" y="1769040"/>
            <a:ext cx="9070920" cy="4383720"/>
          </a:xfrm>
          <a:prstGeom prst="rect">
            <a:avLst/>
          </a:prstGeom>
          <a:noFill/>
          <a:ln>
            <a:noFill/>
          </a:ln>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Proposed Approach</a:t>
            </a:r>
            <a:endParaRPr b="0" lang="en-US" sz="1800" spc="-1" strike="noStrike">
              <a:solidFill>
                <a:srgbClr val="000000"/>
              </a:solidFill>
              <a:uFill>
                <a:solidFill>
                  <a:srgbClr val="ffffff"/>
                </a:solidFill>
              </a:uFill>
              <a:latin typeface="Arial"/>
            </a:endParaRPr>
          </a:p>
        </p:txBody>
      </p:sp>
      <p:sp>
        <p:nvSpPr>
          <p:cNvPr id="86" name="CustomShape 2"/>
          <p:cNvSpPr/>
          <p:nvPr/>
        </p:nvSpPr>
        <p:spPr>
          <a:xfrm>
            <a:off x="504000" y="1769040"/>
            <a:ext cx="9070920" cy="4383720"/>
          </a:xfrm>
          <a:prstGeom prst="rect">
            <a:avLst/>
          </a:prstGeom>
          <a:noFill/>
          <a:ln>
            <a:noFill/>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Evaluation (Test Plan)</a:t>
            </a:r>
            <a:endParaRPr b="0" lang="en-US" sz="1800" spc="-1" strike="noStrike">
              <a:solidFill>
                <a:srgbClr val="000000"/>
              </a:solidFill>
              <a:uFill>
                <a:solidFill>
                  <a:srgbClr val="ffffff"/>
                </a:solidFill>
              </a:uFill>
              <a:latin typeface="Arial"/>
            </a:endParaRPr>
          </a:p>
        </p:txBody>
      </p:sp>
      <p:sp>
        <p:nvSpPr>
          <p:cNvPr id="88"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System Test</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ea typeface="DejaVu Sans"/>
              </a:rPr>
              <a:t>Multiple sessions of the webpage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ea typeface="DejaVu Sans"/>
              </a:rPr>
              <a:t>Multiple users</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ea typeface="DejaVu Sans"/>
              </a:rPr>
              <a:t>Have user 1 submit order on the web page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ea typeface="DejaVu Sans"/>
              </a:rPr>
              <a:t>Have user 2 see if those updates occur</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ea typeface="DejaVu Sans"/>
              </a:rPr>
              <a:t>Have a real simulation to see that software works as we want it to.</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Test Data integrity</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ea typeface="DejaVu Sans"/>
              </a:rPr>
              <a:t>Database insertion/deletion/modification via UI</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3200" spc="-1" strike="noStrike">
                <a:solidFill>
                  <a:srgbClr val="000000"/>
                </a:solidFill>
                <a:uFill>
                  <a:solidFill>
                    <a:srgbClr val="ffffff"/>
                  </a:solidFill>
                </a:uFill>
                <a:latin typeface="Arial"/>
                <a:ea typeface="DejaVu Sans"/>
              </a:rPr>
              <a:t>Database connectivity</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65760" y="128520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ea typeface="DejaVu Sans"/>
              </a:rPr>
              <a:t>Week 1</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Organize, develop a plan, and converse with the group</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Prepare Github repository</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ea typeface="DejaVu Sans"/>
              </a:rPr>
              <a:t>Week 2</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Research and Develop. Think of things we want to implement within our Web App or Software.</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Create a facilitate an Agile environment. Create a backlog with a sprint consisting of stories to tackle</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ea typeface="DejaVu Sans"/>
              </a:rPr>
              <a:t>Week 3</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Add stories and possible features and enhancements</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Work</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ea typeface="DejaVu Sans"/>
              </a:rPr>
              <a:t>Week 4 – Last Week</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Work on the project. Unit testing and integration testing. Merging our work together.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Updating our githubs (constantly). Validate and commit. </a:t>
            </a:r>
            <a:endParaRPr b="0" lang="en-US" sz="1800" spc="-1" strike="noStrike">
              <a:solidFill>
                <a:srgbClr val="000000"/>
              </a:solidFill>
              <a:uFill>
                <a:solidFill>
                  <a:srgbClr val="ffffff"/>
                </a:solidFill>
              </a:uFill>
              <a:latin typeface="Arial"/>
            </a:endParaRPr>
          </a:p>
          <a:p>
            <a:pPr lvl="1" marL="864000" indent="-32328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Testing and validating and improving where need be.</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Time-line</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TotalTime>
  <Application>LibreOffice/5.1.4.2$Linux_X86_64 LibreOffice_project/10m0$Build-2</Application>
  <Words>277</Words>
  <Paragraphs>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2017-01-29T08:46:26Z</dcterms:created>
  <dc:creator>Patel1, Vibhuti Y</dc:creator>
  <dc:description/>
  <dc:language>en-US</dc:language>
  <cp:lastModifiedBy/>
  <dcterms:modified xsi:type="dcterms:W3CDTF">2017-01-31T16:43:01Z</dcterms:modified>
  <cp:revision>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