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4" r:id="rId9"/>
    <p:sldId id="262" r:id="rId10"/>
    <p:sldId id="263" r:id="rId11"/>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65" d="100"/>
          <a:sy n="65" d="100"/>
        </p:scale>
        <p:origin x="-1248" y="168"/>
      </p:cViewPr>
      <p:guideLst>
        <p:guide orient="horz" pos="2381"/>
        <p:guide pos="317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6" name="PlaceHolder 2"/>
          <p:cNvSpPr>
            <a:spLocks noGrp="1"/>
          </p:cNvSpPr>
          <p:nvPr>
            <p:ph type="body"/>
          </p:nvPr>
        </p:nvSpPr>
        <p:spPr>
          <a:xfrm>
            <a:off x="504000" y="176868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7" name="PlaceHolder 3"/>
          <p:cNvSpPr>
            <a:spLocks noGrp="1"/>
          </p:cNvSpPr>
          <p:nvPr>
            <p:ph type="body"/>
          </p:nvPr>
        </p:nvSpPr>
        <p:spPr>
          <a:xfrm>
            <a:off x="504000" y="405864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9"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0"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1" name="PlaceHolder 4"/>
          <p:cNvSpPr>
            <a:spLocks noGrp="1"/>
          </p:cNvSpPr>
          <p:nvPr>
            <p:ph type="body"/>
          </p:nvPr>
        </p:nvSpPr>
        <p:spPr>
          <a:xfrm>
            <a:off x="515268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2" name="PlaceHolder 5"/>
          <p:cNvSpPr>
            <a:spLocks noGrp="1"/>
          </p:cNvSpPr>
          <p:nvPr>
            <p:ph type="body"/>
          </p:nvPr>
        </p:nvSpPr>
        <p:spPr>
          <a:xfrm>
            <a:off x="50400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4" name="PlaceHolder 2"/>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5" name="PlaceHolder 3"/>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36" name="Picture 35"/>
          <p:cNvPicPr/>
          <p:nvPr/>
        </p:nvPicPr>
        <p:blipFill>
          <a:blip r:embed="rId2"/>
          <a:stretch/>
        </p:blipFill>
        <p:spPr>
          <a:xfrm>
            <a:off x="2292480" y="1768680"/>
            <a:ext cx="5494680" cy="4384080"/>
          </a:xfrm>
          <a:prstGeom prst="rect">
            <a:avLst/>
          </a:prstGeom>
          <a:ln>
            <a:noFill/>
          </a:ln>
        </p:spPr>
      </p:pic>
      <p:pic>
        <p:nvPicPr>
          <p:cNvPr id="37" name="Picture 36"/>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1"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5" name="PlaceHolder 2"/>
          <p:cNvSpPr>
            <a:spLocks noGrp="1"/>
          </p:cNvSpPr>
          <p:nvPr>
            <p:ph type="body"/>
          </p:nvPr>
        </p:nvSpPr>
        <p:spPr>
          <a:xfrm>
            <a:off x="50400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6" name="PlaceHolder 3"/>
          <p:cNvSpPr>
            <a:spLocks noGrp="1"/>
          </p:cNvSpPr>
          <p:nvPr>
            <p:ph type="body"/>
          </p:nvPr>
        </p:nvSpPr>
        <p:spPr>
          <a:xfrm>
            <a:off x="515268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0"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1" name="PlaceHolder 3"/>
          <p:cNvSpPr>
            <a:spLocks noGrp="1"/>
          </p:cNvSpPr>
          <p:nvPr>
            <p:ph type="body"/>
          </p:nvPr>
        </p:nvSpPr>
        <p:spPr>
          <a:xfrm>
            <a:off x="50400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2" name="PlaceHolder 4"/>
          <p:cNvSpPr>
            <a:spLocks noGrp="1"/>
          </p:cNvSpPr>
          <p:nvPr>
            <p:ph type="body"/>
          </p:nvPr>
        </p:nvSpPr>
        <p:spPr>
          <a:xfrm>
            <a:off x="515268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4" name="PlaceHolder 2"/>
          <p:cNvSpPr>
            <a:spLocks noGrp="1"/>
          </p:cNvSpPr>
          <p:nvPr>
            <p:ph type="body"/>
          </p:nvPr>
        </p:nvSpPr>
        <p:spPr>
          <a:xfrm>
            <a:off x="50400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5"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6" name="PlaceHolder 4"/>
          <p:cNvSpPr>
            <a:spLocks noGrp="1"/>
          </p:cNvSpPr>
          <p:nvPr>
            <p:ph type="body"/>
          </p:nvPr>
        </p:nvSpPr>
        <p:spPr>
          <a:xfrm>
            <a:off x="515268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8"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9"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0" name="PlaceHolder 4"/>
          <p:cNvSpPr>
            <a:spLocks noGrp="1"/>
          </p:cNvSpPr>
          <p:nvPr>
            <p:ph type="body"/>
          </p:nvPr>
        </p:nvSpPr>
        <p:spPr>
          <a:xfrm>
            <a:off x="504000" y="405864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2" name="PlaceHolder 2"/>
          <p:cNvSpPr>
            <a:spLocks noGrp="1"/>
          </p:cNvSpPr>
          <p:nvPr>
            <p:ph type="body"/>
          </p:nvPr>
        </p:nvSpPr>
        <p:spPr>
          <a:xfrm>
            <a:off x="504000" y="176868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3" name="PlaceHolder 3"/>
          <p:cNvSpPr>
            <a:spLocks noGrp="1"/>
          </p:cNvSpPr>
          <p:nvPr>
            <p:ph type="body"/>
          </p:nvPr>
        </p:nvSpPr>
        <p:spPr>
          <a:xfrm>
            <a:off x="504000" y="405864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5"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6"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7" name="PlaceHolder 4"/>
          <p:cNvSpPr>
            <a:spLocks noGrp="1"/>
          </p:cNvSpPr>
          <p:nvPr>
            <p:ph type="body"/>
          </p:nvPr>
        </p:nvSpPr>
        <p:spPr>
          <a:xfrm>
            <a:off x="515268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8" name="PlaceHolder 5"/>
          <p:cNvSpPr>
            <a:spLocks noGrp="1"/>
          </p:cNvSpPr>
          <p:nvPr>
            <p:ph type="body"/>
          </p:nvPr>
        </p:nvSpPr>
        <p:spPr>
          <a:xfrm>
            <a:off x="50400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0" name="PlaceHolder 2"/>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1" name="PlaceHolder 3"/>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72" name="Picture 71"/>
          <p:cNvPicPr/>
          <p:nvPr/>
        </p:nvPicPr>
        <p:blipFill>
          <a:blip r:embed="rId2"/>
          <a:stretch/>
        </p:blipFill>
        <p:spPr>
          <a:xfrm>
            <a:off x="2292480" y="1768680"/>
            <a:ext cx="5494680" cy="4384080"/>
          </a:xfrm>
          <a:prstGeom prst="rect">
            <a:avLst/>
          </a:prstGeom>
          <a:ln>
            <a:noFill/>
          </a:ln>
        </p:spPr>
      </p:pic>
      <p:pic>
        <p:nvPicPr>
          <p:cNvPr id="73" name="Picture 72"/>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9" name="PlaceHolder 2"/>
          <p:cNvSpPr>
            <a:spLocks noGrp="1"/>
          </p:cNvSpPr>
          <p:nvPr>
            <p:ph type="body"/>
          </p:nvPr>
        </p:nvSpPr>
        <p:spPr>
          <a:xfrm>
            <a:off x="50400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 name="PlaceHolder 3"/>
          <p:cNvSpPr>
            <a:spLocks noGrp="1"/>
          </p:cNvSpPr>
          <p:nvPr>
            <p:ph type="body"/>
          </p:nvPr>
        </p:nvSpPr>
        <p:spPr>
          <a:xfrm>
            <a:off x="515268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4"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5" name="PlaceHolder 3"/>
          <p:cNvSpPr>
            <a:spLocks noGrp="1"/>
          </p:cNvSpPr>
          <p:nvPr>
            <p:ph type="body"/>
          </p:nvPr>
        </p:nvSpPr>
        <p:spPr>
          <a:xfrm>
            <a:off x="50400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 name="PlaceHolder 4"/>
          <p:cNvSpPr>
            <a:spLocks noGrp="1"/>
          </p:cNvSpPr>
          <p:nvPr>
            <p:ph type="body"/>
          </p:nvPr>
        </p:nvSpPr>
        <p:spPr>
          <a:xfrm>
            <a:off x="515268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8" name="PlaceHolder 2"/>
          <p:cNvSpPr>
            <a:spLocks noGrp="1"/>
          </p:cNvSpPr>
          <p:nvPr>
            <p:ph type="body"/>
          </p:nvPr>
        </p:nvSpPr>
        <p:spPr>
          <a:xfrm>
            <a:off x="50400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9"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0" name="PlaceHolder 4"/>
          <p:cNvSpPr>
            <a:spLocks noGrp="1"/>
          </p:cNvSpPr>
          <p:nvPr>
            <p:ph type="body"/>
          </p:nvPr>
        </p:nvSpPr>
        <p:spPr>
          <a:xfrm>
            <a:off x="515268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2"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3"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4" name="PlaceHolder 4"/>
          <p:cNvSpPr>
            <a:spLocks noGrp="1"/>
          </p:cNvSpPr>
          <p:nvPr>
            <p:ph type="body"/>
          </p:nvPr>
        </p:nvSpPr>
        <p:spPr>
          <a:xfrm>
            <a:off x="504000" y="405864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092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9040"/>
            <a:ext cx="4426200" cy="2090520"/>
          </a:xfrm>
          <a:prstGeom prst="rect">
            <a:avLst/>
          </a:prstGeom>
        </p:spPr>
        <p:txBody>
          <a:bodyPr lIns="0" tIns="0" rIns="0" bIns="0"/>
          <a:lstStyle/>
          <a:p>
            <a:pPr marL="432000" indent="-324000">
              <a:buClr>
                <a:srgbClr val="000000"/>
              </a:buClr>
              <a:buSzPct val="45000"/>
              <a:buFont typeface="Wingdings" charset="2"/>
              <a:buChar char=""/>
            </a:pPr>
            <a:r>
              <a:rPr lang="en-US"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Seventh Outline Level</a:t>
            </a:r>
          </a:p>
        </p:txBody>
      </p:sp>
      <p:sp>
        <p:nvSpPr>
          <p:cNvPr id="2" name="PlaceHolder 3"/>
          <p:cNvSpPr>
            <a:spLocks noGrp="1"/>
          </p:cNvSpPr>
          <p:nvPr>
            <p:ph type="body"/>
          </p:nvPr>
        </p:nvSpPr>
        <p:spPr>
          <a:xfrm>
            <a:off x="5152320" y="1769040"/>
            <a:ext cx="4426200" cy="2090520"/>
          </a:xfrm>
          <a:prstGeom prst="rect">
            <a:avLst/>
          </a:prstGeom>
        </p:spPr>
        <p:txBody>
          <a:bodyPr lIns="0" tIns="0" rIns="0" bIns="0"/>
          <a:lstStyle/>
          <a:p>
            <a:pPr marL="432000" indent="-324000">
              <a:buClr>
                <a:srgbClr val="000000"/>
              </a:buClr>
              <a:buSzPct val="45000"/>
              <a:buFont typeface="Wingdings" charset="2"/>
              <a:buChar char=""/>
            </a:pPr>
            <a:r>
              <a:rPr lang="en-US"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Seventh Outline Level</a:t>
            </a:r>
          </a:p>
        </p:txBody>
      </p:sp>
      <p:sp>
        <p:nvSpPr>
          <p:cNvPr id="3" name="PlaceHolder 4"/>
          <p:cNvSpPr>
            <a:spLocks noGrp="1"/>
          </p:cNvSpPr>
          <p:nvPr>
            <p:ph type="body"/>
          </p:nvPr>
        </p:nvSpPr>
        <p:spPr>
          <a:xfrm>
            <a:off x="504000" y="4059000"/>
            <a:ext cx="9070920" cy="2090520"/>
          </a:xfrm>
          <a:prstGeom prst="rect">
            <a:avLst/>
          </a:prstGeom>
        </p:spPr>
        <p:txBody>
          <a:bodyPr lIns="0" tIns="0" rIns="0" bIns="0"/>
          <a:lstStyle/>
          <a:p>
            <a:pPr marL="432000" indent="-324000">
              <a:buClr>
                <a:srgbClr val="000000"/>
              </a:buClr>
              <a:buSzPct val="45000"/>
              <a:buFont typeface="Wingdings" charset="2"/>
              <a:buChar char=""/>
            </a:pPr>
            <a:r>
              <a:rPr lang="en-US"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39"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621000" y="18000"/>
            <a:ext cx="907092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Arial"/>
                <a:ea typeface="DejaVu Sans"/>
              </a:rPr>
              <a:t>Order Processing Application</a:t>
            </a:r>
            <a:endParaRPr lang="en-US" sz="1800" b="0" strike="noStrike" spc="-1">
              <a:solidFill>
                <a:srgbClr val="000000"/>
              </a:solidFill>
              <a:uFill>
                <a:solidFill>
                  <a:srgbClr val="FFFFFF"/>
                </a:solidFill>
              </a:uFill>
              <a:latin typeface="Arial"/>
            </a:endParaRPr>
          </a:p>
        </p:txBody>
      </p:sp>
      <p:sp>
        <p:nvSpPr>
          <p:cNvPr id="75" name="CustomShape 2"/>
          <p:cNvSpPr/>
          <p:nvPr/>
        </p:nvSpPr>
        <p:spPr>
          <a:xfrm>
            <a:off x="504000" y="3200400"/>
            <a:ext cx="9070920" cy="173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280">
              <a:lnSpc>
                <a:spcPct val="100000"/>
              </a:lnSpc>
              <a:buClr>
                <a:srgbClr val="000000"/>
              </a:buClr>
              <a:buSzPct val="45000"/>
              <a:buFont typeface="Wingdings" charset="2"/>
              <a:buChar char=""/>
            </a:pPr>
            <a:r>
              <a:rPr lang="en-US" sz="3200" b="0" strike="noStrike" spc="-1">
                <a:solidFill>
                  <a:srgbClr val="000000"/>
                </a:solidFill>
                <a:uFill>
                  <a:solidFill>
                    <a:srgbClr val="FFFFFF"/>
                  </a:solidFill>
                </a:uFill>
                <a:latin typeface="Arial"/>
                <a:ea typeface="DejaVu Sans"/>
              </a:rPr>
              <a:t>Michael Bertucci (</a:t>
            </a:r>
            <a:r>
              <a:rPr lang="en-US" sz="3200" b="0" strike="noStrike" spc="-1">
                <a:solidFill>
                  <a:srgbClr val="0000CC"/>
                </a:solidFill>
                <a:uFill>
                  <a:solidFill>
                    <a:srgbClr val="FFFFFF"/>
                  </a:solidFill>
                </a:uFill>
                <a:latin typeface="Arial"/>
                <a:ea typeface="DejaVu Sans"/>
              </a:rPr>
              <a:t>@mbertucci1</a:t>
            </a:r>
            <a:r>
              <a:rPr lang="en-US" sz="3200" b="0" strike="noStrike" spc="-1">
                <a:solidFill>
                  <a:srgbClr val="000000"/>
                </a:solidFill>
                <a:uFill>
                  <a:solidFill>
                    <a:srgbClr val="FFFFFF"/>
                  </a:solidFill>
                </a:uFill>
                <a:latin typeface="Arial"/>
                <a:ea typeface="DejaVu Sans"/>
              </a:rPr>
              <a:t>)</a:t>
            </a:r>
            <a:endParaRPr lang="en-US" sz="1800" b="0" strike="noStrike" spc="-1">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US" sz="3200" b="0" strike="noStrike" spc="-1">
                <a:solidFill>
                  <a:srgbClr val="000000"/>
                </a:solidFill>
                <a:uFill>
                  <a:solidFill>
                    <a:srgbClr val="FFFFFF"/>
                  </a:solidFill>
                </a:uFill>
                <a:latin typeface="Arial"/>
                <a:ea typeface="DejaVu Sans"/>
              </a:rPr>
              <a:t>Michael_Bertucci@student.uml.edu</a:t>
            </a:r>
            <a:endParaRPr lang="en-US" sz="1800" b="0" strike="noStrike" spc="-1">
              <a:solidFill>
                <a:srgbClr val="000000"/>
              </a:solidFill>
              <a:uFill>
                <a:solidFill>
                  <a:srgbClr val="FFFFFF"/>
                </a:solidFill>
              </a:uFill>
              <a:latin typeface="Arial"/>
            </a:endParaRPr>
          </a:p>
        </p:txBody>
      </p:sp>
      <p:sp>
        <p:nvSpPr>
          <p:cNvPr id="76" name="CustomShape 3"/>
          <p:cNvSpPr/>
          <p:nvPr/>
        </p:nvSpPr>
        <p:spPr>
          <a:xfrm>
            <a:off x="529560" y="1371600"/>
            <a:ext cx="9070920" cy="1462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280">
              <a:lnSpc>
                <a:spcPct val="100000"/>
              </a:lnSpc>
              <a:buClr>
                <a:srgbClr val="000000"/>
              </a:buClr>
              <a:buSzPct val="45000"/>
              <a:buFont typeface="Wingdings" charset="2"/>
              <a:buChar char=""/>
            </a:pPr>
            <a:r>
              <a:rPr lang="en-US" sz="3200" b="0" strike="noStrike" spc="-1">
                <a:solidFill>
                  <a:srgbClr val="000000"/>
                </a:solidFill>
                <a:uFill>
                  <a:solidFill>
                    <a:srgbClr val="FFFFFF"/>
                  </a:solidFill>
                </a:uFill>
                <a:latin typeface="Arial"/>
                <a:ea typeface="DejaVu Sans"/>
              </a:rPr>
              <a:t>Muhammed Khalid (</a:t>
            </a:r>
            <a:r>
              <a:rPr lang="en-US" sz="3200" b="0" strike="noStrike" spc="-1">
                <a:solidFill>
                  <a:srgbClr val="0000CC"/>
                </a:solidFill>
                <a:uFill>
                  <a:solidFill>
                    <a:srgbClr val="FFFFFF"/>
                  </a:solidFill>
                </a:uFill>
                <a:latin typeface="Arial"/>
                <a:ea typeface="DejaVu Sans"/>
              </a:rPr>
              <a:t>@mkhalid578</a:t>
            </a:r>
            <a:r>
              <a:rPr lang="en-US" sz="3200" b="0" strike="noStrike" spc="-1">
                <a:solidFill>
                  <a:srgbClr val="000000"/>
                </a:solidFill>
                <a:uFill>
                  <a:solidFill>
                    <a:srgbClr val="FFFFFF"/>
                  </a:solidFill>
                </a:uFill>
                <a:latin typeface="Arial"/>
                <a:ea typeface="DejaVu Sans"/>
              </a:rPr>
              <a:t>)</a:t>
            </a:r>
            <a:endParaRPr lang="en-US" sz="1800" b="0" strike="noStrike" spc="-1">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US" sz="3200" b="0" strike="noStrike" spc="-1">
                <a:solidFill>
                  <a:srgbClr val="000000"/>
                </a:solidFill>
                <a:uFill>
                  <a:solidFill>
                    <a:srgbClr val="FFFFFF"/>
                  </a:solidFill>
                </a:uFill>
                <a:latin typeface="Arial"/>
                <a:ea typeface="DejaVu Sans"/>
              </a:rPr>
              <a:t>Muhammed_Khalid@student.uml.edu</a:t>
            </a:r>
            <a:endParaRPr lang="en-US" sz="1800" b="0" strike="noStrike" spc="-1">
              <a:solidFill>
                <a:srgbClr val="000000"/>
              </a:solidFill>
              <a:uFill>
                <a:solidFill>
                  <a:srgbClr val="FFFFFF"/>
                </a:solidFill>
              </a:uFill>
              <a:latin typeface="Arial"/>
            </a:endParaRPr>
          </a:p>
        </p:txBody>
      </p:sp>
      <p:sp>
        <p:nvSpPr>
          <p:cNvPr id="77" name="CustomShape 4"/>
          <p:cNvSpPr/>
          <p:nvPr/>
        </p:nvSpPr>
        <p:spPr>
          <a:xfrm>
            <a:off x="529560" y="5303520"/>
            <a:ext cx="9070920" cy="1816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280">
              <a:lnSpc>
                <a:spcPct val="100000"/>
              </a:lnSpc>
              <a:buClr>
                <a:srgbClr val="000000"/>
              </a:buClr>
              <a:buSzPct val="45000"/>
              <a:buFont typeface="Wingdings" charset="2"/>
              <a:buChar char=""/>
            </a:pPr>
            <a:r>
              <a:rPr lang="en-US" sz="3200" b="0" strike="noStrike" spc="-1">
                <a:solidFill>
                  <a:srgbClr val="000000"/>
                </a:solidFill>
                <a:uFill>
                  <a:solidFill>
                    <a:srgbClr val="FFFFFF"/>
                  </a:solidFill>
                </a:uFill>
                <a:latin typeface="Arial"/>
                <a:ea typeface="DejaVu Sans"/>
              </a:rPr>
              <a:t>Vibhuti Patel (</a:t>
            </a:r>
            <a:r>
              <a:rPr lang="en-US" sz="3200" b="0" strike="noStrike" spc="-1">
                <a:solidFill>
                  <a:srgbClr val="0000FF"/>
                </a:solidFill>
                <a:uFill>
                  <a:solidFill>
                    <a:srgbClr val="FFFFFF"/>
                  </a:solidFill>
                </a:uFill>
                <a:latin typeface="Arial"/>
                <a:ea typeface="DejaVu Sans"/>
              </a:rPr>
              <a:t>@vibhutipatel18</a:t>
            </a:r>
            <a:r>
              <a:rPr lang="en-US" sz="3200" b="0" strike="noStrike" spc="-1">
                <a:solidFill>
                  <a:srgbClr val="000000"/>
                </a:solidFill>
                <a:uFill>
                  <a:solidFill>
                    <a:srgbClr val="FFFFFF"/>
                  </a:solidFill>
                </a:uFill>
                <a:latin typeface="Arial"/>
                <a:ea typeface="DejaVu Sans"/>
              </a:rPr>
              <a:t>)</a:t>
            </a:r>
            <a:endParaRPr lang="en-US" sz="1800" b="0" strike="noStrike" spc="-1">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US" sz="3200" b="0" strike="noStrike" spc="-1">
                <a:solidFill>
                  <a:srgbClr val="000000"/>
                </a:solidFill>
                <a:uFill>
                  <a:solidFill>
                    <a:srgbClr val="FFFFFF"/>
                  </a:solidFill>
                </a:uFill>
                <a:latin typeface="Arial"/>
                <a:ea typeface="DejaVu Sans"/>
              </a:rPr>
              <a:t>Vibhuti_Patel@student.uml.edu</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504000" y="301320"/>
            <a:ext cx="9070920" cy="1134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0000"/>
              </a:lnSpc>
            </a:pPr>
            <a:r>
              <a:rPr lang="en-US" sz="4400" b="1" strike="noStrike" spc="-1">
                <a:solidFill>
                  <a:srgbClr val="8064A2"/>
                </a:solidFill>
                <a:uFill>
                  <a:solidFill>
                    <a:srgbClr val="FFFFFF"/>
                  </a:solidFill>
                </a:uFill>
                <a:latin typeface="Arial"/>
                <a:ea typeface="DejaVu Sans"/>
              </a:rPr>
              <a:t>Introduction</a:t>
            </a:r>
            <a:endParaRPr lang="en-US" sz="1800" b="0" strike="noStrike" spc="-1">
              <a:solidFill>
                <a:srgbClr val="000000"/>
              </a:solidFill>
              <a:uFill>
                <a:solidFill>
                  <a:srgbClr val="FFFFFF"/>
                </a:solidFill>
              </a:uFill>
              <a:latin typeface="Arial"/>
            </a:endParaRPr>
          </a:p>
        </p:txBody>
      </p:sp>
      <p:sp>
        <p:nvSpPr>
          <p:cNvPr id="79" name="CustomShape 2"/>
          <p:cNvSpPr/>
          <p:nvPr/>
        </p:nvSpPr>
        <p:spPr>
          <a:xfrm>
            <a:off x="504000" y="1436760"/>
            <a:ext cx="9070920" cy="5529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2800" b="1" strike="noStrike" spc="-1">
                <a:solidFill>
                  <a:srgbClr val="1F497D"/>
                </a:solidFill>
                <a:uFill>
                  <a:solidFill>
                    <a:srgbClr val="FFFFFF"/>
                  </a:solidFill>
                </a:uFill>
                <a:latin typeface="Arial"/>
                <a:ea typeface="DejaVu Sans"/>
              </a:rPr>
              <a:t>The Order Processing application, which simplifies and speeds up the order completion process.</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228600" indent="-227880">
              <a:lnSpc>
                <a:spcPct val="90000"/>
              </a:lnSpc>
              <a:buClr>
                <a:srgbClr val="948A54"/>
              </a:buClr>
              <a:buFont typeface="Arial"/>
              <a:buChar char="•"/>
            </a:pPr>
            <a:r>
              <a:rPr lang="en-US" sz="2800" b="0" strike="noStrike" spc="-1">
                <a:solidFill>
                  <a:srgbClr val="948A54"/>
                </a:solidFill>
                <a:uFill>
                  <a:solidFill>
                    <a:srgbClr val="FFFFFF"/>
                  </a:solidFill>
                </a:uFill>
                <a:latin typeface="Arial"/>
                <a:ea typeface="DejaVu Sans"/>
              </a:rPr>
              <a:t>By automating and digitizing the process of placing and processing orders, </a:t>
            </a:r>
            <a:r>
              <a:rPr lang="en-US" sz="2800" b="1" strike="noStrike" spc="-1">
                <a:solidFill>
                  <a:srgbClr val="948A54"/>
                </a:solidFill>
                <a:uFill>
                  <a:solidFill>
                    <a:srgbClr val="FFFFFF"/>
                  </a:solidFill>
                </a:uFill>
                <a:latin typeface="Arial"/>
                <a:ea typeface="DejaVu Sans"/>
              </a:rPr>
              <a:t>companies</a:t>
            </a:r>
            <a:r>
              <a:rPr lang="en-US" sz="2800" b="0" strike="noStrike" spc="-1">
                <a:solidFill>
                  <a:srgbClr val="948A54"/>
                </a:solidFill>
                <a:uFill>
                  <a:solidFill>
                    <a:srgbClr val="FFFFFF"/>
                  </a:solidFill>
                </a:uFill>
                <a:latin typeface="Arial"/>
                <a:ea typeface="DejaVu Sans"/>
              </a:rPr>
              <a:t> can save a tremendous amount of </a:t>
            </a:r>
            <a:r>
              <a:rPr lang="en-US" sz="2800" b="1" strike="noStrike" spc="-1">
                <a:solidFill>
                  <a:srgbClr val="948A54"/>
                </a:solidFill>
                <a:uFill>
                  <a:solidFill>
                    <a:srgbClr val="FFFFFF"/>
                  </a:solidFill>
                </a:uFill>
                <a:latin typeface="Arial"/>
                <a:ea typeface="DejaVu Sans"/>
              </a:rPr>
              <a:t>time and money</a:t>
            </a:r>
            <a:r>
              <a:rPr lang="en-US" sz="2800" b="0" strike="noStrike" spc="-1">
                <a:solidFill>
                  <a:srgbClr val="948A54"/>
                </a:solidFill>
                <a:uFill>
                  <a:solidFill>
                    <a:srgbClr val="FFFFFF"/>
                  </a:solidFill>
                </a:uFill>
                <a:latin typeface="Arial"/>
                <a:ea typeface="DejaVu Sans"/>
              </a:rPr>
              <a:t>.</a:t>
            </a:r>
            <a:endParaRPr lang="en-US" sz="1800" b="0" strike="noStrike" spc="-1">
              <a:solidFill>
                <a:srgbClr val="000000"/>
              </a:solidFill>
              <a:uFill>
                <a:solidFill>
                  <a:srgbClr val="FFFFFF"/>
                </a:solidFill>
              </a:uFill>
              <a:latin typeface="Arial"/>
            </a:endParaRPr>
          </a:p>
          <a:p>
            <a:pPr marL="228600" indent="-227880">
              <a:lnSpc>
                <a:spcPct val="90000"/>
              </a:lnSpc>
              <a:buClr>
                <a:srgbClr val="948A54"/>
              </a:buClr>
              <a:buFont typeface="Arial"/>
              <a:buChar char="•"/>
            </a:pPr>
            <a:r>
              <a:rPr lang="en-US" sz="2800" b="0" strike="noStrike" spc="-1">
                <a:solidFill>
                  <a:srgbClr val="948A54"/>
                </a:solidFill>
                <a:uFill>
                  <a:solidFill>
                    <a:srgbClr val="FFFFFF"/>
                  </a:solidFill>
                </a:uFill>
                <a:latin typeface="Arial"/>
                <a:ea typeface="DejaVu Sans"/>
              </a:rPr>
              <a:t>Only </a:t>
            </a:r>
            <a:r>
              <a:rPr lang="en-US" sz="2800" b="1" strike="noStrike" spc="-1">
                <a:solidFill>
                  <a:srgbClr val="948A54"/>
                </a:solidFill>
                <a:uFill>
                  <a:solidFill>
                    <a:srgbClr val="FFFFFF"/>
                  </a:solidFill>
                </a:uFill>
                <a:latin typeface="Arial"/>
                <a:ea typeface="DejaVu Sans"/>
              </a:rPr>
              <a:t>authorized employees </a:t>
            </a:r>
            <a:r>
              <a:rPr lang="en-US" sz="2800" b="0" strike="noStrike" spc="-1">
                <a:solidFill>
                  <a:srgbClr val="948A54"/>
                </a:solidFill>
                <a:uFill>
                  <a:solidFill>
                    <a:srgbClr val="FFFFFF"/>
                  </a:solidFill>
                </a:uFill>
                <a:latin typeface="Arial"/>
                <a:ea typeface="DejaVu Sans"/>
              </a:rPr>
              <a:t>can use the application as a regular tool to execute order processing tasks.</a:t>
            </a:r>
            <a:endParaRPr lang="en-US" sz="1800" b="0" strike="noStrike" spc="-1">
              <a:solidFill>
                <a:srgbClr val="000000"/>
              </a:solidFill>
              <a:uFill>
                <a:solidFill>
                  <a:srgbClr val="FFFFFF"/>
                </a:solidFill>
              </a:uFill>
              <a:latin typeface="Arial"/>
            </a:endParaRPr>
          </a:p>
          <a:p>
            <a:pPr marL="228600" indent="-227880">
              <a:lnSpc>
                <a:spcPct val="90000"/>
              </a:lnSpc>
              <a:buClr>
                <a:srgbClr val="948A54"/>
              </a:buClr>
              <a:buFont typeface="Arial"/>
              <a:buChar char="•"/>
            </a:pPr>
            <a:r>
              <a:rPr lang="en-US" sz="2800" b="0" strike="noStrike" spc="-1">
                <a:solidFill>
                  <a:srgbClr val="948A54"/>
                </a:solidFill>
                <a:uFill>
                  <a:solidFill>
                    <a:srgbClr val="FFFFFF"/>
                  </a:solidFill>
                </a:uFill>
                <a:latin typeface="Arial"/>
                <a:ea typeface="DejaVu Sans"/>
              </a:rPr>
              <a:t>It is also possible to archive </a:t>
            </a:r>
            <a:r>
              <a:rPr lang="en-US" sz="2800" b="1" strike="noStrike" spc="-1">
                <a:solidFill>
                  <a:srgbClr val="948A54"/>
                </a:solidFill>
                <a:uFill>
                  <a:solidFill>
                    <a:srgbClr val="FFFFFF"/>
                  </a:solidFill>
                </a:uFill>
                <a:latin typeface="Arial"/>
                <a:ea typeface="DejaVu Sans"/>
              </a:rPr>
              <a:t>completed, in progress</a:t>
            </a:r>
            <a:r>
              <a:rPr lang="en-US" sz="2800" b="0" strike="noStrike" spc="-1">
                <a:solidFill>
                  <a:srgbClr val="948A54"/>
                </a:solidFill>
                <a:uFill>
                  <a:solidFill>
                    <a:srgbClr val="FFFFFF"/>
                  </a:solidFill>
                </a:uFill>
                <a:latin typeface="Arial"/>
                <a:ea typeface="DejaVu Sans"/>
              </a:rPr>
              <a:t>, or </a:t>
            </a:r>
            <a:r>
              <a:rPr lang="en-US" sz="2800" b="1" strike="noStrike" spc="-1">
                <a:solidFill>
                  <a:srgbClr val="948A54"/>
                </a:solidFill>
                <a:uFill>
                  <a:solidFill>
                    <a:srgbClr val="FFFFFF"/>
                  </a:solidFill>
                </a:uFill>
                <a:latin typeface="Arial"/>
                <a:ea typeface="DejaVu Sans"/>
              </a:rPr>
              <a:t>cancelled</a:t>
            </a:r>
            <a:r>
              <a:rPr lang="en-US" sz="2800" b="0" strike="noStrike" spc="-1">
                <a:solidFill>
                  <a:srgbClr val="948A54"/>
                </a:solidFill>
                <a:uFill>
                  <a:solidFill>
                    <a:srgbClr val="FFFFFF"/>
                  </a:solidFill>
                </a:uFill>
                <a:latin typeface="Arial"/>
                <a:ea typeface="DejaVu Sans"/>
              </a:rPr>
              <a:t> orders.</a:t>
            </a:r>
            <a:endParaRPr lang="en-US" sz="1800" b="0" strike="noStrike" spc="-1">
              <a:solidFill>
                <a:srgbClr val="000000"/>
              </a:solidFill>
              <a:uFill>
                <a:solidFill>
                  <a:srgbClr val="FFFFFF"/>
                </a:solidFill>
              </a:uFill>
              <a:latin typeface="Arial"/>
            </a:endParaRPr>
          </a:p>
          <a:p>
            <a:pPr>
              <a:lnSpc>
                <a:spcPct val="9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304920" y="478800"/>
            <a:ext cx="9578880" cy="6603120"/>
          </a:xfrm>
          <a:prstGeom prst="rect">
            <a:avLst/>
          </a:prstGeom>
          <a:ln>
            <a:round/>
          </a:ln>
        </p:spPr>
        <p:style>
          <a:lnRef idx="2">
            <a:schemeClr val="accent3"/>
          </a:lnRef>
          <a:fillRef idx="1">
            <a:schemeClr val="lt1"/>
          </a:fillRef>
          <a:effectRef idx="0">
            <a:schemeClr val="accent3"/>
          </a:effectRef>
          <a:fontRef idx="minor"/>
        </p:style>
        <p:txBody>
          <a:bodyPr lIns="0" tIns="0" rIns="0" bIns="0"/>
          <a:lstStyle/>
          <a:p>
            <a:pPr marL="457200" indent="-456480">
              <a:lnSpc>
                <a:spcPct val="100000"/>
              </a:lnSpc>
              <a:buClr>
                <a:srgbClr val="953735"/>
              </a:buClr>
              <a:buFont typeface="Wingdings" charset="2"/>
              <a:buChar char=""/>
            </a:pPr>
            <a:r>
              <a:rPr lang="en-US" sz="3200" b="0" strike="noStrike" spc="-1" dirty="0">
                <a:solidFill>
                  <a:srgbClr val="953735"/>
                </a:solidFill>
                <a:uFill>
                  <a:solidFill>
                    <a:srgbClr val="FFFFFF"/>
                  </a:solidFill>
                </a:uFill>
                <a:latin typeface="Arial"/>
                <a:ea typeface="DejaVu Sans"/>
              </a:rPr>
              <a:t>    Has been ordered?</a:t>
            </a:r>
            <a:endParaRPr lang="en-US" sz="1800" b="0" strike="noStrike" spc="-1" dirty="0">
              <a:solidFill>
                <a:srgbClr val="000000"/>
              </a:solidFill>
              <a:uFill>
                <a:solidFill>
                  <a:srgbClr val="FFFFFF"/>
                </a:solidFill>
              </a:uFill>
              <a:latin typeface="Arial"/>
            </a:endParaRPr>
          </a:p>
          <a:p>
            <a:pPr marL="457200" indent="-456480">
              <a:lnSpc>
                <a:spcPct val="100000"/>
              </a:lnSpc>
              <a:buClr>
                <a:srgbClr val="953735"/>
              </a:buClr>
              <a:buFont typeface="Wingdings" charset="2"/>
              <a:buChar char=""/>
            </a:pPr>
            <a:r>
              <a:rPr lang="en-US" sz="3200" b="0" strike="noStrike" spc="-1" dirty="0">
                <a:solidFill>
                  <a:srgbClr val="953735"/>
                </a:solidFill>
                <a:uFill>
                  <a:solidFill>
                    <a:srgbClr val="FFFFFF"/>
                  </a:solidFill>
                </a:uFill>
                <a:latin typeface="Arial"/>
                <a:ea typeface="DejaVu Sans"/>
              </a:rPr>
              <a:t>    Who has ordered?</a:t>
            </a:r>
            <a:endParaRPr lang="en-US" sz="1800" b="0" strike="noStrike" spc="-1" dirty="0">
              <a:solidFill>
                <a:srgbClr val="000000"/>
              </a:solidFill>
              <a:uFill>
                <a:solidFill>
                  <a:srgbClr val="FFFFFF"/>
                </a:solidFill>
              </a:uFill>
              <a:latin typeface="Arial"/>
            </a:endParaRPr>
          </a:p>
          <a:p>
            <a:pPr marL="457200" indent="-456480">
              <a:lnSpc>
                <a:spcPct val="100000"/>
              </a:lnSpc>
              <a:buClr>
                <a:srgbClr val="953735"/>
              </a:buClr>
              <a:buFont typeface="Wingdings" charset="2"/>
              <a:buChar char=""/>
            </a:pPr>
            <a:r>
              <a:rPr lang="en-US" sz="3200" b="0" strike="noStrike" spc="-1" dirty="0">
                <a:solidFill>
                  <a:srgbClr val="953735"/>
                </a:solidFill>
                <a:uFill>
                  <a:solidFill>
                    <a:srgbClr val="FFFFFF"/>
                  </a:solidFill>
                </a:uFill>
                <a:latin typeface="Arial"/>
                <a:ea typeface="DejaVu Sans"/>
              </a:rPr>
              <a:t>    For which project work?</a:t>
            </a:r>
            <a:endParaRPr lang="en-US" sz="1800" b="0" strike="noStrike" spc="-1" dirty="0">
              <a:solidFill>
                <a:srgbClr val="000000"/>
              </a:solidFill>
              <a:uFill>
                <a:solidFill>
                  <a:srgbClr val="FFFFFF"/>
                </a:solidFill>
              </a:uFill>
              <a:latin typeface="Arial"/>
            </a:endParaRPr>
          </a:p>
          <a:p>
            <a:pPr marL="457200" indent="-456480">
              <a:lnSpc>
                <a:spcPct val="100000"/>
              </a:lnSpc>
              <a:buClr>
                <a:srgbClr val="953735"/>
              </a:buClr>
              <a:buFont typeface="Wingdings" charset="2"/>
              <a:buChar char=""/>
            </a:pPr>
            <a:r>
              <a:rPr lang="en-US" sz="3200" b="0" strike="noStrike" spc="-1" dirty="0">
                <a:solidFill>
                  <a:srgbClr val="953735"/>
                </a:solidFill>
                <a:uFill>
                  <a:solidFill>
                    <a:srgbClr val="FFFFFF"/>
                  </a:solidFill>
                </a:uFill>
                <a:latin typeface="Arial"/>
                <a:ea typeface="DejaVu Sans"/>
              </a:rPr>
              <a:t>    How many? From where? Why?</a:t>
            </a:r>
            <a:endParaRPr lang="en-US" sz="1800" b="0" strike="noStrike" spc="-1" dirty="0">
              <a:solidFill>
                <a:srgbClr val="000000"/>
              </a:solidFill>
              <a:uFill>
                <a:solidFill>
                  <a:srgbClr val="FFFFFF"/>
                </a:solidFill>
              </a:uFill>
              <a:latin typeface="Arial"/>
            </a:endParaRPr>
          </a:p>
          <a:p>
            <a:pPr marL="457200" indent="-456480">
              <a:lnSpc>
                <a:spcPct val="100000"/>
              </a:lnSpc>
              <a:buClr>
                <a:srgbClr val="953735"/>
              </a:buClr>
              <a:buFont typeface="Wingdings" charset="2"/>
              <a:buChar char=""/>
            </a:pPr>
            <a:r>
              <a:rPr lang="en-US" sz="3200" b="0" strike="noStrike" spc="-1" dirty="0">
                <a:solidFill>
                  <a:srgbClr val="953735"/>
                </a:solidFill>
                <a:uFill>
                  <a:solidFill>
                    <a:srgbClr val="FFFFFF"/>
                  </a:solidFill>
                </a:uFill>
                <a:latin typeface="Arial"/>
                <a:ea typeface="DejaVu Sans"/>
              </a:rPr>
              <a:t>    What is the cost?</a:t>
            </a:r>
            <a:endParaRPr lang="en-US" sz="1800" b="0" strike="noStrike" spc="-1" dirty="0">
              <a:solidFill>
                <a:srgbClr val="000000"/>
              </a:solidFill>
              <a:uFill>
                <a:solidFill>
                  <a:srgbClr val="FFFFFF"/>
                </a:solidFill>
              </a:uFill>
              <a:latin typeface="Arial"/>
            </a:endParaRPr>
          </a:p>
          <a:p>
            <a:pPr marL="457200" indent="-456480">
              <a:lnSpc>
                <a:spcPct val="100000"/>
              </a:lnSpc>
              <a:buClr>
                <a:srgbClr val="953735"/>
              </a:buClr>
              <a:buFont typeface="Wingdings" charset="2"/>
              <a:buChar char=""/>
            </a:pPr>
            <a:r>
              <a:rPr lang="en-US" sz="3200" b="0" strike="noStrike" spc="-1" dirty="0">
                <a:solidFill>
                  <a:srgbClr val="953735"/>
                </a:solidFill>
                <a:uFill>
                  <a:solidFill>
                    <a:srgbClr val="FFFFFF"/>
                  </a:solidFill>
                </a:uFill>
                <a:latin typeface="Arial"/>
                <a:ea typeface="DejaVu Sans"/>
              </a:rPr>
              <a:t>    How long will it take to arrive on place? </a:t>
            </a:r>
            <a:r>
              <a:rPr lang="en-US" sz="3200" b="0" strike="noStrike" spc="-1" dirty="0" err="1">
                <a:solidFill>
                  <a:srgbClr val="953735"/>
                </a:solidFill>
                <a:uFill>
                  <a:solidFill>
                    <a:srgbClr val="FFFFFF"/>
                  </a:solidFill>
                </a:uFill>
                <a:latin typeface="Arial"/>
                <a:ea typeface="DejaVu Sans"/>
              </a:rPr>
              <a:t>Etc</a:t>
            </a:r>
            <a:r>
              <a:rPr lang="en-US" sz="3200" b="0" strike="noStrike" spc="-1" dirty="0">
                <a:solidFill>
                  <a:srgbClr val="953735"/>
                </a:solidFill>
                <a:uFill>
                  <a:solidFill>
                    <a:srgbClr val="FFFFFF"/>
                  </a:solidFill>
                </a:uFill>
                <a:latin typeface="Arial"/>
                <a:ea typeface="DejaVu Sans"/>
              </a:rPr>
              <a:t>…</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800" b="0" strike="noStrike" spc="-1" dirty="0">
                <a:solidFill>
                  <a:srgbClr val="000000"/>
                </a:solidFill>
                <a:uFill>
                  <a:solidFill>
                    <a:srgbClr val="FFFFFF"/>
                  </a:solidFill>
                </a:uFill>
                <a:latin typeface="Arial"/>
                <a:ea typeface="DejaVu Sans"/>
              </a:rPr>
              <a:t>	</a:t>
            </a:r>
            <a:r>
              <a:rPr lang="en-US" sz="2800" b="0" strike="noStrike" spc="-1" dirty="0">
                <a:solidFill>
                  <a:srgbClr val="FF0000"/>
                </a:solidFill>
                <a:uFill>
                  <a:solidFill>
                    <a:srgbClr val="FFFFFF"/>
                  </a:solidFill>
                </a:uFill>
                <a:latin typeface="Arial"/>
                <a:ea typeface="DejaVu Sans"/>
              </a:rPr>
              <a:t>Regardless of the number of submitted orders, the processing consumes time and resources.</a:t>
            </a:r>
            <a:endParaRPr lang="en-US" sz="1800" b="0" strike="noStrike" spc="-1" dirty="0">
              <a:solidFill>
                <a:srgbClr val="000000"/>
              </a:solidFill>
              <a:uFill>
                <a:solidFill>
                  <a:srgbClr val="FFFFFF"/>
                </a:solidFill>
              </a:uFill>
              <a:latin typeface="Arial"/>
            </a:endParaRPr>
          </a:p>
          <a:p>
            <a:pPr>
              <a:lnSpc>
                <a:spcPct val="100000"/>
              </a:lnSpc>
            </a:pPr>
            <a:r>
              <a:rPr lang="en-US" sz="3200" b="0" strike="noStrike" spc="-1" dirty="0">
                <a:solidFill>
                  <a:srgbClr val="953735"/>
                </a:solidFill>
                <a:uFill>
                  <a:solidFill>
                    <a:srgbClr val="FFFFFF"/>
                  </a:solidFill>
                </a:uFill>
                <a:latin typeface="Arial"/>
                <a:ea typeface="DejaVu Sans"/>
              </a:rPr>
              <a:t>	</a:t>
            </a:r>
            <a:endParaRPr lang="en-US" sz="1800" b="0" strike="noStrike" spc="-1" dirty="0">
              <a:solidFill>
                <a:srgbClr val="000000"/>
              </a:solidFill>
              <a:uFill>
                <a:solidFill>
                  <a:srgbClr val="FFFFFF"/>
                </a:solidFill>
              </a:uFill>
              <a:latin typeface="Arial"/>
            </a:endParaRPr>
          </a:p>
          <a:p>
            <a:pPr>
              <a:lnSpc>
                <a:spcPct val="100000"/>
              </a:lnSpc>
            </a:pPr>
            <a:r>
              <a:rPr lang="en-US" sz="2800" b="1" strike="noStrike" spc="-1" dirty="0">
                <a:solidFill>
                  <a:srgbClr val="953735"/>
                </a:solidFill>
                <a:uFill>
                  <a:solidFill>
                    <a:srgbClr val="FFFFFF"/>
                  </a:solidFill>
                </a:uFill>
                <a:latin typeface="Arial"/>
                <a:ea typeface="DejaVu Sans"/>
              </a:rPr>
              <a:t>	</a:t>
            </a:r>
            <a:r>
              <a:rPr lang="en-US" sz="2600" b="1" strike="noStrike" spc="-1" dirty="0">
                <a:solidFill>
                  <a:srgbClr val="984807"/>
                </a:solidFill>
                <a:uFill>
                  <a:solidFill>
                    <a:srgbClr val="FFFFFF"/>
                  </a:solidFill>
                </a:uFill>
                <a:latin typeface="Arial"/>
                <a:ea typeface="DejaVu Sans"/>
              </a:rPr>
              <a:t>If conducted in a traditional way relying on the use of 		paper documents. This application has a simple yet 			powerful solution to this problem – The Order Processing	 application.</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591120" y="301320"/>
            <a:ext cx="907092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200" b="1" strike="noStrike" spc="-1">
                <a:solidFill>
                  <a:srgbClr val="FF0000"/>
                </a:solidFill>
                <a:uFill>
                  <a:solidFill>
                    <a:srgbClr val="FFFFFF"/>
                  </a:solidFill>
                </a:uFill>
                <a:latin typeface="Arial"/>
                <a:ea typeface="DejaVu Sans"/>
              </a:rPr>
              <a:t>Why it is important to develop a system to solve this question?</a:t>
            </a:r>
            <a:endParaRPr lang="en-US" sz="1800" b="0" strike="noStrike" spc="-1">
              <a:solidFill>
                <a:srgbClr val="000000"/>
              </a:solidFill>
              <a:uFill>
                <a:solidFill>
                  <a:srgbClr val="FFFFFF"/>
                </a:solidFill>
              </a:uFill>
              <a:latin typeface="Arial"/>
            </a:endParaRPr>
          </a:p>
        </p:txBody>
      </p:sp>
      <p:sp>
        <p:nvSpPr>
          <p:cNvPr id="82" name="CustomShape 2"/>
          <p:cNvSpPr/>
          <p:nvPr/>
        </p:nvSpPr>
        <p:spPr>
          <a:xfrm>
            <a:off x="504000" y="1769040"/>
            <a:ext cx="9070920" cy="547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595959"/>
                </a:solidFill>
                <a:uFill>
                  <a:solidFill>
                    <a:srgbClr val="FFFFFF"/>
                  </a:solidFill>
                </a:uFill>
                <a:latin typeface="Arial"/>
                <a:ea typeface="DejaVu Sans"/>
              </a:rPr>
              <a:t>	</a:t>
            </a:r>
            <a:r>
              <a:rPr lang="en-US" sz="2000" b="0" strike="noStrike" spc="-1">
                <a:solidFill>
                  <a:srgbClr val="595959"/>
                </a:solidFill>
                <a:uFill>
                  <a:solidFill>
                    <a:srgbClr val="FFFFFF"/>
                  </a:solidFill>
                </a:uFill>
                <a:latin typeface="Arial"/>
                <a:ea typeface="DejaVu Sans"/>
              </a:rPr>
              <a:t>The implementation of the Order Processing application offers many benefits to businesses. Most of all, it shortens the time of the order approval process by sending email reminders to the persons in charge of the order approval. Also a person can track the order by him or herself. An automatically updated categorized product list makes searching and selecting products much easier. It is a great time saver – it automatically sends generated orders to the vendors and simultaneously eliminates mistakes in quantities of ordered products. A feature of order status monitoring helps to keep track and control order progress.</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343080" indent="-342360">
              <a:lnSpc>
                <a:spcPct val="100000"/>
              </a:lnSpc>
              <a:buClr>
                <a:srgbClr val="595959"/>
              </a:buClr>
              <a:buFont typeface="Arial"/>
              <a:buChar char="•"/>
            </a:pPr>
            <a:r>
              <a:rPr lang="en-US" sz="2400" b="0" strike="noStrike" spc="-1">
                <a:solidFill>
                  <a:srgbClr val="595959"/>
                </a:solidFill>
                <a:uFill>
                  <a:solidFill>
                    <a:srgbClr val="FFFFFF"/>
                  </a:solidFill>
                </a:uFill>
                <a:latin typeface="Arial"/>
                <a:ea typeface="DejaVu Sans"/>
              </a:rPr>
              <a:t>It is easy to calculate cost of expense for each project or department.</a:t>
            </a:r>
            <a:endParaRPr lang="en-US" sz="1800" b="0" strike="noStrike" spc="-1">
              <a:solidFill>
                <a:srgbClr val="000000"/>
              </a:solidFill>
              <a:uFill>
                <a:solidFill>
                  <a:srgbClr val="FFFFFF"/>
                </a:solidFill>
              </a:uFill>
              <a:latin typeface="Arial"/>
            </a:endParaRPr>
          </a:p>
          <a:p>
            <a:pPr marL="343080" indent="-342360">
              <a:lnSpc>
                <a:spcPct val="100000"/>
              </a:lnSpc>
              <a:buClr>
                <a:srgbClr val="595959"/>
              </a:buClr>
              <a:buFont typeface="Arial"/>
              <a:buChar char="•"/>
            </a:pPr>
            <a:r>
              <a:rPr lang="en-US" sz="2400" b="0" strike="noStrike" spc="-1">
                <a:solidFill>
                  <a:srgbClr val="595959"/>
                </a:solidFill>
                <a:uFill>
                  <a:solidFill>
                    <a:srgbClr val="FFFFFF"/>
                  </a:solidFill>
                </a:uFill>
                <a:latin typeface="Arial"/>
                <a:ea typeface="DejaVu Sans"/>
              </a:rPr>
              <a:t>stops unnecessary items order from department</a:t>
            </a:r>
            <a:endParaRPr lang="en-US" sz="1800" b="0" strike="noStrike" spc="-1">
              <a:solidFill>
                <a:srgbClr val="000000"/>
              </a:solidFill>
              <a:uFill>
                <a:solidFill>
                  <a:srgbClr val="FFFFFF"/>
                </a:solidFill>
              </a:uFill>
              <a:latin typeface="Arial"/>
            </a:endParaRPr>
          </a:p>
          <a:p>
            <a:pPr marL="343080" indent="-342360">
              <a:lnSpc>
                <a:spcPct val="100000"/>
              </a:lnSpc>
              <a:buClr>
                <a:srgbClr val="595959"/>
              </a:buClr>
              <a:buFont typeface="Arial"/>
              <a:buChar char="•"/>
            </a:pPr>
            <a:r>
              <a:rPr lang="en-US" sz="2400" b="0" strike="noStrike" spc="-1">
                <a:solidFill>
                  <a:srgbClr val="595959"/>
                </a:solidFill>
                <a:uFill>
                  <a:solidFill>
                    <a:srgbClr val="FFFFFF"/>
                  </a:solidFill>
                </a:uFill>
                <a:latin typeface="Arial"/>
                <a:ea typeface="DejaVu Sans"/>
              </a:rPr>
              <a:t>company don't need to provide financial account information to every department.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504000" y="301320"/>
            <a:ext cx="907092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Arial"/>
                <a:ea typeface="DejaVu Sans"/>
              </a:rPr>
              <a:t>Related Work</a:t>
            </a:r>
            <a:endParaRPr lang="en-US" sz="1800" b="0" strike="noStrike" spc="-1">
              <a:solidFill>
                <a:srgbClr val="000000"/>
              </a:solidFill>
              <a:uFill>
                <a:solidFill>
                  <a:srgbClr val="FFFFFF"/>
                </a:solidFill>
              </a:uFill>
              <a:latin typeface="Arial"/>
            </a:endParaRPr>
          </a:p>
        </p:txBody>
      </p:sp>
      <p:sp>
        <p:nvSpPr>
          <p:cNvPr id="84" name="CustomShape 2"/>
          <p:cNvSpPr/>
          <p:nvPr/>
        </p:nvSpPr>
        <p:spPr>
          <a:xfrm>
            <a:off x="504000" y="1769040"/>
            <a:ext cx="9070920" cy="4383720"/>
          </a:xfrm>
          <a:prstGeom prst="rect">
            <a:avLst/>
          </a:prstGeom>
          <a:noFill/>
          <a:ln>
            <a:noFill/>
          </a:ln>
        </p:spPr>
        <p:style>
          <a:lnRef idx="0">
            <a:scrgbClr r="0" g="0" b="0"/>
          </a:lnRef>
          <a:fillRef idx="0">
            <a:scrgbClr r="0" g="0" b="0"/>
          </a:fillRef>
          <a:effectRef idx="0">
            <a:scrgbClr r="0" g="0" b="0"/>
          </a:effectRef>
          <a:fontRef idx="minor"/>
        </p:style>
      </p:sp>
      <p:sp>
        <p:nvSpPr>
          <p:cNvPr id="4" name="CustomShape 2"/>
          <p:cNvSpPr/>
          <p:nvPr/>
        </p:nvSpPr>
        <p:spPr>
          <a:xfrm>
            <a:off x="656400" y="1493837"/>
            <a:ext cx="9070920" cy="5257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280">
              <a:lnSpc>
                <a:spcPct val="100000"/>
              </a:lnSpc>
              <a:spcAft>
                <a:spcPts val="600"/>
              </a:spcAft>
              <a:buClr>
                <a:srgbClr val="000000"/>
              </a:buClr>
              <a:buSzPct val="45000"/>
              <a:buFont typeface="Wingdings" charset="2"/>
              <a:buChar char=""/>
            </a:pPr>
            <a:r>
              <a:rPr lang="en-US" sz="3200" spc="-1" dirty="0" smtClean="0">
                <a:solidFill>
                  <a:srgbClr val="000000"/>
                </a:solidFill>
                <a:uFill>
                  <a:solidFill>
                    <a:srgbClr val="FFFFFF"/>
                  </a:solidFill>
                </a:uFill>
                <a:latin typeface="Arial"/>
              </a:rPr>
              <a:t>There already exist proprietary software systems for order management sold by a variety of companies</a:t>
            </a:r>
          </a:p>
          <a:p>
            <a:pPr marL="432000" indent="-323280">
              <a:lnSpc>
                <a:spcPct val="100000"/>
              </a:lnSpc>
              <a:spcAft>
                <a:spcPts val="600"/>
              </a:spcAft>
              <a:buClr>
                <a:srgbClr val="000000"/>
              </a:buClr>
              <a:buSzPct val="45000"/>
              <a:buFont typeface="Wingdings" charset="2"/>
              <a:buChar char=""/>
            </a:pPr>
            <a:r>
              <a:rPr lang="en-US" sz="3200" spc="-1" dirty="0" smtClean="0">
                <a:solidFill>
                  <a:srgbClr val="000000"/>
                </a:solidFill>
                <a:uFill>
                  <a:solidFill>
                    <a:srgbClr val="FFFFFF"/>
                  </a:solidFill>
                </a:uFill>
                <a:latin typeface="Arial"/>
              </a:rPr>
              <a:t>The Polish software company Exence</a:t>
            </a:r>
            <a:r>
              <a:rPr lang="en-US" sz="3200" spc="-1" baseline="30000" dirty="0" smtClean="0">
                <a:solidFill>
                  <a:srgbClr val="000000"/>
                </a:solidFill>
                <a:uFill>
                  <a:solidFill>
                    <a:srgbClr val="FFFFFF"/>
                  </a:solidFill>
                </a:uFill>
                <a:latin typeface="Arial"/>
              </a:rPr>
              <a:t>1</a:t>
            </a:r>
            <a:r>
              <a:rPr lang="en-US" sz="3200" spc="-1" dirty="0" smtClean="0">
                <a:solidFill>
                  <a:srgbClr val="000000"/>
                </a:solidFill>
                <a:uFill>
                  <a:solidFill>
                    <a:srgbClr val="FFFFFF"/>
                  </a:solidFill>
                </a:uFill>
                <a:latin typeface="Arial"/>
              </a:rPr>
              <a:t> has a product that happens to be very similar to our idea, but is a desktop app</a:t>
            </a:r>
          </a:p>
          <a:p>
            <a:pPr marL="1023120" lvl="1" indent="-457200">
              <a:spcAft>
                <a:spcPts val="600"/>
              </a:spcAft>
              <a:buClr>
                <a:srgbClr val="000000"/>
              </a:buClr>
              <a:buSzPct val="100000"/>
              <a:buFont typeface="Courier New" panose="02070309020205020404" pitchFamily="49" charset="0"/>
              <a:buChar char="o"/>
            </a:pPr>
            <a:r>
              <a:rPr lang="en-US" sz="2800" spc="-1" dirty="0" smtClean="0">
                <a:solidFill>
                  <a:srgbClr val="000000"/>
                </a:solidFill>
                <a:uFill>
                  <a:solidFill>
                    <a:srgbClr val="FFFFFF"/>
                  </a:solidFill>
                </a:uFill>
                <a:latin typeface="Arial"/>
              </a:rPr>
              <a:t>Ours is a web app for ease of access</a:t>
            </a:r>
          </a:p>
          <a:p>
            <a:pPr marL="1023120" lvl="1" indent="-457200">
              <a:spcAft>
                <a:spcPts val="600"/>
              </a:spcAft>
              <a:buClr>
                <a:srgbClr val="000000"/>
              </a:buClr>
              <a:buSzPct val="100000"/>
              <a:buFont typeface="Courier New" panose="02070309020205020404" pitchFamily="49" charset="0"/>
              <a:buChar char="o"/>
            </a:pPr>
            <a:r>
              <a:rPr lang="en-US" sz="2800" spc="-1" dirty="0" smtClean="0">
                <a:solidFill>
                  <a:srgbClr val="000000"/>
                </a:solidFill>
                <a:uFill>
                  <a:solidFill>
                    <a:srgbClr val="FFFFFF"/>
                  </a:solidFill>
                </a:uFill>
                <a:latin typeface="Arial"/>
              </a:rPr>
              <a:t>Adding a desktop client for our application could be a feature for future extension of the project</a:t>
            </a:r>
            <a:endParaRPr lang="en-US" sz="2800" b="0" strike="noStrike" spc="-1" dirty="0">
              <a:solidFill>
                <a:srgbClr val="000000"/>
              </a:solidFill>
              <a:uFill>
                <a:solidFill>
                  <a:srgbClr val="FFFFFF"/>
                </a:solidFill>
              </a:uFill>
              <a:latin typeface="Arial"/>
            </a:endParaRPr>
          </a:p>
        </p:txBody>
      </p:sp>
      <p:sp>
        <p:nvSpPr>
          <p:cNvPr id="2" name="TextBox 1"/>
          <p:cNvSpPr txBox="1"/>
          <p:nvPr/>
        </p:nvSpPr>
        <p:spPr>
          <a:xfrm>
            <a:off x="732600" y="6839505"/>
            <a:ext cx="6898512" cy="369332"/>
          </a:xfrm>
          <a:prstGeom prst="rect">
            <a:avLst/>
          </a:prstGeom>
          <a:noFill/>
        </p:spPr>
        <p:txBody>
          <a:bodyPr wrap="square" rtlCol="0">
            <a:spAutoFit/>
          </a:bodyPr>
          <a:lstStyle/>
          <a:p>
            <a:r>
              <a:rPr lang="en-US" baseline="30000" dirty="0" smtClean="0"/>
              <a:t>1</a:t>
            </a:r>
            <a:r>
              <a:rPr lang="en-US" dirty="0" smtClean="0"/>
              <a:t>https://www.exence.com/en/offer/internal-order-processing</a:t>
            </a:r>
            <a:endParaRPr lang="en-US" baseline="30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504000" y="301320"/>
            <a:ext cx="907092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Arial"/>
                <a:ea typeface="DejaVu Sans"/>
              </a:rPr>
              <a:t>Proposed Approach</a:t>
            </a:r>
            <a:endParaRPr lang="en-US" sz="1800" b="0" strike="noStrike" spc="-1">
              <a:solidFill>
                <a:srgbClr val="000000"/>
              </a:solidFill>
              <a:uFill>
                <a:solidFill>
                  <a:srgbClr val="FFFFFF"/>
                </a:solidFill>
              </a:uFill>
              <a:latin typeface="Arial"/>
            </a:endParaRPr>
          </a:p>
        </p:txBody>
      </p:sp>
      <p:sp>
        <p:nvSpPr>
          <p:cNvPr id="86" name="CustomShape 2"/>
          <p:cNvSpPr/>
          <p:nvPr/>
        </p:nvSpPr>
        <p:spPr>
          <a:xfrm>
            <a:off x="504000" y="1769040"/>
            <a:ext cx="9070920" cy="4383720"/>
          </a:xfrm>
          <a:prstGeom prst="rect">
            <a:avLst/>
          </a:prstGeom>
          <a:noFill/>
          <a:ln>
            <a:noFill/>
          </a:ln>
        </p:spPr>
        <p:style>
          <a:lnRef idx="0">
            <a:scrgbClr r="0" g="0" b="0"/>
          </a:lnRef>
          <a:fillRef idx="0">
            <a:scrgbClr r="0" g="0" b="0"/>
          </a:fillRef>
          <a:effectRef idx="0">
            <a:scrgbClr r="0" g="0" b="0"/>
          </a:effectRef>
          <a:fontRef idx="minor"/>
        </p:style>
      </p:sp>
      <p:sp>
        <p:nvSpPr>
          <p:cNvPr id="2" name="TextBox 1"/>
          <p:cNvSpPr txBox="1"/>
          <p:nvPr/>
        </p:nvSpPr>
        <p:spPr>
          <a:xfrm>
            <a:off x="849312" y="1493837"/>
            <a:ext cx="8229600" cy="6001643"/>
          </a:xfrm>
          <a:prstGeom prst="rect">
            <a:avLst/>
          </a:prstGeom>
          <a:noFill/>
        </p:spPr>
        <p:txBody>
          <a:bodyPr wrap="square" rtlCol="0">
            <a:spAutoFit/>
          </a:bodyPr>
          <a:lstStyle/>
          <a:p>
            <a:pPr marL="285750" indent="-285750">
              <a:buFont typeface="Arial" panose="020B0604020202020204" pitchFamily="34" charset="0"/>
              <a:buChar char="•"/>
            </a:pPr>
            <a:r>
              <a:rPr lang="en-US" sz="3200" dirty="0" smtClean="0"/>
              <a:t>Our app will run in a web browser and consist of a user interface and a database</a:t>
            </a:r>
          </a:p>
          <a:p>
            <a:pPr marL="285750" indent="-285750">
              <a:buFont typeface="Arial" panose="020B0604020202020204" pitchFamily="34" charset="0"/>
              <a:buChar char="•"/>
            </a:pPr>
            <a:r>
              <a:rPr lang="en-US" sz="3200" dirty="0" smtClean="0"/>
              <a:t>Interface will have listing of all the orders that exist for the company, and will have columns for different fields like “Department” “Quantity” “Status” etc.</a:t>
            </a:r>
            <a:endParaRPr lang="en-US" sz="3200" dirty="0"/>
          </a:p>
          <a:p>
            <a:pPr marL="285750" indent="-285750">
              <a:buFont typeface="Arial" panose="020B0604020202020204" pitchFamily="34" charset="0"/>
              <a:buChar char="•"/>
            </a:pPr>
            <a:r>
              <a:rPr lang="en-US" sz="3200" dirty="0" smtClean="0"/>
              <a:t>Normal users will be able to add orders to the system, or cancel their existing ones</a:t>
            </a:r>
          </a:p>
          <a:p>
            <a:pPr marL="285750" indent="-285750">
              <a:buFont typeface="Arial" panose="020B0604020202020204" pitchFamily="34" charset="0"/>
              <a:buChar char="•"/>
            </a:pPr>
            <a:r>
              <a:rPr lang="en-US" sz="3200" dirty="0" smtClean="0"/>
              <a:t>Users who log in as a manager can confirm the orders and notify the user who placed the order when it arrives</a:t>
            </a:r>
          </a:p>
          <a:p>
            <a:pPr marL="285750" indent="-285750">
              <a:buFont typeface="Arial" panose="020B0604020202020204" pitchFamily="34" charset="0"/>
              <a:buChar char="•"/>
            </a:pPr>
            <a:endParaRPr lang="en-US" sz="32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504000" y="301320"/>
            <a:ext cx="907092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dirty="0">
                <a:solidFill>
                  <a:srgbClr val="000000"/>
                </a:solidFill>
                <a:uFill>
                  <a:solidFill>
                    <a:srgbClr val="FFFFFF"/>
                  </a:solidFill>
                </a:uFill>
                <a:latin typeface="Arial"/>
                <a:ea typeface="DejaVu Sans"/>
              </a:rPr>
              <a:t>Proposed </a:t>
            </a:r>
            <a:r>
              <a:rPr lang="en-US" sz="4400" b="0" strike="noStrike" spc="-1" dirty="0" smtClean="0">
                <a:solidFill>
                  <a:srgbClr val="000000"/>
                </a:solidFill>
                <a:uFill>
                  <a:solidFill>
                    <a:srgbClr val="FFFFFF"/>
                  </a:solidFill>
                </a:uFill>
                <a:latin typeface="Arial"/>
                <a:ea typeface="DejaVu Sans"/>
              </a:rPr>
              <a:t>Approach (</a:t>
            </a:r>
            <a:r>
              <a:rPr lang="en-US" sz="4400" b="0" strike="noStrike" spc="-1" dirty="0" err="1" smtClean="0">
                <a:solidFill>
                  <a:srgbClr val="000000"/>
                </a:solidFill>
                <a:uFill>
                  <a:solidFill>
                    <a:srgbClr val="FFFFFF"/>
                  </a:solidFill>
                </a:uFill>
                <a:latin typeface="Arial"/>
                <a:ea typeface="DejaVu Sans"/>
              </a:rPr>
              <a:t>cont</a:t>
            </a:r>
            <a:r>
              <a:rPr lang="en-US" sz="4400" b="0" strike="noStrike" spc="-1" dirty="0" smtClean="0">
                <a:solidFill>
                  <a:srgbClr val="000000"/>
                </a:solidFill>
                <a:uFill>
                  <a:solidFill>
                    <a:srgbClr val="FFFFFF"/>
                  </a:solidFill>
                </a:uFill>
                <a:latin typeface="Arial"/>
                <a:ea typeface="DejaVu Sans"/>
              </a:rPr>
              <a:t>)</a:t>
            </a:r>
            <a:endParaRPr lang="en-US" sz="1800" b="0" strike="noStrike" spc="-1" dirty="0">
              <a:solidFill>
                <a:srgbClr val="000000"/>
              </a:solidFill>
              <a:uFill>
                <a:solidFill>
                  <a:srgbClr val="FFFFFF"/>
                </a:solidFill>
              </a:uFill>
              <a:latin typeface="Arial"/>
            </a:endParaRPr>
          </a:p>
        </p:txBody>
      </p:sp>
      <p:sp>
        <p:nvSpPr>
          <p:cNvPr id="86" name="CustomShape 2"/>
          <p:cNvSpPr/>
          <p:nvPr/>
        </p:nvSpPr>
        <p:spPr>
          <a:xfrm>
            <a:off x="504000" y="1769040"/>
            <a:ext cx="9070920" cy="4383720"/>
          </a:xfrm>
          <a:prstGeom prst="rect">
            <a:avLst/>
          </a:prstGeom>
          <a:noFill/>
          <a:ln>
            <a:noFill/>
          </a:ln>
        </p:spPr>
        <p:style>
          <a:lnRef idx="0">
            <a:scrgbClr r="0" g="0" b="0"/>
          </a:lnRef>
          <a:fillRef idx="0">
            <a:scrgbClr r="0" g="0" b="0"/>
          </a:fillRef>
          <a:effectRef idx="0">
            <a:scrgbClr r="0" g="0" b="0"/>
          </a:effectRef>
          <a:fontRef idx="minor"/>
        </p:style>
      </p:sp>
      <p:sp>
        <p:nvSpPr>
          <p:cNvPr id="2" name="TextBox 1"/>
          <p:cNvSpPr txBox="1"/>
          <p:nvPr/>
        </p:nvSpPr>
        <p:spPr>
          <a:xfrm>
            <a:off x="849312" y="1493837"/>
            <a:ext cx="8229600" cy="4708981"/>
          </a:xfrm>
          <a:prstGeom prst="rect">
            <a:avLst/>
          </a:prstGeom>
          <a:noFill/>
        </p:spPr>
        <p:txBody>
          <a:bodyPr wrap="square" rtlCol="0">
            <a:spAutoFit/>
          </a:bodyPr>
          <a:lstStyle/>
          <a:p>
            <a:pPr marL="285750" indent="-285750">
              <a:buFont typeface="Arial" panose="020B0604020202020204" pitchFamily="34" charset="0"/>
              <a:buChar char="•"/>
            </a:pPr>
            <a:r>
              <a:rPr lang="en-US" sz="3200" dirty="0" smtClean="0"/>
              <a:t>The front end of the app will be programmed using </a:t>
            </a:r>
            <a:r>
              <a:rPr lang="en-US" sz="3200" dirty="0" err="1" smtClean="0"/>
              <a:t>javascript</a:t>
            </a:r>
            <a:endParaRPr lang="en-US" sz="3200" dirty="0" smtClean="0"/>
          </a:p>
          <a:p>
            <a:pPr marL="285750" indent="-285750">
              <a:buFont typeface="Arial" panose="020B0604020202020204" pitchFamily="34" charset="0"/>
              <a:buChar char="•"/>
            </a:pPr>
            <a:r>
              <a:rPr lang="en-US" sz="3200" dirty="0" smtClean="0"/>
              <a:t>The back end will consist of a database that will contain all order objects and their attributes</a:t>
            </a:r>
          </a:p>
          <a:p>
            <a:pPr marL="914400" lvl="1" indent="-457200">
              <a:buFont typeface="Courier New" panose="02070309020205020404" pitchFamily="49" charset="0"/>
              <a:buChar char="o"/>
            </a:pPr>
            <a:r>
              <a:rPr lang="en-US" sz="2800" dirty="0" smtClean="0"/>
              <a:t>Main view in UI will be populated directly from the DB</a:t>
            </a:r>
          </a:p>
          <a:p>
            <a:pPr marL="914400" lvl="1" indent="-457200">
              <a:buFont typeface="Courier New" panose="02070309020205020404" pitchFamily="49" charset="0"/>
              <a:buChar char="o"/>
            </a:pPr>
            <a:r>
              <a:rPr lang="en-US" sz="2800" dirty="0" smtClean="0"/>
              <a:t>Entries will be added, deleted, or modified based on the front end users’ actions</a:t>
            </a:r>
          </a:p>
          <a:p>
            <a:pPr marL="914400" lvl="1" indent="-457200">
              <a:buFont typeface="Courier New" panose="02070309020205020404" pitchFamily="49" charset="0"/>
              <a:buChar char="o"/>
            </a:pPr>
            <a:endParaRPr lang="en-US" sz="2800" dirty="0"/>
          </a:p>
        </p:txBody>
      </p:sp>
    </p:spTree>
    <p:extLst>
      <p:ext uri="{BB962C8B-B14F-4D97-AF65-F5344CB8AC3E}">
        <p14:creationId xmlns:p14="http://schemas.microsoft.com/office/powerpoint/2010/main" val="185839133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504000" y="301320"/>
            <a:ext cx="907092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Arial"/>
                <a:ea typeface="DejaVu Sans"/>
              </a:rPr>
              <a:t>Evaluation (Test Plan)</a:t>
            </a:r>
            <a:endParaRPr lang="en-US" sz="1800" b="0" strike="noStrike" spc="-1">
              <a:solidFill>
                <a:srgbClr val="000000"/>
              </a:solidFill>
              <a:uFill>
                <a:solidFill>
                  <a:srgbClr val="FFFFFF"/>
                </a:solidFill>
              </a:uFill>
              <a:latin typeface="Arial"/>
            </a:endParaRPr>
          </a:p>
        </p:txBody>
      </p:sp>
      <p:sp>
        <p:nvSpPr>
          <p:cNvPr id="88" name="CustomShape 2"/>
          <p:cNvSpPr/>
          <p:nvPr/>
        </p:nvSpPr>
        <p:spPr>
          <a:xfrm>
            <a:off x="504000" y="1769040"/>
            <a:ext cx="9070920" cy="4383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280">
              <a:lnSpc>
                <a:spcPct val="100000"/>
              </a:lnSpc>
              <a:buClr>
                <a:srgbClr val="000000"/>
              </a:buClr>
              <a:buSzPct val="45000"/>
              <a:buFont typeface="Wingdings" charset="2"/>
              <a:buChar char=""/>
            </a:pPr>
            <a:r>
              <a:rPr lang="en-US" sz="3200" b="0" strike="noStrike" spc="-1" dirty="0">
                <a:solidFill>
                  <a:srgbClr val="000000"/>
                </a:solidFill>
                <a:uFill>
                  <a:solidFill>
                    <a:srgbClr val="FFFFFF"/>
                  </a:solidFill>
                </a:uFill>
                <a:latin typeface="Arial"/>
                <a:ea typeface="DejaVu Sans"/>
              </a:rPr>
              <a:t>System Test</a:t>
            </a:r>
            <a:endParaRPr lang="en-US" sz="1800" b="0" strike="noStrike" spc="-1" dirty="0">
              <a:solidFill>
                <a:srgbClr val="000000"/>
              </a:solidFill>
              <a:uFill>
                <a:solidFill>
                  <a:srgbClr val="FFFFFF"/>
                </a:solidFill>
              </a:uFill>
              <a:latin typeface="Arial"/>
            </a:endParaRPr>
          </a:p>
          <a:p>
            <a:pPr marL="864000" lvl="1" indent="-323280">
              <a:lnSpc>
                <a:spcPct val="100000"/>
              </a:lnSpc>
              <a:buClr>
                <a:srgbClr val="000000"/>
              </a:buClr>
              <a:buSzPct val="75000"/>
              <a:buFont typeface="Symbol"/>
              <a:buChar char=""/>
            </a:pPr>
            <a:r>
              <a:rPr lang="en-US" sz="3200" b="0" strike="noStrike" spc="-1" dirty="0">
                <a:solidFill>
                  <a:srgbClr val="000000"/>
                </a:solidFill>
                <a:uFill>
                  <a:solidFill>
                    <a:srgbClr val="FFFFFF"/>
                  </a:solidFill>
                </a:uFill>
                <a:latin typeface="Arial"/>
                <a:ea typeface="DejaVu Sans"/>
              </a:rPr>
              <a:t>Multiple sessions of the webpage</a:t>
            </a:r>
            <a:endParaRPr lang="en-US" sz="1800" b="0" strike="noStrike" spc="-1" dirty="0">
              <a:solidFill>
                <a:srgbClr val="000000"/>
              </a:solidFill>
              <a:uFill>
                <a:solidFill>
                  <a:srgbClr val="FFFFFF"/>
                </a:solidFill>
              </a:uFill>
              <a:latin typeface="Arial"/>
            </a:endParaRPr>
          </a:p>
          <a:p>
            <a:pPr marL="864000" lvl="1" indent="-323280">
              <a:lnSpc>
                <a:spcPct val="100000"/>
              </a:lnSpc>
              <a:buClr>
                <a:srgbClr val="000000"/>
              </a:buClr>
              <a:buSzPct val="75000"/>
              <a:buFont typeface="Symbol"/>
              <a:buChar char=""/>
            </a:pPr>
            <a:r>
              <a:rPr lang="en-US" sz="3200" b="0" strike="noStrike" spc="-1" dirty="0">
                <a:solidFill>
                  <a:srgbClr val="000000"/>
                </a:solidFill>
                <a:uFill>
                  <a:solidFill>
                    <a:srgbClr val="FFFFFF"/>
                  </a:solidFill>
                </a:uFill>
                <a:latin typeface="Arial"/>
                <a:ea typeface="DejaVu Sans"/>
              </a:rPr>
              <a:t>Multiple users</a:t>
            </a:r>
            <a:endParaRPr lang="en-US" sz="1800" b="0" strike="noStrike" spc="-1" dirty="0">
              <a:solidFill>
                <a:srgbClr val="000000"/>
              </a:solidFill>
              <a:uFill>
                <a:solidFill>
                  <a:srgbClr val="FFFFFF"/>
                </a:solidFill>
              </a:uFill>
              <a:latin typeface="Arial"/>
            </a:endParaRPr>
          </a:p>
          <a:p>
            <a:pPr marL="864000" lvl="1" indent="-323280">
              <a:lnSpc>
                <a:spcPct val="100000"/>
              </a:lnSpc>
              <a:buClr>
                <a:srgbClr val="000000"/>
              </a:buClr>
              <a:buSzPct val="75000"/>
              <a:buFont typeface="Symbol"/>
              <a:buChar char=""/>
            </a:pPr>
            <a:r>
              <a:rPr lang="en-US" sz="3200" b="0" strike="noStrike" spc="-1" dirty="0">
                <a:solidFill>
                  <a:srgbClr val="000000"/>
                </a:solidFill>
                <a:uFill>
                  <a:solidFill>
                    <a:srgbClr val="FFFFFF"/>
                  </a:solidFill>
                </a:uFill>
                <a:latin typeface="Arial"/>
                <a:ea typeface="DejaVu Sans"/>
              </a:rPr>
              <a:t>Have user 1 submit order on the web page</a:t>
            </a:r>
            <a:endParaRPr lang="en-US" sz="1800" b="0" strike="noStrike" spc="-1" dirty="0">
              <a:solidFill>
                <a:srgbClr val="000000"/>
              </a:solidFill>
              <a:uFill>
                <a:solidFill>
                  <a:srgbClr val="FFFFFF"/>
                </a:solidFill>
              </a:uFill>
              <a:latin typeface="Arial"/>
            </a:endParaRPr>
          </a:p>
          <a:p>
            <a:pPr marL="864000" lvl="1" indent="-323280">
              <a:lnSpc>
                <a:spcPct val="100000"/>
              </a:lnSpc>
              <a:buClr>
                <a:srgbClr val="000000"/>
              </a:buClr>
              <a:buSzPct val="75000"/>
              <a:buFont typeface="Symbol"/>
              <a:buChar char=""/>
            </a:pPr>
            <a:r>
              <a:rPr lang="en-US" sz="3200" b="0" strike="noStrike" spc="-1" dirty="0">
                <a:solidFill>
                  <a:srgbClr val="000000"/>
                </a:solidFill>
                <a:uFill>
                  <a:solidFill>
                    <a:srgbClr val="FFFFFF"/>
                  </a:solidFill>
                </a:uFill>
                <a:latin typeface="Arial"/>
                <a:ea typeface="DejaVu Sans"/>
              </a:rPr>
              <a:t>Have user 2 see if those updates occur</a:t>
            </a:r>
            <a:endParaRPr lang="en-US" sz="1800" b="0" strike="noStrike" spc="-1" dirty="0">
              <a:solidFill>
                <a:srgbClr val="000000"/>
              </a:solidFill>
              <a:uFill>
                <a:solidFill>
                  <a:srgbClr val="FFFFFF"/>
                </a:solidFill>
              </a:uFill>
              <a:latin typeface="Arial"/>
            </a:endParaRPr>
          </a:p>
          <a:p>
            <a:pPr marL="864000" lvl="1" indent="-323280">
              <a:lnSpc>
                <a:spcPct val="100000"/>
              </a:lnSpc>
              <a:buClr>
                <a:srgbClr val="000000"/>
              </a:buClr>
              <a:buSzPct val="75000"/>
              <a:buFont typeface="Symbol"/>
              <a:buChar char=""/>
            </a:pPr>
            <a:r>
              <a:rPr lang="en-US" sz="3200" b="0" strike="noStrike" spc="-1" dirty="0">
                <a:solidFill>
                  <a:srgbClr val="000000"/>
                </a:solidFill>
                <a:uFill>
                  <a:solidFill>
                    <a:srgbClr val="FFFFFF"/>
                  </a:solidFill>
                </a:uFill>
                <a:latin typeface="Arial"/>
                <a:ea typeface="DejaVu Sans"/>
              </a:rPr>
              <a:t>Have a real simulation to see that software works as we want it to.</a:t>
            </a:r>
            <a:endParaRPr lang="en-US" sz="1800" b="0" strike="noStrike" spc="-1" dirty="0">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US" sz="3200" b="0" strike="noStrike" spc="-1" dirty="0">
                <a:solidFill>
                  <a:srgbClr val="000000"/>
                </a:solidFill>
                <a:uFill>
                  <a:solidFill>
                    <a:srgbClr val="FFFFFF"/>
                  </a:solidFill>
                </a:uFill>
                <a:latin typeface="Arial"/>
                <a:ea typeface="DejaVu Sans"/>
              </a:rPr>
              <a:t>Test Data integrity</a:t>
            </a:r>
            <a:endParaRPr lang="en-US" sz="1800" b="0" strike="noStrike" spc="-1" dirty="0">
              <a:solidFill>
                <a:srgbClr val="000000"/>
              </a:solidFill>
              <a:uFill>
                <a:solidFill>
                  <a:srgbClr val="FFFFFF"/>
                </a:solidFill>
              </a:uFill>
              <a:latin typeface="Arial"/>
            </a:endParaRPr>
          </a:p>
          <a:p>
            <a:pPr marL="864000" lvl="1" indent="-323280">
              <a:lnSpc>
                <a:spcPct val="100000"/>
              </a:lnSpc>
              <a:buClr>
                <a:srgbClr val="000000"/>
              </a:buClr>
              <a:buSzPct val="75000"/>
              <a:buFont typeface="Symbol"/>
              <a:buChar char=""/>
            </a:pPr>
            <a:r>
              <a:rPr lang="en-US" sz="3200" b="0" strike="noStrike" spc="-1" dirty="0">
                <a:solidFill>
                  <a:srgbClr val="000000"/>
                </a:solidFill>
                <a:uFill>
                  <a:solidFill>
                    <a:srgbClr val="FFFFFF"/>
                  </a:solidFill>
                </a:uFill>
                <a:latin typeface="Arial"/>
                <a:ea typeface="DejaVu Sans"/>
              </a:rPr>
              <a:t>Database insertion/deletion/modification via UI</a:t>
            </a:r>
            <a:endParaRPr lang="en-US" sz="1800" b="0" strike="noStrike" spc="-1" dirty="0">
              <a:solidFill>
                <a:srgbClr val="000000"/>
              </a:solidFill>
              <a:uFill>
                <a:solidFill>
                  <a:srgbClr val="FFFFFF"/>
                </a:solidFill>
              </a:uFill>
              <a:latin typeface="Arial"/>
            </a:endParaRPr>
          </a:p>
          <a:p>
            <a:pPr marL="864000" lvl="1" indent="-323280">
              <a:lnSpc>
                <a:spcPct val="100000"/>
              </a:lnSpc>
              <a:buClr>
                <a:srgbClr val="000000"/>
              </a:buClr>
              <a:buSzPct val="75000"/>
              <a:buFont typeface="Symbol"/>
              <a:buChar char=""/>
            </a:pPr>
            <a:r>
              <a:rPr lang="en-US" sz="3200" b="0" strike="noStrike" spc="-1" dirty="0">
                <a:solidFill>
                  <a:srgbClr val="000000"/>
                </a:solidFill>
                <a:uFill>
                  <a:solidFill>
                    <a:srgbClr val="FFFFFF"/>
                  </a:solidFill>
                </a:uFill>
                <a:latin typeface="Arial"/>
                <a:ea typeface="DejaVu Sans"/>
              </a:rPr>
              <a:t>Database connectivity</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365760" y="1285200"/>
            <a:ext cx="9070920" cy="4383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28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Arial"/>
                <a:ea typeface="DejaVu Sans"/>
              </a:rPr>
              <a:t>Week 1</a:t>
            </a:r>
            <a:endParaRPr lang="en-US" sz="1800" b="0" strike="noStrike" spc="-1">
              <a:solidFill>
                <a:srgbClr val="000000"/>
              </a:solidFill>
              <a:uFill>
                <a:solidFill>
                  <a:srgbClr val="FFFFFF"/>
                </a:solidFill>
              </a:uFill>
              <a:latin typeface="Arial"/>
            </a:endParaRPr>
          </a:p>
          <a:p>
            <a:pPr marL="864000" lvl="1" indent="-32328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Arial"/>
                <a:ea typeface="DejaVu Sans"/>
              </a:rPr>
              <a:t>Organize, develop a plan, and converse with the group</a:t>
            </a:r>
            <a:endParaRPr lang="en-US" sz="1800" b="0" strike="noStrike" spc="-1">
              <a:solidFill>
                <a:srgbClr val="000000"/>
              </a:solidFill>
              <a:uFill>
                <a:solidFill>
                  <a:srgbClr val="FFFFFF"/>
                </a:solidFill>
              </a:uFill>
              <a:latin typeface="Arial"/>
            </a:endParaRPr>
          </a:p>
          <a:p>
            <a:pPr marL="864000" lvl="1" indent="-32328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Arial"/>
                <a:ea typeface="DejaVu Sans"/>
              </a:rPr>
              <a:t>Prepare Github repository</a:t>
            </a:r>
            <a:endParaRPr lang="en-US" sz="1800" b="0" strike="noStrike" spc="-1">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Arial"/>
                <a:ea typeface="DejaVu Sans"/>
              </a:rPr>
              <a:t>Week 2</a:t>
            </a:r>
            <a:endParaRPr lang="en-US" sz="1800" b="0" strike="noStrike" spc="-1">
              <a:solidFill>
                <a:srgbClr val="000000"/>
              </a:solidFill>
              <a:uFill>
                <a:solidFill>
                  <a:srgbClr val="FFFFFF"/>
                </a:solidFill>
              </a:uFill>
              <a:latin typeface="Arial"/>
            </a:endParaRPr>
          </a:p>
          <a:p>
            <a:pPr marL="864000" lvl="1" indent="-32328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Arial"/>
                <a:ea typeface="DejaVu Sans"/>
              </a:rPr>
              <a:t>Research and Develop. Think of things we want to implement within our Web App or Software.</a:t>
            </a:r>
            <a:endParaRPr lang="en-US" sz="1800" b="0" strike="noStrike" spc="-1">
              <a:solidFill>
                <a:srgbClr val="000000"/>
              </a:solidFill>
              <a:uFill>
                <a:solidFill>
                  <a:srgbClr val="FFFFFF"/>
                </a:solidFill>
              </a:uFill>
              <a:latin typeface="Arial"/>
            </a:endParaRPr>
          </a:p>
          <a:p>
            <a:pPr marL="864000" lvl="1" indent="-32328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Arial"/>
                <a:ea typeface="DejaVu Sans"/>
              </a:rPr>
              <a:t>Create a facilitate an Agile environment. Create a backlog with a sprint consisting of stories to tackle</a:t>
            </a:r>
            <a:endParaRPr lang="en-US" sz="1800" b="0" strike="noStrike" spc="-1">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Arial"/>
                <a:ea typeface="DejaVu Sans"/>
              </a:rPr>
              <a:t>Week 3</a:t>
            </a:r>
            <a:endParaRPr lang="en-US" sz="1800" b="0" strike="noStrike" spc="-1">
              <a:solidFill>
                <a:srgbClr val="000000"/>
              </a:solidFill>
              <a:uFill>
                <a:solidFill>
                  <a:srgbClr val="FFFFFF"/>
                </a:solidFill>
              </a:uFill>
              <a:latin typeface="Arial"/>
            </a:endParaRPr>
          </a:p>
          <a:p>
            <a:pPr marL="864000" lvl="1" indent="-32328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Arial"/>
                <a:ea typeface="DejaVu Sans"/>
              </a:rPr>
              <a:t>Add stories and possible features and enhancements</a:t>
            </a:r>
            <a:endParaRPr lang="en-US" sz="1800" b="0" strike="noStrike" spc="-1">
              <a:solidFill>
                <a:srgbClr val="000000"/>
              </a:solidFill>
              <a:uFill>
                <a:solidFill>
                  <a:srgbClr val="FFFFFF"/>
                </a:solidFill>
              </a:uFill>
              <a:latin typeface="Arial"/>
            </a:endParaRPr>
          </a:p>
          <a:p>
            <a:pPr marL="864000" lvl="1" indent="-32328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Arial"/>
                <a:ea typeface="DejaVu Sans"/>
              </a:rPr>
              <a:t>Work</a:t>
            </a:r>
            <a:endParaRPr lang="en-US" sz="1800" b="0" strike="noStrike" spc="-1">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Arial"/>
                <a:ea typeface="DejaVu Sans"/>
              </a:rPr>
              <a:t>Week 4 – Last Week</a:t>
            </a:r>
            <a:endParaRPr lang="en-US" sz="1800" b="0" strike="noStrike" spc="-1">
              <a:solidFill>
                <a:srgbClr val="000000"/>
              </a:solidFill>
              <a:uFill>
                <a:solidFill>
                  <a:srgbClr val="FFFFFF"/>
                </a:solidFill>
              </a:uFill>
              <a:latin typeface="Arial"/>
            </a:endParaRPr>
          </a:p>
          <a:p>
            <a:pPr marL="864000" lvl="1" indent="-32328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Arial"/>
                <a:ea typeface="DejaVu Sans"/>
              </a:rPr>
              <a:t>Work on the project. Unit testing and integration testing. Merging our work together. </a:t>
            </a:r>
            <a:endParaRPr lang="en-US" sz="1800" b="0" strike="noStrike" spc="-1">
              <a:solidFill>
                <a:srgbClr val="000000"/>
              </a:solidFill>
              <a:uFill>
                <a:solidFill>
                  <a:srgbClr val="FFFFFF"/>
                </a:solidFill>
              </a:uFill>
              <a:latin typeface="Arial"/>
            </a:endParaRPr>
          </a:p>
          <a:p>
            <a:pPr marL="864000" lvl="1" indent="-32328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Arial"/>
                <a:ea typeface="DejaVu Sans"/>
              </a:rPr>
              <a:t>Updating our githubs (constantly). Validate and commit. </a:t>
            </a:r>
            <a:endParaRPr lang="en-US" sz="1800" b="0" strike="noStrike" spc="-1">
              <a:solidFill>
                <a:srgbClr val="000000"/>
              </a:solidFill>
              <a:uFill>
                <a:solidFill>
                  <a:srgbClr val="FFFFFF"/>
                </a:solidFill>
              </a:uFill>
              <a:latin typeface="Arial"/>
            </a:endParaRPr>
          </a:p>
          <a:p>
            <a:pPr marL="864000" lvl="1" indent="-32328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Arial"/>
                <a:ea typeface="DejaVu Sans"/>
              </a:rPr>
              <a:t>Testing and validating and improving where need be.</a:t>
            </a:r>
            <a:endParaRPr lang="en-US" sz="1800" b="0" strike="noStrike" spc="-1">
              <a:solidFill>
                <a:srgbClr val="000000"/>
              </a:solidFill>
              <a:uFill>
                <a:solidFill>
                  <a:srgbClr val="FFFFFF"/>
                </a:solidFill>
              </a:uFill>
              <a:latin typeface="Arial"/>
            </a:endParaRPr>
          </a:p>
        </p:txBody>
      </p:sp>
      <p:sp>
        <p:nvSpPr>
          <p:cNvPr id="90" name="CustomShape 2"/>
          <p:cNvSpPr/>
          <p:nvPr/>
        </p:nvSpPr>
        <p:spPr>
          <a:xfrm>
            <a:off x="504000" y="301320"/>
            <a:ext cx="907092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Arial"/>
                <a:ea typeface="DejaVu Sans"/>
              </a:rPr>
              <a:t>Time-line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TotalTime>
  <Words>461</Words>
  <Application>Microsoft Office PowerPoint</Application>
  <PresentationFormat>Custom</PresentationFormat>
  <Paragraphs>70</Paragraphs>
  <Slides>9</Slides>
  <Notes>0</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Patel1, Vibhuti Y</dc:creator>
  <dc:description/>
  <cp:lastModifiedBy>mbertucci</cp:lastModifiedBy>
  <cp:revision>18</cp:revision>
  <dcterms:created xsi:type="dcterms:W3CDTF">2017-01-29T08:46:26Z</dcterms:created>
  <dcterms:modified xsi:type="dcterms:W3CDTF">2017-02-01T02:21:45Z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8</vt:i4>
  </property>
</Properties>
</file>