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3" r:id="rId3"/>
    <p:sldId id="349" r:id="rId4"/>
    <p:sldId id="364" r:id="rId5"/>
    <p:sldId id="373" r:id="rId6"/>
    <p:sldId id="350" r:id="rId7"/>
    <p:sldId id="357" r:id="rId8"/>
    <p:sldId id="368" r:id="rId9"/>
    <p:sldId id="360" r:id="rId10"/>
    <p:sldId id="361" r:id="rId11"/>
    <p:sldId id="362" r:id="rId12"/>
    <p:sldId id="367" r:id="rId13"/>
    <p:sldId id="369" r:id="rId14"/>
    <p:sldId id="370" r:id="rId15"/>
    <p:sldId id="371" r:id="rId16"/>
    <p:sldId id="372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74" r:id="rId26"/>
    <p:sldId id="352" r:id="rId27"/>
    <p:sldId id="354" r:id="rId28"/>
    <p:sldId id="365" r:id="rId29"/>
    <p:sldId id="366" r:id="rId30"/>
    <p:sldId id="383" r:id="rId31"/>
    <p:sldId id="3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400" autoAdjust="0"/>
  </p:normalViewPr>
  <p:slideViewPr>
    <p:cSldViewPr>
      <p:cViewPr>
        <p:scale>
          <a:sx n="100" d="100"/>
          <a:sy n="100" d="100"/>
        </p:scale>
        <p:origin x="-89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4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mailto:lgoldin@chrc.net" TargetMode="External"/><Relationship Id="rId2" Type="http://schemas.openxmlformats.org/officeDocument/2006/relationships/hyperlink" Target="mailto:webmaster@vistadm.ca" TargetMode="External"/><Relationship Id="rId1" Type="http://schemas.openxmlformats.org/officeDocument/2006/relationships/hyperlink" Target="mailto:info@vistadm.ca" TargetMode="External"/><Relationship Id="rId5" Type="http://schemas.openxmlformats.org/officeDocument/2006/relationships/hyperlink" Target="mailto:khourym@chrc.net" TargetMode="External"/><Relationship Id="rId4" Type="http://schemas.openxmlformats.org/officeDocument/2006/relationships/hyperlink" Target="mailto:gootgartsv@chrc.net" TargetMode="Externa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mailto:webmaster@vistadm.ca" TargetMode="External"/><Relationship Id="rId1" Type="http://schemas.openxmlformats.org/officeDocument/2006/relationships/hyperlink" Target="mailto:info@vistadm.ca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mailto:lgoldin@chrc.net" TargetMode="External"/><Relationship Id="rId2" Type="http://schemas.openxmlformats.org/officeDocument/2006/relationships/hyperlink" Target="mailto:webmaster@vistadm.ca" TargetMode="External"/><Relationship Id="rId1" Type="http://schemas.openxmlformats.org/officeDocument/2006/relationships/hyperlink" Target="mailto:info@vistadm.ca" TargetMode="External"/><Relationship Id="rId5" Type="http://schemas.openxmlformats.org/officeDocument/2006/relationships/hyperlink" Target="mailto:khourym@chrc.net" TargetMode="External"/><Relationship Id="rId4" Type="http://schemas.openxmlformats.org/officeDocument/2006/relationships/hyperlink" Target="mailto:gootgartsv@chrc.net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mailto:webmaster@vistadm.ca" TargetMode="External"/><Relationship Id="rId1" Type="http://schemas.openxmlformats.org/officeDocument/2006/relationships/hyperlink" Target="mailto:info@vistadm.c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6EBB9-675C-48D6-B125-518630BC446D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A2B9EB-02E1-4F44-B09F-E9C9A5C3F172}">
      <dgm:prSet phldrT="[Text]"/>
      <dgm:spPr>
        <a:solidFill>
          <a:srgbClr val="BB054A"/>
        </a:solidFill>
      </dgm:spPr>
      <dgm:t>
        <a:bodyPr/>
        <a:lstStyle/>
        <a:p>
          <a:r>
            <a:rPr lang="en-US" b="1" smtClean="0">
              <a:latin typeface="Arial Narrow" panose="020B0606020202030204" pitchFamily="34" charset="0"/>
            </a:rPr>
            <a:t>Programme</a:t>
          </a:r>
          <a:endParaRPr lang="en-US" b="1">
            <a:latin typeface="Arial Narrow" panose="020B0606020202030204" pitchFamily="34" charset="0"/>
          </a:endParaRPr>
        </a:p>
      </dgm:t>
    </dgm:pt>
    <dgm:pt modelId="{6434ED32-2BBA-4CC3-B154-3D28862FB5E5}" type="parTrans" cxnId="{1F1D2B58-3CF7-445D-94A2-CC42CB80159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3E5BE53B-CC8A-46DE-B1B2-C0448A754A25}" type="sibTrans" cxnId="{1F1D2B58-3CF7-445D-94A2-CC42CB80159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0042A10-2B02-4C38-AED4-CD756672E782}">
      <dgm:prSet phldrT="[Text]"/>
      <dgm:spPr/>
      <dgm:t>
        <a:bodyPr/>
        <a:lstStyle/>
        <a:p>
          <a:r>
            <a:rPr lang="en-US" smtClean="0">
              <a:latin typeface="Arial Narrow" panose="020B0606020202030204" pitchFamily="34" charset="0"/>
            </a:rPr>
            <a:t>VISTA DM est une activité de pratique de la m</a:t>
          </a:r>
          <a:r>
            <a:rPr lang="fr-CA" smtClean="0">
              <a:latin typeface="Arial Narrow" panose="020B0606020202030204" pitchFamily="34" charset="0"/>
            </a:rPr>
            <a:t>édecine</a:t>
          </a:r>
          <a:endParaRPr lang="en-US">
            <a:latin typeface="Arial Narrow" panose="020B0606020202030204" pitchFamily="34" charset="0"/>
          </a:endParaRPr>
        </a:p>
      </dgm:t>
    </dgm:pt>
    <dgm:pt modelId="{F9250467-9C72-402A-A2FD-C029B1ED6F25}" type="parTrans" cxnId="{A31C25E5-FAC9-4D93-A377-73EA873AFCB0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5F6CE189-D120-4436-96A3-ADCF0463043B}" type="sibTrans" cxnId="{A31C25E5-FAC9-4D93-A377-73EA873AFCB0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C01B752-88AA-4F64-8C22-158AE6E2B189}">
      <dgm:prSet phldrT="[Text]"/>
      <dgm:spPr>
        <a:solidFill>
          <a:srgbClr val="BB054A"/>
        </a:solidFill>
      </dgm:spPr>
      <dgm:t>
        <a:bodyPr/>
        <a:lstStyle/>
        <a:p>
          <a:r>
            <a:rPr lang="en-US" b="1" smtClean="0">
              <a:latin typeface="Arial Narrow" panose="020B0606020202030204" pitchFamily="34" charset="0"/>
            </a:rPr>
            <a:t>Participants</a:t>
          </a:r>
          <a:endParaRPr lang="en-US" b="1">
            <a:latin typeface="Arial Narrow" panose="020B0606020202030204" pitchFamily="34" charset="0"/>
          </a:endParaRPr>
        </a:p>
      </dgm:t>
    </dgm:pt>
    <dgm:pt modelId="{21F5FAA4-8707-469F-8595-DBEC203999B4}" type="parTrans" cxnId="{8EB0AE0C-9982-4B24-B88C-0E4D99E933E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E370B57B-44EA-4859-84A8-CF5941C8389C}" type="sibTrans" cxnId="{8EB0AE0C-9982-4B24-B88C-0E4D99E933E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0CB3EBB2-753C-4DF9-929C-BBDD5E3BFB40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80 </a:t>
          </a:r>
          <a:r>
            <a:rPr lang="en-US" dirty="0" err="1" smtClean="0">
              <a:latin typeface="Arial Narrow" panose="020B0606020202030204" pitchFamily="34" charset="0"/>
            </a:rPr>
            <a:t>spécialistes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communautaires</a:t>
          </a:r>
          <a:r>
            <a:rPr lang="en-US" dirty="0" smtClean="0">
              <a:latin typeface="Arial Narrow" panose="020B0606020202030204" pitchFamily="34" charset="0"/>
            </a:rPr>
            <a:t> et 370 </a:t>
          </a:r>
          <a:r>
            <a:rPr lang="en-US" dirty="0" err="1" smtClean="0">
              <a:latin typeface="Arial Narrow" panose="020B0606020202030204" pitchFamily="34" charset="0"/>
            </a:rPr>
            <a:t>médecins</a:t>
          </a:r>
          <a:r>
            <a:rPr lang="en-US" dirty="0" smtClean="0">
              <a:latin typeface="Arial Narrow" panose="020B0606020202030204" pitchFamily="34" charset="0"/>
            </a:rPr>
            <a:t> de premier </a:t>
          </a:r>
          <a:r>
            <a:rPr lang="en-US" dirty="0" err="1" smtClean="0">
              <a:latin typeface="Arial Narrow" panose="020B0606020202030204" pitchFamily="34" charset="0"/>
            </a:rPr>
            <a:t>recours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choisis</a:t>
          </a:r>
          <a:r>
            <a:rPr lang="en-US" dirty="0" smtClean="0">
              <a:latin typeface="Arial Narrow" panose="020B0606020202030204" pitchFamily="34" charset="0"/>
            </a:rPr>
            <a:t> et </a:t>
          </a:r>
          <a:r>
            <a:rPr lang="en-US" dirty="0" err="1" smtClean="0">
              <a:latin typeface="Arial Narrow" panose="020B0606020202030204" pitchFamily="34" charset="0"/>
            </a:rPr>
            <a:t>recrutés</a:t>
          </a:r>
          <a:r>
            <a:rPr lang="en-US" dirty="0" smtClean="0">
              <a:latin typeface="Arial Narrow" panose="020B0606020202030204" pitchFamily="34" charset="0"/>
            </a:rPr>
            <a:t> par le </a:t>
          </a:r>
          <a:r>
            <a:rPr lang="en-US" dirty="0" err="1" smtClean="0">
              <a:latin typeface="Arial Narrow" panose="020B0606020202030204" pitchFamily="34" charset="0"/>
            </a:rPr>
            <a:t>CCRC</a:t>
          </a:r>
          <a:r>
            <a:rPr lang="en-US" dirty="0" smtClean="0">
              <a:latin typeface="Arial Narrow" panose="020B0606020202030204" pitchFamily="34" charset="0"/>
            </a:rPr>
            <a:t> et </a:t>
          </a:r>
          <a:r>
            <a:rPr lang="en-US" dirty="0" smtClean="0">
              <a:latin typeface="Arial Narrow" panose="020B0606020202030204" pitchFamily="34" charset="0"/>
            </a:rPr>
            <a:t>le </a:t>
          </a:r>
          <a:r>
            <a:rPr lang="en-US" dirty="0" err="1" smtClean="0">
              <a:latin typeface="Arial Narrow" panose="020B0606020202030204" pitchFamily="34" charset="0"/>
            </a:rPr>
            <a:t>comité</a:t>
          </a:r>
          <a:r>
            <a:rPr lang="en-US" dirty="0" smtClean="0">
              <a:latin typeface="Arial Narrow" panose="020B0606020202030204" pitchFamily="34" charset="0"/>
            </a:rPr>
            <a:t> de </a:t>
          </a:r>
          <a:r>
            <a:rPr lang="en-US" dirty="0" err="1" smtClean="0">
              <a:latin typeface="Arial Narrow" panose="020B0606020202030204" pitchFamily="34" charset="0"/>
            </a:rPr>
            <a:t>planification</a:t>
          </a:r>
          <a:r>
            <a:rPr lang="en-US" dirty="0" smtClean="0">
              <a:latin typeface="Arial Narrow" panose="020B0606020202030204" pitchFamily="34" charset="0"/>
            </a:rPr>
            <a:t> (non par BI/Lilly)</a:t>
          </a:r>
          <a:endParaRPr lang="en-US" dirty="0">
            <a:latin typeface="Arial Narrow" panose="020B0606020202030204" pitchFamily="34" charset="0"/>
          </a:endParaRPr>
        </a:p>
      </dgm:t>
    </dgm:pt>
    <dgm:pt modelId="{20F51CFD-DEC1-446B-91AF-0F14D687222D}" type="parTrans" cxnId="{47A628ED-5D14-4421-85C5-9BE7657B1422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C405E453-B52B-4947-B64A-BDC1D7DBD57D}" type="sibTrans" cxnId="{47A628ED-5D14-4421-85C5-9BE7657B1422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33A6A7D6-8051-4687-BE28-72FEEF967B8A}">
      <dgm:prSet phldrT="[Text]"/>
      <dgm:spPr/>
      <dgm:t>
        <a:bodyPr/>
        <a:lstStyle/>
        <a:p>
          <a:r>
            <a:rPr lang="en-US" smtClean="0">
              <a:latin typeface="Arial Narrow" panose="020B0606020202030204" pitchFamily="34" charset="0"/>
            </a:rPr>
            <a:t>Liste des médecins invités disponible sur le portail internet</a:t>
          </a:r>
          <a:endParaRPr lang="en-US">
            <a:latin typeface="Arial Narrow" panose="020B0606020202030204" pitchFamily="34" charset="0"/>
          </a:endParaRPr>
        </a:p>
      </dgm:t>
    </dgm:pt>
    <dgm:pt modelId="{BB5F5BC9-7498-4E2A-A9F7-C1F1720C0F99}" type="parTrans" cxnId="{2DFE3FAB-4822-4E8F-93A9-7B48F1C93827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8861683D-139C-4FBB-9C3E-B1F6C497BD84}" type="sibTrans" cxnId="{2DFE3FAB-4822-4E8F-93A9-7B48F1C93827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8A52775-CC25-4F03-873C-E2ED1DB71076}">
      <dgm:prSet phldrT="[Text]"/>
      <dgm:spPr>
        <a:solidFill>
          <a:srgbClr val="BB054A"/>
        </a:solidFill>
      </dgm:spPr>
      <dgm:t>
        <a:bodyPr/>
        <a:lstStyle/>
        <a:p>
          <a:r>
            <a:rPr lang="en-US" b="1" smtClean="0">
              <a:latin typeface="Arial Narrow" panose="020B0606020202030204" pitchFamily="34" charset="0"/>
            </a:rPr>
            <a:t>Calendrier</a:t>
          </a:r>
          <a:endParaRPr lang="en-US" b="1">
            <a:latin typeface="Arial Narrow" panose="020B0606020202030204" pitchFamily="34" charset="0"/>
          </a:endParaRPr>
        </a:p>
      </dgm:t>
    </dgm:pt>
    <dgm:pt modelId="{B55A55D7-A38E-44DF-943B-D84147DC511F}" type="parTrans" cxnId="{7EA9AD10-F964-4D53-84CF-A0BF084FB3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02D1182-A0F7-4118-AE6F-F8A6496DAF3B}" type="sibTrans" cxnId="{7EA9AD10-F964-4D53-84CF-A0BF084FB3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61E7CB6-1D67-4EAE-9F68-218433AF11E1}">
      <dgm:prSet phldrT="[Text]"/>
      <dgm:spPr/>
      <dgm:t>
        <a:bodyPr/>
        <a:lstStyle/>
        <a:p>
          <a:r>
            <a:rPr lang="en-US" smtClean="0">
              <a:latin typeface="Arial Narrow" panose="020B0606020202030204" pitchFamily="34" charset="0"/>
            </a:rPr>
            <a:t>Commencera au début de sept. 2015 environ</a:t>
          </a:r>
          <a:endParaRPr lang="en-US">
            <a:latin typeface="Arial Narrow" panose="020B0606020202030204" pitchFamily="34" charset="0"/>
          </a:endParaRPr>
        </a:p>
      </dgm:t>
    </dgm:pt>
    <dgm:pt modelId="{3F823CEF-905B-4342-8B21-D146AA5A8BE7}" type="parTrans" cxnId="{C8F4EAE5-7362-4922-BE8D-B4047DDE2D72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8E0DFE3-4C72-4C6F-A2F4-B5D124D750FD}" type="sibTrans" cxnId="{C8F4EAE5-7362-4922-BE8D-B4047DDE2D72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A6F96F5B-80B5-4725-9F78-7AD62ED5E56C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Se </a:t>
          </a:r>
          <a:r>
            <a:rPr lang="en-US" dirty="0" err="1" smtClean="0">
              <a:latin typeface="Arial Narrow" panose="020B0606020202030204" pitchFamily="34" charset="0"/>
            </a:rPr>
            <a:t>terminera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vers</a:t>
          </a:r>
          <a:r>
            <a:rPr lang="en-US" dirty="0" smtClean="0">
              <a:latin typeface="Arial Narrow" panose="020B0606020202030204" pitchFamily="34" charset="0"/>
            </a:rPr>
            <a:t>  </a:t>
          </a:r>
          <a:r>
            <a:rPr lang="en-US" dirty="0" smtClean="0">
              <a:latin typeface="Arial Narrow" panose="020B0606020202030204" pitchFamily="34" charset="0"/>
            </a:rPr>
            <a:t>la fin </a:t>
          </a:r>
          <a:r>
            <a:rPr lang="en-US" dirty="0" err="1" smtClean="0">
              <a:latin typeface="Arial Narrow" panose="020B0606020202030204" pitchFamily="34" charset="0"/>
            </a:rPr>
            <a:t>d’avril</a:t>
          </a:r>
          <a:r>
            <a:rPr lang="en-US" dirty="0" smtClean="0">
              <a:latin typeface="Arial Narrow" panose="020B0606020202030204" pitchFamily="34" charset="0"/>
            </a:rPr>
            <a:t> 2016</a:t>
          </a:r>
          <a:endParaRPr lang="en-US" dirty="0">
            <a:latin typeface="Arial Narrow" panose="020B0606020202030204" pitchFamily="34" charset="0"/>
          </a:endParaRPr>
        </a:p>
      </dgm:t>
    </dgm:pt>
    <dgm:pt modelId="{DE3E64CD-214A-4FD5-9E99-995508F35D26}" type="parTrans" cxnId="{1D1D1AD6-2310-43C4-A485-52A83365A8B0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EA13241-FDAD-465F-B974-BF439013B240}" type="sibTrans" cxnId="{1D1D1AD6-2310-43C4-A485-52A83365A8B0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250B342E-CF73-4607-A97F-706236609708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Il vise à </a:t>
          </a:r>
          <a:r>
            <a:rPr lang="en-US" dirty="0" err="1" smtClean="0">
              <a:latin typeface="Arial Narrow" panose="020B0606020202030204" pitchFamily="34" charset="0"/>
            </a:rPr>
            <a:t>offrir</a:t>
          </a:r>
          <a:r>
            <a:rPr lang="en-US" dirty="0" smtClean="0">
              <a:latin typeface="Arial Narrow" panose="020B0606020202030204" pitchFamily="34" charset="0"/>
            </a:rPr>
            <a:t> des interventions </a:t>
          </a:r>
          <a:r>
            <a:rPr lang="en-US" dirty="0" err="1" smtClean="0">
              <a:latin typeface="Arial Narrow" panose="020B0606020202030204" pitchFamily="34" charset="0"/>
            </a:rPr>
            <a:t>factuelles</a:t>
          </a:r>
          <a:r>
            <a:rPr lang="en-US" dirty="0" smtClean="0">
              <a:latin typeface="Arial Narrow" panose="020B0606020202030204" pitchFamily="34" charset="0"/>
            </a:rPr>
            <a:t> pour </a:t>
          </a:r>
          <a:r>
            <a:rPr lang="en-US" dirty="0" smtClean="0">
              <a:latin typeface="Arial Narrow" panose="020B0606020202030204" pitchFamily="34" charset="0"/>
            </a:rPr>
            <a:t>aider les </a:t>
          </a:r>
          <a:r>
            <a:rPr lang="en-US" dirty="0" err="1" smtClean="0">
              <a:latin typeface="Arial Narrow" panose="020B0606020202030204" pitchFamily="34" charset="0"/>
            </a:rPr>
            <a:t>médecins</a:t>
          </a:r>
          <a:r>
            <a:rPr lang="en-US" dirty="0" smtClean="0">
              <a:latin typeface="Arial Narrow" panose="020B0606020202030204" pitchFamily="34" charset="0"/>
            </a:rPr>
            <a:t> à </a:t>
          </a:r>
          <a:r>
            <a:rPr lang="en-US" dirty="0" err="1" smtClean="0">
              <a:latin typeface="Arial Narrow" panose="020B0606020202030204" pitchFamily="34" charset="0"/>
            </a:rPr>
            <a:t>surmonter</a:t>
          </a:r>
          <a:r>
            <a:rPr lang="en-US" dirty="0" smtClean="0">
              <a:latin typeface="Arial Narrow" panose="020B0606020202030204" pitchFamily="34" charset="0"/>
            </a:rPr>
            <a:t> les obstacles à la </a:t>
          </a:r>
          <a:r>
            <a:rPr lang="en-US" dirty="0" err="1" smtClean="0">
              <a:latin typeface="Arial Narrow" panose="020B0606020202030204" pitchFamily="34" charset="0"/>
            </a:rPr>
            <a:t>prise</a:t>
          </a:r>
          <a:r>
            <a:rPr lang="en-US" dirty="0" smtClean="0">
              <a:latin typeface="Arial Narrow" panose="020B0606020202030204" pitchFamily="34" charset="0"/>
            </a:rPr>
            <a:t> en charge </a:t>
          </a:r>
          <a:r>
            <a:rPr lang="en-US" dirty="0" err="1" smtClean="0">
              <a:latin typeface="Arial Narrow" panose="020B0606020202030204" pitchFamily="34" charset="0"/>
            </a:rPr>
            <a:t>optimale</a:t>
          </a:r>
          <a:r>
            <a:rPr lang="en-US" dirty="0" smtClean="0">
              <a:latin typeface="Arial Narrow" panose="020B0606020202030204" pitchFamily="34" charset="0"/>
            </a:rPr>
            <a:t> des patients </a:t>
          </a:r>
          <a:r>
            <a:rPr lang="en-US" dirty="0" err="1" smtClean="0">
              <a:latin typeface="Arial Narrow" panose="020B0606020202030204" pitchFamily="34" charset="0"/>
            </a:rPr>
            <a:t>atteints</a:t>
          </a:r>
          <a:r>
            <a:rPr lang="en-US" dirty="0" smtClean="0">
              <a:latin typeface="Arial Narrow" panose="020B0606020202030204" pitchFamily="34" charset="0"/>
            </a:rPr>
            <a:t> du </a:t>
          </a:r>
          <a:r>
            <a:rPr lang="en-US" dirty="0" err="1" smtClean="0">
              <a:latin typeface="Arial Narrow" panose="020B0606020202030204" pitchFamily="34" charset="0"/>
            </a:rPr>
            <a:t>diabète</a:t>
          </a:r>
          <a:r>
            <a:rPr lang="en-US" dirty="0" smtClean="0">
              <a:latin typeface="Arial Narrow" panose="020B0606020202030204" pitchFamily="34" charset="0"/>
            </a:rPr>
            <a:t> de type 2</a:t>
          </a:r>
          <a:endParaRPr lang="en-US" dirty="0">
            <a:latin typeface="Arial Narrow" panose="020B0606020202030204" pitchFamily="34" charset="0"/>
          </a:endParaRPr>
        </a:p>
      </dgm:t>
    </dgm:pt>
    <dgm:pt modelId="{552E9836-3C13-496F-A85B-DE6978CAF206}" type="parTrans" cxnId="{EDCBCBD8-517E-4604-ABAF-33BD11A0EECE}">
      <dgm:prSet/>
      <dgm:spPr/>
      <dgm:t>
        <a:bodyPr/>
        <a:lstStyle/>
        <a:p>
          <a:endParaRPr lang="en-US"/>
        </a:p>
      </dgm:t>
    </dgm:pt>
    <dgm:pt modelId="{84576D5F-90CF-447C-809B-90AD57828497}" type="sibTrans" cxnId="{EDCBCBD8-517E-4604-ABAF-33BD11A0EECE}">
      <dgm:prSet/>
      <dgm:spPr/>
      <dgm:t>
        <a:bodyPr/>
        <a:lstStyle/>
        <a:p>
          <a:endParaRPr lang="en-US"/>
        </a:p>
      </dgm:t>
    </dgm:pt>
    <dgm:pt modelId="{33FE18B0-4E89-4246-B31A-9ADF6CE36264}" type="pres">
      <dgm:prSet presAssocID="{7B16EBB9-675C-48D6-B125-518630BC44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72B0D-633F-4F21-9749-9ADDDE0C7D23}" type="pres">
      <dgm:prSet presAssocID="{EFA2B9EB-02E1-4F44-B09F-E9C9A5C3F172}" presName="composite" presStyleCnt="0"/>
      <dgm:spPr/>
    </dgm:pt>
    <dgm:pt modelId="{22EC95E9-0ADE-4374-B6FE-D9A3265BE440}" type="pres">
      <dgm:prSet presAssocID="{EFA2B9EB-02E1-4F44-B09F-E9C9A5C3F1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43D07-C6A9-4E10-ADEF-DC2D6CA2A66F}" type="pres">
      <dgm:prSet presAssocID="{EFA2B9EB-02E1-4F44-B09F-E9C9A5C3F17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8E8BB-35C8-422A-B3DF-F554AF3B1B5A}" type="pres">
      <dgm:prSet presAssocID="{3E5BE53B-CC8A-46DE-B1B2-C0448A754A25}" presName="space" presStyleCnt="0"/>
      <dgm:spPr/>
    </dgm:pt>
    <dgm:pt modelId="{4281E857-B9E4-41A8-A4C5-5201C5151F5D}" type="pres">
      <dgm:prSet presAssocID="{1C01B752-88AA-4F64-8C22-158AE6E2B189}" presName="composite" presStyleCnt="0"/>
      <dgm:spPr/>
    </dgm:pt>
    <dgm:pt modelId="{CD6668F7-8334-4DDA-8C85-0243F1264547}" type="pres">
      <dgm:prSet presAssocID="{1C01B752-88AA-4F64-8C22-158AE6E2B1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3E58E-B29D-4946-A0C4-61BEEEA8B73B}" type="pres">
      <dgm:prSet presAssocID="{1C01B752-88AA-4F64-8C22-158AE6E2B1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40491-E675-4EB8-A60B-57BB566A175E}" type="pres">
      <dgm:prSet presAssocID="{E370B57B-44EA-4859-84A8-CF5941C8389C}" presName="space" presStyleCnt="0"/>
      <dgm:spPr/>
    </dgm:pt>
    <dgm:pt modelId="{4CA9CC06-7EAF-42ED-B548-4B7436C2ACC7}" type="pres">
      <dgm:prSet presAssocID="{68A52775-CC25-4F03-873C-E2ED1DB71076}" presName="composite" presStyleCnt="0"/>
      <dgm:spPr/>
    </dgm:pt>
    <dgm:pt modelId="{D7F5E4D8-E5A6-4929-9363-3E6174427BE4}" type="pres">
      <dgm:prSet presAssocID="{68A52775-CC25-4F03-873C-E2ED1DB7107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289C5-C111-4951-A3A0-26AA8258F2E5}" type="pres">
      <dgm:prSet presAssocID="{68A52775-CC25-4F03-873C-E2ED1DB7107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C4BE70-B38D-4826-86EE-B550353353F3}" type="presOf" srcId="{161E7CB6-1D67-4EAE-9F68-218433AF11E1}" destId="{FDF289C5-C111-4951-A3A0-26AA8258F2E5}" srcOrd="0" destOrd="0" presId="urn:microsoft.com/office/officeart/2005/8/layout/hList1"/>
    <dgm:cxn modelId="{1D1D1AD6-2310-43C4-A485-52A83365A8B0}" srcId="{68A52775-CC25-4F03-873C-E2ED1DB71076}" destId="{A6F96F5B-80B5-4725-9F78-7AD62ED5E56C}" srcOrd="1" destOrd="0" parTransId="{DE3E64CD-214A-4FD5-9E99-995508F35D26}" sibTransId="{DEA13241-FDAD-465F-B974-BF439013B240}"/>
    <dgm:cxn modelId="{7EA9AD10-F964-4D53-84CF-A0BF084FB3EC}" srcId="{7B16EBB9-675C-48D6-B125-518630BC446D}" destId="{68A52775-CC25-4F03-873C-E2ED1DB71076}" srcOrd="2" destOrd="0" parTransId="{B55A55D7-A38E-44DF-943B-D84147DC511F}" sibTransId="{602D1182-A0F7-4118-AE6F-F8A6496DAF3B}"/>
    <dgm:cxn modelId="{1F1D2B58-3CF7-445D-94A2-CC42CB80159E}" srcId="{7B16EBB9-675C-48D6-B125-518630BC446D}" destId="{EFA2B9EB-02E1-4F44-B09F-E9C9A5C3F172}" srcOrd="0" destOrd="0" parTransId="{6434ED32-2BBA-4CC3-B154-3D28862FB5E5}" sibTransId="{3E5BE53B-CC8A-46DE-B1B2-C0448A754A25}"/>
    <dgm:cxn modelId="{9A28B2F6-3E19-4C07-898B-303ACCB2389E}" type="presOf" srcId="{D0042A10-2B02-4C38-AED4-CD756672E782}" destId="{C1943D07-C6A9-4E10-ADEF-DC2D6CA2A66F}" srcOrd="0" destOrd="0" presId="urn:microsoft.com/office/officeart/2005/8/layout/hList1"/>
    <dgm:cxn modelId="{6316E0EE-D099-4129-937A-480BD52E1EDD}" type="presOf" srcId="{68A52775-CC25-4F03-873C-E2ED1DB71076}" destId="{D7F5E4D8-E5A6-4929-9363-3E6174427BE4}" srcOrd="0" destOrd="0" presId="urn:microsoft.com/office/officeart/2005/8/layout/hList1"/>
    <dgm:cxn modelId="{B3883D36-992B-462C-81DF-B36E4DE56314}" type="presOf" srcId="{0CB3EBB2-753C-4DF9-929C-BBDD5E3BFB40}" destId="{FA03E58E-B29D-4946-A0C4-61BEEEA8B73B}" srcOrd="0" destOrd="0" presId="urn:microsoft.com/office/officeart/2005/8/layout/hList1"/>
    <dgm:cxn modelId="{8EB0AE0C-9982-4B24-B88C-0E4D99E933ED}" srcId="{7B16EBB9-675C-48D6-B125-518630BC446D}" destId="{1C01B752-88AA-4F64-8C22-158AE6E2B189}" srcOrd="1" destOrd="0" parTransId="{21F5FAA4-8707-469F-8595-DBEC203999B4}" sibTransId="{E370B57B-44EA-4859-84A8-CF5941C8389C}"/>
    <dgm:cxn modelId="{C8F4EAE5-7362-4922-BE8D-B4047DDE2D72}" srcId="{68A52775-CC25-4F03-873C-E2ED1DB71076}" destId="{161E7CB6-1D67-4EAE-9F68-218433AF11E1}" srcOrd="0" destOrd="0" parTransId="{3F823CEF-905B-4342-8B21-D146AA5A8BE7}" sibTransId="{D8E0DFE3-4C72-4C6F-A2F4-B5D124D750FD}"/>
    <dgm:cxn modelId="{897BA9C8-F82F-4C75-B182-1258BB2319DB}" type="presOf" srcId="{250B342E-CF73-4607-A97F-706236609708}" destId="{C1943D07-C6A9-4E10-ADEF-DC2D6CA2A66F}" srcOrd="0" destOrd="1" presId="urn:microsoft.com/office/officeart/2005/8/layout/hList1"/>
    <dgm:cxn modelId="{3CD89E59-46EA-4F4B-8326-CDA6C8E228C0}" type="presOf" srcId="{EFA2B9EB-02E1-4F44-B09F-E9C9A5C3F172}" destId="{22EC95E9-0ADE-4374-B6FE-D9A3265BE440}" srcOrd="0" destOrd="0" presId="urn:microsoft.com/office/officeart/2005/8/layout/hList1"/>
    <dgm:cxn modelId="{86FB69A2-F5D6-48BC-9745-C07B0AECE1F3}" type="presOf" srcId="{A6F96F5B-80B5-4725-9F78-7AD62ED5E56C}" destId="{FDF289C5-C111-4951-A3A0-26AA8258F2E5}" srcOrd="0" destOrd="1" presId="urn:microsoft.com/office/officeart/2005/8/layout/hList1"/>
    <dgm:cxn modelId="{D8EEA1B1-3D8D-46DB-A0B8-50E4CC144D62}" type="presOf" srcId="{7B16EBB9-675C-48D6-B125-518630BC446D}" destId="{33FE18B0-4E89-4246-B31A-9ADF6CE36264}" srcOrd="0" destOrd="0" presId="urn:microsoft.com/office/officeart/2005/8/layout/hList1"/>
    <dgm:cxn modelId="{2DFE3FAB-4822-4E8F-93A9-7B48F1C93827}" srcId="{1C01B752-88AA-4F64-8C22-158AE6E2B189}" destId="{33A6A7D6-8051-4687-BE28-72FEEF967B8A}" srcOrd="1" destOrd="0" parTransId="{BB5F5BC9-7498-4E2A-A9F7-C1F1720C0F99}" sibTransId="{8861683D-139C-4FBB-9C3E-B1F6C497BD84}"/>
    <dgm:cxn modelId="{242BF91B-5F69-433D-8F2E-1B2EF0764115}" type="presOf" srcId="{33A6A7D6-8051-4687-BE28-72FEEF967B8A}" destId="{FA03E58E-B29D-4946-A0C4-61BEEEA8B73B}" srcOrd="0" destOrd="1" presId="urn:microsoft.com/office/officeart/2005/8/layout/hList1"/>
    <dgm:cxn modelId="{47A628ED-5D14-4421-85C5-9BE7657B1422}" srcId="{1C01B752-88AA-4F64-8C22-158AE6E2B189}" destId="{0CB3EBB2-753C-4DF9-929C-BBDD5E3BFB40}" srcOrd="0" destOrd="0" parTransId="{20F51CFD-DEC1-446B-91AF-0F14D687222D}" sibTransId="{C405E453-B52B-4947-B64A-BDC1D7DBD57D}"/>
    <dgm:cxn modelId="{A31C25E5-FAC9-4D93-A377-73EA873AFCB0}" srcId="{EFA2B9EB-02E1-4F44-B09F-E9C9A5C3F172}" destId="{D0042A10-2B02-4C38-AED4-CD756672E782}" srcOrd="0" destOrd="0" parTransId="{F9250467-9C72-402A-A2FD-C029B1ED6F25}" sibTransId="{5F6CE189-D120-4436-96A3-ADCF0463043B}"/>
    <dgm:cxn modelId="{949C792A-FF6F-43A9-B6F1-3A1173917318}" type="presOf" srcId="{1C01B752-88AA-4F64-8C22-158AE6E2B189}" destId="{CD6668F7-8334-4DDA-8C85-0243F1264547}" srcOrd="0" destOrd="0" presId="urn:microsoft.com/office/officeart/2005/8/layout/hList1"/>
    <dgm:cxn modelId="{EDCBCBD8-517E-4604-ABAF-33BD11A0EECE}" srcId="{EFA2B9EB-02E1-4F44-B09F-E9C9A5C3F172}" destId="{250B342E-CF73-4607-A97F-706236609708}" srcOrd="1" destOrd="0" parTransId="{552E9836-3C13-496F-A85B-DE6978CAF206}" sibTransId="{84576D5F-90CF-447C-809B-90AD57828497}"/>
    <dgm:cxn modelId="{458AB06D-B888-4519-84C1-01E02575B9FF}" type="presParOf" srcId="{33FE18B0-4E89-4246-B31A-9ADF6CE36264}" destId="{BF372B0D-633F-4F21-9749-9ADDDE0C7D23}" srcOrd="0" destOrd="0" presId="urn:microsoft.com/office/officeart/2005/8/layout/hList1"/>
    <dgm:cxn modelId="{35CC808B-C51F-4A1D-9E5E-43B4E8CCA440}" type="presParOf" srcId="{BF372B0D-633F-4F21-9749-9ADDDE0C7D23}" destId="{22EC95E9-0ADE-4374-B6FE-D9A3265BE440}" srcOrd="0" destOrd="0" presId="urn:microsoft.com/office/officeart/2005/8/layout/hList1"/>
    <dgm:cxn modelId="{0C0E5F96-C887-4E4A-9328-6E5BFA27DBA4}" type="presParOf" srcId="{BF372B0D-633F-4F21-9749-9ADDDE0C7D23}" destId="{C1943D07-C6A9-4E10-ADEF-DC2D6CA2A66F}" srcOrd="1" destOrd="0" presId="urn:microsoft.com/office/officeart/2005/8/layout/hList1"/>
    <dgm:cxn modelId="{9D68E135-1774-4CDE-8BCE-C131A8124076}" type="presParOf" srcId="{33FE18B0-4E89-4246-B31A-9ADF6CE36264}" destId="{2B88E8BB-35C8-422A-B3DF-F554AF3B1B5A}" srcOrd="1" destOrd="0" presId="urn:microsoft.com/office/officeart/2005/8/layout/hList1"/>
    <dgm:cxn modelId="{1FCF110E-3A70-41A6-A34E-324641E8B58C}" type="presParOf" srcId="{33FE18B0-4E89-4246-B31A-9ADF6CE36264}" destId="{4281E857-B9E4-41A8-A4C5-5201C5151F5D}" srcOrd="2" destOrd="0" presId="urn:microsoft.com/office/officeart/2005/8/layout/hList1"/>
    <dgm:cxn modelId="{96CBEE13-F418-4B14-B701-A2A6CE499D60}" type="presParOf" srcId="{4281E857-B9E4-41A8-A4C5-5201C5151F5D}" destId="{CD6668F7-8334-4DDA-8C85-0243F1264547}" srcOrd="0" destOrd="0" presId="urn:microsoft.com/office/officeart/2005/8/layout/hList1"/>
    <dgm:cxn modelId="{BF328A3A-0629-4117-BA3A-EA9EA4477618}" type="presParOf" srcId="{4281E857-B9E4-41A8-A4C5-5201C5151F5D}" destId="{FA03E58E-B29D-4946-A0C4-61BEEEA8B73B}" srcOrd="1" destOrd="0" presId="urn:microsoft.com/office/officeart/2005/8/layout/hList1"/>
    <dgm:cxn modelId="{B0FF0E22-98E3-4D2B-9044-6EA0AB596573}" type="presParOf" srcId="{33FE18B0-4E89-4246-B31A-9ADF6CE36264}" destId="{93040491-E675-4EB8-A60B-57BB566A175E}" srcOrd="3" destOrd="0" presId="urn:microsoft.com/office/officeart/2005/8/layout/hList1"/>
    <dgm:cxn modelId="{CD595C68-8F5B-4E0D-8CD4-96EB150F3A1E}" type="presParOf" srcId="{33FE18B0-4E89-4246-B31A-9ADF6CE36264}" destId="{4CA9CC06-7EAF-42ED-B548-4B7436C2ACC7}" srcOrd="4" destOrd="0" presId="urn:microsoft.com/office/officeart/2005/8/layout/hList1"/>
    <dgm:cxn modelId="{106F644B-392F-4DD9-B55D-94B7BCEE7AF4}" type="presParOf" srcId="{4CA9CC06-7EAF-42ED-B548-4B7436C2ACC7}" destId="{D7F5E4D8-E5A6-4929-9363-3E6174427BE4}" srcOrd="0" destOrd="0" presId="urn:microsoft.com/office/officeart/2005/8/layout/hList1"/>
    <dgm:cxn modelId="{DC3438F1-917E-4192-AA19-4A1927F0A0A7}" type="presParOf" srcId="{4CA9CC06-7EAF-42ED-B548-4B7436C2ACC7}" destId="{FDF289C5-C111-4951-A3A0-26AA8258F2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1BCB6-1D6D-463B-A7D6-260D891D6809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6002FE-9150-4E03-81A2-3EF53168CF5F}">
      <dgm:prSet phldrT="[Text]"/>
      <dgm:spPr>
        <a:solidFill>
          <a:srgbClr val="BB054A"/>
        </a:solidFill>
      </dgm:spPr>
      <dgm:t>
        <a:bodyPr/>
        <a:lstStyle/>
        <a:p>
          <a:r>
            <a:rPr lang="en-US" i="1" smtClean="0">
              <a:latin typeface="Arial Narrow" panose="020B0606020202030204" pitchFamily="34" charset="0"/>
            </a:rPr>
            <a:t>Comment les participants ont-ils </a:t>
          </a:r>
          <a:r>
            <a:rPr lang="fr-CA" i="1" smtClean="0">
              <a:latin typeface="Arial Narrow" panose="020B0606020202030204" pitchFamily="34" charset="0"/>
            </a:rPr>
            <a:t>été sélectionnés et quand/comment puis-je consulter la liste?</a:t>
          </a:r>
          <a:endParaRPr lang="en-US" i="1">
            <a:latin typeface="Arial Narrow" panose="020B0606020202030204" pitchFamily="34" charset="0"/>
          </a:endParaRPr>
        </a:p>
      </dgm:t>
    </dgm:pt>
    <dgm:pt modelId="{AD941CCF-58A8-41AB-AE09-531D58A3B640}" type="parTrans" cxnId="{BC25221D-A5B3-46EE-B3B4-331793AADC8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E52464DE-9523-4566-A8D4-799D8A8244C3}" type="sibTrans" cxnId="{BC25221D-A5B3-46EE-B3B4-331793AADC8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C834930-B038-439C-9ED9-72B01F6F6E22}">
      <dgm:prSet phldrT="[Text]"/>
      <dgm:spPr/>
      <dgm:t>
        <a:bodyPr/>
        <a:lstStyle/>
        <a:p>
          <a:r>
            <a:rPr lang="en-GB" dirty="0" smtClean="0">
              <a:latin typeface="Arial Narrow" panose="020B0606020202030204" pitchFamily="34" charset="0"/>
            </a:rPr>
            <a:t>Les participants </a:t>
          </a:r>
          <a:r>
            <a:rPr lang="en-GB" dirty="0" err="1" smtClean="0">
              <a:latin typeface="Arial Narrow" panose="020B0606020202030204" pitchFamily="34" charset="0"/>
            </a:rPr>
            <a:t>ont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été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sélectionnés</a:t>
          </a:r>
          <a:r>
            <a:rPr lang="en-GB" dirty="0" smtClean="0">
              <a:latin typeface="Arial Narrow" panose="020B0606020202030204" pitchFamily="34" charset="0"/>
            </a:rPr>
            <a:t> par le </a:t>
          </a:r>
          <a:r>
            <a:rPr lang="en-GB" dirty="0" err="1" smtClean="0">
              <a:latin typeface="Arial Narrow" panose="020B0606020202030204" pitchFamily="34" charset="0"/>
            </a:rPr>
            <a:t>CCRC</a:t>
          </a:r>
          <a:r>
            <a:rPr lang="en-GB" dirty="0" smtClean="0">
              <a:latin typeface="Arial Narrow" panose="020B0606020202030204" pitchFamily="34" charset="0"/>
            </a:rPr>
            <a:t> à </a:t>
          </a:r>
          <a:r>
            <a:rPr lang="en-GB" dirty="0" err="1" smtClean="0">
              <a:latin typeface="Arial Narrow" panose="020B0606020202030204" pitchFamily="34" charset="0"/>
            </a:rPr>
            <a:t>partir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d’une</a:t>
          </a:r>
          <a:r>
            <a:rPr lang="en-GB" dirty="0" smtClean="0">
              <a:latin typeface="Arial Narrow" panose="020B0606020202030204" pitchFamily="34" charset="0"/>
            </a:rPr>
            <a:t> base de </a:t>
          </a:r>
          <a:r>
            <a:rPr lang="en-GB" dirty="0" err="1" smtClean="0">
              <a:latin typeface="Arial Narrow" panose="020B0606020202030204" pitchFamily="34" charset="0"/>
            </a:rPr>
            <a:t>données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nationale</a:t>
          </a:r>
          <a:r>
            <a:rPr lang="en-GB" dirty="0" smtClean="0">
              <a:latin typeface="Arial Narrow" panose="020B0606020202030204" pitchFamily="34" charset="0"/>
            </a:rPr>
            <a:t> de </a:t>
          </a:r>
          <a:r>
            <a:rPr lang="en-GB" dirty="0" err="1" smtClean="0">
              <a:latin typeface="Arial Narrow" panose="020B0606020202030204" pitchFamily="34" charset="0"/>
            </a:rPr>
            <a:t>spécialistes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communautaires</a:t>
          </a:r>
          <a:r>
            <a:rPr lang="en-GB" dirty="0" smtClean="0">
              <a:latin typeface="Arial Narrow" panose="020B0606020202030204" pitchFamily="34" charset="0"/>
            </a:rPr>
            <a:t> et de </a:t>
          </a:r>
          <a:r>
            <a:rPr lang="en-GB" dirty="0" err="1" smtClean="0">
              <a:latin typeface="Arial Narrow" panose="020B0606020202030204" pitchFamily="34" charset="0"/>
            </a:rPr>
            <a:t>médecins</a:t>
          </a:r>
          <a:r>
            <a:rPr lang="en-GB" dirty="0" smtClean="0">
              <a:latin typeface="Arial Narrow" panose="020B0606020202030204" pitchFamily="34" charset="0"/>
            </a:rPr>
            <a:t> de premier </a:t>
          </a:r>
          <a:r>
            <a:rPr lang="en-GB" dirty="0" err="1" smtClean="0">
              <a:latin typeface="Arial Narrow" panose="020B0606020202030204" pitchFamily="34" charset="0"/>
            </a:rPr>
            <a:t>recours</a:t>
          </a:r>
          <a:r>
            <a:rPr lang="en-GB" dirty="0" smtClean="0">
              <a:latin typeface="Arial Narrow" panose="020B0606020202030204" pitchFamily="34" charset="0"/>
            </a:rPr>
            <a:t> qui </a:t>
          </a:r>
          <a:r>
            <a:rPr lang="en-GB" dirty="0" err="1" smtClean="0">
              <a:latin typeface="Arial Narrow" panose="020B0606020202030204" pitchFamily="34" charset="0"/>
            </a:rPr>
            <a:t>traitent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activement</a:t>
          </a:r>
          <a:r>
            <a:rPr lang="en-GB" dirty="0" smtClean="0">
              <a:latin typeface="Arial Narrow" panose="020B0606020202030204" pitchFamily="34" charset="0"/>
            </a:rPr>
            <a:t> des patients </a:t>
          </a:r>
          <a:r>
            <a:rPr lang="en-GB" dirty="0" err="1" smtClean="0">
              <a:latin typeface="Arial Narrow" panose="020B0606020202030204" pitchFamily="34" charset="0"/>
            </a:rPr>
            <a:t>atteints</a:t>
          </a:r>
          <a:r>
            <a:rPr lang="en-GB" dirty="0" smtClean="0">
              <a:latin typeface="Arial Narrow" panose="020B0606020202030204" pitchFamily="34" charset="0"/>
            </a:rPr>
            <a:t> du </a:t>
          </a:r>
          <a:r>
            <a:rPr lang="en-GB" dirty="0" err="1" smtClean="0">
              <a:latin typeface="Arial Narrow" panose="020B0606020202030204" pitchFamily="34" charset="0"/>
            </a:rPr>
            <a:t>diabète</a:t>
          </a:r>
          <a:r>
            <a:rPr lang="en-GB" dirty="0" smtClean="0">
              <a:latin typeface="Arial Narrow" panose="020B0606020202030204" pitchFamily="34" charset="0"/>
            </a:rPr>
            <a:t> de type 2 .</a:t>
          </a:r>
          <a:endParaRPr lang="en-US" dirty="0">
            <a:latin typeface="Arial Narrow" panose="020B0606020202030204" pitchFamily="34" charset="0"/>
          </a:endParaRPr>
        </a:p>
      </dgm:t>
    </dgm:pt>
    <dgm:pt modelId="{ACA34E7F-E1C5-438F-A24B-DA595047C8E5}" type="parTrans" cxnId="{62B4B40E-CEAE-4751-980E-0210C4C08EE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84A71A07-626B-42CE-99F2-F2125F4ECBEF}" type="sibTrans" cxnId="{62B4B40E-CEAE-4751-980E-0210C4C08EE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BCEA0888-6D23-4B9A-B5C8-D5EF6FB69B99}">
      <dgm:prSet phldrT="[Text]"/>
      <dgm:spPr>
        <a:solidFill>
          <a:srgbClr val="BB054A"/>
        </a:solidFill>
      </dgm:spPr>
      <dgm:t>
        <a:bodyPr/>
        <a:lstStyle/>
        <a:p>
          <a:r>
            <a:rPr lang="en-US" i="1" smtClean="0">
              <a:latin typeface="Arial Narrow" panose="020B0606020202030204" pitchFamily="34" charset="0"/>
            </a:rPr>
            <a:t>Pourquoi n’a-t-on pas tenu compte de mon opinion lors de la sélection?</a:t>
          </a:r>
          <a:endParaRPr lang="en-US" i="1">
            <a:latin typeface="Arial Narrow" panose="020B0606020202030204" pitchFamily="34" charset="0"/>
          </a:endParaRPr>
        </a:p>
      </dgm:t>
    </dgm:pt>
    <dgm:pt modelId="{7E2FB9B7-EF83-4A35-A3F0-5D78BE852762}" type="parTrans" cxnId="{A075D7D7-6F52-4F20-817D-6B7F5DDCBD41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5ABD549-8481-4C87-9A8F-9B4B4EAA85BD}" type="sibTrans" cxnId="{A075D7D7-6F52-4F20-817D-6B7F5DDCBD41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55D24A47-16D7-43D5-BC3E-A409DF093A35}">
      <dgm:prSet phldrT="[Text]"/>
      <dgm:spPr/>
      <dgm:t>
        <a:bodyPr/>
        <a:lstStyle/>
        <a:p>
          <a:r>
            <a:rPr lang="en-GB" dirty="0" smtClean="0">
              <a:latin typeface="Arial Narrow" panose="020B0606020202030204" pitchFamily="34" charset="0"/>
            </a:rPr>
            <a:t>Les participants </a:t>
          </a:r>
          <a:r>
            <a:rPr lang="en-GB" dirty="0" err="1" smtClean="0">
              <a:latin typeface="Arial Narrow" panose="020B0606020202030204" pitchFamily="34" charset="0"/>
            </a:rPr>
            <a:t>ont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été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sélectionnés</a:t>
          </a:r>
          <a:r>
            <a:rPr lang="en-GB" dirty="0" smtClean="0">
              <a:latin typeface="Arial Narrow" panose="020B0606020202030204" pitchFamily="34" charset="0"/>
            </a:rPr>
            <a:t> par le </a:t>
          </a:r>
          <a:r>
            <a:rPr lang="en-GB" dirty="0" err="1" smtClean="0">
              <a:latin typeface="Arial Narrow" panose="020B0606020202030204" pitchFamily="34" charset="0"/>
            </a:rPr>
            <a:t>CCRC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afin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smtClean="0">
              <a:latin typeface="Arial Narrow" panose="020B0606020202030204" pitchFamily="34" charset="0"/>
            </a:rPr>
            <a:t>de </a:t>
          </a:r>
          <a:r>
            <a:rPr lang="en-GB" dirty="0" err="1" smtClean="0">
              <a:latin typeface="Arial Narrow" panose="020B0606020202030204" pitchFamily="34" charset="0"/>
            </a:rPr>
            <a:t>maintenir</a:t>
          </a:r>
          <a:r>
            <a:rPr lang="en-GB" dirty="0" smtClean="0">
              <a:latin typeface="Arial Narrow" panose="020B0606020202030204" pitchFamily="34" charset="0"/>
            </a:rPr>
            <a:t> la </a:t>
          </a:r>
          <a:r>
            <a:rPr lang="en-GB" dirty="0" err="1" smtClean="0">
              <a:latin typeface="Arial Narrow" panose="020B0606020202030204" pitchFamily="34" charset="0"/>
            </a:rPr>
            <a:t>crédibilité</a:t>
          </a:r>
          <a:r>
            <a:rPr lang="en-GB" dirty="0" smtClean="0">
              <a:latin typeface="Arial Narrow" panose="020B0606020202030204" pitchFamily="34" charset="0"/>
            </a:rPr>
            <a:t> et </a:t>
          </a:r>
          <a:r>
            <a:rPr lang="en-GB" dirty="0" err="1" smtClean="0">
              <a:latin typeface="Arial Narrow" panose="020B0606020202030204" pitchFamily="34" charset="0"/>
            </a:rPr>
            <a:t>l’intégrité</a:t>
          </a:r>
          <a:r>
            <a:rPr lang="en-GB" dirty="0" smtClean="0">
              <a:latin typeface="Arial Narrow" panose="020B0606020202030204" pitchFamily="34" charset="0"/>
            </a:rPr>
            <a:t> du programme.</a:t>
          </a:r>
          <a:endParaRPr lang="en-US" dirty="0">
            <a:latin typeface="Arial Narrow" panose="020B0606020202030204" pitchFamily="34" charset="0"/>
          </a:endParaRPr>
        </a:p>
      </dgm:t>
    </dgm:pt>
    <dgm:pt modelId="{E240A7E2-D467-485A-811B-CCDC526FFD2C}" type="parTrans" cxnId="{C99620DE-8BA9-4F54-82E3-D5AE55006709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C04D83E-0FBA-4BAA-9F91-176C8054783B}" type="sibTrans" cxnId="{C99620DE-8BA9-4F54-82E3-D5AE55006709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00DAE531-D47C-476D-90DD-3F0BB050ECDB}">
      <dgm:prSet phldrT="[Text]"/>
      <dgm:spPr>
        <a:solidFill>
          <a:srgbClr val="BB054A"/>
        </a:solidFill>
      </dgm:spPr>
      <dgm:t>
        <a:bodyPr/>
        <a:lstStyle/>
        <a:p>
          <a:r>
            <a:rPr lang="en-US" i="1" smtClean="0">
              <a:latin typeface="Arial Narrow" panose="020B0606020202030204" pitchFamily="34" charset="0"/>
            </a:rPr>
            <a:t>Que dois-je faire si un de mes clients découvre le programme et veut y participer?</a:t>
          </a:r>
          <a:endParaRPr lang="en-US" i="1">
            <a:latin typeface="Arial Narrow" panose="020B0606020202030204" pitchFamily="34" charset="0"/>
          </a:endParaRPr>
        </a:p>
      </dgm:t>
    </dgm:pt>
    <dgm:pt modelId="{03F202ED-6403-4FFC-8BF6-0A38F0B6DCBA}" type="parTrans" cxnId="{96DF4010-23FE-40F7-A455-1B7D1DB50914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8BF7A0CE-F4EA-4252-83E7-902AA383F4CC}" type="sibTrans" cxnId="{96DF4010-23FE-40F7-A455-1B7D1DB50914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25E0B2B7-32E5-4BE8-AA85-8AC72D087637}">
      <dgm:prSet phldrT="[Text]"/>
      <dgm:spPr/>
      <dgm:t>
        <a:bodyPr/>
        <a:lstStyle/>
        <a:p>
          <a:r>
            <a:rPr lang="en-GB" smtClean="0">
              <a:latin typeface="Arial Narrow" panose="020B0606020202030204" pitchFamily="34" charset="0"/>
            </a:rPr>
            <a:t>Les clients ne doivent pas être invités de façon proactive à participer à ce programme.</a:t>
          </a:r>
          <a:endParaRPr lang="en-US">
            <a:latin typeface="Arial Narrow" panose="020B0606020202030204" pitchFamily="34" charset="0"/>
          </a:endParaRPr>
        </a:p>
      </dgm:t>
    </dgm:pt>
    <dgm:pt modelId="{C80DE221-6343-47D9-8092-FCECF3A9B42B}" type="parTrans" cxnId="{73EFEF35-3436-4B66-9E7F-6266E56BCBD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535C077F-F8CA-43DD-BA06-6A6345800C08}" type="sibTrans" cxnId="{73EFEF35-3436-4B66-9E7F-6266E56BCBD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0125A687-79BE-486B-B83F-FFE335D6DE34}">
      <dgm:prSet phldrT="[Text]"/>
      <dgm:spPr/>
      <dgm:t>
        <a:bodyPr/>
        <a:lstStyle/>
        <a:p>
          <a:r>
            <a:rPr lang="en-US" smtClean="0">
              <a:latin typeface="Arial Narrow" panose="020B0606020202030204" pitchFamily="34" charset="0"/>
            </a:rPr>
            <a:t>Vous pouvez consulter la liste sur le portail lorsque vous ouvrez une session.</a:t>
          </a:r>
          <a:endParaRPr lang="en-US">
            <a:latin typeface="Arial Narrow" panose="020B0606020202030204" pitchFamily="34" charset="0"/>
          </a:endParaRPr>
        </a:p>
      </dgm:t>
    </dgm:pt>
    <dgm:pt modelId="{ED77A7DF-F3F8-4721-9D9E-1BE23EDCBECD}" type="parTrans" cxnId="{786DC674-C9A6-43D8-B65E-CEBA30EDBA81}">
      <dgm:prSet/>
      <dgm:spPr/>
      <dgm:t>
        <a:bodyPr/>
        <a:lstStyle/>
        <a:p>
          <a:endParaRPr lang="en-US"/>
        </a:p>
      </dgm:t>
    </dgm:pt>
    <dgm:pt modelId="{248C2DCE-1791-4927-9991-6E950FC877A1}" type="sibTrans" cxnId="{786DC674-C9A6-43D8-B65E-CEBA30EDBA81}">
      <dgm:prSet/>
      <dgm:spPr/>
      <dgm:t>
        <a:bodyPr/>
        <a:lstStyle/>
        <a:p>
          <a:endParaRPr lang="en-US"/>
        </a:p>
      </dgm:t>
    </dgm:pt>
    <dgm:pt modelId="{FAF0E877-5C83-4EF8-AE3D-EE710C45F9D0}">
      <dgm:prSet phldrT="[Text]"/>
      <dgm:spPr/>
      <dgm:t>
        <a:bodyPr/>
        <a:lstStyle/>
        <a:p>
          <a:r>
            <a:rPr lang="en-GB" dirty="0" err="1" smtClean="0">
              <a:latin typeface="Arial Narrow" panose="020B0606020202030204" pitchFamily="34" charset="0"/>
            </a:rPr>
            <a:t>Toutefois</a:t>
          </a:r>
          <a:r>
            <a:rPr lang="en-GB" dirty="0" smtClean="0">
              <a:latin typeface="Arial Narrow" panose="020B0606020202030204" pitchFamily="34" charset="0"/>
            </a:rPr>
            <a:t>, nous </a:t>
          </a:r>
          <a:r>
            <a:rPr lang="en-GB" dirty="0" err="1" smtClean="0">
              <a:latin typeface="Arial Narrow" panose="020B0606020202030204" pitchFamily="34" charset="0"/>
            </a:rPr>
            <a:t>reconnaissons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que</a:t>
          </a:r>
          <a:r>
            <a:rPr lang="en-GB" dirty="0" smtClean="0">
              <a:latin typeface="Arial Narrow" panose="020B0606020202030204" pitchFamily="34" charset="0"/>
            </a:rPr>
            <a:t> les </a:t>
          </a:r>
          <a:r>
            <a:rPr lang="en-GB" dirty="0" err="1" smtClean="0">
              <a:latin typeface="Arial Narrow" panose="020B0606020202030204" pitchFamily="34" charset="0"/>
            </a:rPr>
            <a:t>médecins</a:t>
          </a:r>
          <a:r>
            <a:rPr lang="en-GB" dirty="0" smtClean="0">
              <a:latin typeface="Arial Narrow" panose="020B0606020202030204" pitchFamily="34" charset="0"/>
            </a:rPr>
            <a:t> qui font </a:t>
          </a:r>
          <a:r>
            <a:rPr lang="en-GB" dirty="0" err="1" smtClean="0">
              <a:latin typeface="Arial Narrow" panose="020B0606020202030204" pitchFamily="34" charset="0"/>
            </a:rPr>
            <a:t>partie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d’une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pratique</a:t>
          </a:r>
          <a:r>
            <a:rPr lang="en-GB" dirty="0" smtClean="0">
              <a:latin typeface="Arial Narrow" panose="020B0606020202030204" pitchFamily="34" charset="0"/>
            </a:rPr>
            <a:t> collective </a:t>
          </a:r>
          <a:r>
            <a:rPr lang="en-GB" dirty="0" err="1" smtClean="0">
              <a:latin typeface="Arial Narrow" panose="020B0606020202030204" pitchFamily="34" charset="0"/>
            </a:rPr>
            <a:t>pourraient</a:t>
          </a:r>
          <a:r>
            <a:rPr lang="en-GB" dirty="0" smtClean="0">
              <a:latin typeface="Arial Narrow" panose="020B0606020202030204" pitchFamily="34" charset="0"/>
            </a:rPr>
            <a:t> entendre </a:t>
          </a:r>
          <a:r>
            <a:rPr lang="en-GB" dirty="0" err="1" smtClean="0">
              <a:latin typeface="Arial Narrow" panose="020B0606020202030204" pitchFamily="34" charset="0"/>
            </a:rPr>
            <a:t>parler</a:t>
          </a:r>
          <a:r>
            <a:rPr lang="en-GB" dirty="0" smtClean="0">
              <a:latin typeface="Arial Narrow" panose="020B0606020202030204" pitchFamily="34" charset="0"/>
            </a:rPr>
            <a:t> de </a:t>
          </a:r>
          <a:r>
            <a:rPr lang="en-GB" dirty="0" err="1" smtClean="0">
              <a:latin typeface="Arial Narrow" panose="020B0606020202030204" pitchFamily="34" charset="0"/>
            </a:rPr>
            <a:t>ce</a:t>
          </a:r>
          <a:r>
            <a:rPr lang="en-GB" dirty="0" smtClean="0">
              <a:latin typeface="Arial Narrow" panose="020B0606020202030204" pitchFamily="34" charset="0"/>
            </a:rPr>
            <a:t> programme par </a:t>
          </a:r>
          <a:r>
            <a:rPr lang="en-GB" dirty="0" err="1" smtClean="0">
              <a:latin typeface="Arial Narrow" panose="020B0606020202030204" pitchFamily="34" charset="0"/>
            </a:rPr>
            <a:t>l’entremise</a:t>
          </a:r>
          <a:r>
            <a:rPr lang="en-GB" dirty="0" smtClean="0">
              <a:latin typeface="Arial Narrow" panose="020B0606020202030204" pitchFamily="34" charset="0"/>
            </a:rPr>
            <a:t> de confrères et </a:t>
          </a:r>
          <a:r>
            <a:rPr lang="en-GB" dirty="0" err="1" smtClean="0">
              <a:latin typeface="Arial Narrow" panose="020B0606020202030204" pitchFamily="34" charset="0"/>
            </a:rPr>
            <a:t>souhaiter</a:t>
          </a:r>
          <a:r>
            <a:rPr lang="en-GB" dirty="0" smtClean="0">
              <a:latin typeface="Arial Narrow" panose="020B0606020202030204" pitchFamily="34" charset="0"/>
            </a:rPr>
            <a:t> y </a:t>
          </a:r>
          <a:r>
            <a:rPr lang="en-GB" dirty="0" err="1" smtClean="0">
              <a:latin typeface="Arial Narrow" panose="020B0606020202030204" pitchFamily="34" charset="0"/>
            </a:rPr>
            <a:t>participer</a:t>
          </a:r>
          <a:r>
            <a:rPr lang="en-GB" dirty="0" smtClean="0">
              <a:latin typeface="Arial Narrow" panose="020B0606020202030204" pitchFamily="34" charset="0"/>
            </a:rPr>
            <a:t>.</a:t>
          </a:r>
          <a:endParaRPr lang="en-US" dirty="0">
            <a:latin typeface="Arial Narrow" panose="020B0606020202030204" pitchFamily="34" charset="0"/>
          </a:endParaRPr>
        </a:p>
      </dgm:t>
    </dgm:pt>
    <dgm:pt modelId="{C5DD35E9-B2B0-4665-BEF8-E4C73EC331F4}" type="parTrans" cxnId="{9FFC4FDB-D2A4-4B5A-827F-80A729E3CE36}">
      <dgm:prSet/>
      <dgm:spPr/>
      <dgm:t>
        <a:bodyPr/>
        <a:lstStyle/>
        <a:p>
          <a:endParaRPr lang="en-US"/>
        </a:p>
      </dgm:t>
    </dgm:pt>
    <dgm:pt modelId="{2440AC34-3616-4391-A103-3E5925D72FD8}" type="sibTrans" cxnId="{9FFC4FDB-D2A4-4B5A-827F-80A729E3CE36}">
      <dgm:prSet/>
      <dgm:spPr/>
      <dgm:t>
        <a:bodyPr/>
        <a:lstStyle/>
        <a:p>
          <a:endParaRPr lang="en-US"/>
        </a:p>
      </dgm:t>
    </dgm:pt>
    <dgm:pt modelId="{38871B5C-5EF3-4499-B732-4AAD937BC893}">
      <dgm:prSet phldrT="[Text]"/>
      <dgm:spPr/>
      <dgm:t>
        <a:bodyPr/>
        <a:lstStyle/>
        <a:p>
          <a:r>
            <a:rPr lang="en-GB" dirty="0" smtClean="0">
              <a:latin typeface="Arial Narrow" panose="020B0606020202030204" pitchFamily="34" charset="0"/>
            </a:rPr>
            <a:t>Le </a:t>
          </a:r>
          <a:r>
            <a:rPr lang="en-GB" dirty="0" err="1" smtClean="0">
              <a:latin typeface="Arial Narrow" panose="020B0606020202030204" pitchFamily="34" charset="0"/>
            </a:rPr>
            <a:t>CCRC</a:t>
          </a:r>
          <a:r>
            <a:rPr lang="en-GB" dirty="0" smtClean="0">
              <a:latin typeface="Arial Narrow" panose="020B0606020202030204" pitchFamily="34" charset="0"/>
            </a:rPr>
            <a:t> a </a:t>
          </a:r>
          <a:r>
            <a:rPr lang="en-GB" dirty="0" err="1" smtClean="0">
              <a:latin typeface="Arial Narrow" panose="020B0606020202030204" pitchFamily="34" charset="0"/>
            </a:rPr>
            <a:t>prévu</a:t>
          </a:r>
          <a:r>
            <a:rPr lang="en-GB" dirty="0" smtClean="0">
              <a:latin typeface="Arial Narrow" panose="020B0606020202030204" pitchFamily="34" charset="0"/>
            </a:rPr>
            <a:t> un </a:t>
          </a:r>
          <a:r>
            <a:rPr lang="en-GB" dirty="0" err="1" smtClean="0">
              <a:latin typeface="Arial Narrow" panose="020B0606020202030204" pitchFamily="34" charset="0"/>
            </a:rPr>
            <a:t>mécanisme</a:t>
          </a:r>
          <a:r>
            <a:rPr lang="en-GB" dirty="0" smtClean="0">
              <a:latin typeface="Arial Narrow" panose="020B0606020202030204" pitchFamily="34" charset="0"/>
            </a:rPr>
            <a:t> pour </a:t>
          </a:r>
          <a:r>
            <a:rPr lang="en-GB" dirty="0" err="1" smtClean="0">
              <a:latin typeface="Arial Narrow" panose="020B0606020202030204" pitchFamily="34" charset="0"/>
            </a:rPr>
            <a:t>que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vous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puissiez</a:t>
          </a:r>
          <a:r>
            <a:rPr lang="en-GB" dirty="0" smtClean="0">
              <a:latin typeface="Arial Narrow" panose="020B0606020202030204" pitchFamily="34" charset="0"/>
            </a:rPr>
            <a:t> demander </a:t>
          </a:r>
          <a:r>
            <a:rPr lang="en-GB" dirty="0" err="1" smtClean="0">
              <a:latin typeface="Arial Narrow" panose="020B0606020202030204" pitchFamily="34" charset="0"/>
            </a:rPr>
            <a:t>l’ajout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d’autres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médecins</a:t>
          </a:r>
          <a:r>
            <a:rPr lang="en-GB" dirty="0" smtClean="0">
              <a:latin typeface="Arial Narrow" panose="020B0606020202030204" pitchFamily="34" charset="0"/>
            </a:rPr>
            <a:t>, à la section </a:t>
          </a:r>
          <a:r>
            <a:rPr lang="en-US" dirty="0" smtClean="0">
              <a:latin typeface="Arial Narrow" panose="020B0606020202030204" pitchFamily="34" charset="0"/>
            </a:rPr>
            <a:t>« </a:t>
          </a:r>
          <a:r>
            <a:rPr lang="en-US" i="1" dirty="0" smtClean="0">
              <a:latin typeface="Arial Narrow" panose="020B0606020202030204" pitchFamily="34" charset="0"/>
            </a:rPr>
            <a:t>Your document C</a:t>
          </a:r>
          <a:r>
            <a:rPr lang="en-US" dirty="0" smtClean="0">
              <a:latin typeface="Arial Narrow" panose="020B0606020202030204" pitchFamily="34" charset="0"/>
            </a:rPr>
            <a:t>enter »</a:t>
          </a:r>
          <a:r>
            <a:rPr lang="en-GB" dirty="0" smtClean="0">
              <a:latin typeface="Arial Narrow" panose="020B0606020202030204" pitchFamily="34" charset="0"/>
            </a:rPr>
            <a:t> du </a:t>
          </a:r>
          <a:r>
            <a:rPr lang="en-GB" dirty="0" err="1" smtClean="0">
              <a:latin typeface="Arial Narrow" panose="020B0606020202030204" pitchFamily="34" charset="0"/>
            </a:rPr>
            <a:t>portail</a:t>
          </a:r>
          <a:r>
            <a:rPr lang="en-GB" dirty="0" smtClean="0">
              <a:latin typeface="Arial Narrow" panose="020B0606020202030204" pitchFamily="34" charset="0"/>
            </a:rPr>
            <a:t>.</a:t>
          </a:r>
          <a:endParaRPr lang="en-US" dirty="0">
            <a:latin typeface="Arial Narrow" panose="020B0606020202030204" pitchFamily="34" charset="0"/>
          </a:endParaRPr>
        </a:p>
      </dgm:t>
    </dgm:pt>
    <dgm:pt modelId="{0BF3B391-61D3-4D8C-8A37-0B51F887E78F}" type="parTrans" cxnId="{A5390652-AE7D-480B-BE48-066C5AE93BC3}">
      <dgm:prSet/>
      <dgm:spPr/>
      <dgm:t>
        <a:bodyPr/>
        <a:lstStyle/>
        <a:p>
          <a:endParaRPr lang="en-US"/>
        </a:p>
      </dgm:t>
    </dgm:pt>
    <dgm:pt modelId="{805FC189-DB00-4ACF-8AFB-8F064E241E4C}" type="sibTrans" cxnId="{A5390652-AE7D-480B-BE48-066C5AE93BC3}">
      <dgm:prSet/>
      <dgm:spPr/>
      <dgm:t>
        <a:bodyPr/>
        <a:lstStyle/>
        <a:p>
          <a:endParaRPr lang="en-US"/>
        </a:p>
      </dgm:t>
    </dgm:pt>
    <dgm:pt modelId="{965E96BA-7E74-4F7A-9D4E-8D68F6393C54}" type="pres">
      <dgm:prSet presAssocID="{F841BCB6-1D6D-463B-A7D6-260D891D68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66DBBF-BF21-4B4F-82FE-A443867FE6A9}" type="pres">
      <dgm:prSet presAssocID="{216002FE-9150-4E03-81A2-3EF53168CF5F}" presName="linNode" presStyleCnt="0"/>
      <dgm:spPr/>
    </dgm:pt>
    <dgm:pt modelId="{09056DB0-4E2A-4357-8654-C9C864D2DE2F}" type="pres">
      <dgm:prSet presAssocID="{216002FE-9150-4E03-81A2-3EF53168CF5F}" presName="parentText" presStyleLbl="node1" presStyleIdx="0" presStyleCnt="3" custLinFactNeighborX="-21701" custLinFactNeighborY="-53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F3F8B-6621-4E82-8590-53AF598E134F}" type="pres">
      <dgm:prSet presAssocID="{216002FE-9150-4E03-81A2-3EF53168CF5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0758E-01BC-4363-ACB9-72EFF572D376}" type="pres">
      <dgm:prSet presAssocID="{E52464DE-9523-4566-A8D4-799D8A8244C3}" presName="sp" presStyleCnt="0"/>
      <dgm:spPr/>
    </dgm:pt>
    <dgm:pt modelId="{76C0A6D4-649E-4904-8C11-477C56AB8BDF}" type="pres">
      <dgm:prSet presAssocID="{BCEA0888-6D23-4B9A-B5C8-D5EF6FB69B99}" presName="linNode" presStyleCnt="0"/>
      <dgm:spPr/>
    </dgm:pt>
    <dgm:pt modelId="{5275FF17-1B00-4156-AC29-B663BBB1727C}" type="pres">
      <dgm:prSet presAssocID="{BCEA0888-6D23-4B9A-B5C8-D5EF6FB69B9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C4DB0-5F8D-4D74-BFDE-851C8A92EFC4}" type="pres">
      <dgm:prSet presAssocID="{BCEA0888-6D23-4B9A-B5C8-D5EF6FB69B9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CD364-EA93-415E-B921-609194185B6D}" type="pres">
      <dgm:prSet presAssocID="{F5ABD549-8481-4C87-9A8F-9B4B4EAA85BD}" presName="sp" presStyleCnt="0"/>
      <dgm:spPr/>
    </dgm:pt>
    <dgm:pt modelId="{7A49B809-ECE6-4C0D-955A-65C5E2854030}" type="pres">
      <dgm:prSet presAssocID="{00DAE531-D47C-476D-90DD-3F0BB050ECDB}" presName="linNode" presStyleCnt="0"/>
      <dgm:spPr/>
    </dgm:pt>
    <dgm:pt modelId="{F6F8C809-2F0A-4656-A574-9AD6B884D03E}" type="pres">
      <dgm:prSet presAssocID="{00DAE531-D47C-476D-90DD-3F0BB050ECD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365BC-2A4F-483B-BFEB-E8BF759F8038}" type="pres">
      <dgm:prSet presAssocID="{00DAE531-D47C-476D-90DD-3F0BB050ECD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821A9-1918-4FC3-BE25-D873EA42FBD3}" type="presOf" srcId="{FAF0E877-5C83-4EF8-AE3D-EE710C45F9D0}" destId="{3C2365BC-2A4F-483B-BFEB-E8BF759F8038}" srcOrd="0" destOrd="1" presId="urn:microsoft.com/office/officeart/2005/8/layout/vList5"/>
    <dgm:cxn modelId="{18A0FC3D-A3BA-401A-B31E-C8023962C0AE}" type="presOf" srcId="{00DAE531-D47C-476D-90DD-3F0BB050ECDB}" destId="{F6F8C809-2F0A-4656-A574-9AD6B884D03E}" srcOrd="0" destOrd="0" presId="urn:microsoft.com/office/officeart/2005/8/layout/vList5"/>
    <dgm:cxn modelId="{A075D7D7-6F52-4F20-817D-6B7F5DDCBD41}" srcId="{F841BCB6-1D6D-463B-A7D6-260D891D6809}" destId="{BCEA0888-6D23-4B9A-B5C8-D5EF6FB69B99}" srcOrd="1" destOrd="0" parTransId="{7E2FB9B7-EF83-4A35-A3F0-5D78BE852762}" sibTransId="{F5ABD549-8481-4C87-9A8F-9B4B4EAA85BD}"/>
    <dgm:cxn modelId="{C99620DE-8BA9-4F54-82E3-D5AE55006709}" srcId="{BCEA0888-6D23-4B9A-B5C8-D5EF6FB69B99}" destId="{55D24A47-16D7-43D5-BC3E-A409DF093A35}" srcOrd="0" destOrd="0" parTransId="{E240A7E2-D467-485A-811B-CCDC526FFD2C}" sibTransId="{1C04D83E-0FBA-4BAA-9F91-176C8054783B}"/>
    <dgm:cxn modelId="{A5390652-AE7D-480B-BE48-066C5AE93BC3}" srcId="{00DAE531-D47C-476D-90DD-3F0BB050ECDB}" destId="{38871B5C-5EF3-4499-B732-4AAD937BC893}" srcOrd="2" destOrd="0" parTransId="{0BF3B391-61D3-4D8C-8A37-0B51F887E78F}" sibTransId="{805FC189-DB00-4ACF-8AFB-8F064E241E4C}"/>
    <dgm:cxn modelId="{F6A13C23-B0F1-4CC1-9BD6-ABFF6B0FFC3B}" type="presOf" srcId="{216002FE-9150-4E03-81A2-3EF53168CF5F}" destId="{09056DB0-4E2A-4357-8654-C9C864D2DE2F}" srcOrd="0" destOrd="0" presId="urn:microsoft.com/office/officeart/2005/8/layout/vList5"/>
    <dgm:cxn modelId="{96DF4010-23FE-40F7-A455-1B7D1DB50914}" srcId="{F841BCB6-1D6D-463B-A7D6-260D891D6809}" destId="{00DAE531-D47C-476D-90DD-3F0BB050ECDB}" srcOrd="2" destOrd="0" parTransId="{03F202ED-6403-4FFC-8BF6-0A38F0B6DCBA}" sibTransId="{8BF7A0CE-F4EA-4252-83E7-902AA383F4CC}"/>
    <dgm:cxn modelId="{9FFC4FDB-D2A4-4B5A-827F-80A729E3CE36}" srcId="{00DAE531-D47C-476D-90DD-3F0BB050ECDB}" destId="{FAF0E877-5C83-4EF8-AE3D-EE710C45F9D0}" srcOrd="1" destOrd="0" parTransId="{C5DD35E9-B2B0-4665-BEF8-E4C73EC331F4}" sibTransId="{2440AC34-3616-4391-A103-3E5925D72FD8}"/>
    <dgm:cxn modelId="{786DC674-C9A6-43D8-B65E-CEBA30EDBA81}" srcId="{216002FE-9150-4E03-81A2-3EF53168CF5F}" destId="{0125A687-79BE-486B-B83F-FFE335D6DE34}" srcOrd="1" destOrd="0" parTransId="{ED77A7DF-F3F8-4721-9D9E-1BE23EDCBECD}" sibTransId="{248C2DCE-1791-4927-9991-6E950FC877A1}"/>
    <dgm:cxn modelId="{373EBB40-1F2F-4D0E-95BD-DEAF84C5E585}" type="presOf" srcId="{1C834930-B038-439C-9ED9-72B01F6F6E22}" destId="{B8EF3F8B-6621-4E82-8590-53AF598E134F}" srcOrd="0" destOrd="0" presId="urn:microsoft.com/office/officeart/2005/8/layout/vList5"/>
    <dgm:cxn modelId="{62B4B40E-CEAE-4751-980E-0210C4C08EEA}" srcId="{216002FE-9150-4E03-81A2-3EF53168CF5F}" destId="{1C834930-B038-439C-9ED9-72B01F6F6E22}" srcOrd="0" destOrd="0" parTransId="{ACA34E7F-E1C5-438F-A24B-DA595047C8E5}" sibTransId="{84A71A07-626B-42CE-99F2-F2125F4ECBEF}"/>
    <dgm:cxn modelId="{BC25221D-A5B3-46EE-B3B4-331793AADC8D}" srcId="{F841BCB6-1D6D-463B-A7D6-260D891D6809}" destId="{216002FE-9150-4E03-81A2-3EF53168CF5F}" srcOrd="0" destOrd="0" parTransId="{AD941CCF-58A8-41AB-AE09-531D58A3B640}" sibTransId="{E52464DE-9523-4566-A8D4-799D8A8244C3}"/>
    <dgm:cxn modelId="{4E5A2AC9-2A4B-476A-983B-F1263BD4C6AC}" type="presOf" srcId="{0125A687-79BE-486B-B83F-FFE335D6DE34}" destId="{B8EF3F8B-6621-4E82-8590-53AF598E134F}" srcOrd="0" destOrd="1" presId="urn:microsoft.com/office/officeart/2005/8/layout/vList5"/>
    <dgm:cxn modelId="{A625DDBA-B5F1-4D97-8197-BD5F0F0C7D19}" type="presOf" srcId="{BCEA0888-6D23-4B9A-B5C8-D5EF6FB69B99}" destId="{5275FF17-1B00-4156-AC29-B663BBB1727C}" srcOrd="0" destOrd="0" presId="urn:microsoft.com/office/officeart/2005/8/layout/vList5"/>
    <dgm:cxn modelId="{FB5EEFF6-64E7-467C-94B5-32D535678427}" type="presOf" srcId="{F841BCB6-1D6D-463B-A7D6-260D891D6809}" destId="{965E96BA-7E74-4F7A-9D4E-8D68F6393C54}" srcOrd="0" destOrd="0" presId="urn:microsoft.com/office/officeart/2005/8/layout/vList5"/>
    <dgm:cxn modelId="{A733C1DB-639B-43D5-983F-8213E1F12D07}" type="presOf" srcId="{25E0B2B7-32E5-4BE8-AA85-8AC72D087637}" destId="{3C2365BC-2A4F-483B-BFEB-E8BF759F8038}" srcOrd="0" destOrd="0" presId="urn:microsoft.com/office/officeart/2005/8/layout/vList5"/>
    <dgm:cxn modelId="{1970E7F8-D345-4EA5-BB81-FBC47AAA4680}" type="presOf" srcId="{38871B5C-5EF3-4499-B732-4AAD937BC893}" destId="{3C2365BC-2A4F-483B-BFEB-E8BF759F8038}" srcOrd="0" destOrd="2" presId="urn:microsoft.com/office/officeart/2005/8/layout/vList5"/>
    <dgm:cxn modelId="{E431BC14-EC27-43A6-9C67-07604988306C}" type="presOf" srcId="{55D24A47-16D7-43D5-BC3E-A409DF093A35}" destId="{C23C4DB0-5F8D-4D74-BFDE-851C8A92EFC4}" srcOrd="0" destOrd="0" presId="urn:microsoft.com/office/officeart/2005/8/layout/vList5"/>
    <dgm:cxn modelId="{73EFEF35-3436-4B66-9E7F-6266E56BCBDA}" srcId="{00DAE531-D47C-476D-90DD-3F0BB050ECDB}" destId="{25E0B2B7-32E5-4BE8-AA85-8AC72D087637}" srcOrd="0" destOrd="0" parTransId="{C80DE221-6343-47D9-8092-FCECF3A9B42B}" sibTransId="{535C077F-F8CA-43DD-BA06-6A6345800C08}"/>
    <dgm:cxn modelId="{B92A732B-DE9B-4D34-BED4-A0FB80EBD371}" type="presParOf" srcId="{965E96BA-7E74-4F7A-9D4E-8D68F6393C54}" destId="{C266DBBF-BF21-4B4F-82FE-A443867FE6A9}" srcOrd="0" destOrd="0" presId="urn:microsoft.com/office/officeart/2005/8/layout/vList5"/>
    <dgm:cxn modelId="{C5B1E73E-4A07-4E68-B0C5-D5146943679F}" type="presParOf" srcId="{C266DBBF-BF21-4B4F-82FE-A443867FE6A9}" destId="{09056DB0-4E2A-4357-8654-C9C864D2DE2F}" srcOrd="0" destOrd="0" presId="urn:microsoft.com/office/officeart/2005/8/layout/vList5"/>
    <dgm:cxn modelId="{32821E14-01EA-457E-9B16-E86F79D20DA5}" type="presParOf" srcId="{C266DBBF-BF21-4B4F-82FE-A443867FE6A9}" destId="{B8EF3F8B-6621-4E82-8590-53AF598E134F}" srcOrd="1" destOrd="0" presId="urn:microsoft.com/office/officeart/2005/8/layout/vList5"/>
    <dgm:cxn modelId="{FC30F19D-BE18-4104-A7A7-C8E9A78BB6E3}" type="presParOf" srcId="{965E96BA-7E74-4F7A-9D4E-8D68F6393C54}" destId="{D360758E-01BC-4363-ACB9-72EFF572D376}" srcOrd="1" destOrd="0" presId="urn:microsoft.com/office/officeart/2005/8/layout/vList5"/>
    <dgm:cxn modelId="{DA7CD331-836E-443A-98EC-C12D2DEE04C2}" type="presParOf" srcId="{965E96BA-7E74-4F7A-9D4E-8D68F6393C54}" destId="{76C0A6D4-649E-4904-8C11-477C56AB8BDF}" srcOrd="2" destOrd="0" presId="urn:microsoft.com/office/officeart/2005/8/layout/vList5"/>
    <dgm:cxn modelId="{10A49E8F-739E-4CD6-BA68-E3E76E167758}" type="presParOf" srcId="{76C0A6D4-649E-4904-8C11-477C56AB8BDF}" destId="{5275FF17-1B00-4156-AC29-B663BBB1727C}" srcOrd="0" destOrd="0" presId="urn:microsoft.com/office/officeart/2005/8/layout/vList5"/>
    <dgm:cxn modelId="{FA13CBA1-B1F3-4E6D-A344-137274A4B56A}" type="presParOf" srcId="{76C0A6D4-649E-4904-8C11-477C56AB8BDF}" destId="{C23C4DB0-5F8D-4D74-BFDE-851C8A92EFC4}" srcOrd="1" destOrd="0" presId="urn:microsoft.com/office/officeart/2005/8/layout/vList5"/>
    <dgm:cxn modelId="{27D72753-2E47-4C33-9CB6-66AE146FA12E}" type="presParOf" srcId="{965E96BA-7E74-4F7A-9D4E-8D68F6393C54}" destId="{688CD364-EA93-415E-B921-609194185B6D}" srcOrd="3" destOrd="0" presId="urn:microsoft.com/office/officeart/2005/8/layout/vList5"/>
    <dgm:cxn modelId="{D6E3F349-BB08-4B52-BB36-428D3C6BC7E5}" type="presParOf" srcId="{965E96BA-7E74-4F7A-9D4E-8D68F6393C54}" destId="{7A49B809-ECE6-4C0D-955A-65C5E2854030}" srcOrd="4" destOrd="0" presId="urn:microsoft.com/office/officeart/2005/8/layout/vList5"/>
    <dgm:cxn modelId="{3B049408-9BAB-4369-817B-B48EFCCD4BF5}" type="presParOf" srcId="{7A49B809-ECE6-4C0D-955A-65C5E2854030}" destId="{F6F8C809-2F0A-4656-A574-9AD6B884D03E}" srcOrd="0" destOrd="0" presId="urn:microsoft.com/office/officeart/2005/8/layout/vList5"/>
    <dgm:cxn modelId="{C413A36E-5289-4EC3-AB85-6A594E1E86A3}" type="presParOf" srcId="{7A49B809-ECE6-4C0D-955A-65C5E2854030}" destId="{3C2365BC-2A4F-483B-BFEB-E8BF759F80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B18955-A383-4A4C-A507-2CAAEB95C633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778921-1EDE-4E57-8702-BDF305584DB1}">
      <dgm:prSet phldrT="[Text]" custT="1"/>
      <dgm:spPr/>
      <dgm:t>
        <a:bodyPr/>
        <a:lstStyle/>
        <a:p>
          <a:r>
            <a:rPr lang="en-US" sz="2400" b="1" smtClean="0">
              <a:solidFill>
                <a:srgbClr val="BB054A"/>
              </a:solidFill>
              <a:latin typeface="Arial Narrow" panose="020B0606020202030204" pitchFamily="34" charset="0"/>
            </a:rPr>
            <a:t>Attentes envers les participants</a:t>
          </a:r>
          <a:endParaRPr lang="en-US" sz="2400" b="1">
            <a:solidFill>
              <a:srgbClr val="BB054A"/>
            </a:solidFill>
            <a:latin typeface="Arial Narrow" panose="020B0606020202030204" pitchFamily="34" charset="0"/>
          </a:endParaRPr>
        </a:p>
      </dgm:t>
    </dgm:pt>
    <dgm:pt modelId="{81F0C8D8-F27E-43B1-A0DA-6ABB4656D1E0}" type="parTrans" cxnId="{4C232CE1-CED4-4825-895E-7C48F2EFFB15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12A305B-BDFF-48C8-A908-7709336F5A8F}" type="sibTrans" cxnId="{4C232CE1-CED4-4825-895E-7C48F2EFFB15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C6C32B8D-F1B3-44EE-9599-BCD076D847A1}">
      <dgm:prSet phldrT="[Text]"/>
      <dgm:spPr/>
      <dgm:t>
        <a:bodyPr/>
        <a:lstStyle/>
        <a:p>
          <a:r>
            <a:rPr lang="en-GB" b="1" dirty="0" err="1" smtClean="0">
              <a:latin typeface="Arial Narrow" panose="020B0606020202030204" pitchFamily="34" charset="0"/>
            </a:rPr>
            <a:t>Qu’advient-il</a:t>
          </a:r>
          <a:r>
            <a:rPr lang="en-GB" b="1" dirty="0" smtClean="0">
              <a:latin typeface="Arial Narrow" panose="020B0606020202030204" pitchFamily="34" charset="0"/>
            </a:rPr>
            <a:t> </a:t>
          </a:r>
          <a:r>
            <a:rPr lang="en-GB" b="1" dirty="0" err="1" smtClean="0">
              <a:latin typeface="Arial Narrow" panose="020B0606020202030204" pitchFamily="34" charset="0"/>
            </a:rPr>
            <a:t>si</a:t>
          </a:r>
          <a:r>
            <a:rPr lang="en-GB" b="1" dirty="0" smtClean="0">
              <a:latin typeface="Arial Narrow" panose="020B0606020202030204" pitchFamily="34" charset="0"/>
            </a:rPr>
            <a:t> </a:t>
          </a:r>
          <a:r>
            <a:rPr lang="en-GB" b="1" dirty="0" err="1" smtClean="0">
              <a:latin typeface="Arial Narrow" panose="020B0606020202030204" pitchFamily="34" charset="0"/>
            </a:rPr>
            <a:t>mes</a:t>
          </a:r>
          <a:r>
            <a:rPr lang="en-GB" b="1" dirty="0" smtClean="0">
              <a:latin typeface="Arial Narrow" panose="020B0606020202030204" pitchFamily="34" charset="0"/>
            </a:rPr>
            <a:t> clients ne </a:t>
          </a:r>
          <a:r>
            <a:rPr lang="en-GB" b="1" dirty="0" err="1" smtClean="0">
              <a:latin typeface="Arial Narrow" panose="020B0606020202030204" pitchFamily="34" charset="0"/>
            </a:rPr>
            <a:t>terminent</a:t>
          </a:r>
          <a:r>
            <a:rPr lang="en-GB" b="1" dirty="0" smtClean="0">
              <a:latin typeface="Arial Narrow" panose="020B0606020202030204" pitchFamily="34" charset="0"/>
            </a:rPr>
            <a:t> pas les phases à temps?</a:t>
          </a:r>
        </a:p>
        <a:p>
          <a:r>
            <a:rPr lang="en-GB" dirty="0" smtClean="0">
              <a:latin typeface="Arial Narrow" panose="020B0606020202030204" pitchFamily="34" charset="0"/>
            </a:rPr>
            <a:t>Les </a:t>
          </a:r>
          <a:r>
            <a:rPr lang="en-GB" dirty="0" err="1" smtClean="0">
              <a:latin typeface="Arial Narrow" panose="020B0606020202030204" pitchFamily="34" charset="0"/>
            </a:rPr>
            <a:t>médecins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smtClean="0">
              <a:latin typeface="Arial Narrow" panose="020B0606020202030204" pitchFamily="34" charset="0"/>
            </a:rPr>
            <a:t>participants </a:t>
          </a:r>
          <a:r>
            <a:rPr lang="en-GB" dirty="0" err="1" smtClean="0">
              <a:latin typeface="Arial Narrow" panose="020B0606020202030204" pitchFamily="34" charset="0"/>
            </a:rPr>
            <a:t>devront</a:t>
          </a:r>
          <a:r>
            <a:rPr lang="en-GB" dirty="0" smtClean="0">
              <a:latin typeface="Arial Narrow" panose="020B0606020202030204" pitchFamily="34" charset="0"/>
            </a:rPr>
            <a:t> signer un </a:t>
          </a:r>
          <a:r>
            <a:rPr lang="en-GB" dirty="0" err="1" smtClean="0">
              <a:latin typeface="Arial Narrow" panose="020B0606020202030204" pitchFamily="34" charset="0"/>
            </a:rPr>
            <a:t>protocole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d’entente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indiquant</a:t>
          </a:r>
          <a:r>
            <a:rPr lang="en-GB" dirty="0" smtClean="0">
              <a:latin typeface="Arial Narrow" panose="020B0606020202030204" pitchFamily="34" charset="0"/>
            </a:rPr>
            <a:t> la </a:t>
          </a:r>
          <a:r>
            <a:rPr lang="en-GB" dirty="0" err="1" smtClean="0">
              <a:latin typeface="Arial Narrow" panose="020B0606020202030204" pitchFamily="34" charset="0"/>
            </a:rPr>
            <a:t>portée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complète</a:t>
          </a:r>
          <a:r>
            <a:rPr lang="en-GB" dirty="0" smtClean="0">
              <a:latin typeface="Arial Narrow" panose="020B0606020202030204" pitchFamily="34" charset="0"/>
            </a:rPr>
            <a:t> du programme et les </a:t>
          </a:r>
          <a:r>
            <a:rPr lang="en-GB" dirty="0" err="1" smtClean="0">
              <a:latin typeface="Arial Narrow" panose="020B0606020202030204" pitchFamily="34" charset="0"/>
            </a:rPr>
            <a:t>responsabilités</a:t>
          </a:r>
          <a:r>
            <a:rPr lang="en-GB" dirty="0" smtClean="0">
              <a:latin typeface="Arial Narrow" panose="020B0606020202030204" pitchFamily="34" charset="0"/>
            </a:rPr>
            <a:t> du </a:t>
          </a:r>
          <a:r>
            <a:rPr lang="en-GB" dirty="0" err="1" smtClean="0">
              <a:latin typeface="Arial Narrow" panose="020B0606020202030204" pitchFamily="34" charset="0"/>
            </a:rPr>
            <a:t>médecin</a:t>
          </a:r>
          <a:r>
            <a:rPr lang="en-GB" dirty="0" smtClean="0">
              <a:latin typeface="Arial Narrow" panose="020B0606020202030204" pitchFamily="34" charset="0"/>
            </a:rPr>
            <a:t>. </a:t>
          </a:r>
        </a:p>
        <a:p>
          <a:r>
            <a:rPr lang="en-GB" dirty="0" smtClean="0">
              <a:latin typeface="Arial Narrow" panose="020B0606020202030204" pitchFamily="34" charset="0"/>
            </a:rPr>
            <a:t>Les conditions et </a:t>
          </a:r>
          <a:r>
            <a:rPr lang="en-GB" dirty="0" err="1" smtClean="0">
              <a:latin typeface="Arial Narrow" panose="020B0606020202030204" pitchFamily="34" charset="0"/>
            </a:rPr>
            <a:t>modalités</a:t>
          </a:r>
          <a:r>
            <a:rPr lang="en-GB" dirty="0" smtClean="0">
              <a:latin typeface="Arial Narrow" panose="020B0606020202030204" pitchFamily="34" charset="0"/>
            </a:rPr>
            <a:t> du </a:t>
          </a:r>
          <a:r>
            <a:rPr lang="en-GB" dirty="0" err="1" smtClean="0">
              <a:latin typeface="Arial Narrow" panose="020B0606020202030204" pitchFamily="34" charset="0"/>
            </a:rPr>
            <a:t>protocole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d’entente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énuméreront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clairement</a:t>
          </a:r>
          <a:r>
            <a:rPr lang="en-GB" dirty="0" smtClean="0">
              <a:latin typeface="Arial Narrow" panose="020B0606020202030204" pitchFamily="34" charset="0"/>
            </a:rPr>
            <a:t> les </a:t>
          </a:r>
          <a:r>
            <a:rPr lang="en-GB" dirty="0" err="1" smtClean="0">
              <a:latin typeface="Arial Narrow" panose="020B0606020202030204" pitchFamily="34" charset="0"/>
            </a:rPr>
            <a:t>attentes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en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matière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d’achèvement</a:t>
          </a:r>
          <a:r>
            <a:rPr lang="en-GB" dirty="0" smtClean="0">
              <a:latin typeface="Arial Narrow" panose="020B0606020202030204" pitchFamily="34" charset="0"/>
            </a:rPr>
            <a:t> des </a:t>
          </a:r>
          <a:r>
            <a:rPr lang="en-GB" dirty="0" err="1" smtClean="0">
              <a:latin typeface="Arial Narrow" panose="020B0606020202030204" pitchFamily="34" charset="0"/>
            </a:rPr>
            <a:t>différentes</a:t>
          </a:r>
          <a:r>
            <a:rPr lang="en-GB" dirty="0" smtClean="0">
              <a:latin typeface="Arial Narrow" panose="020B0606020202030204" pitchFamily="34" charset="0"/>
            </a:rPr>
            <a:t> phases du programme.</a:t>
          </a:r>
        </a:p>
        <a:p>
          <a:r>
            <a:rPr lang="en-GB" dirty="0" smtClean="0">
              <a:latin typeface="Arial Narrow" panose="020B0606020202030204" pitchFamily="34" charset="0"/>
            </a:rPr>
            <a:t>Le </a:t>
          </a:r>
          <a:r>
            <a:rPr lang="en-GB" dirty="0" err="1" smtClean="0">
              <a:latin typeface="Arial Narrow" panose="020B0606020202030204" pitchFamily="34" charset="0"/>
            </a:rPr>
            <a:t>CCRC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interviendra</a:t>
          </a:r>
          <a:r>
            <a:rPr lang="en-GB" dirty="0" smtClean="0">
              <a:latin typeface="Arial Narrow" panose="020B0606020202030204" pitchFamily="34" charset="0"/>
            </a:rPr>
            <a:t> et </a:t>
          </a:r>
          <a:r>
            <a:rPr lang="en-GB" dirty="0" err="1" smtClean="0">
              <a:latin typeface="Arial Narrow" panose="020B0606020202030204" pitchFamily="34" charset="0"/>
            </a:rPr>
            <a:t>collaborera</a:t>
          </a:r>
          <a:r>
            <a:rPr lang="en-GB" dirty="0" smtClean="0">
              <a:latin typeface="Arial Narrow" panose="020B0606020202030204" pitchFamily="34" charset="0"/>
            </a:rPr>
            <a:t> avec le participant </a:t>
          </a:r>
          <a:r>
            <a:rPr lang="en-GB" dirty="0" err="1" smtClean="0">
              <a:latin typeface="Arial Narrow" panose="020B0606020202030204" pitchFamily="34" charset="0"/>
            </a:rPr>
            <a:t>si</a:t>
          </a:r>
          <a:r>
            <a:rPr lang="en-GB" dirty="0" smtClean="0">
              <a:latin typeface="Arial Narrow" panose="020B0606020202030204" pitchFamily="34" charset="0"/>
            </a:rPr>
            <a:t> les </a:t>
          </a:r>
          <a:r>
            <a:rPr lang="en-GB" dirty="0" err="1" smtClean="0">
              <a:latin typeface="Arial Narrow" panose="020B0606020202030204" pitchFamily="34" charset="0"/>
            </a:rPr>
            <a:t>échéances</a:t>
          </a:r>
          <a:r>
            <a:rPr lang="en-GB" dirty="0" smtClean="0">
              <a:latin typeface="Arial Narrow" panose="020B0606020202030204" pitchFamily="34" charset="0"/>
            </a:rPr>
            <a:t> ne </a:t>
          </a:r>
          <a:r>
            <a:rPr lang="en-GB" dirty="0" err="1" smtClean="0">
              <a:latin typeface="Arial Narrow" panose="020B0606020202030204" pitchFamily="34" charset="0"/>
            </a:rPr>
            <a:t>sont</a:t>
          </a:r>
          <a:r>
            <a:rPr lang="en-GB" dirty="0" smtClean="0">
              <a:latin typeface="Arial Narrow" panose="020B0606020202030204" pitchFamily="34" charset="0"/>
            </a:rPr>
            <a:t> pas </a:t>
          </a:r>
          <a:r>
            <a:rPr lang="en-GB" dirty="0" err="1" smtClean="0">
              <a:latin typeface="Arial Narrow" panose="020B0606020202030204" pitchFamily="34" charset="0"/>
            </a:rPr>
            <a:t>respectées</a:t>
          </a:r>
          <a:r>
            <a:rPr lang="en-GB" dirty="0" smtClean="0">
              <a:latin typeface="Arial Narrow" panose="020B0606020202030204" pitchFamily="34" charset="0"/>
            </a:rPr>
            <a:t>. Les </a:t>
          </a:r>
          <a:r>
            <a:rPr lang="en-GB" dirty="0" err="1" smtClean="0">
              <a:latin typeface="Arial Narrow" panose="020B0606020202030204" pitchFamily="34" charset="0"/>
            </a:rPr>
            <a:t>médecins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pourraient</a:t>
          </a:r>
          <a:r>
            <a:rPr lang="en-GB" dirty="0" smtClean="0">
              <a:latin typeface="Arial Narrow" panose="020B0606020202030204" pitchFamily="34" charset="0"/>
            </a:rPr>
            <a:t> devoir s</a:t>
          </a:r>
          <a:r>
            <a:rPr lang="fr-CA" dirty="0" smtClean="0">
              <a:latin typeface="Arial Narrow" panose="020B0606020202030204" pitchFamily="34" charset="0"/>
            </a:rPr>
            <a:t>’abstenir de participer au </a:t>
          </a:r>
          <a:r>
            <a:rPr lang="en-GB" dirty="0" smtClean="0">
              <a:latin typeface="Arial Narrow" panose="020B0606020202030204" pitchFamily="34" charset="0"/>
            </a:rPr>
            <a:t>programme </a:t>
          </a:r>
          <a:r>
            <a:rPr lang="en-GB" dirty="0" err="1" smtClean="0">
              <a:latin typeface="Arial Narrow" panose="020B0606020202030204" pitchFamily="34" charset="0"/>
            </a:rPr>
            <a:t>s’ils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sont</a:t>
          </a:r>
          <a:r>
            <a:rPr lang="en-GB" dirty="0" smtClean="0">
              <a:latin typeface="Arial Narrow" panose="020B0606020202030204" pitchFamily="34" charset="0"/>
            </a:rPr>
            <a:t> incapables de </a:t>
          </a:r>
          <a:r>
            <a:rPr lang="en-GB" dirty="0" err="1" smtClean="0">
              <a:latin typeface="Arial Narrow" panose="020B0606020202030204" pitchFamily="34" charset="0"/>
            </a:rPr>
            <a:t>franchir</a:t>
          </a:r>
          <a:r>
            <a:rPr lang="en-GB" dirty="0" smtClean="0">
              <a:latin typeface="Arial Narrow" panose="020B0606020202030204" pitchFamily="34" charset="0"/>
            </a:rPr>
            <a:t> les </a:t>
          </a:r>
          <a:r>
            <a:rPr lang="en-GB" dirty="0" err="1" smtClean="0">
              <a:latin typeface="Arial Narrow" panose="020B0606020202030204" pitchFamily="34" charset="0"/>
            </a:rPr>
            <a:t>étapes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nécessaires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dans</a:t>
          </a:r>
          <a:r>
            <a:rPr lang="en-GB" dirty="0" smtClean="0">
              <a:latin typeface="Arial Narrow" panose="020B0606020202030204" pitchFamily="34" charset="0"/>
            </a:rPr>
            <a:t> les </a:t>
          </a:r>
          <a:r>
            <a:rPr lang="en-GB" dirty="0" err="1" smtClean="0">
              <a:latin typeface="Arial Narrow" panose="020B0606020202030204" pitchFamily="34" charset="0"/>
            </a:rPr>
            <a:t>délais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prescrits</a:t>
          </a:r>
          <a:r>
            <a:rPr lang="en-GB" dirty="0" smtClean="0">
              <a:latin typeface="Arial Narrow" panose="020B0606020202030204" pitchFamily="34" charset="0"/>
            </a:rPr>
            <a:t>.</a:t>
          </a:r>
        </a:p>
        <a:p>
          <a:r>
            <a:rPr lang="en-GB" dirty="0" smtClean="0">
              <a:latin typeface="Arial Narrow" panose="020B0606020202030204" pitchFamily="34" charset="0"/>
            </a:rPr>
            <a:t>Le </a:t>
          </a:r>
          <a:r>
            <a:rPr lang="en-GB" dirty="0" err="1" smtClean="0">
              <a:latin typeface="Arial Narrow" panose="020B0606020202030204" pitchFamily="34" charset="0"/>
            </a:rPr>
            <a:t>CCRC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collaborera</a:t>
          </a:r>
          <a:r>
            <a:rPr lang="en-GB" dirty="0" smtClean="0">
              <a:latin typeface="Arial Narrow" panose="020B0606020202030204" pitchFamily="34" charset="0"/>
            </a:rPr>
            <a:t> avec les </a:t>
          </a:r>
          <a:r>
            <a:rPr lang="en-GB" dirty="0" err="1" smtClean="0">
              <a:latin typeface="Arial Narrow" panose="020B0606020202030204" pitchFamily="34" charset="0"/>
            </a:rPr>
            <a:t>médecins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afin</a:t>
          </a:r>
          <a:r>
            <a:rPr lang="en-GB" dirty="0" smtClean="0">
              <a:latin typeface="Arial Narrow" panose="020B0606020202030204" pitchFamily="34" charset="0"/>
            </a:rPr>
            <a:t> de </a:t>
          </a:r>
          <a:r>
            <a:rPr lang="en-GB" dirty="0" err="1" smtClean="0">
              <a:latin typeface="Arial Narrow" panose="020B0606020202030204" pitchFamily="34" charset="0"/>
            </a:rPr>
            <a:t>leur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offrir</a:t>
          </a:r>
          <a:r>
            <a:rPr lang="en-GB" dirty="0" smtClean="0">
              <a:latin typeface="Arial Narrow" panose="020B0606020202030204" pitchFamily="34" charset="0"/>
            </a:rPr>
            <a:t> le plus de </a:t>
          </a:r>
          <a:r>
            <a:rPr lang="en-GB" dirty="0" err="1" smtClean="0">
              <a:latin typeface="Arial Narrow" panose="020B0606020202030204" pitchFamily="34" charset="0"/>
            </a:rPr>
            <a:t>souplesse</a:t>
          </a:r>
          <a:r>
            <a:rPr lang="en-GB" dirty="0" smtClean="0">
              <a:latin typeface="Arial Narrow" panose="020B0606020202030204" pitchFamily="34" charset="0"/>
            </a:rPr>
            <a:t> possible tout en </a:t>
          </a:r>
          <a:r>
            <a:rPr lang="en-GB" dirty="0" err="1" smtClean="0">
              <a:latin typeface="Arial Narrow" panose="020B0606020202030204" pitchFamily="34" charset="0"/>
            </a:rPr>
            <a:t>s’assurant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que</a:t>
          </a:r>
          <a:r>
            <a:rPr lang="en-GB" dirty="0" smtClean="0">
              <a:latin typeface="Arial Narrow" panose="020B0606020202030204" pitchFamily="34" charset="0"/>
            </a:rPr>
            <a:t> les </a:t>
          </a:r>
          <a:r>
            <a:rPr lang="en-GB" dirty="0" err="1" smtClean="0">
              <a:latin typeface="Arial Narrow" panose="020B0606020202030204" pitchFamily="34" charset="0"/>
            </a:rPr>
            <a:t>étapes</a:t>
          </a:r>
          <a:r>
            <a:rPr lang="en-GB" dirty="0" smtClean="0">
              <a:latin typeface="Arial Narrow" panose="020B0606020202030204" pitchFamily="34" charset="0"/>
            </a:rPr>
            <a:t> de </a:t>
          </a:r>
          <a:r>
            <a:rPr lang="en-GB" dirty="0" err="1" smtClean="0">
              <a:latin typeface="Arial Narrow" panose="020B0606020202030204" pitchFamily="34" charset="0"/>
            </a:rPr>
            <a:t>l’ensemble</a:t>
          </a:r>
          <a:r>
            <a:rPr lang="en-GB" dirty="0" smtClean="0">
              <a:latin typeface="Arial Narrow" panose="020B0606020202030204" pitchFamily="34" charset="0"/>
            </a:rPr>
            <a:t> du programme </a:t>
          </a:r>
          <a:r>
            <a:rPr lang="en-GB" dirty="0" err="1" smtClean="0">
              <a:latin typeface="Arial Narrow" panose="020B0606020202030204" pitchFamily="34" charset="0"/>
            </a:rPr>
            <a:t>sont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strictement</a:t>
          </a:r>
          <a:r>
            <a:rPr lang="en-GB" dirty="0" smtClean="0">
              <a:latin typeface="Arial Narrow" panose="020B0606020202030204" pitchFamily="34" charset="0"/>
            </a:rPr>
            <a:t> </a:t>
          </a:r>
          <a:r>
            <a:rPr lang="en-GB" dirty="0" err="1" smtClean="0">
              <a:latin typeface="Arial Narrow" panose="020B0606020202030204" pitchFamily="34" charset="0"/>
            </a:rPr>
            <a:t>suivies</a:t>
          </a:r>
          <a:r>
            <a:rPr lang="en-GB" dirty="0" smtClean="0">
              <a:latin typeface="Arial Narrow" panose="020B0606020202030204" pitchFamily="34" charset="0"/>
            </a:rPr>
            <a:t>. </a:t>
          </a:r>
          <a:endParaRPr lang="en-US" dirty="0">
            <a:latin typeface="Arial Narrow" panose="020B0606020202030204" pitchFamily="34" charset="0"/>
          </a:endParaRPr>
        </a:p>
      </dgm:t>
    </dgm:pt>
    <dgm:pt modelId="{187BB63C-C5FE-4FC6-8F17-A3529A1A2656}" type="parTrans" cxnId="{528ADC90-D21E-4F75-9419-E8643C5227C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2629E21D-EA28-4315-BDEC-32228FF1E590}" type="sibTrans" cxnId="{528ADC90-D21E-4F75-9419-E8643C5227C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56C0169-86F8-4F48-A960-BCF6DBB41370}" type="pres">
      <dgm:prSet presAssocID="{CAB18955-A383-4A4C-A507-2CAAEB95C63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87DE10-0F2F-48F4-9D24-385C5C2339D3}" type="pres">
      <dgm:prSet presAssocID="{25778921-1EDE-4E57-8702-BDF305584DB1}" presName="thickLine" presStyleLbl="alignNode1" presStyleIdx="0" presStyleCnt="1"/>
      <dgm:spPr>
        <a:ln>
          <a:solidFill>
            <a:srgbClr val="BB054A"/>
          </a:solidFill>
        </a:ln>
      </dgm:spPr>
    </dgm:pt>
    <dgm:pt modelId="{B3D8BC5B-825D-480C-B5CC-474AED19745D}" type="pres">
      <dgm:prSet presAssocID="{25778921-1EDE-4E57-8702-BDF305584DB1}" presName="horz1" presStyleCnt="0"/>
      <dgm:spPr/>
    </dgm:pt>
    <dgm:pt modelId="{7B74CEC3-466A-4E7A-A578-2CCF9845ACD6}" type="pres">
      <dgm:prSet presAssocID="{25778921-1EDE-4E57-8702-BDF305584DB1}" presName="tx1" presStyleLbl="revTx" presStyleIdx="0" presStyleCnt="2" custScaleX="140741"/>
      <dgm:spPr/>
      <dgm:t>
        <a:bodyPr/>
        <a:lstStyle/>
        <a:p>
          <a:endParaRPr lang="en-US"/>
        </a:p>
      </dgm:t>
    </dgm:pt>
    <dgm:pt modelId="{46B9E353-4631-469B-94C7-910C03A32D79}" type="pres">
      <dgm:prSet presAssocID="{25778921-1EDE-4E57-8702-BDF305584DB1}" presName="vert1" presStyleCnt="0"/>
      <dgm:spPr/>
    </dgm:pt>
    <dgm:pt modelId="{489A97E1-C889-4469-8344-FB5875EC8E3F}" type="pres">
      <dgm:prSet presAssocID="{C6C32B8D-F1B3-44EE-9599-BCD076D847A1}" presName="vertSpace2a" presStyleCnt="0"/>
      <dgm:spPr/>
    </dgm:pt>
    <dgm:pt modelId="{FEA67620-C007-44EA-B679-8BD77E3E76AB}" type="pres">
      <dgm:prSet presAssocID="{C6C32B8D-F1B3-44EE-9599-BCD076D847A1}" presName="horz2" presStyleCnt="0"/>
      <dgm:spPr/>
    </dgm:pt>
    <dgm:pt modelId="{819953A9-D269-4F37-A44E-B940A6871244}" type="pres">
      <dgm:prSet presAssocID="{C6C32B8D-F1B3-44EE-9599-BCD076D847A1}" presName="horzSpace2" presStyleCnt="0"/>
      <dgm:spPr/>
    </dgm:pt>
    <dgm:pt modelId="{DC390EAB-BAD2-4E66-BEA1-6D2B9EDBCD17}" type="pres">
      <dgm:prSet presAssocID="{C6C32B8D-F1B3-44EE-9599-BCD076D847A1}" presName="tx2" presStyleLbl="revTx" presStyleIdx="1" presStyleCnt="2"/>
      <dgm:spPr/>
      <dgm:t>
        <a:bodyPr/>
        <a:lstStyle/>
        <a:p>
          <a:endParaRPr lang="en-US"/>
        </a:p>
      </dgm:t>
    </dgm:pt>
    <dgm:pt modelId="{A143DA86-5CFB-48C5-8113-59902F320AE2}" type="pres">
      <dgm:prSet presAssocID="{C6C32B8D-F1B3-44EE-9599-BCD076D847A1}" presName="vert2" presStyleCnt="0"/>
      <dgm:spPr/>
    </dgm:pt>
    <dgm:pt modelId="{7D65D254-7965-4FA4-BDA3-716F84562081}" type="pres">
      <dgm:prSet presAssocID="{C6C32B8D-F1B3-44EE-9599-BCD076D847A1}" presName="thinLine2b" presStyleLbl="callout" presStyleIdx="0" presStyleCnt="1"/>
      <dgm:spPr/>
    </dgm:pt>
    <dgm:pt modelId="{39E06111-FAEB-486F-BA22-ECC7B5384851}" type="pres">
      <dgm:prSet presAssocID="{C6C32B8D-F1B3-44EE-9599-BCD076D847A1}" presName="vertSpace2b" presStyleCnt="0"/>
      <dgm:spPr/>
    </dgm:pt>
  </dgm:ptLst>
  <dgm:cxnLst>
    <dgm:cxn modelId="{458F759E-4431-43B7-BBC0-94052CD75A36}" type="presOf" srcId="{CAB18955-A383-4A4C-A507-2CAAEB95C633}" destId="{D56C0169-86F8-4F48-A960-BCF6DBB41370}" srcOrd="0" destOrd="0" presId="urn:microsoft.com/office/officeart/2008/layout/LinedList"/>
    <dgm:cxn modelId="{519FDC0A-D5B0-4917-A984-CE3A5E94838D}" type="presOf" srcId="{25778921-1EDE-4E57-8702-BDF305584DB1}" destId="{7B74CEC3-466A-4E7A-A578-2CCF9845ACD6}" srcOrd="0" destOrd="0" presId="urn:microsoft.com/office/officeart/2008/layout/LinedList"/>
    <dgm:cxn modelId="{528ADC90-D21E-4F75-9419-E8643C5227CD}" srcId="{25778921-1EDE-4E57-8702-BDF305584DB1}" destId="{C6C32B8D-F1B3-44EE-9599-BCD076D847A1}" srcOrd="0" destOrd="0" parTransId="{187BB63C-C5FE-4FC6-8F17-A3529A1A2656}" sibTransId="{2629E21D-EA28-4315-BDEC-32228FF1E590}"/>
    <dgm:cxn modelId="{4C232CE1-CED4-4825-895E-7C48F2EFFB15}" srcId="{CAB18955-A383-4A4C-A507-2CAAEB95C633}" destId="{25778921-1EDE-4E57-8702-BDF305584DB1}" srcOrd="0" destOrd="0" parTransId="{81F0C8D8-F27E-43B1-A0DA-6ABB4656D1E0}" sibTransId="{412A305B-BDFF-48C8-A908-7709336F5A8F}"/>
    <dgm:cxn modelId="{92AB4D76-D07B-419B-97D6-0E29E22A5EBE}" type="presOf" srcId="{C6C32B8D-F1B3-44EE-9599-BCD076D847A1}" destId="{DC390EAB-BAD2-4E66-BEA1-6D2B9EDBCD17}" srcOrd="0" destOrd="0" presId="urn:microsoft.com/office/officeart/2008/layout/LinedList"/>
    <dgm:cxn modelId="{5D4330C5-8790-4222-8624-B0C9D96E1C10}" type="presParOf" srcId="{D56C0169-86F8-4F48-A960-BCF6DBB41370}" destId="{0487DE10-0F2F-48F4-9D24-385C5C2339D3}" srcOrd="0" destOrd="0" presId="urn:microsoft.com/office/officeart/2008/layout/LinedList"/>
    <dgm:cxn modelId="{AA79FCCA-B1E0-4C1D-8734-1B50E1E6A39E}" type="presParOf" srcId="{D56C0169-86F8-4F48-A960-BCF6DBB41370}" destId="{B3D8BC5B-825D-480C-B5CC-474AED19745D}" srcOrd="1" destOrd="0" presId="urn:microsoft.com/office/officeart/2008/layout/LinedList"/>
    <dgm:cxn modelId="{882FAF90-B59B-4E55-A234-74CD6145CC0C}" type="presParOf" srcId="{B3D8BC5B-825D-480C-B5CC-474AED19745D}" destId="{7B74CEC3-466A-4E7A-A578-2CCF9845ACD6}" srcOrd="0" destOrd="0" presId="urn:microsoft.com/office/officeart/2008/layout/LinedList"/>
    <dgm:cxn modelId="{E6CC9775-1E7F-49A2-BCDB-1D9AF19A0716}" type="presParOf" srcId="{B3D8BC5B-825D-480C-B5CC-474AED19745D}" destId="{46B9E353-4631-469B-94C7-910C03A32D79}" srcOrd="1" destOrd="0" presId="urn:microsoft.com/office/officeart/2008/layout/LinedList"/>
    <dgm:cxn modelId="{64CC2992-1DF0-491C-8450-D1B57348F8C7}" type="presParOf" srcId="{46B9E353-4631-469B-94C7-910C03A32D79}" destId="{489A97E1-C889-4469-8344-FB5875EC8E3F}" srcOrd="0" destOrd="0" presId="urn:microsoft.com/office/officeart/2008/layout/LinedList"/>
    <dgm:cxn modelId="{1EA9412E-2EA6-4C6C-9D6B-1ADF7BC8C71F}" type="presParOf" srcId="{46B9E353-4631-469B-94C7-910C03A32D79}" destId="{FEA67620-C007-44EA-B679-8BD77E3E76AB}" srcOrd="1" destOrd="0" presId="urn:microsoft.com/office/officeart/2008/layout/LinedList"/>
    <dgm:cxn modelId="{EBD1F079-9436-4800-8739-2B3B76E9939E}" type="presParOf" srcId="{FEA67620-C007-44EA-B679-8BD77E3E76AB}" destId="{819953A9-D269-4F37-A44E-B940A6871244}" srcOrd="0" destOrd="0" presId="urn:microsoft.com/office/officeart/2008/layout/LinedList"/>
    <dgm:cxn modelId="{36CB34BE-5CC2-4F8B-8A3C-15F0C1A22C33}" type="presParOf" srcId="{FEA67620-C007-44EA-B679-8BD77E3E76AB}" destId="{DC390EAB-BAD2-4E66-BEA1-6D2B9EDBCD17}" srcOrd="1" destOrd="0" presId="urn:microsoft.com/office/officeart/2008/layout/LinedList"/>
    <dgm:cxn modelId="{B4DAD2D0-D680-4A1D-834C-5A3EEECED4F9}" type="presParOf" srcId="{FEA67620-C007-44EA-B679-8BD77E3E76AB}" destId="{A143DA86-5CFB-48C5-8113-59902F320AE2}" srcOrd="2" destOrd="0" presId="urn:microsoft.com/office/officeart/2008/layout/LinedList"/>
    <dgm:cxn modelId="{6A786FA8-7F17-4832-9F80-A607367E273A}" type="presParOf" srcId="{46B9E353-4631-469B-94C7-910C03A32D79}" destId="{7D65D254-7965-4FA4-BDA3-716F84562081}" srcOrd="2" destOrd="0" presId="urn:microsoft.com/office/officeart/2008/layout/LinedList"/>
    <dgm:cxn modelId="{308ABF0A-DAD1-4336-8B5C-2ACC439F959F}" type="presParOf" srcId="{46B9E353-4631-469B-94C7-910C03A32D79}" destId="{39E06111-FAEB-486F-BA22-ECC7B538485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4A8C5B-EDBD-457C-A63D-6005DA01F94C}" type="doc">
      <dgm:prSet loTypeId="urn:microsoft.com/office/officeart/2008/layout/PictureAccent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6ADFCAA-5F49-41C4-AABA-547F48150E65}">
      <dgm:prSet phldrT="[Text]"/>
      <dgm:spPr>
        <a:solidFill>
          <a:srgbClr val="BB054A"/>
        </a:solidFill>
      </dgm:spPr>
      <dgm:t>
        <a:bodyPr/>
        <a:lstStyle/>
        <a:p>
          <a:r>
            <a:rPr lang="en-US" b="1" smtClean="0">
              <a:solidFill>
                <a:schemeClr val="bg1"/>
              </a:solidFill>
              <a:latin typeface="Arial Narrow" panose="020B0606020202030204" pitchFamily="34" charset="0"/>
            </a:rPr>
            <a:t>Questions des participants</a:t>
          </a:r>
          <a:endParaRPr lang="en-US" b="1">
            <a:solidFill>
              <a:schemeClr val="bg1"/>
            </a:solidFill>
            <a:latin typeface="Arial Narrow" panose="020B0606020202030204" pitchFamily="34" charset="0"/>
          </a:endParaRPr>
        </a:p>
      </dgm:t>
    </dgm:pt>
    <dgm:pt modelId="{5E713396-C1E7-45EA-9C8D-CE1362706934}" type="parTrans" cxnId="{9C0C9652-9039-46EE-B9F4-0D19E4D7C29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7FBBEF0-C865-48E7-9886-F0BC3FC2B7DD}" type="sibTrans" cxnId="{9C0C9652-9039-46EE-B9F4-0D19E4D7C29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6261F35-BEDD-4131-8A3F-A9D6210E25CF}">
      <dgm:prSet phldrT="[Text]" custT="1"/>
      <dgm:spPr>
        <a:solidFill>
          <a:schemeClr val="bg1"/>
        </a:solidFill>
        <a:ln>
          <a:solidFill>
            <a:srgbClr val="BB054A"/>
          </a:solidFill>
        </a:ln>
      </dgm:spPr>
      <dgm:t>
        <a:bodyPr/>
        <a:lstStyle/>
        <a:p>
          <a:r>
            <a:rPr lang="en-GB" sz="2200" b="1" smtClean="0">
              <a:latin typeface="Arial Narrow" panose="020B0606020202030204" pitchFamily="34" charset="0"/>
            </a:rPr>
            <a:t>Questions de nature générale </a:t>
          </a:r>
          <a:r>
            <a:rPr lang="en-GB" sz="2200" b="0" smtClean="0">
              <a:latin typeface="Arial Narrow" panose="020B0606020202030204" pitchFamily="34" charset="0"/>
            </a:rPr>
            <a:t>:</a:t>
          </a:r>
          <a:r>
            <a:rPr lang="en-GB" sz="2200" smtClean="0">
              <a:latin typeface="Arial Narrow" panose="020B0606020202030204" pitchFamily="34" charset="0"/>
            </a:rPr>
            <a:t> </a:t>
          </a:r>
          <a:r>
            <a:rPr lang="en-GB" sz="2200" smtClean="0">
              <a:latin typeface="Arial Narrow" panose="020B0606020202030204" pitchFamily="34" charset="0"/>
              <a:hlinkClick xmlns:r="http://schemas.openxmlformats.org/officeDocument/2006/relationships" r:id="rId1"/>
            </a:rPr>
            <a:t>info@vistadm.ca</a:t>
          </a:r>
          <a:r>
            <a:rPr lang="en-GB" sz="2200" smtClean="0">
              <a:latin typeface="Arial Narrow" panose="020B0606020202030204" pitchFamily="34" charset="0"/>
            </a:rPr>
            <a:t> </a:t>
          </a:r>
          <a:endParaRPr lang="en-US" sz="2200">
            <a:latin typeface="Arial Narrow" panose="020B0606020202030204" pitchFamily="34" charset="0"/>
          </a:endParaRPr>
        </a:p>
      </dgm:t>
    </dgm:pt>
    <dgm:pt modelId="{BAECA6E1-2137-4CF5-8CF1-911F9E0CE553}" type="parTrans" cxnId="{C8C628DF-B4BB-4046-94CD-DB1E9B8878C6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51F4B737-B3C9-4006-9889-3D3001725D80}" type="sibTrans" cxnId="{C8C628DF-B4BB-4046-94CD-DB1E9B8878C6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5672AAB-847F-48F1-B902-503DC6E2FADD}">
      <dgm:prSet phldrT="[Text]" custT="1"/>
      <dgm:spPr>
        <a:solidFill>
          <a:schemeClr val="bg1"/>
        </a:solidFill>
        <a:ln>
          <a:solidFill>
            <a:srgbClr val="BB054A"/>
          </a:solidFill>
        </a:ln>
      </dgm:spPr>
      <dgm:t>
        <a:bodyPr/>
        <a:lstStyle/>
        <a:p>
          <a:r>
            <a:rPr lang="en-GB" sz="2200" b="1" smtClean="0">
              <a:latin typeface="Arial Narrow" panose="020B0606020202030204" pitchFamily="34" charset="0"/>
            </a:rPr>
            <a:t>Questions de nature technique </a:t>
          </a:r>
          <a:r>
            <a:rPr lang="en-GB" sz="2200" smtClean="0">
              <a:latin typeface="Arial Narrow" panose="020B0606020202030204" pitchFamily="34" charset="0"/>
            </a:rPr>
            <a:t>: </a:t>
          </a:r>
          <a:r>
            <a:rPr lang="en-GB" sz="2200" smtClean="0">
              <a:latin typeface="Arial Narrow" panose="020B0606020202030204" pitchFamily="34" charset="0"/>
              <a:hlinkClick xmlns:r="http://schemas.openxmlformats.org/officeDocument/2006/relationships" r:id="rId2"/>
            </a:rPr>
            <a:t>webmaster@vistadm.ca</a:t>
          </a:r>
          <a:endParaRPr lang="en-US" sz="2200">
            <a:latin typeface="Arial Narrow" panose="020B0606020202030204" pitchFamily="34" charset="0"/>
          </a:endParaRPr>
        </a:p>
      </dgm:t>
    </dgm:pt>
    <dgm:pt modelId="{18CBBFC9-F15A-4444-A764-87A00100C9C9}" type="parTrans" cxnId="{F8964D49-D72B-436F-80E9-443A607500F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7560AA2-E29A-4AEA-BF91-4825982D4035}" type="sibTrans" cxnId="{F8964D49-D72B-436F-80E9-443A607500F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C6EF637C-00C0-4C1E-B8A0-868F58267D6C}">
      <dgm:prSet custT="1"/>
      <dgm:spPr>
        <a:solidFill>
          <a:schemeClr val="bg1"/>
        </a:solidFill>
        <a:ln>
          <a:solidFill>
            <a:srgbClr val="BB054A"/>
          </a:solidFill>
        </a:ln>
      </dgm:spPr>
      <dgm:t>
        <a:bodyPr/>
        <a:lstStyle/>
        <a:p>
          <a:r>
            <a:rPr lang="en-US" sz="2200" b="1" dirty="0" err="1" smtClean="0">
              <a:latin typeface="Arial Narrow" panose="020B0606020202030204" pitchFamily="34" charset="0"/>
            </a:rPr>
            <a:t>Personnes-ressources</a:t>
          </a:r>
          <a:r>
            <a:rPr lang="en-US" sz="2200" b="1" dirty="0" smtClean="0">
              <a:latin typeface="Arial Narrow" panose="020B0606020202030204" pitchFamily="34" charset="0"/>
            </a:rPr>
            <a:t> du </a:t>
          </a:r>
          <a:r>
            <a:rPr lang="en-US" sz="2200" b="1" dirty="0" err="1" smtClean="0">
              <a:latin typeface="Arial Narrow" panose="020B0606020202030204" pitchFamily="34" charset="0"/>
            </a:rPr>
            <a:t>CCRC</a:t>
          </a:r>
          <a:r>
            <a:rPr lang="en-US" sz="2200" b="1" dirty="0" smtClean="0">
              <a:latin typeface="Arial Narrow" panose="020B0606020202030204" pitchFamily="34" charset="0"/>
            </a:rPr>
            <a:t> </a:t>
          </a:r>
          <a:r>
            <a:rPr lang="en-US" sz="2200" b="1" dirty="0" err="1" smtClean="0">
              <a:latin typeface="Arial Narrow" panose="020B0606020202030204" pitchFamily="34" charset="0"/>
            </a:rPr>
            <a:t>désignées</a:t>
          </a:r>
          <a:r>
            <a:rPr lang="en-US" sz="2200" b="1" dirty="0" smtClean="0">
              <a:latin typeface="Arial Narrow" panose="020B0606020202030204" pitchFamily="34" charset="0"/>
            </a:rPr>
            <a:t> </a:t>
          </a:r>
          <a:r>
            <a:rPr lang="en-US" sz="2200" dirty="0" smtClean="0">
              <a:latin typeface="Arial Narrow" panose="020B0606020202030204" pitchFamily="34" charset="0"/>
            </a:rPr>
            <a:t>: </a:t>
          </a:r>
          <a:r>
            <a:rPr lang="en-US" sz="2200" dirty="0" err="1" smtClean="0">
              <a:latin typeface="Arial Narrow" panose="020B0606020202030204" pitchFamily="34" charset="0"/>
            </a:rPr>
            <a:t>Lianne</a:t>
          </a:r>
          <a:r>
            <a:rPr lang="en-US" sz="2200" dirty="0" smtClean="0">
              <a:latin typeface="Arial Narrow" panose="020B0606020202030204" pitchFamily="34" charset="0"/>
            </a:rPr>
            <a:t> </a:t>
          </a:r>
          <a:r>
            <a:rPr lang="en-US" sz="2200" dirty="0" err="1" smtClean="0">
              <a:latin typeface="Arial Narrow" panose="020B0606020202030204" pitchFamily="34" charset="0"/>
            </a:rPr>
            <a:t>Goldin</a:t>
          </a:r>
          <a:r>
            <a:rPr lang="en-US" sz="2200" dirty="0" smtClean="0">
              <a:latin typeface="Arial Narrow" panose="020B0606020202030204" pitchFamily="34" charset="0"/>
            </a:rPr>
            <a:t> </a:t>
          </a:r>
          <a:r>
            <a:rPr lang="en-GB" sz="2200" dirty="0" smtClean="0">
              <a:latin typeface="Arial Narrow" panose="020B0606020202030204" pitchFamily="34" charset="0"/>
            </a:rPr>
            <a:t>(</a:t>
          </a:r>
          <a:r>
            <a:rPr lang="en-GB" sz="2200" dirty="0" err="1" smtClean="0">
              <a:latin typeface="Arial Narrow" panose="020B0606020202030204" pitchFamily="34" charset="0"/>
              <a:hlinkClick xmlns:r="http://schemas.openxmlformats.org/officeDocument/2006/relationships" r:id="rId3"/>
            </a:rPr>
            <a:t>lgoldin@chrc.net</a:t>
          </a:r>
          <a:r>
            <a:rPr lang="en-GB" sz="2200" dirty="0" smtClean="0">
              <a:latin typeface="Arial Narrow" panose="020B0606020202030204" pitchFamily="34" charset="0"/>
            </a:rPr>
            <a:t>), Victoria </a:t>
          </a:r>
          <a:r>
            <a:rPr lang="en-GB" sz="2200" dirty="0" err="1" smtClean="0">
              <a:latin typeface="Arial Narrow" panose="020B0606020202030204" pitchFamily="34" charset="0"/>
            </a:rPr>
            <a:t>Gootgarts</a:t>
          </a:r>
          <a:r>
            <a:rPr lang="en-GB" sz="2200" dirty="0" smtClean="0">
              <a:latin typeface="Arial Narrow" panose="020B0606020202030204" pitchFamily="34" charset="0"/>
            </a:rPr>
            <a:t> (</a:t>
          </a:r>
          <a:r>
            <a:rPr lang="en-GB" sz="2200" dirty="0" err="1" smtClean="0">
              <a:latin typeface="Arial Narrow" panose="020B0606020202030204" pitchFamily="34" charset="0"/>
              <a:hlinkClick xmlns:r="http://schemas.openxmlformats.org/officeDocument/2006/relationships" r:id="rId4"/>
            </a:rPr>
            <a:t>gootgartsv@chrc.net</a:t>
          </a:r>
          <a:r>
            <a:rPr lang="en-GB" sz="2200" dirty="0" smtClean="0">
              <a:latin typeface="Arial Narrow" panose="020B0606020202030204" pitchFamily="34" charset="0"/>
            </a:rPr>
            <a:t>) et Monique </a:t>
          </a:r>
          <a:r>
            <a:rPr lang="en-GB" sz="2200" dirty="0" err="1" smtClean="0">
              <a:latin typeface="Arial Narrow" panose="020B0606020202030204" pitchFamily="34" charset="0"/>
            </a:rPr>
            <a:t>Khoury</a:t>
          </a:r>
          <a:r>
            <a:rPr lang="en-GB" sz="2200" dirty="0" smtClean="0">
              <a:latin typeface="Arial Narrow" panose="020B0606020202030204" pitchFamily="34" charset="0"/>
            </a:rPr>
            <a:t> (de langue </a:t>
          </a:r>
          <a:r>
            <a:rPr lang="en-GB" sz="2200" dirty="0" err="1" smtClean="0">
              <a:latin typeface="Arial Narrow" panose="020B0606020202030204" pitchFamily="34" charset="0"/>
            </a:rPr>
            <a:t>française</a:t>
          </a:r>
          <a:r>
            <a:rPr lang="en-GB" sz="2200" dirty="0" smtClean="0">
              <a:latin typeface="Arial Narrow" panose="020B0606020202030204" pitchFamily="34" charset="0"/>
            </a:rPr>
            <a:t>) (</a:t>
          </a:r>
          <a:r>
            <a:rPr lang="en-GB" sz="2200" dirty="0" err="1" smtClean="0">
              <a:latin typeface="Arial Narrow" panose="020B0606020202030204" pitchFamily="34" charset="0"/>
              <a:hlinkClick xmlns:r="http://schemas.openxmlformats.org/officeDocument/2006/relationships" r:id="rId5"/>
            </a:rPr>
            <a:t>khourym@chrc.net</a:t>
          </a:r>
          <a:r>
            <a:rPr lang="en-GB" sz="2200" dirty="0" smtClean="0">
              <a:latin typeface="Arial Narrow" panose="020B0606020202030204" pitchFamily="34" charset="0"/>
            </a:rPr>
            <a:t>) </a:t>
          </a:r>
          <a:endParaRPr lang="en-US" sz="2200" dirty="0" smtClean="0">
            <a:latin typeface="Arial Narrow" panose="020B0606020202030204" pitchFamily="34" charset="0"/>
          </a:endParaRPr>
        </a:p>
      </dgm:t>
    </dgm:pt>
    <dgm:pt modelId="{C021A0D8-180F-409F-BD78-5522CC42CCBA}" type="parTrans" cxnId="{0879E5A8-AB6E-4989-AF4A-F384046FFEC6}">
      <dgm:prSet/>
      <dgm:spPr/>
      <dgm:t>
        <a:bodyPr/>
        <a:lstStyle/>
        <a:p>
          <a:endParaRPr lang="en-US"/>
        </a:p>
      </dgm:t>
    </dgm:pt>
    <dgm:pt modelId="{98183A7F-C94A-48FC-9689-5969D1AFF186}" type="sibTrans" cxnId="{0879E5A8-AB6E-4989-AF4A-F384046FFEC6}">
      <dgm:prSet/>
      <dgm:spPr/>
      <dgm:t>
        <a:bodyPr/>
        <a:lstStyle/>
        <a:p>
          <a:endParaRPr lang="en-US"/>
        </a:p>
      </dgm:t>
    </dgm:pt>
    <dgm:pt modelId="{879ED449-0EFD-4616-81C1-35364BF63F7D}" type="pres">
      <dgm:prSet presAssocID="{BB4A8C5B-EDBD-457C-A63D-6005DA01F94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AAD22EC-60D8-42A5-A0CE-5955988D3961}" type="pres">
      <dgm:prSet presAssocID="{16ADFCAA-5F49-41C4-AABA-547F48150E65}" presName="root" presStyleCnt="0">
        <dgm:presLayoutVars>
          <dgm:chMax/>
          <dgm:chPref val="4"/>
        </dgm:presLayoutVars>
      </dgm:prSet>
      <dgm:spPr/>
    </dgm:pt>
    <dgm:pt modelId="{EC34B213-F101-43CE-BC0D-52DF25964A2A}" type="pres">
      <dgm:prSet presAssocID="{16ADFCAA-5F49-41C4-AABA-547F48150E65}" presName="rootComposite" presStyleCnt="0">
        <dgm:presLayoutVars/>
      </dgm:prSet>
      <dgm:spPr/>
    </dgm:pt>
    <dgm:pt modelId="{6788BA9B-4CD5-4216-8F9B-08336B01D418}" type="pres">
      <dgm:prSet presAssocID="{16ADFCAA-5F49-41C4-AABA-547F48150E6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2DD1FEB-05AD-440E-8024-9B5DC931912F}" type="pres">
      <dgm:prSet presAssocID="{16ADFCAA-5F49-41C4-AABA-547F48150E65}" presName="childShape" presStyleCnt="0">
        <dgm:presLayoutVars>
          <dgm:chMax val="0"/>
          <dgm:chPref val="0"/>
        </dgm:presLayoutVars>
      </dgm:prSet>
      <dgm:spPr/>
    </dgm:pt>
    <dgm:pt modelId="{B1D0D8C9-A68E-4D9D-87CF-FBE13503D9A3}" type="pres">
      <dgm:prSet presAssocID="{46261F35-BEDD-4131-8A3F-A9D6210E25CF}" presName="childComposite" presStyleCnt="0">
        <dgm:presLayoutVars>
          <dgm:chMax val="0"/>
          <dgm:chPref val="0"/>
        </dgm:presLayoutVars>
      </dgm:prSet>
      <dgm:spPr/>
    </dgm:pt>
    <dgm:pt modelId="{89AEF6A1-6C75-4D47-8BE8-E01E02E38273}" type="pres">
      <dgm:prSet presAssocID="{46261F35-BEDD-4131-8A3F-A9D6210E25CF}" presName="Image" presStyleLbl="node1" presStyleIdx="0" presStyleCnt="3"/>
      <dgm:spPr>
        <a:solidFill>
          <a:srgbClr val="BB054A"/>
        </a:solidFill>
      </dgm:spPr>
    </dgm:pt>
    <dgm:pt modelId="{6F487B42-7F59-4A88-B292-67EE4DBC2FFB}" type="pres">
      <dgm:prSet presAssocID="{46261F35-BEDD-4131-8A3F-A9D6210E25CF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36B8C-3E6C-4990-8AE5-44DFF573D642}" type="pres">
      <dgm:prSet presAssocID="{45672AAB-847F-48F1-B902-503DC6E2FADD}" presName="childComposite" presStyleCnt="0">
        <dgm:presLayoutVars>
          <dgm:chMax val="0"/>
          <dgm:chPref val="0"/>
        </dgm:presLayoutVars>
      </dgm:prSet>
      <dgm:spPr/>
    </dgm:pt>
    <dgm:pt modelId="{B6172166-B925-464F-AC0D-71FF11C9E141}" type="pres">
      <dgm:prSet presAssocID="{45672AAB-847F-48F1-B902-503DC6E2FADD}" presName="Image" presStyleLbl="node1" presStyleIdx="1" presStyleCnt="3"/>
      <dgm:spPr>
        <a:solidFill>
          <a:srgbClr val="BB054A"/>
        </a:solidFill>
      </dgm:spPr>
    </dgm:pt>
    <dgm:pt modelId="{608857A1-6154-424A-BE52-A6652B130976}" type="pres">
      <dgm:prSet presAssocID="{45672AAB-847F-48F1-B902-503DC6E2FADD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B95BF-F88B-4260-BB3A-EAAC76A4088F}" type="pres">
      <dgm:prSet presAssocID="{C6EF637C-00C0-4C1E-B8A0-868F58267D6C}" presName="childComposite" presStyleCnt="0">
        <dgm:presLayoutVars>
          <dgm:chMax val="0"/>
          <dgm:chPref val="0"/>
        </dgm:presLayoutVars>
      </dgm:prSet>
      <dgm:spPr/>
    </dgm:pt>
    <dgm:pt modelId="{B4270369-C3FC-4982-A0A9-DA9DD7EE6F87}" type="pres">
      <dgm:prSet presAssocID="{C6EF637C-00C0-4C1E-B8A0-868F58267D6C}" presName="Image" presStyleLbl="node1" presStyleIdx="2" presStyleCnt="3"/>
      <dgm:spPr>
        <a:solidFill>
          <a:srgbClr val="BB054A"/>
        </a:solidFill>
      </dgm:spPr>
    </dgm:pt>
    <dgm:pt modelId="{73E48C63-BF39-46A6-A8B2-DB135FB4E7E7}" type="pres">
      <dgm:prSet presAssocID="{C6EF637C-00C0-4C1E-B8A0-868F58267D6C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79E5A8-AB6E-4989-AF4A-F384046FFEC6}" srcId="{16ADFCAA-5F49-41C4-AABA-547F48150E65}" destId="{C6EF637C-00C0-4C1E-B8A0-868F58267D6C}" srcOrd="2" destOrd="0" parTransId="{C021A0D8-180F-409F-BD78-5522CC42CCBA}" sibTransId="{98183A7F-C94A-48FC-9689-5969D1AFF186}"/>
    <dgm:cxn modelId="{0AD8F305-5929-4208-B7A4-11FEE26A2187}" type="presOf" srcId="{46261F35-BEDD-4131-8A3F-A9D6210E25CF}" destId="{6F487B42-7F59-4A88-B292-67EE4DBC2FFB}" srcOrd="0" destOrd="0" presId="urn:microsoft.com/office/officeart/2008/layout/PictureAccentList"/>
    <dgm:cxn modelId="{C8C628DF-B4BB-4046-94CD-DB1E9B8878C6}" srcId="{16ADFCAA-5F49-41C4-AABA-547F48150E65}" destId="{46261F35-BEDD-4131-8A3F-A9D6210E25CF}" srcOrd="0" destOrd="0" parTransId="{BAECA6E1-2137-4CF5-8CF1-911F9E0CE553}" sibTransId="{51F4B737-B3C9-4006-9889-3D3001725D80}"/>
    <dgm:cxn modelId="{99A63C25-B997-4D40-9D6D-6A10F8B87B7E}" type="presOf" srcId="{C6EF637C-00C0-4C1E-B8A0-868F58267D6C}" destId="{73E48C63-BF39-46A6-A8B2-DB135FB4E7E7}" srcOrd="0" destOrd="0" presId="urn:microsoft.com/office/officeart/2008/layout/PictureAccentList"/>
    <dgm:cxn modelId="{F8964D49-D72B-436F-80E9-443A607500FD}" srcId="{16ADFCAA-5F49-41C4-AABA-547F48150E65}" destId="{45672AAB-847F-48F1-B902-503DC6E2FADD}" srcOrd="1" destOrd="0" parTransId="{18CBBFC9-F15A-4444-A764-87A00100C9C9}" sibTransId="{D7560AA2-E29A-4AEA-BF91-4825982D4035}"/>
    <dgm:cxn modelId="{A9E5B3F8-5479-4E74-B742-6AE08730A391}" type="presOf" srcId="{BB4A8C5B-EDBD-457C-A63D-6005DA01F94C}" destId="{879ED449-0EFD-4616-81C1-35364BF63F7D}" srcOrd="0" destOrd="0" presId="urn:microsoft.com/office/officeart/2008/layout/PictureAccentList"/>
    <dgm:cxn modelId="{B2C7843D-F519-4A90-8708-C64D54A7FE05}" type="presOf" srcId="{45672AAB-847F-48F1-B902-503DC6E2FADD}" destId="{608857A1-6154-424A-BE52-A6652B130976}" srcOrd="0" destOrd="0" presId="urn:microsoft.com/office/officeart/2008/layout/PictureAccentList"/>
    <dgm:cxn modelId="{9C0C9652-9039-46EE-B9F4-0D19E4D7C29E}" srcId="{BB4A8C5B-EDBD-457C-A63D-6005DA01F94C}" destId="{16ADFCAA-5F49-41C4-AABA-547F48150E65}" srcOrd="0" destOrd="0" parTransId="{5E713396-C1E7-45EA-9C8D-CE1362706934}" sibTransId="{17FBBEF0-C865-48E7-9886-F0BC3FC2B7DD}"/>
    <dgm:cxn modelId="{E958366A-9AFA-4041-B5D9-5CDEE78E168E}" type="presOf" srcId="{16ADFCAA-5F49-41C4-AABA-547F48150E65}" destId="{6788BA9B-4CD5-4216-8F9B-08336B01D418}" srcOrd="0" destOrd="0" presId="urn:microsoft.com/office/officeart/2008/layout/PictureAccentList"/>
    <dgm:cxn modelId="{52FC619B-300E-44A3-8768-76F3FCAF42E2}" type="presParOf" srcId="{879ED449-0EFD-4616-81C1-35364BF63F7D}" destId="{8AAD22EC-60D8-42A5-A0CE-5955988D3961}" srcOrd="0" destOrd="0" presId="urn:microsoft.com/office/officeart/2008/layout/PictureAccentList"/>
    <dgm:cxn modelId="{59A03496-F396-46A3-B93C-6B074C930AE9}" type="presParOf" srcId="{8AAD22EC-60D8-42A5-A0CE-5955988D3961}" destId="{EC34B213-F101-43CE-BC0D-52DF25964A2A}" srcOrd="0" destOrd="0" presId="urn:microsoft.com/office/officeart/2008/layout/PictureAccentList"/>
    <dgm:cxn modelId="{4B599603-205E-488B-AC0E-060EE4B2249C}" type="presParOf" srcId="{EC34B213-F101-43CE-BC0D-52DF25964A2A}" destId="{6788BA9B-4CD5-4216-8F9B-08336B01D418}" srcOrd="0" destOrd="0" presId="urn:microsoft.com/office/officeart/2008/layout/PictureAccentList"/>
    <dgm:cxn modelId="{E90DE0BC-FE25-4050-ABF6-4733DEA306B2}" type="presParOf" srcId="{8AAD22EC-60D8-42A5-A0CE-5955988D3961}" destId="{D2DD1FEB-05AD-440E-8024-9B5DC931912F}" srcOrd="1" destOrd="0" presId="urn:microsoft.com/office/officeart/2008/layout/PictureAccentList"/>
    <dgm:cxn modelId="{8020DCBD-AFF6-46F2-B296-6F7CFCB46429}" type="presParOf" srcId="{D2DD1FEB-05AD-440E-8024-9B5DC931912F}" destId="{B1D0D8C9-A68E-4D9D-87CF-FBE13503D9A3}" srcOrd="0" destOrd="0" presId="urn:microsoft.com/office/officeart/2008/layout/PictureAccentList"/>
    <dgm:cxn modelId="{CED4E549-A22A-4AAE-813B-F4B3642D573B}" type="presParOf" srcId="{B1D0D8C9-A68E-4D9D-87CF-FBE13503D9A3}" destId="{89AEF6A1-6C75-4D47-8BE8-E01E02E38273}" srcOrd="0" destOrd="0" presId="urn:microsoft.com/office/officeart/2008/layout/PictureAccentList"/>
    <dgm:cxn modelId="{A65EE8D2-21FA-4605-AB0F-ABEB4AFE60A7}" type="presParOf" srcId="{B1D0D8C9-A68E-4D9D-87CF-FBE13503D9A3}" destId="{6F487B42-7F59-4A88-B292-67EE4DBC2FFB}" srcOrd="1" destOrd="0" presId="urn:microsoft.com/office/officeart/2008/layout/PictureAccentList"/>
    <dgm:cxn modelId="{865FEE0A-2522-44F1-9D62-7807218EE25D}" type="presParOf" srcId="{D2DD1FEB-05AD-440E-8024-9B5DC931912F}" destId="{EB636B8C-3E6C-4990-8AE5-44DFF573D642}" srcOrd="1" destOrd="0" presId="urn:microsoft.com/office/officeart/2008/layout/PictureAccentList"/>
    <dgm:cxn modelId="{B6601390-3628-4DA8-B360-227C69433FF8}" type="presParOf" srcId="{EB636B8C-3E6C-4990-8AE5-44DFF573D642}" destId="{B6172166-B925-464F-AC0D-71FF11C9E141}" srcOrd="0" destOrd="0" presId="urn:microsoft.com/office/officeart/2008/layout/PictureAccentList"/>
    <dgm:cxn modelId="{B82EA4E9-36F5-4C8D-A68C-C689288162BF}" type="presParOf" srcId="{EB636B8C-3E6C-4990-8AE5-44DFF573D642}" destId="{608857A1-6154-424A-BE52-A6652B130976}" srcOrd="1" destOrd="0" presId="urn:microsoft.com/office/officeart/2008/layout/PictureAccentList"/>
    <dgm:cxn modelId="{DC7780FC-4576-49A9-BAEC-BFF2AEE02039}" type="presParOf" srcId="{D2DD1FEB-05AD-440E-8024-9B5DC931912F}" destId="{F13B95BF-F88B-4260-BB3A-EAAC76A4088F}" srcOrd="2" destOrd="0" presId="urn:microsoft.com/office/officeart/2008/layout/PictureAccentList"/>
    <dgm:cxn modelId="{EA7329DC-B6B7-4696-ACFE-4987C1B882B6}" type="presParOf" srcId="{F13B95BF-F88B-4260-BB3A-EAAC76A4088F}" destId="{B4270369-C3FC-4982-A0A9-DA9DD7EE6F87}" srcOrd="0" destOrd="0" presId="urn:microsoft.com/office/officeart/2008/layout/PictureAccentList"/>
    <dgm:cxn modelId="{6AD713D9-DE2D-476B-ACCA-C7F4B6B02246}" type="presParOf" srcId="{F13B95BF-F88B-4260-BB3A-EAAC76A4088F}" destId="{73E48C63-BF39-46A6-A8B2-DB135FB4E7E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B18955-A383-4A4C-A507-2CAAEB95C633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778921-1EDE-4E57-8702-BDF305584DB1}">
      <dgm:prSet phldrT="[Text]"/>
      <dgm:spPr/>
      <dgm:t>
        <a:bodyPr/>
        <a:lstStyle/>
        <a:p>
          <a:r>
            <a:rPr lang="en-US" b="1" smtClean="0">
              <a:solidFill>
                <a:srgbClr val="BB054A"/>
              </a:solidFill>
              <a:latin typeface="Arial Narrow" panose="020B0606020202030204" pitchFamily="34" charset="0"/>
            </a:rPr>
            <a:t>Recruter des participants</a:t>
          </a:r>
          <a:endParaRPr lang="en-US" b="1">
            <a:solidFill>
              <a:srgbClr val="BB054A"/>
            </a:solidFill>
            <a:latin typeface="Arial Narrow" panose="020B0606020202030204" pitchFamily="34" charset="0"/>
          </a:endParaRPr>
        </a:p>
      </dgm:t>
    </dgm:pt>
    <dgm:pt modelId="{81F0C8D8-F27E-43B1-A0DA-6ABB4656D1E0}" type="parTrans" cxnId="{4C232CE1-CED4-4825-895E-7C48F2EFFB15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12A305B-BDFF-48C8-A908-7709336F5A8F}" type="sibTrans" cxnId="{4C232CE1-CED4-4825-895E-7C48F2EFFB15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C6C32B8D-F1B3-44EE-9599-BCD076D847A1}">
      <dgm:prSet phldrT="[Text]"/>
      <dgm:spPr/>
      <dgm:t>
        <a:bodyPr/>
        <a:lstStyle/>
        <a:p>
          <a:r>
            <a:rPr lang="en-US" b="1" dirty="0" smtClean="0">
              <a:latin typeface="Arial Narrow" panose="020B0606020202030204" pitchFamily="34" charset="0"/>
            </a:rPr>
            <a:t>Quoi faire?</a:t>
          </a:r>
        </a:p>
        <a:p>
          <a:r>
            <a:rPr lang="en-US" dirty="0" err="1" smtClean="0">
              <a:latin typeface="Arial Narrow" panose="020B0606020202030204" pitchFamily="34" charset="0"/>
            </a:rPr>
            <a:t>Vous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pouvez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effectuer</a:t>
          </a:r>
          <a:r>
            <a:rPr lang="en-US" dirty="0" smtClean="0">
              <a:latin typeface="Arial Narrow" panose="020B0606020202030204" pitchFamily="34" charset="0"/>
            </a:rPr>
            <a:t> un </a:t>
          </a:r>
          <a:r>
            <a:rPr lang="en-US" dirty="0" err="1" smtClean="0">
              <a:latin typeface="Arial Narrow" panose="020B0606020202030204" pitchFamily="34" charset="0"/>
            </a:rPr>
            <a:t>suivi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auprès</a:t>
          </a:r>
          <a:r>
            <a:rPr lang="en-US" dirty="0" smtClean="0">
              <a:latin typeface="Arial Narrow" panose="020B0606020202030204" pitchFamily="34" charset="0"/>
            </a:rPr>
            <a:t> des </a:t>
          </a:r>
          <a:r>
            <a:rPr lang="en-US" dirty="0" err="1" smtClean="0">
              <a:latin typeface="Arial Narrow" panose="020B0606020202030204" pitchFamily="34" charset="0"/>
            </a:rPr>
            <a:t>médecins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invités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afin</a:t>
          </a:r>
          <a:r>
            <a:rPr lang="en-US" dirty="0" smtClean="0">
              <a:latin typeface="Arial Narrow" panose="020B0606020202030204" pitchFamily="34" charset="0"/>
            </a:rPr>
            <a:t> de </a:t>
          </a:r>
          <a:r>
            <a:rPr lang="en-US" dirty="0" err="1" smtClean="0">
              <a:latin typeface="Arial Narrow" panose="020B0606020202030204" pitchFamily="34" charset="0"/>
            </a:rPr>
            <a:t>déterminer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s’ils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souhaitent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participer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lorsque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l’invitation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initiale</a:t>
          </a:r>
          <a:r>
            <a:rPr lang="en-US" dirty="0" smtClean="0">
              <a:latin typeface="Arial Narrow" panose="020B0606020202030204" pitchFamily="34" charset="0"/>
            </a:rPr>
            <a:t> a </a:t>
          </a:r>
          <a:r>
            <a:rPr lang="en-US" dirty="0" err="1" smtClean="0">
              <a:latin typeface="Arial Narrow" panose="020B0606020202030204" pitchFamily="34" charset="0"/>
            </a:rPr>
            <a:t>été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lancée</a:t>
          </a:r>
          <a:r>
            <a:rPr lang="en-US" dirty="0" smtClean="0">
              <a:latin typeface="Arial Narrow" panose="020B0606020202030204" pitchFamily="34" charset="0"/>
            </a:rPr>
            <a:t> par le </a:t>
          </a:r>
          <a:r>
            <a:rPr lang="en-US" dirty="0" err="1" smtClean="0">
              <a:latin typeface="Arial Narrow" panose="020B0606020202030204" pitchFamily="34" charset="0"/>
            </a:rPr>
            <a:t>CCRC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smtClean="0">
              <a:latin typeface="Arial Narrow" panose="020B0606020202030204" pitchFamily="34" charset="0"/>
            </a:rPr>
            <a:t>et le </a:t>
          </a:r>
          <a:r>
            <a:rPr lang="en-US" dirty="0" err="1" smtClean="0">
              <a:latin typeface="Arial Narrow" panose="020B0606020202030204" pitchFamily="34" charset="0"/>
            </a:rPr>
            <a:t>comité</a:t>
          </a:r>
          <a:r>
            <a:rPr lang="en-US" dirty="0" smtClean="0">
              <a:latin typeface="Arial Narrow" panose="020B0606020202030204" pitchFamily="34" charset="0"/>
            </a:rPr>
            <a:t> de </a:t>
          </a:r>
          <a:r>
            <a:rPr lang="en-US" dirty="0" err="1" smtClean="0">
              <a:latin typeface="Arial Narrow" panose="020B0606020202030204" pitchFamily="34" charset="0"/>
            </a:rPr>
            <a:t>planification</a:t>
          </a:r>
          <a:endParaRPr lang="en-US" dirty="0">
            <a:latin typeface="Arial Narrow" panose="020B0606020202030204" pitchFamily="34" charset="0"/>
          </a:endParaRPr>
        </a:p>
      </dgm:t>
    </dgm:pt>
    <dgm:pt modelId="{187BB63C-C5FE-4FC6-8F17-A3529A1A2656}" type="parTrans" cxnId="{528ADC90-D21E-4F75-9419-E8643C5227C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2629E21D-EA28-4315-BDEC-32228FF1E590}" type="sibTrans" cxnId="{528ADC90-D21E-4F75-9419-E8643C5227C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D6CC384-B328-4594-8C04-D3B045638868}">
      <dgm:prSet phldrT="[Text]"/>
      <dgm:spPr/>
      <dgm:t>
        <a:bodyPr/>
        <a:lstStyle/>
        <a:p>
          <a:r>
            <a:rPr lang="en-US" b="1" dirty="0" err="1" smtClean="0">
              <a:latin typeface="Arial Narrow" panose="020B0606020202030204" pitchFamily="34" charset="0"/>
            </a:rPr>
            <a:t>Quand</a:t>
          </a:r>
          <a:r>
            <a:rPr lang="en-US" b="1" dirty="0" smtClean="0">
              <a:latin typeface="Arial Narrow" panose="020B0606020202030204" pitchFamily="34" charset="0"/>
            </a:rPr>
            <a:t>?</a:t>
          </a:r>
        </a:p>
        <a:p>
          <a:r>
            <a:rPr lang="en-US" dirty="0" smtClean="0">
              <a:latin typeface="Arial Narrow" panose="020B0606020202030204" pitchFamily="34" charset="0"/>
            </a:rPr>
            <a:t>À tout moment </a:t>
          </a:r>
          <a:r>
            <a:rPr lang="en-US" dirty="0" err="1" smtClean="0">
              <a:latin typeface="Arial Narrow" panose="020B0606020202030204" pitchFamily="34" charset="0"/>
            </a:rPr>
            <a:t>puisque</a:t>
          </a:r>
          <a:r>
            <a:rPr lang="en-US" dirty="0" smtClean="0">
              <a:latin typeface="Arial Narrow" panose="020B0606020202030204" pitchFamily="34" charset="0"/>
            </a:rPr>
            <a:t> les </a:t>
          </a:r>
          <a:r>
            <a:rPr lang="en-US" dirty="0" smtClean="0">
              <a:latin typeface="Arial Narrow" panose="020B0606020202030204" pitchFamily="34" charset="0"/>
            </a:rPr>
            <a:t>invitations </a:t>
          </a:r>
          <a:r>
            <a:rPr lang="en-US" dirty="0" err="1" smtClean="0">
              <a:latin typeface="Arial Narrow" panose="020B0606020202030204" pitchFamily="34" charset="0"/>
            </a:rPr>
            <a:t>initiales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ont</a:t>
          </a:r>
          <a:r>
            <a:rPr lang="en-US" dirty="0" smtClean="0">
              <a:latin typeface="Arial Narrow" panose="020B0606020202030204" pitchFamily="34" charset="0"/>
            </a:rPr>
            <a:t> déjà </a:t>
          </a:r>
          <a:r>
            <a:rPr lang="en-US" dirty="0" err="1" smtClean="0">
              <a:latin typeface="Arial Narrow" panose="020B0606020202030204" pitchFamily="34" charset="0"/>
            </a:rPr>
            <a:t>été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envoyées</a:t>
          </a:r>
          <a:r>
            <a:rPr lang="en-US" dirty="0" smtClean="0">
              <a:latin typeface="Arial Narrow" panose="020B0606020202030204" pitchFamily="34" charset="0"/>
            </a:rPr>
            <a:t>; nous </a:t>
          </a:r>
          <a:r>
            <a:rPr lang="en-US" dirty="0" err="1" smtClean="0">
              <a:latin typeface="Arial Narrow" panose="020B0606020202030204" pitchFamily="34" charset="0"/>
            </a:rPr>
            <a:t>voulons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que</a:t>
          </a:r>
          <a:r>
            <a:rPr lang="en-US" dirty="0" smtClean="0">
              <a:latin typeface="Arial Narrow" panose="020B0606020202030204" pitchFamily="34" charset="0"/>
            </a:rPr>
            <a:t> les </a:t>
          </a:r>
          <a:r>
            <a:rPr lang="en-US" dirty="0" err="1" smtClean="0">
              <a:latin typeface="Arial Narrow" panose="020B0606020202030204" pitchFamily="34" charset="0"/>
            </a:rPr>
            <a:t>médecins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s’inscrivent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dès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que</a:t>
          </a:r>
          <a:r>
            <a:rPr lang="en-US" dirty="0" smtClean="0">
              <a:latin typeface="Arial Narrow" panose="020B0606020202030204" pitchFamily="34" charset="0"/>
            </a:rPr>
            <a:t> possible </a:t>
          </a:r>
          <a:r>
            <a:rPr lang="en-US" dirty="0" err="1" smtClean="0">
              <a:latin typeface="Arial Narrow" panose="020B0606020202030204" pitchFamily="34" charset="0"/>
            </a:rPr>
            <a:t>s’ils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souhaitent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participer</a:t>
          </a:r>
          <a:r>
            <a:rPr lang="en-US" dirty="0" smtClean="0">
              <a:latin typeface="Arial Narrow" panose="020B0606020202030204" pitchFamily="34" charset="0"/>
            </a:rPr>
            <a:t> au </a:t>
          </a:r>
          <a:r>
            <a:rPr lang="en-US" dirty="0" err="1" smtClean="0">
              <a:latin typeface="Arial Narrow" panose="020B0606020202030204" pitchFamily="34" charset="0"/>
            </a:rPr>
            <a:t>programme</a:t>
          </a:r>
          <a:r>
            <a:rPr lang="en-US" dirty="0" smtClean="0">
              <a:latin typeface="Arial Narrow" panose="020B0606020202030204" pitchFamily="34" charset="0"/>
            </a:rPr>
            <a:t>.</a:t>
          </a:r>
          <a:endParaRPr lang="en-US" dirty="0">
            <a:latin typeface="Arial Narrow" panose="020B0606020202030204" pitchFamily="34" charset="0"/>
          </a:endParaRPr>
        </a:p>
      </dgm:t>
    </dgm:pt>
    <dgm:pt modelId="{B2B71A46-8763-44B2-8CF7-3882DD1AC32E}" type="parTrans" cxnId="{854DCF4C-BCD9-4EA0-AA60-3F1A570902B6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B1BD80A0-86FD-42C8-949C-59978160B969}" type="sibTrans" cxnId="{854DCF4C-BCD9-4EA0-AA60-3F1A570902B6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7AA4638-0867-411F-AD26-7235B2E0303E}">
      <dgm:prSet phldrT="[Text]"/>
      <dgm:spPr/>
      <dgm:t>
        <a:bodyPr/>
        <a:lstStyle/>
        <a:p>
          <a:r>
            <a:rPr lang="en-US" b="1" dirty="0" smtClean="0">
              <a:latin typeface="Arial Narrow" panose="020B0606020202030204" pitchFamily="34" charset="0"/>
            </a:rPr>
            <a:t>Comment?</a:t>
          </a:r>
        </a:p>
        <a:p>
          <a:r>
            <a:rPr lang="en-US" dirty="0" err="1" smtClean="0">
              <a:latin typeface="Arial Narrow" panose="020B0606020202030204" pitchFamily="34" charset="0"/>
            </a:rPr>
            <a:t>Vous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pouvez</a:t>
          </a:r>
          <a:r>
            <a:rPr lang="en-US" dirty="0" smtClean="0">
              <a:latin typeface="Arial Narrow" panose="020B0606020202030204" pitchFamily="34" charset="0"/>
            </a:rPr>
            <a:t> consulter le </a:t>
          </a:r>
          <a:r>
            <a:rPr lang="en-US" dirty="0" err="1" smtClean="0">
              <a:latin typeface="Arial Narrow" panose="020B0606020202030204" pitchFamily="34" charset="0"/>
            </a:rPr>
            <a:t>statut</a:t>
          </a:r>
          <a:r>
            <a:rPr lang="en-US" dirty="0" smtClean="0">
              <a:latin typeface="Arial Narrow" panose="020B0606020202030204" pitchFamily="34" charset="0"/>
            </a:rPr>
            <a:t> de </a:t>
          </a:r>
          <a:r>
            <a:rPr lang="en-US" dirty="0" err="1" smtClean="0">
              <a:latin typeface="Arial Narrow" panose="020B0606020202030204" pitchFamily="34" charset="0"/>
            </a:rPr>
            <a:t>l’invitation</a:t>
          </a:r>
          <a:r>
            <a:rPr lang="en-US" dirty="0" smtClean="0">
              <a:latin typeface="Arial Narrow" panose="020B0606020202030204" pitchFamily="34" charset="0"/>
            </a:rPr>
            <a:t>/de la participation de </a:t>
          </a:r>
          <a:r>
            <a:rPr lang="en-US" dirty="0" err="1" smtClean="0">
              <a:latin typeface="Arial Narrow" panose="020B0606020202030204" pitchFamily="34" charset="0"/>
            </a:rPr>
            <a:t>vos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médecins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sur</a:t>
          </a:r>
          <a:r>
            <a:rPr lang="en-US" dirty="0" smtClean="0">
              <a:latin typeface="Arial Narrow" panose="020B0606020202030204" pitchFamily="34" charset="0"/>
            </a:rPr>
            <a:t> le </a:t>
          </a:r>
          <a:r>
            <a:rPr lang="en-US" dirty="0" err="1" smtClean="0">
              <a:latin typeface="Arial Narrow" panose="020B0606020202030204" pitchFamily="34" charset="0"/>
            </a:rPr>
            <a:t>portail</a:t>
          </a:r>
          <a:r>
            <a:rPr lang="en-US" dirty="0" smtClean="0">
              <a:latin typeface="Arial Narrow" panose="020B0606020202030204" pitchFamily="34" charset="0"/>
            </a:rPr>
            <a:t> internet et </a:t>
          </a:r>
          <a:r>
            <a:rPr lang="en-US" dirty="0" err="1" smtClean="0">
              <a:latin typeface="Arial Narrow" panose="020B0606020202030204" pitchFamily="34" charset="0"/>
            </a:rPr>
            <a:t>vous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pouvez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accéder</a:t>
          </a:r>
          <a:r>
            <a:rPr lang="en-US" dirty="0" smtClean="0">
              <a:latin typeface="Arial Narrow" panose="020B0606020202030204" pitchFamily="34" charset="0"/>
            </a:rPr>
            <a:t> aux invitations </a:t>
          </a:r>
          <a:r>
            <a:rPr lang="en-US" dirty="0" err="1" smtClean="0">
              <a:latin typeface="Arial Narrow" panose="020B0606020202030204" pitchFamily="34" charset="0"/>
            </a:rPr>
            <a:t>personnalisées</a:t>
          </a:r>
          <a:r>
            <a:rPr lang="en-US" dirty="0" smtClean="0">
              <a:latin typeface="Arial Narrow" panose="020B0606020202030204" pitchFamily="34" charset="0"/>
            </a:rPr>
            <a:t> qui </a:t>
          </a:r>
          <a:r>
            <a:rPr lang="en-US" dirty="0" err="1" smtClean="0">
              <a:latin typeface="Arial Narrow" panose="020B0606020202030204" pitchFamily="34" charset="0"/>
            </a:rPr>
            <a:t>peuvent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être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imprimées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smtClean="0">
              <a:latin typeface="Arial Narrow" panose="020B0606020202030204" pitchFamily="34" charset="0"/>
            </a:rPr>
            <a:t>et par la suite </a:t>
          </a:r>
          <a:r>
            <a:rPr lang="en-US" dirty="0" err="1" smtClean="0">
              <a:latin typeface="Arial Narrow" panose="020B0606020202030204" pitchFamily="34" charset="0"/>
            </a:rPr>
            <a:t>utilisées</a:t>
          </a:r>
          <a:r>
            <a:rPr lang="en-US" dirty="0" smtClean="0">
              <a:latin typeface="Arial Narrow" panose="020B0606020202030204" pitchFamily="34" charset="0"/>
            </a:rPr>
            <a:t> pour assurer un </a:t>
          </a:r>
          <a:r>
            <a:rPr lang="en-US" dirty="0" err="1" smtClean="0">
              <a:latin typeface="Arial Narrow" panose="020B0606020202030204" pitchFamily="34" charset="0"/>
            </a:rPr>
            <a:t>suivi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auprès</a:t>
          </a:r>
          <a:r>
            <a:rPr lang="en-US" dirty="0" smtClean="0">
              <a:latin typeface="Arial Narrow" panose="020B0606020202030204" pitchFamily="34" charset="0"/>
            </a:rPr>
            <a:t> de </a:t>
          </a:r>
          <a:r>
            <a:rPr lang="en-US" dirty="0" err="1" smtClean="0">
              <a:latin typeface="Arial Narrow" panose="020B0606020202030204" pitchFamily="34" charset="0"/>
            </a:rPr>
            <a:t>vos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médecins</a:t>
          </a:r>
          <a:r>
            <a:rPr lang="en-US" dirty="0" smtClean="0">
              <a:latin typeface="Arial Narrow" panose="020B0606020202030204" pitchFamily="34" charset="0"/>
            </a:rPr>
            <a:t>.</a:t>
          </a:r>
          <a:endParaRPr lang="en-US" dirty="0">
            <a:latin typeface="Arial Narrow" panose="020B0606020202030204" pitchFamily="34" charset="0"/>
          </a:endParaRPr>
        </a:p>
      </dgm:t>
    </dgm:pt>
    <dgm:pt modelId="{00EEEF2C-4B97-439B-AF1D-3F50DCC95BAA}" type="parTrans" cxnId="{6EA70FE5-5AC0-444E-B628-DD0E25CC88A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4E37452-A49E-4770-A24D-60DE88FF957A}" type="sibTrans" cxnId="{6EA70FE5-5AC0-444E-B628-DD0E25CC88A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56C0169-86F8-4F48-A960-BCF6DBB41370}" type="pres">
      <dgm:prSet presAssocID="{CAB18955-A383-4A4C-A507-2CAAEB95C63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87DE10-0F2F-48F4-9D24-385C5C2339D3}" type="pres">
      <dgm:prSet presAssocID="{25778921-1EDE-4E57-8702-BDF305584DB1}" presName="thickLine" presStyleLbl="alignNode1" presStyleIdx="0" presStyleCnt="1"/>
      <dgm:spPr>
        <a:ln>
          <a:solidFill>
            <a:srgbClr val="BB054A"/>
          </a:solidFill>
        </a:ln>
      </dgm:spPr>
    </dgm:pt>
    <dgm:pt modelId="{B3D8BC5B-825D-480C-B5CC-474AED19745D}" type="pres">
      <dgm:prSet presAssocID="{25778921-1EDE-4E57-8702-BDF305584DB1}" presName="horz1" presStyleCnt="0"/>
      <dgm:spPr/>
    </dgm:pt>
    <dgm:pt modelId="{7B74CEC3-466A-4E7A-A578-2CCF9845ACD6}" type="pres">
      <dgm:prSet presAssocID="{25778921-1EDE-4E57-8702-BDF305584DB1}" presName="tx1" presStyleLbl="revTx" presStyleIdx="0" presStyleCnt="4"/>
      <dgm:spPr/>
      <dgm:t>
        <a:bodyPr/>
        <a:lstStyle/>
        <a:p>
          <a:endParaRPr lang="en-US"/>
        </a:p>
      </dgm:t>
    </dgm:pt>
    <dgm:pt modelId="{46B9E353-4631-469B-94C7-910C03A32D79}" type="pres">
      <dgm:prSet presAssocID="{25778921-1EDE-4E57-8702-BDF305584DB1}" presName="vert1" presStyleCnt="0"/>
      <dgm:spPr/>
    </dgm:pt>
    <dgm:pt modelId="{489A97E1-C889-4469-8344-FB5875EC8E3F}" type="pres">
      <dgm:prSet presAssocID="{C6C32B8D-F1B3-44EE-9599-BCD076D847A1}" presName="vertSpace2a" presStyleCnt="0"/>
      <dgm:spPr/>
    </dgm:pt>
    <dgm:pt modelId="{FEA67620-C007-44EA-B679-8BD77E3E76AB}" type="pres">
      <dgm:prSet presAssocID="{C6C32B8D-F1B3-44EE-9599-BCD076D847A1}" presName="horz2" presStyleCnt="0"/>
      <dgm:spPr/>
    </dgm:pt>
    <dgm:pt modelId="{819953A9-D269-4F37-A44E-B940A6871244}" type="pres">
      <dgm:prSet presAssocID="{C6C32B8D-F1B3-44EE-9599-BCD076D847A1}" presName="horzSpace2" presStyleCnt="0"/>
      <dgm:spPr/>
    </dgm:pt>
    <dgm:pt modelId="{DC390EAB-BAD2-4E66-BEA1-6D2B9EDBCD17}" type="pres">
      <dgm:prSet presAssocID="{C6C32B8D-F1B3-44EE-9599-BCD076D847A1}" presName="tx2" presStyleLbl="revTx" presStyleIdx="1" presStyleCnt="4"/>
      <dgm:spPr/>
      <dgm:t>
        <a:bodyPr/>
        <a:lstStyle/>
        <a:p>
          <a:endParaRPr lang="en-US"/>
        </a:p>
      </dgm:t>
    </dgm:pt>
    <dgm:pt modelId="{A143DA86-5CFB-48C5-8113-59902F320AE2}" type="pres">
      <dgm:prSet presAssocID="{C6C32B8D-F1B3-44EE-9599-BCD076D847A1}" presName="vert2" presStyleCnt="0"/>
      <dgm:spPr/>
    </dgm:pt>
    <dgm:pt modelId="{7D65D254-7965-4FA4-BDA3-716F84562081}" type="pres">
      <dgm:prSet presAssocID="{C6C32B8D-F1B3-44EE-9599-BCD076D847A1}" presName="thinLine2b" presStyleLbl="callout" presStyleIdx="0" presStyleCnt="3"/>
      <dgm:spPr/>
    </dgm:pt>
    <dgm:pt modelId="{39E06111-FAEB-486F-BA22-ECC7B5384851}" type="pres">
      <dgm:prSet presAssocID="{C6C32B8D-F1B3-44EE-9599-BCD076D847A1}" presName="vertSpace2b" presStyleCnt="0"/>
      <dgm:spPr/>
    </dgm:pt>
    <dgm:pt modelId="{9CB198D4-6990-4F3C-B380-9DF7AE9F5C57}" type="pres">
      <dgm:prSet presAssocID="{FD6CC384-B328-4594-8C04-D3B045638868}" presName="horz2" presStyleCnt="0"/>
      <dgm:spPr/>
    </dgm:pt>
    <dgm:pt modelId="{527B039A-AD26-4F38-8107-EF0C0D16E344}" type="pres">
      <dgm:prSet presAssocID="{FD6CC384-B328-4594-8C04-D3B045638868}" presName="horzSpace2" presStyleCnt="0"/>
      <dgm:spPr/>
    </dgm:pt>
    <dgm:pt modelId="{C2571890-71F5-4D14-90FA-809B8C56391D}" type="pres">
      <dgm:prSet presAssocID="{FD6CC384-B328-4594-8C04-D3B045638868}" presName="tx2" presStyleLbl="revTx" presStyleIdx="2" presStyleCnt="4"/>
      <dgm:spPr/>
      <dgm:t>
        <a:bodyPr/>
        <a:lstStyle/>
        <a:p>
          <a:endParaRPr lang="en-US"/>
        </a:p>
      </dgm:t>
    </dgm:pt>
    <dgm:pt modelId="{66EF51DA-0452-49F8-BE4B-8BFECCA8B125}" type="pres">
      <dgm:prSet presAssocID="{FD6CC384-B328-4594-8C04-D3B045638868}" presName="vert2" presStyleCnt="0"/>
      <dgm:spPr/>
    </dgm:pt>
    <dgm:pt modelId="{A05DD927-ACCC-47E2-B6B1-843C41FDA368}" type="pres">
      <dgm:prSet presAssocID="{FD6CC384-B328-4594-8C04-D3B045638868}" presName="thinLine2b" presStyleLbl="callout" presStyleIdx="1" presStyleCnt="3"/>
      <dgm:spPr/>
    </dgm:pt>
    <dgm:pt modelId="{69878347-F0E1-48A4-8573-06786D4BD94E}" type="pres">
      <dgm:prSet presAssocID="{FD6CC384-B328-4594-8C04-D3B045638868}" presName="vertSpace2b" presStyleCnt="0"/>
      <dgm:spPr/>
    </dgm:pt>
    <dgm:pt modelId="{ADDEBD92-5366-44F5-830C-6B1F31983019}" type="pres">
      <dgm:prSet presAssocID="{77AA4638-0867-411F-AD26-7235B2E0303E}" presName="horz2" presStyleCnt="0"/>
      <dgm:spPr/>
    </dgm:pt>
    <dgm:pt modelId="{4D7120A3-4BEA-4A28-8DA5-009304A95DB5}" type="pres">
      <dgm:prSet presAssocID="{77AA4638-0867-411F-AD26-7235B2E0303E}" presName="horzSpace2" presStyleCnt="0"/>
      <dgm:spPr/>
    </dgm:pt>
    <dgm:pt modelId="{CCADE9C2-BBEC-4ECF-9212-5CDEF66C3709}" type="pres">
      <dgm:prSet presAssocID="{77AA4638-0867-411F-AD26-7235B2E0303E}" presName="tx2" presStyleLbl="revTx" presStyleIdx="3" presStyleCnt="4"/>
      <dgm:spPr/>
      <dgm:t>
        <a:bodyPr/>
        <a:lstStyle/>
        <a:p>
          <a:endParaRPr lang="en-US"/>
        </a:p>
      </dgm:t>
    </dgm:pt>
    <dgm:pt modelId="{24C4D7A3-576E-4545-A16A-7225CCED4253}" type="pres">
      <dgm:prSet presAssocID="{77AA4638-0867-411F-AD26-7235B2E0303E}" presName="vert2" presStyleCnt="0"/>
      <dgm:spPr/>
    </dgm:pt>
    <dgm:pt modelId="{0EDAE615-7CE3-4943-BCA4-21AA1E2AC6AB}" type="pres">
      <dgm:prSet presAssocID="{77AA4638-0867-411F-AD26-7235B2E0303E}" presName="thinLine2b" presStyleLbl="callout" presStyleIdx="2" presStyleCnt="3"/>
      <dgm:spPr/>
    </dgm:pt>
    <dgm:pt modelId="{623DAB08-DA5B-469C-86BD-E31F9C856BAD}" type="pres">
      <dgm:prSet presAssocID="{77AA4638-0867-411F-AD26-7235B2E0303E}" presName="vertSpace2b" presStyleCnt="0"/>
      <dgm:spPr/>
    </dgm:pt>
  </dgm:ptLst>
  <dgm:cxnLst>
    <dgm:cxn modelId="{4C232CE1-CED4-4825-895E-7C48F2EFFB15}" srcId="{CAB18955-A383-4A4C-A507-2CAAEB95C633}" destId="{25778921-1EDE-4E57-8702-BDF305584DB1}" srcOrd="0" destOrd="0" parTransId="{81F0C8D8-F27E-43B1-A0DA-6ABB4656D1E0}" sibTransId="{412A305B-BDFF-48C8-A908-7709336F5A8F}"/>
    <dgm:cxn modelId="{584D76AF-54E8-437B-A550-0F7571EFBA0C}" type="presOf" srcId="{25778921-1EDE-4E57-8702-BDF305584DB1}" destId="{7B74CEC3-466A-4E7A-A578-2CCF9845ACD6}" srcOrd="0" destOrd="0" presId="urn:microsoft.com/office/officeart/2008/layout/LinedList"/>
    <dgm:cxn modelId="{854DCF4C-BCD9-4EA0-AA60-3F1A570902B6}" srcId="{25778921-1EDE-4E57-8702-BDF305584DB1}" destId="{FD6CC384-B328-4594-8C04-D3B045638868}" srcOrd="1" destOrd="0" parTransId="{B2B71A46-8763-44B2-8CF7-3882DD1AC32E}" sibTransId="{B1BD80A0-86FD-42C8-949C-59978160B969}"/>
    <dgm:cxn modelId="{9F9ED337-E9B2-43B4-9BF2-E799934F6027}" type="presOf" srcId="{FD6CC384-B328-4594-8C04-D3B045638868}" destId="{C2571890-71F5-4D14-90FA-809B8C56391D}" srcOrd="0" destOrd="0" presId="urn:microsoft.com/office/officeart/2008/layout/LinedList"/>
    <dgm:cxn modelId="{6EA70FE5-5AC0-444E-B628-DD0E25CC88AE}" srcId="{25778921-1EDE-4E57-8702-BDF305584DB1}" destId="{77AA4638-0867-411F-AD26-7235B2E0303E}" srcOrd="2" destOrd="0" parTransId="{00EEEF2C-4B97-439B-AF1D-3F50DCC95BAA}" sibTransId="{14E37452-A49E-4770-A24D-60DE88FF957A}"/>
    <dgm:cxn modelId="{528ADC90-D21E-4F75-9419-E8643C5227CD}" srcId="{25778921-1EDE-4E57-8702-BDF305584DB1}" destId="{C6C32B8D-F1B3-44EE-9599-BCD076D847A1}" srcOrd="0" destOrd="0" parTransId="{187BB63C-C5FE-4FC6-8F17-A3529A1A2656}" sibTransId="{2629E21D-EA28-4315-BDEC-32228FF1E590}"/>
    <dgm:cxn modelId="{DCB38765-664A-487E-BD90-1F9AA22C3917}" type="presOf" srcId="{C6C32B8D-F1B3-44EE-9599-BCD076D847A1}" destId="{DC390EAB-BAD2-4E66-BEA1-6D2B9EDBCD17}" srcOrd="0" destOrd="0" presId="urn:microsoft.com/office/officeart/2008/layout/LinedList"/>
    <dgm:cxn modelId="{144C543F-7013-49C4-8971-E2483F25E741}" type="presOf" srcId="{CAB18955-A383-4A4C-A507-2CAAEB95C633}" destId="{D56C0169-86F8-4F48-A960-BCF6DBB41370}" srcOrd="0" destOrd="0" presId="urn:microsoft.com/office/officeart/2008/layout/LinedList"/>
    <dgm:cxn modelId="{10F3E529-EBC6-462B-996A-E7EE34701AEE}" type="presOf" srcId="{77AA4638-0867-411F-AD26-7235B2E0303E}" destId="{CCADE9C2-BBEC-4ECF-9212-5CDEF66C3709}" srcOrd="0" destOrd="0" presId="urn:microsoft.com/office/officeart/2008/layout/LinedList"/>
    <dgm:cxn modelId="{5351A9AA-17E1-4DE5-BACA-4D9C575B85C1}" type="presParOf" srcId="{D56C0169-86F8-4F48-A960-BCF6DBB41370}" destId="{0487DE10-0F2F-48F4-9D24-385C5C2339D3}" srcOrd="0" destOrd="0" presId="urn:microsoft.com/office/officeart/2008/layout/LinedList"/>
    <dgm:cxn modelId="{5C8ABA9B-AB2E-4724-9A8B-B7CBD9DC9642}" type="presParOf" srcId="{D56C0169-86F8-4F48-A960-BCF6DBB41370}" destId="{B3D8BC5B-825D-480C-B5CC-474AED19745D}" srcOrd="1" destOrd="0" presId="urn:microsoft.com/office/officeart/2008/layout/LinedList"/>
    <dgm:cxn modelId="{26DD0BEF-A677-4051-A1C5-B4421D2B25DF}" type="presParOf" srcId="{B3D8BC5B-825D-480C-B5CC-474AED19745D}" destId="{7B74CEC3-466A-4E7A-A578-2CCF9845ACD6}" srcOrd="0" destOrd="0" presId="urn:microsoft.com/office/officeart/2008/layout/LinedList"/>
    <dgm:cxn modelId="{290C5802-0205-4A9D-96B7-73C36FB5F708}" type="presParOf" srcId="{B3D8BC5B-825D-480C-B5CC-474AED19745D}" destId="{46B9E353-4631-469B-94C7-910C03A32D79}" srcOrd="1" destOrd="0" presId="urn:microsoft.com/office/officeart/2008/layout/LinedList"/>
    <dgm:cxn modelId="{3AB8DF16-74E6-476E-80F7-6244201E89AB}" type="presParOf" srcId="{46B9E353-4631-469B-94C7-910C03A32D79}" destId="{489A97E1-C889-4469-8344-FB5875EC8E3F}" srcOrd="0" destOrd="0" presId="urn:microsoft.com/office/officeart/2008/layout/LinedList"/>
    <dgm:cxn modelId="{713D4ACC-AC4F-4463-AA9A-A17E4CEC8CFF}" type="presParOf" srcId="{46B9E353-4631-469B-94C7-910C03A32D79}" destId="{FEA67620-C007-44EA-B679-8BD77E3E76AB}" srcOrd="1" destOrd="0" presId="urn:microsoft.com/office/officeart/2008/layout/LinedList"/>
    <dgm:cxn modelId="{69DF069A-D220-4DC0-98FB-0B088F4B17B4}" type="presParOf" srcId="{FEA67620-C007-44EA-B679-8BD77E3E76AB}" destId="{819953A9-D269-4F37-A44E-B940A6871244}" srcOrd="0" destOrd="0" presId="urn:microsoft.com/office/officeart/2008/layout/LinedList"/>
    <dgm:cxn modelId="{07528714-FD4C-4767-9ADF-414932B94052}" type="presParOf" srcId="{FEA67620-C007-44EA-B679-8BD77E3E76AB}" destId="{DC390EAB-BAD2-4E66-BEA1-6D2B9EDBCD17}" srcOrd="1" destOrd="0" presId="urn:microsoft.com/office/officeart/2008/layout/LinedList"/>
    <dgm:cxn modelId="{58DC58D5-1C4F-4A09-9C78-6FBD30783144}" type="presParOf" srcId="{FEA67620-C007-44EA-B679-8BD77E3E76AB}" destId="{A143DA86-5CFB-48C5-8113-59902F320AE2}" srcOrd="2" destOrd="0" presId="urn:microsoft.com/office/officeart/2008/layout/LinedList"/>
    <dgm:cxn modelId="{DFCB5B8F-D264-4915-AFDD-47DCC081CB4A}" type="presParOf" srcId="{46B9E353-4631-469B-94C7-910C03A32D79}" destId="{7D65D254-7965-4FA4-BDA3-716F84562081}" srcOrd="2" destOrd="0" presId="urn:microsoft.com/office/officeart/2008/layout/LinedList"/>
    <dgm:cxn modelId="{2F3D7298-4BA0-4E34-82D8-A7C8D56AFD8F}" type="presParOf" srcId="{46B9E353-4631-469B-94C7-910C03A32D79}" destId="{39E06111-FAEB-486F-BA22-ECC7B5384851}" srcOrd="3" destOrd="0" presId="urn:microsoft.com/office/officeart/2008/layout/LinedList"/>
    <dgm:cxn modelId="{6ABE1F40-FDF2-4AF0-8001-FEDC156E43D2}" type="presParOf" srcId="{46B9E353-4631-469B-94C7-910C03A32D79}" destId="{9CB198D4-6990-4F3C-B380-9DF7AE9F5C57}" srcOrd="4" destOrd="0" presId="urn:microsoft.com/office/officeart/2008/layout/LinedList"/>
    <dgm:cxn modelId="{7F28C98E-8FA3-4131-9469-32D67EEB13C0}" type="presParOf" srcId="{9CB198D4-6990-4F3C-B380-9DF7AE9F5C57}" destId="{527B039A-AD26-4F38-8107-EF0C0D16E344}" srcOrd="0" destOrd="0" presId="urn:microsoft.com/office/officeart/2008/layout/LinedList"/>
    <dgm:cxn modelId="{15ABD291-3E9C-4E5B-A53D-7FDCE019392B}" type="presParOf" srcId="{9CB198D4-6990-4F3C-B380-9DF7AE9F5C57}" destId="{C2571890-71F5-4D14-90FA-809B8C56391D}" srcOrd="1" destOrd="0" presId="urn:microsoft.com/office/officeart/2008/layout/LinedList"/>
    <dgm:cxn modelId="{351A56BD-B994-46B3-B269-8E0599965E99}" type="presParOf" srcId="{9CB198D4-6990-4F3C-B380-9DF7AE9F5C57}" destId="{66EF51DA-0452-49F8-BE4B-8BFECCA8B125}" srcOrd="2" destOrd="0" presId="urn:microsoft.com/office/officeart/2008/layout/LinedList"/>
    <dgm:cxn modelId="{F5F12AC3-4597-4A20-841C-E149566D679A}" type="presParOf" srcId="{46B9E353-4631-469B-94C7-910C03A32D79}" destId="{A05DD927-ACCC-47E2-B6B1-843C41FDA368}" srcOrd="5" destOrd="0" presId="urn:microsoft.com/office/officeart/2008/layout/LinedList"/>
    <dgm:cxn modelId="{53C4074B-6540-4DB6-87E6-572A5647562E}" type="presParOf" srcId="{46B9E353-4631-469B-94C7-910C03A32D79}" destId="{69878347-F0E1-48A4-8573-06786D4BD94E}" srcOrd="6" destOrd="0" presId="urn:microsoft.com/office/officeart/2008/layout/LinedList"/>
    <dgm:cxn modelId="{B3DAD972-EC50-4816-B3D5-BB85B2AFE362}" type="presParOf" srcId="{46B9E353-4631-469B-94C7-910C03A32D79}" destId="{ADDEBD92-5366-44F5-830C-6B1F31983019}" srcOrd="7" destOrd="0" presId="urn:microsoft.com/office/officeart/2008/layout/LinedList"/>
    <dgm:cxn modelId="{15926392-A56E-42D4-8F80-31F726F5835E}" type="presParOf" srcId="{ADDEBD92-5366-44F5-830C-6B1F31983019}" destId="{4D7120A3-4BEA-4A28-8DA5-009304A95DB5}" srcOrd="0" destOrd="0" presId="urn:microsoft.com/office/officeart/2008/layout/LinedList"/>
    <dgm:cxn modelId="{26456EAD-AAC1-49DF-825C-F5081A11253B}" type="presParOf" srcId="{ADDEBD92-5366-44F5-830C-6B1F31983019}" destId="{CCADE9C2-BBEC-4ECF-9212-5CDEF66C3709}" srcOrd="1" destOrd="0" presId="urn:microsoft.com/office/officeart/2008/layout/LinedList"/>
    <dgm:cxn modelId="{39D9430B-41B8-479D-91C1-127BD9CACDDC}" type="presParOf" srcId="{ADDEBD92-5366-44F5-830C-6B1F31983019}" destId="{24C4D7A3-576E-4545-A16A-7225CCED4253}" srcOrd="2" destOrd="0" presId="urn:microsoft.com/office/officeart/2008/layout/LinedList"/>
    <dgm:cxn modelId="{8E2497B1-6DE6-41CB-8C5F-A767262E7F74}" type="presParOf" srcId="{46B9E353-4631-469B-94C7-910C03A32D79}" destId="{0EDAE615-7CE3-4943-BCA4-21AA1E2AC6AB}" srcOrd="8" destOrd="0" presId="urn:microsoft.com/office/officeart/2008/layout/LinedList"/>
    <dgm:cxn modelId="{963CDFB3-944C-4ED9-AA90-6BF9CC2BC419}" type="presParOf" srcId="{46B9E353-4631-469B-94C7-910C03A32D79}" destId="{623DAB08-DA5B-469C-86BD-E31F9C856B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B18955-A383-4A4C-A507-2CAAEB95C633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778921-1EDE-4E57-8702-BDF305584DB1}">
      <dgm:prSet phldrT="[Text]" custT="1"/>
      <dgm:spPr/>
      <dgm:t>
        <a:bodyPr/>
        <a:lstStyle/>
        <a:p>
          <a:r>
            <a:rPr lang="en-US" sz="2200" b="1" smtClean="0">
              <a:solidFill>
                <a:srgbClr val="BB054A"/>
              </a:solidFill>
              <a:latin typeface="Arial Narrow" panose="020B0606020202030204" pitchFamily="34" charset="0"/>
            </a:rPr>
            <a:t>Acheminer les questions des participants</a:t>
          </a:r>
          <a:endParaRPr lang="en-US" sz="2200" b="1">
            <a:solidFill>
              <a:srgbClr val="BB054A"/>
            </a:solidFill>
            <a:latin typeface="Arial Narrow" panose="020B0606020202030204" pitchFamily="34" charset="0"/>
          </a:endParaRPr>
        </a:p>
      </dgm:t>
    </dgm:pt>
    <dgm:pt modelId="{81F0C8D8-F27E-43B1-A0DA-6ABB4656D1E0}" type="parTrans" cxnId="{4C232CE1-CED4-4825-895E-7C48F2EFFB15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12A305B-BDFF-48C8-A908-7709336F5A8F}" type="sibTrans" cxnId="{4C232CE1-CED4-4825-895E-7C48F2EFFB15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C6C32B8D-F1B3-44EE-9599-BCD076D847A1}">
      <dgm:prSet phldrT="[Text]"/>
      <dgm:spPr/>
      <dgm:t>
        <a:bodyPr/>
        <a:lstStyle/>
        <a:p>
          <a:r>
            <a:rPr lang="en-US" b="1" dirty="0" smtClean="0">
              <a:latin typeface="Arial Narrow" panose="020B0606020202030204" pitchFamily="34" charset="0"/>
            </a:rPr>
            <a:t>Quoi faire?</a:t>
          </a:r>
        </a:p>
        <a:p>
          <a:r>
            <a:rPr lang="en-US" dirty="0" err="1" smtClean="0">
              <a:latin typeface="Arial Narrow" panose="020B0606020202030204" pitchFamily="34" charset="0"/>
            </a:rPr>
            <a:t>Acheminer</a:t>
          </a:r>
          <a:r>
            <a:rPr lang="en-US" dirty="0" smtClean="0">
              <a:latin typeface="Arial Narrow" panose="020B0606020202030204" pitchFamily="34" charset="0"/>
            </a:rPr>
            <a:t> au </a:t>
          </a:r>
          <a:r>
            <a:rPr lang="en-US" dirty="0" err="1" smtClean="0">
              <a:latin typeface="Arial Narrow" panose="020B0606020202030204" pitchFamily="34" charset="0"/>
            </a:rPr>
            <a:t>CCRC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smtClean="0">
              <a:latin typeface="Arial Narrow" panose="020B0606020202030204" pitchFamily="34" charset="0"/>
            </a:rPr>
            <a:t>les questions des participants au </a:t>
          </a:r>
          <a:r>
            <a:rPr lang="en-US" dirty="0" err="1" smtClean="0">
              <a:latin typeface="Arial Narrow" panose="020B0606020202030204" pitchFamily="34" charset="0"/>
            </a:rPr>
            <a:t>sujet</a:t>
          </a:r>
          <a:r>
            <a:rPr lang="en-US" dirty="0" smtClean="0">
              <a:latin typeface="Arial Narrow" panose="020B0606020202030204" pitchFamily="34" charset="0"/>
            </a:rPr>
            <a:t> du </a:t>
          </a:r>
          <a:r>
            <a:rPr lang="en-US" dirty="0" err="1" smtClean="0">
              <a:latin typeface="Arial Narrow" panose="020B0606020202030204" pitchFamily="34" charset="0"/>
            </a:rPr>
            <a:t>programme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smtClean="0">
              <a:latin typeface="Arial Narrow" panose="020B0606020202030204" pitchFamily="34" charset="0"/>
            </a:rPr>
            <a:t>(questions </a:t>
          </a:r>
          <a:r>
            <a:rPr lang="en-US" dirty="0" smtClean="0">
              <a:latin typeface="Arial Narrow" panose="020B0606020202030204" pitchFamily="34" charset="0"/>
            </a:rPr>
            <a:t>de nature technique </a:t>
          </a:r>
          <a:r>
            <a:rPr lang="en-US" dirty="0" err="1" smtClean="0">
              <a:latin typeface="Arial Narrow" panose="020B0606020202030204" pitchFamily="34" charset="0"/>
            </a:rPr>
            <a:t>ou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générale</a:t>
          </a:r>
          <a:r>
            <a:rPr lang="en-US" dirty="0" smtClean="0">
              <a:latin typeface="Arial Narrow" panose="020B0606020202030204" pitchFamily="34" charset="0"/>
            </a:rPr>
            <a:t>)</a:t>
          </a:r>
          <a:endParaRPr lang="en-US" dirty="0">
            <a:latin typeface="Arial Narrow" panose="020B0606020202030204" pitchFamily="34" charset="0"/>
          </a:endParaRPr>
        </a:p>
      </dgm:t>
    </dgm:pt>
    <dgm:pt modelId="{187BB63C-C5FE-4FC6-8F17-A3529A1A2656}" type="parTrans" cxnId="{528ADC90-D21E-4F75-9419-E8643C5227C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2629E21D-EA28-4315-BDEC-32228FF1E590}" type="sibTrans" cxnId="{528ADC90-D21E-4F75-9419-E8643C5227C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D6CC384-B328-4594-8C04-D3B045638868}">
      <dgm:prSet phldrT="[Text]"/>
      <dgm:spPr/>
      <dgm:t>
        <a:bodyPr/>
        <a:lstStyle/>
        <a:p>
          <a:r>
            <a:rPr lang="en-US" b="1" dirty="0" err="1" smtClean="0">
              <a:latin typeface="Arial Narrow" panose="020B0606020202030204" pitchFamily="34" charset="0"/>
            </a:rPr>
            <a:t>Quand</a:t>
          </a:r>
          <a:r>
            <a:rPr lang="en-US" b="1" dirty="0" smtClean="0">
              <a:latin typeface="Arial Narrow" panose="020B0606020202030204" pitchFamily="34" charset="0"/>
            </a:rPr>
            <a:t>?</a:t>
          </a:r>
        </a:p>
        <a:p>
          <a:r>
            <a:rPr lang="en-US" dirty="0" smtClean="0">
              <a:latin typeface="Arial Narrow" panose="020B0606020202030204" pitchFamily="34" charset="0"/>
            </a:rPr>
            <a:t>Plus </a:t>
          </a:r>
          <a:r>
            <a:rPr lang="en-US" dirty="0" err="1" smtClean="0">
              <a:latin typeface="Arial Narrow" panose="020B0606020202030204" pitchFamily="34" charset="0"/>
            </a:rPr>
            <a:t>vous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acheminez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smtClean="0">
              <a:latin typeface="Arial Narrow" panose="020B0606020202030204" pitchFamily="34" charset="0"/>
            </a:rPr>
            <a:t>les questions des participants </a:t>
          </a:r>
          <a:r>
            <a:rPr lang="en-US" dirty="0" err="1" smtClean="0">
              <a:latin typeface="Arial Narrow" panose="020B0606020202030204" pitchFamily="34" charset="0"/>
            </a:rPr>
            <a:t>rapidement</a:t>
          </a:r>
          <a:r>
            <a:rPr lang="en-US" dirty="0" smtClean="0">
              <a:latin typeface="Arial Narrow" panose="020B0606020202030204" pitchFamily="34" charset="0"/>
            </a:rPr>
            <a:t> au </a:t>
          </a:r>
          <a:r>
            <a:rPr lang="en-US" dirty="0" err="1" smtClean="0">
              <a:latin typeface="Arial Narrow" panose="020B0606020202030204" pitchFamily="34" charset="0"/>
            </a:rPr>
            <a:t>CCRC</a:t>
          </a:r>
          <a:r>
            <a:rPr lang="en-US" dirty="0" smtClean="0">
              <a:latin typeface="Arial Narrow" panose="020B0606020202030204" pitchFamily="34" charset="0"/>
            </a:rPr>
            <a:t>, plus </a:t>
          </a:r>
          <a:r>
            <a:rPr lang="en-US" dirty="0" err="1" smtClean="0">
              <a:latin typeface="Arial Narrow" panose="020B0606020202030204" pitchFamily="34" charset="0"/>
            </a:rPr>
            <a:t>celui</a:t>
          </a:r>
          <a:r>
            <a:rPr lang="en-US" dirty="0" smtClean="0">
              <a:latin typeface="Arial Narrow" panose="020B0606020202030204" pitchFamily="34" charset="0"/>
            </a:rPr>
            <a:t>-ci </a:t>
          </a:r>
          <a:r>
            <a:rPr lang="en-US" dirty="0" err="1" smtClean="0">
              <a:latin typeface="Arial Narrow" panose="020B0606020202030204" pitchFamily="34" charset="0"/>
            </a:rPr>
            <a:t>pourra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répondre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rapidement</a:t>
          </a:r>
          <a:r>
            <a:rPr lang="en-US" dirty="0" smtClean="0">
              <a:latin typeface="Arial Narrow" panose="020B0606020202030204" pitchFamily="34" charset="0"/>
            </a:rPr>
            <a:t>. </a:t>
          </a:r>
          <a:endParaRPr lang="en-US" dirty="0">
            <a:latin typeface="Arial Narrow" panose="020B0606020202030204" pitchFamily="34" charset="0"/>
          </a:endParaRPr>
        </a:p>
      </dgm:t>
    </dgm:pt>
    <dgm:pt modelId="{B2B71A46-8763-44B2-8CF7-3882DD1AC32E}" type="parTrans" cxnId="{854DCF4C-BCD9-4EA0-AA60-3F1A570902B6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B1BD80A0-86FD-42C8-949C-59978160B969}" type="sibTrans" cxnId="{854DCF4C-BCD9-4EA0-AA60-3F1A570902B6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7AA4638-0867-411F-AD26-7235B2E0303E}">
      <dgm:prSet phldrT="[Text]"/>
      <dgm:spPr/>
      <dgm:t>
        <a:bodyPr/>
        <a:lstStyle/>
        <a:p>
          <a:r>
            <a:rPr lang="en-US" b="1" dirty="0" smtClean="0">
              <a:latin typeface="Arial Narrow" panose="020B0606020202030204" pitchFamily="34" charset="0"/>
            </a:rPr>
            <a:t>Comment?</a:t>
          </a:r>
        </a:p>
        <a:p>
          <a:r>
            <a:rPr lang="en-US" dirty="0" smtClean="0">
              <a:latin typeface="Arial Narrow" panose="020B0606020202030204" pitchFamily="34" charset="0"/>
            </a:rPr>
            <a:t>Les questions </a:t>
          </a:r>
          <a:r>
            <a:rPr lang="en-US" dirty="0" err="1" smtClean="0">
              <a:latin typeface="Arial Narrow" panose="020B0606020202030204" pitchFamily="34" charset="0"/>
            </a:rPr>
            <a:t>générales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doivent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être</a:t>
          </a:r>
          <a:r>
            <a:rPr lang="en-US" dirty="0" smtClean="0">
              <a:latin typeface="Arial Narrow" panose="020B0606020202030204" pitchFamily="34" charset="0"/>
            </a:rPr>
            <a:t> </a:t>
          </a:r>
          <a:r>
            <a:rPr lang="en-US" dirty="0" err="1" smtClean="0">
              <a:latin typeface="Arial Narrow" panose="020B0606020202030204" pitchFamily="34" charset="0"/>
            </a:rPr>
            <a:t>acheminées</a:t>
          </a:r>
          <a:r>
            <a:rPr lang="en-US" dirty="0" smtClean="0">
              <a:latin typeface="Arial Narrow" panose="020B0606020202030204" pitchFamily="34" charset="0"/>
            </a:rPr>
            <a:t> à </a:t>
          </a:r>
          <a:r>
            <a:rPr lang="de-DE" u="sng" dirty="0" smtClean="0">
              <a:latin typeface="Arial Narrow" panose="020B0606020202030204" pitchFamily="34" charset="0"/>
              <a:hlinkClick xmlns:r="http://schemas.openxmlformats.org/officeDocument/2006/relationships" r:id="rId1"/>
            </a:rPr>
            <a:t>info@vistadm.ca</a:t>
          </a:r>
          <a:r>
            <a:rPr lang="de-DE" dirty="0" smtClean="0">
              <a:latin typeface="Arial Narrow" panose="020B0606020202030204" pitchFamily="34" charset="0"/>
            </a:rPr>
            <a:t> et les </a:t>
          </a:r>
          <a:r>
            <a:rPr lang="de-DE" dirty="0" err="1" smtClean="0">
              <a:latin typeface="Arial Narrow" panose="020B0606020202030204" pitchFamily="34" charset="0"/>
            </a:rPr>
            <a:t>questions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techniques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doivent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être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acheminées</a:t>
          </a:r>
          <a:r>
            <a:rPr lang="de-DE" dirty="0" smtClean="0">
              <a:latin typeface="Arial Narrow" panose="020B0606020202030204" pitchFamily="34" charset="0"/>
            </a:rPr>
            <a:t> à </a:t>
          </a:r>
          <a:r>
            <a:rPr lang="de-DE" u="sng" dirty="0" smtClean="0">
              <a:latin typeface="Arial Narrow" panose="020B0606020202030204" pitchFamily="34" charset="0"/>
              <a:hlinkClick xmlns:r="http://schemas.openxmlformats.org/officeDocument/2006/relationships" r:id="rId2"/>
            </a:rPr>
            <a:t>webmaster@vistadm.ca</a:t>
          </a:r>
          <a:r>
            <a:rPr lang="de-DE" u="none" dirty="0" smtClean="0">
              <a:latin typeface="Arial Narrow" panose="020B0606020202030204" pitchFamily="34" charset="0"/>
            </a:rPr>
            <a:t>. </a:t>
          </a:r>
          <a:r>
            <a:rPr lang="de-DE" dirty="0" err="1" smtClean="0">
              <a:latin typeface="Arial Narrow" panose="020B0606020202030204" pitchFamily="34" charset="0"/>
            </a:rPr>
            <a:t>Vous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recevrez</a:t>
          </a:r>
          <a:r>
            <a:rPr lang="de-DE" dirty="0" smtClean="0">
              <a:latin typeface="Arial Narrow" panose="020B0606020202030204" pitchFamily="34" charset="0"/>
            </a:rPr>
            <a:t> des </a:t>
          </a:r>
          <a:r>
            <a:rPr lang="de-DE" dirty="0" err="1" smtClean="0">
              <a:latin typeface="Arial Narrow" panose="020B0606020202030204" pitchFamily="34" charset="0"/>
            </a:rPr>
            <a:t>cartes</a:t>
          </a:r>
          <a:r>
            <a:rPr lang="de-DE" dirty="0" smtClean="0">
              <a:latin typeface="Arial Narrow" panose="020B0606020202030204" pitchFamily="34" charset="0"/>
            </a:rPr>
            <a:t> par la poste </a:t>
          </a:r>
          <a:r>
            <a:rPr lang="de-DE" dirty="0" err="1" smtClean="0">
              <a:latin typeface="Arial Narrow" panose="020B0606020202030204" pitchFamily="34" charset="0"/>
            </a:rPr>
            <a:t>contenant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tous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ces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renseignements</a:t>
          </a:r>
          <a:r>
            <a:rPr lang="de-DE" dirty="0" smtClean="0">
              <a:latin typeface="Arial Narrow" panose="020B0606020202030204" pitchFamily="34" charset="0"/>
            </a:rPr>
            <a:t> et </a:t>
          </a:r>
          <a:r>
            <a:rPr lang="de-DE" dirty="0" err="1" smtClean="0">
              <a:latin typeface="Arial Narrow" panose="020B0606020202030204" pitchFamily="34" charset="0"/>
            </a:rPr>
            <a:t>qui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peuvent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être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distribuées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aux</a:t>
          </a:r>
          <a:r>
            <a:rPr lang="de-DE" dirty="0" smtClean="0">
              <a:latin typeface="Arial Narrow" panose="020B0606020202030204" pitchFamily="34" charset="0"/>
            </a:rPr>
            <a:t> </a:t>
          </a:r>
          <a:r>
            <a:rPr lang="de-DE" dirty="0" err="1" smtClean="0">
              <a:latin typeface="Arial Narrow" panose="020B0606020202030204" pitchFamily="34" charset="0"/>
            </a:rPr>
            <a:t>participants</a:t>
          </a:r>
          <a:r>
            <a:rPr lang="de-DE" dirty="0" smtClean="0">
              <a:latin typeface="Arial Narrow" panose="020B0606020202030204" pitchFamily="34" charset="0"/>
            </a:rPr>
            <a:t>. </a:t>
          </a:r>
          <a:endParaRPr lang="en-US" dirty="0">
            <a:latin typeface="Arial Narrow" panose="020B0606020202030204" pitchFamily="34" charset="0"/>
          </a:endParaRPr>
        </a:p>
      </dgm:t>
    </dgm:pt>
    <dgm:pt modelId="{00EEEF2C-4B97-439B-AF1D-3F50DCC95BAA}" type="parTrans" cxnId="{6EA70FE5-5AC0-444E-B628-DD0E25CC88A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4E37452-A49E-4770-A24D-60DE88FF957A}" type="sibTrans" cxnId="{6EA70FE5-5AC0-444E-B628-DD0E25CC88A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56C0169-86F8-4F48-A960-BCF6DBB41370}" type="pres">
      <dgm:prSet presAssocID="{CAB18955-A383-4A4C-A507-2CAAEB95C63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87DE10-0F2F-48F4-9D24-385C5C2339D3}" type="pres">
      <dgm:prSet presAssocID="{25778921-1EDE-4E57-8702-BDF305584DB1}" presName="thickLine" presStyleLbl="alignNode1" presStyleIdx="0" presStyleCnt="1"/>
      <dgm:spPr>
        <a:ln>
          <a:solidFill>
            <a:srgbClr val="BB054A"/>
          </a:solidFill>
        </a:ln>
      </dgm:spPr>
    </dgm:pt>
    <dgm:pt modelId="{B3D8BC5B-825D-480C-B5CC-474AED19745D}" type="pres">
      <dgm:prSet presAssocID="{25778921-1EDE-4E57-8702-BDF305584DB1}" presName="horz1" presStyleCnt="0"/>
      <dgm:spPr/>
    </dgm:pt>
    <dgm:pt modelId="{7B74CEC3-466A-4E7A-A578-2CCF9845ACD6}" type="pres">
      <dgm:prSet presAssocID="{25778921-1EDE-4E57-8702-BDF305584DB1}" presName="tx1" presStyleLbl="revTx" presStyleIdx="0" presStyleCnt="4"/>
      <dgm:spPr/>
      <dgm:t>
        <a:bodyPr/>
        <a:lstStyle/>
        <a:p>
          <a:endParaRPr lang="en-US"/>
        </a:p>
      </dgm:t>
    </dgm:pt>
    <dgm:pt modelId="{46B9E353-4631-469B-94C7-910C03A32D79}" type="pres">
      <dgm:prSet presAssocID="{25778921-1EDE-4E57-8702-BDF305584DB1}" presName="vert1" presStyleCnt="0"/>
      <dgm:spPr/>
    </dgm:pt>
    <dgm:pt modelId="{489A97E1-C889-4469-8344-FB5875EC8E3F}" type="pres">
      <dgm:prSet presAssocID="{C6C32B8D-F1B3-44EE-9599-BCD076D847A1}" presName="vertSpace2a" presStyleCnt="0"/>
      <dgm:spPr/>
    </dgm:pt>
    <dgm:pt modelId="{FEA67620-C007-44EA-B679-8BD77E3E76AB}" type="pres">
      <dgm:prSet presAssocID="{C6C32B8D-F1B3-44EE-9599-BCD076D847A1}" presName="horz2" presStyleCnt="0"/>
      <dgm:spPr/>
    </dgm:pt>
    <dgm:pt modelId="{819953A9-D269-4F37-A44E-B940A6871244}" type="pres">
      <dgm:prSet presAssocID="{C6C32B8D-F1B3-44EE-9599-BCD076D847A1}" presName="horzSpace2" presStyleCnt="0"/>
      <dgm:spPr/>
    </dgm:pt>
    <dgm:pt modelId="{DC390EAB-BAD2-4E66-BEA1-6D2B9EDBCD17}" type="pres">
      <dgm:prSet presAssocID="{C6C32B8D-F1B3-44EE-9599-BCD076D847A1}" presName="tx2" presStyleLbl="revTx" presStyleIdx="1" presStyleCnt="4"/>
      <dgm:spPr/>
      <dgm:t>
        <a:bodyPr/>
        <a:lstStyle/>
        <a:p>
          <a:endParaRPr lang="en-US"/>
        </a:p>
      </dgm:t>
    </dgm:pt>
    <dgm:pt modelId="{A143DA86-5CFB-48C5-8113-59902F320AE2}" type="pres">
      <dgm:prSet presAssocID="{C6C32B8D-F1B3-44EE-9599-BCD076D847A1}" presName="vert2" presStyleCnt="0"/>
      <dgm:spPr/>
    </dgm:pt>
    <dgm:pt modelId="{7D65D254-7965-4FA4-BDA3-716F84562081}" type="pres">
      <dgm:prSet presAssocID="{C6C32B8D-F1B3-44EE-9599-BCD076D847A1}" presName="thinLine2b" presStyleLbl="callout" presStyleIdx="0" presStyleCnt="3"/>
      <dgm:spPr/>
    </dgm:pt>
    <dgm:pt modelId="{39E06111-FAEB-486F-BA22-ECC7B5384851}" type="pres">
      <dgm:prSet presAssocID="{C6C32B8D-F1B3-44EE-9599-BCD076D847A1}" presName="vertSpace2b" presStyleCnt="0"/>
      <dgm:spPr/>
    </dgm:pt>
    <dgm:pt modelId="{9CB198D4-6990-4F3C-B380-9DF7AE9F5C57}" type="pres">
      <dgm:prSet presAssocID="{FD6CC384-B328-4594-8C04-D3B045638868}" presName="horz2" presStyleCnt="0"/>
      <dgm:spPr/>
    </dgm:pt>
    <dgm:pt modelId="{527B039A-AD26-4F38-8107-EF0C0D16E344}" type="pres">
      <dgm:prSet presAssocID="{FD6CC384-B328-4594-8C04-D3B045638868}" presName="horzSpace2" presStyleCnt="0"/>
      <dgm:spPr/>
    </dgm:pt>
    <dgm:pt modelId="{C2571890-71F5-4D14-90FA-809B8C56391D}" type="pres">
      <dgm:prSet presAssocID="{FD6CC384-B328-4594-8C04-D3B045638868}" presName="tx2" presStyleLbl="revTx" presStyleIdx="2" presStyleCnt="4"/>
      <dgm:spPr/>
      <dgm:t>
        <a:bodyPr/>
        <a:lstStyle/>
        <a:p>
          <a:endParaRPr lang="en-US"/>
        </a:p>
      </dgm:t>
    </dgm:pt>
    <dgm:pt modelId="{66EF51DA-0452-49F8-BE4B-8BFECCA8B125}" type="pres">
      <dgm:prSet presAssocID="{FD6CC384-B328-4594-8C04-D3B045638868}" presName="vert2" presStyleCnt="0"/>
      <dgm:spPr/>
    </dgm:pt>
    <dgm:pt modelId="{A05DD927-ACCC-47E2-B6B1-843C41FDA368}" type="pres">
      <dgm:prSet presAssocID="{FD6CC384-B328-4594-8C04-D3B045638868}" presName="thinLine2b" presStyleLbl="callout" presStyleIdx="1" presStyleCnt="3"/>
      <dgm:spPr/>
    </dgm:pt>
    <dgm:pt modelId="{69878347-F0E1-48A4-8573-06786D4BD94E}" type="pres">
      <dgm:prSet presAssocID="{FD6CC384-B328-4594-8C04-D3B045638868}" presName="vertSpace2b" presStyleCnt="0"/>
      <dgm:spPr/>
    </dgm:pt>
    <dgm:pt modelId="{ADDEBD92-5366-44F5-830C-6B1F31983019}" type="pres">
      <dgm:prSet presAssocID="{77AA4638-0867-411F-AD26-7235B2E0303E}" presName="horz2" presStyleCnt="0"/>
      <dgm:spPr/>
    </dgm:pt>
    <dgm:pt modelId="{4D7120A3-4BEA-4A28-8DA5-009304A95DB5}" type="pres">
      <dgm:prSet presAssocID="{77AA4638-0867-411F-AD26-7235B2E0303E}" presName="horzSpace2" presStyleCnt="0"/>
      <dgm:spPr/>
    </dgm:pt>
    <dgm:pt modelId="{CCADE9C2-BBEC-4ECF-9212-5CDEF66C3709}" type="pres">
      <dgm:prSet presAssocID="{77AA4638-0867-411F-AD26-7235B2E0303E}" presName="tx2" presStyleLbl="revTx" presStyleIdx="3" presStyleCnt="4"/>
      <dgm:spPr/>
      <dgm:t>
        <a:bodyPr/>
        <a:lstStyle/>
        <a:p>
          <a:endParaRPr lang="en-US"/>
        </a:p>
      </dgm:t>
    </dgm:pt>
    <dgm:pt modelId="{24C4D7A3-576E-4545-A16A-7225CCED4253}" type="pres">
      <dgm:prSet presAssocID="{77AA4638-0867-411F-AD26-7235B2E0303E}" presName="vert2" presStyleCnt="0"/>
      <dgm:spPr/>
    </dgm:pt>
    <dgm:pt modelId="{0EDAE615-7CE3-4943-BCA4-21AA1E2AC6AB}" type="pres">
      <dgm:prSet presAssocID="{77AA4638-0867-411F-AD26-7235B2E0303E}" presName="thinLine2b" presStyleLbl="callout" presStyleIdx="2" presStyleCnt="3"/>
      <dgm:spPr/>
    </dgm:pt>
    <dgm:pt modelId="{623DAB08-DA5B-469C-86BD-E31F9C856BAD}" type="pres">
      <dgm:prSet presAssocID="{77AA4638-0867-411F-AD26-7235B2E0303E}" presName="vertSpace2b" presStyleCnt="0"/>
      <dgm:spPr/>
    </dgm:pt>
  </dgm:ptLst>
  <dgm:cxnLst>
    <dgm:cxn modelId="{D071AC09-A021-4E46-A7E2-B84CFF38DF63}" type="presOf" srcId="{CAB18955-A383-4A4C-A507-2CAAEB95C633}" destId="{D56C0169-86F8-4F48-A960-BCF6DBB41370}" srcOrd="0" destOrd="0" presId="urn:microsoft.com/office/officeart/2008/layout/LinedList"/>
    <dgm:cxn modelId="{3A7A90E4-165C-4606-B42B-D87B2A00AA37}" type="presOf" srcId="{25778921-1EDE-4E57-8702-BDF305584DB1}" destId="{7B74CEC3-466A-4E7A-A578-2CCF9845ACD6}" srcOrd="0" destOrd="0" presId="urn:microsoft.com/office/officeart/2008/layout/LinedList"/>
    <dgm:cxn modelId="{4C232CE1-CED4-4825-895E-7C48F2EFFB15}" srcId="{CAB18955-A383-4A4C-A507-2CAAEB95C633}" destId="{25778921-1EDE-4E57-8702-BDF305584DB1}" srcOrd="0" destOrd="0" parTransId="{81F0C8D8-F27E-43B1-A0DA-6ABB4656D1E0}" sibTransId="{412A305B-BDFF-48C8-A908-7709336F5A8F}"/>
    <dgm:cxn modelId="{6B837AFD-9EFF-4781-B8A6-F985F425ECD7}" type="presOf" srcId="{FD6CC384-B328-4594-8C04-D3B045638868}" destId="{C2571890-71F5-4D14-90FA-809B8C56391D}" srcOrd="0" destOrd="0" presId="urn:microsoft.com/office/officeart/2008/layout/LinedList"/>
    <dgm:cxn modelId="{854DCF4C-BCD9-4EA0-AA60-3F1A570902B6}" srcId="{25778921-1EDE-4E57-8702-BDF305584DB1}" destId="{FD6CC384-B328-4594-8C04-D3B045638868}" srcOrd="1" destOrd="0" parTransId="{B2B71A46-8763-44B2-8CF7-3882DD1AC32E}" sibTransId="{B1BD80A0-86FD-42C8-949C-59978160B969}"/>
    <dgm:cxn modelId="{6EA70FE5-5AC0-444E-B628-DD0E25CC88AE}" srcId="{25778921-1EDE-4E57-8702-BDF305584DB1}" destId="{77AA4638-0867-411F-AD26-7235B2E0303E}" srcOrd="2" destOrd="0" parTransId="{00EEEF2C-4B97-439B-AF1D-3F50DCC95BAA}" sibTransId="{14E37452-A49E-4770-A24D-60DE88FF957A}"/>
    <dgm:cxn modelId="{528ADC90-D21E-4F75-9419-E8643C5227CD}" srcId="{25778921-1EDE-4E57-8702-BDF305584DB1}" destId="{C6C32B8D-F1B3-44EE-9599-BCD076D847A1}" srcOrd="0" destOrd="0" parTransId="{187BB63C-C5FE-4FC6-8F17-A3529A1A2656}" sibTransId="{2629E21D-EA28-4315-BDEC-32228FF1E590}"/>
    <dgm:cxn modelId="{7ED92EDD-E463-4BDE-A9A1-3ECF4BFCBB57}" type="presOf" srcId="{C6C32B8D-F1B3-44EE-9599-BCD076D847A1}" destId="{DC390EAB-BAD2-4E66-BEA1-6D2B9EDBCD17}" srcOrd="0" destOrd="0" presId="urn:microsoft.com/office/officeart/2008/layout/LinedList"/>
    <dgm:cxn modelId="{BC5EA57A-2775-4922-9F00-A6F95D064202}" type="presOf" srcId="{77AA4638-0867-411F-AD26-7235B2E0303E}" destId="{CCADE9C2-BBEC-4ECF-9212-5CDEF66C3709}" srcOrd="0" destOrd="0" presId="urn:microsoft.com/office/officeart/2008/layout/LinedList"/>
    <dgm:cxn modelId="{929B2343-C343-4ED5-BF20-DEBE6194A533}" type="presParOf" srcId="{D56C0169-86F8-4F48-A960-BCF6DBB41370}" destId="{0487DE10-0F2F-48F4-9D24-385C5C2339D3}" srcOrd="0" destOrd="0" presId="urn:microsoft.com/office/officeart/2008/layout/LinedList"/>
    <dgm:cxn modelId="{14A898A7-C68B-4A53-BDE2-1FC1FE7156AE}" type="presParOf" srcId="{D56C0169-86F8-4F48-A960-BCF6DBB41370}" destId="{B3D8BC5B-825D-480C-B5CC-474AED19745D}" srcOrd="1" destOrd="0" presId="urn:microsoft.com/office/officeart/2008/layout/LinedList"/>
    <dgm:cxn modelId="{37269561-EA42-4540-882E-05B261407380}" type="presParOf" srcId="{B3D8BC5B-825D-480C-B5CC-474AED19745D}" destId="{7B74CEC3-466A-4E7A-A578-2CCF9845ACD6}" srcOrd="0" destOrd="0" presId="urn:microsoft.com/office/officeart/2008/layout/LinedList"/>
    <dgm:cxn modelId="{39287844-FABB-4DC9-8F53-3677224ADD4D}" type="presParOf" srcId="{B3D8BC5B-825D-480C-B5CC-474AED19745D}" destId="{46B9E353-4631-469B-94C7-910C03A32D79}" srcOrd="1" destOrd="0" presId="urn:microsoft.com/office/officeart/2008/layout/LinedList"/>
    <dgm:cxn modelId="{998CB244-8694-43D9-8C4A-9EAAFE4A2B26}" type="presParOf" srcId="{46B9E353-4631-469B-94C7-910C03A32D79}" destId="{489A97E1-C889-4469-8344-FB5875EC8E3F}" srcOrd="0" destOrd="0" presId="urn:microsoft.com/office/officeart/2008/layout/LinedList"/>
    <dgm:cxn modelId="{8CF21F9D-EAB6-4585-A7B0-51EA55767F36}" type="presParOf" srcId="{46B9E353-4631-469B-94C7-910C03A32D79}" destId="{FEA67620-C007-44EA-B679-8BD77E3E76AB}" srcOrd="1" destOrd="0" presId="urn:microsoft.com/office/officeart/2008/layout/LinedList"/>
    <dgm:cxn modelId="{47ADEFB4-D1CA-4545-AA6C-4DADB3F93518}" type="presParOf" srcId="{FEA67620-C007-44EA-B679-8BD77E3E76AB}" destId="{819953A9-D269-4F37-A44E-B940A6871244}" srcOrd="0" destOrd="0" presId="urn:microsoft.com/office/officeart/2008/layout/LinedList"/>
    <dgm:cxn modelId="{45C2BE03-7064-4907-95E3-DE8AF2D5DA3A}" type="presParOf" srcId="{FEA67620-C007-44EA-B679-8BD77E3E76AB}" destId="{DC390EAB-BAD2-4E66-BEA1-6D2B9EDBCD17}" srcOrd="1" destOrd="0" presId="urn:microsoft.com/office/officeart/2008/layout/LinedList"/>
    <dgm:cxn modelId="{373E0E83-6166-4A00-A6E8-5CBAC30F3BC0}" type="presParOf" srcId="{FEA67620-C007-44EA-B679-8BD77E3E76AB}" destId="{A143DA86-5CFB-48C5-8113-59902F320AE2}" srcOrd="2" destOrd="0" presId="urn:microsoft.com/office/officeart/2008/layout/LinedList"/>
    <dgm:cxn modelId="{6E840AF0-FD21-4300-89A5-36FB3EF4BE53}" type="presParOf" srcId="{46B9E353-4631-469B-94C7-910C03A32D79}" destId="{7D65D254-7965-4FA4-BDA3-716F84562081}" srcOrd="2" destOrd="0" presId="urn:microsoft.com/office/officeart/2008/layout/LinedList"/>
    <dgm:cxn modelId="{ECC7DCA4-BC4C-41A5-BA63-883FF14786AA}" type="presParOf" srcId="{46B9E353-4631-469B-94C7-910C03A32D79}" destId="{39E06111-FAEB-486F-BA22-ECC7B5384851}" srcOrd="3" destOrd="0" presId="urn:microsoft.com/office/officeart/2008/layout/LinedList"/>
    <dgm:cxn modelId="{2A43BF55-7B3E-47B7-8980-6F6E96C03876}" type="presParOf" srcId="{46B9E353-4631-469B-94C7-910C03A32D79}" destId="{9CB198D4-6990-4F3C-B380-9DF7AE9F5C57}" srcOrd="4" destOrd="0" presId="urn:microsoft.com/office/officeart/2008/layout/LinedList"/>
    <dgm:cxn modelId="{221318B0-28E8-4B3C-B6F9-F88A9B48C840}" type="presParOf" srcId="{9CB198D4-6990-4F3C-B380-9DF7AE9F5C57}" destId="{527B039A-AD26-4F38-8107-EF0C0D16E344}" srcOrd="0" destOrd="0" presId="urn:microsoft.com/office/officeart/2008/layout/LinedList"/>
    <dgm:cxn modelId="{EB1DAD60-F60B-4901-B103-E6FD4DEB0370}" type="presParOf" srcId="{9CB198D4-6990-4F3C-B380-9DF7AE9F5C57}" destId="{C2571890-71F5-4D14-90FA-809B8C56391D}" srcOrd="1" destOrd="0" presId="urn:microsoft.com/office/officeart/2008/layout/LinedList"/>
    <dgm:cxn modelId="{64EC6019-EBCB-4616-849B-CA9F122BAB4C}" type="presParOf" srcId="{9CB198D4-6990-4F3C-B380-9DF7AE9F5C57}" destId="{66EF51DA-0452-49F8-BE4B-8BFECCA8B125}" srcOrd="2" destOrd="0" presId="urn:microsoft.com/office/officeart/2008/layout/LinedList"/>
    <dgm:cxn modelId="{D91A0AE1-FDED-4745-BE26-F6A45C7D2410}" type="presParOf" srcId="{46B9E353-4631-469B-94C7-910C03A32D79}" destId="{A05DD927-ACCC-47E2-B6B1-843C41FDA368}" srcOrd="5" destOrd="0" presId="urn:microsoft.com/office/officeart/2008/layout/LinedList"/>
    <dgm:cxn modelId="{6676C59A-EAD9-4C9E-BA04-A0B0A44DF0CA}" type="presParOf" srcId="{46B9E353-4631-469B-94C7-910C03A32D79}" destId="{69878347-F0E1-48A4-8573-06786D4BD94E}" srcOrd="6" destOrd="0" presId="urn:microsoft.com/office/officeart/2008/layout/LinedList"/>
    <dgm:cxn modelId="{9AA0EF93-7A1C-4620-934A-1D4EAFEF0E3A}" type="presParOf" srcId="{46B9E353-4631-469B-94C7-910C03A32D79}" destId="{ADDEBD92-5366-44F5-830C-6B1F31983019}" srcOrd="7" destOrd="0" presId="urn:microsoft.com/office/officeart/2008/layout/LinedList"/>
    <dgm:cxn modelId="{22BAB4A7-A0A9-4375-9A9F-4DB9CE8299F5}" type="presParOf" srcId="{ADDEBD92-5366-44F5-830C-6B1F31983019}" destId="{4D7120A3-4BEA-4A28-8DA5-009304A95DB5}" srcOrd="0" destOrd="0" presId="urn:microsoft.com/office/officeart/2008/layout/LinedList"/>
    <dgm:cxn modelId="{B39193AE-029A-4EC6-AEC2-AC15CF17456B}" type="presParOf" srcId="{ADDEBD92-5366-44F5-830C-6B1F31983019}" destId="{CCADE9C2-BBEC-4ECF-9212-5CDEF66C3709}" srcOrd="1" destOrd="0" presId="urn:microsoft.com/office/officeart/2008/layout/LinedList"/>
    <dgm:cxn modelId="{445E6AFC-32E7-473D-94D7-B45C96951EEB}" type="presParOf" srcId="{ADDEBD92-5366-44F5-830C-6B1F31983019}" destId="{24C4D7A3-576E-4545-A16A-7225CCED4253}" srcOrd="2" destOrd="0" presId="urn:microsoft.com/office/officeart/2008/layout/LinedList"/>
    <dgm:cxn modelId="{B0B26B46-9C08-4965-8A47-25282C2AC537}" type="presParOf" srcId="{46B9E353-4631-469B-94C7-910C03A32D79}" destId="{0EDAE615-7CE3-4943-BCA4-21AA1E2AC6AB}" srcOrd="8" destOrd="0" presId="urn:microsoft.com/office/officeart/2008/layout/LinedList"/>
    <dgm:cxn modelId="{E8F425B5-68D7-41F7-8DC3-28B3054C5B7B}" type="presParOf" srcId="{46B9E353-4631-469B-94C7-910C03A32D79}" destId="{623DAB08-DA5B-469C-86BD-E31F9C856B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B18955-A383-4A4C-A507-2CAAEB95C633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778921-1EDE-4E57-8702-BDF305584DB1}">
      <dgm:prSet phldrT="[Text]" custT="1"/>
      <dgm:spPr/>
      <dgm:t>
        <a:bodyPr/>
        <a:lstStyle/>
        <a:p>
          <a:r>
            <a:rPr lang="en-US" sz="2200" b="1" smtClean="0">
              <a:solidFill>
                <a:srgbClr val="BB054A"/>
              </a:solidFill>
              <a:latin typeface="Arial Narrow" panose="020B0606020202030204" pitchFamily="34" charset="0"/>
            </a:rPr>
            <a:t>Assurer le suivi général sur l’utilité du programme</a:t>
          </a:r>
          <a:endParaRPr lang="en-US" sz="2200" b="1">
            <a:solidFill>
              <a:srgbClr val="BB054A"/>
            </a:solidFill>
            <a:latin typeface="Arial Narrow" panose="020B0606020202030204" pitchFamily="34" charset="0"/>
          </a:endParaRPr>
        </a:p>
      </dgm:t>
    </dgm:pt>
    <dgm:pt modelId="{81F0C8D8-F27E-43B1-A0DA-6ABB4656D1E0}" type="parTrans" cxnId="{4C232CE1-CED4-4825-895E-7C48F2EFFB15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12A305B-BDFF-48C8-A908-7709336F5A8F}" type="sibTrans" cxnId="{4C232CE1-CED4-4825-895E-7C48F2EFFB15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C6C32B8D-F1B3-44EE-9599-BCD076D847A1}">
      <dgm:prSet phldrT="[Text]"/>
      <dgm:spPr/>
      <dgm:t>
        <a:bodyPr/>
        <a:lstStyle/>
        <a:p>
          <a:r>
            <a:rPr lang="en-US" b="1" smtClean="0">
              <a:latin typeface="Arial Narrow" panose="020B0606020202030204" pitchFamily="34" charset="0"/>
            </a:rPr>
            <a:t>Quoi faire?</a:t>
          </a:r>
        </a:p>
        <a:p>
          <a:r>
            <a:rPr lang="en-US" smtClean="0">
              <a:latin typeface="Arial Narrow" panose="020B0606020202030204" pitchFamily="34" charset="0"/>
            </a:rPr>
            <a:t>Faites un suivi auprès des participants sur l’utilité du programme afin de renforcer l’apprentissage, les modifications à la pratique et le soutien de la BI Lilly Alliance.</a:t>
          </a:r>
          <a:endParaRPr lang="en-US">
            <a:latin typeface="Arial Narrow" panose="020B0606020202030204" pitchFamily="34" charset="0"/>
          </a:endParaRPr>
        </a:p>
      </dgm:t>
    </dgm:pt>
    <dgm:pt modelId="{187BB63C-C5FE-4FC6-8F17-A3529A1A2656}" type="parTrans" cxnId="{528ADC90-D21E-4F75-9419-E8643C5227C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2629E21D-EA28-4315-BDEC-32228FF1E590}" type="sibTrans" cxnId="{528ADC90-D21E-4F75-9419-E8643C5227CD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D6CC384-B328-4594-8C04-D3B045638868}">
      <dgm:prSet phldrT="[Text]"/>
      <dgm:spPr/>
      <dgm:t>
        <a:bodyPr/>
        <a:lstStyle/>
        <a:p>
          <a:r>
            <a:rPr lang="en-US" b="1" smtClean="0">
              <a:latin typeface="Arial Narrow" panose="020B0606020202030204" pitchFamily="34" charset="0"/>
            </a:rPr>
            <a:t>Quand?</a:t>
          </a:r>
        </a:p>
        <a:p>
          <a:r>
            <a:rPr lang="en-US" smtClean="0">
              <a:latin typeface="Arial Narrow" panose="020B0606020202030204" pitchFamily="34" charset="0"/>
            </a:rPr>
            <a:t>Tout au long du programme et chaque fois que vous rencontrez un participant. </a:t>
          </a:r>
          <a:endParaRPr lang="en-US">
            <a:latin typeface="Arial Narrow" panose="020B0606020202030204" pitchFamily="34" charset="0"/>
          </a:endParaRPr>
        </a:p>
      </dgm:t>
    </dgm:pt>
    <dgm:pt modelId="{B2B71A46-8763-44B2-8CF7-3882DD1AC32E}" type="parTrans" cxnId="{854DCF4C-BCD9-4EA0-AA60-3F1A570902B6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B1BD80A0-86FD-42C8-949C-59978160B969}" type="sibTrans" cxnId="{854DCF4C-BCD9-4EA0-AA60-3F1A570902B6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7AA4638-0867-411F-AD26-7235B2E0303E}">
      <dgm:prSet phldrT="[Text]"/>
      <dgm:spPr/>
      <dgm:t>
        <a:bodyPr/>
        <a:lstStyle/>
        <a:p>
          <a:r>
            <a:rPr lang="en-US" b="1" smtClean="0">
              <a:latin typeface="Arial Narrow" panose="020B0606020202030204" pitchFamily="34" charset="0"/>
            </a:rPr>
            <a:t>Comment?</a:t>
          </a:r>
        </a:p>
        <a:p>
          <a:r>
            <a:rPr lang="en-US" smtClean="0">
              <a:latin typeface="Arial Narrow" panose="020B0606020202030204" pitchFamily="34" charset="0"/>
            </a:rPr>
            <a:t>S.O.</a:t>
          </a:r>
          <a:endParaRPr lang="en-US">
            <a:latin typeface="Arial Narrow" panose="020B0606020202030204" pitchFamily="34" charset="0"/>
          </a:endParaRPr>
        </a:p>
      </dgm:t>
    </dgm:pt>
    <dgm:pt modelId="{00EEEF2C-4B97-439B-AF1D-3F50DCC95BAA}" type="parTrans" cxnId="{6EA70FE5-5AC0-444E-B628-DD0E25CC88A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4E37452-A49E-4770-A24D-60DE88FF957A}" type="sibTrans" cxnId="{6EA70FE5-5AC0-444E-B628-DD0E25CC88AE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D56C0169-86F8-4F48-A960-BCF6DBB41370}" type="pres">
      <dgm:prSet presAssocID="{CAB18955-A383-4A4C-A507-2CAAEB95C63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87DE10-0F2F-48F4-9D24-385C5C2339D3}" type="pres">
      <dgm:prSet presAssocID="{25778921-1EDE-4E57-8702-BDF305584DB1}" presName="thickLine" presStyleLbl="alignNode1" presStyleIdx="0" presStyleCnt="1"/>
      <dgm:spPr>
        <a:ln>
          <a:solidFill>
            <a:srgbClr val="BB054A"/>
          </a:solidFill>
        </a:ln>
      </dgm:spPr>
    </dgm:pt>
    <dgm:pt modelId="{B3D8BC5B-825D-480C-B5CC-474AED19745D}" type="pres">
      <dgm:prSet presAssocID="{25778921-1EDE-4E57-8702-BDF305584DB1}" presName="horz1" presStyleCnt="0"/>
      <dgm:spPr/>
    </dgm:pt>
    <dgm:pt modelId="{7B74CEC3-466A-4E7A-A578-2CCF9845ACD6}" type="pres">
      <dgm:prSet presAssocID="{25778921-1EDE-4E57-8702-BDF305584DB1}" presName="tx1" presStyleLbl="revTx" presStyleIdx="0" presStyleCnt="4"/>
      <dgm:spPr/>
      <dgm:t>
        <a:bodyPr/>
        <a:lstStyle/>
        <a:p>
          <a:endParaRPr lang="en-US"/>
        </a:p>
      </dgm:t>
    </dgm:pt>
    <dgm:pt modelId="{46B9E353-4631-469B-94C7-910C03A32D79}" type="pres">
      <dgm:prSet presAssocID="{25778921-1EDE-4E57-8702-BDF305584DB1}" presName="vert1" presStyleCnt="0"/>
      <dgm:spPr/>
    </dgm:pt>
    <dgm:pt modelId="{489A97E1-C889-4469-8344-FB5875EC8E3F}" type="pres">
      <dgm:prSet presAssocID="{C6C32B8D-F1B3-44EE-9599-BCD076D847A1}" presName="vertSpace2a" presStyleCnt="0"/>
      <dgm:spPr/>
    </dgm:pt>
    <dgm:pt modelId="{FEA67620-C007-44EA-B679-8BD77E3E76AB}" type="pres">
      <dgm:prSet presAssocID="{C6C32B8D-F1B3-44EE-9599-BCD076D847A1}" presName="horz2" presStyleCnt="0"/>
      <dgm:spPr/>
    </dgm:pt>
    <dgm:pt modelId="{819953A9-D269-4F37-A44E-B940A6871244}" type="pres">
      <dgm:prSet presAssocID="{C6C32B8D-F1B3-44EE-9599-BCD076D847A1}" presName="horzSpace2" presStyleCnt="0"/>
      <dgm:spPr/>
    </dgm:pt>
    <dgm:pt modelId="{DC390EAB-BAD2-4E66-BEA1-6D2B9EDBCD17}" type="pres">
      <dgm:prSet presAssocID="{C6C32B8D-F1B3-44EE-9599-BCD076D847A1}" presName="tx2" presStyleLbl="revTx" presStyleIdx="1" presStyleCnt="4"/>
      <dgm:spPr/>
      <dgm:t>
        <a:bodyPr/>
        <a:lstStyle/>
        <a:p>
          <a:endParaRPr lang="en-US"/>
        </a:p>
      </dgm:t>
    </dgm:pt>
    <dgm:pt modelId="{A143DA86-5CFB-48C5-8113-59902F320AE2}" type="pres">
      <dgm:prSet presAssocID="{C6C32B8D-F1B3-44EE-9599-BCD076D847A1}" presName="vert2" presStyleCnt="0"/>
      <dgm:spPr/>
    </dgm:pt>
    <dgm:pt modelId="{7D65D254-7965-4FA4-BDA3-716F84562081}" type="pres">
      <dgm:prSet presAssocID="{C6C32B8D-F1B3-44EE-9599-BCD076D847A1}" presName="thinLine2b" presStyleLbl="callout" presStyleIdx="0" presStyleCnt="3"/>
      <dgm:spPr/>
    </dgm:pt>
    <dgm:pt modelId="{39E06111-FAEB-486F-BA22-ECC7B5384851}" type="pres">
      <dgm:prSet presAssocID="{C6C32B8D-F1B3-44EE-9599-BCD076D847A1}" presName="vertSpace2b" presStyleCnt="0"/>
      <dgm:spPr/>
    </dgm:pt>
    <dgm:pt modelId="{9CB198D4-6990-4F3C-B380-9DF7AE9F5C57}" type="pres">
      <dgm:prSet presAssocID="{FD6CC384-B328-4594-8C04-D3B045638868}" presName="horz2" presStyleCnt="0"/>
      <dgm:spPr/>
    </dgm:pt>
    <dgm:pt modelId="{527B039A-AD26-4F38-8107-EF0C0D16E344}" type="pres">
      <dgm:prSet presAssocID="{FD6CC384-B328-4594-8C04-D3B045638868}" presName="horzSpace2" presStyleCnt="0"/>
      <dgm:spPr/>
    </dgm:pt>
    <dgm:pt modelId="{C2571890-71F5-4D14-90FA-809B8C56391D}" type="pres">
      <dgm:prSet presAssocID="{FD6CC384-B328-4594-8C04-D3B045638868}" presName="tx2" presStyleLbl="revTx" presStyleIdx="2" presStyleCnt="4"/>
      <dgm:spPr/>
      <dgm:t>
        <a:bodyPr/>
        <a:lstStyle/>
        <a:p>
          <a:endParaRPr lang="en-US"/>
        </a:p>
      </dgm:t>
    </dgm:pt>
    <dgm:pt modelId="{66EF51DA-0452-49F8-BE4B-8BFECCA8B125}" type="pres">
      <dgm:prSet presAssocID="{FD6CC384-B328-4594-8C04-D3B045638868}" presName="vert2" presStyleCnt="0"/>
      <dgm:spPr/>
    </dgm:pt>
    <dgm:pt modelId="{A05DD927-ACCC-47E2-B6B1-843C41FDA368}" type="pres">
      <dgm:prSet presAssocID="{FD6CC384-B328-4594-8C04-D3B045638868}" presName="thinLine2b" presStyleLbl="callout" presStyleIdx="1" presStyleCnt="3"/>
      <dgm:spPr/>
    </dgm:pt>
    <dgm:pt modelId="{69878347-F0E1-48A4-8573-06786D4BD94E}" type="pres">
      <dgm:prSet presAssocID="{FD6CC384-B328-4594-8C04-D3B045638868}" presName="vertSpace2b" presStyleCnt="0"/>
      <dgm:spPr/>
    </dgm:pt>
    <dgm:pt modelId="{ADDEBD92-5366-44F5-830C-6B1F31983019}" type="pres">
      <dgm:prSet presAssocID="{77AA4638-0867-411F-AD26-7235B2E0303E}" presName="horz2" presStyleCnt="0"/>
      <dgm:spPr/>
    </dgm:pt>
    <dgm:pt modelId="{4D7120A3-4BEA-4A28-8DA5-009304A95DB5}" type="pres">
      <dgm:prSet presAssocID="{77AA4638-0867-411F-AD26-7235B2E0303E}" presName="horzSpace2" presStyleCnt="0"/>
      <dgm:spPr/>
    </dgm:pt>
    <dgm:pt modelId="{CCADE9C2-BBEC-4ECF-9212-5CDEF66C3709}" type="pres">
      <dgm:prSet presAssocID="{77AA4638-0867-411F-AD26-7235B2E0303E}" presName="tx2" presStyleLbl="revTx" presStyleIdx="3" presStyleCnt="4"/>
      <dgm:spPr/>
      <dgm:t>
        <a:bodyPr/>
        <a:lstStyle/>
        <a:p>
          <a:endParaRPr lang="en-US"/>
        </a:p>
      </dgm:t>
    </dgm:pt>
    <dgm:pt modelId="{24C4D7A3-576E-4545-A16A-7225CCED4253}" type="pres">
      <dgm:prSet presAssocID="{77AA4638-0867-411F-AD26-7235B2E0303E}" presName="vert2" presStyleCnt="0"/>
      <dgm:spPr/>
    </dgm:pt>
    <dgm:pt modelId="{0EDAE615-7CE3-4943-BCA4-21AA1E2AC6AB}" type="pres">
      <dgm:prSet presAssocID="{77AA4638-0867-411F-AD26-7235B2E0303E}" presName="thinLine2b" presStyleLbl="callout" presStyleIdx="2" presStyleCnt="3"/>
      <dgm:spPr/>
    </dgm:pt>
    <dgm:pt modelId="{623DAB08-DA5B-469C-86BD-E31F9C856BAD}" type="pres">
      <dgm:prSet presAssocID="{77AA4638-0867-411F-AD26-7235B2E0303E}" presName="vertSpace2b" presStyleCnt="0"/>
      <dgm:spPr/>
    </dgm:pt>
  </dgm:ptLst>
  <dgm:cxnLst>
    <dgm:cxn modelId="{C6CCF3A6-E7D6-43F0-AF2C-D79A13D0A075}" type="presOf" srcId="{77AA4638-0867-411F-AD26-7235B2E0303E}" destId="{CCADE9C2-BBEC-4ECF-9212-5CDEF66C3709}" srcOrd="0" destOrd="0" presId="urn:microsoft.com/office/officeart/2008/layout/LinedList"/>
    <dgm:cxn modelId="{528ADC90-D21E-4F75-9419-E8643C5227CD}" srcId="{25778921-1EDE-4E57-8702-BDF305584DB1}" destId="{C6C32B8D-F1B3-44EE-9599-BCD076D847A1}" srcOrd="0" destOrd="0" parTransId="{187BB63C-C5FE-4FC6-8F17-A3529A1A2656}" sibTransId="{2629E21D-EA28-4315-BDEC-32228FF1E590}"/>
    <dgm:cxn modelId="{544617FA-C3BD-4F15-BB12-01922BC1587C}" type="presOf" srcId="{CAB18955-A383-4A4C-A507-2CAAEB95C633}" destId="{D56C0169-86F8-4F48-A960-BCF6DBB41370}" srcOrd="0" destOrd="0" presId="urn:microsoft.com/office/officeart/2008/layout/LinedList"/>
    <dgm:cxn modelId="{854DCF4C-BCD9-4EA0-AA60-3F1A570902B6}" srcId="{25778921-1EDE-4E57-8702-BDF305584DB1}" destId="{FD6CC384-B328-4594-8C04-D3B045638868}" srcOrd="1" destOrd="0" parTransId="{B2B71A46-8763-44B2-8CF7-3882DD1AC32E}" sibTransId="{B1BD80A0-86FD-42C8-949C-59978160B969}"/>
    <dgm:cxn modelId="{3FBD70E7-C1D7-40BC-8EF6-D5117527A603}" type="presOf" srcId="{FD6CC384-B328-4594-8C04-D3B045638868}" destId="{C2571890-71F5-4D14-90FA-809B8C56391D}" srcOrd="0" destOrd="0" presId="urn:microsoft.com/office/officeart/2008/layout/LinedList"/>
    <dgm:cxn modelId="{7C67B5FA-6659-481A-A54D-DC17EC86D5B2}" type="presOf" srcId="{25778921-1EDE-4E57-8702-BDF305584DB1}" destId="{7B74CEC3-466A-4E7A-A578-2CCF9845ACD6}" srcOrd="0" destOrd="0" presId="urn:microsoft.com/office/officeart/2008/layout/LinedList"/>
    <dgm:cxn modelId="{140457F5-C1C3-4CDD-827B-0DED3625C265}" type="presOf" srcId="{C6C32B8D-F1B3-44EE-9599-BCD076D847A1}" destId="{DC390EAB-BAD2-4E66-BEA1-6D2B9EDBCD17}" srcOrd="0" destOrd="0" presId="urn:microsoft.com/office/officeart/2008/layout/LinedList"/>
    <dgm:cxn modelId="{4C232CE1-CED4-4825-895E-7C48F2EFFB15}" srcId="{CAB18955-A383-4A4C-A507-2CAAEB95C633}" destId="{25778921-1EDE-4E57-8702-BDF305584DB1}" srcOrd="0" destOrd="0" parTransId="{81F0C8D8-F27E-43B1-A0DA-6ABB4656D1E0}" sibTransId="{412A305B-BDFF-48C8-A908-7709336F5A8F}"/>
    <dgm:cxn modelId="{6EA70FE5-5AC0-444E-B628-DD0E25CC88AE}" srcId="{25778921-1EDE-4E57-8702-BDF305584DB1}" destId="{77AA4638-0867-411F-AD26-7235B2E0303E}" srcOrd="2" destOrd="0" parTransId="{00EEEF2C-4B97-439B-AF1D-3F50DCC95BAA}" sibTransId="{14E37452-A49E-4770-A24D-60DE88FF957A}"/>
    <dgm:cxn modelId="{00F29730-513E-4CF4-827A-4E322BB07B44}" type="presParOf" srcId="{D56C0169-86F8-4F48-A960-BCF6DBB41370}" destId="{0487DE10-0F2F-48F4-9D24-385C5C2339D3}" srcOrd="0" destOrd="0" presId="urn:microsoft.com/office/officeart/2008/layout/LinedList"/>
    <dgm:cxn modelId="{672D3C81-EEBC-417C-A844-A7EE0962AE26}" type="presParOf" srcId="{D56C0169-86F8-4F48-A960-BCF6DBB41370}" destId="{B3D8BC5B-825D-480C-B5CC-474AED19745D}" srcOrd="1" destOrd="0" presId="urn:microsoft.com/office/officeart/2008/layout/LinedList"/>
    <dgm:cxn modelId="{C5B7A108-1806-4543-B962-2E43A99C613E}" type="presParOf" srcId="{B3D8BC5B-825D-480C-B5CC-474AED19745D}" destId="{7B74CEC3-466A-4E7A-A578-2CCF9845ACD6}" srcOrd="0" destOrd="0" presId="urn:microsoft.com/office/officeart/2008/layout/LinedList"/>
    <dgm:cxn modelId="{CFE67CCE-0A40-41F3-B8D2-4BBBCEAAF328}" type="presParOf" srcId="{B3D8BC5B-825D-480C-B5CC-474AED19745D}" destId="{46B9E353-4631-469B-94C7-910C03A32D79}" srcOrd="1" destOrd="0" presId="urn:microsoft.com/office/officeart/2008/layout/LinedList"/>
    <dgm:cxn modelId="{657632C3-655F-4914-8A34-C0E9D058549C}" type="presParOf" srcId="{46B9E353-4631-469B-94C7-910C03A32D79}" destId="{489A97E1-C889-4469-8344-FB5875EC8E3F}" srcOrd="0" destOrd="0" presId="urn:microsoft.com/office/officeart/2008/layout/LinedList"/>
    <dgm:cxn modelId="{96A7D94F-4588-4427-8D92-E3EDB048A46C}" type="presParOf" srcId="{46B9E353-4631-469B-94C7-910C03A32D79}" destId="{FEA67620-C007-44EA-B679-8BD77E3E76AB}" srcOrd="1" destOrd="0" presId="urn:microsoft.com/office/officeart/2008/layout/LinedList"/>
    <dgm:cxn modelId="{B88E1F21-C2F7-4187-A4A8-31E68C1ABF1F}" type="presParOf" srcId="{FEA67620-C007-44EA-B679-8BD77E3E76AB}" destId="{819953A9-D269-4F37-A44E-B940A6871244}" srcOrd="0" destOrd="0" presId="urn:microsoft.com/office/officeart/2008/layout/LinedList"/>
    <dgm:cxn modelId="{15184BCB-BE70-46C8-9CB8-C0E328BD19A4}" type="presParOf" srcId="{FEA67620-C007-44EA-B679-8BD77E3E76AB}" destId="{DC390EAB-BAD2-4E66-BEA1-6D2B9EDBCD17}" srcOrd="1" destOrd="0" presId="urn:microsoft.com/office/officeart/2008/layout/LinedList"/>
    <dgm:cxn modelId="{2860896F-29D4-465B-8172-3B3E2F49AEFD}" type="presParOf" srcId="{FEA67620-C007-44EA-B679-8BD77E3E76AB}" destId="{A143DA86-5CFB-48C5-8113-59902F320AE2}" srcOrd="2" destOrd="0" presId="urn:microsoft.com/office/officeart/2008/layout/LinedList"/>
    <dgm:cxn modelId="{53711FFE-7DDE-4E3E-BD21-2650F9E1C42E}" type="presParOf" srcId="{46B9E353-4631-469B-94C7-910C03A32D79}" destId="{7D65D254-7965-4FA4-BDA3-716F84562081}" srcOrd="2" destOrd="0" presId="urn:microsoft.com/office/officeart/2008/layout/LinedList"/>
    <dgm:cxn modelId="{BCE09745-33FB-4E89-A0A6-05178FC3D03A}" type="presParOf" srcId="{46B9E353-4631-469B-94C7-910C03A32D79}" destId="{39E06111-FAEB-486F-BA22-ECC7B5384851}" srcOrd="3" destOrd="0" presId="urn:microsoft.com/office/officeart/2008/layout/LinedList"/>
    <dgm:cxn modelId="{6170D6EC-6D55-4ACF-AE08-0B7ED529B958}" type="presParOf" srcId="{46B9E353-4631-469B-94C7-910C03A32D79}" destId="{9CB198D4-6990-4F3C-B380-9DF7AE9F5C57}" srcOrd="4" destOrd="0" presId="urn:microsoft.com/office/officeart/2008/layout/LinedList"/>
    <dgm:cxn modelId="{B37088B2-C997-4EEF-A6EE-CEDE67377477}" type="presParOf" srcId="{9CB198D4-6990-4F3C-B380-9DF7AE9F5C57}" destId="{527B039A-AD26-4F38-8107-EF0C0D16E344}" srcOrd="0" destOrd="0" presId="urn:microsoft.com/office/officeart/2008/layout/LinedList"/>
    <dgm:cxn modelId="{67E178B9-A0F4-42BC-A6B7-B23E8CE2F207}" type="presParOf" srcId="{9CB198D4-6990-4F3C-B380-9DF7AE9F5C57}" destId="{C2571890-71F5-4D14-90FA-809B8C56391D}" srcOrd="1" destOrd="0" presId="urn:microsoft.com/office/officeart/2008/layout/LinedList"/>
    <dgm:cxn modelId="{B47982B0-B5E4-48A4-BF79-C55BD5461895}" type="presParOf" srcId="{9CB198D4-6990-4F3C-B380-9DF7AE9F5C57}" destId="{66EF51DA-0452-49F8-BE4B-8BFECCA8B125}" srcOrd="2" destOrd="0" presId="urn:microsoft.com/office/officeart/2008/layout/LinedList"/>
    <dgm:cxn modelId="{505D58F9-DFBD-4F1D-939F-D653DCC612E3}" type="presParOf" srcId="{46B9E353-4631-469B-94C7-910C03A32D79}" destId="{A05DD927-ACCC-47E2-B6B1-843C41FDA368}" srcOrd="5" destOrd="0" presId="urn:microsoft.com/office/officeart/2008/layout/LinedList"/>
    <dgm:cxn modelId="{CB6112B0-286C-4AAC-B4A5-072C28F59E77}" type="presParOf" srcId="{46B9E353-4631-469B-94C7-910C03A32D79}" destId="{69878347-F0E1-48A4-8573-06786D4BD94E}" srcOrd="6" destOrd="0" presId="urn:microsoft.com/office/officeart/2008/layout/LinedList"/>
    <dgm:cxn modelId="{BFA17313-E542-454C-B737-D4CA4622A7F3}" type="presParOf" srcId="{46B9E353-4631-469B-94C7-910C03A32D79}" destId="{ADDEBD92-5366-44F5-830C-6B1F31983019}" srcOrd="7" destOrd="0" presId="urn:microsoft.com/office/officeart/2008/layout/LinedList"/>
    <dgm:cxn modelId="{0C321742-BE63-4DAC-9237-318356C51B5A}" type="presParOf" srcId="{ADDEBD92-5366-44F5-830C-6B1F31983019}" destId="{4D7120A3-4BEA-4A28-8DA5-009304A95DB5}" srcOrd="0" destOrd="0" presId="urn:microsoft.com/office/officeart/2008/layout/LinedList"/>
    <dgm:cxn modelId="{4FDDA5BD-150C-41D9-BD48-3FD87149ED80}" type="presParOf" srcId="{ADDEBD92-5366-44F5-830C-6B1F31983019}" destId="{CCADE9C2-BBEC-4ECF-9212-5CDEF66C3709}" srcOrd="1" destOrd="0" presId="urn:microsoft.com/office/officeart/2008/layout/LinedList"/>
    <dgm:cxn modelId="{A2CBF7EE-411D-4C4B-A451-43712D304585}" type="presParOf" srcId="{ADDEBD92-5366-44F5-830C-6B1F31983019}" destId="{24C4D7A3-576E-4545-A16A-7225CCED4253}" srcOrd="2" destOrd="0" presId="urn:microsoft.com/office/officeart/2008/layout/LinedList"/>
    <dgm:cxn modelId="{B514BA09-A662-49BE-BEC3-F90E1370662B}" type="presParOf" srcId="{46B9E353-4631-469B-94C7-910C03A32D79}" destId="{0EDAE615-7CE3-4943-BCA4-21AA1E2AC6AB}" srcOrd="8" destOrd="0" presId="urn:microsoft.com/office/officeart/2008/layout/LinedList"/>
    <dgm:cxn modelId="{671A3103-02BC-4C71-8B7E-F3A1A65D7430}" type="presParOf" srcId="{46B9E353-4631-469B-94C7-910C03A32D79}" destId="{623DAB08-DA5B-469C-86BD-E31F9C856B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C95E9-0ADE-4374-B6FE-D9A3265BE440}">
      <dsp:nvSpPr>
        <dsp:cNvPr id="0" name=""/>
        <dsp:cNvSpPr/>
      </dsp:nvSpPr>
      <dsp:spPr>
        <a:xfrm>
          <a:off x="2741" y="80490"/>
          <a:ext cx="2673049" cy="691200"/>
        </a:xfrm>
        <a:prstGeom prst="rect">
          <a:avLst/>
        </a:prstGeom>
        <a:solidFill>
          <a:srgbClr val="BB054A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 Narrow" panose="020B0606020202030204" pitchFamily="34" charset="0"/>
            </a:rPr>
            <a:t>Programme</a:t>
          </a:r>
          <a:endParaRPr lang="en-US" sz="2400" b="1" kern="1200">
            <a:latin typeface="Arial Narrow" panose="020B0606020202030204" pitchFamily="34" charset="0"/>
          </a:endParaRPr>
        </a:p>
      </dsp:txBody>
      <dsp:txXfrm>
        <a:off x="2741" y="80490"/>
        <a:ext cx="2673049" cy="691200"/>
      </dsp:txXfrm>
    </dsp:sp>
    <dsp:sp modelId="{C1943D07-C6A9-4E10-ADEF-DC2D6CA2A66F}">
      <dsp:nvSpPr>
        <dsp:cNvPr id="0" name=""/>
        <dsp:cNvSpPr/>
      </dsp:nvSpPr>
      <dsp:spPr>
        <a:xfrm>
          <a:off x="2741" y="771690"/>
          <a:ext cx="2673049" cy="44798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 Narrow" panose="020B0606020202030204" pitchFamily="34" charset="0"/>
            </a:rPr>
            <a:t>VISTA DM est une activité de pratique de la m</a:t>
          </a:r>
          <a:r>
            <a:rPr lang="fr-CA" sz="2400" kern="1200" smtClean="0">
              <a:latin typeface="Arial Narrow" panose="020B0606020202030204" pitchFamily="34" charset="0"/>
            </a:rPr>
            <a:t>édecine</a:t>
          </a:r>
          <a:endParaRPr lang="en-US" sz="2400" kern="1200">
            <a:latin typeface="Arial Narrow" panose="020B0606020202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Narrow" panose="020B0606020202030204" pitchFamily="34" charset="0"/>
            </a:rPr>
            <a:t>Il vise à </a:t>
          </a:r>
          <a:r>
            <a:rPr lang="en-US" sz="2400" kern="1200" dirty="0" err="1" smtClean="0">
              <a:latin typeface="Arial Narrow" panose="020B0606020202030204" pitchFamily="34" charset="0"/>
            </a:rPr>
            <a:t>offrir</a:t>
          </a:r>
          <a:r>
            <a:rPr lang="en-US" sz="2400" kern="1200" dirty="0" smtClean="0">
              <a:latin typeface="Arial Narrow" panose="020B0606020202030204" pitchFamily="34" charset="0"/>
            </a:rPr>
            <a:t> des interventions </a:t>
          </a:r>
          <a:r>
            <a:rPr lang="en-US" sz="2400" kern="1200" dirty="0" err="1" smtClean="0">
              <a:latin typeface="Arial Narrow" panose="020B0606020202030204" pitchFamily="34" charset="0"/>
            </a:rPr>
            <a:t>factuelles</a:t>
          </a:r>
          <a:r>
            <a:rPr lang="en-US" sz="2400" kern="1200" dirty="0" smtClean="0">
              <a:latin typeface="Arial Narrow" panose="020B0606020202030204" pitchFamily="34" charset="0"/>
            </a:rPr>
            <a:t> pour </a:t>
          </a:r>
          <a:r>
            <a:rPr lang="en-US" sz="2400" kern="1200" dirty="0" smtClean="0">
              <a:latin typeface="Arial Narrow" panose="020B0606020202030204" pitchFamily="34" charset="0"/>
            </a:rPr>
            <a:t>aider les </a:t>
          </a:r>
          <a:r>
            <a:rPr lang="en-US" sz="2400" kern="1200" dirty="0" err="1" smtClean="0">
              <a:latin typeface="Arial Narrow" panose="020B0606020202030204" pitchFamily="34" charset="0"/>
            </a:rPr>
            <a:t>médecins</a:t>
          </a:r>
          <a:r>
            <a:rPr lang="en-US" sz="2400" kern="1200" dirty="0" smtClean="0">
              <a:latin typeface="Arial Narrow" panose="020B0606020202030204" pitchFamily="34" charset="0"/>
            </a:rPr>
            <a:t> à </a:t>
          </a:r>
          <a:r>
            <a:rPr lang="en-US" sz="2400" kern="1200" dirty="0" err="1" smtClean="0">
              <a:latin typeface="Arial Narrow" panose="020B0606020202030204" pitchFamily="34" charset="0"/>
            </a:rPr>
            <a:t>surmonter</a:t>
          </a:r>
          <a:r>
            <a:rPr lang="en-US" sz="2400" kern="1200" dirty="0" smtClean="0">
              <a:latin typeface="Arial Narrow" panose="020B0606020202030204" pitchFamily="34" charset="0"/>
            </a:rPr>
            <a:t> les obstacles à la </a:t>
          </a:r>
          <a:r>
            <a:rPr lang="en-US" sz="2400" kern="1200" dirty="0" err="1" smtClean="0">
              <a:latin typeface="Arial Narrow" panose="020B0606020202030204" pitchFamily="34" charset="0"/>
            </a:rPr>
            <a:t>prise</a:t>
          </a:r>
          <a:r>
            <a:rPr lang="en-US" sz="2400" kern="1200" dirty="0" smtClean="0">
              <a:latin typeface="Arial Narrow" panose="020B0606020202030204" pitchFamily="34" charset="0"/>
            </a:rPr>
            <a:t> en charge </a:t>
          </a:r>
          <a:r>
            <a:rPr lang="en-US" sz="2400" kern="1200" dirty="0" err="1" smtClean="0">
              <a:latin typeface="Arial Narrow" panose="020B0606020202030204" pitchFamily="34" charset="0"/>
            </a:rPr>
            <a:t>optimale</a:t>
          </a:r>
          <a:r>
            <a:rPr lang="en-US" sz="2400" kern="1200" dirty="0" smtClean="0">
              <a:latin typeface="Arial Narrow" panose="020B0606020202030204" pitchFamily="34" charset="0"/>
            </a:rPr>
            <a:t> des patients </a:t>
          </a:r>
          <a:r>
            <a:rPr lang="en-US" sz="2400" kern="1200" dirty="0" err="1" smtClean="0">
              <a:latin typeface="Arial Narrow" panose="020B0606020202030204" pitchFamily="34" charset="0"/>
            </a:rPr>
            <a:t>atteints</a:t>
          </a:r>
          <a:r>
            <a:rPr lang="en-US" sz="2400" kern="1200" dirty="0" smtClean="0">
              <a:latin typeface="Arial Narrow" panose="020B0606020202030204" pitchFamily="34" charset="0"/>
            </a:rPr>
            <a:t> du </a:t>
          </a:r>
          <a:r>
            <a:rPr lang="en-US" sz="2400" kern="1200" dirty="0" err="1" smtClean="0">
              <a:latin typeface="Arial Narrow" panose="020B0606020202030204" pitchFamily="34" charset="0"/>
            </a:rPr>
            <a:t>diabète</a:t>
          </a:r>
          <a:r>
            <a:rPr lang="en-US" sz="2400" kern="1200" dirty="0" smtClean="0">
              <a:latin typeface="Arial Narrow" panose="020B0606020202030204" pitchFamily="34" charset="0"/>
            </a:rPr>
            <a:t> de type 2</a:t>
          </a:r>
          <a:endParaRPr lang="en-US" sz="2400" kern="1200" dirty="0">
            <a:latin typeface="Arial Narrow" panose="020B0606020202030204" pitchFamily="34" charset="0"/>
          </a:endParaRPr>
        </a:p>
      </dsp:txBody>
      <dsp:txXfrm>
        <a:off x="2741" y="771690"/>
        <a:ext cx="2673049" cy="4479839"/>
      </dsp:txXfrm>
    </dsp:sp>
    <dsp:sp modelId="{CD6668F7-8334-4DDA-8C85-0243F1264547}">
      <dsp:nvSpPr>
        <dsp:cNvPr id="0" name=""/>
        <dsp:cNvSpPr/>
      </dsp:nvSpPr>
      <dsp:spPr>
        <a:xfrm>
          <a:off x="3050017" y="80490"/>
          <a:ext cx="2673049" cy="691200"/>
        </a:xfrm>
        <a:prstGeom prst="rect">
          <a:avLst/>
        </a:prstGeom>
        <a:solidFill>
          <a:srgbClr val="BB054A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 Narrow" panose="020B0606020202030204" pitchFamily="34" charset="0"/>
            </a:rPr>
            <a:t>Participants</a:t>
          </a:r>
          <a:endParaRPr lang="en-US" sz="2400" b="1" kern="1200">
            <a:latin typeface="Arial Narrow" panose="020B0606020202030204" pitchFamily="34" charset="0"/>
          </a:endParaRPr>
        </a:p>
      </dsp:txBody>
      <dsp:txXfrm>
        <a:off x="3050017" y="80490"/>
        <a:ext cx="2673049" cy="691200"/>
      </dsp:txXfrm>
    </dsp:sp>
    <dsp:sp modelId="{FA03E58E-B29D-4946-A0C4-61BEEEA8B73B}">
      <dsp:nvSpPr>
        <dsp:cNvPr id="0" name=""/>
        <dsp:cNvSpPr/>
      </dsp:nvSpPr>
      <dsp:spPr>
        <a:xfrm>
          <a:off x="3050017" y="771690"/>
          <a:ext cx="2673049" cy="44798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Narrow" panose="020B0606020202030204" pitchFamily="34" charset="0"/>
            </a:rPr>
            <a:t>80 </a:t>
          </a:r>
          <a:r>
            <a:rPr lang="en-US" sz="2400" kern="1200" dirty="0" err="1" smtClean="0">
              <a:latin typeface="Arial Narrow" panose="020B0606020202030204" pitchFamily="34" charset="0"/>
            </a:rPr>
            <a:t>spécialistes</a:t>
          </a:r>
          <a:r>
            <a:rPr lang="en-US" sz="2400" kern="1200" dirty="0" smtClean="0">
              <a:latin typeface="Arial Narrow" panose="020B0606020202030204" pitchFamily="34" charset="0"/>
            </a:rPr>
            <a:t> </a:t>
          </a:r>
          <a:r>
            <a:rPr lang="en-US" sz="2400" kern="1200" dirty="0" err="1" smtClean="0">
              <a:latin typeface="Arial Narrow" panose="020B0606020202030204" pitchFamily="34" charset="0"/>
            </a:rPr>
            <a:t>communautaires</a:t>
          </a:r>
          <a:r>
            <a:rPr lang="en-US" sz="2400" kern="1200" dirty="0" smtClean="0">
              <a:latin typeface="Arial Narrow" panose="020B0606020202030204" pitchFamily="34" charset="0"/>
            </a:rPr>
            <a:t> et 370 </a:t>
          </a:r>
          <a:r>
            <a:rPr lang="en-US" sz="2400" kern="1200" dirty="0" err="1" smtClean="0">
              <a:latin typeface="Arial Narrow" panose="020B0606020202030204" pitchFamily="34" charset="0"/>
            </a:rPr>
            <a:t>médecins</a:t>
          </a:r>
          <a:r>
            <a:rPr lang="en-US" sz="2400" kern="1200" dirty="0" smtClean="0">
              <a:latin typeface="Arial Narrow" panose="020B0606020202030204" pitchFamily="34" charset="0"/>
            </a:rPr>
            <a:t> de premier </a:t>
          </a:r>
          <a:r>
            <a:rPr lang="en-US" sz="2400" kern="1200" dirty="0" err="1" smtClean="0">
              <a:latin typeface="Arial Narrow" panose="020B0606020202030204" pitchFamily="34" charset="0"/>
            </a:rPr>
            <a:t>recours</a:t>
          </a:r>
          <a:r>
            <a:rPr lang="en-US" sz="2400" kern="1200" dirty="0" smtClean="0">
              <a:latin typeface="Arial Narrow" panose="020B0606020202030204" pitchFamily="34" charset="0"/>
            </a:rPr>
            <a:t> </a:t>
          </a:r>
          <a:r>
            <a:rPr lang="en-US" sz="2400" kern="1200" dirty="0" err="1" smtClean="0">
              <a:latin typeface="Arial Narrow" panose="020B0606020202030204" pitchFamily="34" charset="0"/>
            </a:rPr>
            <a:t>choisis</a:t>
          </a:r>
          <a:r>
            <a:rPr lang="en-US" sz="2400" kern="1200" dirty="0" smtClean="0">
              <a:latin typeface="Arial Narrow" panose="020B0606020202030204" pitchFamily="34" charset="0"/>
            </a:rPr>
            <a:t> et </a:t>
          </a:r>
          <a:r>
            <a:rPr lang="en-US" sz="2400" kern="1200" dirty="0" err="1" smtClean="0">
              <a:latin typeface="Arial Narrow" panose="020B0606020202030204" pitchFamily="34" charset="0"/>
            </a:rPr>
            <a:t>recrutés</a:t>
          </a:r>
          <a:r>
            <a:rPr lang="en-US" sz="2400" kern="1200" dirty="0" smtClean="0">
              <a:latin typeface="Arial Narrow" panose="020B0606020202030204" pitchFamily="34" charset="0"/>
            </a:rPr>
            <a:t> par le </a:t>
          </a:r>
          <a:r>
            <a:rPr lang="en-US" sz="2400" kern="1200" dirty="0" err="1" smtClean="0">
              <a:latin typeface="Arial Narrow" panose="020B0606020202030204" pitchFamily="34" charset="0"/>
            </a:rPr>
            <a:t>CCRC</a:t>
          </a:r>
          <a:r>
            <a:rPr lang="en-US" sz="2400" kern="1200" dirty="0" smtClean="0">
              <a:latin typeface="Arial Narrow" panose="020B0606020202030204" pitchFamily="34" charset="0"/>
            </a:rPr>
            <a:t> et </a:t>
          </a:r>
          <a:r>
            <a:rPr lang="en-US" sz="2400" kern="1200" dirty="0" smtClean="0">
              <a:latin typeface="Arial Narrow" panose="020B0606020202030204" pitchFamily="34" charset="0"/>
            </a:rPr>
            <a:t>le </a:t>
          </a:r>
          <a:r>
            <a:rPr lang="en-US" sz="2400" kern="1200" dirty="0" err="1" smtClean="0">
              <a:latin typeface="Arial Narrow" panose="020B0606020202030204" pitchFamily="34" charset="0"/>
            </a:rPr>
            <a:t>comité</a:t>
          </a:r>
          <a:r>
            <a:rPr lang="en-US" sz="2400" kern="1200" dirty="0" smtClean="0">
              <a:latin typeface="Arial Narrow" panose="020B0606020202030204" pitchFamily="34" charset="0"/>
            </a:rPr>
            <a:t> de </a:t>
          </a:r>
          <a:r>
            <a:rPr lang="en-US" sz="2400" kern="1200" dirty="0" err="1" smtClean="0">
              <a:latin typeface="Arial Narrow" panose="020B0606020202030204" pitchFamily="34" charset="0"/>
            </a:rPr>
            <a:t>planification</a:t>
          </a:r>
          <a:r>
            <a:rPr lang="en-US" sz="2400" kern="1200" dirty="0" smtClean="0">
              <a:latin typeface="Arial Narrow" panose="020B0606020202030204" pitchFamily="34" charset="0"/>
            </a:rPr>
            <a:t> (non par BI/Lilly)</a:t>
          </a:r>
          <a:endParaRPr lang="en-US" sz="2400" kern="1200" dirty="0">
            <a:latin typeface="Arial Narrow" panose="020B0606020202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 Narrow" panose="020B0606020202030204" pitchFamily="34" charset="0"/>
            </a:rPr>
            <a:t>Liste des médecins invités disponible sur le portail internet</a:t>
          </a:r>
          <a:endParaRPr lang="en-US" sz="2400" kern="1200">
            <a:latin typeface="Arial Narrow" panose="020B0606020202030204" pitchFamily="34" charset="0"/>
          </a:endParaRPr>
        </a:p>
      </dsp:txBody>
      <dsp:txXfrm>
        <a:off x="3050017" y="771690"/>
        <a:ext cx="2673049" cy="4479839"/>
      </dsp:txXfrm>
    </dsp:sp>
    <dsp:sp modelId="{D7F5E4D8-E5A6-4929-9363-3E6174427BE4}">
      <dsp:nvSpPr>
        <dsp:cNvPr id="0" name=""/>
        <dsp:cNvSpPr/>
      </dsp:nvSpPr>
      <dsp:spPr>
        <a:xfrm>
          <a:off x="6097294" y="80490"/>
          <a:ext cx="2673049" cy="691200"/>
        </a:xfrm>
        <a:prstGeom prst="rect">
          <a:avLst/>
        </a:prstGeom>
        <a:solidFill>
          <a:srgbClr val="BB054A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 Narrow" panose="020B0606020202030204" pitchFamily="34" charset="0"/>
            </a:rPr>
            <a:t>Calendrier</a:t>
          </a:r>
          <a:endParaRPr lang="en-US" sz="2400" b="1" kern="1200">
            <a:latin typeface="Arial Narrow" panose="020B0606020202030204" pitchFamily="34" charset="0"/>
          </a:endParaRPr>
        </a:p>
      </dsp:txBody>
      <dsp:txXfrm>
        <a:off x="6097294" y="80490"/>
        <a:ext cx="2673049" cy="691200"/>
      </dsp:txXfrm>
    </dsp:sp>
    <dsp:sp modelId="{FDF289C5-C111-4951-A3A0-26AA8258F2E5}">
      <dsp:nvSpPr>
        <dsp:cNvPr id="0" name=""/>
        <dsp:cNvSpPr/>
      </dsp:nvSpPr>
      <dsp:spPr>
        <a:xfrm>
          <a:off x="6097294" y="771690"/>
          <a:ext cx="2673049" cy="44798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Arial Narrow" panose="020B0606020202030204" pitchFamily="34" charset="0"/>
            </a:rPr>
            <a:t>Commencera au début de sept. 2015 environ</a:t>
          </a:r>
          <a:endParaRPr lang="en-US" sz="2400" kern="1200">
            <a:latin typeface="Arial Narrow" panose="020B0606020202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 Narrow" panose="020B0606020202030204" pitchFamily="34" charset="0"/>
            </a:rPr>
            <a:t>Se </a:t>
          </a:r>
          <a:r>
            <a:rPr lang="en-US" sz="2400" kern="1200" dirty="0" err="1" smtClean="0">
              <a:latin typeface="Arial Narrow" panose="020B0606020202030204" pitchFamily="34" charset="0"/>
            </a:rPr>
            <a:t>terminera</a:t>
          </a:r>
          <a:r>
            <a:rPr lang="en-US" sz="2400" kern="1200" dirty="0" smtClean="0">
              <a:latin typeface="Arial Narrow" panose="020B0606020202030204" pitchFamily="34" charset="0"/>
            </a:rPr>
            <a:t> </a:t>
          </a:r>
          <a:r>
            <a:rPr lang="en-US" sz="2400" kern="1200" dirty="0" err="1" smtClean="0">
              <a:latin typeface="Arial Narrow" panose="020B0606020202030204" pitchFamily="34" charset="0"/>
            </a:rPr>
            <a:t>vers</a:t>
          </a:r>
          <a:r>
            <a:rPr lang="en-US" sz="2400" kern="1200" dirty="0" smtClean="0">
              <a:latin typeface="Arial Narrow" panose="020B0606020202030204" pitchFamily="34" charset="0"/>
            </a:rPr>
            <a:t>  </a:t>
          </a:r>
          <a:r>
            <a:rPr lang="en-US" sz="2400" kern="1200" dirty="0" smtClean="0">
              <a:latin typeface="Arial Narrow" panose="020B0606020202030204" pitchFamily="34" charset="0"/>
            </a:rPr>
            <a:t>la fin </a:t>
          </a:r>
          <a:r>
            <a:rPr lang="en-US" sz="2400" kern="1200" dirty="0" err="1" smtClean="0">
              <a:latin typeface="Arial Narrow" panose="020B0606020202030204" pitchFamily="34" charset="0"/>
            </a:rPr>
            <a:t>d’avril</a:t>
          </a:r>
          <a:r>
            <a:rPr lang="en-US" sz="2400" kern="1200" dirty="0" smtClean="0">
              <a:latin typeface="Arial Narrow" panose="020B0606020202030204" pitchFamily="34" charset="0"/>
            </a:rPr>
            <a:t> 2016</a:t>
          </a:r>
          <a:endParaRPr lang="en-US" sz="2400" kern="1200" dirty="0">
            <a:latin typeface="Arial Narrow" panose="020B0606020202030204" pitchFamily="34" charset="0"/>
          </a:endParaRPr>
        </a:p>
      </dsp:txBody>
      <dsp:txXfrm>
        <a:off x="6097294" y="771690"/>
        <a:ext cx="2673049" cy="4479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F3F8B-6621-4E82-8590-53AF598E134F}">
      <dsp:nvSpPr>
        <dsp:cNvPr id="0" name=""/>
        <dsp:cNvSpPr/>
      </dsp:nvSpPr>
      <dsp:spPr>
        <a:xfrm rot="5400000">
          <a:off x="5317402" y="-1994562"/>
          <a:ext cx="1296590" cy="56147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>
              <a:latin typeface="Arial Narrow" panose="020B0606020202030204" pitchFamily="34" charset="0"/>
            </a:rPr>
            <a:t>Les participants </a:t>
          </a:r>
          <a:r>
            <a:rPr lang="en-GB" sz="1300" kern="1200" dirty="0" err="1" smtClean="0">
              <a:latin typeface="Arial Narrow" panose="020B0606020202030204" pitchFamily="34" charset="0"/>
            </a:rPr>
            <a:t>ont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été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sélectionnés</a:t>
          </a:r>
          <a:r>
            <a:rPr lang="en-GB" sz="1300" kern="1200" dirty="0" smtClean="0">
              <a:latin typeface="Arial Narrow" panose="020B0606020202030204" pitchFamily="34" charset="0"/>
            </a:rPr>
            <a:t> par le </a:t>
          </a:r>
          <a:r>
            <a:rPr lang="en-GB" sz="1300" kern="1200" dirty="0" err="1" smtClean="0">
              <a:latin typeface="Arial Narrow" panose="020B0606020202030204" pitchFamily="34" charset="0"/>
            </a:rPr>
            <a:t>CCRC</a:t>
          </a:r>
          <a:r>
            <a:rPr lang="en-GB" sz="1300" kern="1200" dirty="0" smtClean="0">
              <a:latin typeface="Arial Narrow" panose="020B0606020202030204" pitchFamily="34" charset="0"/>
            </a:rPr>
            <a:t> à </a:t>
          </a:r>
          <a:r>
            <a:rPr lang="en-GB" sz="1300" kern="1200" dirty="0" err="1" smtClean="0">
              <a:latin typeface="Arial Narrow" panose="020B0606020202030204" pitchFamily="34" charset="0"/>
            </a:rPr>
            <a:t>partir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d’une</a:t>
          </a:r>
          <a:r>
            <a:rPr lang="en-GB" sz="1300" kern="1200" dirty="0" smtClean="0">
              <a:latin typeface="Arial Narrow" panose="020B0606020202030204" pitchFamily="34" charset="0"/>
            </a:rPr>
            <a:t> base de </a:t>
          </a:r>
          <a:r>
            <a:rPr lang="en-GB" sz="1300" kern="1200" dirty="0" err="1" smtClean="0">
              <a:latin typeface="Arial Narrow" panose="020B0606020202030204" pitchFamily="34" charset="0"/>
            </a:rPr>
            <a:t>données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nationale</a:t>
          </a:r>
          <a:r>
            <a:rPr lang="en-GB" sz="1300" kern="1200" dirty="0" smtClean="0">
              <a:latin typeface="Arial Narrow" panose="020B0606020202030204" pitchFamily="34" charset="0"/>
            </a:rPr>
            <a:t> de </a:t>
          </a:r>
          <a:r>
            <a:rPr lang="en-GB" sz="1300" kern="1200" dirty="0" err="1" smtClean="0">
              <a:latin typeface="Arial Narrow" panose="020B0606020202030204" pitchFamily="34" charset="0"/>
            </a:rPr>
            <a:t>spécialistes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communautaires</a:t>
          </a:r>
          <a:r>
            <a:rPr lang="en-GB" sz="1300" kern="1200" dirty="0" smtClean="0">
              <a:latin typeface="Arial Narrow" panose="020B0606020202030204" pitchFamily="34" charset="0"/>
            </a:rPr>
            <a:t> et de </a:t>
          </a:r>
          <a:r>
            <a:rPr lang="en-GB" sz="1300" kern="1200" dirty="0" err="1" smtClean="0">
              <a:latin typeface="Arial Narrow" panose="020B0606020202030204" pitchFamily="34" charset="0"/>
            </a:rPr>
            <a:t>médecins</a:t>
          </a:r>
          <a:r>
            <a:rPr lang="en-GB" sz="1300" kern="1200" dirty="0" smtClean="0">
              <a:latin typeface="Arial Narrow" panose="020B0606020202030204" pitchFamily="34" charset="0"/>
            </a:rPr>
            <a:t> de premier </a:t>
          </a:r>
          <a:r>
            <a:rPr lang="en-GB" sz="1300" kern="1200" dirty="0" err="1" smtClean="0">
              <a:latin typeface="Arial Narrow" panose="020B0606020202030204" pitchFamily="34" charset="0"/>
            </a:rPr>
            <a:t>recours</a:t>
          </a:r>
          <a:r>
            <a:rPr lang="en-GB" sz="1300" kern="1200" dirty="0" smtClean="0">
              <a:latin typeface="Arial Narrow" panose="020B0606020202030204" pitchFamily="34" charset="0"/>
            </a:rPr>
            <a:t> qui </a:t>
          </a:r>
          <a:r>
            <a:rPr lang="en-GB" sz="1300" kern="1200" dirty="0" err="1" smtClean="0">
              <a:latin typeface="Arial Narrow" panose="020B0606020202030204" pitchFamily="34" charset="0"/>
            </a:rPr>
            <a:t>traitent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activement</a:t>
          </a:r>
          <a:r>
            <a:rPr lang="en-GB" sz="1300" kern="1200" dirty="0" smtClean="0">
              <a:latin typeface="Arial Narrow" panose="020B0606020202030204" pitchFamily="34" charset="0"/>
            </a:rPr>
            <a:t> des patients </a:t>
          </a:r>
          <a:r>
            <a:rPr lang="en-GB" sz="1300" kern="1200" dirty="0" err="1" smtClean="0">
              <a:latin typeface="Arial Narrow" panose="020B0606020202030204" pitchFamily="34" charset="0"/>
            </a:rPr>
            <a:t>atteints</a:t>
          </a:r>
          <a:r>
            <a:rPr lang="en-GB" sz="1300" kern="1200" dirty="0" smtClean="0">
              <a:latin typeface="Arial Narrow" panose="020B0606020202030204" pitchFamily="34" charset="0"/>
            </a:rPr>
            <a:t> du </a:t>
          </a:r>
          <a:r>
            <a:rPr lang="en-GB" sz="1300" kern="1200" dirty="0" err="1" smtClean="0">
              <a:latin typeface="Arial Narrow" panose="020B0606020202030204" pitchFamily="34" charset="0"/>
            </a:rPr>
            <a:t>diabète</a:t>
          </a:r>
          <a:r>
            <a:rPr lang="en-GB" sz="1300" kern="1200" dirty="0" smtClean="0">
              <a:latin typeface="Arial Narrow" panose="020B0606020202030204" pitchFamily="34" charset="0"/>
            </a:rPr>
            <a:t> de type 2 .</a:t>
          </a:r>
          <a:endParaRPr lang="en-US" sz="1300" kern="1200" dirty="0">
            <a:latin typeface="Arial Narrow" panose="020B0606020202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>
              <a:latin typeface="Arial Narrow" panose="020B0606020202030204" pitchFamily="34" charset="0"/>
            </a:rPr>
            <a:t>Vous pouvez consulter la liste sur le portail lorsque vous ouvrez une session.</a:t>
          </a:r>
          <a:endParaRPr lang="en-US" sz="1300" kern="1200">
            <a:latin typeface="Arial Narrow" panose="020B0606020202030204" pitchFamily="34" charset="0"/>
          </a:endParaRPr>
        </a:p>
      </dsp:txBody>
      <dsp:txXfrm rot="-5400000">
        <a:off x="3158310" y="227824"/>
        <a:ext cx="5551480" cy="1170002"/>
      </dsp:txXfrm>
    </dsp:sp>
    <dsp:sp modelId="{09056DB0-4E2A-4357-8654-C9C864D2DE2F}">
      <dsp:nvSpPr>
        <dsp:cNvPr id="0" name=""/>
        <dsp:cNvSpPr/>
      </dsp:nvSpPr>
      <dsp:spPr>
        <a:xfrm>
          <a:off x="0" y="0"/>
          <a:ext cx="3158310" cy="1620738"/>
        </a:xfrm>
        <a:prstGeom prst="roundRect">
          <a:avLst/>
        </a:prstGeom>
        <a:solidFill>
          <a:srgbClr val="BB05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smtClean="0">
              <a:latin typeface="Arial Narrow" panose="020B0606020202030204" pitchFamily="34" charset="0"/>
            </a:rPr>
            <a:t>Comment les participants ont-ils </a:t>
          </a:r>
          <a:r>
            <a:rPr lang="fr-CA" sz="2300" i="1" kern="1200" smtClean="0">
              <a:latin typeface="Arial Narrow" panose="020B0606020202030204" pitchFamily="34" charset="0"/>
            </a:rPr>
            <a:t>été sélectionnés et quand/comment puis-je consulter la liste?</a:t>
          </a:r>
          <a:endParaRPr lang="en-US" sz="2300" i="1" kern="1200">
            <a:latin typeface="Arial Narrow" panose="020B0606020202030204" pitchFamily="34" charset="0"/>
          </a:endParaRPr>
        </a:p>
      </dsp:txBody>
      <dsp:txXfrm>
        <a:off x="79118" y="79118"/>
        <a:ext cx="3000074" cy="1462502"/>
      </dsp:txXfrm>
    </dsp:sp>
    <dsp:sp modelId="{C23C4DB0-5F8D-4D74-BFDE-851C8A92EFC4}">
      <dsp:nvSpPr>
        <dsp:cNvPr id="0" name=""/>
        <dsp:cNvSpPr/>
      </dsp:nvSpPr>
      <dsp:spPr>
        <a:xfrm rot="5400000">
          <a:off x="5317402" y="-292787"/>
          <a:ext cx="1296590" cy="56147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>
              <a:latin typeface="Arial Narrow" panose="020B0606020202030204" pitchFamily="34" charset="0"/>
            </a:rPr>
            <a:t>Les participants </a:t>
          </a:r>
          <a:r>
            <a:rPr lang="en-GB" sz="1300" kern="1200" dirty="0" err="1" smtClean="0">
              <a:latin typeface="Arial Narrow" panose="020B0606020202030204" pitchFamily="34" charset="0"/>
            </a:rPr>
            <a:t>ont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été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sélectionnés</a:t>
          </a:r>
          <a:r>
            <a:rPr lang="en-GB" sz="1300" kern="1200" dirty="0" smtClean="0">
              <a:latin typeface="Arial Narrow" panose="020B0606020202030204" pitchFamily="34" charset="0"/>
            </a:rPr>
            <a:t> par le </a:t>
          </a:r>
          <a:r>
            <a:rPr lang="en-GB" sz="1300" kern="1200" dirty="0" err="1" smtClean="0">
              <a:latin typeface="Arial Narrow" panose="020B0606020202030204" pitchFamily="34" charset="0"/>
            </a:rPr>
            <a:t>CCRC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afin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smtClean="0">
              <a:latin typeface="Arial Narrow" panose="020B0606020202030204" pitchFamily="34" charset="0"/>
            </a:rPr>
            <a:t>de </a:t>
          </a:r>
          <a:r>
            <a:rPr lang="en-GB" sz="1300" kern="1200" dirty="0" err="1" smtClean="0">
              <a:latin typeface="Arial Narrow" panose="020B0606020202030204" pitchFamily="34" charset="0"/>
            </a:rPr>
            <a:t>maintenir</a:t>
          </a:r>
          <a:r>
            <a:rPr lang="en-GB" sz="1300" kern="1200" dirty="0" smtClean="0">
              <a:latin typeface="Arial Narrow" panose="020B0606020202030204" pitchFamily="34" charset="0"/>
            </a:rPr>
            <a:t> la </a:t>
          </a:r>
          <a:r>
            <a:rPr lang="en-GB" sz="1300" kern="1200" dirty="0" err="1" smtClean="0">
              <a:latin typeface="Arial Narrow" panose="020B0606020202030204" pitchFamily="34" charset="0"/>
            </a:rPr>
            <a:t>crédibilité</a:t>
          </a:r>
          <a:r>
            <a:rPr lang="en-GB" sz="1300" kern="1200" dirty="0" smtClean="0">
              <a:latin typeface="Arial Narrow" panose="020B0606020202030204" pitchFamily="34" charset="0"/>
            </a:rPr>
            <a:t> et </a:t>
          </a:r>
          <a:r>
            <a:rPr lang="en-GB" sz="1300" kern="1200" dirty="0" err="1" smtClean="0">
              <a:latin typeface="Arial Narrow" panose="020B0606020202030204" pitchFamily="34" charset="0"/>
            </a:rPr>
            <a:t>l’intégrité</a:t>
          </a:r>
          <a:r>
            <a:rPr lang="en-GB" sz="1300" kern="1200" dirty="0" smtClean="0">
              <a:latin typeface="Arial Narrow" panose="020B0606020202030204" pitchFamily="34" charset="0"/>
            </a:rPr>
            <a:t> du programme.</a:t>
          </a:r>
          <a:endParaRPr lang="en-US" sz="1300" kern="1200" dirty="0">
            <a:latin typeface="Arial Narrow" panose="020B0606020202030204" pitchFamily="34" charset="0"/>
          </a:endParaRPr>
        </a:p>
      </dsp:txBody>
      <dsp:txXfrm rot="-5400000">
        <a:off x="3158310" y="1929599"/>
        <a:ext cx="5551480" cy="1170002"/>
      </dsp:txXfrm>
    </dsp:sp>
    <dsp:sp modelId="{5275FF17-1B00-4156-AC29-B663BBB1727C}">
      <dsp:nvSpPr>
        <dsp:cNvPr id="0" name=""/>
        <dsp:cNvSpPr/>
      </dsp:nvSpPr>
      <dsp:spPr>
        <a:xfrm>
          <a:off x="0" y="1704230"/>
          <a:ext cx="3158310" cy="1620738"/>
        </a:xfrm>
        <a:prstGeom prst="roundRect">
          <a:avLst/>
        </a:prstGeom>
        <a:solidFill>
          <a:srgbClr val="BB05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smtClean="0">
              <a:latin typeface="Arial Narrow" panose="020B0606020202030204" pitchFamily="34" charset="0"/>
            </a:rPr>
            <a:t>Pourquoi n’a-t-on pas tenu compte de mon opinion lors de la sélection?</a:t>
          </a:r>
          <a:endParaRPr lang="en-US" sz="2300" i="1" kern="1200">
            <a:latin typeface="Arial Narrow" panose="020B0606020202030204" pitchFamily="34" charset="0"/>
          </a:endParaRPr>
        </a:p>
      </dsp:txBody>
      <dsp:txXfrm>
        <a:off x="79118" y="1783348"/>
        <a:ext cx="3000074" cy="1462502"/>
      </dsp:txXfrm>
    </dsp:sp>
    <dsp:sp modelId="{3C2365BC-2A4F-483B-BFEB-E8BF759F8038}">
      <dsp:nvSpPr>
        <dsp:cNvPr id="0" name=""/>
        <dsp:cNvSpPr/>
      </dsp:nvSpPr>
      <dsp:spPr>
        <a:xfrm rot="5400000">
          <a:off x="5317402" y="1408987"/>
          <a:ext cx="1296590" cy="561477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smtClean="0">
              <a:latin typeface="Arial Narrow" panose="020B0606020202030204" pitchFamily="34" charset="0"/>
            </a:rPr>
            <a:t>Les clients ne doivent pas être invités de façon proactive à participer à ce programme.</a:t>
          </a:r>
          <a:endParaRPr lang="en-US" sz="1300" kern="1200">
            <a:latin typeface="Arial Narrow" panose="020B0606020202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err="1" smtClean="0">
              <a:latin typeface="Arial Narrow" panose="020B0606020202030204" pitchFamily="34" charset="0"/>
            </a:rPr>
            <a:t>Toutefois</a:t>
          </a:r>
          <a:r>
            <a:rPr lang="en-GB" sz="1300" kern="1200" dirty="0" smtClean="0">
              <a:latin typeface="Arial Narrow" panose="020B0606020202030204" pitchFamily="34" charset="0"/>
            </a:rPr>
            <a:t>, nous </a:t>
          </a:r>
          <a:r>
            <a:rPr lang="en-GB" sz="1300" kern="1200" dirty="0" err="1" smtClean="0">
              <a:latin typeface="Arial Narrow" panose="020B0606020202030204" pitchFamily="34" charset="0"/>
            </a:rPr>
            <a:t>reconnaissons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que</a:t>
          </a:r>
          <a:r>
            <a:rPr lang="en-GB" sz="1300" kern="1200" dirty="0" smtClean="0">
              <a:latin typeface="Arial Narrow" panose="020B0606020202030204" pitchFamily="34" charset="0"/>
            </a:rPr>
            <a:t> les </a:t>
          </a:r>
          <a:r>
            <a:rPr lang="en-GB" sz="1300" kern="1200" dirty="0" err="1" smtClean="0">
              <a:latin typeface="Arial Narrow" panose="020B0606020202030204" pitchFamily="34" charset="0"/>
            </a:rPr>
            <a:t>médecins</a:t>
          </a:r>
          <a:r>
            <a:rPr lang="en-GB" sz="1300" kern="1200" dirty="0" smtClean="0">
              <a:latin typeface="Arial Narrow" panose="020B0606020202030204" pitchFamily="34" charset="0"/>
            </a:rPr>
            <a:t> qui font </a:t>
          </a:r>
          <a:r>
            <a:rPr lang="en-GB" sz="1300" kern="1200" dirty="0" err="1" smtClean="0">
              <a:latin typeface="Arial Narrow" panose="020B0606020202030204" pitchFamily="34" charset="0"/>
            </a:rPr>
            <a:t>partie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d’une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pratique</a:t>
          </a:r>
          <a:r>
            <a:rPr lang="en-GB" sz="1300" kern="1200" dirty="0" smtClean="0">
              <a:latin typeface="Arial Narrow" panose="020B0606020202030204" pitchFamily="34" charset="0"/>
            </a:rPr>
            <a:t> collective </a:t>
          </a:r>
          <a:r>
            <a:rPr lang="en-GB" sz="1300" kern="1200" dirty="0" err="1" smtClean="0">
              <a:latin typeface="Arial Narrow" panose="020B0606020202030204" pitchFamily="34" charset="0"/>
            </a:rPr>
            <a:t>pourraient</a:t>
          </a:r>
          <a:r>
            <a:rPr lang="en-GB" sz="1300" kern="1200" dirty="0" smtClean="0">
              <a:latin typeface="Arial Narrow" panose="020B0606020202030204" pitchFamily="34" charset="0"/>
            </a:rPr>
            <a:t> entendre </a:t>
          </a:r>
          <a:r>
            <a:rPr lang="en-GB" sz="1300" kern="1200" dirty="0" err="1" smtClean="0">
              <a:latin typeface="Arial Narrow" panose="020B0606020202030204" pitchFamily="34" charset="0"/>
            </a:rPr>
            <a:t>parler</a:t>
          </a:r>
          <a:r>
            <a:rPr lang="en-GB" sz="1300" kern="1200" dirty="0" smtClean="0">
              <a:latin typeface="Arial Narrow" panose="020B0606020202030204" pitchFamily="34" charset="0"/>
            </a:rPr>
            <a:t> de </a:t>
          </a:r>
          <a:r>
            <a:rPr lang="en-GB" sz="1300" kern="1200" dirty="0" err="1" smtClean="0">
              <a:latin typeface="Arial Narrow" panose="020B0606020202030204" pitchFamily="34" charset="0"/>
            </a:rPr>
            <a:t>ce</a:t>
          </a:r>
          <a:r>
            <a:rPr lang="en-GB" sz="1300" kern="1200" dirty="0" smtClean="0">
              <a:latin typeface="Arial Narrow" panose="020B0606020202030204" pitchFamily="34" charset="0"/>
            </a:rPr>
            <a:t> programme par </a:t>
          </a:r>
          <a:r>
            <a:rPr lang="en-GB" sz="1300" kern="1200" dirty="0" err="1" smtClean="0">
              <a:latin typeface="Arial Narrow" panose="020B0606020202030204" pitchFamily="34" charset="0"/>
            </a:rPr>
            <a:t>l’entremise</a:t>
          </a:r>
          <a:r>
            <a:rPr lang="en-GB" sz="1300" kern="1200" dirty="0" smtClean="0">
              <a:latin typeface="Arial Narrow" panose="020B0606020202030204" pitchFamily="34" charset="0"/>
            </a:rPr>
            <a:t> de confrères et </a:t>
          </a:r>
          <a:r>
            <a:rPr lang="en-GB" sz="1300" kern="1200" dirty="0" err="1" smtClean="0">
              <a:latin typeface="Arial Narrow" panose="020B0606020202030204" pitchFamily="34" charset="0"/>
            </a:rPr>
            <a:t>souhaiter</a:t>
          </a:r>
          <a:r>
            <a:rPr lang="en-GB" sz="1300" kern="1200" dirty="0" smtClean="0">
              <a:latin typeface="Arial Narrow" panose="020B0606020202030204" pitchFamily="34" charset="0"/>
            </a:rPr>
            <a:t> y </a:t>
          </a:r>
          <a:r>
            <a:rPr lang="en-GB" sz="1300" kern="1200" dirty="0" err="1" smtClean="0">
              <a:latin typeface="Arial Narrow" panose="020B0606020202030204" pitchFamily="34" charset="0"/>
            </a:rPr>
            <a:t>participer</a:t>
          </a:r>
          <a:r>
            <a:rPr lang="en-GB" sz="1300" kern="1200" dirty="0" smtClean="0">
              <a:latin typeface="Arial Narrow" panose="020B0606020202030204" pitchFamily="34" charset="0"/>
            </a:rPr>
            <a:t>.</a:t>
          </a:r>
          <a:endParaRPr lang="en-US" sz="1300" kern="1200" dirty="0">
            <a:latin typeface="Arial Narrow" panose="020B0606020202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>
              <a:latin typeface="Arial Narrow" panose="020B0606020202030204" pitchFamily="34" charset="0"/>
            </a:rPr>
            <a:t>Le </a:t>
          </a:r>
          <a:r>
            <a:rPr lang="en-GB" sz="1300" kern="1200" dirty="0" err="1" smtClean="0">
              <a:latin typeface="Arial Narrow" panose="020B0606020202030204" pitchFamily="34" charset="0"/>
            </a:rPr>
            <a:t>CCRC</a:t>
          </a:r>
          <a:r>
            <a:rPr lang="en-GB" sz="1300" kern="1200" dirty="0" smtClean="0">
              <a:latin typeface="Arial Narrow" panose="020B0606020202030204" pitchFamily="34" charset="0"/>
            </a:rPr>
            <a:t> a </a:t>
          </a:r>
          <a:r>
            <a:rPr lang="en-GB" sz="1300" kern="1200" dirty="0" err="1" smtClean="0">
              <a:latin typeface="Arial Narrow" panose="020B0606020202030204" pitchFamily="34" charset="0"/>
            </a:rPr>
            <a:t>prévu</a:t>
          </a:r>
          <a:r>
            <a:rPr lang="en-GB" sz="1300" kern="1200" dirty="0" smtClean="0">
              <a:latin typeface="Arial Narrow" panose="020B0606020202030204" pitchFamily="34" charset="0"/>
            </a:rPr>
            <a:t> un </a:t>
          </a:r>
          <a:r>
            <a:rPr lang="en-GB" sz="1300" kern="1200" dirty="0" err="1" smtClean="0">
              <a:latin typeface="Arial Narrow" panose="020B0606020202030204" pitchFamily="34" charset="0"/>
            </a:rPr>
            <a:t>mécanisme</a:t>
          </a:r>
          <a:r>
            <a:rPr lang="en-GB" sz="1300" kern="1200" dirty="0" smtClean="0">
              <a:latin typeface="Arial Narrow" panose="020B0606020202030204" pitchFamily="34" charset="0"/>
            </a:rPr>
            <a:t> pour </a:t>
          </a:r>
          <a:r>
            <a:rPr lang="en-GB" sz="1300" kern="1200" dirty="0" err="1" smtClean="0">
              <a:latin typeface="Arial Narrow" panose="020B0606020202030204" pitchFamily="34" charset="0"/>
            </a:rPr>
            <a:t>que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vous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puissiez</a:t>
          </a:r>
          <a:r>
            <a:rPr lang="en-GB" sz="1300" kern="1200" dirty="0" smtClean="0">
              <a:latin typeface="Arial Narrow" panose="020B0606020202030204" pitchFamily="34" charset="0"/>
            </a:rPr>
            <a:t> demander </a:t>
          </a:r>
          <a:r>
            <a:rPr lang="en-GB" sz="1300" kern="1200" dirty="0" err="1" smtClean="0">
              <a:latin typeface="Arial Narrow" panose="020B0606020202030204" pitchFamily="34" charset="0"/>
            </a:rPr>
            <a:t>l’ajout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d’autres</a:t>
          </a:r>
          <a:r>
            <a:rPr lang="en-GB" sz="1300" kern="1200" dirty="0" smtClean="0">
              <a:latin typeface="Arial Narrow" panose="020B0606020202030204" pitchFamily="34" charset="0"/>
            </a:rPr>
            <a:t> </a:t>
          </a:r>
          <a:r>
            <a:rPr lang="en-GB" sz="1300" kern="1200" dirty="0" err="1" smtClean="0">
              <a:latin typeface="Arial Narrow" panose="020B0606020202030204" pitchFamily="34" charset="0"/>
            </a:rPr>
            <a:t>médecins</a:t>
          </a:r>
          <a:r>
            <a:rPr lang="en-GB" sz="1300" kern="1200" dirty="0" smtClean="0">
              <a:latin typeface="Arial Narrow" panose="020B0606020202030204" pitchFamily="34" charset="0"/>
            </a:rPr>
            <a:t>, à la section </a:t>
          </a:r>
          <a:r>
            <a:rPr lang="en-US" sz="1300" kern="1200" dirty="0" smtClean="0">
              <a:latin typeface="Arial Narrow" panose="020B0606020202030204" pitchFamily="34" charset="0"/>
            </a:rPr>
            <a:t>« </a:t>
          </a:r>
          <a:r>
            <a:rPr lang="en-US" sz="1300" i="1" kern="1200" dirty="0" smtClean="0">
              <a:latin typeface="Arial Narrow" panose="020B0606020202030204" pitchFamily="34" charset="0"/>
            </a:rPr>
            <a:t>Your document C</a:t>
          </a:r>
          <a:r>
            <a:rPr lang="en-US" sz="1300" kern="1200" dirty="0" smtClean="0">
              <a:latin typeface="Arial Narrow" panose="020B0606020202030204" pitchFamily="34" charset="0"/>
            </a:rPr>
            <a:t>enter »</a:t>
          </a:r>
          <a:r>
            <a:rPr lang="en-GB" sz="1300" kern="1200" dirty="0" smtClean="0">
              <a:latin typeface="Arial Narrow" panose="020B0606020202030204" pitchFamily="34" charset="0"/>
            </a:rPr>
            <a:t> du </a:t>
          </a:r>
          <a:r>
            <a:rPr lang="en-GB" sz="1300" kern="1200" dirty="0" err="1" smtClean="0">
              <a:latin typeface="Arial Narrow" panose="020B0606020202030204" pitchFamily="34" charset="0"/>
            </a:rPr>
            <a:t>portail</a:t>
          </a:r>
          <a:r>
            <a:rPr lang="en-GB" sz="1300" kern="1200" dirty="0" smtClean="0">
              <a:latin typeface="Arial Narrow" panose="020B0606020202030204" pitchFamily="34" charset="0"/>
            </a:rPr>
            <a:t>.</a:t>
          </a:r>
          <a:endParaRPr lang="en-US" sz="1300" kern="1200" dirty="0">
            <a:latin typeface="Arial Narrow" panose="020B0606020202030204" pitchFamily="34" charset="0"/>
          </a:endParaRPr>
        </a:p>
      </dsp:txBody>
      <dsp:txXfrm rot="-5400000">
        <a:off x="3158310" y="3631373"/>
        <a:ext cx="5551480" cy="1170002"/>
      </dsp:txXfrm>
    </dsp:sp>
    <dsp:sp modelId="{F6F8C809-2F0A-4656-A574-9AD6B884D03E}">
      <dsp:nvSpPr>
        <dsp:cNvPr id="0" name=""/>
        <dsp:cNvSpPr/>
      </dsp:nvSpPr>
      <dsp:spPr>
        <a:xfrm>
          <a:off x="0" y="3406006"/>
          <a:ext cx="3158310" cy="1620738"/>
        </a:xfrm>
        <a:prstGeom prst="roundRect">
          <a:avLst/>
        </a:prstGeom>
        <a:solidFill>
          <a:srgbClr val="BB05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smtClean="0">
              <a:latin typeface="Arial Narrow" panose="020B0606020202030204" pitchFamily="34" charset="0"/>
            </a:rPr>
            <a:t>Que dois-je faire si un de mes clients découvre le programme et veut y participer?</a:t>
          </a:r>
          <a:endParaRPr lang="en-US" sz="2300" i="1" kern="1200">
            <a:latin typeface="Arial Narrow" panose="020B0606020202030204" pitchFamily="34" charset="0"/>
          </a:endParaRPr>
        </a:p>
      </dsp:txBody>
      <dsp:txXfrm>
        <a:off x="79118" y="3485124"/>
        <a:ext cx="3000074" cy="146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DE10-0F2F-48F4-9D24-385C5C2339D3}">
      <dsp:nvSpPr>
        <dsp:cNvPr id="0" name=""/>
        <dsp:cNvSpPr/>
      </dsp:nvSpPr>
      <dsp:spPr>
        <a:xfrm>
          <a:off x="0" y="0"/>
          <a:ext cx="8229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054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CEC3-466A-4E7A-A578-2CCF9845ACD6}">
      <dsp:nvSpPr>
        <dsp:cNvPr id="0" name=""/>
        <dsp:cNvSpPr/>
      </dsp:nvSpPr>
      <dsp:spPr>
        <a:xfrm>
          <a:off x="0" y="0"/>
          <a:ext cx="2140033" cy="4951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rgbClr val="BB054A"/>
              </a:solidFill>
              <a:latin typeface="Arial Narrow" panose="020B0606020202030204" pitchFamily="34" charset="0"/>
            </a:rPr>
            <a:t>Attentes envers les participants</a:t>
          </a:r>
          <a:endParaRPr lang="en-US" sz="2400" b="1" kern="1200">
            <a:solidFill>
              <a:srgbClr val="BB054A"/>
            </a:solidFill>
            <a:latin typeface="Arial Narrow" panose="020B0606020202030204" pitchFamily="34" charset="0"/>
          </a:endParaRPr>
        </a:p>
      </dsp:txBody>
      <dsp:txXfrm>
        <a:off x="0" y="0"/>
        <a:ext cx="2140033" cy="4951020"/>
      </dsp:txXfrm>
    </dsp:sp>
    <dsp:sp modelId="{DC390EAB-BAD2-4E66-BEA1-6D2B9EDBCD17}">
      <dsp:nvSpPr>
        <dsp:cNvPr id="0" name=""/>
        <dsp:cNvSpPr/>
      </dsp:nvSpPr>
      <dsp:spPr>
        <a:xfrm>
          <a:off x="2254074" y="224826"/>
          <a:ext cx="5968147" cy="449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err="1" smtClean="0">
              <a:latin typeface="Arial Narrow" panose="020B0606020202030204" pitchFamily="34" charset="0"/>
            </a:rPr>
            <a:t>Qu’advient-il</a:t>
          </a:r>
          <a:r>
            <a:rPr lang="en-GB" sz="1900" b="1" kern="1200" dirty="0" smtClean="0">
              <a:latin typeface="Arial Narrow" panose="020B0606020202030204" pitchFamily="34" charset="0"/>
            </a:rPr>
            <a:t> </a:t>
          </a:r>
          <a:r>
            <a:rPr lang="en-GB" sz="1900" b="1" kern="1200" dirty="0" err="1" smtClean="0">
              <a:latin typeface="Arial Narrow" panose="020B0606020202030204" pitchFamily="34" charset="0"/>
            </a:rPr>
            <a:t>si</a:t>
          </a:r>
          <a:r>
            <a:rPr lang="en-GB" sz="1900" b="1" kern="1200" dirty="0" smtClean="0">
              <a:latin typeface="Arial Narrow" panose="020B0606020202030204" pitchFamily="34" charset="0"/>
            </a:rPr>
            <a:t> </a:t>
          </a:r>
          <a:r>
            <a:rPr lang="en-GB" sz="1900" b="1" kern="1200" dirty="0" err="1" smtClean="0">
              <a:latin typeface="Arial Narrow" panose="020B0606020202030204" pitchFamily="34" charset="0"/>
            </a:rPr>
            <a:t>mes</a:t>
          </a:r>
          <a:r>
            <a:rPr lang="en-GB" sz="1900" b="1" kern="1200" dirty="0" smtClean="0">
              <a:latin typeface="Arial Narrow" panose="020B0606020202030204" pitchFamily="34" charset="0"/>
            </a:rPr>
            <a:t> clients ne </a:t>
          </a:r>
          <a:r>
            <a:rPr lang="en-GB" sz="1900" b="1" kern="1200" dirty="0" err="1" smtClean="0">
              <a:latin typeface="Arial Narrow" panose="020B0606020202030204" pitchFamily="34" charset="0"/>
            </a:rPr>
            <a:t>terminent</a:t>
          </a:r>
          <a:r>
            <a:rPr lang="en-GB" sz="1900" b="1" kern="1200" dirty="0" smtClean="0">
              <a:latin typeface="Arial Narrow" panose="020B0606020202030204" pitchFamily="34" charset="0"/>
            </a:rPr>
            <a:t> pas les phases à temps?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latin typeface="Arial Narrow" panose="020B0606020202030204" pitchFamily="34" charset="0"/>
            </a:rPr>
            <a:t>Les </a:t>
          </a:r>
          <a:r>
            <a:rPr lang="en-GB" sz="1900" kern="1200" dirty="0" err="1" smtClean="0">
              <a:latin typeface="Arial Narrow" panose="020B0606020202030204" pitchFamily="34" charset="0"/>
            </a:rPr>
            <a:t>médecins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smtClean="0">
              <a:latin typeface="Arial Narrow" panose="020B0606020202030204" pitchFamily="34" charset="0"/>
            </a:rPr>
            <a:t>participants </a:t>
          </a:r>
          <a:r>
            <a:rPr lang="en-GB" sz="1900" kern="1200" dirty="0" err="1" smtClean="0">
              <a:latin typeface="Arial Narrow" panose="020B0606020202030204" pitchFamily="34" charset="0"/>
            </a:rPr>
            <a:t>devront</a:t>
          </a:r>
          <a:r>
            <a:rPr lang="en-GB" sz="1900" kern="1200" dirty="0" smtClean="0">
              <a:latin typeface="Arial Narrow" panose="020B0606020202030204" pitchFamily="34" charset="0"/>
            </a:rPr>
            <a:t> signer un </a:t>
          </a:r>
          <a:r>
            <a:rPr lang="en-GB" sz="1900" kern="1200" dirty="0" err="1" smtClean="0">
              <a:latin typeface="Arial Narrow" panose="020B0606020202030204" pitchFamily="34" charset="0"/>
            </a:rPr>
            <a:t>protocole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d’entente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indiquant</a:t>
          </a:r>
          <a:r>
            <a:rPr lang="en-GB" sz="1900" kern="1200" dirty="0" smtClean="0">
              <a:latin typeface="Arial Narrow" panose="020B0606020202030204" pitchFamily="34" charset="0"/>
            </a:rPr>
            <a:t> la </a:t>
          </a:r>
          <a:r>
            <a:rPr lang="en-GB" sz="1900" kern="1200" dirty="0" err="1" smtClean="0">
              <a:latin typeface="Arial Narrow" panose="020B0606020202030204" pitchFamily="34" charset="0"/>
            </a:rPr>
            <a:t>portée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complète</a:t>
          </a:r>
          <a:r>
            <a:rPr lang="en-GB" sz="1900" kern="1200" dirty="0" smtClean="0">
              <a:latin typeface="Arial Narrow" panose="020B0606020202030204" pitchFamily="34" charset="0"/>
            </a:rPr>
            <a:t> du programme et les </a:t>
          </a:r>
          <a:r>
            <a:rPr lang="en-GB" sz="1900" kern="1200" dirty="0" err="1" smtClean="0">
              <a:latin typeface="Arial Narrow" panose="020B0606020202030204" pitchFamily="34" charset="0"/>
            </a:rPr>
            <a:t>responsabilités</a:t>
          </a:r>
          <a:r>
            <a:rPr lang="en-GB" sz="1900" kern="1200" dirty="0" smtClean="0">
              <a:latin typeface="Arial Narrow" panose="020B0606020202030204" pitchFamily="34" charset="0"/>
            </a:rPr>
            <a:t> du </a:t>
          </a:r>
          <a:r>
            <a:rPr lang="en-GB" sz="1900" kern="1200" dirty="0" err="1" smtClean="0">
              <a:latin typeface="Arial Narrow" panose="020B0606020202030204" pitchFamily="34" charset="0"/>
            </a:rPr>
            <a:t>médecin</a:t>
          </a:r>
          <a:r>
            <a:rPr lang="en-GB" sz="1900" kern="1200" dirty="0" smtClean="0">
              <a:latin typeface="Arial Narrow" panose="020B0606020202030204" pitchFamily="34" charset="0"/>
            </a:rPr>
            <a:t>. 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latin typeface="Arial Narrow" panose="020B0606020202030204" pitchFamily="34" charset="0"/>
            </a:rPr>
            <a:t>Les conditions et </a:t>
          </a:r>
          <a:r>
            <a:rPr lang="en-GB" sz="1900" kern="1200" dirty="0" err="1" smtClean="0">
              <a:latin typeface="Arial Narrow" panose="020B0606020202030204" pitchFamily="34" charset="0"/>
            </a:rPr>
            <a:t>modalités</a:t>
          </a:r>
          <a:r>
            <a:rPr lang="en-GB" sz="1900" kern="1200" dirty="0" smtClean="0">
              <a:latin typeface="Arial Narrow" panose="020B0606020202030204" pitchFamily="34" charset="0"/>
            </a:rPr>
            <a:t> du </a:t>
          </a:r>
          <a:r>
            <a:rPr lang="en-GB" sz="1900" kern="1200" dirty="0" err="1" smtClean="0">
              <a:latin typeface="Arial Narrow" panose="020B0606020202030204" pitchFamily="34" charset="0"/>
            </a:rPr>
            <a:t>protocole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d’entente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énuméreront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clairement</a:t>
          </a:r>
          <a:r>
            <a:rPr lang="en-GB" sz="1900" kern="1200" dirty="0" smtClean="0">
              <a:latin typeface="Arial Narrow" panose="020B0606020202030204" pitchFamily="34" charset="0"/>
            </a:rPr>
            <a:t> les </a:t>
          </a:r>
          <a:r>
            <a:rPr lang="en-GB" sz="1900" kern="1200" dirty="0" err="1" smtClean="0">
              <a:latin typeface="Arial Narrow" panose="020B0606020202030204" pitchFamily="34" charset="0"/>
            </a:rPr>
            <a:t>attentes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en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matière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d’achèvement</a:t>
          </a:r>
          <a:r>
            <a:rPr lang="en-GB" sz="1900" kern="1200" dirty="0" smtClean="0">
              <a:latin typeface="Arial Narrow" panose="020B0606020202030204" pitchFamily="34" charset="0"/>
            </a:rPr>
            <a:t> des </a:t>
          </a:r>
          <a:r>
            <a:rPr lang="en-GB" sz="1900" kern="1200" dirty="0" err="1" smtClean="0">
              <a:latin typeface="Arial Narrow" panose="020B0606020202030204" pitchFamily="34" charset="0"/>
            </a:rPr>
            <a:t>différentes</a:t>
          </a:r>
          <a:r>
            <a:rPr lang="en-GB" sz="1900" kern="1200" dirty="0" smtClean="0">
              <a:latin typeface="Arial Narrow" panose="020B0606020202030204" pitchFamily="34" charset="0"/>
            </a:rPr>
            <a:t> phases du programme.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latin typeface="Arial Narrow" panose="020B0606020202030204" pitchFamily="34" charset="0"/>
            </a:rPr>
            <a:t>Le </a:t>
          </a:r>
          <a:r>
            <a:rPr lang="en-GB" sz="1900" kern="1200" dirty="0" err="1" smtClean="0">
              <a:latin typeface="Arial Narrow" panose="020B0606020202030204" pitchFamily="34" charset="0"/>
            </a:rPr>
            <a:t>CCRC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interviendra</a:t>
          </a:r>
          <a:r>
            <a:rPr lang="en-GB" sz="1900" kern="1200" dirty="0" smtClean="0">
              <a:latin typeface="Arial Narrow" panose="020B0606020202030204" pitchFamily="34" charset="0"/>
            </a:rPr>
            <a:t> et </a:t>
          </a:r>
          <a:r>
            <a:rPr lang="en-GB" sz="1900" kern="1200" dirty="0" err="1" smtClean="0">
              <a:latin typeface="Arial Narrow" panose="020B0606020202030204" pitchFamily="34" charset="0"/>
            </a:rPr>
            <a:t>collaborera</a:t>
          </a:r>
          <a:r>
            <a:rPr lang="en-GB" sz="1900" kern="1200" dirty="0" smtClean="0">
              <a:latin typeface="Arial Narrow" panose="020B0606020202030204" pitchFamily="34" charset="0"/>
            </a:rPr>
            <a:t> avec le participant </a:t>
          </a:r>
          <a:r>
            <a:rPr lang="en-GB" sz="1900" kern="1200" dirty="0" err="1" smtClean="0">
              <a:latin typeface="Arial Narrow" panose="020B0606020202030204" pitchFamily="34" charset="0"/>
            </a:rPr>
            <a:t>si</a:t>
          </a:r>
          <a:r>
            <a:rPr lang="en-GB" sz="1900" kern="1200" dirty="0" smtClean="0">
              <a:latin typeface="Arial Narrow" panose="020B0606020202030204" pitchFamily="34" charset="0"/>
            </a:rPr>
            <a:t> les </a:t>
          </a:r>
          <a:r>
            <a:rPr lang="en-GB" sz="1900" kern="1200" dirty="0" err="1" smtClean="0">
              <a:latin typeface="Arial Narrow" panose="020B0606020202030204" pitchFamily="34" charset="0"/>
            </a:rPr>
            <a:t>échéances</a:t>
          </a:r>
          <a:r>
            <a:rPr lang="en-GB" sz="1900" kern="1200" dirty="0" smtClean="0">
              <a:latin typeface="Arial Narrow" panose="020B0606020202030204" pitchFamily="34" charset="0"/>
            </a:rPr>
            <a:t> ne </a:t>
          </a:r>
          <a:r>
            <a:rPr lang="en-GB" sz="1900" kern="1200" dirty="0" err="1" smtClean="0">
              <a:latin typeface="Arial Narrow" panose="020B0606020202030204" pitchFamily="34" charset="0"/>
            </a:rPr>
            <a:t>sont</a:t>
          </a:r>
          <a:r>
            <a:rPr lang="en-GB" sz="1900" kern="1200" dirty="0" smtClean="0">
              <a:latin typeface="Arial Narrow" panose="020B0606020202030204" pitchFamily="34" charset="0"/>
            </a:rPr>
            <a:t> pas </a:t>
          </a:r>
          <a:r>
            <a:rPr lang="en-GB" sz="1900" kern="1200" dirty="0" err="1" smtClean="0">
              <a:latin typeface="Arial Narrow" panose="020B0606020202030204" pitchFamily="34" charset="0"/>
            </a:rPr>
            <a:t>respectées</a:t>
          </a:r>
          <a:r>
            <a:rPr lang="en-GB" sz="1900" kern="1200" dirty="0" smtClean="0">
              <a:latin typeface="Arial Narrow" panose="020B0606020202030204" pitchFamily="34" charset="0"/>
            </a:rPr>
            <a:t>. Les </a:t>
          </a:r>
          <a:r>
            <a:rPr lang="en-GB" sz="1900" kern="1200" dirty="0" err="1" smtClean="0">
              <a:latin typeface="Arial Narrow" panose="020B0606020202030204" pitchFamily="34" charset="0"/>
            </a:rPr>
            <a:t>médecins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pourraient</a:t>
          </a:r>
          <a:r>
            <a:rPr lang="en-GB" sz="1900" kern="1200" dirty="0" smtClean="0">
              <a:latin typeface="Arial Narrow" panose="020B0606020202030204" pitchFamily="34" charset="0"/>
            </a:rPr>
            <a:t> devoir s</a:t>
          </a:r>
          <a:r>
            <a:rPr lang="fr-CA" sz="1900" kern="1200" dirty="0" smtClean="0">
              <a:latin typeface="Arial Narrow" panose="020B0606020202030204" pitchFamily="34" charset="0"/>
            </a:rPr>
            <a:t>’abstenir de participer au </a:t>
          </a:r>
          <a:r>
            <a:rPr lang="en-GB" sz="1900" kern="1200" dirty="0" smtClean="0">
              <a:latin typeface="Arial Narrow" panose="020B0606020202030204" pitchFamily="34" charset="0"/>
            </a:rPr>
            <a:t>programme </a:t>
          </a:r>
          <a:r>
            <a:rPr lang="en-GB" sz="1900" kern="1200" dirty="0" err="1" smtClean="0">
              <a:latin typeface="Arial Narrow" panose="020B0606020202030204" pitchFamily="34" charset="0"/>
            </a:rPr>
            <a:t>s’ils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sont</a:t>
          </a:r>
          <a:r>
            <a:rPr lang="en-GB" sz="1900" kern="1200" dirty="0" smtClean="0">
              <a:latin typeface="Arial Narrow" panose="020B0606020202030204" pitchFamily="34" charset="0"/>
            </a:rPr>
            <a:t> incapables de </a:t>
          </a:r>
          <a:r>
            <a:rPr lang="en-GB" sz="1900" kern="1200" dirty="0" err="1" smtClean="0">
              <a:latin typeface="Arial Narrow" panose="020B0606020202030204" pitchFamily="34" charset="0"/>
            </a:rPr>
            <a:t>franchir</a:t>
          </a:r>
          <a:r>
            <a:rPr lang="en-GB" sz="1900" kern="1200" dirty="0" smtClean="0">
              <a:latin typeface="Arial Narrow" panose="020B0606020202030204" pitchFamily="34" charset="0"/>
            </a:rPr>
            <a:t> les </a:t>
          </a:r>
          <a:r>
            <a:rPr lang="en-GB" sz="1900" kern="1200" dirty="0" err="1" smtClean="0">
              <a:latin typeface="Arial Narrow" panose="020B0606020202030204" pitchFamily="34" charset="0"/>
            </a:rPr>
            <a:t>étapes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nécessaires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dans</a:t>
          </a:r>
          <a:r>
            <a:rPr lang="en-GB" sz="1900" kern="1200" dirty="0" smtClean="0">
              <a:latin typeface="Arial Narrow" panose="020B0606020202030204" pitchFamily="34" charset="0"/>
            </a:rPr>
            <a:t> les </a:t>
          </a:r>
          <a:r>
            <a:rPr lang="en-GB" sz="1900" kern="1200" dirty="0" err="1" smtClean="0">
              <a:latin typeface="Arial Narrow" panose="020B0606020202030204" pitchFamily="34" charset="0"/>
            </a:rPr>
            <a:t>délais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prescrits</a:t>
          </a:r>
          <a:r>
            <a:rPr lang="en-GB" sz="1900" kern="1200" dirty="0" smtClean="0">
              <a:latin typeface="Arial Narrow" panose="020B0606020202030204" pitchFamily="34" charset="0"/>
            </a:rPr>
            <a:t>.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latin typeface="Arial Narrow" panose="020B0606020202030204" pitchFamily="34" charset="0"/>
            </a:rPr>
            <a:t>Le </a:t>
          </a:r>
          <a:r>
            <a:rPr lang="en-GB" sz="1900" kern="1200" dirty="0" err="1" smtClean="0">
              <a:latin typeface="Arial Narrow" panose="020B0606020202030204" pitchFamily="34" charset="0"/>
            </a:rPr>
            <a:t>CCRC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collaborera</a:t>
          </a:r>
          <a:r>
            <a:rPr lang="en-GB" sz="1900" kern="1200" dirty="0" smtClean="0">
              <a:latin typeface="Arial Narrow" panose="020B0606020202030204" pitchFamily="34" charset="0"/>
            </a:rPr>
            <a:t> avec les </a:t>
          </a:r>
          <a:r>
            <a:rPr lang="en-GB" sz="1900" kern="1200" dirty="0" err="1" smtClean="0">
              <a:latin typeface="Arial Narrow" panose="020B0606020202030204" pitchFamily="34" charset="0"/>
            </a:rPr>
            <a:t>médecins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afin</a:t>
          </a:r>
          <a:r>
            <a:rPr lang="en-GB" sz="1900" kern="1200" dirty="0" smtClean="0">
              <a:latin typeface="Arial Narrow" panose="020B0606020202030204" pitchFamily="34" charset="0"/>
            </a:rPr>
            <a:t> de </a:t>
          </a:r>
          <a:r>
            <a:rPr lang="en-GB" sz="1900" kern="1200" dirty="0" err="1" smtClean="0">
              <a:latin typeface="Arial Narrow" panose="020B0606020202030204" pitchFamily="34" charset="0"/>
            </a:rPr>
            <a:t>leur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offrir</a:t>
          </a:r>
          <a:r>
            <a:rPr lang="en-GB" sz="1900" kern="1200" dirty="0" smtClean="0">
              <a:latin typeface="Arial Narrow" panose="020B0606020202030204" pitchFamily="34" charset="0"/>
            </a:rPr>
            <a:t> le plus de </a:t>
          </a:r>
          <a:r>
            <a:rPr lang="en-GB" sz="1900" kern="1200" dirty="0" err="1" smtClean="0">
              <a:latin typeface="Arial Narrow" panose="020B0606020202030204" pitchFamily="34" charset="0"/>
            </a:rPr>
            <a:t>souplesse</a:t>
          </a:r>
          <a:r>
            <a:rPr lang="en-GB" sz="1900" kern="1200" dirty="0" smtClean="0">
              <a:latin typeface="Arial Narrow" panose="020B0606020202030204" pitchFamily="34" charset="0"/>
            </a:rPr>
            <a:t> possible tout en </a:t>
          </a:r>
          <a:r>
            <a:rPr lang="en-GB" sz="1900" kern="1200" dirty="0" err="1" smtClean="0">
              <a:latin typeface="Arial Narrow" panose="020B0606020202030204" pitchFamily="34" charset="0"/>
            </a:rPr>
            <a:t>s’assurant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que</a:t>
          </a:r>
          <a:r>
            <a:rPr lang="en-GB" sz="1900" kern="1200" dirty="0" smtClean="0">
              <a:latin typeface="Arial Narrow" panose="020B0606020202030204" pitchFamily="34" charset="0"/>
            </a:rPr>
            <a:t> les </a:t>
          </a:r>
          <a:r>
            <a:rPr lang="en-GB" sz="1900" kern="1200" dirty="0" err="1" smtClean="0">
              <a:latin typeface="Arial Narrow" panose="020B0606020202030204" pitchFamily="34" charset="0"/>
            </a:rPr>
            <a:t>étapes</a:t>
          </a:r>
          <a:r>
            <a:rPr lang="en-GB" sz="1900" kern="1200" dirty="0" smtClean="0">
              <a:latin typeface="Arial Narrow" panose="020B0606020202030204" pitchFamily="34" charset="0"/>
            </a:rPr>
            <a:t> de </a:t>
          </a:r>
          <a:r>
            <a:rPr lang="en-GB" sz="1900" kern="1200" dirty="0" err="1" smtClean="0">
              <a:latin typeface="Arial Narrow" panose="020B0606020202030204" pitchFamily="34" charset="0"/>
            </a:rPr>
            <a:t>l’ensemble</a:t>
          </a:r>
          <a:r>
            <a:rPr lang="en-GB" sz="1900" kern="1200" dirty="0" smtClean="0">
              <a:latin typeface="Arial Narrow" panose="020B0606020202030204" pitchFamily="34" charset="0"/>
            </a:rPr>
            <a:t> du programme </a:t>
          </a:r>
          <a:r>
            <a:rPr lang="en-GB" sz="1900" kern="1200" dirty="0" err="1" smtClean="0">
              <a:latin typeface="Arial Narrow" panose="020B0606020202030204" pitchFamily="34" charset="0"/>
            </a:rPr>
            <a:t>sont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strictement</a:t>
          </a:r>
          <a:r>
            <a:rPr lang="en-GB" sz="1900" kern="1200" dirty="0" smtClean="0">
              <a:latin typeface="Arial Narrow" panose="020B0606020202030204" pitchFamily="34" charset="0"/>
            </a:rPr>
            <a:t> </a:t>
          </a:r>
          <a:r>
            <a:rPr lang="en-GB" sz="1900" kern="1200" dirty="0" err="1" smtClean="0">
              <a:latin typeface="Arial Narrow" panose="020B0606020202030204" pitchFamily="34" charset="0"/>
            </a:rPr>
            <a:t>suivies</a:t>
          </a:r>
          <a:r>
            <a:rPr lang="en-GB" sz="1900" kern="1200" dirty="0" smtClean="0">
              <a:latin typeface="Arial Narrow" panose="020B0606020202030204" pitchFamily="34" charset="0"/>
            </a:rPr>
            <a:t>. </a:t>
          </a:r>
          <a:endParaRPr lang="en-US" sz="1900" kern="1200" dirty="0">
            <a:latin typeface="Arial Narrow" panose="020B0606020202030204" pitchFamily="34" charset="0"/>
          </a:endParaRPr>
        </a:p>
      </dsp:txBody>
      <dsp:txXfrm>
        <a:off x="2254074" y="224826"/>
        <a:ext cx="5968147" cy="4496532"/>
      </dsp:txXfrm>
    </dsp:sp>
    <dsp:sp modelId="{7D65D254-7965-4FA4-BDA3-716F84562081}">
      <dsp:nvSpPr>
        <dsp:cNvPr id="0" name=""/>
        <dsp:cNvSpPr/>
      </dsp:nvSpPr>
      <dsp:spPr>
        <a:xfrm>
          <a:off x="2140033" y="4721359"/>
          <a:ext cx="60821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8BA9B-4CD5-4216-8F9B-08336B01D418}">
      <dsp:nvSpPr>
        <dsp:cNvPr id="0" name=""/>
        <dsp:cNvSpPr/>
      </dsp:nvSpPr>
      <dsp:spPr>
        <a:xfrm>
          <a:off x="419805" y="1919"/>
          <a:ext cx="7933473" cy="1154199"/>
        </a:xfrm>
        <a:prstGeom prst="roundRect">
          <a:avLst>
            <a:gd name="adj" fmla="val 10000"/>
          </a:avLst>
        </a:prstGeom>
        <a:solidFill>
          <a:srgbClr val="BB054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b="1" kern="1200" smtClean="0">
              <a:solidFill>
                <a:schemeClr val="bg1"/>
              </a:solidFill>
              <a:latin typeface="Arial Narrow" panose="020B0606020202030204" pitchFamily="34" charset="0"/>
            </a:rPr>
            <a:t>Questions des participants</a:t>
          </a:r>
          <a:endParaRPr lang="en-US" sz="5700" b="1" kern="1200">
            <a:solidFill>
              <a:schemeClr val="bg1"/>
            </a:solidFill>
            <a:latin typeface="Arial Narrow" panose="020B0606020202030204" pitchFamily="34" charset="0"/>
          </a:endParaRPr>
        </a:p>
      </dsp:txBody>
      <dsp:txXfrm>
        <a:off x="453610" y="35724"/>
        <a:ext cx="7865863" cy="1086589"/>
      </dsp:txXfrm>
    </dsp:sp>
    <dsp:sp modelId="{89AEF6A1-6C75-4D47-8BE8-E01E02E38273}">
      <dsp:nvSpPr>
        <dsp:cNvPr id="0" name=""/>
        <dsp:cNvSpPr/>
      </dsp:nvSpPr>
      <dsp:spPr>
        <a:xfrm>
          <a:off x="419805" y="1363874"/>
          <a:ext cx="1154199" cy="1154199"/>
        </a:xfrm>
        <a:prstGeom prst="roundRect">
          <a:avLst>
            <a:gd name="adj" fmla="val 16670"/>
          </a:avLst>
        </a:prstGeom>
        <a:solidFill>
          <a:srgbClr val="BB054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487B42-7F59-4A88-B292-67EE4DBC2FFB}">
      <dsp:nvSpPr>
        <dsp:cNvPr id="0" name=""/>
        <dsp:cNvSpPr/>
      </dsp:nvSpPr>
      <dsp:spPr>
        <a:xfrm>
          <a:off x="1643257" y="1363874"/>
          <a:ext cx="6710022" cy="1154199"/>
        </a:xfrm>
        <a:prstGeom prst="roundRect">
          <a:avLst>
            <a:gd name="adj" fmla="val 16670"/>
          </a:avLst>
        </a:prstGeom>
        <a:solidFill>
          <a:schemeClr val="bg1"/>
        </a:solidFill>
        <a:ln w="9525" cap="flat" cmpd="sng" algn="ctr">
          <a:solidFill>
            <a:srgbClr val="BB054A"/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smtClean="0">
              <a:latin typeface="Arial Narrow" panose="020B0606020202030204" pitchFamily="34" charset="0"/>
            </a:rPr>
            <a:t>Questions de nature générale </a:t>
          </a:r>
          <a:r>
            <a:rPr lang="en-GB" sz="2200" b="0" kern="1200" smtClean="0">
              <a:latin typeface="Arial Narrow" panose="020B0606020202030204" pitchFamily="34" charset="0"/>
            </a:rPr>
            <a:t>:</a:t>
          </a:r>
          <a:r>
            <a:rPr lang="en-GB" sz="2200" kern="1200" smtClean="0">
              <a:latin typeface="Arial Narrow" panose="020B0606020202030204" pitchFamily="34" charset="0"/>
            </a:rPr>
            <a:t> </a:t>
          </a:r>
          <a:r>
            <a:rPr lang="en-GB" sz="2200" kern="1200" smtClean="0">
              <a:latin typeface="Arial Narrow" panose="020B0606020202030204" pitchFamily="34" charset="0"/>
              <a:hlinkClick xmlns:r="http://schemas.openxmlformats.org/officeDocument/2006/relationships" r:id="rId1"/>
            </a:rPr>
            <a:t>info@vistadm.ca</a:t>
          </a:r>
          <a:r>
            <a:rPr lang="en-GB" sz="2200" kern="1200" smtClean="0">
              <a:latin typeface="Arial Narrow" panose="020B0606020202030204" pitchFamily="34" charset="0"/>
            </a:rPr>
            <a:t> </a:t>
          </a:r>
          <a:endParaRPr lang="en-US" sz="2200" kern="1200">
            <a:latin typeface="Arial Narrow" panose="020B0606020202030204" pitchFamily="34" charset="0"/>
          </a:endParaRPr>
        </a:p>
      </dsp:txBody>
      <dsp:txXfrm>
        <a:off x="1699610" y="1420227"/>
        <a:ext cx="6597316" cy="1041493"/>
      </dsp:txXfrm>
    </dsp:sp>
    <dsp:sp modelId="{B6172166-B925-464F-AC0D-71FF11C9E141}">
      <dsp:nvSpPr>
        <dsp:cNvPr id="0" name=""/>
        <dsp:cNvSpPr/>
      </dsp:nvSpPr>
      <dsp:spPr>
        <a:xfrm>
          <a:off x="419805" y="2656577"/>
          <a:ext cx="1154199" cy="1154199"/>
        </a:xfrm>
        <a:prstGeom prst="roundRect">
          <a:avLst>
            <a:gd name="adj" fmla="val 16670"/>
          </a:avLst>
        </a:prstGeom>
        <a:solidFill>
          <a:srgbClr val="BB054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8857A1-6154-424A-BE52-A6652B130976}">
      <dsp:nvSpPr>
        <dsp:cNvPr id="0" name=""/>
        <dsp:cNvSpPr/>
      </dsp:nvSpPr>
      <dsp:spPr>
        <a:xfrm>
          <a:off x="1643257" y="2656577"/>
          <a:ext cx="6710022" cy="1154199"/>
        </a:xfrm>
        <a:prstGeom prst="roundRect">
          <a:avLst>
            <a:gd name="adj" fmla="val 16670"/>
          </a:avLst>
        </a:prstGeom>
        <a:solidFill>
          <a:schemeClr val="bg1"/>
        </a:solidFill>
        <a:ln w="9525" cap="flat" cmpd="sng" algn="ctr">
          <a:solidFill>
            <a:srgbClr val="BB054A"/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smtClean="0">
              <a:latin typeface="Arial Narrow" panose="020B0606020202030204" pitchFamily="34" charset="0"/>
            </a:rPr>
            <a:t>Questions de nature technique </a:t>
          </a:r>
          <a:r>
            <a:rPr lang="en-GB" sz="2200" kern="1200" smtClean="0">
              <a:latin typeface="Arial Narrow" panose="020B0606020202030204" pitchFamily="34" charset="0"/>
            </a:rPr>
            <a:t>: </a:t>
          </a:r>
          <a:r>
            <a:rPr lang="en-GB" sz="2200" kern="1200" smtClean="0">
              <a:latin typeface="Arial Narrow" panose="020B0606020202030204" pitchFamily="34" charset="0"/>
              <a:hlinkClick xmlns:r="http://schemas.openxmlformats.org/officeDocument/2006/relationships" r:id="rId2"/>
            </a:rPr>
            <a:t>webmaster@vistadm.ca</a:t>
          </a:r>
          <a:endParaRPr lang="en-US" sz="2200" kern="1200">
            <a:latin typeface="Arial Narrow" panose="020B0606020202030204" pitchFamily="34" charset="0"/>
          </a:endParaRPr>
        </a:p>
      </dsp:txBody>
      <dsp:txXfrm>
        <a:off x="1699610" y="2712930"/>
        <a:ext cx="6597316" cy="1041493"/>
      </dsp:txXfrm>
    </dsp:sp>
    <dsp:sp modelId="{B4270369-C3FC-4982-A0A9-DA9DD7EE6F87}">
      <dsp:nvSpPr>
        <dsp:cNvPr id="0" name=""/>
        <dsp:cNvSpPr/>
      </dsp:nvSpPr>
      <dsp:spPr>
        <a:xfrm>
          <a:off x="419805" y="3949281"/>
          <a:ext cx="1154199" cy="1154199"/>
        </a:xfrm>
        <a:prstGeom prst="roundRect">
          <a:avLst>
            <a:gd name="adj" fmla="val 16670"/>
          </a:avLst>
        </a:prstGeom>
        <a:solidFill>
          <a:srgbClr val="BB054A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E48C63-BF39-46A6-A8B2-DB135FB4E7E7}">
      <dsp:nvSpPr>
        <dsp:cNvPr id="0" name=""/>
        <dsp:cNvSpPr/>
      </dsp:nvSpPr>
      <dsp:spPr>
        <a:xfrm>
          <a:off x="1643257" y="3949281"/>
          <a:ext cx="6710022" cy="1154199"/>
        </a:xfrm>
        <a:prstGeom prst="roundRect">
          <a:avLst>
            <a:gd name="adj" fmla="val 16670"/>
          </a:avLst>
        </a:prstGeom>
        <a:solidFill>
          <a:schemeClr val="bg1"/>
        </a:solidFill>
        <a:ln w="9525" cap="flat" cmpd="sng" algn="ctr">
          <a:solidFill>
            <a:srgbClr val="BB054A"/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latin typeface="Arial Narrow" panose="020B0606020202030204" pitchFamily="34" charset="0"/>
            </a:rPr>
            <a:t>Personnes-ressources</a:t>
          </a:r>
          <a:r>
            <a:rPr lang="en-US" sz="2200" b="1" kern="1200" dirty="0" smtClean="0">
              <a:latin typeface="Arial Narrow" panose="020B0606020202030204" pitchFamily="34" charset="0"/>
            </a:rPr>
            <a:t> du </a:t>
          </a:r>
          <a:r>
            <a:rPr lang="en-US" sz="2200" b="1" kern="1200" dirty="0" err="1" smtClean="0">
              <a:latin typeface="Arial Narrow" panose="020B0606020202030204" pitchFamily="34" charset="0"/>
            </a:rPr>
            <a:t>CCRC</a:t>
          </a:r>
          <a:r>
            <a:rPr lang="en-US" sz="2200" b="1" kern="1200" dirty="0" smtClean="0">
              <a:latin typeface="Arial Narrow" panose="020B0606020202030204" pitchFamily="34" charset="0"/>
            </a:rPr>
            <a:t> </a:t>
          </a:r>
          <a:r>
            <a:rPr lang="en-US" sz="2200" b="1" kern="1200" dirty="0" err="1" smtClean="0">
              <a:latin typeface="Arial Narrow" panose="020B0606020202030204" pitchFamily="34" charset="0"/>
            </a:rPr>
            <a:t>désignées</a:t>
          </a:r>
          <a:r>
            <a:rPr lang="en-US" sz="2200" b="1" kern="1200" dirty="0" smtClean="0">
              <a:latin typeface="Arial Narrow" panose="020B0606020202030204" pitchFamily="34" charset="0"/>
            </a:rPr>
            <a:t> </a:t>
          </a:r>
          <a:r>
            <a:rPr lang="en-US" sz="2200" kern="1200" dirty="0" smtClean="0">
              <a:latin typeface="Arial Narrow" panose="020B0606020202030204" pitchFamily="34" charset="0"/>
            </a:rPr>
            <a:t>: </a:t>
          </a:r>
          <a:r>
            <a:rPr lang="en-US" sz="2200" kern="1200" dirty="0" err="1" smtClean="0">
              <a:latin typeface="Arial Narrow" panose="020B0606020202030204" pitchFamily="34" charset="0"/>
            </a:rPr>
            <a:t>Lianne</a:t>
          </a:r>
          <a:r>
            <a:rPr lang="en-US" sz="2200" kern="1200" dirty="0" smtClean="0">
              <a:latin typeface="Arial Narrow" panose="020B0606020202030204" pitchFamily="34" charset="0"/>
            </a:rPr>
            <a:t> </a:t>
          </a:r>
          <a:r>
            <a:rPr lang="en-US" sz="2200" kern="1200" dirty="0" err="1" smtClean="0">
              <a:latin typeface="Arial Narrow" panose="020B0606020202030204" pitchFamily="34" charset="0"/>
            </a:rPr>
            <a:t>Goldin</a:t>
          </a:r>
          <a:r>
            <a:rPr lang="en-US" sz="2200" kern="1200" dirty="0" smtClean="0">
              <a:latin typeface="Arial Narrow" panose="020B0606020202030204" pitchFamily="34" charset="0"/>
            </a:rPr>
            <a:t> </a:t>
          </a:r>
          <a:r>
            <a:rPr lang="en-GB" sz="2200" kern="1200" dirty="0" smtClean="0">
              <a:latin typeface="Arial Narrow" panose="020B0606020202030204" pitchFamily="34" charset="0"/>
            </a:rPr>
            <a:t>(</a:t>
          </a:r>
          <a:r>
            <a:rPr lang="en-GB" sz="2200" kern="1200" dirty="0" err="1" smtClean="0">
              <a:latin typeface="Arial Narrow" panose="020B0606020202030204" pitchFamily="34" charset="0"/>
              <a:hlinkClick xmlns:r="http://schemas.openxmlformats.org/officeDocument/2006/relationships" r:id="rId3"/>
            </a:rPr>
            <a:t>lgoldin@chrc.net</a:t>
          </a:r>
          <a:r>
            <a:rPr lang="en-GB" sz="2200" kern="1200" dirty="0" smtClean="0">
              <a:latin typeface="Arial Narrow" panose="020B0606020202030204" pitchFamily="34" charset="0"/>
            </a:rPr>
            <a:t>), Victoria </a:t>
          </a:r>
          <a:r>
            <a:rPr lang="en-GB" sz="2200" kern="1200" dirty="0" err="1" smtClean="0">
              <a:latin typeface="Arial Narrow" panose="020B0606020202030204" pitchFamily="34" charset="0"/>
            </a:rPr>
            <a:t>Gootgarts</a:t>
          </a:r>
          <a:r>
            <a:rPr lang="en-GB" sz="2200" kern="1200" dirty="0" smtClean="0">
              <a:latin typeface="Arial Narrow" panose="020B0606020202030204" pitchFamily="34" charset="0"/>
            </a:rPr>
            <a:t> (</a:t>
          </a:r>
          <a:r>
            <a:rPr lang="en-GB" sz="2200" kern="1200" dirty="0" err="1" smtClean="0">
              <a:latin typeface="Arial Narrow" panose="020B0606020202030204" pitchFamily="34" charset="0"/>
              <a:hlinkClick xmlns:r="http://schemas.openxmlformats.org/officeDocument/2006/relationships" r:id="rId4"/>
            </a:rPr>
            <a:t>gootgartsv@chrc.net</a:t>
          </a:r>
          <a:r>
            <a:rPr lang="en-GB" sz="2200" kern="1200" dirty="0" smtClean="0">
              <a:latin typeface="Arial Narrow" panose="020B0606020202030204" pitchFamily="34" charset="0"/>
            </a:rPr>
            <a:t>) et Monique </a:t>
          </a:r>
          <a:r>
            <a:rPr lang="en-GB" sz="2200" kern="1200" dirty="0" err="1" smtClean="0">
              <a:latin typeface="Arial Narrow" panose="020B0606020202030204" pitchFamily="34" charset="0"/>
            </a:rPr>
            <a:t>Khoury</a:t>
          </a:r>
          <a:r>
            <a:rPr lang="en-GB" sz="2200" kern="1200" dirty="0" smtClean="0">
              <a:latin typeface="Arial Narrow" panose="020B0606020202030204" pitchFamily="34" charset="0"/>
            </a:rPr>
            <a:t> (de langue </a:t>
          </a:r>
          <a:r>
            <a:rPr lang="en-GB" sz="2200" kern="1200" dirty="0" err="1" smtClean="0">
              <a:latin typeface="Arial Narrow" panose="020B0606020202030204" pitchFamily="34" charset="0"/>
            </a:rPr>
            <a:t>française</a:t>
          </a:r>
          <a:r>
            <a:rPr lang="en-GB" sz="2200" kern="1200" dirty="0" smtClean="0">
              <a:latin typeface="Arial Narrow" panose="020B0606020202030204" pitchFamily="34" charset="0"/>
            </a:rPr>
            <a:t>) (</a:t>
          </a:r>
          <a:r>
            <a:rPr lang="en-GB" sz="2200" kern="1200" dirty="0" err="1" smtClean="0">
              <a:latin typeface="Arial Narrow" panose="020B0606020202030204" pitchFamily="34" charset="0"/>
              <a:hlinkClick xmlns:r="http://schemas.openxmlformats.org/officeDocument/2006/relationships" r:id="rId5"/>
            </a:rPr>
            <a:t>khourym@chrc.net</a:t>
          </a:r>
          <a:r>
            <a:rPr lang="en-GB" sz="2200" kern="1200" dirty="0" smtClean="0">
              <a:latin typeface="Arial Narrow" panose="020B0606020202030204" pitchFamily="34" charset="0"/>
            </a:rPr>
            <a:t>) </a:t>
          </a:r>
          <a:endParaRPr lang="en-US" sz="2200" kern="1200" dirty="0" smtClean="0">
            <a:latin typeface="Arial Narrow" panose="020B0606020202030204" pitchFamily="34" charset="0"/>
          </a:endParaRPr>
        </a:p>
      </dsp:txBody>
      <dsp:txXfrm>
        <a:off x="1699610" y="4005634"/>
        <a:ext cx="6597316" cy="1041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DE10-0F2F-48F4-9D24-385C5C2339D3}">
      <dsp:nvSpPr>
        <dsp:cNvPr id="0" name=""/>
        <dsp:cNvSpPr/>
      </dsp:nvSpPr>
      <dsp:spPr>
        <a:xfrm>
          <a:off x="0" y="0"/>
          <a:ext cx="8229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054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CEC3-466A-4E7A-A578-2CCF9845ACD6}">
      <dsp:nvSpPr>
        <dsp:cNvPr id="0" name=""/>
        <dsp:cNvSpPr/>
      </dsp:nvSpPr>
      <dsp:spPr>
        <a:xfrm>
          <a:off x="0" y="0"/>
          <a:ext cx="1645919" cy="4951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rgbClr val="BB054A"/>
              </a:solidFill>
              <a:latin typeface="Arial Narrow" panose="020B0606020202030204" pitchFamily="34" charset="0"/>
            </a:rPr>
            <a:t>Recruter des participants</a:t>
          </a:r>
          <a:endParaRPr lang="en-US" sz="2400" b="1" kern="1200">
            <a:solidFill>
              <a:srgbClr val="BB054A"/>
            </a:solidFill>
            <a:latin typeface="Arial Narrow" panose="020B0606020202030204" pitchFamily="34" charset="0"/>
          </a:endParaRPr>
        </a:p>
      </dsp:txBody>
      <dsp:txXfrm>
        <a:off x="0" y="0"/>
        <a:ext cx="1645919" cy="4951020"/>
      </dsp:txXfrm>
    </dsp:sp>
    <dsp:sp modelId="{DC390EAB-BAD2-4E66-BEA1-6D2B9EDBCD17}">
      <dsp:nvSpPr>
        <dsp:cNvPr id="0" name=""/>
        <dsp:cNvSpPr/>
      </dsp:nvSpPr>
      <dsp:spPr>
        <a:xfrm>
          <a:off x="1769364" y="77359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Arial Narrow" panose="020B0606020202030204" pitchFamily="34" charset="0"/>
            </a:rPr>
            <a:t>Quoi faire?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Arial Narrow" panose="020B0606020202030204" pitchFamily="34" charset="0"/>
            </a:rPr>
            <a:t>Vous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pouvez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effectuer</a:t>
          </a:r>
          <a:r>
            <a:rPr lang="en-US" sz="1900" kern="1200" dirty="0" smtClean="0">
              <a:latin typeface="Arial Narrow" panose="020B0606020202030204" pitchFamily="34" charset="0"/>
            </a:rPr>
            <a:t> un </a:t>
          </a:r>
          <a:r>
            <a:rPr lang="en-US" sz="1900" kern="1200" dirty="0" err="1" smtClean="0">
              <a:latin typeface="Arial Narrow" panose="020B0606020202030204" pitchFamily="34" charset="0"/>
            </a:rPr>
            <a:t>suivi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auprès</a:t>
          </a:r>
          <a:r>
            <a:rPr lang="en-US" sz="1900" kern="1200" dirty="0" smtClean="0">
              <a:latin typeface="Arial Narrow" panose="020B0606020202030204" pitchFamily="34" charset="0"/>
            </a:rPr>
            <a:t> des </a:t>
          </a:r>
          <a:r>
            <a:rPr lang="en-US" sz="1900" kern="1200" dirty="0" err="1" smtClean="0">
              <a:latin typeface="Arial Narrow" panose="020B0606020202030204" pitchFamily="34" charset="0"/>
            </a:rPr>
            <a:t>médecins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invités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afin</a:t>
          </a:r>
          <a:r>
            <a:rPr lang="en-US" sz="1900" kern="1200" dirty="0" smtClean="0">
              <a:latin typeface="Arial Narrow" panose="020B0606020202030204" pitchFamily="34" charset="0"/>
            </a:rPr>
            <a:t> de </a:t>
          </a:r>
          <a:r>
            <a:rPr lang="en-US" sz="1900" kern="1200" dirty="0" err="1" smtClean="0">
              <a:latin typeface="Arial Narrow" panose="020B0606020202030204" pitchFamily="34" charset="0"/>
            </a:rPr>
            <a:t>déterminer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s’ils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souhaitent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participer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lorsque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l’invitation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initiale</a:t>
          </a:r>
          <a:r>
            <a:rPr lang="en-US" sz="1900" kern="1200" dirty="0" smtClean="0">
              <a:latin typeface="Arial Narrow" panose="020B0606020202030204" pitchFamily="34" charset="0"/>
            </a:rPr>
            <a:t> a </a:t>
          </a:r>
          <a:r>
            <a:rPr lang="en-US" sz="1900" kern="1200" dirty="0" err="1" smtClean="0">
              <a:latin typeface="Arial Narrow" panose="020B0606020202030204" pitchFamily="34" charset="0"/>
            </a:rPr>
            <a:t>été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lancée</a:t>
          </a:r>
          <a:r>
            <a:rPr lang="en-US" sz="1900" kern="1200" dirty="0" smtClean="0">
              <a:latin typeface="Arial Narrow" panose="020B0606020202030204" pitchFamily="34" charset="0"/>
            </a:rPr>
            <a:t> par le </a:t>
          </a:r>
          <a:r>
            <a:rPr lang="en-US" sz="1900" kern="1200" dirty="0" err="1" smtClean="0">
              <a:latin typeface="Arial Narrow" panose="020B0606020202030204" pitchFamily="34" charset="0"/>
            </a:rPr>
            <a:t>CCRC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smtClean="0">
              <a:latin typeface="Arial Narrow" panose="020B0606020202030204" pitchFamily="34" charset="0"/>
            </a:rPr>
            <a:t>et le </a:t>
          </a:r>
          <a:r>
            <a:rPr lang="en-US" sz="1900" kern="1200" dirty="0" err="1" smtClean="0">
              <a:latin typeface="Arial Narrow" panose="020B0606020202030204" pitchFamily="34" charset="0"/>
            </a:rPr>
            <a:t>comité</a:t>
          </a:r>
          <a:r>
            <a:rPr lang="en-US" sz="1900" kern="1200" dirty="0" smtClean="0">
              <a:latin typeface="Arial Narrow" panose="020B0606020202030204" pitchFamily="34" charset="0"/>
            </a:rPr>
            <a:t> de </a:t>
          </a:r>
          <a:r>
            <a:rPr lang="en-US" sz="1900" kern="1200" dirty="0" err="1" smtClean="0">
              <a:latin typeface="Arial Narrow" panose="020B0606020202030204" pitchFamily="34" charset="0"/>
            </a:rPr>
            <a:t>planification</a:t>
          </a:r>
          <a:endParaRPr lang="en-US" sz="1900" kern="1200" dirty="0">
            <a:latin typeface="Arial Narrow" panose="020B0606020202030204" pitchFamily="34" charset="0"/>
          </a:endParaRPr>
        </a:p>
      </dsp:txBody>
      <dsp:txXfrm>
        <a:off x="1769364" y="77359"/>
        <a:ext cx="6460235" cy="1547194"/>
      </dsp:txXfrm>
    </dsp:sp>
    <dsp:sp modelId="{7D65D254-7965-4FA4-BDA3-716F84562081}">
      <dsp:nvSpPr>
        <dsp:cNvPr id="0" name=""/>
        <dsp:cNvSpPr/>
      </dsp:nvSpPr>
      <dsp:spPr>
        <a:xfrm>
          <a:off x="1645919" y="1624553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71890-71F5-4D14-90FA-809B8C56391D}">
      <dsp:nvSpPr>
        <dsp:cNvPr id="0" name=""/>
        <dsp:cNvSpPr/>
      </dsp:nvSpPr>
      <dsp:spPr>
        <a:xfrm>
          <a:off x="1769364" y="1701913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>
              <a:latin typeface="Arial Narrow" panose="020B0606020202030204" pitchFamily="34" charset="0"/>
            </a:rPr>
            <a:t>Quand</a:t>
          </a:r>
          <a:r>
            <a:rPr lang="en-US" sz="1900" b="1" kern="1200" dirty="0" smtClean="0">
              <a:latin typeface="Arial Narrow" panose="020B0606020202030204" pitchFamily="34" charset="0"/>
            </a:rPr>
            <a:t>?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 Narrow" panose="020B0606020202030204" pitchFamily="34" charset="0"/>
            </a:rPr>
            <a:t>À tout moment </a:t>
          </a:r>
          <a:r>
            <a:rPr lang="en-US" sz="1900" kern="1200" dirty="0" err="1" smtClean="0">
              <a:latin typeface="Arial Narrow" panose="020B0606020202030204" pitchFamily="34" charset="0"/>
            </a:rPr>
            <a:t>puisque</a:t>
          </a:r>
          <a:r>
            <a:rPr lang="en-US" sz="1900" kern="1200" dirty="0" smtClean="0">
              <a:latin typeface="Arial Narrow" panose="020B0606020202030204" pitchFamily="34" charset="0"/>
            </a:rPr>
            <a:t> les </a:t>
          </a:r>
          <a:r>
            <a:rPr lang="en-US" sz="1900" kern="1200" dirty="0" smtClean="0">
              <a:latin typeface="Arial Narrow" panose="020B0606020202030204" pitchFamily="34" charset="0"/>
            </a:rPr>
            <a:t>invitations </a:t>
          </a:r>
          <a:r>
            <a:rPr lang="en-US" sz="1900" kern="1200" dirty="0" err="1" smtClean="0">
              <a:latin typeface="Arial Narrow" panose="020B0606020202030204" pitchFamily="34" charset="0"/>
            </a:rPr>
            <a:t>initiales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ont</a:t>
          </a:r>
          <a:r>
            <a:rPr lang="en-US" sz="1900" kern="1200" dirty="0" smtClean="0">
              <a:latin typeface="Arial Narrow" panose="020B0606020202030204" pitchFamily="34" charset="0"/>
            </a:rPr>
            <a:t> déjà </a:t>
          </a:r>
          <a:r>
            <a:rPr lang="en-US" sz="1900" kern="1200" dirty="0" err="1" smtClean="0">
              <a:latin typeface="Arial Narrow" panose="020B0606020202030204" pitchFamily="34" charset="0"/>
            </a:rPr>
            <a:t>été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envoyées</a:t>
          </a:r>
          <a:r>
            <a:rPr lang="en-US" sz="1900" kern="1200" dirty="0" smtClean="0">
              <a:latin typeface="Arial Narrow" panose="020B0606020202030204" pitchFamily="34" charset="0"/>
            </a:rPr>
            <a:t>; nous </a:t>
          </a:r>
          <a:r>
            <a:rPr lang="en-US" sz="1900" kern="1200" dirty="0" err="1" smtClean="0">
              <a:latin typeface="Arial Narrow" panose="020B0606020202030204" pitchFamily="34" charset="0"/>
            </a:rPr>
            <a:t>voulons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que</a:t>
          </a:r>
          <a:r>
            <a:rPr lang="en-US" sz="1900" kern="1200" dirty="0" smtClean="0">
              <a:latin typeface="Arial Narrow" panose="020B0606020202030204" pitchFamily="34" charset="0"/>
            </a:rPr>
            <a:t> les </a:t>
          </a:r>
          <a:r>
            <a:rPr lang="en-US" sz="1900" kern="1200" dirty="0" err="1" smtClean="0">
              <a:latin typeface="Arial Narrow" panose="020B0606020202030204" pitchFamily="34" charset="0"/>
            </a:rPr>
            <a:t>médecins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s’inscrivent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dès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que</a:t>
          </a:r>
          <a:r>
            <a:rPr lang="en-US" sz="1900" kern="1200" dirty="0" smtClean="0">
              <a:latin typeface="Arial Narrow" panose="020B0606020202030204" pitchFamily="34" charset="0"/>
            </a:rPr>
            <a:t> possible </a:t>
          </a:r>
          <a:r>
            <a:rPr lang="en-US" sz="1900" kern="1200" dirty="0" err="1" smtClean="0">
              <a:latin typeface="Arial Narrow" panose="020B0606020202030204" pitchFamily="34" charset="0"/>
            </a:rPr>
            <a:t>s’ils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souhaitent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participer</a:t>
          </a:r>
          <a:r>
            <a:rPr lang="en-US" sz="1900" kern="1200" dirty="0" smtClean="0">
              <a:latin typeface="Arial Narrow" panose="020B0606020202030204" pitchFamily="34" charset="0"/>
            </a:rPr>
            <a:t> au </a:t>
          </a:r>
          <a:r>
            <a:rPr lang="en-US" sz="1900" kern="1200" dirty="0" err="1" smtClean="0">
              <a:latin typeface="Arial Narrow" panose="020B0606020202030204" pitchFamily="34" charset="0"/>
            </a:rPr>
            <a:t>programme</a:t>
          </a:r>
          <a:r>
            <a:rPr lang="en-US" sz="1900" kern="1200" dirty="0" smtClean="0">
              <a:latin typeface="Arial Narrow" panose="020B0606020202030204" pitchFamily="34" charset="0"/>
            </a:rPr>
            <a:t>.</a:t>
          </a:r>
          <a:endParaRPr lang="en-US" sz="1900" kern="1200" dirty="0">
            <a:latin typeface="Arial Narrow" panose="020B0606020202030204" pitchFamily="34" charset="0"/>
          </a:endParaRPr>
        </a:p>
      </dsp:txBody>
      <dsp:txXfrm>
        <a:off x="1769364" y="1701913"/>
        <a:ext cx="6460235" cy="1547194"/>
      </dsp:txXfrm>
    </dsp:sp>
    <dsp:sp modelId="{A05DD927-ACCC-47E2-B6B1-843C41FDA368}">
      <dsp:nvSpPr>
        <dsp:cNvPr id="0" name=""/>
        <dsp:cNvSpPr/>
      </dsp:nvSpPr>
      <dsp:spPr>
        <a:xfrm>
          <a:off x="1645919" y="3249107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DE9C2-BBEC-4ECF-9212-5CDEF66C3709}">
      <dsp:nvSpPr>
        <dsp:cNvPr id="0" name=""/>
        <dsp:cNvSpPr/>
      </dsp:nvSpPr>
      <dsp:spPr>
        <a:xfrm>
          <a:off x="1769364" y="3326467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Arial Narrow" panose="020B0606020202030204" pitchFamily="34" charset="0"/>
            </a:rPr>
            <a:t>Comment?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Arial Narrow" panose="020B0606020202030204" pitchFamily="34" charset="0"/>
            </a:rPr>
            <a:t>Vous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pouvez</a:t>
          </a:r>
          <a:r>
            <a:rPr lang="en-US" sz="1900" kern="1200" dirty="0" smtClean="0">
              <a:latin typeface="Arial Narrow" panose="020B0606020202030204" pitchFamily="34" charset="0"/>
            </a:rPr>
            <a:t> consulter le </a:t>
          </a:r>
          <a:r>
            <a:rPr lang="en-US" sz="1900" kern="1200" dirty="0" err="1" smtClean="0">
              <a:latin typeface="Arial Narrow" panose="020B0606020202030204" pitchFamily="34" charset="0"/>
            </a:rPr>
            <a:t>statut</a:t>
          </a:r>
          <a:r>
            <a:rPr lang="en-US" sz="1900" kern="1200" dirty="0" smtClean="0">
              <a:latin typeface="Arial Narrow" panose="020B0606020202030204" pitchFamily="34" charset="0"/>
            </a:rPr>
            <a:t> de </a:t>
          </a:r>
          <a:r>
            <a:rPr lang="en-US" sz="1900" kern="1200" dirty="0" err="1" smtClean="0">
              <a:latin typeface="Arial Narrow" panose="020B0606020202030204" pitchFamily="34" charset="0"/>
            </a:rPr>
            <a:t>l’invitation</a:t>
          </a:r>
          <a:r>
            <a:rPr lang="en-US" sz="1900" kern="1200" dirty="0" smtClean="0">
              <a:latin typeface="Arial Narrow" panose="020B0606020202030204" pitchFamily="34" charset="0"/>
            </a:rPr>
            <a:t>/de la participation de </a:t>
          </a:r>
          <a:r>
            <a:rPr lang="en-US" sz="1900" kern="1200" dirty="0" err="1" smtClean="0">
              <a:latin typeface="Arial Narrow" panose="020B0606020202030204" pitchFamily="34" charset="0"/>
            </a:rPr>
            <a:t>vos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médecins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sur</a:t>
          </a:r>
          <a:r>
            <a:rPr lang="en-US" sz="1900" kern="1200" dirty="0" smtClean="0">
              <a:latin typeface="Arial Narrow" panose="020B0606020202030204" pitchFamily="34" charset="0"/>
            </a:rPr>
            <a:t> le </a:t>
          </a:r>
          <a:r>
            <a:rPr lang="en-US" sz="1900" kern="1200" dirty="0" err="1" smtClean="0">
              <a:latin typeface="Arial Narrow" panose="020B0606020202030204" pitchFamily="34" charset="0"/>
            </a:rPr>
            <a:t>portail</a:t>
          </a:r>
          <a:r>
            <a:rPr lang="en-US" sz="1900" kern="1200" dirty="0" smtClean="0">
              <a:latin typeface="Arial Narrow" panose="020B0606020202030204" pitchFamily="34" charset="0"/>
            </a:rPr>
            <a:t> internet et </a:t>
          </a:r>
          <a:r>
            <a:rPr lang="en-US" sz="1900" kern="1200" dirty="0" err="1" smtClean="0">
              <a:latin typeface="Arial Narrow" panose="020B0606020202030204" pitchFamily="34" charset="0"/>
            </a:rPr>
            <a:t>vous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pouvez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accéder</a:t>
          </a:r>
          <a:r>
            <a:rPr lang="en-US" sz="1900" kern="1200" dirty="0" smtClean="0">
              <a:latin typeface="Arial Narrow" panose="020B0606020202030204" pitchFamily="34" charset="0"/>
            </a:rPr>
            <a:t> aux invitations </a:t>
          </a:r>
          <a:r>
            <a:rPr lang="en-US" sz="1900" kern="1200" dirty="0" err="1" smtClean="0">
              <a:latin typeface="Arial Narrow" panose="020B0606020202030204" pitchFamily="34" charset="0"/>
            </a:rPr>
            <a:t>personnalisées</a:t>
          </a:r>
          <a:r>
            <a:rPr lang="en-US" sz="1900" kern="1200" dirty="0" smtClean="0">
              <a:latin typeface="Arial Narrow" panose="020B0606020202030204" pitchFamily="34" charset="0"/>
            </a:rPr>
            <a:t> qui </a:t>
          </a:r>
          <a:r>
            <a:rPr lang="en-US" sz="1900" kern="1200" dirty="0" err="1" smtClean="0">
              <a:latin typeface="Arial Narrow" panose="020B0606020202030204" pitchFamily="34" charset="0"/>
            </a:rPr>
            <a:t>peuvent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être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imprimées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smtClean="0">
              <a:latin typeface="Arial Narrow" panose="020B0606020202030204" pitchFamily="34" charset="0"/>
            </a:rPr>
            <a:t>et par la suite </a:t>
          </a:r>
          <a:r>
            <a:rPr lang="en-US" sz="1900" kern="1200" dirty="0" err="1" smtClean="0">
              <a:latin typeface="Arial Narrow" panose="020B0606020202030204" pitchFamily="34" charset="0"/>
            </a:rPr>
            <a:t>utilisées</a:t>
          </a:r>
          <a:r>
            <a:rPr lang="en-US" sz="1900" kern="1200" dirty="0" smtClean="0">
              <a:latin typeface="Arial Narrow" panose="020B0606020202030204" pitchFamily="34" charset="0"/>
            </a:rPr>
            <a:t> pour assurer un </a:t>
          </a:r>
          <a:r>
            <a:rPr lang="en-US" sz="1900" kern="1200" dirty="0" err="1" smtClean="0">
              <a:latin typeface="Arial Narrow" panose="020B0606020202030204" pitchFamily="34" charset="0"/>
            </a:rPr>
            <a:t>suivi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auprès</a:t>
          </a:r>
          <a:r>
            <a:rPr lang="en-US" sz="1900" kern="1200" dirty="0" smtClean="0">
              <a:latin typeface="Arial Narrow" panose="020B0606020202030204" pitchFamily="34" charset="0"/>
            </a:rPr>
            <a:t> de </a:t>
          </a:r>
          <a:r>
            <a:rPr lang="en-US" sz="1900" kern="1200" dirty="0" err="1" smtClean="0">
              <a:latin typeface="Arial Narrow" panose="020B0606020202030204" pitchFamily="34" charset="0"/>
            </a:rPr>
            <a:t>vos</a:t>
          </a:r>
          <a:r>
            <a:rPr lang="en-US" sz="1900" kern="1200" dirty="0" smtClean="0">
              <a:latin typeface="Arial Narrow" panose="020B0606020202030204" pitchFamily="34" charset="0"/>
            </a:rPr>
            <a:t> </a:t>
          </a:r>
          <a:r>
            <a:rPr lang="en-US" sz="1900" kern="1200" dirty="0" err="1" smtClean="0">
              <a:latin typeface="Arial Narrow" panose="020B0606020202030204" pitchFamily="34" charset="0"/>
            </a:rPr>
            <a:t>médecins</a:t>
          </a:r>
          <a:r>
            <a:rPr lang="en-US" sz="1900" kern="1200" dirty="0" smtClean="0">
              <a:latin typeface="Arial Narrow" panose="020B0606020202030204" pitchFamily="34" charset="0"/>
            </a:rPr>
            <a:t>.</a:t>
          </a:r>
          <a:endParaRPr lang="en-US" sz="1900" kern="1200" dirty="0">
            <a:latin typeface="Arial Narrow" panose="020B0606020202030204" pitchFamily="34" charset="0"/>
          </a:endParaRPr>
        </a:p>
      </dsp:txBody>
      <dsp:txXfrm>
        <a:off x="1769364" y="3326467"/>
        <a:ext cx="6460235" cy="1547194"/>
      </dsp:txXfrm>
    </dsp:sp>
    <dsp:sp modelId="{0EDAE615-7CE3-4943-BCA4-21AA1E2AC6AB}">
      <dsp:nvSpPr>
        <dsp:cNvPr id="0" name=""/>
        <dsp:cNvSpPr/>
      </dsp:nvSpPr>
      <dsp:spPr>
        <a:xfrm>
          <a:off x="1645919" y="4873661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DE10-0F2F-48F4-9D24-385C5C2339D3}">
      <dsp:nvSpPr>
        <dsp:cNvPr id="0" name=""/>
        <dsp:cNvSpPr/>
      </dsp:nvSpPr>
      <dsp:spPr>
        <a:xfrm>
          <a:off x="0" y="0"/>
          <a:ext cx="8229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054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CEC3-466A-4E7A-A578-2CCF9845ACD6}">
      <dsp:nvSpPr>
        <dsp:cNvPr id="0" name=""/>
        <dsp:cNvSpPr/>
      </dsp:nvSpPr>
      <dsp:spPr>
        <a:xfrm>
          <a:off x="0" y="0"/>
          <a:ext cx="1645919" cy="4951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solidFill>
                <a:srgbClr val="BB054A"/>
              </a:solidFill>
              <a:latin typeface="Arial Narrow" panose="020B0606020202030204" pitchFamily="34" charset="0"/>
            </a:rPr>
            <a:t>Acheminer les questions des participants</a:t>
          </a:r>
          <a:endParaRPr lang="en-US" sz="2200" b="1" kern="1200">
            <a:solidFill>
              <a:srgbClr val="BB054A"/>
            </a:solidFill>
            <a:latin typeface="Arial Narrow" panose="020B0606020202030204" pitchFamily="34" charset="0"/>
          </a:endParaRPr>
        </a:p>
      </dsp:txBody>
      <dsp:txXfrm>
        <a:off x="0" y="0"/>
        <a:ext cx="1645919" cy="4951020"/>
      </dsp:txXfrm>
    </dsp:sp>
    <dsp:sp modelId="{DC390EAB-BAD2-4E66-BEA1-6D2B9EDBCD17}">
      <dsp:nvSpPr>
        <dsp:cNvPr id="0" name=""/>
        <dsp:cNvSpPr/>
      </dsp:nvSpPr>
      <dsp:spPr>
        <a:xfrm>
          <a:off x="1769364" y="77359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 Narrow" panose="020B0606020202030204" pitchFamily="34" charset="0"/>
            </a:rPr>
            <a:t>Quoi faire?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Narrow" panose="020B0606020202030204" pitchFamily="34" charset="0"/>
            </a:rPr>
            <a:t>Acheminer</a:t>
          </a:r>
          <a:r>
            <a:rPr lang="en-US" sz="1800" kern="1200" dirty="0" smtClean="0">
              <a:latin typeface="Arial Narrow" panose="020B0606020202030204" pitchFamily="34" charset="0"/>
            </a:rPr>
            <a:t> au </a:t>
          </a:r>
          <a:r>
            <a:rPr lang="en-US" sz="1800" kern="1200" dirty="0" err="1" smtClean="0">
              <a:latin typeface="Arial Narrow" panose="020B0606020202030204" pitchFamily="34" charset="0"/>
            </a:rPr>
            <a:t>CCRC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smtClean="0">
              <a:latin typeface="Arial Narrow" panose="020B0606020202030204" pitchFamily="34" charset="0"/>
            </a:rPr>
            <a:t>les questions des participants au </a:t>
          </a:r>
          <a:r>
            <a:rPr lang="en-US" sz="1800" kern="1200" dirty="0" err="1" smtClean="0">
              <a:latin typeface="Arial Narrow" panose="020B0606020202030204" pitchFamily="34" charset="0"/>
            </a:rPr>
            <a:t>sujet</a:t>
          </a:r>
          <a:r>
            <a:rPr lang="en-US" sz="1800" kern="1200" dirty="0" smtClean="0">
              <a:latin typeface="Arial Narrow" panose="020B0606020202030204" pitchFamily="34" charset="0"/>
            </a:rPr>
            <a:t> du </a:t>
          </a:r>
          <a:r>
            <a:rPr lang="en-US" sz="1800" kern="1200" dirty="0" err="1" smtClean="0">
              <a:latin typeface="Arial Narrow" panose="020B0606020202030204" pitchFamily="34" charset="0"/>
            </a:rPr>
            <a:t>programme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smtClean="0">
              <a:latin typeface="Arial Narrow" panose="020B0606020202030204" pitchFamily="34" charset="0"/>
            </a:rPr>
            <a:t>(questions </a:t>
          </a:r>
          <a:r>
            <a:rPr lang="en-US" sz="1800" kern="1200" dirty="0" smtClean="0">
              <a:latin typeface="Arial Narrow" panose="020B0606020202030204" pitchFamily="34" charset="0"/>
            </a:rPr>
            <a:t>de nature technique </a:t>
          </a:r>
          <a:r>
            <a:rPr lang="en-US" sz="1800" kern="1200" dirty="0" err="1" smtClean="0">
              <a:latin typeface="Arial Narrow" panose="020B0606020202030204" pitchFamily="34" charset="0"/>
            </a:rPr>
            <a:t>ou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err="1" smtClean="0">
              <a:latin typeface="Arial Narrow" panose="020B0606020202030204" pitchFamily="34" charset="0"/>
            </a:rPr>
            <a:t>générale</a:t>
          </a:r>
          <a:r>
            <a:rPr lang="en-US" sz="1800" kern="1200" dirty="0" smtClean="0">
              <a:latin typeface="Arial Narrow" panose="020B0606020202030204" pitchFamily="34" charset="0"/>
            </a:rPr>
            <a:t>)</a:t>
          </a:r>
          <a:endParaRPr lang="en-US" sz="1800" kern="1200" dirty="0">
            <a:latin typeface="Arial Narrow" panose="020B0606020202030204" pitchFamily="34" charset="0"/>
          </a:endParaRPr>
        </a:p>
      </dsp:txBody>
      <dsp:txXfrm>
        <a:off x="1769364" y="77359"/>
        <a:ext cx="6460235" cy="1547194"/>
      </dsp:txXfrm>
    </dsp:sp>
    <dsp:sp modelId="{7D65D254-7965-4FA4-BDA3-716F84562081}">
      <dsp:nvSpPr>
        <dsp:cNvPr id="0" name=""/>
        <dsp:cNvSpPr/>
      </dsp:nvSpPr>
      <dsp:spPr>
        <a:xfrm>
          <a:off x="1645919" y="1624553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71890-71F5-4D14-90FA-809B8C56391D}">
      <dsp:nvSpPr>
        <dsp:cNvPr id="0" name=""/>
        <dsp:cNvSpPr/>
      </dsp:nvSpPr>
      <dsp:spPr>
        <a:xfrm>
          <a:off x="1769364" y="1701913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Arial Narrow" panose="020B0606020202030204" pitchFamily="34" charset="0"/>
            </a:rPr>
            <a:t>Quand</a:t>
          </a:r>
          <a:r>
            <a:rPr lang="en-US" sz="1800" b="1" kern="1200" dirty="0" smtClean="0">
              <a:latin typeface="Arial Narrow" panose="020B0606020202030204" pitchFamily="34" charset="0"/>
            </a:rPr>
            <a:t>?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Narrow" panose="020B0606020202030204" pitchFamily="34" charset="0"/>
            </a:rPr>
            <a:t>Plus </a:t>
          </a:r>
          <a:r>
            <a:rPr lang="en-US" sz="1800" kern="1200" dirty="0" err="1" smtClean="0">
              <a:latin typeface="Arial Narrow" panose="020B0606020202030204" pitchFamily="34" charset="0"/>
            </a:rPr>
            <a:t>vous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err="1" smtClean="0">
              <a:latin typeface="Arial Narrow" panose="020B0606020202030204" pitchFamily="34" charset="0"/>
            </a:rPr>
            <a:t>acheminez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smtClean="0">
              <a:latin typeface="Arial Narrow" panose="020B0606020202030204" pitchFamily="34" charset="0"/>
            </a:rPr>
            <a:t>les questions des participants </a:t>
          </a:r>
          <a:r>
            <a:rPr lang="en-US" sz="1800" kern="1200" dirty="0" err="1" smtClean="0">
              <a:latin typeface="Arial Narrow" panose="020B0606020202030204" pitchFamily="34" charset="0"/>
            </a:rPr>
            <a:t>rapidement</a:t>
          </a:r>
          <a:r>
            <a:rPr lang="en-US" sz="1800" kern="1200" dirty="0" smtClean="0">
              <a:latin typeface="Arial Narrow" panose="020B0606020202030204" pitchFamily="34" charset="0"/>
            </a:rPr>
            <a:t> au </a:t>
          </a:r>
          <a:r>
            <a:rPr lang="en-US" sz="1800" kern="1200" dirty="0" err="1" smtClean="0">
              <a:latin typeface="Arial Narrow" panose="020B0606020202030204" pitchFamily="34" charset="0"/>
            </a:rPr>
            <a:t>CCRC</a:t>
          </a:r>
          <a:r>
            <a:rPr lang="en-US" sz="1800" kern="1200" dirty="0" smtClean="0">
              <a:latin typeface="Arial Narrow" panose="020B0606020202030204" pitchFamily="34" charset="0"/>
            </a:rPr>
            <a:t>, plus </a:t>
          </a:r>
          <a:r>
            <a:rPr lang="en-US" sz="1800" kern="1200" dirty="0" err="1" smtClean="0">
              <a:latin typeface="Arial Narrow" panose="020B0606020202030204" pitchFamily="34" charset="0"/>
            </a:rPr>
            <a:t>celui</a:t>
          </a:r>
          <a:r>
            <a:rPr lang="en-US" sz="1800" kern="1200" dirty="0" smtClean="0">
              <a:latin typeface="Arial Narrow" panose="020B0606020202030204" pitchFamily="34" charset="0"/>
            </a:rPr>
            <a:t>-ci </a:t>
          </a:r>
          <a:r>
            <a:rPr lang="en-US" sz="1800" kern="1200" dirty="0" err="1" smtClean="0">
              <a:latin typeface="Arial Narrow" panose="020B0606020202030204" pitchFamily="34" charset="0"/>
            </a:rPr>
            <a:t>pourra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err="1" smtClean="0">
              <a:latin typeface="Arial Narrow" panose="020B0606020202030204" pitchFamily="34" charset="0"/>
            </a:rPr>
            <a:t>répondre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err="1" smtClean="0">
              <a:latin typeface="Arial Narrow" panose="020B0606020202030204" pitchFamily="34" charset="0"/>
            </a:rPr>
            <a:t>rapidement</a:t>
          </a:r>
          <a:r>
            <a:rPr lang="en-US" sz="1800" kern="1200" dirty="0" smtClean="0">
              <a:latin typeface="Arial Narrow" panose="020B0606020202030204" pitchFamily="34" charset="0"/>
            </a:rPr>
            <a:t>. </a:t>
          </a:r>
          <a:endParaRPr lang="en-US" sz="1800" kern="1200" dirty="0">
            <a:latin typeface="Arial Narrow" panose="020B0606020202030204" pitchFamily="34" charset="0"/>
          </a:endParaRPr>
        </a:p>
      </dsp:txBody>
      <dsp:txXfrm>
        <a:off x="1769364" y="1701913"/>
        <a:ext cx="6460235" cy="1547194"/>
      </dsp:txXfrm>
    </dsp:sp>
    <dsp:sp modelId="{A05DD927-ACCC-47E2-B6B1-843C41FDA368}">
      <dsp:nvSpPr>
        <dsp:cNvPr id="0" name=""/>
        <dsp:cNvSpPr/>
      </dsp:nvSpPr>
      <dsp:spPr>
        <a:xfrm>
          <a:off x="1645919" y="3249107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DE9C2-BBEC-4ECF-9212-5CDEF66C3709}">
      <dsp:nvSpPr>
        <dsp:cNvPr id="0" name=""/>
        <dsp:cNvSpPr/>
      </dsp:nvSpPr>
      <dsp:spPr>
        <a:xfrm>
          <a:off x="1769364" y="3326467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 Narrow" panose="020B0606020202030204" pitchFamily="34" charset="0"/>
            </a:rPr>
            <a:t>Comment?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Narrow" panose="020B0606020202030204" pitchFamily="34" charset="0"/>
            </a:rPr>
            <a:t>Les questions </a:t>
          </a:r>
          <a:r>
            <a:rPr lang="en-US" sz="1800" kern="1200" dirty="0" err="1" smtClean="0">
              <a:latin typeface="Arial Narrow" panose="020B0606020202030204" pitchFamily="34" charset="0"/>
            </a:rPr>
            <a:t>générales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err="1" smtClean="0">
              <a:latin typeface="Arial Narrow" panose="020B0606020202030204" pitchFamily="34" charset="0"/>
            </a:rPr>
            <a:t>doivent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err="1" smtClean="0">
              <a:latin typeface="Arial Narrow" panose="020B0606020202030204" pitchFamily="34" charset="0"/>
            </a:rPr>
            <a:t>être</a:t>
          </a:r>
          <a:r>
            <a:rPr lang="en-US" sz="1800" kern="1200" dirty="0" smtClean="0">
              <a:latin typeface="Arial Narrow" panose="020B0606020202030204" pitchFamily="34" charset="0"/>
            </a:rPr>
            <a:t> </a:t>
          </a:r>
          <a:r>
            <a:rPr lang="en-US" sz="1800" kern="1200" dirty="0" err="1" smtClean="0">
              <a:latin typeface="Arial Narrow" panose="020B0606020202030204" pitchFamily="34" charset="0"/>
            </a:rPr>
            <a:t>acheminées</a:t>
          </a:r>
          <a:r>
            <a:rPr lang="en-US" sz="1800" kern="1200" dirty="0" smtClean="0">
              <a:latin typeface="Arial Narrow" panose="020B0606020202030204" pitchFamily="34" charset="0"/>
            </a:rPr>
            <a:t> à </a:t>
          </a:r>
          <a:r>
            <a:rPr lang="de-DE" sz="1800" u="sng" kern="1200" dirty="0" smtClean="0">
              <a:latin typeface="Arial Narrow" panose="020B0606020202030204" pitchFamily="34" charset="0"/>
              <a:hlinkClick xmlns:r="http://schemas.openxmlformats.org/officeDocument/2006/relationships" r:id="rId1"/>
            </a:rPr>
            <a:t>info@vistadm.ca</a:t>
          </a:r>
          <a:r>
            <a:rPr lang="de-DE" sz="1800" kern="1200" dirty="0" smtClean="0">
              <a:latin typeface="Arial Narrow" panose="020B0606020202030204" pitchFamily="34" charset="0"/>
            </a:rPr>
            <a:t> et les </a:t>
          </a:r>
          <a:r>
            <a:rPr lang="de-DE" sz="1800" kern="1200" dirty="0" err="1" smtClean="0">
              <a:latin typeface="Arial Narrow" panose="020B0606020202030204" pitchFamily="34" charset="0"/>
            </a:rPr>
            <a:t>questions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techniques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doivent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être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acheminées</a:t>
          </a:r>
          <a:r>
            <a:rPr lang="de-DE" sz="1800" kern="1200" dirty="0" smtClean="0">
              <a:latin typeface="Arial Narrow" panose="020B0606020202030204" pitchFamily="34" charset="0"/>
            </a:rPr>
            <a:t> à </a:t>
          </a:r>
          <a:r>
            <a:rPr lang="de-DE" sz="1800" u="sng" kern="1200" dirty="0" smtClean="0">
              <a:latin typeface="Arial Narrow" panose="020B0606020202030204" pitchFamily="34" charset="0"/>
              <a:hlinkClick xmlns:r="http://schemas.openxmlformats.org/officeDocument/2006/relationships" r:id="rId2"/>
            </a:rPr>
            <a:t>webmaster@vistadm.ca</a:t>
          </a:r>
          <a:r>
            <a:rPr lang="de-DE" sz="1800" u="none" kern="1200" dirty="0" smtClean="0">
              <a:latin typeface="Arial Narrow" panose="020B0606020202030204" pitchFamily="34" charset="0"/>
            </a:rPr>
            <a:t>. </a:t>
          </a:r>
          <a:r>
            <a:rPr lang="de-DE" sz="1800" kern="1200" dirty="0" err="1" smtClean="0">
              <a:latin typeface="Arial Narrow" panose="020B0606020202030204" pitchFamily="34" charset="0"/>
            </a:rPr>
            <a:t>Vous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recevrez</a:t>
          </a:r>
          <a:r>
            <a:rPr lang="de-DE" sz="1800" kern="1200" dirty="0" smtClean="0">
              <a:latin typeface="Arial Narrow" panose="020B0606020202030204" pitchFamily="34" charset="0"/>
            </a:rPr>
            <a:t> des </a:t>
          </a:r>
          <a:r>
            <a:rPr lang="de-DE" sz="1800" kern="1200" dirty="0" err="1" smtClean="0">
              <a:latin typeface="Arial Narrow" panose="020B0606020202030204" pitchFamily="34" charset="0"/>
            </a:rPr>
            <a:t>cartes</a:t>
          </a:r>
          <a:r>
            <a:rPr lang="de-DE" sz="1800" kern="1200" dirty="0" smtClean="0">
              <a:latin typeface="Arial Narrow" panose="020B0606020202030204" pitchFamily="34" charset="0"/>
            </a:rPr>
            <a:t> par la poste </a:t>
          </a:r>
          <a:r>
            <a:rPr lang="de-DE" sz="1800" kern="1200" dirty="0" err="1" smtClean="0">
              <a:latin typeface="Arial Narrow" panose="020B0606020202030204" pitchFamily="34" charset="0"/>
            </a:rPr>
            <a:t>contenant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tous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ces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renseignements</a:t>
          </a:r>
          <a:r>
            <a:rPr lang="de-DE" sz="1800" kern="1200" dirty="0" smtClean="0">
              <a:latin typeface="Arial Narrow" panose="020B0606020202030204" pitchFamily="34" charset="0"/>
            </a:rPr>
            <a:t> et </a:t>
          </a:r>
          <a:r>
            <a:rPr lang="de-DE" sz="1800" kern="1200" dirty="0" err="1" smtClean="0">
              <a:latin typeface="Arial Narrow" panose="020B0606020202030204" pitchFamily="34" charset="0"/>
            </a:rPr>
            <a:t>qui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peuvent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être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distribuées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aux</a:t>
          </a:r>
          <a:r>
            <a:rPr lang="de-DE" sz="1800" kern="1200" dirty="0" smtClean="0">
              <a:latin typeface="Arial Narrow" panose="020B0606020202030204" pitchFamily="34" charset="0"/>
            </a:rPr>
            <a:t> </a:t>
          </a:r>
          <a:r>
            <a:rPr lang="de-DE" sz="1800" kern="1200" dirty="0" err="1" smtClean="0">
              <a:latin typeface="Arial Narrow" panose="020B0606020202030204" pitchFamily="34" charset="0"/>
            </a:rPr>
            <a:t>participants</a:t>
          </a:r>
          <a:r>
            <a:rPr lang="de-DE" sz="1800" kern="1200" dirty="0" smtClean="0">
              <a:latin typeface="Arial Narrow" panose="020B0606020202030204" pitchFamily="34" charset="0"/>
            </a:rPr>
            <a:t>. </a:t>
          </a:r>
          <a:endParaRPr lang="en-US" sz="1800" kern="1200" dirty="0">
            <a:latin typeface="Arial Narrow" panose="020B0606020202030204" pitchFamily="34" charset="0"/>
          </a:endParaRPr>
        </a:p>
      </dsp:txBody>
      <dsp:txXfrm>
        <a:off x="1769364" y="3326467"/>
        <a:ext cx="6460235" cy="1547194"/>
      </dsp:txXfrm>
    </dsp:sp>
    <dsp:sp modelId="{0EDAE615-7CE3-4943-BCA4-21AA1E2AC6AB}">
      <dsp:nvSpPr>
        <dsp:cNvPr id="0" name=""/>
        <dsp:cNvSpPr/>
      </dsp:nvSpPr>
      <dsp:spPr>
        <a:xfrm>
          <a:off x="1645919" y="4873661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DE10-0F2F-48F4-9D24-385C5C2339D3}">
      <dsp:nvSpPr>
        <dsp:cNvPr id="0" name=""/>
        <dsp:cNvSpPr/>
      </dsp:nvSpPr>
      <dsp:spPr>
        <a:xfrm>
          <a:off x="0" y="0"/>
          <a:ext cx="82295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054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CEC3-466A-4E7A-A578-2CCF9845ACD6}">
      <dsp:nvSpPr>
        <dsp:cNvPr id="0" name=""/>
        <dsp:cNvSpPr/>
      </dsp:nvSpPr>
      <dsp:spPr>
        <a:xfrm>
          <a:off x="0" y="0"/>
          <a:ext cx="1645919" cy="4951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solidFill>
                <a:srgbClr val="BB054A"/>
              </a:solidFill>
              <a:latin typeface="Arial Narrow" panose="020B0606020202030204" pitchFamily="34" charset="0"/>
            </a:rPr>
            <a:t>Assurer le suivi général sur l’utilité du programme</a:t>
          </a:r>
          <a:endParaRPr lang="en-US" sz="2200" b="1" kern="1200">
            <a:solidFill>
              <a:srgbClr val="BB054A"/>
            </a:solidFill>
            <a:latin typeface="Arial Narrow" panose="020B0606020202030204" pitchFamily="34" charset="0"/>
          </a:endParaRPr>
        </a:p>
      </dsp:txBody>
      <dsp:txXfrm>
        <a:off x="0" y="0"/>
        <a:ext cx="1645919" cy="4951020"/>
      </dsp:txXfrm>
    </dsp:sp>
    <dsp:sp modelId="{DC390EAB-BAD2-4E66-BEA1-6D2B9EDBCD17}">
      <dsp:nvSpPr>
        <dsp:cNvPr id="0" name=""/>
        <dsp:cNvSpPr/>
      </dsp:nvSpPr>
      <dsp:spPr>
        <a:xfrm>
          <a:off x="1769364" y="77359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Arial Narrow" panose="020B0606020202030204" pitchFamily="34" charset="0"/>
            </a:rPr>
            <a:t>Quoi faire?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Arial Narrow" panose="020B0606020202030204" pitchFamily="34" charset="0"/>
            </a:rPr>
            <a:t>Faites un suivi auprès des participants sur l’utilité du programme afin de renforcer l’apprentissage, les modifications à la pratique et le soutien de la BI Lilly Alliance.</a:t>
          </a:r>
          <a:endParaRPr lang="en-US" sz="2200" kern="1200">
            <a:latin typeface="Arial Narrow" panose="020B0606020202030204" pitchFamily="34" charset="0"/>
          </a:endParaRPr>
        </a:p>
      </dsp:txBody>
      <dsp:txXfrm>
        <a:off x="1769364" y="77359"/>
        <a:ext cx="6460235" cy="1547194"/>
      </dsp:txXfrm>
    </dsp:sp>
    <dsp:sp modelId="{7D65D254-7965-4FA4-BDA3-716F84562081}">
      <dsp:nvSpPr>
        <dsp:cNvPr id="0" name=""/>
        <dsp:cNvSpPr/>
      </dsp:nvSpPr>
      <dsp:spPr>
        <a:xfrm>
          <a:off x="1645919" y="1624553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71890-71F5-4D14-90FA-809B8C56391D}">
      <dsp:nvSpPr>
        <dsp:cNvPr id="0" name=""/>
        <dsp:cNvSpPr/>
      </dsp:nvSpPr>
      <dsp:spPr>
        <a:xfrm>
          <a:off x="1769364" y="1701913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Arial Narrow" panose="020B0606020202030204" pitchFamily="34" charset="0"/>
            </a:rPr>
            <a:t>Quand?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Arial Narrow" panose="020B0606020202030204" pitchFamily="34" charset="0"/>
            </a:rPr>
            <a:t>Tout au long du programme et chaque fois que vous rencontrez un participant. </a:t>
          </a:r>
          <a:endParaRPr lang="en-US" sz="2200" kern="1200">
            <a:latin typeface="Arial Narrow" panose="020B0606020202030204" pitchFamily="34" charset="0"/>
          </a:endParaRPr>
        </a:p>
      </dsp:txBody>
      <dsp:txXfrm>
        <a:off x="1769364" y="1701913"/>
        <a:ext cx="6460235" cy="1547194"/>
      </dsp:txXfrm>
    </dsp:sp>
    <dsp:sp modelId="{A05DD927-ACCC-47E2-B6B1-843C41FDA368}">
      <dsp:nvSpPr>
        <dsp:cNvPr id="0" name=""/>
        <dsp:cNvSpPr/>
      </dsp:nvSpPr>
      <dsp:spPr>
        <a:xfrm>
          <a:off x="1645919" y="3249107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DE9C2-BBEC-4ECF-9212-5CDEF66C3709}">
      <dsp:nvSpPr>
        <dsp:cNvPr id="0" name=""/>
        <dsp:cNvSpPr/>
      </dsp:nvSpPr>
      <dsp:spPr>
        <a:xfrm>
          <a:off x="1769364" y="3326467"/>
          <a:ext cx="6460235" cy="1547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Arial Narrow" panose="020B0606020202030204" pitchFamily="34" charset="0"/>
            </a:rPr>
            <a:t>Comment?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Arial Narrow" panose="020B0606020202030204" pitchFamily="34" charset="0"/>
            </a:rPr>
            <a:t>S.O.</a:t>
          </a:r>
          <a:endParaRPr lang="en-US" sz="2200" kern="1200">
            <a:latin typeface="Arial Narrow" panose="020B0606020202030204" pitchFamily="34" charset="0"/>
          </a:endParaRPr>
        </a:p>
      </dsp:txBody>
      <dsp:txXfrm>
        <a:off x="1769364" y="3326467"/>
        <a:ext cx="6460235" cy="1547194"/>
      </dsp:txXfrm>
    </dsp:sp>
    <dsp:sp modelId="{0EDAE615-7CE3-4943-BCA4-21AA1E2AC6AB}">
      <dsp:nvSpPr>
        <dsp:cNvPr id="0" name=""/>
        <dsp:cNvSpPr/>
      </dsp:nvSpPr>
      <dsp:spPr>
        <a:xfrm>
          <a:off x="1645919" y="4873661"/>
          <a:ext cx="6583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45037-ABAF-45AC-9E02-8ACC4AF0F99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F7B6A-CA72-42A3-8B24-07ABEC74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6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7E543-7DB6-4BE5-8760-93A2F7601DD0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CD1C3-5BD8-44FF-9D5F-8FB0F4A5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D1C3-5BD8-44FF-9D5F-8FB0F4A5C0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54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3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9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82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-1" y="6629400"/>
            <a:ext cx="8726037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100">
                <a:latin typeface="Arial Narrow" panose="020B0606020202030204" pitchFamily="34" charset="0"/>
              </a:rPr>
              <a:t>For Internal Use Only. Not for use in Product Detailing. Company Confidential. Copyright </a:t>
            </a:r>
            <a:r>
              <a:rPr lang="en-US" sz="1100" err="1">
                <a:latin typeface="Arial Narrow" panose="020B0606020202030204" pitchFamily="34" charset="0"/>
              </a:rPr>
              <a:t>Boehringer</a:t>
            </a:r>
            <a:r>
              <a:rPr lang="en-US" sz="1100">
                <a:latin typeface="Arial Narrow" panose="020B0606020202030204" pitchFamily="34" charset="0"/>
              </a:rPr>
              <a:t> </a:t>
            </a:r>
            <a:r>
              <a:rPr lang="en-US" sz="1100" err="1">
                <a:latin typeface="Arial Narrow" panose="020B0606020202030204" pitchFamily="34" charset="0"/>
              </a:rPr>
              <a:t>Ingelheim</a:t>
            </a:r>
            <a:r>
              <a:rPr lang="en-US" sz="1100">
                <a:latin typeface="Arial Narrow" panose="020B0606020202030204" pitchFamily="34" charset="0"/>
              </a:rPr>
              <a:t> and Eli Lilly Canada.</a:t>
            </a:r>
            <a:endParaRPr lang="en-US" sz="12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4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56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71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7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87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4AA5-FD53-4CEA-8CD6-78E8EF184687}" type="datetimeFigureOut">
              <a:rPr lang="en-CA" smtClean="0"/>
              <a:t>12/08/2015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3CB8-2BBB-478C-BF9A-4A218A6118C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-228600" y="6629400"/>
            <a:ext cx="9143999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mtClean="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</a:t>
            </a:r>
          </a:p>
          <a:p>
            <a:pPr lvl="1"/>
            <a:r>
              <a:rPr lang="en-US" sz="1100" smtClean="0">
                <a:latin typeface="Arial Narrow" panose="020B0606020202030204" pitchFamily="34" charset="0"/>
              </a:rPr>
              <a:t>.</a:t>
            </a:r>
            <a:endParaRPr lang="en-US" sz="12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9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image" Target="../media/image3.jpeg"/><Relationship Id="rId4" Type="http://schemas.openxmlformats.org/officeDocument/2006/relationships/tags" Target="../tags/tag67.xml"/><Relationship Id="rId9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3.jpeg"/><Relationship Id="rId5" Type="http://schemas.openxmlformats.org/officeDocument/2006/relationships/tags" Target="../tags/tag75.xml"/><Relationship Id="rId10" Type="http://schemas.openxmlformats.org/officeDocument/2006/relationships/image" Target="../media/image1.jpeg"/><Relationship Id="rId4" Type="http://schemas.openxmlformats.org/officeDocument/2006/relationships/tags" Target="../tags/tag74.xml"/><Relationship Id="rId9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diagramQuickStyle" Target="../diagrams/quickStyle2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diagramLayout" Target="../diagrams/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diagramData" Target="../diagrams/data2.xml"/><Relationship Id="rId5" Type="http://schemas.openxmlformats.org/officeDocument/2006/relationships/tags" Target="../tags/tag82.xml"/><Relationship Id="rId15" Type="http://schemas.microsoft.com/office/2007/relationships/diagramDrawing" Target="../diagrams/drawing2.xml"/><Relationship Id="rId10" Type="http://schemas.openxmlformats.org/officeDocument/2006/relationships/image" Target="../media/image3.jpeg"/><Relationship Id="rId4" Type="http://schemas.openxmlformats.org/officeDocument/2006/relationships/tags" Target="../tags/tag81.xml"/><Relationship Id="rId9" Type="http://schemas.openxmlformats.org/officeDocument/2006/relationships/image" Target="../media/image1.jpeg"/><Relationship Id="rId14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diagramQuickStyle" Target="../diagrams/quickStyle3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diagramLayout" Target="../diagrams/layout3.xml"/><Relationship Id="rId2" Type="http://schemas.openxmlformats.org/officeDocument/2006/relationships/tags" Target="../tags/tag86.xml"/><Relationship Id="rId16" Type="http://schemas.openxmlformats.org/officeDocument/2006/relationships/image" Target="../media/image5.jpe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diagramData" Target="../diagrams/data3.xml"/><Relationship Id="rId5" Type="http://schemas.openxmlformats.org/officeDocument/2006/relationships/tags" Target="../tags/tag89.xml"/><Relationship Id="rId15" Type="http://schemas.microsoft.com/office/2007/relationships/diagramDrawing" Target="../diagrams/drawing3.xml"/><Relationship Id="rId10" Type="http://schemas.openxmlformats.org/officeDocument/2006/relationships/image" Target="../media/image3.jpeg"/><Relationship Id="rId4" Type="http://schemas.openxmlformats.org/officeDocument/2006/relationships/tags" Target="../tags/tag88.xml"/><Relationship Id="rId9" Type="http://schemas.openxmlformats.org/officeDocument/2006/relationships/image" Target="../media/image1.jpeg"/><Relationship Id="rId14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3.jpeg"/><Relationship Id="rId18" Type="http://schemas.microsoft.com/office/2007/relationships/diagramDrawing" Target="../diagrams/drawing4.xml"/><Relationship Id="rId3" Type="http://schemas.openxmlformats.org/officeDocument/2006/relationships/tags" Target="../tags/tag94.xml"/><Relationship Id="rId21" Type="http://schemas.openxmlformats.org/officeDocument/2006/relationships/image" Target="../media/image8.png"/><Relationship Id="rId7" Type="http://schemas.openxmlformats.org/officeDocument/2006/relationships/tags" Target="../tags/tag98.xml"/><Relationship Id="rId12" Type="http://schemas.openxmlformats.org/officeDocument/2006/relationships/image" Target="../media/image1.jpeg"/><Relationship Id="rId17" Type="http://schemas.openxmlformats.org/officeDocument/2006/relationships/diagramColors" Target="../diagrams/colors4.xml"/><Relationship Id="rId2" Type="http://schemas.openxmlformats.org/officeDocument/2006/relationships/tags" Target="../tags/tag93.xml"/><Relationship Id="rId16" Type="http://schemas.openxmlformats.org/officeDocument/2006/relationships/diagramQuickStyle" Target="../diagrams/quickStyle4.xml"/><Relationship Id="rId20" Type="http://schemas.openxmlformats.org/officeDocument/2006/relationships/image" Target="../media/image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15" Type="http://schemas.openxmlformats.org/officeDocument/2006/relationships/diagramLayout" Target="../diagrams/layout4.xml"/><Relationship Id="rId10" Type="http://schemas.openxmlformats.org/officeDocument/2006/relationships/tags" Target="../tags/tag101.xml"/><Relationship Id="rId19" Type="http://schemas.openxmlformats.org/officeDocument/2006/relationships/image" Target="../media/image6.png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jpe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1.jpe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tags" Target="../tags/tag152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32" Type="http://schemas.openxmlformats.org/officeDocument/2006/relationships/image" Target="../media/image9.jpeg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31" Type="http://schemas.openxmlformats.org/officeDocument/2006/relationships/image" Target="../media/image1.jpeg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tags" Target="../tags/tag170.xml"/><Relationship Id="rId26" Type="http://schemas.openxmlformats.org/officeDocument/2006/relationships/tags" Target="../tags/tag178.xml"/><Relationship Id="rId3" Type="http://schemas.openxmlformats.org/officeDocument/2006/relationships/tags" Target="../tags/tag155.xml"/><Relationship Id="rId21" Type="http://schemas.openxmlformats.org/officeDocument/2006/relationships/tags" Target="../tags/tag173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5" Type="http://schemas.openxmlformats.org/officeDocument/2006/relationships/tags" Target="../tags/tag177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20" Type="http://schemas.openxmlformats.org/officeDocument/2006/relationships/tags" Target="../tags/tag172.xml"/><Relationship Id="rId29" Type="http://schemas.openxmlformats.org/officeDocument/2006/relationships/tags" Target="../tags/tag181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24" Type="http://schemas.openxmlformats.org/officeDocument/2006/relationships/tags" Target="../tags/tag176.xml"/><Relationship Id="rId32" Type="http://schemas.openxmlformats.org/officeDocument/2006/relationships/image" Target="../media/image9.jpeg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23" Type="http://schemas.openxmlformats.org/officeDocument/2006/relationships/tags" Target="../tags/tag175.xml"/><Relationship Id="rId28" Type="http://schemas.openxmlformats.org/officeDocument/2006/relationships/tags" Target="../tags/tag180.xml"/><Relationship Id="rId10" Type="http://schemas.openxmlformats.org/officeDocument/2006/relationships/tags" Target="../tags/tag162.xml"/><Relationship Id="rId19" Type="http://schemas.openxmlformats.org/officeDocument/2006/relationships/tags" Target="../tags/tag171.xml"/><Relationship Id="rId31" Type="http://schemas.openxmlformats.org/officeDocument/2006/relationships/image" Target="../media/image1.jpe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Relationship Id="rId22" Type="http://schemas.openxmlformats.org/officeDocument/2006/relationships/tags" Target="../tags/tag174.xml"/><Relationship Id="rId27" Type="http://schemas.openxmlformats.org/officeDocument/2006/relationships/tags" Target="../tags/tag179.xml"/><Relationship Id="rId30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tags" Target="../tags/tag210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32" Type="http://schemas.openxmlformats.org/officeDocument/2006/relationships/image" Target="../media/image9.jpeg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tags" Target="../tags/tag209.xml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31" Type="http://schemas.openxmlformats.org/officeDocument/2006/relationships/image" Target="../media/image1.jpeg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tags" Target="../tags/tag208.xml"/><Relationship Id="rId30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hyperlink" Target="mailto:alliance@vistadm.ca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hyperlink" Target="mailto:david.grabowski@boehringer-ingelheim.com" TargetMode="External"/><Relationship Id="rId5" Type="http://schemas.openxmlformats.org/officeDocument/2006/relationships/tags" Target="../tags/tag11.xml"/><Relationship Id="rId10" Type="http://schemas.openxmlformats.org/officeDocument/2006/relationships/image" Target="../media/image3.jpeg"/><Relationship Id="rId4" Type="http://schemas.openxmlformats.org/officeDocument/2006/relationships/tags" Target="../tags/tag10.xml"/><Relationship Id="rId9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26" Type="http://schemas.openxmlformats.org/officeDocument/2006/relationships/tags" Target="../tags/tag236.xml"/><Relationship Id="rId3" Type="http://schemas.openxmlformats.org/officeDocument/2006/relationships/tags" Target="../tags/tag213.xml"/><Relationship Id="rId21" Type="http://schemas.openxmlformats.org/officeDocument/2006/relationships/tags" Target="../tags/tag231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5" Type="http://schemas.openxmlformats.org/officeDocument/2006/relationships/tags" Target="../tags/tag235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20" Type="http://schemas.openxmlformats.org/officeDocument/2006/relationships/tags" Target="../tags/tag230.xml"/><Relationship Id="rId29" Type="http://schemas.openxmlformats.org/officeDocument/2006/relationships/tags" Target="../tags/tag239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24" Type="http://schemas.openxmlformats.org/officeDocument/2006/relationships/tags" Target="../tags/tag234.xml"/><Relationship Id="rId32" Type="http://schemas.openxmlformats.org/officeDocument/2006/relationships/image" Target="../media/image9.jpeg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23" Type="http://schemas.openxmlformats.org/officeDocument/2006/relationships/tags" Target="../tags/tag233.xml"/><Relationship Id="rId28" Type="http://schemas.openxmlformats.org/officeDocument/2006/relationships/tags" Target="../tags/tag238.xml"/><Relationship Id="rId10" Type="http://schemas.openxmlformats.org/officeDocument/2006/relationships/tags" Target="../tags/tag220.xml"/><Relationship Id="rId19" Type="http://schemas.openxmlformats.org/officeDocument/2006/relationships/tags" Target="../tags/tag229.xml"/><Relationship Id="rId31" Type="http://schemas.openxmlformats.org/officeDocument/2006/relationships/image" Target="../media/image1.jpeg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Relationship Id="rId22" Type="http://schemas.openxmlformats.org/officeDocument/2006/relationships/tags" Target="../tags/tag232.xml"/><Relationship Id="rId27" Type="http://schemas.openxmlformats.org/officeDocument/2006/relationships/tags" Target="../tags/tag237.xml"/><Relationship Id="rId30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26" Type="http://schemas.openxmlformats.org/officeDocument/2006/relationships/tags" Target="../tags/tag265.xml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tags" Target="../tags/tag264.xml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29" Type="http://schemas.openxmlformats.org/officeDocument/2006/relationships/tags" Target="../tags/tag268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tags" Target="../tags/tag263.xml"/><Relationship Id="rId32" Type="http://schemas.openxmlformats.org/officeDocument/2006/relationships/image" Target="../media/image9.jpeg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tags" Target="../tags/tag262.xml"/><Relationship Id="rId28" Type="http://schemas.openxmlformats.org/officeDocument/2006/relationships/tags" Target="../tags/tag267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31" Type="http://schemas.openxmlformats.org/officeDocument/2006/relationships/image" Target="../media/image1.jpeg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tags" Target="../tags/tag261.xml"/><Relationship Id="rId27" Type="http://schemas.openxmlformats.org/officeDocument/2006/relationships/tags" Target="../tags/tag266.xml"/><Relationship Id="rId30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tags" Target="../tags/tag286.xml"/><Relationship Id="rId26" Type="http://schemas.openxmlformats.org/officeDocument/2006/relationships/tags" Target="../tags/tag294.xml"/><Relationship Id="rId3" Type="http://schemas.openxmlformats.org/officeDocument/2006/relationships/tags" Target="../tags/tag271.xml"/><Relationship Id="rId21" Type="http://schemas.openxmlformats.org/officeDocument/2006/relationships/tags" Target="../tags/tag289.xml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tags" Target="../tags/tag285.xml"/><Relationship Id="rId25" Type="http://schemas.openxmlformats.org/officeDocument/2006/relationships/tags" Target="../tags/tag293.xml"/><Relationship Id="rId2" Type="http://schemas.openxmlformats.org/officeDocument/2006/relationships/tags" Target="../tags/tag270.xml"/><Relationship Id="rId16" Type="http://schemas.openxmlformats.org/officeDocument/2006/relationships/tags" Target="../tags/tag284.xml"/><Relationship Id="rId20" Type="http://schemas.openxmlformats.org/officeDocument/2006/relationships/tags" Target="../tags/tag288.xml"/><Relationship Id="rId29" Type="http://schemas.openxmlformats.org/officeDocument/2006/relationships/tags" Target="../tags/tag297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24" Type="http://schemas.openxmlformats.org/officeDocument/2006/relationships/tags" Target="../tags/tag292.xml"/><Relationship Id="rId32" Type="http://schemas.openxmlformats.org/officeDocument/2006/relationships/image" Target="../media/image9.jpeg"/><Relationship Id="rId5" Type="http://schemas.openxmlformats.org/officeDocument/2006/relationships/tags" Target="../tags/tag273.xml"/><Relationship Id="rId15" Type="http://schemas.openxmlformats.org/officeDocument/2006/relationships/tags" Target="../tags/tag283.xml"/><Relationship Id="rId23" Type="http://schemas.openxmlformats.org/officeDocument/2006/relationships/tags" Target="../tags/tag291.xml"/><Relationship Id="rId28" Type="http://schemas.openxmlformats.org/officeDocument/2006/relationships/tags" Target="../tags/tag296.xml"/><Relationship Id="rId10" Type="http://schemas.openxmlformats.org/officeDocument/2006/relationships/tags" Target="../tags/tag278.xml"/><Relationship Id="rId19" Type="http://schemas.openxmlformats.org/officeDocument/2006/relationships/tags" Target="../tags/tag287.xml"/><Relationship Id="rId31" Type="http://schemas.openxmlformats.org/officeDocument/2006/relationships/image" Target="../media/image1.jpeg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Relationship Id="rId22" Type="http://schemas.openxmlformats.org/officeDocument/2006/relationships/tags" Target="../tags/tag290.xml"/><Relationship Id="rId27" Type="http://schemas.openxmlformats.org/officeDocument/2006/relationships/tags" Target="../tags/tag295.xml"/><Relationship Id="rId30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26" Type="http://schemas.openxmlformats.org/officeDocument/2006/relationships/tags" Target="../tags/tag323.xml"/><Relationship Id="rId3" Type="http://schemas.openxmlformats.org/officeDocument/2006/relationships/tags" Target="../tags/tag300.xml"/><Relationship Id="rId21" Type="http://schemas.openxmlformats.org/officeDocument/2006/relationships/tags" Target="../tags/tag318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5" Type="http://schemas.openxmlformats.org/officeDocument/2006/relationships/tags" Target="../tags/tag322.xml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tags" Target="../tags/tag317.xml"/><Relationship Id="rId29" Type="http://schemas.openxmlformats.org/officeDocument/2006/relationships/tags" Target="../tags/tag326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24" Type="http://schemas.openxmlformats.org/officeDocument/2006/relationships/tags" Target="../tags/tag321.xml"/><Relationship Id="rId32" Type="http://schemas.openxmlformats.org/officeDocument/2006/relationships/image" Target="../media/image9.jpeg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23" Type="http://schemas.openxmlformats.org/officeDocument/2006/relationships/tags" Target="../tags/tag320.xml"/><Relationship Id="rId28" Type="http://schemas.openxmlformats.org/officeDocument/2006/relationships/tags" Target="../tags/tag325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31" Type="http://schemas.openxmlformats.org/officeDocument/2006/relationships/image" Target="../media/image1.jpeg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Relationship Id="rId22" Type="http://schemas.openxmlformats.org/officeDocument/2006/relationships/tags" Target="../tags/tag319.xml"/><Relationship Id="rId27" Type="http://schemas.openxmlformats.org/officeDocument/2006/relationships/tags" Target="../tags/tag324.xml"/><Relationship Id="rId30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tags" Target="../tags/tag352.xml"/><Relationship Id="rId3" Type="http://schemas.openxmlformats.org/officeDocument/2006/relationships/tags" Target="../tags/tag329.xml"/><Relationship Id="rId21" Type="http://schemas.openxmlformats.org/officeDocument/2006/relationships/tags" Target="../tags/tag347.xml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tags" Target="../tags/tag351.xml"/><Relationship Id="rId2" Type="http://schemas.openxmlformats.org/officeDocument/2006/relationships/tags" Target="../tags/tag328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29" Type="http://schemas.openxmlformats.org/officeDocument/2006/relationships/tags" Target="../tags/tag355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32" Type="http://schemas.openxmlformats.org/officeDocument/2006/relationships/image" Target="../media/image9.jpeg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tags" Target="../tags/tag354.xml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31" Type="http://schemas.openxmlformats.org/officeDocument/2006/relationships/image" Target="../media/image1.jpeg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tags" Target="../tags/tag353.xml"/><Relationship Id="rId30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58.xml"/><Relationship Id="rId7" Type="http://schemas.openxmlformats.org/officeDocument/2006/relationships/tags" Target="../tags/tag362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10" Type="http://schemas.openxmlformats.org/officeDocument/2006/relationships/image" Target="../media/image3.jpeg"/><Relationship Id="rId4" Type="http://schemas.openxmlformats.org/officeDocument/2006/relationships/tags" Target="../tags/tag359.xml"/><Relationship Id="rId9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10" Type="http://schemas.openxmlformats.org/officeDocument/2006/relationships/image" Target="../media/image3.jpeg"/><Relationship Id="rId4" Type="http://schemas.openxmlformats.org/officeDocument/2006/relationships/tags" Target="../tags/tag366.xml"/><Relationship Id="rId9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diagramData" Target="../diagrams/data5.xml"/><Relationship Id="rId18" Type="http://schemas.openxmlformats.org/officeDocument/2006/relationships/image" Target="../media/image10.png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12" Type="http://schemas.openxmlformats.org/officeDocument/2006/relationships/image" Target="../media/image3.jpeg"/><Relationship Id="rId17" Type="http://schemas.microsoft.com/office/2007/relationships/diagramDrawing" Target="../diagrams/drawing5.xml"/><Relationship Id="rId2" Type="http://schemas.openxmlformats.org/officeDocument/2006/relationships/tags" Target="../tags/tag371.xml"/><Relationship Id="rId16" Type="http://schemas.openxmlformats.org/officeDocument/2006/relationships/diagramColors" Target="../diagrams/colors5.xml"/><Relationship Id="rId1" Type="http://schemas.openxmlformats.org/officeDocument/2006/relationships/tags" Target="../tags/tag370.xml"/><Relationship Id="rId6" Type="http://schemas.openxmlformats.org/officeDocument/2006/relationships/tags" Target="../tags/tag375.xml"/><Relationship Id="rId11" Type="http://schemas.openxmlformats.org/officeDocument/2006/relationships/image" Target="../media/image1.jpeg"/><Relationship Id="rId5" Type="http://schemas.openxmlformats.org/officeDocument/2006/relationships/tags" Target="../tags/tag374.xml"/><Relationship Id="rId15" Type="http://schemas.openxmlformats.org/officeDocument/2006/relationships/diagramQuickStyle" Target="../diagrams/quickStyle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73.xml"/><Relationship Id="rId9" Type="http://schemas.openxmlformats.org/officeDocument/2006/relationships/tags" Target="../tags/tag378.xml"/><Relationship Id="rId1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diagramData" Target="../diagrams/data6.xml"/><Relationship Id="rId18" Type="http://schemas.openxmlformats.org/officeDocument/2006/relationships/image" Target="../media/image11.jpeg"/><Relationship Id="rId3" Type="http://schemas.openxmlformats.org/officeDocument/2006/relationships/tags" Target="../tags/tag381.xml"/><Relationship Id="rId7" Type="http://schemas.openxmlformats.org/officeDocument/2006/relationships/tags" Target="../tags/tag385.xml"/><Relationship Id="rId12" Type="http://schemas.openxmlformats.org/officeDocument/2006/relationships/image" Target="../media/image3.jpeg"/><Relationship Id="rId17" Type="http://schemas.microsoft.com/office/2007/relationships/diagramDrawing" Target="../diagrams/drawing6.xml"/><Relationship Id="rId2" Type="http://schemas.openxmlformats.org/officeDocument/2006/relationships/tags" Target="../tags/tag380.xml"/><Relationship Id="rId16" Type="http://schemas.openxmlformats.org/officeDocument/2006/relationships/diagramColors" Target="../diagrams/colors6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image" Target="../media/image1.jpeg"/><Relationship Id="rId5" Type="http://schemas.openxmlformats.org/officeDocument/2006/relationships/tags" Target="../tags/tag383.xml"/><Relationship Id="rId15" Type="http://schemas.openxmlformats.org/officeDocument/2006/relationships/diagramQuickStyle" Target="../diagrams/quickStyle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95.xml"/><Relationship Id="rId13" Type="http://schemas.openxmlformats.org/officeDocument/2006/relationships/diagramData" Target="../diagrams/data7.xml"/><Relationship Id="rId18" Type="http://schemas.openxmlformats.org/officeDocument/2006/relationships/image" Target="../media/image12.jpeg"/><Relationship Id="rId3" Type="http://schemas.openxmlformats.org/officeDocument/2006/relationships/tags" Target="../tags/tag390.xml"/><Relationship Id="rId7" Type="http://schemas.openxmlformats.org/officeDocument/2006/relationships/tags" Target="../tags/tag394.xml"/><Relationship Id="rId12" Type="http://schemas.openxmlformats.org/officeDocument/2006/relationships/image" Target="../media/image3.jpeg"/><Relationship Id="rId17" Type="http://schemas.microsoft.com/office/2007/relationships/diagramDrawing" Target="../diagrams/drawing7.xml"/><Relationship Id="rId2" Type="http://schemas.openxmlformats.org/officeDocument/2006/relationships/tags" Target="../tags/tag389.xml"/><Relationship Id="rId16" Type="http://schemas.openxmlformats.org/officeDocument/2006/relationships/diagramColors" Target="../diagrams/colors7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11" Type="http://schemas.openxmlformats.org/officeDocument/2006/relationships/image" Target="../media/image1.jpeg"/><Relationship Id="rId5" Type="http://schemas.openxmlformats.org/officeDocument/2006/relationships/tags" Target="../tags/tag392.xml"/><Relationship Id="rId15" Type="http://schemas.openxmlformats.org/officeDocument/2006/relationships/diagramQuickStyle" Target="../diagrams/quickStyle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91.xml"/><Relationship Id="rId9" Type="http://schemas.openxmlformats.org/officeDocument/2006/relationships/tags" Target="../tags/tag396.xml"/><Relationship Id="rId1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3.jpeg"/><Relationship Id="rId4" Type="http://schemas.openxmlformats.org/officeDocument/2006/relationships/tags" Target="../tags/tag17.xml"/><Relationship Id="rId9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12" Type="http://schemas.openxmlformats.org/officeDocument/2006/relationships/image" Target="../media/image13.jpeg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image" Target="../media/image3.jpeg"/><Relationship Id="rId5" Type="http://schemas.openxmlformats.org/officeDocument/2006/relationships/tags" Target="../tags/tag401.xml"/><Relationship Id="rId10" Type="http://schemas.openxmlformats.org/officeDocument/2006/relationships/image" Target="../media/image1.jpeg"/><Relationship Id="rId4" Type="http://schemas.openxmlformats.org/officeDocument/2006/relationships/tags" Target="../tags/tag400.xml"/><Relationship Id="rId9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7.xml"/><Relationship Id="rId7" Type="http://schemas.openxmlformats.org/officeDocument/2006/relationships/tags" Target="../tags/tag411.xml"/><Relationship Id="rId12" Type="http://schemas.openxmlformats.org/officeDocument/2006/relationships/hyperlink" Target="mailto:alliance@vistadm.ca" TargetMode="Externa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hyperlink" Target="mailto:david.grabowski@boehringer-ingelheim.com" TargetMode="External"/><Relationship Id="rId5" Type="http://schemas.openxmlformats.org/officeDocument/2006/relationships/tags" Target="../tags/tag409.xml"/><Relationship Id="rId10" Type="http://schemas.openxmlformats.org/officeDocument/2006/relationships/image" Target="../media/image3.jpeg"/><Relationship Id="rId4" Type="http://schemas.openxmlformats.org/officeDocument/2006/relationships/tags" Target="../tags/tag408.xml"/><Relationship Id="rId9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diagramQuickStyle" Target="../diagrams/quickStyle1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diagramLayout" Target="../diagrams/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diagramData" Target="../diagrams/data1.xml"/><Relationship Id="rId5" Type="http://schemas.openxmlformats.org/officeDocument/2006/relationships/tags" Target="../tags/tag25.xml"/><Relationship Id="rId15" Type="http://schemas.microsoft.com/office/2007/relationships/diagramDrawing" Target="../diagrams/drawing1.xml"/><Relationship Id="rId10" Type="http://schemas.openxmlformats.org/officeDocument/2006/relationships/image" Target="../media/image3.jpeg"/><Relationship Id="rId4" Type="http://schemas.openxmlformats.org/officeDocument/2006/relationships/tags" Target="../tags/tag24.xml"/><Relationship Id="rId9" Type="http://schemas.openxmlformats.org/officeDocument/2006/relationships/image" Target="../media/image1.jpeg"/><Relationship Id="rId14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3.jpeg"/><Relationship Id="rId4" Type="http://schemas.openxmlformats.org/officeDocument/2006/relationships/tags" Target="../tags/tag31.xml"/><Relationship Id="rId9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4.jpe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.jpeg"/><Relationship Id="rId5" Type="http://schemas.openxmlformats.org/officeDocument/2006/relationships/tags" Target="../tags/tag39.xml"/><Relationship Id="rId10" Type="http://schemas.openxmlformats.org/officeDocument/2006/relationships/image" Target="../media/image1.jpeg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3.jpeg"/><Relationship Id="rId4" Type="http://schemas.openxmlformats.org/officeDocument/2006/relationships/tags" Target="../tags/tag46.xml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image" Target="../media/image3.jpeg"/><Relationship Id="rId4" Type="http://schemas.openxmlformats.org/officeDocument/2006/relationships/tags" Target="../tags/tag53.xml"/><Relationship Id="rId9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3.jpeg"/><Relationship Id="rId4" Type="http://schemas.openxmlformats.org/officeDocument/2006/relationships/tags" Target="../tags/tag60.xml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5" y="1051560"/>
            <a:ext cx="7529205" cy="214884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APER</a:t>
            </a:r>
            <a:r>
              <a:rPr lang="fr-CA" smtClean="0"/>
              <a:t>ÇU DU PROGRAMME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17 </a:t>
            </a:r>
            <a:r>
              <a:rPr lang="en-US" err="1" smtClean="0"/>
              <a:t>août</a:t>
            </a:r>
            <a:r>
              <a:rPr lang="en-US" smtClean="0"/>
              <a:t> 2015</a:t>
            </a:r>
            <a:endParaRPr lang="en-US"/>
          </a:p>
        </p:txBody>
      </p:sp>
      <p:sp>
        <p:nvSpPr>
          <p:cNvPr id="4" name="Rectangle 3"/>
          <p:cNvSpPr/>
          <p:nvPr>
            <p:custDataLst>
              <p:tags r:id="rId6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 dirty="0" err="1" smtClean="0">
                <a:latin typeface="Arial Narrow" panose="020B0606020202030204" pitchFamily="34" charset="0"/>
              </a:rPr>
              <a:t>Réservé</a:t>
            </a:r>
            <a:r>
              <a:rPr lang="en-US" sz="1000" dirty="0" smtClean="0">
                <a:latin typeface="Arial Narrow" panose="020B0606020202030204" pitchFamily="34" charset="0"/>
              </a:rPr>
              <a:t> à </a:t>
            </a:r>
            <a:r>
              <a:rPr lang="en-US" sz="1000" dirty="0" err="1" smtClean="0">
                <a:latin typeface="Arial Narrow" panose="020B0606020202030204" pitchFamily="34" charset="0"/>
              </a:rPr>
              <a:t>l’usage</a:t>
            </a:r>
            <a:r>
              <a:rPr lang="en-US" sz="1000" dirty="0" smtClean="0">
                <a:latin typeface="Arial Narrow" panose="020B0606020202030204" pitchFamily="34" charset="0"/>
              </a:rPr>
              <a:t> interne </a:t>
            </a:r>
            <a:r>
              <a:rPr lang="en-US" sz="1000" dirty="0" err="1" smtClean="0">
                <a:latin typeface="Arial Narrow" panose="020B0606020202030204" pitchFamily="34" charset="0"/>
              </a:rPr>
              <a:t>seulement</a:t>
            </a:r>
            <a:r>
              <a:rPr lang="en-US" sz="1000" dirty="0" smtClean="0">
                <a:latin typeface="Arial Narrow" panose="020B0606020202030204" pitchFamily="34" charset="0"/>
              </a:rPr>
              <a:t>. Ne </a:t>
            </a:r>
            <a:r>
              <a:rPr lang="en-US" sz="1000" dirty="0" err="1" smtClean="0">
                <a:latin typeface="Arial Narrow" panose="020B0606020202030204" pitchFamily="34" charset="0"/>
              </a:rPr>
              <a:t>doit</a:t>
            </a:r>
            <a:r>
              <a:rPr lang="en-US" sz="1000" dirty="0" smtClean="0">
                <a:latin typeface="Arial Narrow" panose="020B0606020202030204" pitchFamily="34" charset="0"/>
              </a:rPr>
              <a:t> pas </a:t>
            </a:r>
            <a:r>
              <a:rPr lang="en-US" sz="1000" dirty="0" err="1" smtClean="0">
                <a:latin typeface="Arial Narrow" panose="020B0606020202030204" pitchFamily="34" charset="0"/>
              </a:rPr>
              <a:t>être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 smtClean="0">
                <a:latin typeface="Arial Narrow" panose="020B0606020202030204" pitchFamily="34" charset="0"/>
              </a:rPr>
              <a:t>utilisé</a:t>
            </a:r>
            <a:r>
              <a:rPr lang="en-US" sz="1000" dirty="0" smtClean="0">
                <a:latin typeface="Arial Narrow" panose="020B0606020202030204" pitchFamily="34" charset="0"/>
              </a:rPr>
              <a:t> pour </a:t>
            </a:r>
            <a:r>
              <a:rPr lang="en-US" sz="1000" dirty="0" err="1" smtClean="0">
                <a:latin typeface="Arial Narrow" panose="020B0606020202030204" pitchFamily="34" charset="0"/>
              </a:rPr>
              <a:t>donner</a:t>
            </a:r>
            <a:r>
              <a:rPr lang="en-US" sz="1000" dirty="0" smtClean="0">
                <a:latin typeface="Arial Narrow" panose="020B0606020202030204" pitchFamily="34" charset="0"/>
              </a:rPr>
              <a:t> des </a:t>
            </a:r>
            <a:r>
              <a:rPr lang="en-US" sz="1000" dirty="0" err="1" smtClean="0">
                <a:latin typeface="Arial Narrow" panose="020B0606020202030204" pitchFamily="34" charset="0"/>
              </a:rPr>
              <a:t>renseignements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 smtClean="0">
                <a:latin typeface="Arial Narrow" panose="020B0606020202030204" pitchFamily="34" charset="0"/>
              </a:rPr>
              <a:t>détaillés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 smtClean="0">
                <a:latin typeface="Arial Narrow" panose="020B0606020202030204" pitchFamily="34" charset="0"/>
              </a:rPr>
              <a:t>sur</a:t>
            </a:r>
            <a:r>
              <a:rPr lang="en-US" sz="1000" dirty="0" smtClean="0">
                <a:latin typeface="Arial Narrow" panose="020B0606020202030204" pitchFamily="34" charset="0"/>
              </a:rPr>
              <a:t> le </a:t>
            </a:r>
            <a:r>
              <a:rPr lang="en-US" sz="1000" dirty="0" err="1" smtClean="0">
                <a:latin typeface="Arial Narrow" panose="020B0606020202030204" pitchFamily="34" charset="0"/>
              </a:rPr>
              <a:t>produit</a:t>
            </a:r>
            <a:r>
              <a:rPr lang="en-US" sz="1000" dirty="0" smtClean="0">
                <a:latin typeface="Arial Narrow" panose="020B0606020202030204" pitchFamily="34" charset="0"/>
              </a:rPr>
              <a:t>. </a:t>
            </a:r>
            <a:r>
              <a:rPr lang="en-US" sz="1000" dirty="0" err="1" smtClean="0">
                <a:latin typeface="Arial Narrow" panose="020B0606020202030204" pitchFamily="34" charset="0"/>
              </a:rPr>
              <a:t>Confidentiel</a:t>
            </a:r>
            <a:r>
              <a:rPr lang="en-US" sz="1000" dirty="0" smtClean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latin typeface="Arial Narrow" panose="020B0606020202030204" pitchFamily="34" charset="0"/>
              </a:rPr>
              <a:t>et Eli </a:t>
            </a:r>
            <a:r>
              <a:rPr lang="en-US" sz="1000" dirty="0">
                <a:latin typeface="Arial Narrow" panose="020B0606020202030204" pitchFamily="34" charset="0"/>
              </a:rPr>
              <a:t>Lilly Canada.</a:t>
            </a:r>
          </a:p>
        </p:txBody>
      </p:sp>
    </p:spTree>
    <p:extLst>
      <p:ext uri="{BB962C8B-B14F-4D97-AF65-F5344CB8AC3E}">
        <p14:creationId xmlns:p14="http://schemas.microsoft.com/office/powerpoint/2010/main" val="32978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CHRC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Centre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canadien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de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recherche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en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cardiologie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(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CCRC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)</a:t>
            </a:r>
            <a:endParaRPr lang="en-US" b="1" dirty="0" smtClean="0">
              <a:solidFill>
                <a:srgbClr val="BB054A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Le </a:t>
            </a:r>
            <a:r>
              <a:rPr lang="en-US" dirty="0" err="1" smtClean="0">
                <a:latin typeface="Arial Narrow" panose="020B0606020202030204" pitchFamily="34" charset="0"/>
              </a:rPr>
              <a:t>CCRC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un </a:t>
            </a:r>
            <a:r>
              <a:rPr lang="en-US" dirty="0" err="1" smtClean="0">
                <a:latin typeface="Arial Narrow" panose="020B0606020202030204" pitchFamily="34" charset="0"/>
              </a:rPr>
              <a:t>organisme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universitaire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regroupant</a:t>
            </a:r>
            <a:r>
              <a:rPr lang="en-US" dirty="0" smtClean="0">
                <a:latin typeface="Arial Narrow" panose="020B0606020202030204" pitchFamily="34" charset="0"/>
              </a:rPr>
              <a:t> des </a:t>
            </a:r>
            <a:r>
              <a:rPr lang="en-US" dirty="0" err="1" smtClean="0">
                <a:latin typeface="Arial Narrow" panose="020B0606020202030204" pitchFamily="34" charset="0"/>
              </a:rPr>
              <a:t>médecins</a:t>
            </a:r>
            <a:r>
              <a:rPr lang="en-US" dirty="0" smtClean="0">
                <a:latin typeface="Arial Narrow" panose="020B0606020202030204" pitchFamily="34" charset="0"/>
              </a:rPr>
              <a:t>. Il se </a:t>
            </a:r>
            <a:r>
              <a:rPr lang="en-US" dirty="0" err="1" smtClean="0">
                <a:latin typeface="Arial Narrow" panose="020B0606020202030204" pitchFamily="34" charset="0"/>
              </a:rPr>
              <a:t>consacre</a:t>
            </a:r>
            <a:r>
              <a:rPr lang="en-US" dirty="0" smtClean="0">
                <a:latin typeface="Arial Narrow" panose="020B0606020202030204" pitchFamily="34" charset="0"/>
              </a:rPr>
              <a:t> à la </a:t>
            </a:r>
            <a:r>
              <a:rPr lang="en-US" dirty="0" err="1" smtClean="0">
                <a:latin typeface="Arial Narrow" panose="020B0606020202030204" pitchFamily="34" charset="0"/>
              </a:rPr>
              <a:t>compréhension</a:t>
            </a:r>
            <a:r>
              <a:rPr lang="en-US" dirty="0" smtClean="0">
                <a:latin typeface="Arial Narrow" panose="020B0606020202030204" pitchFamily="34" charset="0"/>
              </a:rPr>
              <a:t> et à </a:t>
            </a:r>
            <a:r>
              <a:rPr lang="en-US" dirty="0" err="1" smtClean="0">
                <a:latin typeface="Arial Narrow" panose="020B0606020202030204" pitchFamily="34" charset="0"/>
              </a:rPr>
              <a:t>l’amélioration</a:t>
            </a:r>
            <a:r>
              <a:rPr lang="en-US" dirty="0" smtClean="0">
                <a:latin typeface="Arial Narrow" panose="020B0606020202030204" pitchFamily="34" charset="0"/>
              </a:rPr>
              <a:t> du </a:t>
            </a:r>
            <a:r>
              <a:rPr lang="en-US" dirty="0" err="1" smtClean="0">
                <a:latin typeface="Arial Narrow" panose="020B0606020202030204" pitchFamily="34" charset="0"/>
              </a:rPr>
              <a:t>traitement</a:t>
            </a:r>
            <a:r>
              <a:rPr lang="en-US" dirty="0" smtClean="0">
                <a:latin typeface="Arial Narrow" panose="020B0606020202030204" pitchFamily="34" charset="0"/>
              </a:rPr>
              <a:t> et de la </a:t>
            </a:r>
            <a:r>
              <a:rPr lang="en-US" dirty="0" err="1" smtClean="0">
                <a:latin typeface="Arial Narrow" panose="020B0606020202030204" pitchFamily="34" charset="0"/>
              </a:rPr>
              <a:t>prévention</a:t>
            </a:r>
            <a:r>
              <a:rPr lang="en-US" dirty="0" smtClean="0">
                <a:latin typeface="Arial Narrow" panose="020B0606020202030204" pitchFamily="34" charset="0"/>
              </a:rPr>
              <a:t> des maladies </a:t>
            </a:r>
            <a:r>
              <a:rPr lang="en-US" dirty="0" err="1" smtClean="0">
                <a:latin typeface="Arial Narrow" panose="020B0606020202030204" pitchFamily="34" charset="0"/>
              </a:rPr>
              <a:t>cardiovasculaires</a:t>
            </a:r>
            <a:r>
              <a:rPr lang="en-US" dirty="0" smtClean="0">
                <a:latin typeface="Arial Narrow" panose="020B0606020202030204" pitchFamily="34" charset="0"/>
              </a:rPr>
              <a:t> et du </a:t>
            </a:r>
            <a:r>
              <a:rPr lang="en-US" dirty="0" err="1" smtClean="0">
                <a:latin typeface="Arial Narrow" panose="020B0606020202030204" pitchFamily="34" charset="0"/>
              </a:rPr>
              <a:t>métabolisme</a:t>
            </a:r>
            <a:r>
              <a:rPr lang="en-US" dirty="0" smtClean="0">
                <a:latin typeface="Arial Narrow" panose="020B0606020202030204" pitchFamily="34" charset="0"/>
              </a:rPr>
              <a:t> au Canada.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>
            <p:custDataLst>
              <p:tags r:id="rId7"/>
            </p:custDataLst>
          </p:nvPr>
        </p:nvSpPr>
        <p:spPr>
          <a:xfrm>
            <a:off x="-381000" y="6629400"/>
            <a:ext cx="9126879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et Eli Lilly Canada</a:t>
            </a:r>
          </a:p>
        </p:txBody>
      </p:sp>
    </p:spTree>
    <p:extLst>
      <p:ext uri="{BB962C8B-B14F-4D97-AF65-F5344CB8AC3E}">
        <p14:creationId xmlns:p14="http://schemas.microsoft.com/office/powerpoint/2010/main" val="31789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CHRC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Rôle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du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CCRC</a:t>
            </a:r>
            <a:endParaRPr lang="en-US" b="1" dirty="0" smtClean="0">
              <a:solidFill>
                <a:srgbClr val="BB054A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Le </a:t>
            </a:r>
            <a:r>
              <a:rPr lang="en-US" dirty="0" err="1" smtClean="0">
                <a:latin typeface="Arial Narrow" panose="020B0606020202030204" pitchFamily="34" charset="0"/>
              </a:rPr>
              <a:t>CCRC</a:t>
            </a:r>
            <a:r>
              <a:rPr lang="en-US" dirty="0" smtClean="0">
                <a:latin typeface="Arial Narrow" panose="020B0606020202030204" pitchFamily="34" charset="0"/>
              </a:rPr>
              <a:t> sera </a:t>
            </a:r>
            <a:r>
              <a:rPr lang="en-US" dirty="0" err="1" smtClean="0">
                <a:latin typeface="Arial Narrow" panose="020B0606020202030204" pitchFamily="34" charset="0"/>
              </a:rPr>
              <a:t>responsable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tous</a:t>
            </a:r>
            <a:r>
              <a:rPr lang="en-US" dirty="0" smtClean="0">
                <a:latin typeface="Arial Narrow" panose="020B0606020202030204" pitchFamily="34" charset="0"/>
              </a:rPr>
              <a:t> les aspects de la conception du </a:t>
            </a:r>
            <a:r>
              <a:rPr lang="en-US" dirty="0" err="1" smtClean="0">
                <a:latin typeface="Arial Narrow" panose="020B0606020202030204" pitchFamily="34" charset="0"/>
              </a:rPr>
              <a:t>programme</a:t>
            </a:r>
            <a:r>
              <a:rPr lang="en-US" dirty="0" smtClean="0">
                <a:latin typeface="Arial Narrow" panose="020B0606020202030204" pitchFamily="34" charset="0"/>
              </a:rPr>
              <a:t>, de </a:t>
            </a:r>
            <a:r>
              <a:rPr lang="en-US" dirty="0" err="1" smtClean="0">
                <a:latin typeface="Arial Narrow" panose="020B0606020202030204" pitchFamily="34" charset="0"/>
              </a:rPr>
              <a:t>l’identification</a:t>
            </a:r>
            <a:r>
              <a:rPr lang="en-US" dirty="0" smtClean="0">
                <a:latin typeface="Arial Narrow" panose="020B0606020202030204" pitchFamily="34" charset="0"/>
              </a:rPr>
              <a:t> des </a:t>
            </a:r>
            <a:r>
              <a:rPr lang="en-US" dirty="0" err="1" smtClean="0">
                <a:latin typeface="Arial Narrow" panose="020B0606020202030204" pitchFamily="34" charset="0"/>
              </a:rPr>
              <a:t>intervenants</a:t>
            </a:r>
            <a:r>
              <a:rPr lang="en-US" dirty="0" smtClean="0">
                <a:latin typeface="Arial Narrow" panose="020B0606020202030204" pitchFamily="34" charset="0"/>
              </a:rPr>
              <a:t>, des </a:t>
            </a:r>
            <a:r>
              <a:rPr lang="en-US" dirty="0" err="1" smtClean="0">
                <a:latin typeface="Arial Narrow" panose="020B0606020202030204" pitchFamily="34" charset="0"/>
              </a:rPr>
              <a:t>objectifs</a:t>
            </a:r>
            <a:r>
              <a:rPr lang="en-US" dirty="0" smtClean="0">
                <a:latin typeface="Arial Narrow" panose="020B0606020202030204" pitchFamily="34" charset="0"/>
              </a:rPr>
              <a:t>, du </a:t>
            </a:r>
            <a:r>
              <a:rPr lang="en-US" dirty="0" err="1" smtClean="0">
                <a:latin typeface="Arial Narrow" panose="020B0606020202030204" pitchFamily="34" charset="0"/>
              </a:rPr>
              <a:t>protocole</a:t>
            </a:r>
            <a:r>
              <a:rPr lang="en-US" dirty="0" smtClean="0">
                <a:latin typeface="Arial Narrow" panose="020B0606020202030204" pitchFamily="34" charset="0"/>
              </a:rPr>
              <a:t> des </a:t>
            </a:r>
            <a:r>
              <a:rPr lang="en-US" dirty="0" err="1" smtClean="0">
                <a:latin typeface="Arial Narrow" panose="020B0606020202030204" pitchFamily="34" charset="0"/>
              </a:rPr>
              <a:t>activités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pratique</a:t>
            </a:r>
            <a:r>
              <a:rPr lang="en-US" dirty="0" smtClean="0">
                <a:latin typeface="Arial Narrow" panose="020B0606020202030204" pitchFamily="34" charset="0"/>
              </a:rPr>
              <a:t> de la </a:t>
            </a:r>
            <a:r>
              <a:rPr lang="en-US" dirty="0" err="1" smtClean="0">
                <a:latin typeface="Arial Narrow" panose="020B0606020202030204" pitchFamily="34" charset="0"/>
              </a:rPr>
              <a:t>médecine</a:t>
            </a:r>
            <a:r>
              <a:rPr lang="en-US" dirty="0" smtClean="0">
                <a:latin typeface="Arial Narrow" panose="020B0606020202030204" pitchFamily="34" charset="0"/>
              </a:rPr>
              <a:t>, du </a:t>
            </a:r>
            <a:r>
              <a:rPr lang="en-US" dirty="0" err="1" smtClean="0">
                <a:latin typeface="Arial Narrow" panose="020B0606020202030204" pitchFamily="34" charset="0"/>
              </a:rPr>
              <a:t>matériel</a:t>
            </a:r>
            <a:r>
              <a:rPr lang="en-US" dirty="0" smtClean="0">
                <a:latin typeface="Arial Narrow" panose="020B0606020202030204" pitchFamily="34" charset="0"/>
              </a:rPr>
              <a:t> et des </a:t>
            </a:r>
            <a:r>
              <a:rPr lang="en-US" dirty="0" err="1" smtClean="0">
                <a:latin typeface="Arial Narrow" panose="020B0606020202030204" pitchFamily="34" charset="0"/>
              </a:rPr>
              <a:t>modèles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éducatifs</a:t>
            </a:r>
            <a:r>
              <a:rPr lang="en-US" dirty="0" smtClean="0">
                <a:latin typeface="Arial Narrow" panose="020B0606020202030204" pitchFamily="34" charset="0"/>
              </a:rPr>
              <a:t> et de </a:t>
            </a:r>
            <a:r>
              <a:rPr lang="en-US" dirty="0" err="1" smtClean="0">
                <a:latin typeface="Arial Narrow" panose="020B0606020202030204" pitchFamily="34" charset="0"/>
              </a:rPr>
              <a:t>l’amélioration</a:t>
            </a:r>
            <a:r>
              <a:rPr lang="en-US" dirty="0" smtClean="0">
                <a:latin typeface="Arial Narrow" panose="020B0606020202030204" pitchFamily="34" charset="0"/>
              </a:rPr>
              <a:t> de la </a:t>
            </a:r>
            <a:r>
              <a:rPr lang="en-US" dirty="0" err="1" smtClean="0">
                <a:latin typeface="Arial Narrow" panose="020B0606020202030204" pitchFamily="34" charset="0"/>
              </a:rPr>
              <a:t>qualité</a:t>
            </a:r>
            <a:r>
              <a:rPr lang="en-US" dirty="0" smtClean="0">
                <a:latin typeface="Arial Narrow" panose="020B0606020202030204" pitchFamily="34" charset="0"/>
              </a:rPr>
              <a:t>, des </a:t>
            </a:r>
            <a:r>
              <a:rPr lang="en-US" dirty="0" err="1" smtClean="0">
                <a:latin typeface="Arial Narrow" panose="020B0606020202030204" pitchFamily="34" charset="0"/>
              </a:rPr>
              <a:t>paramètres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d’évaluation</a:t>
            </a:r>
            <a:r>
              <a:rPr lang="en-US" dirty="0" smtClean="0">
                <a:latin typeface="Arial Narrow" panose="020B0606020202030204" pitchFamily="34" charset="0"/>
              </a:rPr>
              <a:t> et de la </a:t>
            </a:r>
            <a:r>
              <a:rPr lang="en-US" dirty="0" err="1" smtClean="0">
                <a:latin typeface="Arial Narrow" panose="020B0606020202030204" pitchFamily="34" charset="0"/>
              </a:rPr>
              <a:t>dissémination</a:t>
            </a:r>
            <a:r>
              <a:rPr lang="en-US" dirty="0" smtClean="0">
                <a:latin typeface="Arial Narrow" panose="020B0606020202030204" pitchFamily="34" charset="0"/>
              </a:rPr>
              <a:t> des </a:t>
            </a:r>
            <a:r>
              <a:rPr lang="en-US" dirty="0" err="1" smtClean="0">
                <a:latin typeface="Arial Narrow" panose="020B0606020202030204" pitchFamily="34" charset="0"/>
              </a:rPr>
              <a:t>résultats</a:t>
            </a:r>
            <a:r>
              <a:rPr lang="en-US" dirty="0" smtClean="0">
                <a:latin typeface="Arial Narrow" panose="020B0606020202030204" pitchFamily="34" charset="0"/>
              </a:rPr>
              <a:t> du </a:t>
            </a:r>
            <a:r>
              <a:rPr lang="en-US" dirty="0" err="1" smtClean="0">
                <a:latin typeface="Arial Narrow" panose="020B0606020202030204" pitchFamily="34" charset="0"/>
              </a:rPr>
              <a:t>programme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pPr lvl="1"/>
            <a:r>
              <a:rPr lang="fr-CA" dirty="0" smtClean="0">
                <a:latin typeface="Arial Narrow" panose="020B0606020202030204" pitchFamily="34" charset="0"/>
              </a:rPr>
              <a:t>Le </a:t>
            </a:r>
            <a:r>
              <a:rPr lang="fr-CA" dirty="0" err="1" smtClean="0">
                <a:latin typeface="Arial Narrow" panose="020B0606020202030204" pitchFamily="34" charset="0"/>
              </a:rPr>
              <a:t>CCRC</a:t>
            </a:r>
            <a:r>
              <a:rPr lang="fr-CA" dirty="0" smtClean="0">
                <a:latin typeface="Arial Narrow" panose="020B0606020202030204" pitchFamily="34" charset="0"/>
              </a:rPr>
              <a:t> répondra </a:t>
            </a:r>
            <a:r>
              <a:rPr lang="fr-CA" dirty="0" smtClean="0">
                <a:latin typeface="Arial Narrow" panose="020B0606020202030204" pitchFamily="34" charset="0"/>
              </a:rPr>
              <a:t>à toutes les questions / relèvera tous les défis dans les 24 heures qui suivent et offrira une mise à jour à ce moment-là.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15888" lvl="1" indent="-3175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et Eli Lilly Canada</a:t>
            </a:r>
          </a:p>
        </p:txBody>
      </p:sp>
    </p:spTree>
    <p:extLst>
      <p:ext uri="{BB962C8B-B14F-4D97-AF65-F5344CB8AC3E}">
        <p14:creationId xmlns:p14="http://schemas.microsoft.com/office/powerpoint/2010/main" val="24632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Participants au programme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03502133"/>
              </p:ext>
            </p:extLst>
          </p:nvPr>
        </p:nvGraphicFramePr>
        <p:xfrm>
          <a:off x="152399" y="1371600"/>
          <a:ext cx="877308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2" name="Rectangle 11"/>
          <p:cNvSpPr/>
          <p:nvPr>
            <p:custDataLst>
              <p:tags r:id="rId7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15888" lvl="1" indent="-3175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</a:t>
            </a:r>
            <a:r>
              <a:rPr lang="en-US" sz="1000" smtClean="0">
                <a:latin typeface="Arial Narrow" panose="020B0606020202030204" pitchFamily="34" charset="0"/>
              </a:rPr>
              <a:t>Copyright Boehringer </a:t>
            </a:r>
            <a:r>
              <a:rPr lang="en-US" sz="1000">
                <a:latin typeface="Arial Narrow" panose="020B0606020202030204" pitchFamily="34" charset="0"/>
              </a:rPr>
              <a:t>Ingelheim et Eli Lilly Canada</a:t>
            </a:r>
          </a:p>
        </p:txBody>
      </p:sp>
    </p:spTree>
    <p:extLst>
      <p:ext uri="{BB962C8B-B14F-4D97-AF65-F5344CB8AC3E}">
        <p14:creationId xmlns:p14="http://schemas.microsoft.com/office/powerpoint/2010/main" val="23512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15888" lvl="1" indent="-3175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</a:t>
            </a:r>
            <a:r>
              <a:rPr lang="en-US" sz="1000" smtClean="0">
                <a:latin typeface="Arial Narrow" panose="020B0606020202030204" pitchFamily="34" charset="0"/>
              </a:rPr>
              <a:t>Copyright Boehringer </a:t>
            </a:r>
            <a:r>
              <a:rPr lang="en-US" sz="1000">
                <a:latin typeface="Arial Narrow" panose="020B0606020202030204" pitchFamily="34" charset="0"/>
              </a:rPr>
              <a:t>Ingelheim et Eli Lilly Canada</a:t>
            </a: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Participants au programme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11" name="Content Placeholder 4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33977259"/>
              </p:ext>
            </p:extLst>
          </p:nvPr>
        </p:nvGraphicFramePr>
        <p:xfrm>
          <a:off x="457200" y="1600200"/>
          <a:ext cx="8229600" cy="495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5122" name="Picture 2" descr="http://www.bernissebad.nl/wp-content/uploads/2014/10/time-calendar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4419600"/>
            <a:ext cx="2566988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Participants au programme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238169232"/>
              </p:ext>
            </p:extLst>
          </p:nvPr>
        </p:nvGraphicFramePr>
        <p:xfrm>
          <a:off x="152399" y="1371600"/>
          <a:ext cx="877308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6150" name="Picture 6" descr="http://www.clipartbest.com/cliparts/9cp/RxX/9cpRxXdcE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" y="277876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helseapride.org/moodle/pluginfile.php?file=/2/course/section/13/082671-green-metallic-orb-icon-business-tools1%20(2)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9" y="4055744"/>
            <a:ext cx="1123951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" y="5354321"/>
            <a:ext cx="1143000" cy="1143000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0"/>
            </p:custDataLst>
          </p:nvPr>
        </p:nvSpPr>
        <p:spPr>
          <a:xfrm>
            <a:off x="-304800" y="6629400"/>
            <a:ext cx="9030837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</a:t>
            </a:r>
          </a:p>
          <a:p>
            <a:pPr lvl="1"/>
            <a:r>
              <a:rPr lang="en-US" sz="1100" smtClean="0">
                <a:latin typeface="Arial Narrow" panose="020B0606020202030204" pitchFamily="34" charset="0"/>
              </a:rPr>
              <a:t>.</a:t>
            </a:r>
            <a:endParaRPr lang="en-US" sz="12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>
            <p:custDataLst>
              <p:tags r:id="rId1"/>
            </p:custDataLst>
          </p:nvPr>
        </p:nvSpPr>
        <p:spPr>
          <a:xfrm>
            <a:off x="152400" y="2362200"/>
            <a:ext cx="8914168" cy="609600"/>
          </a:xfrm>
          <a:prstGeom prst="rightArrow">
            <a:avLst/>
          </a:prstGeom>
          <a:solidFill>
            <a:srgbClr val="BB054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4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2514599" y="297359"/>
            <a:ext cx="6551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Phases à franchir par les médecins de premier recours</a:t>
            </a:r>
            <a:endParaRPr lang="en-CA" sz="3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21629507"/>
              </p:ext>
            </p:extLst>
          </p:nvPr>
        </p:nvGraphicFramePr>
        <p:xfrm>
          <a:off x="152400" y="2036753"/>
          <a:ext cx="8843018" cy="3373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  <a:gridCol w="465422"/>
              </a:tblGrid>
              <a:tr h="710874">
                <a:tc gridSpan="19"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Arial Narrow" panose="020B0606020202030204" pitchFamily="34" charset="0"/>
                        </a:rPr>
                        <a:t>Médecins</a:t>
                      </a:r>
                      <a:r>
                        <a:rPr lang="en-US" sz="2400" b="1" dirty="0" smtClean="0">
                          <a:latin typeface="Arial Narrow" panose="020B0606020202030204" pitchFamily="34" charset="0"/>
                        </a:rPr>
                        <a:t> de premier</a:t>
                      </a:r>
                      <a:r>
                        <a:rPr lang="en-US" sz="2400" b="1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Arial Narrow" panose="020B0606020202030204" pitchFamily="34" charset="0"/>
                        </a:rPr>
                        <a:t>recours</a:t>
                      </a:r>
                      <a:endParaRPr lang="en-US" sz="2400" b="1" dirty="0" smtClean="0">
                        <a:latin typeface="Arial Narrow" panose="020B0606020202030204" pitchFamily="34" charset="0"/>
                      </a:endParaRPr>
                    </a:p>
                    <a:p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7873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Arial Narrow" panose="020B0606020202030204" pitchFamily="34" charset="0"/>
                        </a:rPr>
                        <a:t>Recrutement</a:t>
                      </a:r>
                      <a:r>
                        <a:rPr lang="en-US" sz="130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des participants</a:t>
                      </a:r>
                    </a:p>
                    <a:p>
                      <a:pPr algn="ctr"/>
                      <a:r>
                        <a:rPr lang="en-US" sz="1300" baseline="0" dirty="0" smtClean="0">
                          <a:latin typeface="Arial Narrow" panose="020B0606020202030204" pitchFamily="34" charset="0"/>
                        </a:rPr>
                        <a:t>(370 MPR)</a:t>
                      </a:r>
                      <a:endParaRPr lang="en-US" sz="1300" dirty="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Évaluation des besoins et des compétences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Ressources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et outils des participants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Évaluation de la pratique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Rétroaction interactive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Sondages destinés aux patients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Leçons de </a:t>
                      </a:r>
                      <a:br>
                        <a:rPr lang="en-US" sz="1300" smtClean="0">
                          <a:latin typeface="Arial Narrow" panose="020B0606020202030204" pitchFamily="34" charset="0"/>
                        </a:rPr>
                      </a:b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l’autoévaluation A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Études de cas virtuels A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Réévaluation de la pratique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Études de cas virtuels B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Leçons de</a:t>
                      </a:r>
                      <a:br>
                        <a:rPr lang="en-US" sz="1300" smtClean="0">
                          <a:latin typeface="Arial Narrow" panose="020B0606020202030204" pitchFamily="34" charset="0"/>
                        </a:rPr>
                      </a:b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l’autoévaluation 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rial Narrow" panose="020B0606020202030204" pitchFamily="34" charset="0"/>
                        </a:rPr>
                        <a:t>Bulletin </a:t>
                      </a:r>
                      <a:r>
                        <a:rPr lang="en-US" sz="1300" baseline="0" dirty="0" err="1" smtClean="0">
                          <a:latin typeface="Arial Narrow" panose="020B0606020202030204" pitchFamily="34" charset="0"/>
                        </a:rPr>
                        <a:t>d’information</a:t>
                      </a:r>
                      <a:endParaRPr lang="en-US" sz="1300" dirty="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Évaluation de la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pratique</a:t>
                      </a: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 </a:t>
                      </a:r>
                    </a:p>
                    <a:p>
                      <a:pPr algn="ctr"/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Rétroaction interacti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ve A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Leçons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de l’autoévaluation</a:t>
                      </a: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 A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Réévaluation de la pratique A 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Rétroaction interacti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ve </a:t>
                      </a: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Réévaluation de la pratique B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Évaluation et achèvement</a:t>
                      </a:r>
                      <a:br>
                        <a:rPr lang="en-US" sz="1300" smtClean="0">
                          <a:latin typeface="Arial Narrow" panose="020B0606020202030204" pitchFamily="34" charset="0"/>
                        </a:rPr>
                      </a:b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 du programme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</a:tr>
              <a:tr h="763189">
                <a:tc>
                  <a:txBody>
                    <a:bodyPr/>
                    <a:lstStyle/>
                    <a:p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endParaRPr lang="en-US" sz="1800" b="1" smtClean="0"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sz="1800" b="1" smtClean="0">
                          <a:latin typeface="Arial Narrow" panose="020B0606020202030204" pitchFamily="34" charset="0"/>
                        </a:rPr>
                        <a:t>Phase 1 (sept. – oct. 2015)</a:t>
                      </a:r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en-US" sz="1800" b="1" smtClean="0"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sz="1800" b="1" smtClean="0">
                          <a:latin typeface="Arial Narrow" panose="020B0606020202030204" pitchFamily="34" charset="0"/>
                        </a:rPr>
                        <a:t>Phase 2 (oct.</a:t>
                      </a:r>
                      <a:r>
                        <a:rPr lang="en-US" sz="1800" b="1" baseline="0" smtClean="0">
                          <a:latin typeface="Arial Narrow" panose="020B0606020202030204" pitchFamily="34" charset="0"/>
                        </a:rPr>
                        <a:t> 2015 – avr. 2016</a:t>
                      </a:r>
                      <a:r>
                        <a:rPr lang="en-US" sz="1800" b="1" smtClean="0">
                          <a:latin typeface="Arial Narrow" panose="020B0606020202030204" pitchFamily="34" charset="0"/>
                        </a:rPr>
                        <a:t>)</a:t>
                      </a:r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695847518"/>
              </p:ext>
            </p:extLst>
          </p:nvPr>
        </p:nvGraphicFramePr>
        <p:xfrm>
          <a:off x="76200" y="2514600"/>
          <a:ext cx="891417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  <a:gridCol w="469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17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18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19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Brace 20"/>
          <p:cNvSpPr/>
          <p:nvPr>
            <p:custDataLst>
              <p:tags r:id="rId9"/>
            </p:custDataLst>
          </p:nvPr>
        </p:nvSpPr>
        <p:spPr>
          <a:xfrm rot="5400000">
            <a:off x="3467100" y="2628901"/>
            <a:ext cx="380999" cy="4114800"/>
          </a:xfrm>
          <a:prstGeom prst="rightBrace">
            <a:avLst/>
          </a:prstGeom>
          <a:ln>
            <a:solidFill>
              <a:srgbClr val="BB054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>
            <p:custDataLst>
              <p:tags r:id="rId10"/>
            </p:custDataLst>
          </p:nvPr>
        </p:nvSpPr>
        <p:spPr>
          <a:xfrm rot="5400000">
            <a:off x="7238075" y="3048307"/>
            <a:ext cx="380999" cy="3275985"/>
          </a:xfrm>
          <a:prstGeom prst="rightBrace">
            <a:avLst/>
          </a:prstGeom>
          <a:ln>
            <a:solidFill>
              <a:srgbClr val="BB054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>
            <p:custDataLst>
              <p:tags r:id="rId11"/>
            </p:custDataLst>
          </p:nvPr>
        </p:nvSpPr>
        <p:spPr>
          <a:xfrm>
            <a:off x="-380999" y="6629400"/>
            <a:ext cx="9107036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</a:t>
            </a:r>
          </a:p>
          <a:p>
            <a:pPr lvl="1"/>
            <a:endParaRPr lang="en-US" sz="12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>
            <p:custDataLst>
              <p:tags r:id="rId1"/>
            </p:custDataLst>
          </p:nvPr>
        </p:nvSpPr>
        <p:spPr>
          <a:xfrm>
            <a:off x="304800" y="2743200"/>
            <a:ext cx="8620685" cy="457200"/>
          </a:xfrm>
          <a:prstGeom prst="rightArrow">
            <a:avLst/>
          </a:prstGeom>
          <a:solidFill>
            <a:srgbClr val="BB054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0140580"/>
              </p:ext>
            </p:extLst>
          </p:nvPr>
        </p:nvGraphicFramePr>
        <p:xfrm>
          <a:off x="296174" y="2819400"/>
          <a:ext cx="854302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  <a:gridCol w="569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b="1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58211464"/>
              </p:ext>
            </p:extLst>
          </p:nvPr>
        </p:nvGraphicFramePr>
        <p:xfrm>
          <a:off x="228589" y="2391295"/>
          <a:ext cx="8696895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  <a:gridCol w="579793"/>
              </a:tblGrid>
              <a:tr h="309233">
                <a:tc gridSpan="15"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Arial Narrow" panose="020B0606020202030204" pitchFamily="34" charset="0"/>
                        </a:rPr>
                        <a:t>Spécialistes</a:t>
                      </a:r>
                      <a:r>
                        <a:rPr lang="en-US" sz="2400" b="1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Arial Narrow" panose="020B0606020202030204" pitchFamily="34" charset="0"/>
                        </a:rPr>
                        <a:t>communautaires</a:t>
                      </a:r>
                      <a:endParaRPr lang="en-US" sz="2400" b="1" dirty="0" smtClean="0">
                        <a:latin typeface="Arial Narrow" panose="020B0606020202030204" pitchFamily="34" charset="0"/>
                      </a:endParaRPr>
                    </a:p>
                    <a:p>
                      <a:endParaRPr lang="en-US" sz="1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91640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Recrutement des participants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(80 SC)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Évaluation des besoins et des compétences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Ressources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et outils des participants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Évaluation de la pratique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Rétroaction interactive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Sondages destinés aux patients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Leçons de </a:t>
                      </a:r>
                      <a:br>
                        <a:rPr lang="en-US" sz="1300" smtClean="0">
                          <a:latin typeface="Arial Narrow" panose="020B0606020202030204" pitchFamily="34" charset="0"/>
                        </a:rPr>
                      </a:b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l’autoévaluation A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Réévaluation de la pratique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rial Narrow" panose="020B0606020202030204" pitchFamily="34" charset="0"/>
                        </a:rPr>
                        <a:t>Bulletin </a:t>
                      </a:r>
                      <a:r>
                        <a:rPr lang="en-US" sz="1300" baseline="0" dirty="0" err="1" smtClean="0">
                          <a:latin typeface="Arial Narrow" panose="020B0606020202030204" pitchFamily="34" charset="0"/>
                        </a:rPr>
                        <a:t>d’information</a:t>
                      </a:r>
                      <a:endParaRPr lang="en-US" sz="1300" dirty="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Leçons de </a:t>
                      </a:r>
                      <a:br>
                        <a:rPr lang="en-US" sz="1300" smtClean="0">
                          <a:latin typeface="Arial Narrow" panose="020B0606020202030204" pitchFamily="34" charset="0"/>
                        </a:rPr>
                      </a:b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l’autoévaluation B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Arial Narrow" panose="020B0606020202030204" pitchFamily="34" charset="0"/>
                        </a:rPr>
                        <a:t>Réunions collectives du groupe de discussion</a:t>
                      </a:r>
                      <a:r>
                        <a:rPr lang="en-US" sz="1000" baseline="0" smtClean="0">
                          <a:latin typeface="Arial Narrow" panose="020B0606020202030204" pitchFamily="34" charset="0"/>
                        </a:rPr>
                        <a:t> régional </a:t>
                      </a:r>
                      <a:r>
                        <a:rPr lang="en-US" sz="1000" smtClean="0"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000" smtClean="0">
                          <a:latin typeface="Arial Narrow" panose="020B0606020202030204" pitchFamily="34" charset="0"/>
                        </a:rPr>
                        <a:t>direct/virtuelles</a:t>
                      </a:r>
                      <a:endParaRPr lang="en-US" sz="10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Évaluation de la pratique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Rétroaction interactive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Réévaluation de la pratique</a:t>
                      </a:r>
                      <a:r>
                        <a:rPr lang="en-US" sz="1300" baseline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Évaluation et achèvement</a:t>
                      </a:r>
                      <a:br>
                        <a:rPr lang="en-US" sz="1300" smtClean="0">
                          <a:latin typeface="Arial Narrow" panose="020B0606020202030204" pitchFamily="34" charset="0"/>
                        </a:rPr>
                      </a:br>
                      <a:r>
                        <a:rPr lang="en-US" sz="1300" smtClean="0">
                          <a:latin typeface="Arial Narrow" panose="020B0606020202030204" pitchFamily="34" charset="0"/>
                        </a:rPr>
                        <a:t> du programme</a:t>
                      </a:r>
                      <a:endParaRPr lang="en-US" sz="1300">
                        <a:latin typeface="Arial Narrow" panose="020B0606020202030204" pitchFamily="34" charset="0"/>
                      </a:endParaRPr>
                    </a:p>
                  </a:txBody>
                  <a:tcPr vert="vert270"/>
                </a:tc>
              </a:tr>
              <a:tr h="687185">
                <a:tc>
                  <a:txBody>
                    <a:bodyPr/>
                    <a:lstStyle/>
                    <a:p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endParaRPr lang="en-US" sz="1800" b="1" smtClean="0"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sz="1800" b="1" smtClean="0">
                          <a:latin typeface="Arial Narrow" panose="020B0606020202030204" pitchFamily="34" charset="0"/>
                        </a:rPr>
                        <a:t>Phase 1 (sept. – oct.</a:t>
                      </a:r>
                      <a:r>
                        <a:rPr lang="en-US" sz="1800" b="1" baseline="0" smtClean="0">
                          <a:latin typeface="Arial Narrow" panose="020B0606020202030204" pitchFamily="34" charset="0"/>
                        </a:rPr>
                        <a:t> 2015</a:t>
                      </a:r>
                      <a:r>
                        <a:rPr lang="en-US" sz="1800" b="1" smtClean="0">
                          <a:latin typeface="Arial Narrow" panose="020B0606020202030204" pitchFamily="34" charset="0"/>
                        </a:rPr>
                        <a:t>)</a:t>
                      </a:r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sz="1800" b="1" smtClean="0">
                        <a:latin typeface="Arial Narrow" panose="020B0606020202030204" pitchFamily="34" charset="0"/>
                      </a:endParaRPr>
                    </a:p>
                    <a:p>
                      <a:pPr marL="0" indent="0" algn="ctr"/>
                      <a:r>
                        <a:rPr lang="en-US" sz="1800" b="1" smtClean="0">
                          <a:latin typeface="Arial Narrow" panose="020B0606020202030204" pitchFamily="34" charset="0"/>
                        </a:rPr>
                        <a:t>Phase 2 (oct.</a:t>
                      </a:r>
                      <a:r>
                        <a:rPr lang="en-US" sz="1800" b="1" baseline="0" smtClean="0">
                          <a:latin typeface="Arial Narrow" panose="020B0606020202030204" pitchFamily="34" charset="0"/>
                        </a:rPr>
                        <a:t> 2015 – </a:t>
                      </a:r>
                      <a:br>
                        <a:rPr lang="en-US" sz="1800" b="1" baseline="0" smtClean="0">
                          <a:latin typeface="Arial Narrow" panose="020B0606020202030204" pitchFamily="34" charset="0"/>
                        </a:rPr>
                      </a:br>
                      <a:r>
                        <a:rPr lang="en-US" sz="1800" b="1" baseline="0" smtClean="0">
                          <a:latin typeface="Arial Narrow" panose="020B0606020202030204" pitchFamily="34" charset="0"/>
                        </a:rPr>
                        <a:t>avr. 2016)</a:t>
                      </a:r>
                      <a:endParaRPr lang="en-US" sz="18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13" name="Right Brace 12"/>
          <p:cNvSpPr/>
          <p:nvPr>
            <p:custDataLst>
              <p:tags r:id="rId8"/>
            </p:custDataLst>
          </p:nvPr>
        </p:nvSpPr>
        <p:spPr>
          <a:xfrm rot="5400000">
            <a:off x="3581400" y="3200400"/>
            <a:ext cx="304800" cy="35052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BB054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Brace 13"/>
          <p:cNvSpPr/>
          <p:nvPr>
            <p:custDataLst>
              <p:tags r:id="rId9"/>
            </p:custDataLst>
          </p:nvPr>
        </p:nvSpPr>
        <p:spPr>
          <a:xfrm rot="5400000">
            <a:off x="7048500" y="3314699"/>
            <a:ext cx="304800" cy="3276600"/>
          </a:xfrm>
          <a:prstGeom prst="rightBrace">
            <a:avLst/>
          </a:prstGeom>
          <a:ln>
            <a:solidFill>
              <a:srgbClr val="BB054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>
            <p:custDataLst>
              <p:tags r:id="rId10"/>
            </p:custDataLst>
          </p:nvPr>
        </p:nvSpPr>
        <p:spPr>
          <a:xfrm>
            <a:off x="2514599" y="297359"/>
            <a:ext cx="6551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Phases à franchir par les spécialistes</a:t>
            </a:r>
            <a:endParaRPr lang="en-CA" sz="32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>
            <p:custDataLst>
              <p:tags r:id="rId11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15888" lvl="1" indent="-3175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</a:t>
            </a:r>
          </a:p>
        </p:txBody>
      </p:sp>
    </p:spTree>
    <p:extLst>
      <p:ext uri="{BB962C8B-B14F-4D97-AF65-F5344CB8AC3E}">
        <p14:creationId xmlns:p14="http://schemas.microsoft.com/office/powerpoint/2010/main" val="28577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al rectangle"/>
          <p:cNvSpPr/>
          <p:nvPr>
            <p:custDataLst>
              <p:tags r:id="rId1"/>
            </p:custDataLst>
          </p:nvPr>
        </p:nvSpPr>
        <p:spPr>
          <a:xfrm>
            <a:off x="0" y="5094955"/>
            <a:ext cx="9144000" cy="1293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l rectangle"/>
          <p:cNvSpPr/>
          <p:nvPr>
            <p:custDataLst>
              <p:tags r:id="rId2"/>
            </p:custDataLst>
          </p:nvPr>
        </p:nvSpPr>
        <p:spPr>
          <a:xfrm>
            <a:off x="-4313" y="4419445"/>
            <a:ext cx="9144000" cy="473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8" y="76200"/>
            <a:ext cx="65519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Évaluation des besoins et </a:t>
            </a:r>
            <a:b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</a:br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compétences </a:t>
            </a:r>
            <a:endParaRPr lang="en-US" sz="3200" b="1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1" name="solid tree"/>
          <p:cNvGrpSpPr/>
          <p:nvPr>
            <p:custDataLst>
              <p:tags r:id="rId5"/>
            </p:custDataLst>
          </p:nvPr>
        </p:nvGrpSpPr>
        <p:grpSpPr>
          <a:xfrm>
            <a:off x="70425" y="281712"/>
            <a:ext cx="3915265" cy="6416142"/>
            <a:chOff x="1797050" y="73025"/>
            <a:chExt cx="4119563" cy="6858001"/>
          </a:xfrm>
          <a:solidFill>
            <a:srgbClr val="BB054A"/>
          </a:solidFill>
        </p:grpSpPr>
        <p:sp>
          <p:nvSpPr>
            <p:cNvPr id="122" name="tree trunk"/>
            <p:cNvSpPr>
              <a:spLocks/>
            </p:cNvSpPr>
            <p:nvPr/>
          </p:nvSpPr>
          <p:spPr bwMode="auto">
            <a:xfrm>
              <a:off x="3478213" y="3957638"/>
              <a:ext cx="757238" cy="2973388"/>
            </a:xfrm>
            <a:custGeom>
              <a:avLst/>
              <a:gdLst>
                <a:gd name="T0" fmla="*/ 205 w 233"/>
                <a:gd name="T1" fmla="*/ 917 h 917"/>
                <a:gd name="T2" fmla="*/ 28 w 233"/>
                <a:gd name="T3" fmla="*/ 917 h 917"/>
                <a:gd name="T4" fmla="*/ 0 w 233"/>
                <a:gd name="T5" fmla="*/ 888 h 917"/>
                <a:gd name="T6" fmla="*/ 0 w 233"/>
                <a:gd name="T7" fmla="*/ 29 h 917"/>
                <a:gd name="T8" fmla="*/ 28 w 233"/>
                <a:gd name="T9" fmla="*/ 0 h 917"/>
                <a:gd name="T10" fmla="*/ 205 w 233"/>
                <a:gd name="T11" fmla="*/ 0 h 917"/>
                <a:gd name="T12" fmla="*/ 233 w 233"/>
                <a:gd name="T13" fmla="*/ 29 h 917"/>
                <a:gd name="T14" fmla="*/ 233 w 233"/>
                <a:gd name="T15" fmla="*/ 888 h 917"/>
                <a:gd name="T16" fmla="*/ 205 w 233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17">
                  <a:moveTo>
                    <a:pt x="205" y="917"/>
                  </a:moveTo>
                  <a:cubicBezTo>
                    <a:pt x="28" y="917"/>
                    <a:pt x="28" y="917"/>
                    <a:pt x="28" y="917"/>
                  </a:cubicBezTo>
                  <a:cubicBezTo>
                    <a:pt x="13" y="917"/>
                    <a:pt x="0" y="904"/>
                    <a:pt x="0" y="88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0" y="0"/>
                    <a:pt x="233" y="13"/>
                    <a:pt x="233" y="29"/>
                  </a:cubicBezTo>
                  <a:cubicBezTo>
                    <a:pt x="233" y="888"/>
                    <a:pt x="233" y="888"/>
                    <a:pt x="233" y="888"/>
                  </a:cubicBezTo>
                  <a:cubicBezTo>
                    <a:pt x="233" y="904"/>
                    <a:pt x="220" y="917"/>
                    <a:pt x="205" y="917"/>
                  </a:cubicBezTo>
                  <a:close/>
                </a:path>
              </a:pathLst>
            </a:cu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3" name="tree top"/>
            <p:cNvSpPr>
              <a:spLocks noChangeArrowheads="1"/>
            </p:cNvSpPr>
            <p:nvPr/>
          </p:nvSpPr>
          <p:spPr bwMode="auto">
            <a:xfrm>
              <a:off x="1797050" y="73025"/>
              <a:ext cx="4119563" cy="4114800"/>
            </a:xfrm>
            <a:prstGeom prst="ellipse">
              <a:avLst/>
            </a:pr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24" name="tree lines"/>
          <p:cNvGrpSpPr/>
          <p:nvPr>
            <p:custDataLst>
              <p:tags r:id="rId6"/>
            </p:custDataLst>
          </p:nvPr>
        </p:nvGrpSpPr>
        <p:grpSpPr>
          <a:xfrm>
            <a:off x="536636" y="734344"/>
            <a:ext cx="3000949" cy="5816877"/>
            <a:chOff x="2263261" y="525658"/>
            <a:chExt cx="3000949" cy="5926459"/>
          </a:xfrm>
          <a:solidFill>
            <a:sysClr val="windowText" lastClr="000000">
              <a:lumMod val="85000"/>
              <a:lumOff val="15000"/>
            </a:sysClr>
          </a:solidFill>
        </p:grpSpPr>
        <p:sp>
          <p:nvSpPr>
            <p:cNvPr id="125" name="line"/>
            <p:cNvSpPr>
              <a:spLocks/>
            </p:cNvSpPr>
            <p:nvPr/>
          </p:nvSpPr>
          <p:spPr bwMode="auto">
            <a:xfrm>
              <a:off x="3728279" y="525658"/>
              <a:ext cx="52808" cy="5926458"/>
            </a:xfrm>
            <a:custGeom>
              <a:avLst/>
              <a:gdLst>
                <a:gd name="T0" fmla="*/ 9 w 17"/>
                <a:gd name="T1" fmla="*/ 1923 h 1923"/>
                <a:gd name="T2" fmla="*/ 0 w 17"/>
                <a:gd name="T3" fmla="*/ 1914 h 1923"/>
                <a:gd name="T4" fmla="*/ 0 w 17"/>
                <a:gd name="T5" fmla="*/ 9 h 1923"/>
                <a:gd name="T6" fmla="*/ 9 w 17"/>
                <a:gd name="T7" fmla="*/ 0 h 1923"/>
                <a:gd name="T8" fmla="*/ 17 w 17"/>
                <a:gd name="T9" fmla="*/ 9 h 1923"/>
                <a:gd name="T10" fmla="*/ 17 w 17"/>
                <a:gd name="T11" fmla="*/ 1914 h 1923"/>
                <a:gd name="T12" fmla="*/ 9 w 17"/>
                <a:gd name="T13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23">
                  <a:moveTo>
                    <a:pt x="9" y="1923"/>
                  </a:moveTo>
                  <a:cubicBezTo>
                    <a:pt x="4" y="1923"/>
                    <a:pt x="0" y="1919"/>
                    <a:pt x="0" y="19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914"/>
                    <a:pt x="17" y="1914"/>
                    <a:pt x="17" y="1914"/>
                  </a:cubicBezTo>
                  <a:cubicBezTo>
                    <a:pt x="17" y="1919"/>
                    <a:pt x="13" y="1923"/>
                    <a:pt x="9" y="192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6" name="line"/>
            <p:cNvSpPr>
              <a:spLocks/>
            </p:cNvSpPr>
            <p:nvPr/>
          </p:nvSpPr>
          <p:spPr bwMode="auto">
            <a:xfrm>
              <a:off x="3820314" y="1790009"/>
              <a:ext cx="1443896" cy="4662107"/>
            </a:xfrm>
            <a:custGeom>
              <a:avLst/>
              <a:gdLst>
                <a:gd name="T0" fmla="*/ 8 w 468"/>
                <a:gd name="T1" fmla="*/ 1513 h 1513"/>
                <a:gd name="T2" fmla="*/ 0 w 468"/>
                <a:gd name="T3" fmla="*/ 1504 h 1513"/>
                <a:gd name="T4" fmla="*/ 0 w 468"/>
                <a:gd name="T5" fmla="*/ 152 h 1513"/>
                <a:gd name="T6" fmla="*/ 150 w 468"/>
                <a:gd name="T7" fmla="*/ 0 h 1513"/>
                <a:gd name="T8" fmla="*/ 460 w 468"/>
                <a:gd name="T9" fmla="*/ 0 h 1513"/>
                <a:gd name="T10" fmla="*/ 468 w 468"/>
                <a:gd name="T11" fmla="*/ 9 h 1513"/>
                <a:gd name="T12" fmla="*/ 460 w 468"/>
                <a:gd name="T13" fmla="*/ 18 h 1513"/>
                <a:gd name="T14" fmla="*/ 150 w 468"/>
                <a:gd name="T15" fmla="*/ 18 h 1513"/>
                <a:gd name="T16" fmla="*/ 17 w 468"/>
                <a:gd name="T17" fmla="*/ 152 h 1513"/>
                <a:gd name="T18" fmla="*/ 17 w 468"/>
                <a:gd name="T19" fmla="*/ 1504 h 1513"/>
                <a:gd name="T20" fmla="*/ 8 w 468"/>
                <a:gd name="T21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513">
                  <a:moveTo>
                    <a:pt x="8" y="1513"/>
                  </a:moveTo>
                  <a:cubicBezTo>
                    <a:pt x="3" y="1513"/>
                    <a:pt x="0" y="1509"/>
                    <a:pt x="0" y="15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5" y="0"/>
                    <a:pt x="468" y="4"/>
                    <a:pt x="468" y="9"/>
                  </a:cubicBezTo>
                  <a:cubicBezTo>
                    <a:pt x="468" y="14"/>
                    <a:pt x="465" y="18"/>
                    <a:pt x="46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77" y="18"/>
                    <a:pt x="17" y="78"/>
                    <a:pt x="17" y="152"/>
                  </a:cubicBezTo>
                  <a:cubicBezTo>
                    <a:pt x="17" y="1504"/>
                    <a:pt x="17" y="1504"/>
                    <a:pt x="17" y="1504"/>
                  </a:cubicBezTo>
                  <a:cubicBezTo>
                    <a:pt x="17" y="1509"/>
                    <a:pt x="13" y="1513"/>
                    <a:pt x="8" y="151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7" name="line"/>
            <p:cNvSpPr>
              <a:spLocks/>
            </p:cNvSpPr>
            <p:nvPr/>
          </p:nvSpPr>
          <p:spPr bwMode="auto">
            <a:xfrm>
              <a:off x="2540875" y="2917063"/>
              <a:ext cx="1054632" cy="3535054"/>
            </a:xfrm>
            <a:custGeom>
              <a:avLst/>
              <a:gdLst>
                <a:gd name="T0" fmla="*/ 333 w 342"/>
                <a:gd name="T1" fmla="*/ 1147 h 1147"/>
                <a:gd name="T2" fmla="*/ 325 w 342"/>
                <a:gd name="T3" fmla="*/ 1138 h 1147"/>
                <a:gd name="T4" fmla="*/ 325 w 342"/>
                <a:gd name="T5" fmla="*/ 151 h 1147"/>
                <a:gd name="T6" fmla="*/ 191 w 342"/>
                <a:gd name="T7" fmla="*/ 17 h 1147"/>
                <a:gd name="T8" fmla="*/ 9 w 342"/>
                <a:gd name="T9" fmla="*/ 17 h 1147"/>
                <a:gd name="T10" fmla="*/ 0 w 342"/>
                <a:gd name="T11" fmla="*/ 8 h 1147"/>
                <a:gd name="T12" fmla="*/ 9 w 342"/>
                <a:gd name="T13" fmla="*/ 0 h 1147"/>
                <a:gd name="T14" fmla="*/ 191 w 342"/>
                <a:gd name="T15" fmla="*/ 0 h 1147"/>
                <a:gd name="T16" fmla="*/ 342 w 342"/>
                <a:gd name="T17" fmla="*/ 151 h 1147"/>
                <a:gd name="T18" fmla="*/ 342 w 342"/>
                <a:gd name="T19" fmla="*/ 1138 h 1147"/>
                <a:gd name="T20" fmla="*/ 333 w 342"/>
                <a:gd name="T21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1147">
                  <a:moveTo>
                    <a:pt x="333" y="1147"/>
                  </a:moveTo>
                  <a:cubicBezTo>
                    <a:pt x="329" y="1147"/>
                    <a:pt x="325" y="1143"/>
                    <a:pt x="325" y="1138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77"/>
                    <a:pt x="265" y="17"/>
                    <a:pt x="19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74" y="0"/>
                    <a:pt x="342" y="67"/>
                    <a:pt x="342" y="151"/>
                  </a:cubicBezTo>
                  <a:cubicBezTo>
                    <a:pt x="342" y="1138"/>
                    <a:pt x="342" y="1138"/>
                    <a:pt x="342" y="1138"/>
                  </a:cubicBezTo>
                  <a:cubicBezTo>
                    <a:pt x="342" y="1143"/>
                    <a:pt x="338" y="1147"/>
                    <a:pt x="333" y="1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8" name="line"/>
            <p:cNvSpPr>
              <a:spLocks/>
            </p:cNvSpPr>
            <p:nvPr/>
          </p:nvSpPr>
          <p:spPr bwMode="auto">
            <a:xfrm>
              <a:off x="3907823" y="2642466"/>
              <a:ext cx="1228141" cy="3809651"/>
            </a:xfrm>
            <a:custGeom>
              <a:avLst/>
              <a:gdLst>
                <a:gd name="T0" fmla="*/ 9 w 398"/>
                <a:gd name="T1" fmla="*/ 1236 h 1236"/>
                <a:gd name="T2" fmla="*/ 0 w 398"/>
                <a:gd name="T3" fmla="*/ 1227 h 1236"/>
                <a:gd name="T4" fmla="*/ 0 w 398"/>
                <a:gd name="T5" fmla="*/ 151 h 1236"/>
                <a:gd name="T6" fmla="*/ 9 w 398"/>
                <a:gd name="T7" fmla="*/ 143 h 1236"/>
                <a:gd name="T8" fmla="*/ 142 w 398"/>
                <a:gd name="T9" fmla="*/ 9 h 1236"/>
                <a:gd name="T10" fmla="*/ 151 w 398"/>
                <a:gd name="T11" fmla="*/ 0 h 1236"/>
                <a:gd name="T12" fmla="*/ 389 w 398"/>
                <a:gd name="T13" fmla="*/ 0 h 1236"/>
                <a:gd name="T14" fmla="*/ 398 w 398"/>
                <a:gd name="T15" fmla="*/ 9 h 1236"/>
                <a:gd name="T16" fmla="*/ 389 w 398"/>
                <a:gd name="T17" fmla="*/ 18 h 1236"/>
                <a:gd name="T18" fmla="*/ 159 w 398"/>
                <a:gd name="T19" fmla="*/ 18 h 1236"/>
                <a:gd name="T20" fmla="*/ 18 w 398"/>
                <a:gd name="T21" fmla="*/ 160 h 1236"/>
                <a:gd name="T22" fmla="*/ 18 w 398"/>
                <a:gd name="T23" fmla="*/ 1227 h 1236"/>
                <a:gd name="T24" fmla="*/ 9 w 398"/>
                <a:gd name="T25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1236">
                  <a:moveTo>
                    <a:pt x="9" y="1236"/>
                  </a:moveTo>
                  <a:cubicBezTo>
                    <a:pt x="4" y="1236"/>
                    <a:pt x="0" y="1232"/>
                    <a:pt x="0" y="122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46"/>
                    <a:pt x="4" y="143"/>
                    <a:pt x="9" y="143"/>
                  </a:cubicBezTo>
                  <a:cubicBezTo>
                    <a:pt x="83" y="143"/>
                    <a:pt x="142" y="83"/>
                    <a:pt x="142" y="9"/>
                  </a:cubicBezTo>
                  <a:cubicBezTo>
                    <a:pt x="142" y="4"/>
                    <a:pt x="146" y="0"/>
                    <a:pt x="151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94" y="0"/>
                    <a:pt x="398" y="4"/>
                    <a:pt x="398" y="9"/>
                  </a:cubicBezTo>
                  <a:cubicBezTo>
                    <a:pt x="398" y="14"/>
                    <a:pt x="394" y="18"/>
                    <a:pt x="389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5" y="94"/>
                    <a:pt x="94" y="155"/>
                    <a:pt x="18" y="160"/>
                  </a:cubicBezTo>
                  <a:cubicBezTo>
                    <a:pt x="18" y="1227"/>
                    <a:pt x="18" y="1227"/>
                    <a:pt x="18" y="1227"/>
                  </a:cubicBezTo>
                  <a:cubicBezTo>
                    <a:pt x="18" y="1232"/>
                    <a:pt x="14" y="1236"/>
                    <a:pt x="9" y="1236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9" name="line"/>
            <p:cNvSpPr>
              <a:spLocks/>
            </p:cNvSpPr>
            <p:nvPr/>
          </p:nvSpPr>
          <p:spPr bwMode="auto">
            <a:xfrm>
              <a:off x="2263261" y="1710045"/>
              <a:ext cx="1428808" cy="4742072"/>
            </a:xfrm>
            <a:custGeom>
              <a:avLst/>
              <a:gdLst>
                <a:gd name="T0" fmla="*/ 454 w 463"/>
                <a:gd name="T1" fmla="*/ 1539 h 1539"/>
                <a:gd name="T2" fmla="*/ 445 w 463"/>
                <a:gd name="T3" fmla="*/ 1530 h 1539"/>
                <a:gd name="T4" fmla="*/ 445 w 463"/>
                <a:gd name="T5" fmla="*/ 159 h 1539"/>
                <a:gd name="T6" fmla="*/ 303 w 463"/>
                <a:gd name="T7" fmla="*/ 18 h 1539"/>
                <a:gd name="T8" fmla="*/ 9 w 463"/>
                <a:gd name="T9" fmla="*/ 18 h 1539"/>
                <a:gd name="T10" fmla="*/ 0 w 463"/>
                <a:gd name="T11" fmla="*/ 9 h 1539"/>
                <a:gd name="T12" fmla="*/ 9 w 463"/>
                <a:gd name="T13" fmla="*/ 0 h 1539"/>
                <a:gd name="T14" fmla="*/ 312 w 463"/>
                <a:gd name="T15" fmla="*/ 0 h 1539"/>
                <a:gd name="T16" fmla="*/ 320 w 463"/>
                <a:gd name="T17" fmla="*/ 9 h 1539"/>
                <a:gd name="T18" fmla="*/ 454 w 463"/>
                <a:gd name="T19" fmla="*/ 142 h 1539"/>
                <a:gd name="T20" fmla="*/ 463 w 463"/>
                <a:gd name="T21" fmla="*/ 151 h 1539"/>
                <a:gd name="T22" fmla="*/ 463 w 463"/>
                <a:gd name="T23" fmla="*/ 1530 h 1539"/>
                <a:gd name="T24" fmla="*/ 454 w 463"/>
                <a:gd name="T25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3" h="1539">
                  <a:moveTo>
                    <a:pt x="454" y="1539"/>
                  </a:moveTo>
                  <a:cubicBezTo>
                    <a:pt x="449" y="1539"/>
                    <a:pt x="445" y="1535"/>
                    <a:pt x="445" y="1530"/>
                  </a:cubicBezTo>
                  <a:cubicBezTo>
                    <a:pt x="445" y="159"/>
                    <a:pt x="445" y="159"/>
                    <a:pt x="445" y="159"/>
                  </a:cubicBezTo>
                  <a:cubicBezTo>
                    <a:pt x="369" y="155"/>
                    <a:pt x="308" y="94"/>
                    <a:pt x="303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7" y="0"/>
                    <a:pt x="320" y="4"/>
                    <a:pt x="320" y="9"/>
                  </a:cubicBezTo>
                  <a:cubicBezTo>
                    <a:pt x="320" y="83"/>
                    <a:pt x="380" y="142"/>
                    <a:pt x="454" y="142"/>
                  </a:cubicBezTo>
                  <a:cubicBezTo>
                    <a:pt x="459" y="142"/>
                    <a:pt x="463" y="146"/>
                    <a:pt x="463" y="151"/>
                  </a:cubicBezTo>
                  <a:cubicBezTo>
                    <a:pt x="463" y="1530"/>
                    <a:pt x="463" y="1530"/>
                    <a:pt x="463" y="1530"/>
                  </a:cubicBezTo>
                  <a:cubicBezTo>
                    <a:pt x="463" y="1535"/>
                    <a:pt x="459" y="1539"/>
                    <a:pt x="454" y="153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0" name="line"/>
            <p:cNvSpPr>
              <a:spLocks/>
            </p:cNvSpPr>
            <p:nvPr/>
          </p:nvSpPr>
          <p:spPr bwMode="auto">
            <a:xfrm>
              <a:off x="3830875" y="2337694"/>
              <a:ext cx="505439" cy="502422"/>
            </a:xfrm>
            <a:custGeom>
              <a:avLst/>
              <a:gdLst>
                <a:gd name="T0" fmla="*/ 9 w 164"/>
                <a:gd name="T1" fmla="*/ 163 h 163"/>
                <a:gd name="T2" fmla="*/ 0 w 164"/>
                <a:gd name="T3" fmla="*/ 155 h 163"/>
                <a:gd name="T4" fmla="*/ 9 w 164"/>
                <a:gd name="T5" fmla="*/ 146 h 163"/>
                <a:gd name="T6" fmla="*/ 146 w 164"/>
                <a:gd name="T7" fmla="*/ 8 h 163"/>
                <a:gd name="T8" fmla="*/ 155 w 164"/>
                <a:gd name="T9" fmla="*/ 0 h 163"/>
                <a:gd name="T10" fmla="*/ 164 w 164"/>
                <a:gd name="T11" fmla="*/ 8 h 163"/>
                <a:gd name="T12" fmla="*/ 9 w 16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3">
                  <a:moveTo>
                    <a:pt x="9" y="163"/>
                  </a:moveTo>
                  <a:cubicBezTo>
                    <a:pt x="4" y="163"/>
                    <a:pt x="0" y="159"/>
                    <a:pt x="0" y="155"/>
                  </a:cubicBezTo>
                  <a:cubicBezTo>
                    <a:pt x="0" y="150"/>
                    <a:pt x="4" y="146"/>
                    <a:pt x="9" y="146"/>
                  </a:cubicBezTo>
                  <a:cubicBezTo>
                    <a:pt x="85" y="146"/>
                    <a:pt x="146" y="84"/>
                    <a:pt x="146" y="8"/>
                  </a:cubicBezTo>
                  <a:cubicBezTo>
                    <a:pt x="146" y="4"/>
                    <a:pt x="150" y="0"/>
                    <a:pt x="155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94"/>
                    <a:pt x="94" y="163"/>
                    <a:pt x="9" y="16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line"/>
            <p:cNvSpPr>
              <a:spLocks/>
            </p:cNvSpPr>
            <p:nvPr/>
          </p:nvSpPr>
          <p:spPr bwMode="auto">
            <a:xfrm>
              <a:off x="3925928" y="3371203"/>
              <a:ext cx="706106" cy="440562"/>
            </a:xfrm>
            <a:custGeom>
              <a:avLst/>
              <a:gdLst>
                <a:gd name="T0" fmla="*/ 56 w 229"/>
                <a:gd name="T1" fmla="*/ 143 h 143"/>
                <a:gd name="T2" fmla="*/ 8 w 229"/>
                <a:gd name="T3" fmla="*/ 136 h 143"/>
                <a:gd name="T4" fmla="*/ 2 w 229"/>
                <a:gd name="T5" fmla="*/ 125 h 143"/>
                <a:gd name="T6" fmla="*/ 12 w 229"/>
                <a:gd name="T7" fmla="*/ 119 h 143"/>
                <a:gd name="T8" fmla="*/ 211 w 229"/>
                <a:gd name="T9" fmla="*/ 8 h 143"/>
                <a:gd name="T10" fmla="*/ 222 w 229"/>
                <a:gd name="T11" fmla="*/ 2 h 143"/>
                <a:gd name="T12" fmla="*/ 228 w 229"/>
                <a:gd name="T13" fmla="*/ 12 h 143"/>
                <a:gd name="T14" fmla="*/ 56 w 229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43">
                  <a:moveTo>
                    <a:pt x="56" y="143"/>
                  </a:moveTo>
                  <a:cubicBezTo>
                    <a:pt x="40" y="143"/>
                    <a:pt x="24" y="140"/>
                    <a:pt x="8" y="136"/>
                  </a:cubicBezTo>
                  <a:cubicBezTo>
                    <a:pt x="3" y="135"/>
                    <a:pt x="0" y="130"/>
                    <a:pt x="2" y="125"/>
                  </a:cubicBezTo>
                  <a:cubicBezTo>
                    <a:pt x="3" y="121"/>
                    <a:pt x="8" y="118"/>
                    <a:pt x="12" y="119"/>
                  </a:cubicBezTo>
                  <a:cubicBezTo>
                    <a:pt x="98" y="143"/>
                    <a:pt x="187" y="93"/>
                    <a:pt x="211" y="8"/>
                  </a:cubicBezTo>
                  <a:cubicBezTo>
                    <a:pt x="212" y="3"/>
                    <a:pt x="217" y="0"/>
                    <a:pt x="222" y="2"/>
                  </a:cubicBezTo>
                  <a:cubicBezTo>
                    <a:pt x="226" y="3"/>
                    <a:pt x="229" y="8"/>
                    <a:pt x="228" y="12"/>
                  </a:cubicBezTo>
                  <a:cubicBezTo>
                    <a:pt x="205" y="91"/>
                    <a:pt x="134" y="143"/>
                    <a:pt x="56" y="1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line"/>
            <p:cNvSpPr>
              <a:spLocks/>
            </p:cNvSpPr>
            <p:nvPr/>
          </p:nvSpPr>
          <p:spPr bwMode="auto">
            <a:xfrm>
              <a:off x="3034243" y="1160851"/>
              <a:ext cx="734773" cy="455649"/>
            </a:xfrm>
            <a:custGeom>
              <a:avLst/>
              <a:gdLst>
                <a:gd name="T0" fmla="*/ 180 w 238"/>
                <a:gd name="T1" fmla="*/ 147 h 148"/>
                <a:gd name="T2" fmla="*/ 1 w 238"/>
                <a:gd name="T3" fmla="*/ 12 h 148"/>
                <a:gd name="T4" fmla="*/ 7 w 238"/>
                <a:gd name="T5" fmla="*/ 1 h 148"/>
                <a:gd name="T6" fmla="*/ 18 w 238"/>
                <a:gd name="T7" fmla="*/ 7 h 148"/>
                <a:gd name="T8" fmla="*/ 226 w 238"/>
                <a:gd name="T9" fmla="*/ 123 h 148"/>
                <a:gd name="T10" fmla="*/ 237 w 238"/>
                <a:gd name="T11" fmla="*/ 129 h 148"/>
                <a:gd name="T12" fmla="*/ 231 w 238"/>
                <a:gd name="T13" fmla="*/ 139 h 148"/>
                <a:gd name="T14" fmla="*/ 180 w 238"/>
                <a:gd name="T1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148">
                  <a:moveTo>
                    <a:pt x="180" y="147"/>
                  </a:moveTo>
                  <a:cubicBezTo>
                    <a:pt x="99" y="147"/>
                    <a:pt x="25" y="93"/>
                    <a:pt x="1" y="12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2" y="0"/>
                    <a:pt x="17" y="2"/>
                    <a:pt x="18" y="7"/>
                  </a:cubicBezTo>
                  <a:cubicBezTo>
                    <a:pt x="43" y="96"/>
                    <a:pt x="137" y="148"/>
                    <a:pt x="226" y="123"/>
                  </a:cubicBezTo>
                  <a:cubicBezTo>
                    <a:pt x="231" y="122"/>
                    <a:pt x="235" y="124"/>
                    <a:pt x="237" y="129"/>
                  </a:cubicBezTo>
                  <a:cubicBezTo>
                    <a:pt x="238" y="133"/>
                    <a:pt x="235" y="138"/>
                    <a:pt x="231" y="139"/>
                  </a:cubicBezTo>
                  <a:cubicBezTo>
                    <a:pt x="214" y="144"/>
                    <a:pt x="197" y="147"/>
                    <a:pt x="180" y="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3" name="line"/>
            <p:cNvSpPr>
              <a:spLocks/>
            </p:cNvSpPr>
            <p:nvPr/>
          </p:nvSpPr>
          <p:spPr bwMode="auto">
            <a:xfrm>
              <a:off x="3111191" y="2411623"/>
              <a:ext cx="580878" cy="478281"/>
            </a:xfrm>
            <a:custGeom>
              <a:avLst/>
              <a:gdLst>
                <a:gd name="T0" fmla="*/ 178 w 188"/>
                <a:gd name="T1" fmla="*/ 155 h 155"/>
                <a:gd name="T2" fmla="*/ 170 w 188"/>
                <a:gd name="T3" fmla="*/ 148 h 155"/>
                <a:gd name="T4" fmla="*/ 11 w 188"/>
                <a:gd name="T5" fmla="*/ 30 h 155"/>
                <a:gd name="T6" fmla="*/ 1 w 188"/>
                <a:gd name="T7" fmla="*/ 23 h 155"/>
                <a:gd name="T8" fmla="*/ 8 w 188"/>
                <a:gd name="T9" fmla="*/ 13 h 155"/>
                <a:gd name="T10" fmla="*/ 187 w 188"/>
                <a:gd name="T11" fmla="*/ 145 h 155"/>
                <a:gd name="T12" fmla="*/ 180 w 188"/>
                <a:gd name="T13" fmla="*/ 155 h 155"/>
                <a:gd name="T14" fmla="*/ 178 w 188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5">
                  <a:moveTo>
                    <a:pt x="178" y="155"/>
                  </a:moveTo>
                  <a:cubicBezTo>
                    <a:pt x="174" y="155"/>
                    <a:pt x="170" y="152"/>
                    <a:pt x="170" y="148"/>
                  </a:cubicBezTo>
                  <a:cubicBezTo>
                    <a:pt x="158" y="72"/>
                    <a:pt x="87" y="19"/>
                    <a:pt x="11" y="30"/>
                  </a:cubicBezTo>
                  <a:cubicBezTo>
                    <a:pt x="6" y="31"/>
                    <a:pt x="2" y="28"/>
                    <a:pt x="1" y="23"/>
                  </a:cubicBezTo>
                  <a:cubicBezTo>
                    <a:pt x="0" y="18"/>
                    <a:pt x="4" y="14"/>
                    <a:pt x="8" y="13"/>
                  </a:cubicBezTo>
                  <a:cubicBezTo>
                    <a:pt x="94" y="0"/>
                    <a:pt x="174" y="60"/>
                    <a:pt x="187" y="145"/>
                  </a:cubicBezTo>
                  <a:cubicBezTo>
                    <a:pt x="188" y="150"/>
                    <a:pt x="184" y="154"/>
                    <a:pt x="180" y="155"/>
                  </a:cubicBezTo>
                  <a:cubicBezTo>
                    <a:pt x="179" y="155"/>
                    <a:pt x="179" y="155"/>
                    <a:pt x="178" y="15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4" name="line"/>
            <p:cNvSpPr>
              <a:spLocks/>
            </p:cNvSpPr>
            <p:nvPr/>
          </p:nvSpPr>
          <p:spPr bwMode="auto">
            <a:xfrm>
              <a:off x="3730024" y="1178957"/>
              <a:ext cx="980702" cy="315334"/>
            </a:xfrm>
            <a:custGeom>
              <a:avLst/>
              <a:gdLst>
                <a:gd name="T0" fmla="*/ 139 w 318"/>
                <a:gd name="T1" fmla="*/ 102 h 102"/>
                <a:gd name="T2" fmla="*/ 4 w 318"/>
                <a:gd name="T3" fmla="*/ 55 h 102"/>
                <a:gd name="T4" fmla="*/ 3 w 318"/>
                <a:gd name="T5" fmla="*/ 43 h 102"/>
                <a:gd name="T6" fmla="*/ 15 w 318"/>
                <a:gd name="T7" fmla="*/ 42 h 102"/>
                <a:gd name="T8" fmla="*/ 166 w 318"/>
                <a:gd name="T9" fmla="*/ 83 h 102"/>
                <a:gd name="T10" fmla="*/ 302 w 318"/>
                <a:gd name="T11" fmla="*/ 5 h 102"/>
                <a:gd name="T12" fmla="*/ 314 w 318"/>
                <a:gd name="T13" fmla="*/ 3 h 102"/>
                <a:gd name="T14" fmla="*/ 315 w 318"/>
                <a:gd name="T15" fmla="*/ 15 h 102"/>
                <a:gd name="T16" fmla="*/ 168 w 318"/>
                <a:gd name="T17" fmla="*/ 100 h 102"/>
                <a:gd name="T18" fmla="*/ 139 w 31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102">
                  <a:moveTo>
                    <a:pt x="139" y="102"/>
                  </a:moveTo>
                  <a:cubicBezTo>
                    <a:pt x="90" y="102"/>
                    <a:pt x="43" y="86"/>
                    <a:pt x="4" y="55"/>
                  </a:cubicBezTo>
                  <a:cubicBezTo>
                    <a:pt x="0" y="53"/>
                    <a:pt x="0" y="47"/>
                    <a:pt x="3" y="43"/>
                  </a:cubicBezTo>
                  <a:cubicBezTo>
                    <a:pt x="5" y="40"/>
                    <a:pt x="11" y="39"/>
                    <a:pt x="15" y="42"/>
                  </a:cubicBezTo>
                  <a:cubicBezTo>
                    <a:pt x="58" y="75"/>
                    <a:pt x="112" y="90"/>
                    <a:pt x="166" y="83"/>
                  </a:cubicBezTo>
                  <a:cubicBezTo>
                    <a:pt x="220" y="76"/>
                    <a:pt x="268" y="48"/>
                    <a:pt x="302" y="5"/>
                  </a:cubicBezTo>
                  <a:cubicBezTo>
                    <a:pt x="305" y="1"/>
                    <a:pt x="310" y="0"/>
                    <a:pt x="314" y="3"/>
                  </a:cubicBezTo>
                  <a:cubicBezTo>
                    <a:pt x="317" y="6"/>
                    <a:pt x="318" y="11"/>
                    <a:pt x="315" y="15"/>
                  </a:cubicBezTo>
                  <a:cubicBezTo>
                    <a:pt x="279" y="62"/>
                    <a:pt x="227" y="92"/>
                    <a:pt x="168" y="100"/>
                  </a:cubicBezTo>
                  <a:cubicBezTo>
                    <a:pt x="158" y="101"/>
                    <a:pt x="149" y="102"/>
                    <a:pt x="139" y="10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5" name="line"/>
            <p:cNvSpPr>
              <a:spLocks/>
            </p:cNvSpPr>
            <p:nvPr/>
          </p:nvSpPr>
          <p:spPr bwMode="auto">
            <a:xfrm>
              <a:off x="3081016" y="3188642"/>
              <a:ext cx="496387" cy="354562"/>
            </a:xfrm>
            <a:custGeom>
              <a:avLst/>
              <a:gdLst>
                <a:gd name="T0" fmla="*/ 9 w 161"/>
                <a:gd name="T1" fmla="*/ 115 h 115"/>
                <a:gd name="T2" fmla="*/ 7 w 161"/>
                <a:gd name="T3" fmla="*/ 115 h 115"/>
                <a:gd name="T4" fmla="*/ 1 w 161"/>
                <a:gd name="T5" fmla="*/ 104 h 115"/>
                <a:gd name="T6" fmla="*/ 154 w 161"/>
                <a:gd name="T7" fmla="*/ 18 h 115"/>
                <a:gd name="T8" fmla="*/ 160 w 161"/>
                <a:gd name="T9" fmla="*/ 29 h 115"/>
                <a:gd name="T10" fmla="*/ 149 w 161"/>
                <a:gd name="T11" fmla="*/ 35 h 115"/>
                <a:gd name="T12" fmla="*/ 68 w 161"/>
                <a:gd name="T13" fmla="*/ 45 h 115"/>
                <a:gd name="T14" fmla="*/ 18 w 161"/>
                <a:gd name="T15" fmla="*/ 109 h 115"/>
                <a:gd name="T16" fmla="*/ 9 w 161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15">
                  <a:moveTo>
                    <a:pt x="9" y="115"/>
                  </a:moveTo>
                  <a:cubicBezTo>
                    <a:pt x="9" y="115"/>
                    <a:pt x="8" y="115"/>
                    <a:pt x="7" y="115"/>
                  </a:cubicBezTo>
                  <a:cubicBezTo>
                    <a:pt x="2" y="114"/>
                    <a:pt x="0" y="109"/>
                    <a:pt x="1" y="104"/>
                  </a:cubicBezTo>
                  <a:cubicBezTo>
                    <a:pt x="20" y="38"/>
                    <a:pt x="88" y="0"/>
                    <a:pt x="154" y="18"/>
                  </a:cubicBezTo>
                  <a:cubicBezTo>
                    <a:pt x="159" y="20"/>
                    <a:pt x="161" y="24"/>
                    <a:pt x="160" y="29"/>
                  </a:cubicBezTo>
                  <a:cubicBezTo>
                    <a:pt x="159" y="33"/>
                    <a:pt x="154" y="36"/>
                    <a:pt x="149" y="35"/>
                  </a:cubicBezTo>
                  <a:cubicBezTo>
                    <a:pt x="122" y="27"/>
                    <a:pt x="93" y="31"/>
                    <a:pt x="68" y="45"/>
                  </a:cubicBezTo>
                  <a:cubicBezTo>
                    <a:pt x="43" y="59"/>
                    <a:pt x="25" y="81"/>
                    <a:pt x="18" y="109"/>
                  </a:cubicBezTo>
                  <a:cubicBezTo>
                    <a:pt x="17" y="113"/>
                    <a:pt x="13" y="115"/>
                    <a:pt x="9" y="11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136" name="circle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8075" y="417502"/>
            <a:ext cx="924878" cy="924878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7" name="circle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8391" y="1606414"/>
            <a:ext cx="840387" cy="838877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8" name="circle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6390" y="1490239"/>
            <a:ext cx="911299" cy="91129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9" name="circle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1198" y="2540345"/>
            <a:ext cx="663860" cy="66235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0" name="circle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899" y="2820977"/>
            <a:ext cx="663860" cy="66536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1" name="circl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00391" y="2152590"/>
            <a:ext cx="602001" cy="60049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2" name="circle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62917" y="3160450"/>
            <a:ext cx="639720" cy="64122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3" name="circle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110" y="2226520"/>
            <a:ext cx="694035" cy="69554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4" name="circle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7443" y="849010"/>
            <a:ext cx="675930" cy="67442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5" name="circle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52592" y="781116"/>
            <a:ext cx="820772" cy="819264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6" name="circle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70742" y="3356590"/>
            <a:ext cx="564281" cy="56428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47" name="people"/>
          <p:cNvGrpSpPr/>
          <p:nvPr>
            <p:custDataLst>
              <p:tags r:id="rId18"/>
            </p:custDataLst>
          </p:nvPr>
        </p:nvGrpSpPr>
        <p:grpSpPr>
          <a:xfrm>
            <a:off x="3084952" y="1776906"/>
            <a:ext cx="647265" cy="434526"/>
            <a:chOff x="4811577" y="1568220"/>
            <a:chExt cx="647265" cy="434526"/>
          </a:xfrm>
        </p:grpSpPr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11577" y="1568220"/>
              <a:ext cx="478281" cy="434526"/>
            </a:xfrm>
            <a:custGeom>
              <a:avLst/>
              <a:gdLst>
                <a:gd name="T0" fmla="*/ 154 w 155"/>
                <a:gd name="T1" fmla="*/ 136 h 141"/>
                <a:gd name="T2" fmla="*/ 102 w 155"/>
                <a:gd name="T3" fmla="*/ 94 h 141"/>
                <a:gd name="T4" fmla="*/ 91 w 155"/>
                <a:gd name="T5" fmla="*/ 95 h 141"/>
                <a:gd name="T6" fmla="*/ 91 w 155"/>
                <a:gd name="T7" fmla="*/ 92 h 141"/>
                <a:gd name="T8" fmla="*/ 114 w 155"/>
                <a:gd name="T9" fmla="*/ 48 h 141"/>
                <a:gd name="T10" fmla="*/ 77 w 155"/>
                <a:gd name="T11" fmla="*/ 0 h 141"/>
                <a:gd name="T12" fmla="*/ 41 w 155"/>
                <a:gd name="T13" fmla="*/ 48 h 141"/>
                <a:gd name="T14" fmla="*/ 64 w 155"/>
                <a:gd name="T15" fmla="*/ 92 h 141"/>
                <a:gd name="T16" fmla="*/ 64 w 155"/>
                <a:gd name="T17" fmla="*/ 95 h 141"/>
                <a:gd name="T18" fmla="*/ 53 w 155"/>
                <a:gd name="T19" fmla="*/ 94 h 141"/>
                <a:gd name="T20" fmla="*/ 1 w 155"/>
                <a:gd name="T21" fmla="*/ 136 h 141"/>
                <a:gd name="T22" fmla="*/ 1 w 155"/>
                <a:gd name="T23" fmla="*/ 139 h 141"/>
                <a:gd name="T24" fmla="*/ 4 w 155"/>
                <a:gd name="T25" fmla="*/ 141 h 141"/>
                <a:gd name="T26" fmla="*/ 151 w 155"/>
                <a:gd name="T27" fmla="*/ 141 h 141"/>
                <a:gd name="T28" fmla="*/ 154 w 155"/>
                <a:gd name="T29" fmla="*/ 139 h 141"/>
                <a:gd name="T30" fmla="*/ 154 w 155"/>
                <a:gd name="T31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1">
                  <a:moveTo>
                    <a:pt x="154" y="136"/>
                  </a:moveTo>
                  <a:cubicBezTo>
                    <a:pt x="145" y="115"/>
                    <a:pt x="133" y="95"/>
                    <a:pt x="102" y="94"/>
                  </a:cubicBezTo>
                  <a:cubicBezTo>
                    <a:pt x="97" y="93"/>
                    <a:pt x="94" y="94"/>
                    <a:pt x="91" y="95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4" y="85"/>
                    <a:pt x="114" y="68"/>
                    <a:pt x="114" y="48"/>
                  </a:cubicBezTo>
                  <a:cubicBezTo>
                    <a:pt x="114" y="21"/>
                    <a:pt x="97" y="0"/>
                    <a:pt x="77" y="0"/>
                  </a:cubicBezTo>
                  <a:cubicBezTo>
                    <a:pt x="57" y="0"/>
                    <a:pt x="41" y="21"/>
                    <a:pt x="41" y="48"/>
                  </a:cubicBezTo>
                  <a:cubicBezTo>
                    <a:pt x="41" y="68"/>
                    <a:pt x="51" y="85"/>
                    <a:pt x="64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1" y="94"/>
                    <a:pt x="58" y="93"/>
                    <a:pt x="53" y="94"/>
                  </a:cubicBezTo>
                  <a:cubicBezTo>
                    <a:pt x="22" y="95"/>
                    <a:pt x="10" y="115"/>
                    <a:pt x="1" y="136"/>
                  </a:cubicBezTo>
                  <a:cubicBezTo>
                    <a:pt x="0" y="137"/>
                    <a:pt x="0" y="138"/>
                    <a:pt x="1" y="139"/>
                  </a:cubicBezTo>
                  <a:cubicBezTo>
                    <a:pt x="1" y="140"/>
                    <a:pt x="3" y="141"/>
                    <a:pt x="4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1"/>
                    <a:pt x="153" y="140"/>
                    <a:pt x="154" y="139"/>
                  </a:cubicBezTo>
                  <a:cubicBezTo>
                    <a:pt x="155" y="138"/>
                    <a:pt x="155" y="137"/>
                    <a:pt x="15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101262" y="1654220"/>
              <a:ext cx="357580" cy="325895"/>
            </a:xfrm>
            <a:custGeom>
              <a:avLst/>
              <a:gdLst>
                <a:gd name="T0" fmla="*/ 116 w 116"/>
                <a:gd name="T1" fmla="*/ 102 h 106"/>
                <a:gd name="T2" fmla="*/ 77 w 116"/>
                <a:gd name="T3" fmla="*/ 70 h 106"/>
                <a:gd name="T4" fmla="*/ 68 w 116"/>
                <a:gd name="T5" fmla="*/ 71 h 106"/>
                <a:gd name="T6" fmla="*/ 68 w 116"/>
                <a:gd name="T7" fmla="*/ 69 h 106"/>
                <a:gd name="T8" fmla="*/ 86 w 116"/>
                <a:gd name="T9" fmla="*/ 36 h 106"/>
                <a:gd name="T10" fmla="*/ 58 w 116"/>
                <a:gd name="T11" fmla="*/ 0 h 106"/>
                <a:gd name="T12" fmla="*/ 31 w 116"/>
                <a:gd name="T13" fmla="*/ 36 h 106"/>
                <a:gd name="T14" fmla="*/ 48 w 116"/>
                <a:gd name="T15" fmla="*/ 69 h 106"/>
                <a:gd name="T16" fmla="*/ 48 w 116"/>
                <a:gd name="T17" fmla="*/ 71 h 106"/>
                <a:gd name="T18" fmla="*/ 40 w 116"/>
                <a:gd name="T19" fmla="*/ 70 h 106"/>
                <a:gd name="T20" fmla="*/ 1 w 116"/>
                <a:gd name="T21" fmla="*/ 102 h 106"/>
                <a:gd name="T22" fmla="*/ 1 w 116"/>
                <a:gd name="T23" fmla="*/ 104 h 106"/>
                <a:gd name="T24" fmla="*/ 3 w 116"/>
                <a:gd name="T25" fmla="*/ 106 h 106"/>
                <a:gd name="T26" fmla="*/ 114 w 116"/>
                <a:gd name="T27" fmla="*/ 106 h 106"/>
                <a:gd name="T28" fmla="*/ 116 w 116"/>
                <a:gd name="T29" fmla="*/ 104 h 106"/>
                <a:gd name="T30" fmla="*/ 116 w 116"/>
                <a:gd name="T3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6">
                  <a:moveTo>
                    <a:pt x="116" y="102"/>
                  </a:moveTo>
                  <a:cubicBezTo>
                    <a:pt x="109" y="87"/>
                    <a:pt x="100" y="71"/>
                    <a:pt x="77" y="70"/>
                  </a:cubicBezTo>
                  <a:cubicBezTo>
                    <a:pt x="73" y="70"/>
                    <a:pt x="71" y="71"/>
                    <a:pt x="68" y="71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8" y="64"/>
                    <a:pt x="86" y="51"/>
                    <a:pt x="86" y="36"/>
                  </a:cubicBezTo>
                  <a:cubicBezTo>
                    <a:pt x="86" y="16"/>
                    <a:pt x="73" y="0"/>
                    <a:pt x="58" y="0"/>
                  </a:cubicBezTo>
                  <a:cubicBezTo>
                    <a:pt x="43" y="0"/>
                    <a:pt x="31" y="16"/>
                    <a:pt x="31" y="36"/>
                  </a:cubicBezTo>
                  <a:cubicBezTo>
                    <a:pt x="31" y="51"/>
                    <a:pt x="38" y="64"/>
                    <a:pt x="48" y="6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4" y="70"/>
                    <a:pt x="40" y="70"/>
                  </a:cubicBezTo>
                  <a:cubicBezTo>
                    <a:pt x="17" y="71"/>
                    <a:pt x="8" y="87"/>
                    <a:pt x="1" y="102"/>
                  </a:cubicBezTo>
                  <a:cubicBezTo>
                    <a:pt x="0" y="103"/>
                    <a:pt x="0" y="104"/>
                    <a:pt x="1" y="104"/>
                  </a:cubicBezTo>
                  <a:cubicBezTo>
                    <a:pt x="1" y="105"/>
                    <a:pt x="2" y="106"/>
                    <a:pt x="3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6"/>
                    <a:pt x="115" y="105"/>
                    <a:pt x="116" y="104"/>
                  </a:cubicBezTo>
                  <a:cubicBezTo>
                    <a:pt x="116" y="104"/>
                    <a:pt x="116" y="103"/>
                    <a:pt x="11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50" name="speech bubbl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92672" y="965186"/>
            <a:ext cx="534105" cy="508457"/>
          </a:xfrm>
          <a:custGeom>
            <a:avLst/>
            <a:gdLst>
              <a:gd name="T0" fmla="*/ 141 w 173"/>
              <a:gd name="T1" fmla="*/ 0 h 165"/>
              <a:gd name="T2" fmla="*/ 28 w 173"/>
              <a:gd name="T3" fmla="*/ 0 h 165"/>
              <a:gd name="T4" fmla="*/ 27 w 173"/>
              <a:gd name="T5" fmla="*/ 0 h 165"/>
              <a:gd name="T6" fmla="*/ 0 w 173"/>
              <a:gd name="T7" fmla="*/ 33 h 165"/>
              <a:gd name="T8" fmla="*/ 0 w 173"/>
              <a:gd name="T9" fmla="*/ 93 h 165"/>
              <a:gd name="T10" fmla="*/ 31 w 173"/>
              <a:gd name="T11" fmla="*/ 128 h 165"/>
              <a:gd name="T12" fmla="*/ 71 w 173"/>
              <a:gd name="T13" fmla="*/ 128 h 165"/>
              <a:gd name="T14" fmla="*/ 95 w 173"/>
              <a:gd name="T15" fmla="*/ 163 h 165"/>
              <a:gd name="T16" fmla="*/ 98 w 173"/>
              <a:gd name="T17" fmla="*/ 165 h 165"/>
              <a:gd name="T18" fmla="*/ 98 w 173"/>
              <a:gd name="T19" fmla="*/ 165 h 165"/>
              <a:gd name="T20" fmla="*/ 102 w 173"/>
              <a:gd name="T21" fmla="*/ 163 h 165"/>
              <a:gd name="T22" fmla="*/ 123 w 173"/>
              <a:gd name="T23" fmla="*/ 128 h 165"/>
              <a:gd name="T24" fmla="*/ 141 w 173"/>
              <a:gd name="T25" fmla="*/ 128 h 165"/>
              <a:gd name="T26" fmla="*/ 173 w 173"/>
              <a:gd name="T27" fmla="*/ 93 h 165"/>
              <a:gd name="T28" fmla="*/ 173 w 173"/>
              <a:gd name="T29" fmla="*/ 33 h 165"/>
              <a:gd name="T30" fmla="*/ 141 w 173"/>
              <a:gd name="T3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41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11" y="2"/>
                  <a:pt x="0" y="16"/>
                  <a:pt x="0" y="3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14" y="128"/>
                  <a:pt x="3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4"/>
                  <a:pt x="97" y="165"/>
                  <a:pt x="98" y="165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4"/>
                  <a:pt x="102" y="16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8" y="128"/>
                  <a:pt x="173" y="112"/>
                  <a:pt x="173" y="93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3" y="15"/>
                  <a:pt x="159" y="0"/>
                  <a:pt x="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51" name="letter"/>
          <p:cNvGrpSpPr/>
          <p:nvPr>
            <p:custDataLst>
              <p:tags r:id="rId20"/>
            </p:custDataLst>
          </p:nvPr>
        </p:nvGrpSpPr>
        <p:grpSpPr>
          <a:xfrm>
            <a:off x="1810040" y="583466"/>
            <a:ext cx="433018" cy="582386"/>
            <a:chOff x="3536665" y="374780"/>
            <a:chExt cx="433018" cy="582386"/>
          </a:xfrm>
        </p:grpSpPr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36665" y="374780"/>
              <a:ext cx="433018" cy="582386"/>
            </a:xfrm>
            <a:custGeom>
              <a:avLst/>
              <a:gdLst>
                <a:gd name="T0" fmla="*/ 127 w 140"/>
                <a:gd name="T1" fmla="*/ 0 h 189"/>
                <a:gd name="T2" fmla="*/ 14 w 140"/>
                <a:gd name="T3" fmla="*/ 0 h 189"/>
                <a:gd name="T4" fmla="*/ 0 w 140"/>
                <a:gd name="T5" fmla="*/ 14 h 189"/>
                <a:gd name="T6" fmla="*/ 0 w 140"/>
                <a:gd name="T7" fmla="*/ 175 h 189"/>
                <a:gd name="T8" fmla="*/ 14 w 140"/>
                <a:gd name="T9" fmla="*/ 189 h 189"/>
                <a:gd name="T10" fmla="*/ 127 w 140"/>
                <a:gd name="T11" fmla="*/ 189 h 189"/>
                <a:gd name="T12" fmla="*/ 140 w 140"/>
                <a:gd name="T13" fmla="*/ 175 h 189"/>
                <a:gd name="T14" fmla="*/ 140 w 140"/>
                <a:gd name="T15" fmla="*/ 14 h 189"/>
                <a:gd name="T16" fmla="*/ 127 w 140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9">
                  <a:moveTo>
                    <a:pt x="1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89"/>
                    <a:pt x="14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5" y="189"/>
                    <a:pt x="140" y="183"/>
                    <a:pt x="140" y="175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6"/>
                    <a:pt x="13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3805227" y="445693"/>
              <a:ext cx="105614" cy="24140"/>
            </a:xfrm>
            <a:custGeom>
              <a:avLst/>
              <a:gdLst>
                <a:gd name="T0" fmla="*/ 30 w 34"/>
                <a:gd name="T1" fmla="*/ 8 h 8"/>
                <a:gd name="T2" fmla="*/ 4 w 34"/>
                <a:gd name="T3" fmla="*/ 8 h 8"/>
                <a:gd name="T4" fmla="*/ 0 w 34"/>
                <a:gd name="T5" fmla="*/ 4 h 8"/>
                <a:gd name="T6" fmla="*/ 4 w 34"/>
                <a:gd name="T7" fmla="*/ 0 h 8"/>
                <a:gd name="T8" fmla="*/ 30 w 34"/>
                <a:gd name="T9" fmla="*/ 0 h 8"/>
                <a:gd name="T10" fmla="*/ 34 w 34"/>
                <a:gd name="T11" fmla="*/ 4 h 8"/>
                <a:gd name="T12" fmla="*/ 30 w 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598524" y="504535"/>
              <a:ext cx="312316" cy="27158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3598524" y="566395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598524" y="741413"/>
              <a:ext cx="312316" cy="2565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3598524" y="679553"/>
              <a:ext cx="312316" cy="28667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3598524" y="803272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3598524" y="622219"/>
              <a:ext cx="312316" cy="30175"/>
            </a:xfrm>
            <a:custGeom>
              <a:avLst/>
              <a:gdLst>
                <a:gd name="T0" fmla="*/ 97 w 101"/>
                <a:gd name="T1" fmla="*/ 10 h 10"/>
                <a:gd name="T2" fmla="*/ 97 w 101"/>
                <a:gd name="T3" fmla="*/ 10 h 10"/>
                <a:gd name="T4" fmla="*/ 4 w 101"/>
                <a:gd name="T5" fmla="*/ 8 h 10"/>
                <a:gd name="T6" fmla="*/ 0 w 101"/>
                <a:gd name="T7" fmla="*/ 4 h 10"/>
                <a:gd name="T8" fmla="*/ 4 w 101"/>
                <a:gd name="T9" fmla="*/ 0 h 10"/>
                <a:gd name="T10" fmla="*/ 4 w 101"/>
                <a:gd name="T11" fmla="*/ 0 h 10"/>
                <a:gd name="T12" fmla="*/ 97 w 101"/>
                <a:gd name="T13" fmla="*/ 2 h 10"/>
                <a:gd name="T14" fmla="*/ 101 w 101"/>
                <a:gd name="T15" fmla="*/ 6 h 10"/>
                <a:gd name="T16" fmla="*/ 97 w 10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">
                  <a:moveTo>
                    <a:pt x="97" y="10"/>
                  </a:moveTo>
                  <a:cubicBezTo>
                    <a:pt x="97" y="10"/>
                    <a:pt x="97" y="10"/>
                    <a:pt x="97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9" y="2"/>
                    <a:pt x="101" y="3"/>
                    <a:pt x="101" y="6"/>
                  </a:cubicBezTo>
                  <a:cubicBezTo>
                    <a:pt x="101" y="8"/>
                    <a:pt x="99" y="10"/>
                    <a:pt x="97" y="1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604559" y="853062"/>
              <a:ext cx="108632" cy="33193"/>
            </a:xfrm>
            <a:custGeom>
              <a:avLst/>
              <a:gdLst>
                <a:gd name="T0" fmla="*/ 0 w 35"/>
                <a:gd name="T1" fmla="*/ 11 h 11"/>
                <a:gd name="T2" fmla="*/ 0 w 35"/>
                <a:gd name="T3" fmla="*/ 10 h 11"/>
                <a:gd name="T4" fmla="*/ 0 w 35"/>
                <a:gd name="T5" fmla="*/ 10 h 11"/>
                <a:gd name="T6" fmla="*/ 11 w 35"/>
                <a:gd name="T7" fmla="*/ 0 h 11"/>
                <a:gd name="T8" fmla="*/ 12 w 35"/>
                <a:gd name="T9" fmla="*/ 0 h 11"/>
                <a:gd name="T10" fmla="*/ 13 w 35"/>
                <a:gd name="T11" fmla="*/ 1 h 11"/>
                <a:gd name="T12" fmla="*/ 13 w 35"/>
                <a:gd name="T13" fmla="*/ 8 h 11"/>
                <a:gd name="T14" fmla="*/ 16 w 35"/>
                <a:gd name="T15" fmla="*/ 6 h 11"/>
                <a:gd name="T16" fmla="*/ 19 w 35"/>
                <a:gd name="T17" fmla="*/ 4 h 11"/>
                <a:gd name="T18" fmla="*/ 20 w 35"/>
                <a:gd name="T19" fmla="*/ 4 h 11"/>
                <a:gd name="T20" fmla="*/ 20 w 35"/>
                <a:gd name="T21" fmla="*/ 5 h 11"/>
                <a:gd name="T22" fmla="*/ 20 w 35"/>
                <a:gd name="T23" fmla="*/ 6 h 11"/>
                <a:gd name="T24" fmla="*/ 23 w 35"/>
                <a:gd name="T25" fmla="*/ 4 h 11"/>
                <a:gd name="T26" fmla="*/ 24 w 35"/>
                <a:gd name="T27" fmla="*/ 4 h 11"/>
                <a:gd name="T28" fmla="*/ 29 w 35"/>
                <a:gd name="T29" fmla="*/ 7 h 11"/>
                <a:gd name="T30" fmla="*/ 30 w 35"/>
                <a:gd name="T31" fmla="*/ 6 h 11"/>
                <a:gd name="T32" fmla="*/ 31 w 35"/>
                <a:gd name="T33" fmla="*/ 6 h 11"/>
                <a:gd name="T34" fmla="*/ 35 w 35"/>
                <a:gd name="T35" fmla="*/ 6 h 11"/>
                <a:gd name="T36" fmla="*/ 35 w 35"/>
                <a:gd name="T37" fmla="*/ 6 h 11"/>
                <a:gd name="T38" fmla="*/ 35 w 35"/>
                <a:gd name="T39" fmla="*/ 7 h 11"/>
                <a:gd name="T40" fmla="*/ 31 w 35"/>
                <a:gd name="T41" fmla="*/ 7 h 11"/>
                <a:gd name="T42" fmla="*/ 29 w 35"/>
                <a:gd name="T43" fmla="*/ 9 h 11"/>
                <a:gd name="T44" fmla="*/ 23 w 35"/>
                <a:gd name="T45" fmla="*/ 6 h 11"/>
                <a:gd name="T46" fmla="*/ 19 w 35"/>
                <a:gd name="T47" fmla="*/ 7 h 11"/>
                <a:gd name="T48" fmla="*/ 18 w 35"/>
                <a:gd name="T49" fmla="*/ 6 h 11"/>
                <a:gd name="T50" fmla="*/ 17 w 35"/>
                <a:gd name="T51" fmla="*/ 7 h 11"/>
                <a:gd name="T52" fmla="*/ 11 w 35"/>
                <a:gd name="T53" fmla="*/ 9 h 11"/>
                <a:gd name="T54" fmla="*/ 11 w 35"/>
                <a:gd name="T55" fmla="*/ 8 h 11"/>
                <a:gd name="T56" fmla="*/ 11 w 35"/>
                <a:gd name="T57" fmla="*/ 3 h 11"/>
                <a:gd name="T58" fmla="*/ 0 w 35"/>
                <a:gd name="T5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9" y="4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7"/>
                    <a:pt x="16" y="6"/>
                  </a:cubicBezTo>
                  <a:cubicBezTo>
                    <a:pt x="17" y="5"/>
                    <a:pt x="18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2" y="5"/>
                    <a:pt x="23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5" y="5"/>
                    <a:pt x="27" y="8"/>
                    <a:pt x="29" y="7"/>
                  </a:cubicBezTo>
                  <a:cubicBezTo>
                    <a:pt x="29" y="7"/>
                    <a:pt x="30" y="7"/>
                    <a:pt x="30" y="6"/>
                  </a:cubicBezTo>
                  <a:cubicBezTo>
                    <a:pt x="30" y="6"/>
                    <a:pt x="30" y="6"/>
                    <a:pt x="3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7" y="9"/>
                    <a:pt x="25" y="7"/>
                    <a:pt x="23" y="6"/>
                  </a:cubicBezTo>
                  <a:cubicBezTo>
                    <a:pt x="22" y="7"/>
                    <a:pt x="20" y="8"/>
                    <a:pt x="19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5" y="9"/>
                    <a:pt x="13" y="11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7"/>
                    <a:pt x="2" y="11"/>
                    <a:pt x="0" y="1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1" name="wireless"/>
          <p:cNvGrpSpPr/>
          <p:nvPr>
            <p:custDataLst>
              <p:tags r:id="rId21"/>
            </p:custDataLst>
          </p:nvPr>
        </p:nvGrpSpPr>
        <p:grpSpPr>
          <a:xfrm>
            <a:off x="3103058" y="2706310"/>
            <a:ext cx="543158" cy="333439"/>
            <a:chOff x="4829683" y="2497624"/>
            <a:chExt cx="543158" cy="333439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4909648" y="2615308"/>
              <a:ext cx="380211" cy="141825"/>
            </a:xfrm>
            <a:custGeom>
              <a:avLst/>
              <a:gdLst>
                <a:gd name="T0" fmla="*/ 10 w 123"/>
                <a:gd name="T1" fmla="*/ 45 h 46"/>
                <a:gd name="T2" fmla="*/ 5 w 123"/>
                <a:gd name="T3" fmla="*/ 43 h 46"/>
                <a:gd name="T4" fmla="*/ 4 w 123"/>
                <a:gd name="T5" fmla="*/ 30 h 46"/>
                <a:gd name="T6" fmla="*/ 63 w 123"/>
                <a:gd name="T7" fmla="*/ 0 h 46"/>
                <a:gd name="T8" fmla="*/ 120 w 123"/>
                <a:gd name="T9" fmla="*/ 30 h 46"/>
                <a:gd name="T10" fmla="*/ 119 w 123"/>
                <a:gd name="T11" fmla="*/ 43 h 46"/>
                <a:gd name="T12" fmla="*/ 106 w 123"/>
                <a:gd name="T13" fmla="*/ 41 h 46"/>
                <a:gd name="T14" fmla="*/ 63 w 123"/>
                <a:gd name="T15" fmla="*/ 18 h 46"/>
                <a:gd name="T16" fmla="*/ 17 w 123"/>
                <a:gd name="T17" fmla="*/ 41 h 46"/>
                <a:gd name="T18" fmla="*/ 10 w 123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6">
                  <a:moveTo>
                    <a:pt x="10" y="45"/>
                  </a:moveTo>
                  <a:cubicBezTo>
                    <a:pt x="8" y="45"/>
                    <a:pt x="6" y="44"/>
                    <a:pt x="5" y="43"/>
                  </a:cubicBezTo>
                  <a:cubicBezTo>
                    <a:pt x="1" y="40"/>
                    <a:pt x="0" y="34"/>
                    <a:pt x="4" y="30"/>
                  </a:cubicBezTo>
                  <a:cubicBezTo>
                    <a:pt x="19" y="12"/>
                    <a:pt x="42" y="0"/>
                    <a:pt x="63" y="0"/>
                  </a:cubicBezTo>
                  <a:cubicBezTo>
                    <a:pt x="82" y="0"/>
                    <a:pt x="105" y="12"/>
                    <a:pt x="120" y="30"/>
                  </a:cubicBezTo>
                  <a:cubicBezTo>
                    <a:pt x="123" y="34"/>
                    <a:pt x="122" y="40"/>
                    <a:pt x="119" y="43"/>
                  </a:cubicBezTo>
                  <a:cubicBezTo>
                    <a:pt x="115" y="46"/>
                    <a:pt x="109" y="45"/>
                    <a:pt x="106" y="41"/>
                  </a:cubicBezTo>
                  <a:cubicBezTo>
                    <a:pt x="95" y="28"/>
                    <a:pt x="77" y="18"/>
                    <a:pt x="63" y="18"/>
                  </a:cubicBezTo>
                  <a:cubicBezTo>
                    <a:pt x="47" y="18"/>
                    <a:pt x="29" y="27"/>
                    <a:pt x="17" y="41"/>
                  </a:cubicBezTo>
                  <a:cubicBezTo>
                    <a:pt x="16" y="44"/>
                    <a:pt x="13" y="45"/>
                    <a:pt x="1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4829683" y="2497624"/>
              <a:ext cx="543158" cy="188597"/>
            </a:xfrm>
            <a:custGeom>
              <a:avLst/>
              <a:gdLst>
                <a:gd name="T0" fmla="*/ 166 w 176"/>
                <a:gd name="T1" fmla="*/ 60 h 61"/>
                <a:gd name="T2" fmla="*/ 158 w 176"/>
                <a:gd name="T3" fmla="*/ 56 h 61"/>
                <a:gd name="T4" fmla="*/ 89 w 176"/>
                <a:gd name="T5" fmla="*/ 18 h 61"/>
                <a:gd name="T6" fmla="*/ 17 w 176"/>
                <a:gd name="T7" fmla="*/ 56 h 61"/>
                <a:gd name="T8" fmla="*/ 5 w 176"/>
                <a:gd name="T9" fmla="*/ 59 h 61"/>
                <a:gd name="T10" fmla="*/ 2 w 176"/>
                <a:gd name="T11" fmla="*/ 46 h 61"/>
                <a:gd name="T12" fmla="*/ 89 w 176"/>
                <a:gd name="T13" fmla="*/ 0 h 61"/>
                <a:gd name="T14" fmla="*/ 173 w 176"/>
                <a:gd name="T15" fmla="*/ 46 h 61"/>
                <a:gd name="T16" fmla="*/ 171 w 176"/>
                <a:gd name="T17" fmla="*/ 59 h 61"/>
                <a:gd name="T18" fmla="*/ 166 w 17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61">
                  <a:moveTo>
                    <a:pt x="166" y="60"/>
                  </a:moveTo>
                  <a:cubicBezTo>
                    <a:pt x="163" y="60"/>
                    <a:pt x="160" y="59"/>
                    <a:pt x="158" y="56"/>
                  </a:cubicBezTo>
                  <a:cubicBezTo>
                    <a:pt x="142" y="34"/>
                    <a:pt x="114" y="18"/>
                    <a:pt x="89" y="18"/>
                  </a:cubicBezTo>
                  <a:cubicBezTo>
                    <a:pt x="62" y="18"/>
                    <a:pt x="34" y="33"/>
                    <a:pt x="17" y="56"/>
                  </a:cubicBezTo>
                  <a:cubicBezTo>
                    <a:pt x="14" y="60"/>
                    <a:pt x="9" y="61"/>
                    <a:pt x="5" y="59"/>
                  </a:cubicBezTo>
                  <a:cubicBezTo>
                    <a:pt x="1" y="56"/>
                    <a:pt x="0" y="50"/>
                    <a:pt x="2" y="46"/>
                  </a:cubicBezTo>
                  <a:cubicBezTo>
                    <a:pt x="22" y="18"/>
                    <a:pt x="56" y="0"/>
                    <a:pt x="89" y="0"/>
                  </a:cubicBezTo>
                  <a:cubicBezTo>
                    <a:pt x="120" y="0"/>
                    <a:pt x="154" y="19"/>
                    <a:pt x="173" y="46"/>
                  </a:cubicBezTo>
                  <a:cubicBezTo>
                    <a:pt x="176" y="50"/>
                    <a:pt x="175" y="56"/>
                    <a:pt x="171" y="59"/>
                  </a:cubicBezTo>
                  <a:cubicBezTo>
                    <a:pt x="169" y="60"/>
                    <a:pt x="167" y="60"/>
                    <a:pt x="1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4986595" y="2732992"/>
              <a:ext cx="226316" cy="98071"/>
            </a:xfrm>
            <a:custGeom>
              <a:avLst/>
              <a:gdLst>
                <a:gd name="T0" fmla="*/ 10 w 73"/>
                <a:gd name="T1" fmla="*/ 31 h 32"/>
                <a:gd name="T2" fmla="*/ 4 w 73"/>
                <a:gd name="T3" fmla="*/ 29 h 32"/>
                <a:gd name="T4" fmla="*/ 4 w 73"/>
                <a:gd name="T5" fmla="*/ 16 h 32"/>
                <a:gd name="T6" fmla="*/ 38 w 73"/>
                <a:gd name="T7" fmla="*/ 0 h 32"/>
                <a:gd name="T8" fmla="*/ 70 w 73"/>
                <a:gd name="T9" fmla="*/ 16 h 32"/>
                <a:gd name="T10" fmla="*/ 70 w 73"/>
                <a:gd name="T11" fmla="*/ 29 h 32"/>
                <a:gd name="T12" fmla="*/ 57 w 73"/>
                <a:gd name="T13" fmla="*/ 29 h 32"/>
                <a:gd name="T14" fmla="*/ 38 w 73"/>
                <a:gd name="T15" fmla="*/ 18 h 32"/>
                <a:gd name="T16" fmla="*/ 16 w 73"/>
                <a:gd name="T17" fmla="*/ 29 h 32"/>
                <a:gd name="T18" fmla="*/ 10 w 73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2">
                  <a:moveTo>
                    <a:pt x="10" y="31"/>
                  </a:moveTo>
                  <a:cubicBezTo>
                    <a:pt x="8" y="31"/>
                    <a:pt x="6" y="31"/>
                    <a:pt x="4" y="29"/>
                  </a:cubicBezTo>
                  <a:cubicBezTo>
                    <a:pt x="0" y="25"/>
                    <a:pt x="0" y="20"/>
                    <a:pt x="4" y="16"/>
                  </a:cubicBezTo>
                  <a:cubicBezTo>
                    <a:pt x="14" y="6"/>
                    <a:pt x="26" y="0"/>
                    <a:pt x="38" y="0"/>
                  </a:cubicBezTo>
                  <a:cubicBezTo>
                    <a:pt x="48" y="0"/>
                    <a:pt x="60" y="6"/>
                    <a:pt x="70" y="16"/>
                  </a:cubicBezTo>
                  <a:cubicBezTo>
                    <a:pt x="73" y="20"/>
                    <a:pt x="73" y="25"/>
                    <a:pt x="70" y="29"/>
                  </a:cubicBezTo>
                  <a:cubicBezTo>
                    <a:pt x="66" y="32"/>
                    <a:pt x="60" y="32"/>
                    <a:pt x="57" y="29"/>
                  </a:cubicBezTo>
                  <a:cubicBezTo>
                    <a:pt x="50" y="21"/>
                    <a:pt x="42" y="18"/>
                    <a:pt x="38" y="18"/>
                  </a:cubicBezTo>
                  <a:cubicBezTo>
                    <a:pt x="31" y="18"/>
                    <a:pt x="23" y="22"/>
                    <a:pt x="16" y="29"/>
                  </a:cubicBezTo>
                  <a:cubicBezTo>
                    <a:pt x="15" y="30"/>
                    <a:pt x="12" y="31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65" name="paper clip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01058" y="2200871"/>
            <a:ext cx="200667" cy="499404"/>
          </a:xfrm>
          <a:custGeom>
            <a:avLst/>
            <a:gdLst>
              <a:gd name="T0" fmla="*/ 34 w 65"/>
              <a:gd name="T1" fmla="*/ 162 h 162"/>
              <a:gd name="T2" fmla="*/ 0 w 65"/>
              <a:gd name="T3" fmla="*/ 123 h 162"/>
              <a:gd name="T4" fmla="*/ 0 w 65"/>
              <a:gd name="T5" fmla="*/ 27 h 162"/>
              <a:gd name="T6" fmla="*/ 25 w 65"/>
              <a:gd name="T7" fmla="*/ 0 h 162"/>
              <a:gd name="T8" fmla="*/ 51 w 65"/>
              <a:gd name="T9" fmla="*/ 27 h 162"/>
              <a:gd name="T10" fmla="*/ 51 w 65"/>
              <a:gd name="T11" fmla="*/ 120 h 162"/>
              <a:gd name="T12" fmla="*/ 33 w 65"/>
              <a:gd name="T13" fmla="*/ 140 h 162"/>
              <a:gd name="T14" fmla="*/ 20 w 65"/>
              <a:gd name="T15" fmla="*/ 137 h 162"/>
              <a:gd name="T16" fmla="*/ 12 w 65"/>
              <a:gd name="T17" fmla="*/ 120 h 162"/>
              <a:gd name="T18" fmla="*/ 12 w 65"/>
              <a:gd name="T19" fmla="*/ 51 h 162"/>
              <a:gd name="T20" fmla="*/ 15 w 65"/>
              <a:gd name="T21" fmla="*/ 48 h 162"/>
              <a:gd name="T22" fmla="*/ 19 w 65"/>
              <a:gd name="T23" fmla="*/ 51 h 162"/>
              <a:gd name="T24" fmla="*/ 19 w 65"/>
              <a:gd name="T25" fmla="*/ 120 h 162"/>
              <a:gd name="T26" fmla="*/ 24 w 65"/>
              <a:gd name="T27" fmla="*/ 131 h 162"/>
              <a:gd name="T28" fmla="*/ 31 w 65"/>
              <a:gd name="T29" fmla="*/ 133 h 162"/>
              <a:gd name="T30" fmla="*/ 32 w 65"/>
              <a:gd name="T31" fmla="*/ 133 h 162"/>
              <a:gd name="T32" fmla="*/ 32 w 65"/>
              <a:gd name="T33" fmla="*/ 133 h 162"/>
              <a:gd name="T34" fmla="*/ 44 w 65"/>
              <a:gd name="T35" fmla="*/ 120 h 162"/>
              <a:gd name="T36" fmla="*/ 44 w 65"/>
              <a:gd name="T37" fmla="*/ 27 h 162"/>
              <a:gd name="T38" fmla="*/ 25 w 65"/>
              <a:gd name="T39" fmla="*/ 7 h 162"/>
              <a:gd name="T40" fmla="*/ 7 w 65"/>
              <a:gd name="T41" fmla="*/ 27 h 162"/>
              <a:gd name="T42" fmla="*/ 7 w 65"/>
              <a:gd name="T43" fmla="*/ 123 h 162"/>
              <a:gd name="T44" fmla="*/ 34 w 65"/>
              <a:gd name="T45" fmla="*/ 155 h 162"/>
              <a:gd name="T46" fmla="*/ 58 w 65"/>
              <a:gd name="T47" fmla="*/ 121 h 162"/>
              <a:gd name="T48" fmla="*/ 58 w 65"/>
              <a:gd name="T49" fmla="*/ 20 h 162"/>
              <a:gd name="T50" fmla="*/ 61 w 65"/>
              <a:gd name="T51" fmla="*/ 17 h 162"/>
              <a:gd name="T52" fmla="*/ 65 w 65"/>
              <a:gd name="T53" fmla="*/ 20 h 162"/>
              <a:gd name="T54" fmla="*/ 65 w 65"/>
              <a:gd name="T55" fmla="*/ 121 h 162"/>
              <a:gd name="T56" fmla="*/ 34 w 65"/>
              <a:gd name="T5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162">
                <a:moveTo>
                  <a:pt x="34" y="162"/>
                </a:moveTo>
                <a:cubicBezTo>
                  <a:pt x="22" y="162"/>
                  <a:pt x="0" y="154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6"/>
                  <a:pt x="16" y="0"/>
                  <a:pt x="25" y="0"/>
                </a:cubicBezTo>
                <a:cubicBezTo>
                  <a:pt x="36" y="0"/>
                  <a:pt x="51" y="8"/>
                  <a:pt x="51" y="2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31"/>
                  <a:pt x="43" y="140"/>
                  <a:pt x="33" y="140"/>
                </a:cubicBezTo>
                <a:cubicBezTo>
                  <a:pt x="29" y="141"/>
                  <a:pt x="24" y="140"/>
                  <a:pt x="20" y="137"/>
                </a:cubicBezTo>
                <a:cubicBezTo>
                  <a:pt x="17" y="135"/>
                  <a:pt x="12" y="129"/>
                  <a:pt x="12" y="120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49"/>
                  <a:pt x="13" y="48"/>
                  <a:pt x="15" y="48"/>
                </a:cubicBezTo>
                <a:cubicBezTo>
                  <a:pt x="17" y="48"/>
                  <a:pt x="19" y="49"/>
                  <a:pt x="19" y="51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6"/>
                  <a:pt x="22" y="130"/>
                  <a:pt x="24" y="131"/>
                </a:cubicBezTo>
                <a:cubicBezTo>
                  <a:pt x="27" y="133"/>
                  <a:pt x="30" y="134"/>
                  <a:pt x="31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9" y="133"/>
                  <a:pt x="44" y="128"/>
                  <a:pt x="44" y="120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12"/>
                  <a:pt x="32" y="7"/>
                  <a:pt x="25" y="7"/>
                </a:cubicBezTo>
                <a:cubicBezTo>
                  <a:pt x="24" y="7"/>
                  <a:pt x="7" y="7"/>
                  <a:pt x="7" y="27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49"/>
                  <a:pt x="24" y="155"/>
                  <a:pt x="34" y="155"/>
                </a:cubicBezTo>
                <a:cubicBezTo>
                  <a:pt x="42" y="155"/>
                  <a:pt x="58" y="147"/>
                  <a:pt x="58" y="121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8"/>
                  <a:pt x="59" y="17"/>
                  <a:pt x="61" y="17"/>
                </a:cubicBezTo>
                <a:cubicBezTo>
                  <a:pt x="63" y="17"/>
                  <a:pt x="65" y="18"/>
                  <a:pt x="65" y="20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50"/>
                  <a:pt x="47" y="162"/>
                  <a:pt x="3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66" name="clock"/>
          <p:cNvGrpSpPr/>
          <p:nvPr>
            <p:custDataLst>
              <p:tags r:id="rId23"/>
            </p:custDataLst>
          </p:nvPr>
        </p:nvGrpSpPr>
        <p:grpSpPr>
          <a:xfrm>
            <a:off x="2633830" y="3234380"/>
            <a:ext cx="497895" cy="493369"/>
            <a:chOff x="4360455" y="3025694"/>
            <a:chExt cx="497895" cy="493369"/>
          </a:xfrm>
        </p:grpSpPr>
        <p:sp>
          <p:nvSpPr>
            <p:cNvPr id="167" name="Oval 45"/>
            <p:cNvSpPr>
              <a:spLocks noChangeArrowheads="1"/>
            </p:cNvSpPr>
            <p:nvPr/>
          </p:nvSpPr>
          <p:spPr bwMode="auto">
            <a:xfrm>
              <a:off x="4383086" y="3043799"/>
              <a:ext cx="452632" cy="455649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4604876" y="3395343"/>
              <a:ext cx="9053" cy="45263"/>
            </a:xfrm>
            <a:custGeom>
              <a:avLst/>
              <a:gdLst>
                <a:gd name="T0" fmla="*/ 2 w 3"/>
                <a:gd name="T1" fmla="*/ 15 h 15"/>
                <a:gd name="T2" fmla="*/ 2 w 3"/>
                <a:gd name="T3" fmla="*/ 15 h 15"/>
                <a:gd name="T4" fmla="*/ 0 w 3"/>
                <a:gd name="T5" fmla="*/ 13 h 15"/>
                <a:gd name="T6" fmla="*/ 0 w 3"/>
                <a:gd name="T7" fmla="*/ 2 h 15"/>
                <a:gd name="T8" fmla="*/ 2 w 3"/>
                <a:gd name="T9" fmla="*/ 0 h 15"/>
                <a:gd name="T10" fmla="*/ 2 w 3"/>
                <a:gd name="T11" fmla="*/ 0 h 15"/>
                <a:gd name="T12" fmla="*/ 3 w 3"/>
                <a:gd name="T13" fmla="*/ 2 h 15"/>
                <a:gd name="T14" fmla="*/ 3 w 3"/>
                <a:gd name="T15" fmla="*/ 13 h 15"/>
                <a:gd name="T16" fmla="*/ 2 w 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9" name="Freeform 47"/>
            <p:cNvSpPr>
              <a:spLocks/>
            </p:cNvSpPr>
            <p:nvPr/>
          </p:nvSpPr>
          <p:spPr bwMode="auto">
            <a:xfrm>
              <a:off x="4604876" y="3102641"/>
              <a:ext cx="9053" cy="48281"/>
            </a:xfrm>
            <a:custGeom>
              <a:avLst/>
              <a:gdLst>
                <a:gd name="T0" fmla="*/ 2 w 3"/>
                <a:gd name="T1" fmla="*/ 16 h 16"/>
                <a:gd name="T2" fmla="*/ 0 w 3"/>
                <a:gd name="T3" fmla="*/ 14 h 16"/>
                <a:gd name="T4" fmla="*/ 0 w 3"/>
                <a:gd name="T5" fmla="*/ 2 h 16"/>
                <a:gd name="T6" fmla="*/ 2 w 3"/>
                <a:gd name="T7" fmla="*/ 0 h 16"/>
                <a:gd name="T8" fmla="*/ 3 w 3"/>
                <a:gd name="T9" fmla="*/ 2 h 16"/>
                <a:gd name="T10" fmla="*/ 3 w 3"/>
                <a:gd name="T11" fmla="*/ 14 h 16"/>
                <a:gd name="T12" fmla="*/ 2 w 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4666735" y="3377238"/>
              <a:ext cx="30175" cy="42246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1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10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7" y="14"/>
                    <a:pt x="6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4521893" y="3123764"/>
              <a:ext cx="30175" cy="43755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0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9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6" y="14"/>
                    <a:pt x="6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2" name="Freeform 50"/>
            <p:cNvSpPr>
              <a:spLocks/>
            </p:cNvSpPr>
            <p:nvPr/>
          </p:nvSpPr>
          <p:spPr bwMode="auto">
            <a:xfrm>
              <a:off x="4711998" y="3330466"/>
              <a:ext cx="46772" cy="30175"/>
            </a:xfrm>
            <a:custGeom>
              <a:avLst/>
              <a:gdLst>
                <a:gd name="T0" fmla="*/ 12 w 15"/>
                <a:gd name="T1" fmla="*/ 10 h 10"/>
                <a:gd name="T2" fmla="*/ 11 w 15"/>
                <a:gd name="T3" fmla="*/ 9 h 10"/>
                <a:gd name="T4" fmla="*/ 2 w 15"/>
                <a:gd name="T5" fmla="*/ 4 h 10"/>
                <a:gd name="T6" fmla="*/ 1 w 15"/>
                <a:gd name="T7" fmla="*/ 1 h 10"/>
                <a:gd name="T8" fmla="*/ 3 w 15"/>
                <a:gd name="T9" fmla="*/ 0 h 10"/>
                <a:gd name="T10" fmla="*/ 13 w 15"/>
                <a:gd name="T11" fmla="*/ 6 h 10"/>
                <a:gd name="T12" fmla="*/ 14 w 15"/>
                <a:gd name="T13" fmla="*/ 9 h 10"/>
                <a:gd name="T14" fmla="*/ 12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cubicBezTo>
                    <a:pt x="12" y="10"/>
                    <a:pt x="12" y="10"/>
                    <a:pt x="11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4" y="9"/>
                  </a:cubicBezTo>
                  <a:cubicBezTo>
                    <a:pt x="14" y="9"/>
                    <a:pt x="13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4463051" y="3185624"/>
              <a:ext cx="42246" cy="27158"/>
            </a:xfrm>
            <a:custGeom>
              <a:avLst/>
              <a:gdLst>
                <a:gd name="T0" fmla="*/ 12 w 14"/>
                <a:gd name="T1" fmla="*/ 9 h 9"/>
                <a:gd name="T2" fmla="*/ 11 w 14"/>
                <a:gd name="T3" fmla="*/ 9 h 9"/>
                <a:gd name="T4" fmla="*/ 1 w 14"/>
                <a:gd name="T5" fmla="*/ 4 h 9"/>
                <a:gd name="T6" fmla="*/ 0 w 14"/>
                <a:gd name="T7" fmla="*/ 1 h 9"/>
                <a:gd name="T8" fmla="*/ 3 w 14"/>
                <a:gd name="T9" fmla="*/ 0 h 9"/>
                <a:gd name="T10" fmla="*/ 13 w 14"/>
                <a:gd name="T11" fmla="*/ 6 h 9"/>
                <a:gd name="T12" fmla="*/ 13 w 14"/>
                <a:gd name="T13" fmla="*/ 8 h 9"/>
                <a:gd name="T14" fmla="*/ 12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2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8"/>
                    <a:pt x="13" y="8"/>
                  </a:cubicBezTo>
                  <a:cubicBezTo>
                    <a:pt x="13" y="9"/>
                    <a:pt x="12" y="9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4731613" y="3265589"/>
              <a:ext cx="45263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4440419" y="3265589"/>
              <a:ext cx="46772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4711998" y="3185624"/>
              <a:ext cx="46772" cy="27158"/>
            </a:xfrm>
            <a:custGeom>
              <a:avLst/>
              <a:gdLst>
                <a:gd name="T0" fmla="*/ 2 w 15"/>
                <a:gd name="T1" fmla="*/ 9 h 9"/>
                <a:gd name="T2" fmla="*/ 1 w 15"/>
                <a:gd name="T3" fmla="*/ 8 h 9"/>
                <a:gd name="T4" fmla="*/ 2 w 15"/>
                <a:gd name="T5" fmla="*/ 6 h 9"/>
                <a:gd name="T6" fmla="*/ 11 w 15"/>
                <a:gd name="T7" fmla="*/ 0 h 9"/>
                <a:gd name="T8" fmla="*/ 14 w 15"/>
                <a:gd name="T9" fmla="*/ 1 h 9"/>
                <a:gd name="T10" fmla="*/ 13 w 15"/>
                <a:gd name="T11" fmla="*/ 4 h 9"/>
                <a:gd name="T12" fmla="*/ 3 w 15"/>
                <a:gd name="T13" fmla="*/ 9 h 9"/>
                <a:gd name="T14" fmla="*/ 2 w 1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4463051" y="3330466"/>
              <a:ext cx="42246" cy="30175"/>
            </a:xfrm>
            <a:custGeom>
              <a:avLst/>
              <a:gdLst>
                <a:gd name="T0" fmla="*/ 2 w 14"/>
                <a:gd name="T1" fmla="*/ 10 h 10"/>
                <a:gd name="T2" fmla="*/ 0 w 14"/>
                <a:gd name="T3" fmla="*/ 9 h 10"/>
                <a:gd name="T4" fmla="*/ 1 w 14"/>
                <a:gd name="T5" fmla="*/ 6 h 10"/>
                <a:gd name="T6" fmla="*/ 11 w 14"/>
                <a:gd name="T7" fmla="*/ 0 h 10"/>
                <a:gd name="T8" fmla="*/ 13 w 14"/>
                <a:gd name="T9" fmla="*/ 1 h 10"/>
                <a:gd name="T10" fmla="*/ 13 w 14"/>
                <a:gd name="T11" fmla="*/ 4 h 10"/>
                <a:gd name="T12" fmla="*/ 3 w 14"/>
                <a:gd name="T13" fmla="*/ 9 h 10"/>
                <a:gd name="T14" fmla="*/ 2 w 1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4666735" y="3123764"/>
              <a:ext cx="30175" cy="43755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1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10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4521893" y="3377238"/>
              <a:ext cx="30175" cy="42246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0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9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0" name="Freeform 58"/>
            <p:cNvSpPr>
              <a:spLocks noEditPoints="1"/>
            </p:cNvSpPr>
            <p:nvPr/>
          </p:nvSpPr>
          <p:spPr bwMode="auto">
            <a:xfrm>
              <a:off x="4360455" y="3025694"/>
              <a:ext cx="497895" cy="493369"/>
            </a:xfrm>
            <a:custGeom>
              <a:avLst/>
              <a:gdLst>
                <a:gd name="T0" fmla="*/ 81 w 161"/>
                <a:gd name="T1" fmla="*/ 160 h 160"/>
                <a:gd name="T2" fmla="*/ 0 w 161"/>
                <a:gd name="T3" fmla="*/ 80 h 160"/>
                <a:gd name="T4" fmla="*/ 81 w 161"/>
                <a:gd name="T5" fmla="*/ 0 h 160"/>
                <a:gd name="T6" fmla="*/ 161 w 161"/>
                <a:gd name="T7" fmla="*/ 80 h 160"/>
                <a:gd name="T8" fmla="*/ 81 w 161"/>
                <a:gd name="T9" fmla="*/ 160 h 160"/>
                <a:gd name="T10" fmla="*/ 81 w 161"/>
                <a:gd name="T11" fmla="*/ 10 h 160"/>
                <a:gd name="T12" fmla="*/ 11 w 161"/>
                <a:gd name="T13" fmla="*/ 80 h 160"/>
                <a:gd name="T14" fmla="*/ 81 w 161"/>
                <a:gd name="T15" fmla="*/ 150 h 160"/>
                <a:gd name="T16" fmla="*/ 150 w 161"/>
                <a:gd name="T17" fmla="*/ 80 h 160"/>
                <a:gd name="T18" fmla="*/ 81 w 161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0">
                  <a:moveTo>
                    <a:pt x="81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0"/>
                  </a:cubicBezTo>
                  <a:cubicBezTo>
                    <a:pt x="161" y="124"/>
                    <a:pt x="125" y="160"/>
                    <a:pt x="81" y="160"/>
                  </a:cubicBezTo>
                  <a:close/>
                  <a:moveTo>
                    <a:pt x="81" y="10"/>
                  </a:moveTo>
                  <a:cubicBezTo>
                    <a:pt x="42" y="10"/>
                    <a:pt x="11" y="42"/>
                    <a:pt x="11" y="80"/>
                  </a:cubicBezTo>
                  <a:cubicBezTo>
                    <a:pt x="11" y="119"/>
                    <a:pt x="42" y="150"/>
                    <a:pt x="81" y="150"/>
                  </a:cubicBezTo>
                  <a:cubicBezTo>
                    <a:pt x="119" y="150"/>
                    <a:pt x="150" y="119"/>
                    <a:pt x="150" y="80"/>
                  </a:cubicBezTo>
                  <a:cubicBezTo>
                    <a:pt x="150" y="42"/>
                    <a:pt x="119" y="10"/>
                    <a:pt x="8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1" name="Freeform 59"/>
            <p:cNvSpPr>
              <a:spLocks noEditPoints="1"/>
            </p:cNvSpPr>
            <p:nvPr/>
          </p:nvSpPr>
          <p:spPr bwMode="auto">
            <a:xfrm>
              <a:off x="4407226" y="3070957"/>
              <a:ext cx="404351" cy="404351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5 h 131"/>
                <a:gd name="T4" fmla="*/ 66 w 131"/>
                <a:gd name="T5" fmla="*/ 0 h 131"/>
                <a:gd name="T6" fmla="*/ 131 w 131"/>
                <a:gd name="T7" fmla="*/ 65 h 131"/>
                <a:gd name="T8" fmla="*/ 66 w 131"/>
                <a:gd name="T9" fmla="*/ 131 h 131"/>
                <a:gd name="T10" fmla="*/ 66 w 131"/>
                <a:gd name="T11" fmla="*/ 2 h 131"/>
                <a:gd name="T12" fmla="*/ 3 w 131"/>
                <a:gd name="T13" fmla="*/ 65 h 131"/>
                <a:gd name="T14" fmla="*/ 66 w 131"/>
                <a:gd name="T15" fmla="*/ 128 h 131"/>
                <a:gd name="T16" fmla="*/ 128 w 131"/>
                <a:gd name="T17" fmla="*/ 65 h 131"/>
                <a:gd name="T18" fmla="*/ 66 w 1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1" y="29"/>
                    <a:pt x="131" y="65"/>
                  </a:cubicBezTo>
                  <a:cubicBezTo>
                    <a:pt x="131" y="101"/>
                    <a:pt x="102" y="131"/>
                    <a:pt x="66" y="131"/>
                  </a:cubicBezTo>
                  <a:close/>
                  <a:moveTo>
                    <a:pt x="66" y="2"/>
                  </a:moveTo>
                  <a:cubicBezTo>
                    <a:pt x="31" y="2"/>
                    <a:pt x="3" y="31"/>
                    <a:pt x="3" y="65"/>
                  </a:cubicBezTo>
                  <a:cubicBezTo>
                    <a:pt x="3" y="100"/>
                    <a:pt x="31" y="128"/>
                    <a:pt x="66" y="128"/>
                  </a:cubicBezTo>
                  <a:cubicBezTo>
                    <a:pt x="100" y="128"/>
                    <a:pt x="128" y="100"/>
                    <a:pt x="128" y="65"/>
                  </a:cubicBezTo>
                  <a:cubicBezTo>
                    <a:pt x="128" y="31"/>
                    <a:pt x="100" y="2"/>
                    <a:pt x="6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4598841" y="3161484"/>
              <a:ext cx="18105" cy="110141"/>
            </a:xfrm>
            <a:custGeom>
              <a:avLst/>
              <a:gdLst>
                <a:gd name="T0" fmla="*/ 3 w 6"/>
                <a:gd name="T1" fmla="*/ 36 h 36"/>
                <a:gd name="T2" fmla="*/ 0 w 6"/>
                <a:gd name="T3" fmla="*/ 33 h 36"/>
                <a:gd name="T4" fmla="*/ 0 w 6"/>
                <a:gd name="T5" fmla="*/ 2 h 36"/>
                <a:gd name="T6" fmla="*/ 3 w 6"/>
                <a:gd name="T7" fmla="*/ 0 h 36"/>
                <a:gd name="T8" fmla="*/ 6 w 6"/>
                <a:gd name="T9" fmla="*/ 2 h 36"/>
                <a:gd name="T10" fmla="*/ 6 w 6"/>
                <a:gd name="T11" fmla="*/ 33 h 36"/>
                <a:gd name="T12" fmla="*/ 3 w 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6">
                  <a:moveTo>
                    <a:pt x="3" y="36"/>
                  </a:moveTo>
                  <a:cubicBezTo>
                    <a:pt x="2" y="36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4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4604876" y="3262571"/>
              <a:ext cx="101088" cy="15088"/>
            </a:xfrm>
            <a:custGeom>
              <a:avLst/>
              <a:gdLst>
                <a:gd name="T0" fmla="*/ 30 w 33"/>
                <a:gd name="T1" fmla="*/ 5 h 5"/>
                <a:gd name="T2" fmla="*/ 3 w 33"/>
                <a:gd name="T3" fmla="*/ 5 h 5"/>
                <a:gd name="T4" fmla="*/ 0 w 33"/>
                <a:gd name="T5" fmla="*/ 3 h 5"/>
                <a:gd name="T6" fmla="*/ 3 w 33"/>
                <a:gd name="T7" fmla="*/ 0 h 5"/>
                <a:gd name="T8" fmla="*/ 30 w 33"/>
                <a:gd name="T9" fmla="*/ 0 h 5"/>
                <a:gd name="T10" fmla="*/ 33 w 33"/>
                <a:gd name="T11" fmla="*/ 3 h 5"/>
                <a:gd name="T12" fmla="*/ 30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2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4" name="Oval 62"/>
            <p:cNvSpPr>
              <a:spLocks noChangeArrowheads="1"/>
            </p:cNvSpPr>
            <p:nvPr/>
          </p:nvSpPr>
          <p:spPr bwMode="auto">
            <a:xfrm>
              <a:off x="4589788" y="3253518"/>
              <a:ext cx="36211" cy="36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85" name="calculator"/>
          <p:cNvGrpSpPr/>
          <p:nvPr>
            <p:custDataLst>
              <p:tags r:id="rId24"/>
            </p:custDataLst>
          </p:nvPr>
        </p:nvGrpSpPr>
        <p:grpSpPr>
          <a:xfrm>
            <a:off x="1048110" y="944064"/>
            <a:ext cx="274597" cy="484316"/>
            <a:chOff x="2774735" y="735378"/>
            <a:chExt cx="274597" cy="484316"/>
          </a:xfrm>
        </p:grpSpPr>
        <p:sp>
          <p:nvSpPr>
            <p:cNvPr id="186" name="Freeform 63"/>
            <p:cNvSpPr>
              <a:spLocks/>
            </p:cNvSpPr>
            <p:nvPr/>
          </p:nvSpPr>
          <p:spPr bwMode="auto">
            <a:xfrm>
              <a:off x="2780770" y="741413"/>
              <a:ext cx="262526" cy="472246"/>
            </a:xfrm>
            <a:custGeom>
              <a:avLst/>
              <a:gdLst>
                <a:gd name="T0" fmla="*/ 85 w 85"/>
                <a:gd name="T1" fmla="*/ 142 h 153"/>
                <a:gd name="T2" fmla="*/ 74 w 85"/>
                <a:gd name="T3" fmla="*/ 153 h 153"/>
                <a:gd name="T4" fmla="*/ 11 w 85"/>
                <a:gd name="T5" fmla="*/ 153 h 153"/>
                <a:gd name="T6" fmla="*/ 0 w 85"/>
                <a:gd name="T7" fmla="*/ 142 h 153"/>
                <a:gd name="T8" fmla="*/ 0 w 85"/>
                <a:gd name="T9" fmla="*/ 11 h 153"/>
                <a:gd name="T10" fmla="*/ 11 w 85"/>
                <a:gd name="T11" fmla="*/ 0 h 153"/>
                <a:gd name="T12" fmla="*/ 74 w 85"/>
                <a:gd name="T13" fmla="*/ 0 h 153"/>
                <a:gd name="T14" fmla="*/ 85 w 85"/>
                <a:gd name="T15" fmla="*/ 11 h 153"/>
                <a:gd name="T16" fmla="*/ 85 w 85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53">
                  <a:moveTo>
                    <a:pt x="85" y="142"/>
                  </a:moveTo>
                  <a:cubicBezTo>
                    <a:pt x="85" y="148"/>
                    <a:pt x="80" y="153"/>
                    <a:pt x="74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5" y="153"/>
                    <a:pt x="0" y="148"/>
                    <a:pt x="0" y="1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5" y="5"/>
                    <a:pt x="85" y="11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7" name="Freeform 64"/>
            <p:cNvSpPr>
              <a:spLocks noEditPoints="1"/>
            </p:cNvSpPr>
            <p:nvPr/>
          </p:nvSpPr>
          <p:spPr bwMode="auto">
            <a:xfrm>
              <a:off x="2774735" y="735378"/>
              <a:ext cx="274597" cy="484316"/>
            </a:xfrm>
            <a:custGeom>
              <a:avLst/>
              <a:gdLst>
                <a:gd name="T0" fmla="*/ 76 w 89"/>
                <a:gd name="T1" fmla="*/ 157 h 157"/>
                <a:gd name="T2" fmla="*/ 13 w 89"/>
                <a:gd name="T3" fmla="*/ 157 h 157"/>
                <a:gd name="T4" fmla="*/ 0 w 89"/>
                <a:gd name="T5" fmla="*/ 144 h 157"/>
                <a:gd name="T6" fmla="*/ 0 w 89"/>
                <a:gd name="T7" fmla="*/ 13 h 157"/>
                <a:gd name="T8" fmla="*/ 13 w 89"/>
                <a:gd name="T9" fmla="*/ 0 h 157"/>
                <a:gd name="T10" fmla="*/ 76 w 89"/>
                <a:gd name="T11" fmla="*/ 0 h 157"/>
                <a:gd name="T12" fmla="*/ 89 w 89"/>
                <a:gd name="T13" fmla="*/ 13 h 157"/>
                <a:gd name="T14" fmla="*/ 89 w 89"/>
                <a:gd name="T15" fmla="*/ 144 h 157"/>
                <a:gd name="T16" fmla="*/ 76 w 89"/>
                <a:gd name="T17" fmla="*/ 157 h 157"/>
                <a:gd name="T18" fmla="*/ 13 w 89"/>
                <a:gd name="T19" fmla="*/ 4 h 157"/>
                <a:gd name="T20" fmla="*/ 4 w 89"/>
                <a:gd name="T21" fmla="*/ 13 h 157"/>
                <a:gd name="T22" fmla="*/ 4 w 89"/>
                <a:gd name="T23" fmla="*/ 144 h 157"/>
                <a:gd name="T24" fmla="*/ 13 w 89"/>
                <a:gd name="T25" fmla="*/ 153 h 157"/>
                <a:gd name="T26" fmla="*/ 76 w 89"/>
                <a:gd name="T27" fmla="*/ 153 h 157"/>
                <a:gd name="T28" fmla="*/ 84 w 89"/>
                <a:gd name="T29" fmla="*/ 144 h 157"/>
                <a:gd name="T30" fmla="*/ 84 w 89"/>
                <a:gd name="T31" fmla="*/ 13 h 157"/>
                <a:gd name="T32" fmla="*/ 76 w 89"/>
                <a:gd name="T33" fmla="*/ 4 h 157"/>
                <a:gd name="T34" fmla="*/ 13 w 89"/>
                <a:gd name="T35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57">
                  <a:moveTo>
                    <a:pt x="76" y="157"/>
                  </a:move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9" y="6"/>
                    <a:pt x="89" y="1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1"/>
                    <a:pt x="83" y="157"/>
                    <a:pt x="76" y="157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3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49"/>
                    <a:pt x="8" y="153"/>
                    <a:pt x="13" y="153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81" y="153"/>
                    <a:pt x="84" y="149"/>
                    <a:pt x="84" y="14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8"/>
                    <a:pt x="81" y="4"/>
                    <a:pt x="76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8" name="Freeform 65"/>
            <p:cNvSpPr>
              <a:spLocks/>
            </p:cNvSpPr>
            <p:nvPr/>
          </p:nvSpPr>
          <p:spPr bwMode="auto">
            <a:xfrm>
              <a:off x="2806419" y="782149"/>
              <a:ext cx="212737" cy="73930"/>
            </a:xfrm>
            <a:custGeom>
              <a:avLst/>
              <a:gdLst>
                <a:gd name="T0" fmla="*/ 2 w 69"/>
                <a:gd name="T1" fmla="*/ 24 h 24"/>
                <a:gd name="T2" fmla="*/ 0 w 69"/>
                <a:gd name="T3" fmla="*/ 22 h 24"/>
                <a:gd name="T4" fmla="*/ 0 w 69"/>
                <a:gd name="T5" fmla="*/ 1 h 24"/>
                <a:gd name="T6" fmla="*/ 2 w 69"/>
                <a:gd name="T7" fmla="*/ 0 h 24"/>
                <a:gd name="T8" fmla="*/ 67 w 69"/>
                <a:gd name="T9" fmla="*/ 0 h 24"/>
                <a:gd name="T10" fmla="*/ 69 w 69"/>
                <a:gd name="T11" fmla="*/ 1 h 24"/>
                <a:gd name="T12" fmla="*/ 69 w 69"/>
                <a:gd name="T13" fmla="*/ 22 h 24"/>
                <a:gd name="T14" fmla="*/ 67 w 69"/>
                <a:gd name="T15" fmla="*/ 24 h 24"/>
                <a:gd name="T16" fmla="*/ 2 w 69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">
                  <a:moveTo>
                    <a:pt x="2" y="24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3"/>
                    <a:pt x="68" y="24"/>
                    <a:pt x="67" y="24"/>
                  </a:cubicBez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2821507" y="1068816"/>
              <a:ext cx="52808" cy="48281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2821507" y="1130676"/>
              <a:ext cx="117684" cy="45263"/>
            </a:xfrm>
            <a:custGeom>
              <a:avLst/>
              <a:gdLst>
                <a:gd name="T0" fmla="*/ 37 w 38"/>
                <a:gd name="T1" fmla="*/ 0 h 15"/>
                <a:gd name="T2" fmla="*/ 1 w 38"/>
                <a:gd name="T3" fmla="*/ 0 h 15"/>
                <a:gd name="T4" fmla="*/ 0 w 38"/>
                <a:gd name="T5" fmla="*/ 1 h 15"/>
                <a:gd name="T6" fmla="*/ 0 w 38"/>
                <a:gd name="T7" fmla="*/ 14 h 15"/>
                <a:gd name="T8" fmla="*/ 1 w 38"/>
                <a:gd name="T9" fmla="*/ 15 h 15"/>
                <a:gd name="T10" fmla="*/ 37 w 38"/>
                <a:gd name="T11" fmla="*/ 15 h 15"/>
                <a:gd name="T12" fmla="*/ 38 w 38"/>
                <a:gd name="T13" fmla="*/ 14 h 15"/>
                <a:gd name="T14" fmla="*/ 38 w 38"/>
                <a:gd name="T15" fmla="*/ 1 h 15"/>
                <a:gd name="T16" fmla="*/ 37 w 3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">
                  <a:moveTo>
                    <a:pt x="3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8" y="15"/>
                    <a:pt x="38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2886384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2951261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2951261" y="1130676"/>
              <a:ext cx="52808" cy="45263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2821507" y="1009974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2886384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2951261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821507" y="948114"/>
              <a:ext cx="52808" cy="49790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2886384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2951261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2821507" y="889272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2886384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2951261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06" name="@ sign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174846" y="3447117"/>
            <a:ext cx="354562" cy="384737"/>
          </a:xfrm>
          <a:custGeom>
            <a:avLst/>
            <a:gdLst>
              <a:gd name="T0" fmla="*/ 114 w 115"/>
              <a:gd name="T1" fmla="*/ 55 h 125"/>
              <a:gd name="T2" fmla="*/ 108 w 115"/>
              <a:gd name="T3" fmla="*/ 76 h 125"/>
              <a:gd name="T4" fmla="*/ 95 w 115"/>
              <a:gd name="T5" fmla="*/ 90 h 125"/>
              <a:gd name="T6" fmla="*/ 79 w 115"/>
              <a:gd name="T7" fmla="*/ 91 h 125"/>
              <a:gd name="T8" fmla="*/ 71 w 115"/>
              <a:gd name="T9" fmla="*/ 85 h 125"/>
              <a:gd name="T10" fmla="*/ 63 w 115"/>
              <a:gd name="T11" fmla="*/ 85 h 125"/>
              <a:gd name="T12" fmla="*/ 51 w 115"/>
              <a:gd name="T13" fmla="*/ 91 h 125"/>
              <a:gd name="T14" fmla="*/ 40 w 115"/>
              <a:gd name="T15" fmla="*/ 91 h 125"/>
              <a:gd name="T16" fmla="*/ 32 w 115"/>
              <a:gd name="T17" fmla="*/ 87 h 125"/>
              <a:gd name="T18" fmla="*/ 28 w 115"/>
              <a:gd name="T19" fmla="*/ 77 h 125"/>
              <a:gd name="T20" fmla="*/ 28 w 115"/>
              <a:gd name="T21" fmla="*/ 63 h 125"/>
              <a:gd name="T22" fmla="*/ 34 w 115"/>
              <a:gd name="T23" fmla="*/ 45 h 125"/>
              <a:gd name="T24" fmla="*/ 47 w 115"/>
              <a:gd name="T25" fmla="*/ 31 h 125"/>
              <a:gd name="T26" fmla="*/ 62 w 115"/>
              <a:gd name="T27" fmla="*/ 29 h 125"/>
              <a:gd name="T28" fmla="*/ 71 w 115"/>
              <a:gd name="T29" fmla="*/ 35 h 125"/>
              <a:gd name="T30" fmla="*/ 76 w 115"/>
              <a:gd name="T31" fmla="*/ 32 h 125"/>
              <a:gd name="T32" fmla="*/ 81 w 115"/>
              <a:gd name="T33" fmla="*/ 30 h 125"/>
              <a:gd name="T34" fmla="*/ 84 w 115"/>
              <a:gd name="T35" fmla="*/ 30 h 125"/>
              <a:gd name="T36" fmla="*/ 85 w 115"/>
              <a:gd name="T37" fmla="*/ 32 h 125"/>
              <a:gd name="T38" fmla="*/ 78 w 115"/>
              <a:gd name="T39" fmla="*/ 80 h 125"/>
              <a:gd name="T40" fmla="*/ 93 w 115"/>
              <a:gd name="T41" fmla="*/ 82 h 125"/>
              <a:gd name="T42" fmla="*/ 101 w 115"/>
              <a:gd name="T43" fmla="*/ 71 h 125"/>
              <a:gd name="T44" fmla="*/ 105 w 115"/>
              <a:gd name="T45" fmla="*/ 53 h 125"/>
              <a:gd name="T46" fmla="*/ 103 w 115"/>
              <a:gd name="T47" fmla="*/ 31 h 125"/>
              <a:gd name="T48" fmla="*/ 84 w 115"/>
              <a:gd name="T49" fmla="*/ 11 h 125"/>
              <a:gd name="T50" fmla="*/ 47 w 115"/>
              <a:gd name="T51" fmla="*/ 10 h 125"/>
              <a:gd name="T52" fmla="*/ 23 w 115"/>
              <a:gd name="T53" fmla="*/ 26 h 125"/>
              <a:gd name="T54" fmla="*/ 13 w 115"/>
              <a:gd name="T55" fmla="*/ 48 h 125"/>
              <a:gd name="T56" fmla="*/ 10 w 115"/>
              <a:gd name="T57" fmla="*/ 68 h 125"/>
              <a:gd name="T58" fmla="*/ 12 w 115"/>
              <a:gd name="T59" fmla="*/ 91 h 125"/>
              <a:gd name="T60" fmla="*/ 33 w 115"/>
              <a:gd name="T61" fmla="*/ 113 h 125"/>
              <a:gd name="T62" fmla="*/ 65 w 115"/>
              <a:gd name="T63" fmla="*/ 116 h 125"/>
              <a:gd name="T64" fmla="*/ 79 w 115"/>
              <a:gd name="T65" fmla="*/ 113 h 125"/>
              <a:gd name="T66" fmla="*/ 82 w 115"/>
              <a:gd name="T67" fmla="*/ 113 h 125"/>
              <a:gd name="T68" fmla="*/ 83 w 115"/>
              <a:gd name="T69" fmla="*/ 115 h 125"/>
              <a:gd name="T70" fmla="*/ 83 w 115"/>
              <a:gd name="T71" fmla="*/ 118 h 125"/>
              <a:gd name="T72" fmla="*/ 82 w 115"/>
              <a:gd name="T73" fmla="*/ 119 h 125"/>
              <a:gd name="T74" fmla="*/ 79 w 115"/>
              <a:gd name="T75" fmla="*/ 121 h 125"/>
              <a:gd name="T76" fmla="*/ 65 w 115"/>
              <a:gd name="T77" fmla="*/ 124 h 125"/>
              <a:gd name="T78" fmla="*/ 28 w 115"/>
              <a:gd name="T79" fmla="*/ 121 h 125"/>
              <a:gd name="T80" fmla="*/ 3 w 115"/>
              <a:gd name="T81" fmla="*/ 95 h 125"/>
              <a:gd name="T82" fmla="*/ 0 w 115"/>
              <a:gd name="T83" fmla="*/ 68 h 125"/>
              <a:gd name="T84" fmla="*/ 4 w 115"/>
              <a:gd name="T85" fmla="*/ 45 h 125"/>
              <a:gd name="T86" fmla="*/ 17 w 115"/>
              <a:gd name="T87" fmla="*/ 20 h 125"/>
              <a:gd name="T88" fmla="*/ 45 w 115"/>
              <a:gd name="T89" fmla="*/ 3 h 125"/>
              <a:gd name="T90" fmla="*/ 88 w 115"/>
              <a:gd name="T91" fmla="*/ 3 h 125"/>
              <a:gd name="T92" fmla="*/ 112 w 115"/>
              <a:gd name="T93" fmla="*/ 26 h 125"/>
              <a:gd name="T94" fmla="*/ 72 w 115"/>
              <a:gd name="T95" fmla="*/ 48 h 125"/>
              <a:gd name="T96" fmla="*/ 57 w 115"/>
              <a:gd name="T97" fmla="*/ 37 h 125"/>
              <a:gd name="T98" fmla="*/ 45 w 115"/>
              <a:gd name="T99" fmla="*/ 43 h 125"/>
              <a:gd name="T100" fmla="*/ 39 w 115"/>
              <a:gd name="T101" fmla="*/ 57 h 125"/>
              <a:gd name="T102" fmla="*/ 37 w 115"/>
              <a:gd name="T103" fmla="*/ 70 h 125"/>
              <a:gd name="T104" fmla="*/ 48 w 115"/>
              <a:gd name="T105" fmla="*/ 84 h 125"/>
              <a:gd name="T106" fmla="*/ 57 w 115"/>
              <a:gd name="T107" fmla="*/ 81 h 125"/>
              <a:gd name="T108" fmla="*/ 68 w 115"/>
              <a:gd name="T109" fmla="*/ 7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" h="125">
                <a:moveTo>
                  <a:pt x="115" y="44"/>
                </a:moveTo>
                <a:cubicBezTo>
                  <a:pt x="115" y="48"/>
                  <a:pt x="115" y="51"/>
                  <a:pt x="114" y="55"/>
                </a:cubicBezTo>
                <a:cubicBezTo>
                  <a:pt x="114" y="59"/>
                  <a:pt x="113" y="62"/>
                  <a:pt x="112" y="66"/>
                </a:cubicBezTo>
                <a:cubicBezTo>
                  <a:pt x="111" y="69"/>
                  <a:pt x="110" y="73"/>
                  <a:pt x="108" y="76"/>
                </a:cubicBezTo>
                <a:cubicBezTo>
                  <a:pt x="107" y="79"/>
                  <a:pt x="105" y="82"/>
                  <a:pt x="103" y="84"/>
                </a:cubicBezTo>
                <a:cubicBezTo>
                  <a:pt x="100" y="87"/>
                  <a:pt x="98" y="88"/>
                  <a:pt x="95" y="90"/>
                </a:cubicBezTo>
                <a:cubicBezTo>
                  <a:pt x="92" y="91"/>
                  <a:pt x="88" y="92"/>
                  <a:pt x="84" y="92"/>
                </a:cubicBezTo>
                <a:cubicBezTo>
                  <a:pt x="82" y="92"/>
                  <a:pt x="80" y="92"/>
                  <a:pt x="79" y="91"/>
                </a:cubicBezTo>
                <a:cubicBezTo>
                  <a:pt x="77" y="91"/>
                  <a:pt x="75" y="90"/>
                  <a:pt x="74" y="89"/>
                </a:cubicBezTo>
                <a:cubicBezTo>
                  <a:pt x="73" y="88"/>
                  <a:pt x="72" y="87"/>
                  <a:pt x="71" y="85"/>
                </a:cubicBezTo>
                <a:cubicBezTo>
                  <a:pt x="70" y="84"/>
                  <a:pt x="69" y="82"/>
                  <a:pt x="69" y="80"/>
                </a:cubicBezTo>
                <a:cubicBezTo>
                  <a:pt x="67" y="82"/>
                  <a:pt x="65" y="84"/>
                  <a:pt x="63" y="85"/>
                </a:cubicBezTo>
                <a:cubicBezTo>
                  <a:pt x="61" y="87"/>
                  <a:pt x="59" y="88"/>
                  <a:pt x="57" y="89"/>
                </a:cubicBezTo>
                <a:cubicBezTo>
                  <a:pt x="55" y="90"/>
                  <a:pt x="53" y="91"/>
                  <a:pt x="51" y="91"/>
                </a:cubicBezTo>
                <a:cubicBezTo>
                  <a:pt x="49" y="92"/>
                  <a:pt x="48" y="92"/>
                  <a:pt x="46" y="92"/>
                </a:cubicBezTo>
                <a:cubicBezTo>
                  <a:pt x="44" y="92"/>
                  <a:pt x="42" y="92"/>
                  <a:pt x="40" y="91"/>
                </a:cubicBezTo>
                <a:cubicBezTo>
                  <a:pt x="38" y="91"/>
                  <a:pt x="37" y="90"/>
                  <a:pt x="36" y="90"/>
                </a:cubicBezTo>
                <a:cubicBezTo>
                  <a:pt x="34" y="89"/>
                  <a:pt x="33" y="88"/>
                  <a:pt x="32" y="87"/>
                </a:cubicBezTo>
                <a:cubicBezTo>
                  <a:pt x="31" y="85"/>
                  <a:pt x="30" y="84"/>
                  <a:pt x="30" y="82"/>
                </a:cubicBezTo>
                <a:cubicBezTo>
                  <a:pt x="29" y="81"/>
                  <a:pt x="29" y="79"/>
                  <a:pt x="28" y="77"/>
                </a:cubicBezTo>
                <a:cubicBezTo>
                  <a:pt x="28" y="75"/>
                  <a:pt x="28" y="73"/>
                  <a:pt x="28" y="71"/>
                </a:cubicBezTo>
                <a:cubicBezTo>
                  <a:pt x="28" y="69"/>
                  <a:pt x="28" y="66"/>
                  <a:pt x="28" y="63"/>
                </a:cubicBezTo>
                <a:cubicBezTo>
                  <a:pt x="29" y="60"/>
                  <a:pt x="29" y="57"/>
                  <a:pt x="30" y="54"/>
                </a:cubicBezTo>
                <a:cubicBezTo>
                  <a:pt x="31" y="51"/>
                  <a:pt x="32" y="48"/>
                  <a:pt x="34" y="45"/>
                </a:cubicBezTo>
                <a:cubicBezTo>
                  <a:pt x="35" y="42"/>
                  <a:pt x="37" y="39"/>
                  <a:pt x="39" y="37"/>
                </a:cubicBezTo>
                <a:cubicBezTo>
                  <a:pt x="41" y="34"/>
                  <a:pt x="44" y="32"/>
                  <a:pt x="47" y="31"/>
                </a:cubicBezTo>
                <a:cubicBezTo>
                  <a:pt x="50" y="29"/>
                  <a:pt x="53" y="29"/>
                  <a:pt x="57" y="29"/>
                </a:cubicBezTo>
                <a:cubicBezTo>
                  <a:pt x="59" y="29"/>
                  <a:pt x="61" y="29"/>
                  <a:pt x="62" y="29"/>
                </a:cubicBezTo>
                <a:cubicBezTo>
                  <a:pt x="64" y="30"/>
                  <a:pt x="65" y="30"/>
                  <a:pt x="67" y="31"/>
                </a:cubicBezTo>
                <a:cubicBezTo>
                  <a:pt x="68" y="32"/>
                  <a:pt x="70" y="33"/>
                  <a:pt x="71" y="35"/>
                </a:cubicBezTo>
                <a:cubicBezTo>
                  <a:pt x="72" y="36"/>
                  <a:pt x="74" y="37"/>
                  <a:pt x="75" y="39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0"/>
                  <a:pt x="78" y="30"/>
                </a:cubicBezTo>
                <a:cubicBezTo>
                  <a:pt x="78" y="30"/>
                  <a:pt x="79" y="30"/>
                  <a:pt x="81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3" y="30"/>
                  <a:pt x="84" y="30"/>
                  <a:pt x="84" y="30"/>
                </a:cubicBezTo>
                <a:cubicBezTo>
                  <a:pt x="84" y="30"/>
                  <a:pt x="84" y="30"/>
                  <a:pt x="84" y="31"/>
                </a:cubicBezTo>
                <a:cubicBezTo>
                  <a:pt x="85" y="31"/>
                  <a:pt x="85" y="31"/>
                  <a:pt x="85" y="32"/>
                </a:cubicBezTo>
                <a:cubicBezTo>
                  <a:pt x="77" y="69"/>
                  <a:pt x="77" y="69"/>
                  <a:pt x="77" y="69"/>
                </a:cubicBezTo>
                <a:cubicBezTo>
                  <a:pt x="76" y="74"/>
                  <a:pt x="77" y="78"/>
                  <a:pt x="78" y="80"/>
                </a:cubicBezTo>
                <a:cubicBezTo>
                  <a:pt x="79" y="83"/>
                  <a:pt x="82" y="84"/>
                  <a:pt x="86" y="84"/>
                </a:cubicBezTo>
                <a:cubicBezTo>
                  <a:pt x="89" y="84"/>
                  <a:pt x="91" y="83"/>
                  <a:pt x="93" y="82"/>
                </a:cubicBezTo>
                <a:cubicBezTo>
                  <a:pt x="94" y="81"/>
                  <a:pt x="96" y="79"/>
                  <a:pt x="97" y="77"/>
                </a:cubicBezTo>
                <a:cubicBezTo>
                  <a:pt x="99" y="75"/>
                  <a:pt x="100" y="73"/>
                  <a:pt x="101" y="71"/>
                </a:cubicBezTo>
                <a:cubicBezTo>
                  <a:pt x="102" y="68"/>
                  <a:pt x="103" y="65"/>
                  <a:pt x="104" y="62"/>
                </a:cubicBezTo>
                <a:cubicBezTo>
                  <a:pt x="104" y="59"/>
                  <a:pt x="105" y="56"/>
                  <a:pt x="105" y="53"/>
                </a:cubicBezTo>
                <a:cubicBezTo>
                  <a:pt x="105" y="50"/>
                  <a:pt x="105" y="47"/>
                  <a:pt x="105" y="44"/>
                </a:cubicBezTo>
                <a:cubicBezTo>
                  <a:pt x="105" y="40"/>
                  <a:pt x="105" y="35"/>
                  <a:pt x="103" y="31"/>
                </a:cubicBezTo>
                <a:cubicBezTo>
                  <a:pt x="102" y="26"/>
                  <a:pt x="100" y="22"/>
                  <a:pt x="97" y="19"/>
                </a:cubicBezTo>
                <a:cubicBezTo>
                  <a:pt x="94" y="16"/>
                  <a:pt x="90" y="13"/>
                  <a:pt x="84" y="11"/>
                </a:cubicBezTo>
                <a:cubicBezTo>
                  <a:pt x="79" y="9"/>
                  <a:pt x="73" y="8"/>
                  <a:pt x="65" y="8"/>
                </a:cubicBezTo>
                <a:cubicBezTo>
                  <a:pt x="58" y="8"/>
                  <a:pt x="52" y="9"/>
                  <a:pt x="47" y="10"/>
                </a:cubicBezTo>
                <a:cubicBezTo>
                  <a:pt x="42" y="12"/>
                  <a:pt x="37" y="14"/>
                  <a:pt x="33" y="17"/>
                </a:cubicBezTo>
                <a:cubicBezTo>
                  <a:pt x="29" y="19"/>
                  <a:pt x="26" y="22"/>
                  <a:pt x="23" y="26"/>
                </a:cubicBezTo>
                <a:cubicBezTo>
                  <a:pt x="21" y="29"/>
                  <a:pt x="18" y="33"/>
                  <a:pt x="17" y="37"/>
                </a:cubicBezTo>
                <a:cubicBezTo>
                  <a:pt x="15" y="40"/>
                  <a:pt x="14" y="44"/>
                  <a:pt x="13" y="48"/>
                </a:cubicBezTo>
                <a:cubicBezTo>
                  <a:pt x="12" y="52"/>
                  <a:pt x="11" y="56"/>
                  <a:pt x="10" y="59"/>
                </a:cubicBezTo>
                <a:cubicBezTo>
                  <a:pt x="10" y="62"/>
                  <a:pt x="10" y="65"/>
                  <a:pt x="10" y="68"/>
                </a:cubicBezTo>
                <a:cubicBezTo>
                  <a:pt x="9" y="71"/>
                  <a:pt x="9" y="73"/>
                  <a:pt x="9" y="75"/>
                </a:cubicBezTo>
                <a:cubicBezTo>
                  <a:pt x="9" y="80"/>
                  <a:pt x="10" y="86"/>
                  <a:pt x="12" y="91"/>
                </a:cubicBezTo>
                <a:cubicBezTo>
                  <a:pt x="13" y="96"/>
                  <a:pt x="15" y="101"/>
                  <a:pt x="19" y="104"/>
                </a:cubicBezTo>
                <a:cubicBezTo>
                  <a:pt x="22" y="108"/>
                  <a:pt x="27" y="111"/>
                  <a:pt x="33" y="113"/>
                </a:cubicBezTo>
                <a:cubicBezTo>
                  <a:pt x="39" y="115"/>
                  <a:pt x="46" y="117"/>
                  <a:pt x="55" y="117"/>
                </a:cubicBezTo>
                <a:cubicBezTo>
                  <a:pt x="59" y="117"/>
                  <a:pt x="62" y="116"/>
                  <a:pt x="65" y="116"/>
                </a:cubicBezTo>
                <a:cubicBezTo>
                  <a:pt x="68" y="115"/>
                  <a:pt x="71" y="115"/>
                  <a:pt x="73" y="115"/>
                </a:cubicBezTo>
                <a:cubicBezTo>
                  <a:pt x="75" y="114"/>
                  <a:pt x="77" y="114"/>
                  <a:pt x="79" y="113"/>
                </a:cubicBezTo>
                <a:cubicBezTo>
                  <a:pt x="80" y="113"/>
                  <a:pt x="81" y="113"/>
                  <a:pt x="81" y="11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2" y="113"/>
                  <a:pt x="83" y="113"/>
                  <a:pt x="83" y="113"/>
                </a:cubicBezTo>
                <a:cubicBezTo>
                  <a:pt x="83" y="114"/>
                  <a:pt x="83" y="114"/>
                  <a:pt x="83" y="115"/>
                </a:cubicBezTo>
                <a:cubicBezTo>
                  <a:pt x="83" y="115"/>
                  <a:pt x="83" y="116"/>
                  <a:pt x="83" y="116"/>
                </a:cubicBezTo>
                <a:cubicBezTo>
                  <a:pt x="83" y="117"/>
                  <a:pt x="83" y="117"/>
                  <a:pt x="83" y="11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19"/>
                  <a:pt x="83" y="119"/>
                  <a:pt x="82" y="119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1" y="120"/>
                  <a:pt x="81" y="121"/>
                  <a:pt x="79" y="121"/>
                </a:cubicBezTo>
                <a:cubicBezTo>
                  <a:pt x="78" y="122"/>
                  <a:pt x="76" y="122"/>
                  <a:pt x="73" y="123"/>
                </a:cubicBezTo>
                <a:cubicBezTo>
                  <a:pt x="71" y="123"/>
                  <a:pt x="68" y="124"/>
                  <a:pt x="65" y="124"/>
                </a:cubicBezTo>
                <a:cubicBezTo>
                  <a:pt x="61" y="125"/>
                  <a:pt x="58" y="125"/>
                  <a:pt x="54" y="125"/>
                </a:cubicBezTo>
                <a:cubicBezTo>
                  <a:pt x="44" y="125"/>
                  <a:pt x="35" y="124"/>
                  <a:pt x="28" y="121"/>
                </a:cubicBezTo>
                <a:cubicBezTo>
                  <a:pt x="22" y="119"/>
                  <a:pt x="16" y="115"/>
                  <a:pt x="12" y="111"/>
                </a:cubicBezTo>
                <a:cubicBezTo>
                  <a:pt x="8" y="107"/>
                  <a:pt x="5" y="101"/>
                  <a:pt x="3" y="95"/>
                </a:cubicBezTo>
                <a:cubicBezTo>
                  <a:pt x="1" y="89"/>
                  <a:pt x="0" y="82"/>
                  <a:pt x="0" y="75"/>
                </a:cubicBezTo>
                <a:cubicBezTo>
                  <a:pt x="0" y="73"/>
                  <a:pt x="0" y="71"/>
                  <a:pt x="0" y="68"/>
                </a:cubicBezTo>
                <a:cubicBezTo>
                  <a:pt x="0" y="64"/>
                  <a:pt x="1" y="61"/>
                  <a:pt x="1" y="57"/>
                </a:cubicBezTo>
                <a:cubicBezTo>
                  <a:pt x="2" y="53"/>
                  <a:pt x="3" y="49"/>
                  <a:pt x="4" y="45"/>
                </a:cubicBezTo>
                <a:cubicBezTo>
                  <a:pt x="5" y="40"/>
                  <a:pt x="7" y="36"/>
                  <a:pt x="9" y="32"/>
                </a:cubicBezTo>
                <a:cubicBezTo>
                  <a:pt x="11" y="28"/>
                  <a:pt x="14" y="24"/>
                  <a:pt x="17" y="20"/>
                </a:cubicBezTo>
                <a:cubicBezTo>
                  <a:pt x="20" y="16"/>
                  <a:pt x="24" y="13"/>
                  <a:pt x="29" y="10"/>
                </a:cubicBezTo>
                <a:cubicBezTo>
                  <a:pt x="33" y="7"/>
                  <a:pt x="39" y="4"/>
                  <a:pt x="45" y="3"/>
                </a:cubicBezTo>
                <a:cubicBezTo>
                  <a:pt x="51" y="1"/>
                  <a:pt x="58" y="0"/>
                  <a:pt x="66" y="0"/>
                </a:cubicBezTo>
                <a:cubicBezTo>
                  <a:pt x="74" y="0"/>
                  <a:pt x="82" y="1"/>
                  <a:pt x="88" y="3"/>
                </a:cubicBezTo>
                <a:cubicBezTo>
                  <a:pt x="94" y="5"/>
                  <a:pt x="99" y="8"/>
                  <a:pt x="103" y="12"/>
                </a:cubicBezTo>
                <a:cubicBezTo>
                  <a:pt x="107" y="16"/>
                  <a:pt x="110" y="20"/>
                  <a:pt x="112" y="26"/>
                </a:cubicBezTo>
                <a:cubicBezTo>
                  <a:pt x="114" y="31"/>
                  <a:pt x="115" y="37"/>
                  <a:pt x="115" y="44"/>
                </a:cubicBezTo>
                <a:close/>
                <a:moveTo>
                  <a:pt x="72" y="48"/>
                </a:moveTo>
                <a:cubicBezTo>
                  <a:pt x="70" y="44"/>
                  <a:pt x="68" y="42"/>
                  <a:pt x="65" y="40"/>
                </a:cubicBezTo>
                <a:cubicBezTo>
                  <a:pt x="63" y="38"/>
                  <a:pt x="60" y="37"/>
                  <a:pt x="57" y="37"/>
                </a:cubicBezTo>
                <a:cubicBezTo>
                  <a:pt x="55" y="37"/>
                  <a:pt x="53" y="37"/>
                  <a:pt x="51" y="38"/>
                </a:cubicBezTo>
                <a:cubicBezTo>
                  <a:pt x="49" y="40"/>
                  <a:pt x="47" y="41"/>
                  <a:pt x="45" y="43"/>
                </a:cubicBezTo>
                <a:cubicBezTo>
                  <a:pt x="44" y="45"/>
                  <a:pt x="43" y="47"/>
                  <a:pt x="42" y="50"/>
                </a:cubicBezTo>
                <a:cubicBezTo>
                  <a:pt x="41" y="52"/>
                  <a:pt x="40" y="54"/>
                  <a:pt x="39" y="57"/>
                </a:cubicBezTo>
                <a:cubicBezTo>
                  <a:pt x="39" y="59"/>
                  <a:pt x="38" y="62"/>
                  <a:pt x="38" y="64"/>
                </a:cubicBezTo>
                <a:cubicBezTo>
                  <a:pt x="38" y="67"/>
                  <a:pt x="37" y="69"/>
                  <a:pt x="37" y="70"/>
                </a:cubicBezTo>
                <a:cubicBezTo>
                  <a:pt x="37" y="75"/>
                  <a:pt x="38" y="78"/>
                  <a:pt x="40" y="80"/>
                </a:cubicBezTo>
                <a:cubicBezTo>
                  <a:pt x="41" y="83"/>
                  <a:pt x="44" y="84"/>
                  <a:pt x="48" y="84"/>
                </a:cubicBezTo>
                <a:cubicBezTo>
                  <a:pt x="49" y="84"/>
                  <a:pt x="50" y="83"/>
                  <a:pt x="52" y="83"/>
                </a:cubicBezTo>
                <a:cubicBezTo>
                  <a:pt x="53" y="83"/>
                  <a:pt x="55" y="82"/>
                  <a:pt x="57" y="81"/>
                </a:cubicBezTo>
                <a:cubicBezTo>
                  <a:pt x="58" y="80"/>
                  <a:pt x="60" y="78"/>
                  <a:pt x="62" y="77"/>
                </a:cubicBezTo>
                <a:cubicBezTo>
                  <a:pt x="64" y="75"/>
                  <a:pt x="66" y="73"/>
                  <a:pt x="68" y="71"/>
                </a:cubicBezTo>
                <a:lnTo>
                  <a:pt x="7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207" name="smart phone"/>
          <p:cNvGrpSpPr/>
          <p:nvPr>
            <p:custDataLst>
              <p:tags r:id="rId26"/>
            </p:custDataLst>
          </p:nvPr>
        </p:nvGrpSpPr>
        <p:grpSpPr>
          <a:xfrm>
            <a:off x="687513" y="2906976"/>
            <a:ext cx="280632" cy="493369"/>
            <a:chOff x="2414138" y="2698290"/>
            <a:chExt cx="280632" cy="493369"/>
          </a:xfrm>
        </p:grpSpPr>
        <p:sp>
          <p:nvSpPr>
            <p:cNvPr id="208" name="Freeform 83"/>
            <p:cNvSpPr>
              <a:spLocks/>
            </p:cNvSpPr>
            <p:nvPr/>
          </p:nvSpPr>
          <p:spPr bwMode="auto">
            <a:xfrm>
              <a:off x="2420173" y="2704325"/>
              <a:ext cx="268561" cy="481299"/>
            </a:xfrm>
            <a:custGeom>
              <a:avLst/>
              <a:gdLst>
                <a:gd name="T0" fmla="*/ 87 w 87"/>
                <a:gd name="T1" fmla="*/ 142 h 156"/>
                <a:gd name="T2" fmla="*/ 73 w 87"/>
                <a:gd name="T3" fmla="*/ 156 h 156"/>
                <a:gd name="T4" fmla="*/ 13 w 87"/>
                <a:gd name="T5" fmla="*/ 156 h 156"/>
                <a:gd name="T6" fmla="*/ 0 w 87"/>
                <a:gd name="T7" fmla="*/ 142 h 156"/>
                <a:gd name="T8" fmla="*/ 0 w 87"/>
                <a:gd name="T9" fmla="*/ 13 h 156"/>
                <a:gd name="T10" fmla="*/ 13 w 87"/>
                <a:gd name="T11" fmla="*/ 0 h 156"/>
                <a:gd name="T12" fmla="*/ 73 w 87"/>
                <a:gd name="T13" fmla="*/ 0 h 156"/>
                <a:gd name="T14" fmla="*/ 87 w 87"/>
                <a:gd name="T15" fmla="*/ 13 h 156"/>
                <a:gd name="T16" fmla="*/ 87 w 87"/>
                <a:gd name="T17" fmla="*/ 142 h 156"/>
                <a:gd name="T18" fmla="*/ 87 w 87"/>
                <a:gd name="T1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56">
                  <a:moveTo>
                    <a:pt x="87" y="142"/>
                  </a:moveTo>
                  <a:cubicBezTo>
                    <a:pt x="87" y="149"/>
                    <a:pt x="80" y="156"/>
                    <a:pt x="7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7" y="156"/>
                    <a:pt x="0" y="149"/>
                    <a:pt x="0" y="14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7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7" y="5"/>
                    <a:pt x="87" y="1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9" name="Freeform 84"/>
            <p:cNvSpPr>
              <a:spLocks noEditPoints="1"/>
            </p:cNvSpPr>
            <p:nvPr/>
          </p:nvSpPr>
          <p:spPr bwMode="auto">
            <a:xfrm>
              <a:off x="2414138" y="2698290"/>
              <a:ext cx="280632" cy="493369"/>
            </a:xfrm>
            <a:custGeom>
              <a:avLst/>
              <a:gdLst>
                <a:gd name="T0" fmla="*/ 75 w 91"/>
                <a:gd name="T1" fmla="*/ 160 h 160"/>
                <a:gd name="T2" fmla="*/ 15 w 91"/>
                <a:gd name="T3" fmla="*/ 160 h 160"/>
                <a:gd name="T4" fmla="*/ 0 w 91"/>
                <a:gd name="T5" fmla="*/ 144 h 160"/>
                <a:gd name="T6" fmla="*/ 0 w 91"/>
                <a:gd name="T7" fmla="*/ 15 h 160"/>
                <a:gd name="T8" fmla="*/ 15 w 91"/>
                <a:gd name="T9" fmla="*/ 0 h 160"/>
                <a:gd name="T10" fmla="*/ 75 w 91"/>
                <a:gd name="T11" fmla="*/ 0 h 160"/>
                <a:gd name="T12" fmla="*/ 91 w 91"/>
                <a:gd name="T13" fmla="*/ 15 h 160"/>
                <a:gd name="T14" fmla="*/ 91 w 91"/>
                <a:gd name="T15" fmla="*/ 144 h 160"/>
                <a:gd name="T16" fmla="*/ 75 w 91"/>
                <a:gd name="T17" fmla="*/ 160 h 160"/>
                <a:gd name="T18" fmla="*/ 15 w 91"/>
                <a:gd name="T19" fmla="*/ 4 h 160"/>
                <a:gd name="T20" fmla="*/ 4 w 91"/>
                <a:gd name="T21" fmla="*/ 15 h 160"/>
                <a:gd name="T22" fmla="*/ 4 w 91"/>
                <a:gd name="T23" fmla="*/ 144 h 160"/>
                <a:gd name="T24" fmla="*/ 15 w 91"/>
                <a:gd name="T25" fmla="*/ 156 h 160"/>
                <a:gd name="T26" fmla="*/ 75 w 91"/>
                <a:gd name="T27" fmla="*/ 156 h 160"/>
                <a:gd name="T28" fmla="*/ 86 w 91"/>
                <a:gd name="T29" fmla="*/ 144 h 160"/>
                <a:gd name="T30" fmla="*/ 86 w 91"/>
                <a:gd name="T31" fmla="*/ 15 h 160"/>
                <a:gd name="T32" fmla="*/ 75 w 91"/>
                <a:gd name="T33" fmla="*/ 4 h 160"/>
                <a:gd name="T34" fmla="*/ 15 w 91"/>
                <a:gd name="T3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60">
                  <a:moveTo>
                    <a:pt x="75" y="160"/>
                  </a:moveTo>
                  <a:cubicBezTo>
                    <a:pt x="15" y="160"/>
                    <a:pt x="15" y="160"/>
                    <a:pt x="15" y="160"/>
                  </a:cubicBezTo>
                  <a:cubicBezTo>
                    <a:pt x="8" y="160"/>
                    <a:pt x="0" y="152"/>
                    <a:pt x="0" y="1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1" y="6"/>
                    <a:pt x="91" y="1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52"/>
                    <a:pt x="83" y="160"/>
                    <a:pt x="75" y="160"/>
                  </a:cubicBezTo>
                  <a:close/>
                  <a:moveTo>
                    <a:pt x="15" y="4"/>
                  </a:moveTo>
                  <a:cubicBezTo>
                    <a:pt x="10" y="4"/>
                    <a:pt x="4" y="8"/>
                    <a:pt x="4" y="15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50"/>
                    <a:pt x="10" y="156"/>
                    <a:pt x="15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81" y="156"/>
                    <a:pt x="86" y="150"/>
                    <a:pt x="86" y="14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8"/>
                    <a:pt x="81" y="4"/>
                    <a:pt x="75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0" name="Freeform 85"/>
            <p:cNvSpPr>
              <a:spLocks/>
            </p:cNvSpPr>
            <p:nvPr/>
          </p:nvSpPr>
          <p:spPr bwMode="auto">
            <a:xfrm>
              <a:off x="2460910" y="2760150"/>
              <a:ext cx="187088" cy="324387"/>
            </a:xfrm>
            <a:custGeom>
              <a:avLst/>
              <a:gdLst>
                <a:gd name="T0" fmla="*/ 0 w 124"/>
                <a:gd name="T1" fmla="*/ 0 h 215"/>
                <a:gd name="T2" fmla="*/ 124 w 124"/>
                <a:gd name="T3" fmla="*/ 0 h 215"/>
                <a:gd name="T4" fmla="*/ 124 w 124"/>
                <a:gd name="T5" fmla="*/ 215 h 215"/>
                <a:gd name="T6" fmla="*/ 0 w 124"/>
                <a:gd name="T7" fmla="*/ 215 h 215"/>
                <a:gd name="T8" fmla="*/ 0 w 124"/>
                <a:gd name="T9" fmla="*/ 0 h 215"/>
                <a:gd name="T10" fmla="*/ 0 w 124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15">
                  <a:moveTo>
                    <a:pt x="0" y="0"/>
                  </a:moveTo>
                  <a:lnTo>
                    <a:pt x="124" y="0"/>
                  </a:lnTo>
                  <a:lnTo>
                    <a:pt x="124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1" name="Freeform 86"/>
            <p:cNvSpPr>
              <a:spLocks noEditPoints="1"/>
            </p:cNvSpPr>
            <p:nvPr/>
          </p:nvSpPr>
          <p:spPr bwMode="auto">
            <a:xfrm>
              <a:off x="2454875" y="2754115"/>
              <a:ext cx="196140" cy="333439"/>
            </a:xfrm>
            <a:custGeom>
              <a:avLst/>
              <a:gdLst>
                <a:gd name="T0" fmla="*/ 63 w 64"/>
                <a:gd name="T1" fmla="*/ 108 h 108"/>
                <a:gd name="T2" fmla="*/ 2 w 64"/>
                <a:gd name="T3" fmla="*/ 108 h 108"/>
                <a:gd name="T4" fmla="*/ 0 w 64"/>
                <a:gd name="T5" fmla="*/ 107 h 108"/>
                <a:gd name="T6" fmla="*/ 0 w 64"/>
                <a:gd name="T7" fmla="*/ 2 h 108"/>
                <a:gd name="T8" fmla="*/ 2 w 64"/>
                <a:gd name="T9" fmla="*/ 0 h 108"/>
                <a:gd name="T10" fmla="*/ 63 w 64"/>
                <a:gd name="T11" fmla="*/ 0 h 108"/>
                <a:gd name="T12" fmla="*/ 64 w 64"/>
                <a:gd name="T13" fmla="*/ 2 h 108"/>
                <a:gd name="T14" fmla="*/ 64 w 64"/>
                <a:gd name="T15" fmla="*/ 107 h 108"/>
                <a:gd name="T16" fmla="*/ 63 w 64"/>
                <a:gd name="T17" fmla="*/ 108 h 108"/>
                <a:gd name="T18" fmla="*/ 3 w 64"/>
                <a:gd name="T19" fmla="*/ 105 h 108"/>
                <a:gd name="T20" fmla="*/ 62 w 64"/>
                <a:gd name="T21" fmla="*/ 105 h 108"/>
                <a:gd name="T22" fmla="*/ 62 w 64"/>
                <a:gd name="T23" fmla="*/ 3 h 108"/>
                <a:gd name="T24" fmla="*/ 3 w 64"/>
                <a:gd name="T25" fmla="*/ 3 h 108"/>
                <a:gd name="T26" fmla="*/ 3 w 64"/>
                <a:gd name="T27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8">
                  <a:moveTo>
                    <a:pt x="63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1"/>
                    <a:pt x="64" y="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7"/>
                    <a:pt x="64" y="108"/>
                    <a:pt x="63" y="108"/>
                  </a:cubicBezTo>
                  <a:close/>
                  <a:moveTo>
                    <a:pt x="3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2" name="Oval 87"/>
            <p:cNvSpPr>
              <a:spLocks noChangeArrowheads="1"/>
            </p:cNvSpPr>
            <p:nvPr/>
          </p:nvSpPr>
          <p:spPr bwMode="auto">
            <a:xfrm>
              <a:off x="2531823" y="3105659"/>
              <a:ext cx="45263" cy="497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213" name="envelope"/>
          <p:cNvGrpSpPr/>
          <p:nvPr>
            <p:custDataLst>
              <p:tags r:id="rId27"/>
            </p:custDataLst>
          </p:nvPr>
        </p:nvGrpSpPr>
        <p:grpSpPr>
          <a:xfrm>
            <a:off x="1063197" y="2383433"/>
            <a:ext cx="488842" cy="381720"/>
            <a:chOff x="2789822" y="2174747"/>
            <a:chExt cx="488842" cy="381720"/>
          </a:xfrm>
        </p:grpSpPr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2803402" y="2183799"/>
              <a:ext cx="464702" cy="360597"/>
            </a:xfrm>
            <a:custGeom>
              <a:avLst/>
              <a:gdLst>
                <a:gd name="T0" fmla="*/ 140 w 151"/>
                <a:gd name="T1" fmla="*/ 0 h 117"/>
                <a:gd name="T2" fmla="*/ 151 w 151"/>
                <a:gd name="T3" fmla="*/ 11 h 117"/>
                <a:gd name="T4" fmla="*/ 151 w 151"/>
                <a:gd name="T5" fmla="*/ 107 h 117"/>
                <a:gd name="T6" fmla="*/ 140 w 151"/>
                <a:gd name="T7" fmla="*/ 117 h 117"/>
                <a:gd name="T8" fmla="*/ 10 w 151"/>
                <a:gd name="T9" fmla="*/ 117 h 117"/>
                <a:gd name="T10" fmla="*/ 0 w 151"/>
                <a:gd name="T11" fmla="*/ 107 h 117"/>
                <a:gd name="T12" fmla="*/ 0 w 151"/>
                <a:gd name="T13" fmla="*/ 11 h 117"/>
                <a:gd name="T14" fmla="*/ 10 w 151"/>
                <a:gd name="T15" fmla="*/ 0 h 117"/>
                <a:gd name="T16" fmla="*/ 140 w 15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17">
                  <a:moveTo>
                    <a:pt x="140" y="0"/>
                  </a:moveTo>
                  <a:cubicBezTo>
                    <a:pt x="146" y="0"/>
                    <a:pt x="151" y="5"/>
                    <a:pt x="151" y="11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1" y="112"/>
                    <a:pt x="146" y="117"/>
                    <a:pt x="14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5" y="117"/>
                    <a:pt x="0" y="112"/>
                    <a:pt x="0" y="10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2809437" y="2198887"/>
              <a:ext cx="449614" cy="215755"/>
            </a:xfrm>
            <a:custGeom>
              <a:avLst/>
              <a:gdLst>
                <a:gd name="T0" fmla="*/ 146 w 146"/>
                <a:gd name="T1" fmla="*/ 0 h 70"/>
                <a:gd name="T2" fmla="*/ 78 w 146"/>
                <a:gd name="T3" fmla="*/ 66 h 70"/>
                <a:gd name="T4" fmla="*/ 63 w 146"/>
                <a:gd name="T5" fmla="*/ 65 h 70"/>
                <a:gd name="T6" fmla="*/ 0 w 146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70">
                  <a:moveTo>
                    <a:pt x="146" y="0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4" y="70"/>
                    <a:pt x="67" y="70"/>
                    <a:pt x="63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6" name="Freeform 90"/>
            <p:cNvSpPr>
              <a:spLocks noEditPoints="1"/>
            </p:cNvSpPr>
            <p:nvPr/>
          </p:nvSpPr>
          <p:spPr bwMode="auto">
            <a:xfrm>
              <a:off x="2789822" y="2174747"/>
              <a:ext cx="488842" cy="381720"/>
            </a:xfrm>
            <a:custGeom>
              <a:avLst/>
              <a:gdLst>
                <a:gd name="T0" fmla="*/ 144 w 158"/>
                <a:gd name="T1" fmla="*/ 0 h 124"/>
                <a:gd name="T2" fmla="*/ 14 w 158"/>
                <a:gd name="T3" fmla="*/ 0 h 124"/>
                <a:gd name="T4" fmla="*/ 0 w 158"/>
                <a:gd name="T5" fmla="*/ 14 h 124"/>
                <a:gd name="T6" fmla="*/ 0 w 158"/>
                <a:gd name="T7" fmla="*/ 110 h 124"/>
                <a:gd name="T8" fmla="*/ 14 w 158"/>
                <a:gd name="T9" fmla="*/ 124 h 124"/>
                <a:gd name="T10" fmla="*/ 144 w 158"/>
                <a:gd name="T11" fmla="*/ 124 h 124"/>
                <a:gd name="T12" fmla="*/ 158 w 158"/>
                <a:gd name="T13" fmla="*/ 110 h 124"/>
                <a:gd name="T14" fmla="*/ 158 w 158"/>
                <a:gd name="T15" fmla="*/ 14 h 124"/>
                <a:gd name="T16" fmla="*/ 144 w 158"/>
                <a:gd name="T17" fmla="*/ 0 h 124"/>
                <a:gd name="T18" fmla="*/ 144 w 158"/>
                <a:gd name="T19" fmla="*/ 7 h 124"/>
                <a:gd name="T20" fmla="*/ 147 w 158"/>
                <a:gd name="T21" fmla="*/ 8 h 124"/>
                <a:gd name="T22" fmla="*/ 81 w 158"/>
                <a:gd name="T23" fmla="*/ 71 h 124"/>
                <a:gd name="T24" fmla="*/ 77 w 158"/>
                <a:gd name="T25" fmla="*/ 73 h 124"/>
                <a:gd name="T26" fmla="*/ 72 w 158"/>
                <a:gd name="T27" fmla="*/ 71 h 124"/>
                <a:gd name="T28" fmla="*/ 11 w 158"/>
                <a:gd name="T29" fmla="*/ 8 h 124"/>
                <a:gd name="T30" fmla="*/ 14 w 158"/>
                <a:gd name="T31" fmla="*/ 7 h 124"/>
                <a:gd name="T32" fmla="*/ 144 w 158"/>
                <a:gd name="T33" fmla="*/ 7 h 124"/>
                <a:gd name="T34" fmla="*/ 144 w 158"/>
                <a:gd name="T35" fmla="*/ 116 h 124"/>
                <a:gd name="T36" fmla="*/ 14 w 158"/>
                <a:gd name="T37" fmla="*/ 116 h 124"/>
                <a:gd name="T38" fmla="*/ 8 w 158"/>
                <a:gd name="T39" fmla="*/ 110 h 124"/>
                <a:gd name="T40" fmla="*/ 8 w 158"/>
                <a:gd name="T41" fmla="*/ 15 h 124"/>
                <a:gd name="T42" fmla="*/ 67 w 158"/>
                <a:gd name="T43" fmla="*/ 76 h 124"/>
                <a:gd name="T44" fmla="*/ 77 w 158"/>
                <a:gd name="T45" fmla="*/ 80 h 124"/>
                <a:gd name="T46" fmla="*/ 77 w 158"/>
                <a:gd name="T47" fmla="*/ 80 h 124"/>
                <a:gd name="T48" fmla="*/ 87 w 158"/>
                <a:gd name="T49" fmla="*/ 76 h 124"/>
                <a:gd name="T50" fmla="*/ 151 w 158"/>
                <a:gd name="T51" fmla="*/ 14 h 124"/>
                <a:gd name="T52" fmla="*/ 151 w 158"/>
                <a:gd name="T53" fmla="*/ 110 h 124"/>
                <a:gd name="T54" fmla="*/ 144 w 158"/>
                <a:gd name="T55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24">
                  <a:moveTo>
                    <a:pt x="14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7"/>
                    <a:pt x="7" y="124"/>
                    <a:pt x="14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2" y="124"/>
                    <a:pt x="158" y="117"/>
                    <a:pt x="158" y="11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6"/>
                    <a:pt x="152" y="0"/>
                    <a:pt x="144" y="0"/>
                  </a:cubicBezTo>
                  <a:close/>
                  <a:moveTo>
                    <a:pt x="144" y="7"/>
                  </a:moveTo>
                  <a:cubicBezTo>
                    <a:pt x="145" y="7"/>
                    <a:pt x="146" y="7"/>
                    <a:pt x="147" y="8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2"/>
                    <a:pt x="79" y="73"/>
                    <a:pt x="77" y="73"/>
                  </a:cubicBezTo>
                  <a:cubicBezTo>
                    <a:pt x="75" y="73"/>
                    <a:pt x="73" y="72"/>
                    <a:pt x="72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3" y="7"/>
                    <a:pt x="14" y="7"/>
                  </a:cubicBezTo>
                  <a:lnTo>
                    <a:pt x="144" y="7"/>
                  </a:lnTo>
                  <a:close/>
                  <a:moveTo>
                    <a:pt x="144" y="116"/>
                  </a:moveTo>
                  <a:cubicBezTo>
                    <a:pt x="14" y="116"/>
                    <a:pt x="14" y="116"/>
                    <a:pt x="14" y="116"/>
                  </a:cubicBezTo>
                  <a:cubicBezTo>
                    <a:pt x="11" y="116"/>
                    <a:pt x="8" y="113"/>
                    <a:pt x="8" y="1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81" y="80"/>
                    <a:pt x="84" y="79"/>
                    <a:pt x="87" y="7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3"/>
                    <a:pt x="148" y="116"/>
                    <a:pt x="144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8" y="1779341"/>
            <a:ext cx="807230" cy="246512"/>
          </a:xfrm>
          <a:prstGeom prst="rect">
            <a:avLst/>
          </a:prstGeom>
        </p:spPr>
      </p:pic>
      <p:sp>
        <p:nvSpPr>
          <p:cNvPr id="219" name="green rectangle"/>
          <p:cNvSpPr/>
          <p:nvPr>
            <p:custDataLst>
              <p:tags r:id="rId29"/>
            </p:custDataLst>
          </p:nvPr>
        </p:nvSpPr>
        <p:spPr>
          <a:xfrm>
            <a:off x="4267200" y="1219201"/>
            <a:ext cx="4343400" cy="502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Description : </a:t>
            </a: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Sondage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électronique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contenant</a:t>
            </a:r>
            <a:r>
              <a:rPr lang="en-CA" sz="1600" b="1" dirty="0" smtClean="0">
                <a:latin typeface="Arial Narrow" panose="020B0606020202030204" pitchFamily="34" charset="0"/>
              </a:rPr>
              <a:t> des questions à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choix</a:t>
            </a:r>
            <a:r>
              <a:rPr lang="en-CA" sz="1600" b="1" dirty="0" smtClean="0">
                <a:latin typeface="Arial Narrow" panose="020B0606020202030204" pitchFamily="34" charset="0"/>
              </a:rPr>
              <a:t> multiples, des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échelles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d’évaluation</a:t>
            </a:r>
            <a:r>
              <a:rPr lang="en-CA" sz="1600" b="1" dirty="0" smtClean="0">
                <a:latin typeface="Arial Narrow" panose="020B0606020202030204" pitchFamily="34" charset="0"/>
              </a:rPr>
              <a:t> et des vignettes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cliniques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visant</a:t>
            </a:r>
            <a:r>
              <a:rPr lang="en-CA" sz="1600" b="1" dirty="0" smtClean="0">
                <a:latin typeface="Arial Narrow" panose="020B0606020202030204" pitchFamily="34" charset="0"/>
              </a:rPr>
              <a:t> à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évaluer</a:t>
            </a:r>
            <a:r>
              <a:rPr lang="en-CA" sz="1600" b="1" dirty="0" smtClean="0">
                <a:latin typeface="Arial Narrow" panose="020B0606020202030204" pitchFamily="34" charset="0"/>
              </a:rPr>
              <a:t>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lacunes</a:t>
            </a:r>
            <a:r>
              <a:rPr lang="en-CA" sz="1600" b="1" dirty="0" smtClean="0">
                <a:latin typeface="Arial Narrow" panose="020B0606020202030204" pitchFamily="34" charset="0"/>
              </a:rPr>
              <a:t> et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besoins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en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matière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connaissances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sur</a:t>
            </a:r>
            <a:r>
              <a:rPr lang="en-CA" sz="1600" b="1" dirty="0" smtClean="0">
                <a:latin typeface="Arial Narrow" panose="020B0606020202030204" pitchFamily="34" charset="0"/>
              </a:rPr>
              <a:t> le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diabète</a:t>
            </a:r>
            <a:endParaRPr lang="en-CA" sz="1600" b="1" dirty="0" smtClean="0">
              <a:latin typeface="Arial Narrow" panose="020B0606020202030204" pitchFamily="34" charset="0"/>
            </a:endParaRP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r>
              <a:rPr lang="en-CA" sz="1600" b="1" i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Éléments</a:t>
            </a:r>
            <a:r>
              <a:rPr lang="en-CA" sz="16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CA" sz="16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spécifiques</a:t>
            </a:r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 :</a:t>
            </a:r>
          </a:p>
          <a:p>
            <a:endParaRPr lang="en-CA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Données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démographiques</a:t>
            </a:r>
            <a:endParaRPr lang="en-CA" sz="16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Évaluation</a:t>
            </a:r>
            <a:r>
              <a:rPr lang="en-CA" sz="1600" b="1" dirty="0" smtClean="0">
                <a:latin typeface="Arial Narrow" panose="020B0606020202030204" pitchFamily="34" charset="0"/>
              </a:rPr>
              <a:t> des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connaissances</a:t>
            </a:r>
            <a:r>
              <a:rPr lang="en-CA" sz="1600" b="1" dirty="0" smtClean="0">
                <a:latin typeface="Arial Narrow" panose="020B0606020202030204" pitchFamily="34" charset="0"/>
              </a:rPr>
              <a:t>, perceptions et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priorités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actuelles</a:t>
            </a:r>
            <a:r>
              <a:rPr lang="en-CA" sz="1600" b="1" dirty="0" smtClean="0">
                <a:latin typeface="Arial Narrow" panose="020B0606020202030204" pitchFamily="34" charset="0"/>
              </a:rPr>
              <a:t> (</a:t>
            </a:r>
            <a:r>
              <a:rPr lang="en-CA" sz="1600" b="1" dirty="0" err="1" smtClean="0">
                <a:latin typeface="Arial Narrow" panose="020B0606020202030204" pitchFamily="34" charset="0"/>
              </a:rPr>
              <a:t>besoins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perçus</a:t>
            </a:r>
            <a:r>
              <a:rPr lang="en-CA" sz="1600" b="1" dirty="0" smtClean="0">
                <a:latin typeface="Arial Narrow" panose="020B0606020202030204" pitchFamily="34" charset="0"/>
              </a:rPr>
              <a:t>)</a:t>
            </a:r>
            <a:endParaRPr lang="en-CA" sz="16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Vignettes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cliniques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visant</a:t>
            </a:r>
            <a:r>
              <a:rPr lang="en-CA" sz="1600" b="1" dirty="0" smtClean="0">
                <a:latin typeface="Arial Narrow" panose="020B0606020202030204" pitchFamily="34" charset="0"/>
              </a:rPr>
              <a:t> à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évaluer</a:t>
            </a:r>
            <a:r>
              <a:rPr lang="en-CA" sz="1600" b="1" dirty="0" smtClean="0">
                <a:latin typeface="Arial Narrow" panose="020B0606020202030204" pitchFamily="34" charset="0"/>
              </a:rPr>
              <a:t>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connaissances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actuelles</a:t>
            </a:r>
            <a:endParaRPr lang="en-CA" sz="1600" b="1" dirty="0">
              <a:latin typeface="Arial Narrow" panose="020B0606020202030204" pitchFamily="34" charset="0"/>
            </a:endParaRPr>
          </a:p>
          <a:p>
            <a:endParaRPr lang="en-CA" sz="1600" dirty="0">
              <a:latin typeface="Arial Narrow" panose="020B0606020202030204" pitchFamily="34" charset="0"/>
            </a:endParaRPr>
          </a:p>
          <a:p>
            <a:endParaRPr lang="en-US" sz="1600" dirty="0" smtClean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al rectangle"/>
          <p:cNvSpPr/>
          <p:nvPr>
            <p:custDataLst>
              <p:tags r:id="rId1"/>
            </p:custDataLst>
          </p:nvPr>
        </p:nvSpPr>
        <p:spPr>
          <a:xfrm>
            <a:off x="0" y="5094955"/>
            <a:ext cx="9144000" cy="1293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l rectangle"/>
          <p:cNvSpPr/>
          <p:nvPr>
            <p:custDataLst>
              <p:tags r:id="rId2"/>
            </p:custDataLst>
          </p:nvPr>
        </p:nvSpPr>
        <p:spPr>
          <a:xfrm>
            <a:off x="-4313" y="4419445"/>
            <a:ext cx="9144000" cy="473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8" y="76200"/>
            <a:ext cx="6551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Ressources et outils du participant </a:t>
            </a:r>
            <a:endParaRPr lang="en-US" sz="3200" b="1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1" name="solid tree"/>
          <p:cNvGrpSpPr/>
          <p:nvPr>
            <p:custDataLst>
              <p:tags r:id="rId5"/>
            </p:custDataLst>
          </p:nvPr>
        </p:nvGrpSpPr>
        <p:grpSpPr>
          <a:xfrm>
            <a:off x="70425" y="281712"/>
            <a:ext cx="3915265" cy="6379090"/>
            <a:chOff x="1797050" y="73025"/>
            <a:chExt cx="4119563" cy="6858001"/>
          </a:xfrm>
          <a:solidFill>
            <a:srgbClr val="BB054A"/>
          </a:solidFill>
        </p:grpSpPr>
        <p:sp>
          <p:nvSpPr>
            <p:cNvPr id="122" name="tree trunk"/>
            <p:cNvSpPr>
              <a:spLocks/>
            </p:cNvSpPr>
            <p:nvPr/>
          </p:nvSpPr>
          <p:spPr bwMode="auto">
            <a:xfrm>
              <a:off x="3478213" y="3957638"/>
              <a:ext cx="757238" cy="2973388"/>
            </a:xfrm>
            <a:custGeom>
              <a:avLst/>
              <a:gdLst>
                <a:gd name="T0" fmla="*/ 205 w 233"/>
                <a:gd name="T1" fmla="*/ 917 h 917"/>
                <a:gd name="T2" fmla="*/ 28 w 233"/>
                <a:gd name="T3" fmla="*/ 917 h 917"/>
                <a:gd name="T4" fmla="*/ 0 w 233"/>
                <a:gd name="T5" fmla="*/ 888 h 917"/>
                <a:gd name="T6" fmla="*/ 0 w 233"/>
                <a:gd name="T7" fmla="*/ 29 h 917"/>
                <a:gd name="T8" fmla="*/ 28 w 233"/>
                <a:gd name="T9" fmla="*/ 0 h 917"/>
                <a:gd name="T10" fmla="*/ 205 w 233"/>
                <a:gd name="T11" fmla="*/ 0 h 917"/>
                <a:gd name="T12" fmla="*/ 233 w 233"/>
                <a:gd name="T13" fmla="*/ 29 h 917"/>
                <a:gd name="T14" fmla="*/ 233 w 233"/>
                <a:gd name="T15" fmla="*/ 888 h 917"/>
                <a:gd name="T16" fmla="*/ 205 w 233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17">
                  <a:moveTo>
                    <a:pt x="205" y="917"/>
                  </a:moveTo>
                  <a:cubicBezTo>
                    <a:pt x="28" y="917"/>
                    <a:pt x="28" y="917"/>
                    <a:pt x="28" y="917"/>
                  </a:cubicBezTo>
                  <a:cubicBezTo>
                    <a:pt x="13" y="917"/>
                    <a:pt x="0" y="904"/>
                    <a:pt x="0" y="88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0" y="0"/>
                    <a:pt x="233" y="13"/>
                    <a:pt x="233" y="29"/>
                  </a:cubicBezTo>
                  <a:cubicBezTo>
                    <a:pt x="233" y="888"/>
                    <a:pt x="233" y="888"/>
                    <a:pt x="233" y="888"/>
                  </a:cubicBezTo>
                  <a:cubicBezTo>
                    <a:pt x="233" y="904"/>
                    <a:pt x="220" y="917"/>
                    <a:pt x="205" y="917"/>
                  </a:cubicBezTo>
                  <a:close/>
                </a:path>
              </a:pathLst>
            </a:cu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3" name="tree top"/>
            <p:cNvSpPr>
              <a:spLocks noChangeArrowheads="1"/>
            </p:cNvSpPr>
            <p:nvPr/>
          </p:nvSpPr>
          <p:spPr bwMode="auto">
            <a:xfrm>
              <a:off x="1797050" y="73025"/>
              <a:ext cx="4119563" cy="4114800"/>
            </a:xfrm>
            <a:prstGeom prst="ellipse">
              <a:avLst/>
            </a:pr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24" name="tree lines"/>
          <p:cNvGrpSpPr/>
          <p:nvPr>
            <p:custDataLst>
              <p:tags r:id="rId6"/>
            </p:custDataLst>
          </p:nvPr>
        </p:nvGrpSpPr>
        <p:grpSpPr>
          <a:xfrm>
            <a:off x="536636" y="734344"/>
            <a:ext cx="3000949" cy="5926459"/>
            <a:chOff x="2263261" y="525658"/>
            <a:chExt cx="3000949" cy="5926459"/>
          </a:xfrm>
          <a:solidFill>
            <a:sysClr val="windowText" lastClr="000000">
              <a:lumMod val="85000"/>
              <a:lumOff val="15000"/>
            </a:sysClr>
          </a:solidFill>
        </p:grpSpPr>
        <p:sp>
          <p:nvSpPr>
            <p:cNvPr id="125" name="line"/>
            <p:cNvSpPr>
              <a:spLocks/>
            </p:cNvSpPr>
            <p:nvPr/>
          </p:nvSpPr>
          <p:spPr bwMode="auto">
            <a:xfrm>
              <a:off x="3728279" y="525658"/>
              <a:ext cx="52808" cy="5926458"/>
            </a:xfrm>
            <a:custGeom>
              <a:avLst/>
              <a:gdLst>
                <a:gd name="T0" fmla="*/ 9 w 17"/>
                <a:gd name="T1" fmla="*/ 1923 h 1923"/>
                <a:gd name="T2" fmla="*/ 0 w 17"/>
                <a:gd name="T3" fmla="*/ 1914 h 1923"/>
                <a:gd name="T4" fmla="*/ 0 w 17"/>
                <a:gd name="T5" fmla="*/ 9 h 1923"/>
                <a:gd name="T6" fmla="*/ 9 w 17"/>
                <a:gd name="T7" fmla="*/ 0 h 1923"/>
                <a:gd name="T8" fmla="*/ 17 w 17"/>
                <a:gd name="T9" fmla="*/ 9 h 1923"/>
                <a:gd name="T10" fmla="*/ 17 w 17"/>
                <a:gd name="T11" fmla="*/ 1914 h 1923"/>
                <a:gd name="T12" fmla="*/ 9 w 17"/>
                <a:gd name="T13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23">
                  <a:moveTo>
                    <a:pt x="9" y="1923"/>
                  </a:moveTo>
                  <a:cubicBezTo>
                    <a:pt x="4" y="1923"/>
                    <a:pt x="0" y="1919"/>
                    <a:pt x="0" y="19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914"/>
                    <a:pt x="17" y="1914"/>
                    <a:pt x="17" y="1914"/>
                  </a:cubicBezTo>
                  <a:cubicBezTo>
                    <a:pt x="17" y="1919"/>
                    <a:pt x="13" y="1923"/>
                    <a:pt x="9" y="192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6" name="line"/>
            <p:cNvSpPr>
              <a:spLocks/>
            </p:cNvSpPr>
            <p:nvPr/>
          </p:nvSpPr>
          <p:spPr bwMode="auto">
            <a:xfrm>
              <a:off x="3820314" y="1790009"/>
              <a:ext cx="1443896" cy="4662107"/>
            </a:xfrm>
            <a:custGeom>
              <a:avLst/>
              <a:gdLst>
                <a:gd name="T0" fmla="*/ 8 w 468"/>
                <a:gd name="T1" fmla="*/ 1513 h 1513"/>
                <a:gd name="T2" fmla="*/ 0 w 468"/>
                <a:gd name="T3" fmla="*/ 1504 h 1513"/>
                <a:gd name="T4" fmla="*/ 0 w 468"/>
                <a:gd name="T5" fmla="*/ 152 h 1513"/>
                <a:gd name="T6" fmla="*/ 150 w 468"/>
                <a:gd name="T7" fmla="*/ 0 h 1513"/>
                <a:gd name="T8" fmla="*/ 460 w 468"/>
                <a:gd name="T9" fmla="*/ 0 h 1513"/>
                <a:gd name="T10" fmla="*/ 468 w 468"/>
                <a:gd name="T11" fmla="*/ 9 h 1513"/>
                <a:gd name="T12" fmla="*/ 460 w 468"/>
                <a:gd name="T13" fmla="*/ 18 h 1513"/>
                <a:gd name="T14" fmla="*/ 150 w 468"/>
                <a:gd name="T15" fmla="*/ 18 h 1513"/>
                <a:gd name="T16" fmla="*/ 17 w 468"/>
                <a:gd name="T17" fmla="*/ 152 h 1513"/>
                <a:gd name="T18" fmla="*/ 17 w 468"/>
                <a:gd name="T19" fmla="*/ 1504 h 1513"/>
                <a:gd name="T20" fmla="*/ 8 w 468"/>
                <a:gd name="T21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513">
                  <a:moveTo>
                    <a:pt x="8" y="1513"/>
                  </a:moveTo>
                  <a:cubicBezTo>
                    <a:pt x="3" y="1513"/>
                    <a:pt x="0" y="1509"/>
                    <a:pt x="0" y="15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5" y="0"/>
                    <a:pt x="468" y="4"/>
                    <a:pt x="468" y="9"/>
                  </a:cubicBezTo>
                  <a:cubicBezTo>
                    <a:pt x="468" y="14"/>
                    <a:pt x="465" y="18"/>
                    <a:pt x="46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77" y="18"/>
                    <a:pt x="17" y="78"/>
                    <a:pt x="17" y="152"/>
                  </a:cubicBezTo>
                  <a:cubicBezTo>
                    <a:pt x="17" y="1504"/>
                    <a:pt x="17" y="1504"/>
                    <a:pt x="17" y="1504"/>
                  </a:cubicBezTo>
                  <a:cubicBezTo>
                    <a:pt x="17" y="1509"/>
                    <a:pt x="13" y="1513"/>
                    <a:pt x="8" y="151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7" name="line"/>
            <p:cNvSpPr>
              <a:spLocks/>
            </p:cNvSpPr>
            <p:nvPr/>
          </p:nvSpPr>
          <p:spPr bwMode="auto">
            <a:xfrm>
              <a:off x="2540875" y="2917063"/>
              <a:ext cx="1054632" cy="3535054"/>
            </a:xfrm>
            <a:custGeom>
              <a:avLst/>
              <a:gdLst>
                <a:gd name="T0" fmla="*/ 333 w 342"/>
                <a:gd name="T1" fmla="*/ 1147 h 1147"/>
                <a:gd name="T2" fmla="*/ 325 w 342"/>
                <a:gd name="T3" fmla="*/ 1138 h 1147"/>
                <a:gd name="T4" fmla="*/ 325 w 342"/>
                <a:gd name="T5" fmla="*/ 151 h 1147"/>
                <a:gd name="T6" fmla="*/ 191 w 342"/>
                <a:gd name="T7" fmla="*/ 17 h 1147"/>
                <a:gd name="T8" fmla="*/ 9 w 342"/>
                <a:gd name="T9" fmla="*/ 17 h 1147"/>
                <a:gd name="T10" fmla="*/ 0 w 342"/>
                <a:gd name="T11" fmla="*/ 8 h 1147"/>
                <a:gd name="T12" fmla="*/ 9 w 342"/>
                <a:gd name="T13" fmla="*/ 0 h 1147"/>
                <a:gd name="T14" fmla="*/ 191 w 342"/>
                <a:gd name="T15" fmla="*/ 0 h 1147"/>
                <a:gd name="T16" fmla="*/ 342 w 342"/>
                <a:gd name="T17" fmla="*/ 151 h 1147"/>
                <a:gd name="T18" fmla="*/ 342 w 342"/>
                <a:gd name="T19" fmla="*/ 1138 h 1147"/>
                <a:gd name="T20" fmla="*/ 333 w 342"/>
                <a:gd name="T21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1147">
                  <a:moveTo>
                    <a:pt x="333" y="1147"/>
                  </a:moveTo>
                  <a:cubicBezTo>
                    <a:pt x="329" y="1147"/>
                    <a:pt x="325" y="1143"/>
                    <a:pt x="325" y="1138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77"/>
                    <a:pt x="265" y="17"/>
                    <a:pt x="19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74" y="0"/>
                    <a:pt x="342" y="67"/>
                    <a:pt x="342" y="151"/>
                  </a:cubicBezTo>
                  <a:cubicBezTo>
                    <a:pt x="342" y="1138"/>
                    <a:pt x="342" y="1138"/>
                    <a:pt x="342" y="1138"/>
                  </a:cubicBezTo>
                  <a:cubicBezTo>
                    <a:pt x="342" y="1143"/>
                    <a:pt x="338" y="1147"/>
                    <a:pt x="333" y="1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8" name="line"/>
            <p:cNvSpPr>
              <a:spLocks/>
            </p:cNvSpPr>
            <p:nvPr/>
          </p:nvSpPr>
          <p:spPr bwMode="auto">
            <a:xfrm>
              <a:off x="3907823" y="2642466"/>
              <a:ext cx="1228141" cy="3809651"/>
            </a:xfrm>
            <a:custGeom>
              <a:avLst/>
              <a:gdLst>
                <a:gd name="T0" fmla="*/ 9 w 398"/>
                <a:gd name="T1" fmla="*/ 1236 h 1236"/>
                <a:gd name="T2" fmla="*/ 0 w 398"/>
                <a:gd name="T3" fmla="*/ 1227 h 1236"/>
                <a:gd name="T4" fmla="*/ 0 w 398"/>
                <a:gd name="T5" fmla="*/ 151 h 1236"/>
                <a:gd name="T6" fmla="*/ 9 w 398"/>
                <a:gd name="T7" fmla="*/ 143 h 1236"/>
                <a:gd name="T8" fmla="*/ 142 w 398"/>
                <a:gd name="T9" fmla="*/ 9 h 1236"/>
                <a:gd name="T10" fmla="*/ 151 w 398"/>
                <a:gd name="T11" fmla="*/ 0 h 1236"/>
                <a:gd name="T12" fmla="*/ 389 w 398"/>
                <a:gd name="T13" fmla="*/ 0 h 1236"/>
                <a:gd name="T14" fmla="*/ 398 w 398"/>
                <a:gd name="T15" fmla="*/ 9 h 1236"/>
                <a:gd name="T16" fmla="*/ 389 w 398"/>
                <a:gd name="T17" fmla="*/ 18 h 1236"/>
                <a:gd name="T18" fmla="*/ 159 w 398"/>
                <a:gd name="T19" fmla="*/ 18 h 1236"/>
                <a:gd name="T20" fmla="*/ 18 w 398"/>
                <a:gd name="T21" fmla="*/ 160 h 1236"/>
                <a:gd name="T22" fmla="*/ 18 w 398"/>
                <a:gd name="T23" fmla="*/ 1227 h 1236"/>
                <a:gd name="T24" fmla="*/ 9 w 398"/>
                <a:gd name="T25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1236">
                  <a:moveTo>
                    <a:pt x="9" y="1236"/>
                  </a:moveTo>
                  <a:cubicBezTo>
                    <a:pt x="4" y="1236"/>
                    <a:pt x="0" y="1232"/>
                    <a:pt x="0" y="122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46"/>
                    <a:pt x="4" y="143"/>
                    <a:pt x="9" y="143"/>
                  </a:cubicBezTo>
                  <a:cubicBezTo>
                    <a:pt x="83" y="143"/>
                    <a:pt x="142" y="83"/>
                    <a:pt x="142" y="9"/>
                  </a:cubicBezTo>
                  <a:cubicBezTo>
                    <a:pt x="142" y="4"/>
                    <a:pt x="146" y="0"/>
                    <a:pt x="151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94" y="0"/>
                    <a:pt x="398" y="4"/>
                    <a:pt x="398" y="9"/>
                  </a:cubicBezTo>
                  <a:cubicBezTo>
                    <a:pt x="398" y="14"/>
                    <a:pt x="394" y="18"/>
                    <a:pt x="389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5" y="94"/>
                    <a:pt x="94" y="155"/>
                    <a:pt x="18" y="160"/>
                  </a:cubicBezTo>
                  <a:cubicBezTo>
                    <a:pt x="18" y="1227"/>
                    <a:pt x="18" y="1227"/>
                    <a:pt x="18" y="1227"/>
                  </a:cubicBezTo>
                  <a:cubicBezTo>
                    <a:pt x="18" y="1232"/>
                    <a:pt x="14" y="1236"/>
                    <a:pt x="9" y="1236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9" name="line"/>
            <p:cNvSpPr>
              <a:spLocks/>
            </p:cNvSpPr>
            <p:nvPr/>
          </p:nvSpPr>
          <p:spPr bwMode="auto">
            <a:xfrm>
              <a:off x="2263261" y="1710045"/>
              <a:ext cx="1428808" cy="4742072"/>
            </a:xfrm>
            <a:custGeom>
              <a:avLst/>
              <a:gdLst>
                <a:gd name="T0" fmla="*/ 454 w 463"/>
                <a:gd name="T1" fmla="*/ 1539 h 1539"/>
                <a:gd name="T2" fmla="*/ 445 w 463"/>
                <a:gd name="T3" fmla="*/ 1530 h 1539"/>
                <a:gd name="T4" fmla="*/ 445 w 463"/>
                <a:gd name="T5" fmla="*/ 159 h 1539"/>
                <a:gd name="T6" fmla="*/ 303 w 463"/>
                <a:gd name="T7" fmla="*/ 18 h 1539"/>
                <a:gd name="T8" fmla="*/ 9 w 463"/>
                <a:gd name="T9" fmla="*/ 18 h 1539"/>
                <a:gd name="T10" fmla="*/ 0 w 463"/>
                <a:gd name="T11" fmla="*/ 9 h 1539"/>
                <a:gd name="T12" fmla="*/ 9 w 463"/>
                <a:gd name="T13" fmla="*/ 0 h 1539"/>
                <a:gd name="T14" fmla="*/ 312 w 463"/>
                <a:gd name="T15" fmla="*/ 0 h 1539"/>
                <a:gd name="T16" fmla="*/ 320 w 463"/>
                <a:gd name="T17" fmla="*/ 9 h 1539"/>
                <a:gd name="T18" fmla="*/ 454 w 463"/>
                <a:gd name="T19" fmla="*/ 142 h 1539"/>
                <a:gd name="T20" fmla="*/ 463 w 463"/>
                <a:gd name="T21" fmla="*/ 151 h 1539"/>
                <a:gd name="T22" fmla="*/ 463 w 463"/>
                <a:gd name="T23" fmla="*/ 1530 h 1539"/>
                <a:gd name="T24" fmla="*/ 454 w 463"/>
                <a:gd name="T25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3" h="1539">
                  <a:moveTo>
                    <a:pt x="454" y="1539"/>
                  </a:moveTo>
                  <a:cubicBezTo>
                    <a:pt x="449" y="1539"/>
                    <a:pt x="445" y="1535"/>
                    <a:pt x="445" y="1530"/>
                  </a:cubicBezTo>
                  <a:cubicBezTo>
                    <a:pt x="445" y="159"/>
                    <a:pt x="445" y="159"/>
                    <a:pt x="445" y="159"/>
                  </a:cubicBezTo>
                  <a:cubicBezTo>
                    <a:pt x="369" y="155"/>
                    <a:pt x="308" y="94"/>
                    <a:pt x="303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7" y="0"/>
                    <a:pt x="320" y="4"/>
                    <a:pt x="320" y="9"/>
                  </a:cubicBezTo>
                  <a:cubicBezTo>
                    <a:pt x="320" y="83"/>
                    <a:pt x="380" y="142"/>
                    <a:pt x="454" y="142"/>
                  </a:cubicBezTo>
                  <a:cubicBezTo>
                    <a:pt x="459" y="142"/>
                    <a:pt x="463" y="146"/>
                    <a:pt x="463" y="151"/>
                  </a:cubicBezTo>
                  <a:cubicBezTo>
                    <a:pt x="463" y="1530"/>
                    <a:pt x="463" y="1530"/>
                    <a:pt x="463" y="1530"/>
                  </a:cubicBezTo>
                  <a:cubicBezTo>
                    <a:pt x="463" y="1535"/>
                    <a:pt x="459" y="1539"/>
                    <a:pt x="454" y="153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0" name="line"/>
            <p:cNvSpPr>
              <a:spLocks/>
            </p:cNvSpPr>
            <p:nvPr/>
          </p:nvSpPr>
          <p:spPr bwMode="auto">
            <a:xfrm>
              <a:off x="3830875" y="2337694"/>
              <a:ext cx="505439" cy="502422"/>
            </a:xfrm>
            <a:custGeom>
              <a:avLst/>
              <a:gdLst>
                <a:gd name="T0" fmla="*/ 9 w 164"/>
                <a:gd name="T1" fmla="*/ 163 h 163"/>
                <a:gd name="T2" fmla="*/ 0 w 164"/>
                <a:gd name="T3" fmla="*/ 155 h 163"/>
                <a:gd name="T4" fmla="*/ 9 w 164"/>
                <a:gd name="T5" fmla="*/ 146 h 163"/>
                <a:gd name="T6" fmla="*/ 146 w 164"/>
                <a:gd name="T7" fmla="*/ 8 h 163"/>
                <a:gd name="T8" fmla="*/ 155 w 164"/>
                <a:gd name="T9" fmla="*/ 0 h 163"/>
                <a:gd name="T10" fmla="*/ 164 w 164"/>
                <a:gd name="T11" fmla="*/ 8 h 163"/>
                <a:gd name="T12" fmla="*/ 9 w 16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3">
                  <a:moveTo>
                    <a:pt x="9" y="163"/>
                  </a:moveTo>
                  <a:cubicBezTo>
                    <a:pt x="4" y="163"/>
                    <a:pt x="0" y="159"/>
                    <a:pt x="0" y="155"/>
                  </a:cubicBezTo>
                  <a:cubicBezTo>
                    <a:pt x="0" y="150"/>
                    <a:pt x="4" y="146"/>
                    <a:pt x="9" y="146"/>
                  </a:cubicBezTo>
                  <a:cubicBezTo>
                    <a:pt x="85" y="146"/>
                    <a:pt x="146" y="84"/>
                    <a:pt x="146" y="8"/>
                  </a:cubicBezTo>
                  <a:cubicBezTo>
                    <a:pt x="146" y="4"/>
                    <a:pt x="150" y="0"/>
                    <a:pt x="155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94"/>
                    <a:pt x="94" y="163"/>
                    <a:pt x="9" y="16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line"/>
            <p:cNvSpPr>
              <a:spLocks/>
            </p:cNvSpPr>
            <p:nvPr/>
          </p:nvSpPr>
          <p:spPr bwMode="auto">
            <a:xfrm>
              <a:off x="3925928" y="3371203"/>
              <a:ext cx="706106" cy="440562"/>
            </a:xfrm>
            <a:custGeom>
              <a:avLst/>
              <a:gdLst>
                <a:gd name="T0" fmla="*/ 56 w 229"/>
                <a:gd name="T1" fmla="*/ 143 h 143"/>
                <a:gd name="T2" fmla="*/ 8 w 229"/>
                <a:gd name="T3" fmla="*/ 136 h 143"/>
                <a:gd name="T4" fmla="*/ 2 w 229"/>
                <a:gd name="T5" fmla="*/ 125 h 143"/>
                <a:gd name="T6" fmla="*/ 12 w 229"/>
                <a:gd name="T7" fmla="*/ 119 h 143"/>
                <a:gd name="T8" fmla="*/ 211 w 229"/>
                <a:gd name="T9" fmla="*/ 8 h 143"/>
                <a:gd name="T10" fmla="*/ 222 w 229"/>
                <a:gd name="T11" fmla="*/ 2 h 143"/>
                <a:gd name="T12" fmla="*/ 228 w 229"/>
                <a:gd name="T13" fmla="*/ 12 h 143"/>
                <a:gd name="T14" fmla="*/ 56 w 229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43">
                  <a:moveTo>
                    <a:pt x="56" y="143"/>
                  </a:moveTo>
                  <a:cubicBezTo>
                    <a:pt x="40" y="143"/>
                    <a:pt x="24" y="140"/>
                    <a:pt x="8" y="136"/>
                  </a:cubicBezTo>
                  <a:cubicBezTo>
                    <a:pt x="3" y="135"/>
                    <a:pt x="0" y="130"/>
                    <a:pt x="2" y="125"/>
                  </a:cubicBezTo>
                  <a:cubicBezTo>
                    <a:pt x="3" y="121"/>
                    <a:pt x="8" y="118"/>
                    <a:pt x="12" y="119"/>
                  </a:cubicBezTo>
                  <a:cubicBezTo>
                    <a:pt x="98" y="143"/>
                    <a:pt x="187" y="93"/>
                    <a:pt x="211" y="8"/>
                  </a:cubicBezTo>
                  <a:cubicBezTo>
                    <a:pt x="212" y="3"/>
                    <a:pt x="217" y="0"/>
                    <a:pt x="222" y="2"/>
                  </a:cubicBezTo>
                  <a:cubicBezTo>
                    <a:pt x="226" y="3"/>
                    <a:pt x="229" y="8"/>
                    <a:pt x="228" y="12"/>
                  </a:cubicBezTo>
                  <a:cubicBezTo>
                    <a:pt x="205" y="91"/>
                    <a:pt x="134" y="143"/>
                    <a:pt x="56" y="1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line"/>
            <p:cNvSpPr>
              <a:spLocks/>
            </p:cNvSpPr>
            <p:nvPr/>
          </p:nvSpPr>
          <p:spPr bwMode="auto">
            <a:xfrm>
              <a:off x="3034243" y="1160851"/>
              <a:ext cx="734773" cy="455649"/>
            </a:xfrm>
            <a:custGeom>
              <a:avLst/>
              <a:gdLst>
                <a:gd name="T0" fmla="*/ 180 w 238"/>
                <a:gd name="T1" fmla="*/ 147 h 148"/>
                <a:gd name="T2" fmla="*/ 1 w 238"/>
                <a:gd name="T3" fmla="*/ 12 h 148"/>
                <a:gd name="T4" fmla="*/ 7 w 238"/>
                <a:gd name="T5" fmla="*/ 1 h 148"/>
                <a:gd name="T6" fmla="*/ 18 w 238"/>
                <a:gd name="T7" fmla="*/ 7 h 148"/>
                <a:gd name="T8" fmla="*/ 226 w 238"/>
                <a:gd name="T9" fmla="*/ 123 h 148"/>
                <a:gd name="T10" fmla="*/ 237 w 238"/>
                <a:gd name="T11" fmla="*/ 129 h 148"/>
                <a:gd name="T12" fmla="*/ 231 w 238"/>
                <a:gd name="T13" fmla="*/ 139 h 148"/>
                <a:gd name="T14" fmla="*/ 180 w 238"/>
                <a:gd name="T1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148">
                  <a:moveTo>
                    <a:pt x="180" y="147"/>
                  </a:moveTo>
                  <a:cubicBezTo>
                    <a:pt x="99" y="147"/>
                    <a:pt x="25" y="93"/>
                    <a:pt x="1" y="12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2" y="0"/>
                    <a:pt x="17" y="2"/>
                    <a:pt x="18" y="7"/>
                  </a:cubicBezTo>
                  <a:cubicBezTo>
                    <a:pt x="43" y="96"/>
                    <a:pt x="137" y="148"/>
                    <a:pt x="226" y="123"/>
                  </a:cubicBezTo>
                  <a:cubicBezTo>
                    <a:pt x="231" y="122"/>
                    <a:pt x="235" y="124"/>
                    <a:pt x="237" y="129"/>
                  </a:cubicBezTo>
                  <a:cubicBezTo>
                    <a:pt x="238" y="133"/>
                    <a:pt x="235" y="138"/>
                    <a:pt x="231" y="139"/>
                  </a:cubicBezTo>
                  <a:cubicBezTo>
                    <a:pt x="214" y="144"/>
                    <a:pt x="197" y="147"/>
                    <a:pt x="180" y="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3" name="line"/>
            <p:cNvSpPr>
              <a:spLocks/>
            </p:cNvSpPr>
            <p:nvPr/>
          </p:nvSpPr>
          <p:spPr bwMode="auto">
            <a:xfrm>
              <a:off x="3111191" y="2411623"/>
              <a:ext cx="580878" cy="478281"/>
            </a:xfrm>
            <a:custGeom>
              <a:avLst/>
              <a:gdLst>
                <a:gd name="T0" fmla="*/ 178 w 188"/>
                <a:gd name="T1" fmla="*/ 155 h 155"/>
                <a:gd name="T2" fmla="*/ 170 w 188"/>
                <a:gd name="T3" fmla="*/ 148 h 155"/>
                <a:gd name="T4" fmla="*/ 11 w 188"/>
                <a:gd name="T5" fmla="*/ 30 h 155"/>
                <a:gd name="T6" fmla="*/ 1 w 188"/>
                <a:gd name="T7" fmla="*/ 23 h 155"/>
                <a:gd name="T8" fmla="*/ 8 w 188"/>
                <a:gd name="T9" fmla="*/ 13 h 155"/>
                <a:gd name="T10" fmla="*/ 187 w 188"/>
                <a:gd name="T11" fmla="*/ 145 h 155"/>
                <a:gd name="T12" fmla="*/ 180 w 188"/>
                <a:gd name="T13" fmla="*/ 155 h 155"/>
                <a:gd name="T14" fmla="*/ 178 w 188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5">
                  <a:moveTo>
                    <a:pt x="178" y="155"/>
                  </a:moveTo>
                  <a:cubicBezTo>
                    <a:pt x="174" y="155"/>
                    <a:pt x="170" y="152"/>
                    <a:pt x="170" y="148"/>
                  </a:cubicBezTo>
                  <a:cubicBezTo>
                    <a:pt x="158" y="72"/>
                    <a:pt x="87" y="19"/>
                    <a:pt x="11" y="30"/>
                  </a:cubicBezTo>
                  <a:cubicBezTo>
                    <a:pt x="6" y="31"/>
                    <a:pt x="2" y="28"/>
                    <a:pt x="1" y="23"/>
                  </a:cubicBezTo>
                  <a:cubicBezTo>
                    <a:pt x="0" y="18"/>
                    <a:pt x="4" y="14"/>
                    <a:pt x="8" y="13"/>
                  </a:cubicBezTo>
                  <a:cubicBezTo>
                    <a:pt x="94" y="0"/>
                    <a:pt x="174" y="60"/>
                    <a:pt x="187" y="145"/>
                  </a:cubicBezTo>
                  <a:cubicBezTo>
                    <a:pt x="188" y="150"/>
                    <a:pt x="184" y="154"/>
                    <a:pt x="180" y="155"/>
                  </a:cubicBezTo>
                  <a:cubicBezTo>
                    <a:pt x="179" y="155"/>
                    <a:pt x="179" y="155"/>
                    <a:pt x="178" y="15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4" name="line"/>
            <p:cNvSpPr>
              <a:spLocks/>
            </p:cNvSpPr>
            <p:nvPr/>
          </p:nvSpPr>
          <p:spPr bwMode="auto">
            <a:xfrm>
              <a:off x="3730024" y="1178957"/>
              <a:ext cx="980702" cy="315334"/>
            </a:xfrm>
            <a:custGeom>
              <a:avLst/>
              <a:gdLst>
                <a:gd name="T0" fmla="*/ 139 w 318"/>
                <a:gd name="T1" fmla="*/ 102 h 102"/>
                <a:gd name="T2" fmla="*/ 4 w 318"/>
                <a:gd name="T3" fmla="*/ 55 h 102"/>
                <a:gd name="T4" fmla="*/ 3 w 318"/>
                <a:gd name="T5" fmla="*/ 43 h 102"/>
                <a:gd name="T6" fmla="*/ 15 w 318"/>
                <a:gd name="T7" fmla="*/ 42 h 102"/>
                <a:gd name="T8" fmla="*/ 166 w 318"/>
                <a:gd name="T9" fmla="*/ 83 h 102"/>
                <a:gd name="T10" fmla="*/ 302 w 318"/>
                <a:gd name="T11" fmla="*/ 5 h 102"/>
                <a:gd name="T12" fmla="*/ 314 w 318"/>
                <a:gd name="T13" fmla="*/ 3 h 102"/>
                <a:gd name="T14" fmla="*/ 315 w 318"/>
                <a:gd name="T15" fmla="*/ 15 h 102"/>
                <a:gd name="T16" fmla="*/ 168 w 318"/>
                <a:gd name="T17" fmla="*/ 100 h 102"/>
                <a:gd name="T18" fmla="*/ 139 w 31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102">
                  <a:moveTo>
                    <a:pt x="139" y="102"/>
                  </a:moveTo>
                  <a:cubicBezTo>
                    <a:pt x="90" y="102"/>
                    <a:pt x="43" y="86"/>
                    <a:pt x="4" y="55"/>
                  </a:cubicBezTo>
                  <a:cubicBezTo>
                    <a:pt x="0" y="53"/>
                    <a:pt x="0" y="47"/>
                    <a:pt x="3" y="43"/>
                  </a:cubicBezTo>
                  <a:cubicBezTo>
                    <a:pt x="5" y="40"/>
                    <a:pt x="11" y="39"/>
                    <a:pt x="15" y="42"/>
                  </a:cubicBezTo>
                  <a:cubicBezTo>
                    <a:pt x="58" y="75"/>
                    <a:pt x="112" y="90"/>
                    <a:pt x="166" y="83"/>
                  </a:cubicBezTo>
                  <a:cubicBezTo>
                    <a:pt x="220" y="76"/>
                    <a:pt x="268" y="48"/>
                    <a:pt x="302" y="5"/>
                  </a:cubicBezTo>
                  <a:cubicBezTo>
                    <a:pt x="305" y="1"/>
                    <a:pt x="310" y="0"/>
                    <a:pt x="314" y="3"/>
                  </a:cubicBezTo>
                  <a:cubicBezTo>
                    <a:pt x="317" y="6"/>
                    <a:pt x="318" y="11"/>
                    <a:pt x="315" y="15"/>
                  </a:cubicBezTo>
                  <a:cubicBezTo>
                    <a:pt x="279" y="62"/>
                    <a:pt x="227" y="92"/>
                    <a:pt x="168" y="100"/>
                  </a:cubicBezTo>
                  <a:cubicBezTo>
                    <a:pt x="158" y="101"/>
                    <a:pt x="149" y="102"/>
                    <a:pt x="139" y="10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5" name="line"/>
            <p:cNvSpPr>
              <a:spLocks/>
            </p:cNvSpPr>
            <p:nvPr/>
          </p:nvSpPr>
          <p:spPr bwMode="auto">
            <a:xfrm>
              <a:off x="3081016" y="3188642"/>
              <a:ext cx="496387" cy="354562"/>
            </a:xfrm>
            <a:custGeom>
              <a:avLst/>
              <a:gdLst>
                <a:gd name="T0" fmla="*/ 9 w 161"/>
                <a:gd name="T1" fmla="*/ 115 h 115"/>
                <a:gd name="T2" fmla="*/ 7 w 161"/>
                <a:gd name="T3" fmla="*/ 115 h 115"/>
                <a:gd name="T4" fmla="*/ 1 w 161"/>
                <a:gd name="T5" fmla="*/ 104 h 115"/>
                <a:gd name="T6" fmla="*/ 154 w 161"/>
                <a:gd name="T7" fmla="*/ 18 h 115"/>
                <a:gd name="T8" fmla="*/ 160 w 161"/>
                <a:gd name="T9" fmla="*/ 29 h 115"/>
                <a:gd name="T10" fmla="*/ 149 w 161"/>
                <a:gd name="T11" fmla="*/ 35 h 115"/>
                <a:gd name="T12" fmla="*/ 68 w 161"/>
                <a:gd name="T13" fmla="*/ 45 h 115"/>
                <a:gd name="T14" fmla="*/ 18 w 161"/>
                <a:gd name="T15" fmla="*/ 109 h 115"/>
                <a:gd name="T16" fmla="*/ 9 w 161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15">
                  <a:moveTo>
                    <a:pt x="9" y="115"/>
                  </a:moveTo>
                  <a:cubicBezTo>
                    <a:pt x="9" y="115"/>
                    <a:pt x="8" y="115"/>
                    <a:pt x="7" y="115"/>
                  </a:cubicBezTo>
                  <a:cubicBezTo>
                    <a:pt x="2" y="114"/>
                    <a:pt x="0" y="109"/>
                    <a:pt x="1" y="104"/>
                  </a:cubicBezTo>
                  <a:cubicBezTo>
                    <a:pt x="20" y="38"/>
                    <a:pt x="88" y="0"/>
                    <a:pt x="154" y="18"/>
                  </a:cubicBezTo>
                  <a:cubicBezTo>
                    <a:pt x="159" y="20"/>
                    <a:pt x="161" y="24"/>
                    <a:pt x="160" y="29"/>
                  </a:cubicBezTo>
                  <a:cubicBezTo>
                    <a:pt x="159" y="33"/>
                    <a:pt x="154" y="36"/>
                    <a:pt x="149" y="35"/>
                  </a:cubicBezTo>
                  <a:cubicBezTo>
                    <a:pt x="122" y="27"/>
                    <a:pt x="93" y="31"/>
                    <a:pt x="68" y="45"/>
                  </a:cubicBezTo>
                  <a:cubicBezTo>
                    <a:pt x="43" y="59"/>
                    <a:pt x="25" y="81"/>
                    <a:pt x="18" y="109"/>
                  </a:cubicBezTo>
                  <a:cubicBezTo>
                    <a:pt x="17" y="113"/>
                    <a:pt x="13" y="115"/>
                    <a:pt x="9" y="11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136" name="circle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8075" y="417502"/>
            <a:ext cx="924878" cy="924878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7" name="circle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8391" y="1606414"/>
            <a:ext cx="840387" cy="838877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8" name="circle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6390" y="1490239"/>
            <a:ext cx="911299" cy="91129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9" name="circle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1198" y="2540345"/>
            <a:ext cx="663860" cy="66235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0" name="circle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899" y="2820977"/>
            <a:ext cx="663860" cy="66536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1" name="circl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00391" y="2152590"/>
            <a:ext cx="602001" cy="60049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2" name="circle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62917" y="3160450"/>
            <a:ext cx="639720" cy="64122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3" name="circle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110" y="2226520"/>
            <a:ext cx="694035" cy="69554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4" name="circle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7443" y="849010"/>
            <a:ext cx="675930" cy="67442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5" name="circle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52592" y="781116"/>
            <a:ext cx="820772" cy="819264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6" name="circle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70742" y="3356590"/>
            <a:ext cx="564281" cy="56428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47" name="people"/>
          <p:cNvGrpSpPr/>
          <p:nvPr>
            <p:custDataLst>
              <p:tags r:id="rId18"/>
            </p:custDataLst>
          </p:nvPr>
        </p:nvGrpSpPr>
        <p:grpSpPr>
          <a:xfrm>
            <a:off x="3084952" y="1776906"/>
            <a:ext cx="647265" cy="434526"/>
            <a:chOff x="4811577" y="1568220"/>
            <a:chExt cx="647265" cy="434526"/>
          </a:xfrm>
        </p:grpSpPr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11577" y="1568220"/>
              <a:ext cx="478281" cy="434526"/>
            </a:xfrm>
            <a:custGeom>
              <a:avLst/>
              <a:gdLst>
                <a:gd name="T0" fmla="*/ 154 w 155"/>
                <a:gd name="T1" fmla="*/ 136 h 141"/>
                <a:gd name="T2" fmla="*/ 102 w 155"/>
                <a:gd name="T3" fmla="*/ 94 h 141"/>
                <a:gd name="T4" fmla="*/ 91 w 155"/>
                <a:gd name="T5" fmla="*/ 95 h 141"/>
                <a:gd name="T6" fmla="*/ 91 w 155"/>
                <a:gd name="T7" fmla="*/ 92 h 141"/>
                <a:gd name="T8" fmla="*/ 114 w 155"/>
                <a:gd name="T9" fmla="*/ 48 h 141"/>
                <a:gd name="T10" fmla="*/ 77 w 155"/>
                <a:gd name="T11" fmla="*/ 0 h 141"/>
                <a:gd name="T12" fmla="*/ 41 w 155"/>
                <a:gd name="T13" fmla="*/ 48 h 141"/>
                <a:gd name="T14" fmla="*/ 64 w 155"/>
                <a:gd name="T15" fmla="*/ 92 h 141"/>
                <a:gd name="T16" fmla="*/ 64 w 155"/>
                <a:gd name="T17" fmla="*/ 95 h 141"/>
                <a:gd name="T18" fmla="*/ 53 w 155"/>
                <a:gd name="T19" fmla="*/ 94 h 141"/>
                <a:gd name="T20" fmla="*/ 1 w 155"/>
                <a:gd name="T21" fmla="*/ 136 h 141"/>
                <a:gd name="T22" fmla="*/ 1 w 155"/>
                <a:gd name="T23" fmla="*/ 139 h 141"/>
                <a:gd name="T24" fmla="*/ 4 w 155"/>
                <a:gd name="T25" fmla="*/ 141 h 141"/>
                <a:gd name="T26" fmla="*/ 151 w 155"/>
                <a:gd name="T27" fmla="*/ 141 h 141"/>
                <a:gd name="T28" fmla="*/ 154 w 155"/>
                <a:gd name="T29" fmla="*/ 139 h 141"/>
                <a:gd name="T30" fmla="*/ 154 w 155"/>
                <a:gd name="T31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1">
                  <a:moveTo>
                    <a:pt x="154" y="136"/>
                  </a:moveTo>
                  <a:cubicBezTo>
                    <a:pt x="145" y="115"/>
                    <a:pt x="133" y="95"/>
                    <a:pt x="102" y="94"/>
                  </a:cubicBezTo>
                  <a:cubicBezTo>
                    <a:pt x="97" y="93"/>
                    <a:pt x="94" y="94"/>
                    <a:pt x="91" y="95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4" y="85"/>
                    <a:pt x="114" y="68"/>
                    <a:pt x="114" y="48"/>
                  </a:cubicBezTo>
                  <a:cubicBezTo>
                    <a:pt x="114" y="21"/>
                    <a:pt x="97" y="0"/>
                    <a:pt x="77" y="0"/>
                  </a:cubicBezTo>
                  <a:cubicBezTo>
                    <a:pt x="57" y="0"/>
                    <a:pt x="41" y="21"/>
                    <a:pt x="41" y="48"/>
                  </a:cubicBezTo>
                  <a:cubicBezTo>
                    <a:pt x="41" y="68"/>
                    <a:pt x="51" y="85"/>
                    <a:pt x="64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1" y="94"/>
                    <a:pt x="58" y="93"/>
                    <a:pt x="53" y="94"/>
                  </a:cubicBezTo>
                  <a:cubicBezTo>
                    <a:pt x="22" y="95"/>
                    <a:pt x="10" y="115"/>
                    <a:pt x="1" y="136"/>
                  </a:cubicBezTo>
                  <a:cubicBezTo>
                    <a:pt x="0" y="137"/>
                    <a:pt x="0" y="138"/>
                    <a:pt x="1" y="139"/>
                  </a:cubicBezTo>
                  <a:cubicBezTo>
                    <a:pt x="1" y="140"/>
                    <a:pt x="3" y="141"/>
                    <a:pt x="4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1"/>
                    <a:pt x="153" y="140"/>
                    <a:pt x="154" y="139"/>
                  </a:cubicBezTo>
                  <a:cubicBezTo>
                    <a:pt x="155" y="138"/>
                    <a:pt x="155" y="137"/>
                    <a:pt x="15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101262" y="1654220"/>
              <a:ext cx="357580" cy="325895"/>
            </a:xfrm>
            <a:custGeom>
              <a:avLst/>
              <a:gdLst>
                <a:gd name="T0" fmla="*/ 116 w 116"/>
                <a:gd name="T1" fmla="*/ 102 h 106"/>
                <a:gd name="T2" fmla="*/ 77 w 116"/>
                <a:gd name="T3" fmla="*/ 70 h 106"/>
                <a:gd name="T4" fmla="*/ 68 w 116"/>
                <a:gd name="T5" fmla="*/ 71 h 106"/>
                <a:gd name="T6" fmla="*/ 68 w 116"/>
                <a:gd name="T7" fmla="*/ 69 h 106"/>
                <a:gd name="T8" fmla="*/ 86 w 116"/>
                <a:gd name="T9" fmla="*/ 36 h 106"/>
                <a:gd name="T10" fmla="*/ 58 w 116"/>
                <a:gd name="T11" fmla="*/ 0 h 106"/>
                <a:gd name="T12" fmla="*/ 31 w 116"/>
                <a:gd name="T13" fmla="*/ 36 h 106"/>
                <a:gd name="T14" fmla="*/ 48 w 116"/>
                <a:gd name="T15" fmla="*/ 69 h 106"/>
                <a:gd name="T16" fmla="*/ 48 w 116"/>
                <a:gd name="T17" fmla="*/ 71 h 106"/>
                <a:gd name="T18" fmla="*/ 40 w 116"/>
                <a:gd name="T19" fmla="*/ 70 h 106"/>
                <a:gd name="T20" fmla="*/ 1 w 116"/>
                <a:gd name="T21" fmla="*/ 102 h 106"/>
                <a:gd name="T22" fmla="*/ 1 w 116"/>
                <a:gd name="T23" fmla="*/ 104 h 106"/>
                <a:gd name="T24" fmla="*/ 3 w 116"/>
                <a:gd name="T25" fmla="*/ 106 h 106"/>
                <a:gd name="T26" fmla="*/ 114 w 116"/>
                <a:gd name="T27" fmla="*/ 106 h 106"/>
                <a:gd name="T28" fmla="*/ 116 w 116"/>
                <a:gd name="T29" fmla="*/ 104 h 106"/>
                <a:gd name="T30" fmla="*/ 116 w 116"/>
                <a:gd name="T3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6">
                  <a:moveTo>
                    <a:pt x="116" y="102"/>
                  </a:moveTo>
                  <a:cubicBezTo>
                    <a:pt x="109" y="87"/>
                    <a:pt x="100" y="71"/>
                    <a:pt x="77" y="70"/>
                  </a:cubicBezTo>
                  <a:cubicBezTo>
                    <a:pt x="73" y="70"/>
                    <a:pt x="71" y="71"/>
                    <a:pt x="68" y="71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8" y="64"/>
                    <a:pt x="86" y="51"/>
                    <a:pt x="86" y="36"/>
                  </a:cubicBezTo>
                  <a:cubicBezTo>
                    <a:pt x="86" y="16"/>
                    <a:pt x="73" y="0"/>
                    <a:pt x="58" y="0"/>
                  </a:cubicBezTo>
                  <a:cubicBezTo>
                    <a:pt x="43" y="0"/>
                    <a:pt x="31" y="16"/>
                    <a:pt x="31" y="36"/>
                  </a:cubicBezTo>
                  <a:cubicBezTo>
                    <a:pt x="31" y="51"/>
                    <a:pt x="38" y="64"/>
                    <a:pt x="48" y="6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4" y="70"/>
                    <a:pt x="40" y="70"/>
                  </a:cubicBezTo>
                  <a:cubicBezTo>
                    <a:pt x="17" y="71"/>
                    <a:pt x="8" y="87"/>
                    <a:pt x="1" y="102"/>
                  </a:cubicBezTo>
                  <a:cubicBezTo>
                    <a:pt x="0" y="103"/>
                    <a:pt x="0" y="104"/>
                    <a:pt x="1" y="104"/>
                  </a:cubicBezTo>
                  <a:cubicBezTo>
                    <a:pt x="1" y="105"/>
                    <a:pt x="2" y="106"/>
                    <a:pt x="3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6"/>
                    <a:pt x="115" y="105"/>
                    <a:pt x="116" y="104"/>
                  </a:cubicBezTo>
                  <a:cubicBezTo>
                    <a:pt x="116" y="104"/>
                    <a:pt x="116" y="103"/>
                    <a:pt x="11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50" name="speech bubbl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92672" y="965186"/>
            <a:ext cx="534105" cy="508457"/>
          </a:xfrm>
          <a:custGeom>
            <a:avLst/>
            <a:gdLst>
              <a:gd name="T0" fmla="*/ 141 w 173"/>
              <a:gd name="T1" fmla="*/ 0 h 165"/>
              <a:gd name="T2" fmla="*/ 28 w 173"/>
              <a:gd name="T3" fmla="*/ 0 h 165"/>
              <a:gd name="T4" fmla="*/ 27 w 173"/>
              <a:gd name="T5" fmla="*/ 0 h 165"/>
              <a:gd name="T6" fmla="*/ 0 w 173"/>
              <a:gd name="T7" fmla="*/ 33 h 165"/>
              <a:gd name="T8" fmla="*/ 0 w 173"/>
              <a:gd name="T9" fmla="*/ 93 h 165"/>
              <a:gd name="T10" fmla="*/ 31 w 173"/>
              <a:gd name="T11" fmla="*/ 128 h 165"/>
              <a:gd name="T12" fmla="*/ 71 w 173"/>
              <a:gd name="T13" fmla="*/ 128 h 165"/>
              <a:gd name="T14" fmla="*/ 95 w 173"/>
              <a:gd name="T15" fmla="*/ 163 h 165"/>
              <a:gd name="T16" fmla="*/ 98 w 173"/>
              <a:gd name="T17" fmla="*/ 165 h 165"/>
              <a:gd name="T18" fmla="*/ 98 w 173"/>
              <a:gd name="T19" fmla="*/ 165 h 165"/>
              <a:gd name="T20" fmla="*/ 102 w 173"/>
              <a:gd name="T21" fmla="*/ 163 h 165"/>
              <a:gd name="T22" fmla="*/ 123 w 173"/>
              <a:gd name="T23" fmla="*/ 128 h 165"/>
              <a:gd name="T24" fmla="*/ 141 w 173"/>
              <a:gd name="T25" fmla="*/ 128 h 165"/>
              <a:gd name="T26" fmla="*/ 173 w 173"/>
              <a:gd name="T27" fmla="*/ 93 h 165"/>
              <a:gd name="T28" fmla="*/ 173 w 173"/>
              <a:gd name="T29" fmla="*/ 33 h 165"/>
              <a:gd name="T30" fmla="*/ 141 w 173"/>
              <a:gd name="T3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41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11" y="2"/>
                  <a:pt x="0" y="16"/>
                  <a:pt x="0" y="3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14" y="128"/>
                  <a:pt x="3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4"/>
                  <a:pt x="97" y="165"/>
                  <a:pt x="98" y="165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4"/>
                  <a:pt x="102" y="16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8" y="128"/>
                  <a:pt x="173" y="112"/>
                  <a:pt x="173" y="93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3" y="15"/>
                  <a:pt x="159" y="0"/>
                  <a:pt x="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51" name="letter"/>
          <p:cNvGrpSpPr/>
          <p:nvPr>
            <p:custDataLst>
              <p:tags r:id="rId20"/>
            </p:custDataLst>
          </p:nvPr>
        </p:nvGrpSpPr>
        <p:grpSpPr>
          <a:xfrm>
            <a:off x="1810040" y="583466"/>
            <a:ext cx="433018" cy="582386"/>
            <a:chOff x="3536665" y="374780"/>
            <a:chExt cx="433018" cy="582386"/>
          </a:xfrm>
        </p:grpSpPr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36665" y="374780"/>
              <a:ext cx="433018" cy="582386"/>
            </a:xfrm>
            <a:custGeom>
              <a:avLst/>
              <a:gdLst>
                <a:gd name="T0" fmla="*/ 127 w 140"/>
                <a:gd name="T1" fmla="*/ 0 h 189"/>
                <a:gd name="T2" fmla="*/ 14 w 140"/>
                <a:gd name="T3" fmla="*/ 0 h 189"/>
                <a:gd name="T4" fmla="*/ 0 w 140"/>
                <a:gd name="T5" fmla="*/ 14 h 189"/>
                <a:gd name="T6" fmla="*/ 0 w 140"/>
                <a:gd name="T7" fmla="*/ 175 h 189"/>
                <a:gd name="T8" fmla="*/ 14 w 140"/>
                <a:gd name="T9" fmla="*/ 189 h 189"/>
                <a:gd name="T10" fmla="*/ 127 w 140"/>
                <a:gd name="T11" fmla="*/ 189 h 189"/>
                <a:gd name="T12" fmla="*/ 140 w 140"/>
                <a:gd name="T13" fmla="*/ 175 h 189"/>
                <a:gd name="T14" fmla="*/ 140 w 140"/>
                <a:gd name="T15" fmla="*/ 14 h 189"/>
                <a:gd name="T16" fmla="*/ 127 w 140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9">
                  <a:moveTo>
                    <a:pt x="1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89"/>
                    <a:pt x="14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5" y="189"/>
                    <a:pt x="140" y="183"/>
                    <a:pt x="140" y="175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6"/>
                    <a:pt x="13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3805227" y="445693"/>
              <a:ext cx="105614" cy="24140"/>
            </a:xfrm>
            <a:custGeom>
              <a:avLst/>
              <a:gdLst>
                <a:gd name="T0" fmla="*/ 30 w 34"/>
                <a:gd name="T1" fmla="*/ 8 h 8"/>
                <a:gd name="T2" fmla="*/ 4 w 34"/>
                <a:gd name="T3" fmla="*/ 8 h 8"/>
                <a:gd name="T4" fmla="*/ 0 w 34"/>
                <a:gd name="T5" fmla="*/ 4 h 8"/>
                <a:gd name="T6" fmla="*/ 4 w 34"/>
                <a:gd name="T7" fmla="*/ 0 h 8"/>
                <a:gd name="T8" fmla="*/ 30 w 34"/>
                <a:gd name="T9" fmla="*/ 0 h 8"/>
                <a:gd name="T10" fmla="*/ 34 w 34"/>
                <a:gd name="T11" fmla="*/ 4 h 8"/>
                <a:gd name="T12" fmla="*/ 30 w 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598524" y="504535"/>
              <a:ext cx="312316" cy="27158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3598524" y="566395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598524" y="741413"/>
              <a:ext cx="312316" cy="2565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3598524" y="679553"/>
              <a:ext cx="312316" cy="28667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3598524" y="803272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3598524" y="622219"/>
              <a:ext cx="312316" cy="30175"/>
            </a:xfrm>
            <a:custGeom>
              <a:avLst/>
              <a:gdLst>
                <a:gd name="T0" fmla="*/ 97 w 101"/>
                <a:gd name="T1" fmla="*/ 10 h 10"/>
                <a:gd name="T2" fmla="*/ 97 w 101"/>
                <a:gd name="T3" fmla="*/ 10 h 10"/>
                <a:gd name="T4" fmla="*/ 4 w 101"/>
                <a:gd name="T5" fmla="*/ 8 h 10"/>
                <a:gd name="T6" fmla="*/ 0 w 101"/>
                <a:gd name="T7" fmla="*/ 4 h 10"/>
                <a:gd name="T8" fmla="*/ 4 w 101"/>
                <a:gd name="T9" fmla="*/ 0 h 10"/>
                <a:gd name="T10" fmla="*/ 4 w 101"/>
                <a:gd name="T11" fmla="*/ 0 h 10"/>
                <a:gd name="T12" fmla="*/ 97 w 101"/>
                <a:gd name="T13" fmla="*/ 2 h 10"/>
                <a:gd name="T14" fmla="*/ 101 w 101"/>
                <a:gd name="T15" fmla="*/ 6 h 10"/>
                <a:gd name="T16" fmla="*/ 97 w 10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">
                  <a:moveTo>
                    <a:pt x="97" y="10"/>
                  </a:moveTo>
                  <a:cubicBezTo>
                    <a:pt x="97" y="10"/>
                    <a:pt x="97" y="10"/>
                    <a:pt x="97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9" y="2"/>
                    <a:pt x="101" y="3"/>
                    <a:pt x="101" y="6"/>
                  </a:cubicBezTo>
                  <a:cubicBezTo>
                    <a:pt x="101" y="8"/>
                    <a:pt x="99" y="10"/>
                    <a:pt x="97" y="1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604559" y="853062"/>
              <a:ext cx="108632" cy="33193"/>
            </a:xfrm>
            <a:custGeom>
              <a:avLst/>
              <a:gdLst>
                <a:gd name="T0" fmla="*/ 0 w 35"/>
                <a:gd name="T1" fmla="*/ 11 h 11"/>
                <a:gd name="T2" fmla="*/ 0 w 35"/>
                <a:gd name="T3" fmla="*/ 10 h 11"/>
                <a:gd name="T4" fmla="*/ 0 w 35"/>
                <a:gd name="T5" fmla="*/ 10 h 11"/>
                <a:gd name="T6" fmla="*/ 11 w 35"/>
                <a:gd name="T7" fmla="*/ 0 h 11"/>
                <a:gd name="T8" fmla="*/ 12 w 35"/>
                <a:gd name="T9" fmla="*/ 0 h 11"/>
                <a:gd name="T10" fmla="*/ 13 w 35"/>
                <a:gd name="T11" fmla="*/ 1 h 11"/>
                <a:gd name="T12" fmla="*/ 13 w 35"/>
                <a:gd name="T13" fmla="*/ 8 h 11"/>
                <a:gd name="T14" fmla="*/ 16 w 35"/>
                <a:gd name="T15" fmla="*/ 6 h 11"/>
                <a:gd name="T16" fmla="*/ 19 w 35"/>
                <a:gd name="T17" fmla="*/ 4 h 11"/>
                <a:gd name="T18" fmla="*/ 20 w 35"/>
                <a:gd name="T19" fmla="*/ 4 h 11"/>
                <a:gd name="T20" fmla="*/ 20 w 35"/>
                <a:gd name="T21" fmla="*/ 5 h 11"/>
                <a:gd name="T22" fmla="*/ 20 w 35"/>
                <a:gd name="T23" fmla="*/ 6 h 11"/>
                <a:gd name="T24" fmla="*/ 23 w 35"/>
                <a:gd name="T25" fmla="*/ 4 h 11"/>
                <a:gd name="T26" fmla="*/ 24 w 35"/>
                <a:gd name="T27" fmla="*/ 4 h 11"/>
                <a:gd name="T28" fmla="*/ 29 w 35"/>
                <a:gd name="T29" fmla="*/ 7 h 11"/>
                <a:gd name="T30" fmla="*/ 30 w 35"/>
                <a:gd name="T31" fmla="*/ 6 h 11"/>
                <a:gd name="T32" fmla="*/ 31 w 35"/>
                <a:gd name="T33" fmla="*/ 6 h 11"/>
                <a:gd name="T34" fmla="*/ 35 w 35"/>
                <a:gd name="T35" fmla="*/ 6 h 11"/>
                <a:gd name="T36" fmla="*/ 35 w 35"/>
                <a:gd name="T37" fmla="*/ 6 h 11"/>
                <a:gd name="T38" fmla="*/ 35 w 35"/>
                <a:gd name="T39" fmla="*/ 7 h 11"/>
                <a:gd name="T40" fmla="*/ 31 w 35"/>
                <a:gd name="T41" fmla="*/ 7 h 11"/>
                <a:gd name="T42" fmla="*/ 29 w 35"/>
                <a:gd name="T43" fmla="*/ 9 h 11"/>
                <a:gd name="T44" fmla="*/ 23 w 35"/>
                <a:gd name="T45" fmla="*/ 6 h 11"/>
                <a:gd name="T46" fmla="*/ 19 w 35"/>
                <a:gd name="T47" fmla="*/ 7 h 11"/>
                <a:gd name="T48" fmla="*/ 18 w 35"/>
                <a:gd name="T49" fmla="*/ 6 h 11"/>
                <a:gd name="T50" fmla="*/ 17 w 35"/>
                <a:gd name="T51" fmla="*/ 7 h 11"/>
                <a:gd name="T52" fmla="*/ 11 w 35"/>
                <a:gd name="T53" fmla="*/ 9 h 11"/>
                <a:gd name="T54" fmla="*/ 11 w 35"/>
                <a:gd name="T55" fmla="*/ 8 h 11"/>
                <a:gd name="T56" fmla="*/ 11 w 35"/>
                <a:gd name="T57" fmla="*/ 3 h 11"/>
                <a:gd name="T58" fmla="*/ 0 w 35"/>
                <a:gd name="T5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9" y="4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7"/>
                    <a:pt x="16" y="6"/>
                  </a:cubicBezTo>
                  <a:cubicBezTo>
                    <a:pt x="17" y="5"/>
                    <a:pt x="18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2" y="5"/>
                    <a:pt x="23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5" y="5"/>
                    <a:pt x="27" y="8"/>
                    <a:pt x="29" y="7"/>
                  </a:cubicBezTo>
                  <a:cubicBezTo>
                    <a:pt x="29" y="7"/>
                    <a:pt x="30" y="7"/>
                    <a:pt x="30" y="6"/>
                  </a:cubicBezTo>
                  <a:cubicBezTo>
                    <a:pt x="30" y="6"/>
                    <a:pt x="30" y="6"/>
                    <a:pt x="3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7" y="9"/>
                    <a:pt x="25" y="7"/>
                    <a:pt x="23" y="6"/>
                  </a:cubicBezTo>
                  <a:cubicBezTo>
                    <a:pt x="22" y="7"/>
                    <a:pt x="20" y="8"/>
                    <a:pt x="19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5" y="9"/>
                    <a:pt x="13" y="11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7"/>
                    <a:pt x="2" y="11"/>
                    <a:pt x="0" y="1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1" name="wireless"/>
          <p:cNvGrpSpPr/>
          <p:nvPr>
            <p:custDataLst>
              <p:tags r:id="rId21"/>
            </p:custDataLst>
          </p:nvPr>
        </p:nvGrpSpPr>
        <p:grpSpPr>
          <a:xfrm>
            <a:off x="3103058" y="2706310"/>
            <a:ext cx="543158" cy="333439"/>
            <a:chOff x="4829683" y="2497624"/>
            <a:chExt cx="543158" cy="333439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4909648" y="2615308"/>
              <a:ext cx="380211" cy="141825"/>
            </a:xfrm>
            <a:custGeom>
              <a:avLst/>
              <a:gdLst>
                <a:gd name="T0" fmla="*/ 10 w 123"/>
                <a:gd name="T1" fmla="*/ 45 h 46"/>
                <a:gd name="T2" fmla="*/ 5 w 123"/>
                <a:gd name="T3" fmla="*/ 43 h 46"/>
                <a:gd name="T4" fmla="*/ 4 w 123"/>
                <a:gd name="T5" fmla="*/ 30 h 46"/>
                <a:gd name="T6" fmla="*/ 63 w 123"/>
                <a:gd name="T7" fmla="*/ 0 h 46"/>
                <a:gd name="T8" fmla="*/ 120 w 123"/>
                <a:gd name="T9" fmla="*/ 30 h 46"/>
                <a:gd name="T10" fmla="*/ 119 w 123"/>
                <a:gd name="T11" fmla="*/ 43 h 46"/>
                <a:gd name="T12" fmla="*/ 106 w 123"/>
                <a:gd name="T13" fmla="*/ 41 h 46"/>
                <a:gd name="T14" fmla="*/ 63 w 123"/>
                <a:gd name="T15" fmla="*/ 18 h 46"/>
                <a:gd name="T16" fmla="*/ 17 w 123"/>
                <a:gd name="T17" fmla="*/ 41 h 46"/>
                <a:gd name="T18" fmla="*/ 10 w 123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6">
                  <a:moveTo>
                    <a:pt x="10" y="45"/>
                  </a:moveTo>
                  <a:cubicBezTo>
                    <a:pt x="8" y="45"/>
                    <a:pt x="6" y="44"/>
                    <a:pt x="5" y="43"/>
                  </a:cubicBezTo>
                  <a:cubicBezTo>
                    <a:pt x="1" y="40"/>
                    <a:pt x="0" y="34"/>
                    <a:pt x="4" y="30"/>
                  </a:cubicBezTo>
                  <a:cubicBezTo>
                    <a:pt x="19" y="12"/>
                    <a:pt x="42" y="0"/>
                    <a:pt x="63" y="0"/>
                  </a:cubicBezTo>
                  <a:cubicBezTo>
                    <a:pt x="82" y="0"/>
                    <a:pt x="105" y="12"/>
                    <a:pt x="120" y="30"/>
                  </a:cubicBezTo>
                  <a:cubicBezTo>
                    <a:pt x="123" y="34"/>
                    <a:pt x="122" y="40"/>
                    <a:pt x="119" y="43"/>
                  </a:cubicBezTo>
                  <a:cubicBezTo>
                    <a:pt x="115" y="46"/>
                    <a:pt x="109" y="45"/>
                    <a:pt x="106" y="41"/>
                  </a:cubicBezTo>
                  <a:cubicBezTo>
                    <a:pt x="95" y="28"/>
                    <a:pt x="77" y="18"/>
                    <a:pt x="63" y="18"/>
                  </a:cubicBezTo>
                  <a:cubicBezTo>
                    <a:pt x="47" y="18"/>
                    <a:pt x="29" y="27"/>
                    <a:pt x="17" y="41"/>
                  </a:cubicBezTo>
                  <a:cubicBezTo>
                    <a:pt x="16" y="44"/>
                    <a:pt x="13" y="45"/>
                    <a:pt x="1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4829683" y="2497624"/>
              <a:ext cx="543158" cy="188597"/>
            </a:xfrm>
            <a:custGeom>
              <a:avLst/>
              <a:gdLst>
                <a:gd name="T0" fmla="*/ 166 w 176"/>
                <a:gd name="T1" fmla="*/ 60 h 61"/>
                <a:gd name="T2" fmla="*/ 158 w 176"/>
                <a:gd name="T3" fmla="*/ 56 h 61"/>
                <a:gd name="T4" fmla="*/ 89 w 176"/>
                <a:gd name="T5" fmla="*/ 18 h 61"/>
                <a:gd name="T6" fmla="*/ 17 w 176"/>
                <a:gd name="T7" fmla="*/ 56 h 61"/>
                <a:gd name="T8" fmla="*/ 5 w 176"/>
                <a:gd name="T9" fmla="*/ 59 h 61"/>
                <a:gd name="T10" fmla="*/ 2 w 176"/>
                <a:gd name="T11" fmla="*/ 46 h 61"/>
                <a:gd name="T12" fmla="*/ 89 w 176"/>
                <a:gd name="T13" fmla="*/ 0 h 61"/>
                <a:gd name="T14" fmla="*/ 173 w 176"/>
                <a:gd name="T15" fmla="*/ 46 h 61"/>
                <a:gd name="T16" fmla="*/ 171 w 176"/>
                <a:gd name="T17" fmla="*/ 59 h 61"/>
                <a:gd name="T18" fmla="*/ 166 w 17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61">
                  <a:moveTo>
                    <a:pt x="166" y="60"/>
                  </a:moveTo>
                  <a:cubicBezTo>
                    <a:pt x="163" y="60"/>
                    <a:pt x="160" y="59"/>
                    <a:pt x="158" y="56"/>
                  </a:cubicBezTo>
                  <a:cubicBezTo>
                    <a:pt x="142" y="34"/>
                    <a:pt x="114" y="18"/>
                    <a:pt x="89" y="18"/>
                  </a:cubicBezTo>
                  <a:cubicBezTo>
                    <a:pt x="62" y="18"/>
                    <a:pt x="34" y="33"/>
                    <a:pt x="17" y="56"/>
                  </a:cubicBezTo>
                  <a:cubicBezTo>
                    <a:pt x="14" y="60"/>
                    <a:pt x="9" y="61"/>
                    <a:pt x="5" y="59"/>
                  </a:cubicBezTo>
                  <a:cubicBezTo>
                    <a:pt x="1" y="56"/>
                    <a:pt x="0" y="50"/>
                    <a:pt x="2" y="46"/>
                  </a:cubicBezTo>
                  <a:cubicBezTo>
                    <a:pt x="22" y="18"/>
                    <a:pt x="56" y="0"/>
                    <a:pt x="89" y="0"/>
                  </a:cubicBezTo>
                  <a:cubicBezTo>
                    <a:pt x="120" y="0"/>
                    <a:pt x="154" y="19"/>
                    <a:pt x="173" y="46"/>
                  </a:cubicBezTo>
                  <a:cubicBezTo>
                    <a:pt x="176" y="50"/>
                    <a:pt x="175" y="56"/>
                    <a:pt x="171" y="59"/>
                  </a:cubicBezTo>
                  <a:cubicBezTo>
                    <a:pt x="169" y="60"/>
                    <a:pt x="167" y="60"/>
                    <a:pt x="1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4986595" y="2732992"/>
              <a:ext cx="226316" cy="98071"/>
            </a:xfrm>
            <a:custGeom>
              <a:avLst/>
              <a:gdLst>
                <a:gd name="T0" fmla="*/ 10 w 73"/>
                <a:gd name="T1" fmla="*/ 31 h 32"/>
                <a:gd name="T2" fmla="*/ 4 w 73"/>
                <a:gd name="T3" fmla="*/ 29 h 32"/>
                <a:gd name="T4" fmla="*/ 4 w 73"/>
                <a:gd name="T5" fmla="*/ 16 h 32"/>
                <a:gd name="T6" fmla="*/ 38 w 73"/>
                <a:gd name="T7" fmla="*/ 0 h 32"/>
                <a:gd name="T8" fmla="*/ 70 w 73"/>
                <a:gd name="T9" fmla="*/ 16 h 32"/>
                <a:gd name="T10" fmla="*/ 70 w 73"/>
                <a:gd name="T11" fmla="*/ 29 h 32"/>
                <a:gd name="T12" fmla="*/ 57 w 73"/>
                <a:gd name="T13" fmla="*/ 29 h 32"/>
                <a:gd name="T14" fmla="*/ 38 w 73"/>
                <a:gd name="T15" fmla="*/ 18 h 32"/>
                <a:gd name="T16" fmla="*/ 16 w 73"/>
                <a:gd name="T17" fmla="*/ 29 h 32"/>
                <a:gd name="T18" fmla="*/ 10 w 73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2">
                  <a:moveTo>
                    <a:pt x="10" y="31"/>
                  </a:moveTo>
                  <a:cubicBezTo>
                    <a:pt x="8" y="31"/>
                    <a:pt x="6" y="31"/>
                    <a:pt x="4" y="29"/>
                  </a:cubicBezTo>
                  <a:cubicBezTo>
                    <a:pt x="0" y="25"/>
                    <a:pt x="0" y="20"/>
                    <a:pt x="4" y="16"/>
                  </a:cubicBezTo>
                  <a:cubicBezTo>
                    <a:pt x="14" y="6"/>
                    <a:pt x="26" y="0"/>
                    <a:pt x="38" y="0"/>
                  </a:cubicBezTo>
                  <a:cubicBezTo>
                    <a:pt x="48" y="0"/>
                    <a:pt x="60" y="6"/>
                    <a:pt x="70" y="16"/>
                  </a:cubicBezTo>
                  <a:cubicBezTo>
                    <a:pt x="73" y="20"/>
                    <a:pt x="73" y="25"/>
                    <a:pt x="70" y="29"/>
                  </a:cubicBezTo>
                  <a:cubicBezTo>
                    <a:pt x="66" y="32"/>
                    <a:pt x="60" y="32"/>
                    <a:pt x="57" y="29"/>
                  </a:cubicBezTo>
                  <a:cubicBezTo>
                    <a:pt x="50" y="21"/>
                    <a:pt x="42" y="18"/>
                    <a:pt x="38" y="18"/>
                  </a:cubicBezTo>
                  <a:cubicBezTo>
                    <a:pt x="31" y="18"/>
                    <a:pt x="23" y="22"/>
                    <a:pt x="16" y="29"/>
                  </a:cubicBezTo>
                  <a:cubicBezTo>
                    <a:pt x="15" y="30"/>
                    <a:pt x="12" y="31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65" name="paper clip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01058" y="2200871"/>
            <a:ext cx="200667" cy="499404"/>
          </a:xfrm>
          <a:custGeom>
            <a:avLst/>
            <a:gdLst>
              <a:gd name="T0" fmla="*/ 34 w 65"/>
              <a:gd name="T1" fmla="*/ 162 h 162"/>
              <a:gd name="T2" fmla="*/ 0 w 65"/>
              <a:gd name="T3" fmla="*/ 123 h 162"/>
              <a:gd name="T4" fmla="*/ 0 w 65"/>
              <a:gd name="T5" fmla="*/ 27 h 162"/>
              <a:gd name="T6" fmla="*/ 25 w 65"/>
              <a:gd name="T7" fmla="*/ 0 h 162"/>
              <a:gd name="T8" fmla="*/ 51 w 65"/>
              <a:gd name="T9" fmla="*/ 27 h 162"/>
              <a:gd name="T10" fmla="*/ 51 w 65"/>
              <a:gd name="T11" fmla="*/ 120 h 162"/>
              <a:gd name="T12" fmla="*/ 33 w 65"/>
              <a:gd name="T13" fmla="*/ 140 h 162"/>
              <a:gd name="T14" fmla="*/ 20 w 65"/>
              <a:gd name="T15" fmla="*/ 137 h 162"/>
              <a:gd name="T16" fmla="*/ 12 w 65"/>
              <a:gd name="T17" fmla="*/ 120 h 162"/>
              <a:gd name="T18" fmla="*/ 12 w 65"/>
              <a:gd name="T19" fmla="*/ 51 h 162"/>
              <a:gd name="T20" fmla="*/ 15 w 65"/>
              <a:gd name="T21" fmla="*/ 48 h 162"/>
              <a:gd name="T22" fmla="*/ 19 w 65"/>
              <a:gd name="T23" fmla="*/ 51 h 162"/>
              <a:gd name="T24" fmla="*/ 19 w 65"/>
              <a:gd name="T25" fmla="*/ 120 h 162"/>
              <a:gd name="T26" fmla="*/ 24 w 65"/>
              <a:gd name="T27" fmla="*/ 131 h 162"/>
              <a:gd name="T28" fmla="*/ 31 w 65"/>
              <a:gd name="T29" fmla="*/ 133 h 162"/>
              <a:gd name="T30" fmla="*/ 32 w 65"/>
              <a:gd name="T31" fmla="*/ 133 h 162"/>
              <a:gd name="T32" fmla="*/ 32 w 65"/>
              <a:gd name="T33" fmla="*/ 133 h 162"/>
              <a:gd name="T34" fmla="*/ 44 w 65"/>
              <a:gd name="T35" fmla="*/ 120 h 162"/>
              <a:gd name="T36" fmla="*/ 44 w 65"/>
              <a:gd name="T37" fmla="*/ 27 h 162"/>
              <a:gd name="T38" fmla="*/ 25 w 65"/>
              <a:gd name="T39" fmla="*/ 7 h 162"/>
              <a:gd name="T40" fmla="*/ 7 w 65"/>
              <a:gd name="T41" fmla="*/ 27 h 162"/>
              <a:gd name="T42" fmla="*/ 7 w 65"/>
              <a:gd name="T43" fmla="*/ 123 h 162"/>
              <a:gd name="T44" fmla="*/ 34 w 65"/>
              <a:gd name="T45" fmla="*/ 155 h 162"/>
              <a:gd name="T46" fmla="*/ 58 w 65"/>
              <a:gd name="T47" fmla="*/ 121 h 162"/>
              <a:gd name="T48" fmla="*/ 58 w 65"/>
              <a:gd name="T49" fmla="*/ 20 h 162"/>
              <a:gd name="T50" fmla="*/ 61 w 65"/>
              <a:gd name="T51" fmla="*/ 17 h 162"/>
              <a:gd name="T52" fmla="*/ 65 w 65"/>
              <a:gd name="T53" fmla="*/ 20 h 162"/>
              <a:gd name="T54" fmla="*/ 65 w 65"/>
              <a:gd name="T55" fmla="*/ 121 h 162"/>
              <a:gd name="T56" fmla="*/ 34 w 65"/>
              <a:gd name="T5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162">
                <a:moveTo>
                  <a:pt x="34" y="162"/>
                </a:moveTo>
                <a:cubicBezTo>
                  <a:pt x="22" y="162"/>
                  <a:pt x="0" y="154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6"/>
                  <a:pt x="16" y="0"/>
                  <a:pt x="25" y="0"/>
                </a:cubicBezTo>
                <a:cubicBezTo>
                  <a:pt x="36" y="0"/>
                  <a:pt x="51" y="8"/>
                  <a:pt x="51" y="2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31"/>
                  <a:pt x="43" y="140"/>
                  <a:pt x="33" y="140"/>
                </a:cubicBezTo>
                <a:cubicBezTo>
                  <a:pt x="29" y="141"/>
                  <a:pt x="24" y="140"/>
                  <a:pt x="20" y="137"/>
                </a:cubicBezTo>
                <a:cubicBezTo>
                  <a:pt x="17" y="135"/>
                  <a:pt x="12" y="129"/>
                  <a:pt x="12" y="120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49"/>
                  <a:pt x="13" y="48"/>
                  <a:pt x="15" y="48"/>
                </a:cubicBezTo>
                <a:cubicBezTo>
                  <a:pt x="17" y="48"/>
                  <a:pt x="19" y="49"/>
                  <a:pt x="19" y="51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6"/>
                  <a:pt x="22" y="130"/>
                  <a:pt x="24" y="131"/>
                </a:cubicBezTo>
                <a:cubicBezTo>
                  <a:pt x="27" y="133"/>
                  <a:pt x="30" y="134"/>
                  <a:pt x="31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9" y="133"/>
                  <a:pt x="44" y="128"/>
                  <a:pt x="44" y="120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12"/>
                  <a:pt x="32" y="7"/>
                  <a:pt x="25" y="7"/>
                </a:cubicBezTo>
                <a:cubicBezTo>
                  <a:pt x="24" y="7"/>
                  <a:pt x="7" y="7"/>
                  <a:pt x="7" y="27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49"/>
                  <a:pt x="24" y="155"/>
                  <a:pt x="34" y="155"/>
                </a:cubicBezTo>
                <a:cubicBezTo>
                  <a:pt x="42" y="155"/>
                  <a:pt x="58" y="147"/>
                  <a:pt x="58" y="121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8"/>
                  <a:pt x="59" y="17"/>
                  <a:pt x="61" y="17"/>
                </a:cubicBezTo>
                <a:cubicBezTo>
                  <a:pt x="63" y="17"/>
                  <a:pt x="65" y="18"/>
                  <a:pt x="65" y="20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50"/>
                  <a:pt x="47" y="162"/>
                  <a:pt x="3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66" name="clock"/>
          <p:cNvGrpSpPr/>
          <p:nvPr>
            <p:custDataLst>
              <p:tags r:id="rId23"/>
            </p:custDataLst>
          </p:nvPr>
        </p:nvGrpSpPr>
        <p:grpSpPr>
          <a:xfrm>
            <a:off x="2633830" y="3234380"/>
            <a:ext cx="497895" cy="493369"/>
            <a:chOff x="4360455" y="3025694"/>
            <a:chExt cx="497895" cy="493369"/>
          </a:xfrm>
        </p:grpSpPr>
        <p:sp>
          <p:nvSpPr>
            <p:cNvPr id="167" name="Oval 45"/>
            <p:cNvSpPr>
              <a:spLocks noChangeArrowheads="1"/>
            </p:cNvSpPr>
            <p:nvPr/>
          </p:nvSpPr>
          <p:spPr bwMode="auto">
            <a:xfrm>
              <a:off x="4383086" y="3043799"/>
              <a:ext cx="452632" cy="455649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4604876" y="3395343"/>
              <a:ext cx="9053" cy="45263"/>
            </a:xfrm>
            <a:custGeom>
              <a:avLst/>
              <a:gdLst>
                <a:gd name="T0" fmla="*/ 2 w 3"/>
                <a:gd name="T1" fmla="*/ 15 h 15"/>
                <a:gd name="T2" fmla="*/ 2 w 3"/>
                <a:gd name="T3" fmla="*/ 15 h 15"/>
                <a:gd name="T4" fmla="*/ 0 w 3"/>
                <a:gd name="T5" fmla="*/ 13 h 15"/>
                <a:gd name="T6" fmla="*/ 0 w 3"/>
                <a:gd name="T7" fmla="*/ 2 h 15"/>
                <a:gd name="T8" fmla="*/ 2 w 3"/>
                <a:gd name="T9" fmla="*/ 0 h 15"/>
                <a:gd name="T10" fmla="*/ 2 w 3"/>
                <a:gd name="T11" fmla="*/ 0 h 15"/>
                <a:gd name="T12" fmla="*/ 3 w 3"/>
                <a:gd name="T13" fmla="*/ 2 h 15"/>
                <a:gd name="T14" fmla="*/ 3 w 3"/>
                <a:gd name="T15" fmla="*/ 13 h 15"/>
                <a:gd name="T16" fmla="*/ 2 w 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9" name="Freeform 47"/>
            <p:cNvSpPr>
              <a:spLocks/>
            </p:cNvSpPr>
            <p:nvPr/>
          </p:nvSpPr>
          <p:spPr bwMode="auto">
            <a:xfrm>
              <a:off x="4604876" y="3102641"/>
              <a:ext cx="9053" cy="48281"/>
            </a:xfrm>
            <a:custGeom>
              <a:avLst/>
              <a:gdLst>
                <a:gd name="T0" fmla="*/ 2 w 3"/>
                <a:gd name="T1" fmla="*/ 16 h 16"/>
                <a:gd name="T2" fmla="*/ 0 w 3"/>
                <a:gd name="T3" fmla="*/ 14 h 16"/>
                <a:gd name="T4" fmla="*/ 0 w 3"/>
                <a:gd name="T5" fmla="*/ 2 h 16"/>
                <a:gd name="T6" fmla="*/ 2 w 3"/>
                <a:gd name="T7" fmla="*/ 0 h 16"/>
                <a:gd name="T8" fmla="*/ 3 w 3"/>
                <a:gd name="T9" fmla="*/ 2 h 16"/>
                <a:gd name="T10" fmla="*/ 3 w 3"/>
                <a:gd name="T11" fmla="*/ 14 h 16"/>
                <a:gd name="T12" fmla="*/ 2 w 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4666735" y="3377238"/>
              <a:ext cx="30175" cy="42246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1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10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7" y="14"/>
                    <a:pt x="6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4521893" y="3123764"/>
              <a:ext cx="30175" cy="43755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0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9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6" y="14"/>
                    <a:pt x="6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2" name="Freeform 50"/>
            <p:cNvSpPr>
              <a:spLocks/>
            </p:cNvSpPr>
            <p:nvPr/>
          </p:nvSpPr>
          <p:spPr bwMode="auto">
            <a:xfrm>
              <a:off x="4711998" y="3330466"/>
              <a:ext cx="46772" cy="30175"/>
            </a:xfrm>
            <a:custGeom>
              <a:avLst/>
              <a:gdLst>
                <a:gd name="T0" fmla="*/ 12 w 15"/>
                <a:gd name="T1" fmla="*/ 10 h 10"/>
                <a:gd name="T2" fmla="*/ 11 w 15"/>
                <a:gd name="T3" fmla="*/ 9 h 10"/>
                <a:gd name="T4" fmla="*/ 2 w 15"/>
                <a:gd name="T5" fmla="*/ 4 h 10"/>
                <a:gd name="T6" fmla="*/ 1 w 15"/>
                <a:gd name="T7" fmla="*/ 1 h 10"/>
                <a:gd name="T8" fmla="*/ 3 w 15"/>
                <a:gd name="T9" fmla="*/ 0 h 10"/>
                <a:gd name="T10" fmla="*/ 13 w 15"/>
                <a:gd name="T11" fmla="*/ 6 h 10"/>
                <a:gd name="T12" fmla="*/ 14 w 15"/>
                <a:gd name="T13" fmla="*/ 9 h 10"/>
                <a:gd name="T14" fmla="*/ 12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cubicBezTo>
                    <a:pt x="12" y="10"/>
                    <a:pt x="12" y="10"/>
                    <a:pt x="11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4" y="9"/>
                  </a:cubicBezTo>
                  <a:cubicBezTo>
                    <a:pt x="14" y="9"/>
                    <a:pt x="13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4463051" y="3185624"/>
              <a:ext cx="42246" cy="27158"/>
            </a:xfrm>
            <a:custGeom>
              <a:avLst/>
              <a:gdLst>
                <a:gd name="T0" fmla="*/ 12 w 14"/>
                <a:gd name="T1" fmla="*/ 9 h 9"/>
                <a:gd name="T2" fmla="*/ 11 w 14"/>
                <a:gd name="T3" fmla="*/ 9 h 9"/>
                <a:gd name="T4" fmla="*/ 1 w 14"/>
                <a:gd name="T5" fmla="*/ 4 h 9"/>
                <a:gd name="T6" fmla="*/ 0 w 14"/>
                <a:gd name="T7" fmla="*/ 1 h 9"/>
                <a:gd name="T8" fmla="*/ 3 w 14"/>
                <a:gd name="T9" fmla="*/ 0 h 9"/>
                <a:gd name="T10" fmla="*/ 13 w 14"/>
                <a:gd name="T11" fmla="*/ 6 h 9"/>
                <a:gd name="T12" fmla="*/ 13 w 14"/>
                <a:gd name="T13" fmla="*/ 8 h 9"/>
                <a:gd name="T14" fmla="*/ 12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2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8"/>
                    <a:pt x="13" y="8"/>
                  </a:cubicBezTo>
                  <a:cubicBezTo>
                    <a:pt x="13" y="9"/>
                    <a:pt x="12" y="9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4731613" y="3265589"/>
              <a:ext cx="45263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4440419" y="3265589"/>
              <a:ext cx="46772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4711998" y="3185624"/>
              <a:ext cx="46772" cy="27158"/>
            </a:xfrm>
            <a:custGeom>
              <a:avLst/>
              <a:gdLst>
                <a:gd name="T0" fmla="*/ 2 w 15"/>
                <a:gd name="T1" fmla="*/ 9 h 9"/>
                <a:gd name="T2" fmla="*/ 1 w 15"/>
                <a:gd name="T3" fmla="*/ 8 h 9"/>
                <a:gd name="T4" fmla="*/ 2 w 15"/>
                <a:gd name="T5" fmla="*/ 6 h 9"/>
                <a:gd name="T6" fmla="*/ 11 w 15"/>
                <a:gd name="T7" fmla="*/ 0 h 9"/>
                <a:gd name="T8" fmla="*/ 14 w 15"/>
                <a:gd name="T9" fmla="*/ 1 h 9"/>
                <a:gd name="T10" fmla="*/ 13 w 15"/>
                <a:gd name="T11" fmla="*/ 4 h 9"/>
                <a:gd name="T12" fmla="*/ 3 w 15"/>
                <a:gd name="T13" fmla="*/ 9 h 9"/>
                <a:gd name="T14" fmla="*/ 2 w 1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4463051" y="3330466"/>
              <a:ext cx="42246" cy="30175"/>
            </a:xfrm>
            <a:custGeom>
              <a:avLst/>
              <a:gdLst>
                <a:gd name="T0" fmla="*/ 2 w 14"/>
                <a:gd name="T1" fmla="*/ 10 h 10"/>
                <a:gd name="T2" fmla="*/ 0 w 14"/>
                <a:gd name="T3" fmla="*/ 9 h 10"/>
                <a:gd name="T4" fmla="*/ 1 w 14"/>
                <a:gd name="T5" fmla="*/ 6 h 10"/>
                <a:gd name="T6" fmla="*/ 11 w 14"/>
                <a:gd name="T7" fmla="*/ 0 h 10"/>
                <a:gd name="T8" fmla="*/ 13 w 14"/>
                <a:gd name="T9" fmla="*/ 1 h 10"/>
                <a:gd name="T10" fmla="*/ 13 w 14"/>
                <a:gd name="T11" fmla="*/ 4 h 10"/>
                <a:gd name="T12" fmla="*/ 3 w 14"/>
                <a:gd name="T13" fmla="*/ 9 h 10"/>
                <a:gd name="T14" fmla="*/ 2 w 1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4666735" y="3123764"/>
              <a:ext cx="30175" cy="43755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1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10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4521893" y="3377238"/>
              <a:ext cx="30175" cy="42246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0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9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0" name="Freeform 58"/>
            <p:cNvSpPr>
              <a:spLocks noEditPoints="1"/>
            </p:cNvSpPr>
            <p:nvPr/>
          </p:nvSpPr>
          <p:spPr bwMode="auto">
            <a:xfrm>
              <a:off x="4360455" y="3025694"/>
              <a:ext cx="497895" cy="493369"/>
            </a:xfrm>
            <a:custGeom>
              <a:avLst/>
              <a:gdLst>
                <a:gd name="T0" fmla="*/ 81 w 161"/>
                <a:gd name="T1" fmla="*/ 160 h 160"/>
                <a:gd name="T2" fmla="*/ 0 w 161"/>
                <a:gd name="T3" fmla="*/ 80 h 160"/>
                <a:gd name="T4" fmla="*/ 81 w 161"/>
                <a:gd name="T5" fmla="*/ 0 h 160"/>
                <a:gd name="T6" fmla="*/ 161 w 161"/>
                <a:gd name="T7" fmla="*/ 80 h 160"/>
                <a:gd name="T8" fmla="*/ 81 w 161"/>
                <a:gd name="T9" fmla="*/ 160 h 160"/>
                <a:gd name="T10" fmla="*/ 81 w 161"/>
                <a:gd name="T11" fmla="*/ 10 h 160"/>
                <a:gd name="T12" fmla="*/ 11 w 161"/>
                <a:gd name="T13" fmla="*/ 80 h 160"/>
                <a:gd name="T14" fmla="*/ 81 w 161"/>
                <a:gd name="T15" fmla="*/ 150 h 160"/>
                <a:gd name="T16" fmla="*/ 150 w 161"/>
                <a:gd name="T17" fmla="*/ 80 h 160"/>
                <a:gd name="T18" fmla="*/ 81 w 161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0">
                  <a:moveTo>
                    <a:pt x="81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0"/>
                  </a:cubicBezTo>
                  <a:cubicBezTo>
                    <a:pt x="161" y="124"/>
                    <a:pt x="125" y="160"/>
                    <a:pt x="81" y="160"/>
                  </a:cubicBezTo>
                  <a:close/>
                  <a:moveTo>
                    <a:pt x="81" y="10"/>
                  </a:moveTo>
                  <a:cubicBezTo>
                    <a:pt x="42" y="10"/>
                    <a:pt x="11" y="42"/>
                    <a:pt x="11" y="80"/>
                  </a:cubicBezTo>
                  <a:cubicBezTo>
                    <a:pt x="11" y="119"/>
                    <a:pt x="42" y="150"/>
                    <a:pt x="81" y="150"/>
                  </a:cubicBezTo>
                  <a:cubicBezTo>
                    <a:pt x="119" y="150"/>
                    <a:pt x="150" y="119"/>
                    <a:pt x="150" y="80"/>
                  </a:cubicBezTo>
                  <a:cubicBezTo>
                    <a:pt x="150" y="42"/>
                    <a:pt x="119" y="10"/>
                    <a:pt x="8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1" name="Freeform 59"/>
            <p:cNvSpPr>
              <a:spLocks noEditPoints="1"/>
            </p:cNvSpPr>
            <p:nvPr/>
          </p:nvSpPr>
          <p:spPr bwMode="auto">
            <a:xfrm>
              <a:off x="4407226" y="3070957"/>
              <a:ext cx="404351" cy="404351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5 h 131"/>
                <a:gd name="T4" fmla="*/ 66 w 131"/>
                <a:gd name="T5" fmla="*/ 0 h 131"/>
                <a:gd name="T6" fmla="*/ 131 w 131"/>
                <a:gd name="T7" fmla="*/ 65 h 131"/>
                <a:gd name="T8" fmla="*/ 66 w 131"/>
                <a:gd name="T9" fmla="*/ 131 h 131"/>
                <a:gd name="T10" fmla="*/ 66 w 131"/>
                <a:gd name="T11" fmla="*/ 2 h 131"/>
                <a:gd name="T12" fmla="*/ 3 w 131"/>
                <a:gd name="T13" fmla="*/ 65 h 131"/>
                <a:gd name="T14" fmla="*/ 66 w 131"/>
                <a:gd name="T15" fmla="*/ 128 h 131"/>
                <a:gd name="T16" fmla="*/ 128 w 131"/>
                <a:gd name="T17" fmla="*/ 65 h 131"/>
                <a:gd name="T18" fmla="*/ 66 w 1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1" y="29"/>
                    <a:pt x="131" y="65"/>
                  </a:cubicBezTo>
                  <a:cubicBezTo>
                    <a:pt x="131" y="101"/>
                    <a:pt x="102" y="131"/>
                    <a:pt x="66" y="131"/>
                  </a:cubicBezTo>
                  <a:close/>
                  <a:moveTo>
                    <a:pt x="66" y="2"/>
                  </a:moveTo>
                  <a:cubicBezTo>
                    <a:pt x="31" y="2"/>
                    <a:pt x="3" y="31"/>
                    <a:pt x="3" y="65"/>
                  </a:cubicBezTo>
                  <a:cubicBezTo>
                    <a:pt x="3" y="100"/>
                    <a:pt x="31" y="128"/>
                    <a:pt x="66" y="128"/>
                  </a:cubicBezTo>
                  <a:cubicBezTo>
                    <a:pt x="100" y="128"/>
                    <a:pt x="128" y="100"/>
                    <a:pt x="128" y="65"/>
                  </a:cubicBezTo>
                  <a:cubicBezTo>
                    <a:pt x="128" y="31"/>
                    <a:pt x="100" y="2"/>
                    <a:pt x="6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4598841" y="3161484"/>
              <a:ext cx="18105" cy="110141"/>
            </a:xfrm>
            <a:custGeom>
              <a:avLst/>
              <a:gdLst>
                <a:gd name="T0" fmla="*/ 3 w 6"/>
                <a:gd name="T1" fmla="*/ 36 h 36"/>
                <a:gd name="T2" fmla="*/ 0 w 6"/>
                <a:gd name="T3" fmla="*/ 33 h 36"/>
                <a:gd name="T4" fmla="*/ 0 w 6"/>
                <a:gd name="T5" fmla="*/ 2 h 36"/>
                <a:gd name="T6" fmla="*/ 3 w 6"/>
                <a:gd name="T7" fmla="*/ 0 h 36"/>
                <a:gd name="T8" fmla="*/ 6 w 6"/>
                <a:gd name="T9" fmla="*/ 2 h 36"/>
                <a:gd name="T10" fmla="*/ 6 w 6"/>
                <a:gd name="T11" fmla="*/ 33 h 36"/>
                <a:gd name="T12" fmla="*/ 3 w 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6">
                  <a:moveTo>
                    <a:pt x="3" y="36"/>
                  </a:moveTo>
                  <a:cubicBezTo>
                    <a:pt x="2" y="36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4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4604876" y="3262571"/>
              <a:ext cx="101088" cy="15088"/>
            </a:xfrm>
            <a:custGeom>
              <a:avLst/>
              <a:gdLst>
                <a:gd name="T0" fmla="*/ 30 w 33"/>
                <a:gd name="T1" fmla="*/ 5 h 5"/>
                <a:gd name="T2" fmla="*/ 3 w 33"/>
                <a:gd name="T3" fmla="*/ 5 h 5"/>
                <a:gd name="T4" fmla="*/ 0 w 33"/>
                <a:gd name="T5" fmla="*/ 3 h 5"/>
                <a:gd name="T6" fmla="*/ 3 w 33"/>
                <a:gd name="T7" fmla="*/ 0 h 5"/>
                <a:gd name="T8" fmla="*/ 30 w 33"/>
                <a:gd name="T9" fmla="*/ 0 h 5"/>
                <a:gd name="T10" fmla="*/ 33 w 33"/>
                <a:gd name="T11" fmla="*/ 3 h 5"/>
                <a:gd name="T12" fmla="*/ 30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2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4" name="Oval 62"/>
            <p:cNvSpPr>
              <a:spLocks noChangeArrowheads="1"/>
            </p:cNvSpPr>
            <p:nvPr/>
          </p:nvSpPr>
          <p:spPr bwMode="auto">
            <a:xfrm>
              <a:off x="4589788" y="3253518"/>
              <a:ext cx="36211" cy="36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85" name="calculator"/>
          <p:cNvGrpSpPr/>
          <p:nvPr>
            <p:custDataLst>
              <p:tags r:id="rId24"/>
            </p:custDataLst>
          </p:nvPr>
        </p:nvGrpSpPr>
        <p:grpSpPr>
          <a:xfrm>
            <a:off x="1048110" y="944064"/>
            <a:ext cx="274597" cy="484316"/>
            <a:chOff x="2774735" y="735378"/>
            <a:chExt cx="274597" cy="484316"/>
          </a:xfrm>
        </p:grpSpPr>
        <p:sp>
          <p:nvSpPr>
            <p:cNvPr id="186" name="Freeform 63"/>
            <p:cNvSpPr>
              <a:spLocks/>
            </p:cNvSpPr>
            <p:nvPr/>
          </p:nvSpPr>
          <p:spPr bwMode="auto">
            <a:xfrm>
              <a:off x="2780770" y="741413"/>
              <a:ext cx="262526" cy="472246"/>
            </a:xfrm>
            <a:custGeom>
              <a:avLst/>
              <a:gdLst>
                <a:gd name="T0" fmla="*/ 85 w 85"/>
                <a:gd name="T1" fmla="*/ 142 h 153"/>
                <a:gd name="T2" fmla="*/ 74 w 85"/>
                <a:gd name="T3" fmla="*/ 153 h 153"/>
                <a:gd name="T4" fmla="*/ 11 w 85"/>
                <a:gd name="T5" fmla="*/ 153 h 153"/>
                <a:gd name="T6" fmla="*/ 0 w 85"/>
                <a:gd name="T7" fmla="*/ 142 h 153"/>
                <a:gd name="T8" fmla="*/ 0 w 85"/>
                <a:gd name="T9" fmla="*/ 11 h 153"/>
                <a:gd name="T10" fmla="*/ 11 w 85"/>
                <a:gd name="T11" fmla="*/ 0 h 153"/>
                <a:gd name="T12" fmla="*/ 74 w 85"/>
                <a:gd name="T13" fmla="*/ 0 h 153"/>
                <a:gd name="T14" fmla="*/ 85 w 85"/>
                <a:gd name="T15" fmla="*/ 11 h 153"/>
                <a:gd name="T16" fmla="*/ 85 w 85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53">
                  <a:moveTo>
                    <a:pt x="85" y="142"/>
                  </a:moveTo>
                  <a:cubicBezTo>
                    <a:pt x="85" y="148"/>
                    <a:pt x="80" y="153"/>
                    <a:pt x="74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5" y="153"/>
                    <a:pt x="0" y="148"/>
                    <a:pt x="0" y="1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5" y="5"/>
                    <a:pt x="85" y="11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7" name="Freeform 64"/>
            <p:cNvSpPr>
              <a:spLocks noEditPoints="1"/>
            </p:cNvSpPr>
            <p:nvPr/>
          </p:nvSpPr>
          <p:spPr bwMode="auto">
            <a:xfrm>
              <a:off x="2774735" y="735378"/>
              <a:ext cx="274597" cy="484316"/>
            </a:xfrm>
            <a:custGeom>
              <a:avLst/>
              <a:gdLst>
                <a:gd name="T0" fmla="*/ 76 w 89"/>
                <a:gd name="T1" fmla="*/ 157 h 157"/>
                <a:gd name="T2" fmla="*/ 13 w 89"/>
                <a:gd name="T3" fmla="*/ 157 h 157"/>
                <a:gd name="T4" fmla="*/ 0 w 89"/>
                <a:gd name="T5" fmla="*/ 144 h 157"/>
                <a:gd name="T6" fmla="*/ 0 w 89"/>
                <a:gd name="T7" fmla="*/ 13 h 157"/>
                <a:gd name="T8" fmla="*/ 13 w 89"/>
                <a:gd name="T9" fmla="*/ 0 h 157"/>
                <a:gd name="T10" fmla="*/ 76 w 89"/>
                <a:gd name="T11" fmla="*/ 0 h 157"/>
                <a:gd name="T12" fmla="*/ 89 w 89"/>
                <a:gd name="T13" fmla="*/ 13 h 157"/>
                <a:gd name="T14" fmla="*/ 89 w 89"/>
                <a:gd name="T15" fmla="*/ 144 h 157"/>
                <a:gd name="T16" fmla="*/ 76 w 89"/>
                <a:gd name="T17" fmla="*/ 157 h 157"/>
                <a:gd name="T18" fmla="*/ 13 w 89"/>
                <a:gd name="T19" fmla="*/ 4 h 157"/>
                <a:gd name="T20" fmla="*/ 4 w 89"/>
                <a:gd name="T21" fmla="*/ 13 h 157"/>
                <a:gd name="T22" fmla="*/ 4 w 89"/>
                <a:gd name="T23" fmla="*/ 144 h 157"/>
                <a:gd name="T24" fmla="*/ 13 w 89"/>
                <a:gd name="T25" fmla="*/ 153 h 157"/>
                <a:gd name="T26" fmla="*/ 76 w 89"/>
                <a:gd name="T27" fmla="*/ 153 h 157"/>
                <a:gd name="T28" fmla="*/ 84 w 89"/>
                <a:gd name="T29" fmla="*/ 144 h 157"/>
                <a:gd name="T30" fmla="*/ 84 w 89"/>
                <a:gd name="T31" fmla="*/ 13 h 157"/>
                <a:gd name="T32" fmla="*/ 76 w 89"/>
                <a:gd name="T33" fmla="*/ 4 h 157"/>
                <a:gd name="T34" fmla="*/ 13 w 89"/>
                <a:gd name="T35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57">
                  <a:moveTo>
                    <a:pt x="76" y="157"/>
                  </a:move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9" y="6"/>
                    <a:pt x="89" y="1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1"/>
                    <a:pt x="83" y="157"/>
                    <a:pt x="76" y="157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3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49"/>
                    <a:pt x="8" y="153"/>
                    <a:pt x="13" y="153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81" y="153"/>
                    <a:pt x="84" y="149"/>
                    <a:pt x="84" y="14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8"/>
                    <a:pt x="81" y="4"/>
                    <a:pt x="76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8" name="Freeform 65"/>
            <p:cNvSpPr>
              <a:spLocks/>
            </p:cNvSpPr>
            <p:nvPr/>
          </p:nvSpPr>
          <p:spPr bwMode="auto">
            <a:xfrm>
              <a:off x="2806419" y="782149"/>
              <a:ext cx="212737" cy="73930"/>
            </a:xfrm>
            <a:custGeom>
              <a:avLst/>
              <a:gdLst>
                <a:gd name="T0" fmla="*/ 2 w 69"/>
                <a:gd name="T1" fmla="*/ 24 h 24"/>
                <a:gd name="T2" fmla="*/ 0 w 69"/>
                <a:gd name="T3" fmla="*/ 22 h 24"/>
                <a:gd name="T4" fmla="*/ 0 w 69"/>
                <a:gd name="T5" fmla="*/ 1 h 24"/>
                <a:gd name="T6" fmla="*/ 2 w 69"/>
                <a:gd name="T7" fmla="*/ 0 h 24"/>
                <a:gd name="T8" fmla="*/ 67 w 69"/>
                <a:gd name="T9" fmla="*/ 0 h 24"/>
                <a:gd name="T10" fmla="*/ 69 w 69"/>
                <a:gd name="T11" fmla="*/ 1 h 24"/>
                <a:gd name="T12" fmla="*/ 69 w 69"/>
                <a:gd name="T13" fmla="*/ 22 h 24"/>
                <a:gd name="T14" fmla="*/ 67 w 69"/>
                <a:gd name="T15" fmla="*/ 24 h 24"/>
                <a:gd name="T16" fmla="*/ 2 w 69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">
                  <a:moveTo>
                    <a:pt x="2" y="24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3"/>
                    <a:pt x="68" y="24"/>
                    <a:pt x="67" y="24"/>
                  </a:cubicBez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2821507" y="1068816"/>
              <a:ext cx="52808" cy="48281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2821507" y="1130676"/>
              <a:ext cx="117684" cy="45263"/>
            </a:xfrm>
            <a:custGeom>
              <a:avLst/>
              <a:gdLst>
                <a:gd name="T0" fmla="*/ 37 w 38"/>
                <a:gd name="T1" fmla="*/ 0 h 15"/>
                <a:gd name="T2" fmla="*/ 1 w 38"/>
                <a:gd name="T3" fmla="*/ 0 h 15"/>
                <a:gd name="T4" fmla="*/ 0 w 38"/>
                <a:gd name="T5" fmla="*/ 1 h 15"/>
                <a:gd name="T6" fmla="*/ 0 w 38"/>
                <a:gd name="T7" fmla="*/ 14 h 15"/>
                <a:gd name="T8" fmla="*/ 1 w 38"/>
                <a:gd name="T9" fmla="*/ 15 h 15"/>
                <a:gd name="T10" fmla="*/ 37 w 38"/>
                <a:gd name="T11" fmla="*/ 15 h 15"/>
                <a:gd name="T12" fmla="*/ 38 w 38"/>
                <a:gd name="T13" fmla="*/ 14 h 15"/>
                <a:gd name="T14" fmla="*/ 38 w 38"/>
                <a:gd name="T15" fmla="*/ 1 h 15"/>
                <a:gd name="T16" fmla="*/ 37 w 3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">
                  <a:moveTo>
                    <a:pt x="3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8" y="15"/>
                    <a:pt x="38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2886384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2951261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2951261" y="1130676"/>
              <a:ext cx="52808" cy="45263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2821507" y="1009974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2886384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2951261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821507" y="948114"/>
              <a:ext cx="52808" cy="49790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2886384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2951261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2821507" y="889272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2886384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2951261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06" name="@ sign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174846" y="3447117"/>
            <a:ext cx="354562" cy="384737"/>
          </a:xfrm>
          <a:custGeom>
            <a:avLst/>
            <a:gdLst>
              <a:gd name="T0" fmla="*/ 114 w 115"/>
              <a:gd name="T1" fmla="*/ 55 h 125"/>
              <a:gd name="T2" fmla="*/ 108 w 115"/>
              <a:gd name="T3" fmla="*/ 76 h 125"/>
              <a:gd name="T4" fmla="*/ 95 w 115"/>
              <a:gd name="T5" fmla="*/ 90 h 125"/>
              <a:gd name="T6" fmla="*/ 79 w 115"/>
              <a:gd name="T7" fmla="*/ 91 h 125"/>
              <a:gd name="T8" fmla="*/ 71 w 115"/>
              <a:gd name="T9" fmla="*/ 85 h 125"/>
              <a:gd name="T10" fmla="*/ 63 w 115"/>
              <a:gd name="T11" fmla="*/ 85 h 125"/>
              <a:gd name="T12" fmla="*/ 51 w 115"/>
              <a:gd name="T13" fmla="*/ 91 h 125"/>
              <a:gd name="T14" fmla="*/ 40 w 115"/>
              <a:gd name="T15" fmla="*/ 91 h 125"/>
              <a:gd name="T16" fmla="*/ 32 w 115"/>
              <a:gd name="T17" fmla="*/ 87 h 125"/>
              <a:gd name="T18" fmla="*/ 28 w 115"/>
              <a:gd name="T19" fmla="*/ 77 h 125"/>
              <a:gd name="T20" fmla="*/ 28 w 115"/>
              <a:gd name="T21" fmla="*/ 63 h 125"/>
              <a:gd name="T22" fmla="*/ 34 w 115"/>
              <a:gd name="T23" fmla="*/ 45 h 125"/>
              <a:gd name="T24" fmla="*/ 47 w 115"/>
              <a:gd name="T25" fmla="*/ 31 h 125"/>
              <a:gd name="T26" fmla="*/ 62 w 115"/>
              <a:gd name="T27" fmla="*/ 29 h 125"/>
              <a:gd name="T28" fmla="*/ 71 w 115"/>
              <a:gd name="T29" fmla="*/ 35 h 125"/>
              <a:gd name="T30" fmla="*/ 76 w 115"/>
              <a:gd name="T31" fmla="*/ 32 h 125"/>
              <a:gd name="T32" fmla="*/ 81 w 115"/>
              <a:gd name="T33" fmla="*/ 30 h 125"/>
              <a:gd name="T34" fmla="*/ 84 w 115"/>
              <a:gd name="T35" fmla="*/ 30 h 125"/>
              <a:gd name="T36" fmla="*/ 85 w 115"/>
              <a:gd name="T37" fmla="*/ 32 h 125"/>
              <a:gd name="T38" fmla="*/ 78 w 115"/>
              <a:gd name="T39" fmla="*/ 80 h 125"/>
              <a:gd name="T40" fmla="*/ 93 w 115"/>
              <a:gd name="T41" fmla="*/ 82 h 125"/>
              <a:gd name="T42" fmla="*/ 101 w 115"/>
              <a:gd name="T43" fmla="*/ 71 h 125"/>
              <a:gd name="T44" fmla="*/ 105 w 115"/>
              <a:gd name="T45" fmla="*/ 53 h 125"/>
              <a:gd name="T46" fmla="*/ 103 w 115"/>
              <a:gd name="T47" fmla="*/ 31 h 125"/>
              <a:gd name="T48" fmla="*/ 84 w 115"/>
              <a:gd name="T49" fmla="*/ 11 h 125"/>
              <a:gd name="T50" fmla="*/ 47 w 115"/>
              <a:gd name="T51" fmla="*/ 10 h 125"/>
              <a:gd name="T52" fmla="*/ 23 w 115"/>
              <a:gd name="T53" fmla="*/ 26 h 125"/>
              <a:gd name="T54" fmla="*/ 13 w 115"/>
              <a:gd name="T55" fmla="*/ 48 h 125"/>
              <a:gd name="T56" fmla="*/ 10 w 115"/>
              <a:gd name="T57" fmla="*/ 68 h 125"/>
              <a:gd name="T58" fmla="*/ 12 w 115"/>
              <a:gd name="T59" fmla="*/ 91 h 125"/>
              <a:gd name="T60" fmla="*/ 33 w 115"/>
              <a:gd name="T61" fmla="*/ 113 h 125"/>
              <a:gd name="T62" fmla="*/ 65 w 115"/>
              <a:gd name="T63" fmla="*/ 116 h 125"/>
              <a:gd name="T64" fmla="*/ 79 w 115"/>
              <a:gd name="T65" fmla="*/ 113 h 125"/>
              <a:gd name="T66" fmla="*/ 82 w 115"/>
              <a:gd name="T67" fmla="*/ 113 h 125"/>
              <a:gd name="T68" fmla="*/ 83 w 115"/>
              <a:gd name="T69" fmla="*/ 115 h 125"/>
              <a:gd name="T70" fmla="*/ 83 w 115"/>
              <a:gd name="T71" fmla="*/ 118 h 125"/>
              <a:gd name="T72" fmla="*/ 82 w 115"/>
              <a:gd name="T73" fmla="*/ 119 h 125"/>
              <a:gd name="T74" fmla="*/ 79 w 115"/>
              <a:gd name="T75" fmla="*/ 121 h 125"/>
              <a:gd name="T76" fmla="*/ 65 w 115"/>
              <a:gd name="T77" fmla="*/ 124 h 125"/>
              <a:gd name="T78" fmla="*/ 28 w 115"/>
              <a:gd name="T79" fmla="*/ 121 h 125"/>
              <a:gd name="T80" fmla="*/ 3 w 115"/>
              <a:gd name="T81" fmla="*/ 95 h 125"/>
              <a:gd name="T82" fmla="*/ 0 w 115"/>
              <a:gd name="T83" fmla="*/ 68 h 125"/>
              <a:gd name="T84" fmla="*/ 4 w 115"/>
              <a:gd name="T85" fmla="*/ 45 h 125"/>
              <a:gd name="T86" fmla="*/ 17 w 115"/>
              <a:gd name="T87" fmla="*/ 20 h 125"/>
              <a:gd name="T88" fmla="*/ 45 w 115"/>
              <a:gd name="T89" fmla="*/ 3 h 125"/>
              <a:gd name="T90" fmla="*/ 88 w 115"/>
              <a:gd name="T91" fmla="*/ 3 h 125"/>
              <a:gd name="T92" fmla="*/ 112 w 115"/>
              <a:gd name="T93" fmla="*/ 26 h 125"/>
              <a:gd name="T94" fmla="*/ 72 w 115"/>
              <a:gd name="T95" fmla="*/ 48 h 125"/>
              <a:gd name="T96" fmla="*/ 57 w 115"/>
              <a:gd name="T97" fmla="*/ 37 h 125"/>
              <a:gd name="T98" fmla="*/ 45 w 115"/>
              <a:gd name="T99" fmla="*/ 43 h 125"/>
              <a:gd name="T100" fmla="*/ 39 w 115"/>
              <a:gd name="T101" fmla="*/ 57 h 125"/>
              <a:gd name="T102" fmla="*/ 37 w 115"/>
              <a:gd name="T103" fmla="*/ 70 h 125"/>
              <a:gd name="T104" fmla="*/ 48 w 115"/>
              <a:gd name="T105" fmla="*/ 84 h 125"/>
              <a:gd name="T106" fmla="*/ 57 w 115"/>
              <a:gd name="T107" fmla="*/ 81 h 125"/>
              <a:gd name="T108" fmla="*/ 68 w 115"/>
              <a:gd name="T109" fmla="*/ 7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" h="125">
                <a:moveTo>
                  <a:pt x="115" y="44"/>
                </a:moveTo>
                <a:cubicBezTo>
                  <a:pt x="115" y="48"/>
                  <a:pt x="115" y="51"/>
                  <a:pt x="114" y="55"/>
                </a:cubicBezTo>
                <a:cubicBezTo>
                  <a:pt x="114" y="59"/>
                  <a:pt x="113" y="62"/>
                  <a:pt x="112" y="66"/>
                </a:cubicBezTo>
                <a:cubicBezTo>
                  <a:pt x="111" y="69"/>
                  <a:pt x="110" y="73"/>
                  <a:pt x="108" y="76"/>
                </a:cubicBezTo>
                <a:cubicBezTo>
                  <a:pt x="107" y="79"/>
                  <a:pt x="105" y="82"/>
                  <a:pt x="103" y="84"/>
                </a:cubicBezTo>
                <a:cubicBezTo>
                  <a:pt x="100" y="87"/>
                  <a:pt x="98" y="88"/>
                  <a:pt x="95" y="90"/>
                </a:cubicBezTo>
                <a:cubicBezTo>
                  <a:pt x="92" y="91"/>
                  <a:pt x="88" y="92"/>
                  <a:pt x="84" y="92"/>
                </a:cubicBezTo>
                <a:cubicBezTo>
                  <a:pt x="82" y="92"/>
                  <a:pt x="80" y="92"/>
                  <a:pt x="79" y="91"/>
                </a:cubicBezTo>
                <a:cubicBezTo>
                  <a:pt x="77" y="91"/>
                  <a:pt x="75" y="90"/>
                  <a:pt x="74" y="89"/>
                </a:cubicBezTo>
                <a:cubicBezTo>
                  <a:pt x="73" y="88"/>
                  <a:pt x="72" y="87"/>
                  <a:pt x="71" y="85"/>
                </a:cubicBezTo>
                <a:cubicBezTo>
                  <a:pt x="70" y="84"/>
                  <a:pt x="69" y="82"/>
                  <a:pt x="69" y="80"/>
                </a:cubicBezTo>
                <a:cubicBezTo>
                  <a:pt x="67" y="82"/>
                  <a:pt x="65" y="84"/>
                  <a:pt x="63" y="85"/>
                </a:cubicBezTo>
                <a:cubicBezTo>
                  <a:pt x="61" y="87"/>
                  <a:pt x="59" y="88"/>
                  <a:pt x="57" y="89"/>
                </a:cubicBezTo>
                <a:cubicBezTo>
                  <a:pt x="55" y="90"/>
                  <a:pt x="53" y="91"/>
                  <a:pt x="51" y="91"/>
                </a:cubicBezTo>
                <a:cubicBezTo>
                  <a:pt x="49" y="92"/>
                  <a:pt x="48" y="92"/>
                  <a:pt x="46" y="92"/>
                </a:cubicBezTo>
                <a:cubicBezTo>
                  <a:pt x="44" y="92"/>
                  <a:pt x="42" y="92"/>
                  <a:pt x="40" y="91"/>
                </a:cubicBezTo>
                <a:cubicBezTo>
                  <a:pt x="38" y="91"/>
                  <a:pt x="37" y="90"/>
                  <a:pt x="36" y="90"/>
                </a:cubicBezTo>
                <a:cubicBezTo>
                  <a:pt x="34" y="89"/>
                  <a:pt x="33" y="88"/>
                  <a:pt x="32" y="87"/>
                </a:cubicBezTo>
                <a:cubicBezTo>
                  <a:pt x="31" y="85"/>
                  <a:pt x="30" y="84"/>
                  <a:pt x="30" y="82"/>
                </a:cubicBezTo>
                <a:cubicBezTo>
                  <a:pt x="29" y="81"/>
                  <a:pt x="29" y="79"/>
                  <a:pt x="28" y="77"/>
                </a:cubicBezTo>
                <a:cubicBezTo>
                  <a:pt x="28" y="75"/>
                  <a:pt x="28" y="73"/>
                  <a:pt x="28" y="71"/>
                </a:cubicBezTo>
                <a:cubicBezTo>
                  <a:pt x="28" y="69"/>
                  <a:pt x="28" y="66"/>
                  <a:pt x="28" y="63"/>
                </a:cubicBezTo>
                <a:cubicBezTo>
                  <a:pt x="29" y="60"/>
                  <a:pt x="29" y="57"/>
                  <a:pt x="30" y="54"/>
                </a:cubicBezTo>
                <a:cubicBezTo>
                  <a:pt x="31" y="51"/>
                  <a:pt x="32" y="48"/>
                  <a:pt x="34" y="45"/>
                </a:cubicBezTo>
                <a:cubicBezTo>
                  <a:pt x="35" y="42"/>
                  <a:pt x="37" y="39"/>
                  <a:pt x="39" y="37"/>
                </a:cubicBezTo>
                <a:cubicBezTo>
                  <a:pt x="41" y="34"/>
                  <a:pt x="44" y="32"/>
                  <a:pt x="47" y="31"/>
                </a:cubicBezTo>
                <a:cubicBezTo>
                  <a:pt x="50" y="29"/>
                  <a:pt x="53" y="29"/>
                  <a:pt x="57" y="29"/>
                </a:cubicBezTo>
                <a:cubicBezTo>
                  <a:pt x="59" y="29"/>
                  <a:pt x="61" y="29"/>
                  <a:pt x="62" y="29"/>
                </a:cubicBezTo>
                <a:cubicBezTo>
                  <a:pt x="64" y="30"/>
                  <a:pt x="65" y="30"/>
                  <a:pt x="67" y="31"/>
                </a:cubicBezTo>
                <a:cubicBezTo>
                  <a:pt x="68" y="32"/>
                  <a:pt x="70" y="33"/>
                  <a:pt x="71" y="35"/>
                </a:cubicBezTo>
                <a:cubicBezTo>
                  <a:pt x="72" y="36"/>
                  <a:pt x="74" y="37"/>
                  <a:pt x="75" y="39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0"/>
                  <a:pt x="78" y="30"/>
                </a:cubicBezTo>
                <a:cubicBezTo>
                  <a:pt x="78" y="30"/>
                  <a:pt x="79" y="30"/>
                  <a:pt x="81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3" y="30"/>
                  <a:pt x="84" y="30"/>
                  <a:pt x="84" y="30"/>
                </a:cubicBezTo>
                <a:cubicBezTo>
                  <a:pt x="84" y="30"/>
                  <a:pt x="84" y="30"/>
                  <a:pt x="84" y="31"/>
                </a:cubicBezTo>
                <a:cubicBezTo>
                  <a:pt x="85" y="31"/>
                  <a:pt x="85" y="31"/>
                  <a:pt x="85" y="32"/>
                </a:cubicBezTo>
                <a:cubicBezTo>
                  <a:pt x="77" y="69"/>
                  <a:pt x="77" y="69"/>
                  <a:pt x="77" y="69"/>
                </a:cubicBezTo>
                <a:cubicBezTo>
                  <a:pt x="76" y="74"/>
                  <a:pt x="77" y="78"/>
                  <a:pt x="78" y="80"/>
                </a:cubicBezTo>
                <a:cubicBezTo>
                  <a:pt x="79" y="83"/>
                  <a:pt x="82" y="84"/>
                  <a:pt x="86" y="84"/>
                </a:cubicBezTo>
                <a:cubicBezTo>
                  <a:pt x="89" y="84"/>
                  <a:pt x="91" y="83"/>
                  <a:pt x="93" y="82"/>
                </a:cubicBezTo>
                <a:cubicBezTo>
                  <a:pt x="94" y="81"/>
                  <a:pt x="96" y="79"/>
                  <a:pt x="97" y="77"/>
                </a:cubicBezTo>
                <a:cubicBezTo>
                  <a:pt x="99" y="75"/>
                  <a:pt x="100" y="73"/>
                  <a:pt x="101" y="71"/>
                </a:cubicBezTo>
                <a:cubicBezTo>
                  <a:pt x="102" y="68"/>
                  <a:pt x="103" y="65"/>
                  <a:pt x="104" y="62"/>
                </a:cubicBezTo>
                <a:cubicBezTo>
                  <a:pt x="104" y="59"/>
                  <a:pt x="105" y="56"/>
                  <a:pt x="105" y="53"/>
                </a:cubicBezTo>
                <a:cubicBezTo>
                  <a:pt x="105" y="50"/>
                  <a:pt x="105" y="47"/>
                  <a:pt x="105" y="44"/>
                </a:cubicBezTo>
                <a:cubicBezTo>
                  <a:pt x="105" y="40"/>
                  <a:pt x="105" y="35"/>
                  <a:pt x="103" y="31"/>
                </a:cubicBezTo>
                <a:cubicBezTo>
                  <a:pt x="102" y="26"/>
                  <a:pt x="100" y="22"/>
                  <a:pt x="97" y="19"/>
                </a:cubicBezTo>
                <a:cubicBezTo>
                  <a:pt x="94" y="16"/>
                  <a:pt x="90" y="13"/>
                  <a:pt x="84" y="11"/>
                </a:cubicBezTo>
                <a:cubicBezTo>
                  <a:pt x="79" y="9"/>
                  <a:pt x="73" y="8"/>
                  <a:pt x="65" y="8"/>
                </a:cubicBezTo>
                <a:cubicBezTo>
                  <a:pt x="58" y="8"/>
                  <a:pt x="52" y="9"/>
                  <a:pt x="47" y="10"/>
                </a:cubicBezTo>
                <a:cubicBezTo>
                  <a:pt x="42" y="12"/>
                  <a:pt x="37" y="14"/>
                  <a:pt x="33" y="17"/>
                </a:cubicBezTo>
                <a:cubicBezTo>
                  <a:pt x="29" y="19"/>
                  <a:pt x="26" y="22"/>
                  <a:pt x="23" y="26"/>
                </a:cubicBezTo>
                <a:cubicBezTo>
                  <a:pt x="21" y="29"/>
                  <a:pt x="18" y="33"/>
                  <a:pt x="17" y="37"/>
                </a:cubicBezTo>
                <a:cubicBezTo>
                  <a:pt x="15" y="40"/>
                  <a:pt x="14" y="44"/>
                  <a:pt x="13" y="48"/>
                </a:cubicBezTo>
                <a:cubicBezTo>
                  <a:pt x="12" y="52"/>
                  <a:pt x="11" y="56"/>
                  <a:pt x="10" y="59"/>
                </a:cubicBezTo>
                <a:cubicBezTo>
                  <a:pt x="10" y="62"/>
                  <a:pt x="10" y="65"/>
                  <a:pt x="10" y="68"/>
                </a:cubicBezTo>
                <a:cubicBezTo>
                  <a:pt x="9" y="71"/>
                  <a:pt x="9" y="73"/>
                  <a:pt x="9" y="75"/>
                </a:cubicBezTo>
                <a:cubicBezTo>
                  <a:pt x="9" y="80"/>
                  <a:pt x="10" y="86"/>
                  <a:pt x="12" y="91"/>
                </a:cubicBezTo>
                <a:cubicBezTo>
                  <a:pt x="13" y="96"/>
                  <a:pt x="15" y="101"/>
                  <a:pt x="19" y="104"/>
                </a:cubicBezTo>
                <a:cubicBezTo>
                  <a:pt x="22" y="108"/>
                  <a:pt x="27" y="111"/>
                  <a:pt x="33" y="113"/>
                </a:cubicBezTo>
                <a:cubicBezTo>
                  <a:pt x="39" y="115"/>
                  <a:pt x="46" y="117"/>
                  <a:pt x="55" y="117"/>
                </a:cubicBezTo>
                <a:cubicBezTo>
                  <a:pt x="59" y="117"/>
                  <a:pt x="62" y="116"/>
                  <a:pt x="65" y="116"/>
                </a:cubicBezTo>
                <a:cubicBezTo>
                  <a:pt x="68" y="115"/>
                  <a:pt x="71" y="115"/>
                  <a:pt x="73" y="115"/>
                </a:cubicBezTo>
                <a:cubicBezTo>
                  <a:pt x="75" y="114"/>
                  <a:pt x="77" y="114"/>
                  <a:pt x="79" y="113"/>
                </a:cubicBezTo>
                <a:cubicBezTo>
                  <a:pt x="80" y="113"/>
                  <a:pt x="81" y="113"/>
                  <a:pt x="81" y="11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2" y="113"/>
                  <a:pt x="83" y="113"/>
                  <a:pt x="83" y="113"/>
                </a:cubicBezTo>
                <a:cubicBezTo>
                  <a:pt x="83" y="114"/>
                  <a:pt x="83" y="114"/>
                  <a:pt x="83" y="115"/>
                </a:cubicBezTo>
                <a:cubicBezTo>
                  <a:pt x="83" y="115"/>
                  <a:pt x="83" y="116"/>
                  <a:pt x="83" y="116"/>
                </a:cubicBezTo>
                <a:cubicBezTo>
                  <a:pt x="83" y="117"/>
                  <a:pt x="83" y="117"/>
                  <a:pt x="83" y="11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19"/>
                  <a:pt x="83" y="119"/>
                  <a:pt x="82" y="119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1" y="120"/>
                  <a:pt x="81" y="121"/>
                  <a:pt x="79" y="121"/>
                </a:cubicBezTo>
                <a:cubicBezTo>
                  <a:pt x="78" y="122"/>
                  <a:pt x="76" y="122"/>
                  <a:pt x="73" y="123"/>
                </a:cubicBezTo>
                <a:cubicBezTo>
                  <a:pt x="71" y="123"/>
                  <a:pt x="68" y="124"/>
                  <a:pt x="65" y="124"/>
                </a:cubicBezTo>
                <a:cubicBezTo>
                  <a:pt x="61" y="125"/>
                  <a:pt x="58" y="125"/>
                  <a:pt x="54" y="125"/>
                </a:cubicBezTo>
                <a:cubicBezTo>
                  <a:pt x="44" y="125"/>
                  <a:pt x="35" y="124"/>
                  <a:pt x="28" y="121"/>
                </a:cubicBezTo>
                <a:cubicBezTo>
                  <a:pt x="22" y="119"/>
                  <a:pt x="16" y="115"/>
                  <a:pt x="12" y="111"/>
                </a:cubicBezTo>
                <a:cubicBezTo>
                  <a:pt x="8" y="107"/>
                  <a:pt x="5" y="101"/>
                  <a:pt x="3" y="95"/>
                </a:cubicBezTo>
                <a:cubicBezTo>
                  <a:pt x="1" y="89"/>
                  <a:pt x="0" y="82"/>
                  <a:pt x="0" y="75"/>
                </a:cubicBezTo>
                <a:cubicBezTo>
                  <a:pt x="0" y="73"/>
                  <a:pt x="0" y="71"/>
                  <a:pt x="0" y="68"/>
                </a:cubicBezTo>
                <a:cubicBezTo>
                  <a:pt x="0" y="64"/>
                  <a:pt x="1" y="61"/>
                  <a:pt x="1" y="57"/>
                </a:cubicBezTo>
                <a:cubicBezTo>
                  <a:pt x="2" y="53"/>
                  <a:pt x="3" y="49"/>
                  <a:pt x="4" y="45"/>
                </a:cubicBezTo>
                <a:cubicBezTo>
                  <a:pt x="5" y="40"/>
                  <a:pt x="7" y="36"/>
                  <a:pt x="9" y="32"/>
                </a:cubicBezTo>
                <a:cubicBezTo>
                  <a:pt x="11" y="28"/>
                  <a:pt x="14" y="24"/>
                  <a:pt x="17" y="20"/>
                </a:cubicBezTo>
                <a:cubicBezTo>
                  <a:pt x="20" y="16"/>
                  <a:pt x="24" y="13"/>
                  <a:pt x="29" y="10"/>
                </a:cubicBezTo>
                <a:cubicBezTo>
                  <a:pt x="33" y="7"/>
                  <a:pt x="39" y="4"/>
                  <a:pt x="45" y="3"/>
                </a:cubicBezTo>
                <a:cubicBezTo>
                  <a:pt x="51" y="1"/>
                  <a:pt x="58" y="0"/>
                  <a:pt x="66" y="0"/>
                </a:cubicBezTo>
                <a:cubicBezTo>
                  <a:pt x="74" y="0"/>
                  <a:pt x="82" y="1"/>
                  <a:pt x="88" y="3"/>
                </a:cubicBezTo>
                <a:cubicBezTo>
                  <a:pt x="94" y="5"/>
                  <a:pt x="99" y="8"/>
                  <a:pt x="103" y="12"/>
                </a:cubicBezTo>
                <a:cubicBezTo>
                  <a:pt x="107" y="16"/>
                  <a:pt x="110" y="20"/>
                  <a:pt x="112" y="26"/>
                </a:cubicBezTo>
                <a:cubicBezTo>
                  <a:pt x="114" y="31"/>
                  <a:pt x="115" y="37"/>
                  <a:pt x="115" y="44"/>
                </a:cubicBezTo>
                <a:close/>
                <a:moveTo>
                  <a:pt x="72" y="48"/>
                </a:moveTo>
                <a:cubicBezTo>
                  <a:pt x="70" y="44"/>
                  <a:pt x="68" y="42"/>
                  <a:pt x="65" y="40"/>
                </a:cubicBezTo>
                <a:cubicBezTo>
                  <a:pt x="63" y="38"/>
                  <a:pt x="60" y="37"/>
                  <a:pt x="57" y="37"/>
                </a:cubicBezTo>
                <a:cubicBezTo>
                  <a:pt x="55" y="37"/>
                  <a:pt x="53" y="37"/>
                  <a:pt x="51" y="38"/>
                </a:cubicBezTo>
                <a:cubicBezTo>
                  <a:pt x="49" y="40"/>
                  <a:pt x="47" y="41"/>
                  <a:pt x="45" y="43"/>
                </a:cubicBezTo>
                <a:cubicBezTo>
                  <a:pt x="44" y="45"/>
                  <a:pt x="43" y="47"/>
                  <a:pt x="42" y="50"/>
                </a:cubicBezTo>
                <a:cubicBezTo>
                  <a:pt x="41" y="52"/>
                  <a:pt x="40" y="54"/>
                  <a:pt x="39" y="57"/>
                </a:cubicBezTo>
                <a:cubicBezTo>
                  <a:pt x="39" y="59"/>
                  <a:pt x="38" y="62"/>
                  <a:pt x="38" y="64"/>
                </a:cubicBezTo>
                <a:cubicBezTo>
                  <a:pt x="38" y="67"/>
                  <a:pt x="37" y="69"/>
                  <a:pt x="37" y="70"/>
                </a:cubicBezTo>
                <a:cubicBezTo>
                  <a:pt x="37" y="75"/>
                  <a:pt x="38" y="78"/>
                  <a:pt x="40" y="80"/>
                </a:cubicBezTo>
                <a:cubicBezTo>
                  <a:pt x="41" y="83"/>
                  <a:pt x="44" y="84"/>
                  <a:pt x="48" y="84"/>
                </a:cubicBezTo>
                <a:cubicBezTo>
                  <a:pt x="49" y="84"/>
                  <a:pt x="50" y="83"/>
                  <a:pt x="52" y="83"/>
                </a:cubicBezTo>
                <a:cubicBezTo>
                  <a:pt x="53" y="83"/>
                  <a:pt x="55" y="82"/>
                  <a:pt x="57" y="81"/>
                </a:cubicBezTo>
                <a:cubicBezTo>
                  <a:pt x="58" y="80"/>
                  <a:pt x="60" y="78"/>
                  <a:pt x="62" y="77"/>
                </a:cubicBezTo>
                <a:cubicBezTo>
                  <a:pt x="64" y="75"/>
                  <a:pt x="66" y="73"/>
                  <a:pt x="68" y="71"/>
                </a:cubicBezTo>
                <a:lnTo>
                  <a:pt x="7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207" name="smart phone"/>
          <p:cNvGrpSpPr/>
          <p:nvPr>
            <p:custDataLst>
              <p:tags r:id="rId26"/>
            </p:custDataLst>
          </p:nvPr>
        </p:nvGrpSpPr>
        <p:grpSpPr>
          <a:xfrm>
            <a:off x="687513" y="2906976"/>
            <a:ext cx="280632" cy="493369"/>
            <a:chOff x="2414138" y="2698290"/>
            <a:chExt cx="280632" cy="493369"/>
          </a:xfrm>
        </p:grpSpPr>
        <p:sp>
          <p:nvSpPr>
            <p:cNvPr id="208" name="Freeform 83"/>
            <p:cNvSpPr>
              <a:spLocks/>
            </p:cNvSpPr>
            <p:nvPr/>
          </p:nvSpPr>
          <p:spPr bwMode="auto">
            <a:xfrm>
              <a:off x="2420173" y="2704325"/>
              <a:ext cx="268561" cy="481299"/>
            </a:xfrm>
            <a:custGeom>
              <a:avLst/>
              <a:gdLst>
                <a:gd name="T0" fmla="*/ 87 w 87"/>
                <a:gd name="T1" fmla="*/ 142 h 156"/>
                <a:gd name="T2" fmla="*/ 73 w 87"/>
                <a:gd name="T3" fmla="*/ 156 h 156"/>
                <a:gd name="T4" fmla="*/ 13 w 87"/>
                <a:gd name="T5" fmla="*/ 156 h 156"/>
                <a:gd name="T6" fmla="*/ 0 w 87"/>
                <a:gd name="T7" fmla="*/ 142 h 156"/>
                <a:gd name="T8" fmla="*/ 0 w 87"/>
                <a:gd name="T9" fmla="*/ 13 h 156"/>
                <a:gd name="T10" fmla="*/ 13 w 87"/>
                <a:gd name="T11" fmla="*/ 0 h 156"/>
                <a:gd name="T12" fmla="*/ 73 w 87"/>
                <a:gd name="T13" fmla="*/ 0 h 156"/>
                <a:gd name="T14" fmla="*/ 87 w 87"/>
                <a:gd name="T15" fmla="*/ 13 h 156"/>
                <a:gd name="T16" fmla="*/ 87 w 87"/>
                <a:gd name="T17" fmla="*/ 142 h 156"/>
                <a:gd name="T18" fmla="*/ 87 w 87"/>
                <a:gd name="T1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56">
                  <a:moveTo>
                    <a:pt x="87" y="142"/>
                  </a:moveTo>
                  <a:cubicBezTo>
                    <a:pt x="87" y="149"/>
                    <a:pt x="80" y="156"/>
                    <a:pt x="7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7" y="156"/>
                    <a:pt x="0" y="149"/>
                    <a:pt x="0" y="14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7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7" y="5"/>
                    <a:pt x="87" y="1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9" name="Freeform 84"/>
            <p:cNvSpPr>
              <a:spLocks noEditPoints="1"/>
            </p:cNvSpPr>
            <p:nvPr/>
          </p:nvSpPr>
          <p:spPr bwMode="auto">
            <a:xfrm>
              <a:off x="2414138" y="2698290"/>
              <a:ext cx="280632" cy="493369"/>
            </a:xfrm>
            <a:custGeom>
              <a:avLst/>
              <a:gdLst>
                <a:gd name="T0" fmla="*/ 75 w 91"/>
                <a:gd name="T1" fmla="*/ 160 h 160"/>
                <a:gd name="T2" fmla="*/ 15 w 91"/>
                <a:gd name="T3" fmla="*/ 160 h 160"/>
                <a:gd name="T4" fmla="*/ 0 w 91"/>
                <a:gd name="T5" fmla="*/ 144 h 160"/>
                <a:gd name="T6" fmla="*/ 0 w 91"/>
                <a:gd name="T7" fmla="*/ 15 h 160"/>
                <a:gd name="T8" fmla="*/ 15 w 91"/>
                <a:gd name="T9" fmla="*/ 0 h 160"/>
                <a:gd name="T10" fmla="*/ 75 w 91"/>
                <a:gd name="T11" fmla="*/ 0 h 160"/>
                <a:gd name="T12" fmla="*/ 91 w 91"/>
                <a:gd name="T13" fmla="*/ 15 h 160"/>
                <a:gd name="T14" fmla="*/ 91 w 91"/>
                <a:gd name="T15" fmla="*/ 144 h 160"/>
                <a:gd name="T16" fmla="*/ 75 w 91"/>
                <a:gd name="T17" fmla="*/ 160 h 160"/>
                <a:gd name="T18" fmla="*/ 15 w 91"/>
                <a:gd name="T19" fmla="*/ 4 h 160"/>
                <a:gd name="T20" fmla="*/ 4 w 91"/>
                <a:gd name="T21" fmla="*/ 15 h 160"/>
                <a:gd name="T22" fmla="*/ 4 w 91"/>
                <a:gd name="T23" fmla="*/ 144 h 160"/>
                <a:gd name="T24" fmla="*/ 15 w 91"/>
                <a:gd name="T25" fmla="*/ 156 h 160"/>
                <a:gd name="T26" fmla="*/ 75 w 91"/>
                <a:gd name="T27" fmla="*/ 156 h 160"/>
                <a:gd name="T28" fmla="*/ 86 w 91"/>
                <a:gd name="T29" fmla="*/ 144 h 160"/>
                <a:gd name="T30" fmla="*/ 86 w 91"/>
                <a:gd name="T31" fmla="*/ 15 h 160"/>
                <a:gd name="T32" fmla="*/ 75 w 91"/>
                <a:gd name="T33" fmla="*/ 4 h 160"/>
                <a:gd name="T34" fmla="*/ 15 w 91"/>
                <a:gd name="T3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60">
                  <a:moveTo>
                    <a:pt x="75" y="160"/>
                  </a:moveTo>
                  <a:cubicBezTo>
                    <a:pt x="15" y="160"/>
                    <a:pt x="15" y="160"/>
                    <a:pt x="15" y="160"/>
                  </a:cubicBezTo>
                  <a:cubicBezTo>
                    <a:pt x="8" y="160"/>
                    <a:pt x="0" y="152"/>
                    <a:pt x="0" y="1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1" y="6"/>
                    <a:pt x="91" y="1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52"/>
                    <a:pt x="83" y="160"/>
                    <a:pt x="75" y="160"/>
                  </a:cubicBezTo>
                  <a:close/>
                  <a:moveTo>
                    <a:pt x="15" y="4"/>
                  </a:moveTo>
                  <a:cubicBezTo>
                    <a:pt x="10" y="4"/>
                    <a:pt x="4" y="8"/>
                    <a:pt x="4" y="15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50"/>
                    <a:pt x="10" y="156"/>
                    <a:pt x="15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81" y="156"/>
                    <a:pt x="86" y="150"/>
                    <a:pt x="86" y="14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8"/>
                    <a:pt x="81" y="4"/>
                    <a:pt x="75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0" name="Freeform 85"/>
            <p:cNvSpPr>
              <a:spLocks/>
            </p:cNvSpPr>
            <p:nvPr/>
          </p:nvSpPr>
          <p:spPr bwMode="auto">
            <a:xfrm>
              <a:off x="2460910" y="2760150"/>
              <a:ext cx="187088" cy="324387"/>
            </a:xfrm>
            <a:custGeom>
              <a:avLst/>
              <a:gdLst>
                <a:gd name="T0" fmla="*/ 0 w 124"/>
                <a:gd name="T1" fmla="*/ 0 h 215"/>
                <a:gd name="T2" fmla="*/ 124 w 124"/>
                <a:gd name="T3" fmla="*/ 0 h 215"/>
                <a:gd name="T4" fmla="*/ 124 w 124"/>
                <a:gd name="T5" fmla="*/ 215 h 215"/>
                <a:gd name="T6" fmla="*/ 0 w 124"/>
                <a:gd name="T7" fmla="*/ 215 h 215"/>
                <a:gd name="T8" fmla="*/ 0 w 124"/>
                <a:gd name="T9" fmla="*/ 0 h 215"/>
                <a:gd name="T10" fmla="*/ 0 w 124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15">
                  <a:moveTo>
                    <a:pt x="0" y="0"/>
                  </a:moveTo>
                  <a:lnTo>
                    <a:pt x="124" y="0"/>
                  </a:lnTo>
                  <a:lnTo>
                    <a:pt x="124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1" name="Freeform 86"/>
            <p:cNvSpPr>
              <a:spLocks noEditPoints="1"/>
            </p:cNvSpPr>
            <p:nvPr/>
          </p:nvSpPr>
          <p:spPr bwMode="auto">
            <a:xfrm>
              <a:off x="2454875" y="2754115"/>
              <a:ext cx="196140" cy="333439"/>
            </a:xfrm>
            <a:custGeom>
              <a:avLst/>
              <a:gdLst>
                <a:gd name="T0" fmla="*/ 63 w 64"/>
                <a:gd name="T1" fmla="*/ 108 h 108"/>
                <a:gd name="T2" fmla="*/ 2 w 64"/>
                <a:gd name="T3" fmla="*/ 108 h 108"/>
                <a:gd name="T4" fmla="*/ 0 w 64"/>
                <a:gd name="T5" fmla="*/ 107 h 108"/>
                <a:gd name="T6" fmla="*/ 0 w 64"/>
                <a:gd name="T7" fmla="*/ 2 h 108"/>
                <a:gd name="T8" fmla="*/ 2 w 64"/>
                <a:gd name="T9" fmla="*/ 0 h 108"/>
                <a:gd name="T10" fmla="*/ 63 w 64"/>
                <a:gd name="T11" fmla="*/ 0 h 108"/>
                <a:gd name="T12" fmla="*/ 64 w 64"/>
                <a:gd name="T13" fmla="*/ 2 h 108"/>
                <a:gd name="T14" fmla="*/ 64 w 64"/>
                <a:gd name="T15" fmla="*/ 107 h 108"/>
                <a:gd name="T16" fmla="*/ 63 w 64"/>
                <a:gd name="T17" fmla="*/ 108 h 108"/>
                <a:gd name="T18" fmla="*/ 3 w 64"/>
                <a:gd name="T19" fmla="*/ 105 h 108"/>
                <a:gd name="T20" fmla="*/ 62 w 64"/>
                <a:gd name="T21" fmla="*/ 105 h 108"/>
                <a:gd name="T22" fmla="*/ 62 w 64"/>
                <a:gd name="T23" fmla="*/ 3 h 108"/>
                <a:gd name="T24" fmla="*/ 3 w 64"/>
                <a:gd name="T25" fmla="*/ 3 h 108"/>
                <a:gd name="T26" fmla="*/ 3 w 64"/>
                <a:gd name="T27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8">
                  <a:moveTo>
                    <a:pt x="63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1"/>
                    <a:pt x="64" y="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7"/>
                    <a:pt x="64" y="108"/>
                    <a:pt x="63" y="108"/>
                  </a:cubicBezTo>
                  <a:close/>
                  <a:moveTo>
                    <a:pt x="3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2" name="Oval 87"/>
            <p:cNvSpPr>
              <a:spLocks noChangeArrowheads="1"/>
            </p:cNvSpPr>
            <p:nvPr/>
          </p:nvSpPr>
          <p:spPr bwMode="auto">
            <a:xfrm>
              <a:off x="2531823" y="3105659"/>
              <a:ext cx="45263" cy="497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213" name="envelope"/>
          <p:cNvGrpSpPr/>
          <p:nvPr>
            <p:custDataLst>
              <p:tags r:id="rId27"/>
            </p:custDataLst>
          </p:nvPr>
        </p:nvGrpSpPr>
        <p:grpSpPr>
          <a:xfrm>
            <a:off x="1063197" y="2383433"/>
            <a:ext cx="488842" cy="381720"/>
            <a:chOff x="2789822" y="2174747"/>
            <a:chExt cx="488842" cy="381720"/>
          </a:xfrm>
        </p:grpSpPr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2803402" y="2183799"/>
              <a:ext cx="464702" cy="360597"/>
            </a:xfrm>
            <a:custGeom>
              <a:avLst/>
              <a:gdLst>
                <a:gd name="T0" fmla="*/ 140 w 151"/>
                <a:gd name="T1" fmla="*/ 0 h 117"/>
                <a:gd name="T2" fmla="*/ 151 w 151"/>
                <a:gd name="T3" fmla="*/ 11 h 117"/>
                <a:gd name="T4" fmla="*/ 151 w 151"/>
                <a:gd name="T5" fmla="*/ 107 h 117"/>
                <a:gd name="T6" fmla="*/ 140 w 151"/>
                <a:gd name="T7" fmla="*/ 117 h 117"/>
                <a:gd name="T8" fmla="*/ 10 w 151"/>
                <a:gd name="T9" fmla="*/ 117 h 117"/>
                <a:gd name="T10" fmla="*/ 0 w 151"/>
                <a:gd name="T11" fmla="*/ 107 h 117"/>
                <a:gd name="T12" fmla="*/ 0 w 151"/>
                <a:gd name="T13" fmla="*/ 11 h 117"/>
                <a:gd name="T14" fmla="*/ 10 w 151"/>
                <a:gd name="T15" fmla="*/ 0 h 117"/>
                <a:gd name="T16" fmla="*/ 140 w 15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17">
                  <a:moveTo>
                    <a:pt x="140" y="0"/>
                  </a:moveTo>
                  <a:cubicBezTo>
                    <a:pt x="146" y="0"/>
                    <a:pt x="151" y="5"/>
                    <a:pt x="151" y="11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1" y="112"/>
                    <a:pt x="146" y="117"/>
                    <a:pt x="14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5" y="117"/>
                    <a:pt x="0" y="112"/>
                    <a:pt x="0" y="10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2809437" y="2198887"/>
              <a:ext cx="449614" cy="215755"/>
            </a:xfrm>
            <a:custGeom>
              <a:avLst/>
              <a:gdLst>
                <a:gd name="T0" fmla="*/ 146 w 146"/>
                <a:gd name="T1" fmla="*/ 0 h 70"/>
                <a:gd name="T2" fmla="*/ 78 w 146"/>
                <a:gd name="T3" fmla="*/ 66 h 70"/>
                <a:gd name="T4" fmla="*/ 63 w 146"/>
                <a:gd name="T5" fmla="*/ 65 h 70"/>
                <a:gd name="T6" fmla="*/ 0 w 146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70">
                  <a:moveTo>
                    <a:pt x="146" y="0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4" y="70"/>
                    <a:pt x="67" y="70"/>
                    <a:pt x="63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6" name="Freeform 90"/>
            <p:cNvSpPr>
              <a:spLocks noEditPoints="1"/>
            </p:cNvSpPr>
            <p:nvPr/>
          </p:nvSpPr>
          <p:spPr bwMode="auto">
            <a:xfrm>
              <a:off x="2789822" y="2174747"/>
              <a:ext cx="488842" cy="381720"/>
            </a:xfrm>
            <a:custGeom>
              <a:avLst/>
              <a:gdLst>
                <a:gd name="T0" fmla="*/ 144 w 158"/>
                <a:gd name="T1" fmla="*/ 0 h 124"/>
                <a:gd name="T2" fmla="*/ 14 w 158"/>
                <a:gd name="T3" fmla="*/ 0 h 124"/>
                <a:gd name="T4" fmla="*/ 0 w 158"/>
                <a:gd name="T5" fmla="*/ 14 h 124"/>
                <a:gd name="T6" fmla="*/ 0 w 158"/>
                <a:gd name="T7" fmla="*/ 110 h 124"/>
                <a:gd name="T8" fmla="*/ 14 w 158"/>
                <a:gd name="T9" fmla="*/ 124 h 124"/>
                <a:gd name="T10" fmla="*/ 144 w 158"/>
                <a:gd name="T11" fmla="*/ 124 h 124"/>
                <a:gd name="T12" fmla="*/ 158 w 158"/>
                <a:gd name="T13" fmla="*/ 110 h 124"/>
                <a:gd name="T14" fmla="*/ 158 w 158"/>
                <a:gd name="T15" fmla="*/ 14 h 124"/>
                <a:gd name="T16" fmla="*/ 144 w 158"/>
                <a:gd name="T17" fmla="*/ 0 h 124"/>
                <a:gd name="T18" fmla="*/ 144 w 158"/>
                <a:gd name="T19" fmla="*/ 7 h 124"/>
                <a:gd name="T20" fmla="*/ 147 w 158"/>
                <a:gd name="T21" fmla="*/ 8 h 124"/>
                <a:gd name="T22" fmla="*/ 81 w 158"/>
                <a:gd name="T23" fmla="*/ 71 h 124"/>
                <a:gd name="T24" fmla="*/ 77 w 158"/>
                <a:gd name="T25" fmla="*/ 73 h 124"/>
                <a:gd name="T26" fmla="*/ 72 w 158"/>
                <a:gd name="T27" fmla="*/ 71 h 124"/>
                <a:gd name="T28" fmla="*/ 11 w 158"/>
                <a:gd name="T29" fmla="*/ 8 h 124"/>
                <a:gd name="T30" fmla="*/ 14 w 158"/>
                <a:gd name="T31" fmla="*/ 7 h 124"/>
                <a:gd name="T32" fmla="*/ 144 w 158"/>
                <a:gd name="T33" fmla="*/ 7 h 124"/>
                <a:gd name="T34" fmla="*/ 144 w 158"/>
                <a:gd name="T35" fmla="*/ 116 h 124"/>
                <a:gd name="T36" fmla="*/ 14 w 158"/>
                <a:gd name="T37" fmla="*/ 116 h 124"/>
                <a:gd name="T38" fmla="*/ 8 w 158"/>
                <a:gd name="T39" fmla="*/ 110 h 124"/>
                <a:gd name="T40" fmla="*/ 8 w 158"/>
                <a:gd name="T41" fmla="*/ 15 h 124"/>
                <a:gd name="T42" fmla="*/ 67 w 158"/>
                <a:gd name="T43" fmla="*/ 76 h 124"/>
                <a:gd name="T44" fmla="*/ 77 w 158"/>
                <a:gd name="T45" fmla="*/ 80 h 124"/>
                <a:gd name="T46" fmla="*/ 77 w 158"/>
                <a:gd name="T47" fmla="*/ 80 h 124"/>
                <a:gd name="T48" fmla="*/ 87 w 158"/>
                <a:gd name="T49" fmla="*/ 76 h 124"/>
                <a:gd name="T50" fmla="*/ 151 w 158"/>
                <a:gd name="T51" fmla="*/ 14 h 124"/>
                <a:gd name="T52" fmla="*/ 151 w 158"/>
                <a:gd name="T53" fmla="*/ 110 h 124"/>
                <a:gd name="T54" fmla="*/ 144 w 158"/>
                <a:gd name="T55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24">
                  <a:moveTo>
                    <a:pt x="14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7"/>
                    <a:pt x="7" y="124"/>
                    <a:pt x="14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2" y="124"/>
                    <a:pt x="158" y="117"/>
                    <a:pt x="158" y="11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6"/>
                    <a:pt x="152" y="0"/>
                    <a:pt x="144" y="0"/>
                  </a:cubicBezTo>
                  <a:close/>
                  <a:moveTo>
                    <a:pt x="144" y="7"/>
                  </a:moveTo>
                  <a:cubicBezTo>
                    <a:pt x="145" y="7"/>
                    <a:pt x="146" y="7"/>
                    <a:pt x="147" y="8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2"/>
                    <a:pt x="79" y="73"/>
                    <a:pt x="77" y="73"/>
                  </a:cubicBezTo>
                  <a:cubicBezTo>
                    <a:pt x="75" y="73"/>
                    <a:pt x="73" y="72"/>
                    <a:pt x="72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3" y="7"/>
                    <a:pt x="14" y="7"/>
                  </a:cubicBezTo>
                  <a:lnTo>
                    <a:pt x="144" y="7"/>
                  </a:lnTo>
                  <a:close/>
                  <a:moveTo>
                    <a:pt x="144" y="116"/>
                  </a:moveTo>
                  <a:cubicBezTo>
                    <a:pt x="14" y="116"/>
                    <a:pt x="14" y="116"/>
                    <a:pt x="14" y="116"/>
                  </a:cubicBezTo>
                  <a:cubicBezTo>
                    <a:pt x="11" y="116"/>
                    <a:pt x="8" y="113"/>
                    <a:pt x="8" y="1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81" y="80"/>
                    <a:pt x="84" y="79"/>
                    <a:pt x="87" y="7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3"/>
                    <a:pt x="148" y="116"/>
                    <a:pt x="144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8" y="1779341"/>
            <a:ext cx="807230" cy="246512"/>
          </a:xfrm>
          <a:prstGeom prst="rect">
            <a:avLst/>
          </a:prstGeom>
        </p:spPr>
      </p:pic>
      <p:sp>
        <p:nvSpPr>
          <p:cNvPr id="219" name="green rectangle"/>
          <p:cNvSpPr/>
          <p:nvPr>
            <p:custDataLst>
              <p:tags r:id="rId29"/>
            </p:custDataLst>
          </p:nvPr>
        </p:nvSpPr>
        <p:spPr>
          <a:xfrm>
            <a:off x="4267200" y="914400"/>
            <a:ext cx="4343400" cy="53091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b="1" dirty="0" smtClean="0">
              <a:latin typeface="Arial Narrow" panose="020B0606020202030204" pitchFamily="34" charset="0"/>
            </a:endParaRPr>
          </a:p>
          <a:p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Description : </a:t>
            </a: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Outils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téléchargeables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visant</a:t>
            </a:r>
            <a:r>
              <a:rPr lang="en-CA" sz="1600" b="1" dirty="0" smtClean="0">
                <a:latin typeface="Arial Narrow" panose="020B0606020202030204" pitchFamily="34" charset="0"/>
              </a:rPr>
              <a:t> à aider les participants à </a:t>
            </a:r>
            <a:r>
              <a:rPr lang="en-CA" sz="1600" b="1" dirty="0" err="1" smtClean="0">
                <a:latin typeface="Arial Narrow" panose="020B0606020202030204" pitchFamily="34" charset="0"/>
              </a:rPr>
              <a:t>mettre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en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>
                <a:latin typeface="Arial Narrow" panose="020B0606020202030204" pitchFamily="34" charset="0"/>
              </a:rPr>
              <a:t>œuvre</a:t>
            </a:r>
            <a:r>
              <a:rPr lang="en-US" sz="1600" dirty="0"/>
              <a:t> </a:t>
            </a:r>
            <a:r>
              <a:rPr lang="en-CA" sz="1600" b="1" dirty="0" smtClean="0">
                <a:latin typeface="Arial Narrow" panose="020B0606020202030204" pitchFamily="34" charset="0"/>
              </a:rPr>
              <a:t>de simples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stratégies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factuelles</a:t>
            </a:r>
            <a:r>
              <a:rPr lang="en-CA" sz="1600" b="1" dirty="0" smtClean="0">
                <a:latin typeface="Arial Narrow" panose="020B0606020202030204" pitchFamily="34" charset="0"/>
              </a:rPr>
              <a:t> qui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peuvent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entraîner</a:t>
            </a:r>
            <a:r>
              <a:rPr lang="en-CA" sz="1600" b="1" dirty="0" smtClean="0">
                <a:latin typeface="Arial Narrow" panose="020B0606020202030204" pitchFamily="34" charset="0"/>
              </a:rPr>
              <a:t> des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améliorations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permanentes</a:t>
            </a:r>
            <a:r>
              <a:rPr lang="en-CA" sz="1600" b="1" dirty="0" smtClean="0">
                <a:latin typeface="Arial Narrow" panose="020B0606020202030204" pitchFamily="34" charset="0"/>
              </a:rPr>
              <a:t> de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pratique</a:t>
            </a:r>
            <a:r>
              <a:rPr lang="en-CA" sz="1600" b="1" dirty="0" smtClean="0">
                <a:latin typeface="Arial Narrow" panose="020B0606020202030204" pitchFamily="34" charset="0"/>
              </a:rPr>
              <a:t> en </a:t>
            </a:r>
            <a:r>
              <a:rPr lang="en-CA" sz="1600" b="1" dirty="0" err="1" smtClean="0">
                <a:latin typeface="Arial Narrow" panose="020B0606020202030204" pitchFamily="34" charset="0"/>
              </a:rPr>
              <a:t>matière</a:t>
            </a:r>
            <a:r>
              <a:rPr lang="en-CA" sz="1600" b="1" dirty="0" smtClean="0">
                <a:latin typeface="Arial Narrow" panose="020B0606020202030204" pitchFamily="34" charset="0"/>
              </a:rPr>
              <a:t> de prise en charge du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diabète</a:t>
            </a:r>
            <a:endParaRPr lang="en-CA" sz="1600" b="1" dirty="0" smtClean="0">
              <a:latin typeface="Arial Narrow" panose="020B0606020202030204" pitchFamily="34" charset="0"/>
            </a:endParaRP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r>
              <a:rPr lang="en-CA" sz="1600" b="1" i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Éléments</a:t>
            </a:r>
            <a:r>
              <a:rPr lang="en-CA" sz="16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CA" sz="16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spécifiques</a:t>
            </a:r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 :</a:t>
            </a:r>
          </a:p>
          <a:p>
            <a:endParaRPr lang="en-CA" sz="1600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Guides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poche</a:t>
            </a:r>
            <a:endParaRPr lang="en-CA" sz="1600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Arbres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décision</a:t>
            </a:r>
            <a:endParaRPr lang="en-CA" sz="1600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Schémas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procédés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Systèmes</a:t>
            </a:r>
            <a:r>
              <a:rPr lang="en-CA" sz="1600" b="1" dirty="0" smtClean="0">
                <a:latin typeface="Arial Narrow" panose="020B0606020202030204" pitchFamily="34" charset="0"/>
              </a:rPr>
              <a:t> de rappel </a:t>
            </a:r>
            <a:r>
              <a:rPr lang="en-CA" sz="1600" b="1" dirty="0" err="1" smtClean="0">
                <a:latin typeface="Arial Narrow" panose="020B0606020202030204" pitchFamily="34" charset="0"/>
              </a:rPr>
              <a:t>ou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outils</a:t>
            </a:r>
            <a:r>
              <a:rPr lang="en-CA" sz="1600" b="1" dirty="0" smtClean="0">
                <a:latin typeface="Arial Narrow" panose="020B0606020202030204" pitchFamily="34" charset="0"/>
              </a:rPr>
              <a:t> de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Accès</a:t>
            </a:r>
            <a:r>
              <a:rPr lang="en-CA" sz="1600" b="1" dirty="0" smtClean="0">
                <a:latin typeface="Arial Narrow" panose="020B0606020202030204" pitchFamily="34" charset="0"/>
              </a:rPr>
              <a:t> à des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ressources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externes</a:t>
            </a:r>
            <a:r>
              <a:rPr lang="en-CA" sz="1600" b="1" dirty="0" smtClean="0">
                <a:latin typeface="Arial Narrow" panose="020B0606020202030204" pitchFamily="34" charset="0"/>
              </a:rPr>
              <a:t> (p. ex.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ACD</a:t>
            </a:r>
            <a:r>
              <a:rPr lang="en-CA" sz="1600" b="1" dirty="0" smtClean="0">
                <a:latin typeface="Arial Narrow" panose="020B0606020202030204" pitchFamily="34" charset="0"/>
              </a:rPr>
              <a:t>)</a:t>
            </a:r>
            <a:endParaRPr lang="en-CA" sz="1600" b="1" dirty="0">
              <a:latin typeface="Arial Narrow" panose="020B0606020202030204" pitchFamily="34" charset="0"/>
            </a:endParaRPr>
          </a:p>
          <a:p>
            <a:endParaRPr lang="en-CA" sz="1600" dirty="0">
              <a:latin typeface="Arial Narrow" panose="020B0606020202030204" pitchFamily="34" charset="0"/>
            </a:endParaRPr>
          </a:p>
          <a:p>
            <a:endParaRPr lang="en-US" sz="1600" dirty="0" smtClean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al rectangle"/>
          <p:cNvSpPr/>
          <p:nvPr>
            <p:custDataLst>
              <p:tags r:id="rId1"/>
            </p:custDataLst>
          </p:nvPr>
        </p:nvSpPr>
        <p:spPr>
          <a:xfrm>
            <a:off x="0" y="5094955"/>
            <a:ext cx="9144000" cy="1293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l rectangle"/>
          <p:cNvSpPr/>
          <p:nvPr>
            <p:custDataLst>
              <p:tags r:id="rId2"/>
            </p:custDataLst>
          </p:nvPr>
        </p:nvSpPr>
        <p:spPr>
          <a:xfrm>
            <a:off x="-4313" y="4419445"/>
            <a:ext cx="9144000" cy="473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8" y="76200"/>
            <a:ext cx="6551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Évaluation de la pratique</a:t>
            </a:r>
            <a:endParaRPr lang="en-CA" sz="3200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1" name="solid tree"/>
          <p:cNvGrpSpPr/>
          <p:nvPr>
            <p:custDataLst>
              <p:tags r:id="rId5"/>
            </p:custDataLst>
          </p:nvPr>
        </p:nvGrpSpPr>
        <p:grpSpPr>
          <a:xfrm>
            <a:off x="70425" y="281712"/>
            <a:ext cx="3915265" cy="6379090"/>
            <a:chOff x="1797050" y="73025"/>
            <a:chExt cx="4119563" cy="6858001"/>
          </a:xfrm>
          <a:solidFill>
            <a:srgbClr val="BB054A"/>
          </a:solidFill>
        </p:grpSpPr>
        <p:sp>
          <p:nvSpPr>
            <p:cNvPr id="122" name="tree trunk"/>
            <p:cNvSpPr>
              <a:spLocks/>
            </p:cNvSpPr>
            <p:nvPr/>
          </p:nvSpPr>
          <p:spPr bwMode="auto">
            <a:xfrm>
              <a:off x="3478213" y="3957638"/>
              <a:ext cx="757238" cy="2973388"/>
            </a:xfrm>
            <a:custGeom>
              <a:avLst/>
              <a:gdLst>
                <a:gd name="T0" fmla="*/ 205 w 233"/>
                <a:gd name="T1" fmla="*/ 917 h 917"/>
                <a:gd name="T2" fmla="*/ 28 w 233"/>
                <a:gd name="T3" fmla="*/ 917 h 917"/>
                <a:gd name="T4" fmla="*/ 0 w 233"/>
                <a:gd name="T5" fmla="*/ 888 h 917"/>
                <a:gd name="T6" fmla="*/ 0 w 233"/>
                <a:gd name="T7" fmla="*/ 29 h 917"/>
                <a:gd name="T8" fmla="*/ 28 w 233"/>
                <a:gd name="T9" fmla="*/ 0 h 917"/>
                <a:gd name="T10" fmla="*/ 205 w 233"/>
                <a:gd name="T11" fmla="*/ 0 h 917"/>
                <a:gd name="T12" fmla="*/ 233 w 233"/>
                <a:gd name="T13" fmla="*/ 29 h 917"/>
                <a:gd name="T14" fmla="*/ 233 w 233"/>
                <a:gd name="T15" fmla="*/ 888 h 917"/>
                <a:gd name="T16" fmla="*/ 205 w 233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17">
                  <a:moveTo>
                    <a:pt x="205" y="917"/>
                  </a:moveTo>
                  <a:cubicBezTo>
                    <a:pt x="28" y="917"/>
                    <a:pt x="28" y="917"/>
                    <a:pt x="28" y="917"/>
                  </a:cubicBezTo>
                  <a:cubicBezTo>
                    <a:pt x="13" y="917"/>
                    <a:pt x="0" y="904"/>
                    <a:pt x="0" y="88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0" y="0"/>
                    <a:pt x="233" y="13"/>
                    <a:pt x="233" y="29"/>
                  </a:cubicBezTo>
                  <a:cubicBezTo>
                    <a:pt x="233" y="888"/>
                    <a:pt x="233" y="888"/>
                    <a:pt x="233" y="888"/>
                  </a:cubicBezTo>
                  <a:cubicBezTo>
                    <a:pt x="233" y="904"/>
                    <a:pt x="220" y="917"/>
                    <a:pt x="205" y="917"/>
                  </a:cubicBezTo>
                  <a:close/>
                </a:path>
              </a:pathLst>
            </a:cu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3" name="tree top"/>
            <p:cNvSpPr>
              <a:spLocks noChangeArrowheads="1"/>
            </p:cNvSpPr>
            <p:nvPr/>
          </p:nvSpPr>
          <p:spPr bwMode="auto">
            <a:xfrm>
              <a:off x="1797050" y="73025"/>
              <a:ext cx="4119563" cy="4114800"/>
            </a:xfrm>
            <a:prstGeom prst="ellipse">
              <a:avLst/>
            </a:pr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24" name="tree lines"/>
          <p:cNvGrpSpPr/>
          <p:nvPr>
            <p:custDataLst>
              <p:tags r:id="rId6"/>
            </p:custDataLst>
          </p:nvPr>
        </p:nvGrpSpPr>
        <p:grpSpPr>
          <a:xfrm>
            <a:off x="536636" y="734344"/>
            <a:ext cx="3000949" cy="5926459"/>
            <a:chOff x="2263261" y="525658"/>
            <a:chExt cx="3000949" cy="5926459"/>
          </a:xfrm>
          <a:solidFill>
            <a:sysClr val="windowText" lastClr="000000">
              <a:lumMod val="85000"/>
              <a:lumOff val="15000"/>
            </a:sysClr>
          </a:solidFill>
        </p:grpSpPr>
        <p:sp>
          <p:nvSpPr>
            <p:cNvPr id="125" name="line"/>
            <p:cNvSpPr>
              <a:spLocks/>
            </p:cNvSpPr>
            <p:nvPr/>
          </p:nvSpPr>
          <p:spPr bwMode="auto">
            <a:xfrm>
              <a:off x="3728279" y="525658"/>
              <a:ext cx="52808" cy="5926458"/>
            </a:xfrm>
            <a:custGeom>
              <a:avLst/>
              <a:gdLst>
                <a:gd name="T0" fmla="*/ 9 w 17"/>
                <a:gd name="T1" fmla="*/ 1923 h 1923"/>
                <a:gd name="T2" fmla="*/ 0 w 17"/>
                <a:gd name="T3" fmla="*/ 1914 h 1923"/>
                <a:gd name="T4" fmla="*/ 0 w 17"/>
                <a:gd name="T5" fmla="*/ 9 h 1923"/>
                <a:gd name="T6" fmla="*/ 9 w 17"/>
                <a:gd name="T7" fmla="*/ 0 h 1923"/>
                <a:gd name="T8" fmla="*/ 17 w 17"/>
                <a:gd name="T9" fmla="*/ 9 h 1923"/>
                <a:gd name="T10" fmla="*/ 17 w 17"/>
                <a:gd name="T11" fmla="*/ 1914 h 1923"/>
                <a:gd name="T12" fmla="*/ 9 w 17"/>
                <a:gd name="T13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23">
                  <a:moveTo>
                    <a:pt x="9" y="1923"/>
                  </a:moveTo>
                  <a:cubicBezTo>
                    <a:pt x="4" y="1923"/>
                    <a:pt x="0" y="1919"/>
                    <a:pt x="0" y="19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914"/>
                    <a:pt x="17" y="1914"/>
                    <a:pt x="17" y="1914"/>
                  </a:cubicBezTo>
                  <a:cubicBezTo>
                    <a:pt x="17" y="1919"/>
                    <a:pt x="13" y="1923"/>
                    <a:pt x="9" y="192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6" name="line"/>
            <p:cNvSpPr>
              <a:spLocks/>
            </p:cNvSpPr>
            <p:nvPr/>
          </p:nvSpPr>
          <p:spPr bwMode="auto">
            <a:xfrm>
              <a:off x="3820314" y="1790009"/>
              <a:ext cx="1443896" cy="4662107"/>
            </a:xfrm>
            <a:custGeom>
              <a:avLst/>
              <a:gdLst>
                <a:gd name="T0" fmla="*/ 8 w 468"/>
                <a:gd name="T1" fmla="*/ 1513 h 1513"/>
                <a:gd name="T2" fmla="*/ 0 w 468"/>
                <a:gd name="T3" fmla="*/ 1504 h 1513"/>
                <a:gd name="T4" fmla="*/ 0 w 468"/>
                <a:gd name="T5" fmla="*/ 152 h 1513"/>
                <a:gd name="T6" fmla="*/ 150 w 468"/>
                <a:gd name="T7" fmla="*/ 0 h 1513"/>
                <a:gd name="T8" fmla="*/ 460 w 468"/>
                <a:gd name="T9" fmla="*/ 0 h 1513"/>
                <a:gd name="T10" fmla="*/ 468 w 468"/>
                <a:gd name="T11" fmla="*/ 9 h 1513"/>
                <a:gd name="T12" fmla="*/ 460 w 468"/>
                <a:gd name="T13" fmla="*/ 18 h 1513"/>
                <a:gd name="T14" fmla="*/ 150 w 468"/>
                <a:gd name="T15" fmla="*/ 18 h 1513"/>
                <a:gd name="T16" fmla="*/ 17 w 468"/>
                <a:gd name="T17" fmla="*/ 152 h 1513"/>
                <a:gd name="T18" fmla="*/ 17 w 468"/>
                <a:gd name="T19" fmla="*/ 1504 h 1513"/>
                <a:gd name="T20" fmla="*/ 8 w 468"/>
                <a:gd name="T21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513">
                  <a:moveTo>
                    <a:pt x="8" y="1513"/>
                  </a:moveTo>
                  <a:cubicBezTo>
                    <a:pt x="3" y="1513"/>
                    <a:pt x="0" y="1509"/>
                    <a:pt x="0" y="15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5" y="0"/>
                    <a:pt x="468" y="4"/>
                    <a:pt x="468" y="9"/>
                  </a:cubicBezTo>
                  <a:cubicBezTo>
                    <a:pt x="468" y="14"/>
                    <a:pt x="465" y="18"/>
                    <a:pt x="46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77" y="18"/>
                    <a:pt x="17" y="78"/>
                    <a:pt x="17" y="152"/>
                  </a:cubicBezTo>
                  <a:cubicBezTo>
                    <a:pt x="17" y="1504"/>
                    <a:pt x="17" y="1504"/>
                    <a:pt x="17" y="1504"/>
                  </a:cubicBezTo>
                  <a:cubicBezTo>
                    <a:pt x="17" y="1509"/>
                    <a:pt x="13" y="1513"/>
                    <a:pt x="8" y="151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7" name="line"/>
            <p:cNvSpPr>
              <a:spLocks/>
            </p:cNvSpPr>
            <p:nvPr/>
          </p:nvSpPr>
          <p:spPr bwMode="auto">
            <a:xfrm>
              <a:off x="2540875" y="2917063"/>
              <a:ext cx="1054632" cy="3535054"/>
            </a:xfrm>
            <a:custGeom>
              <a:avLst/>
              <a:gdLst>
                <a:gd name="T0" fmla="*/ 333 w 342"/>
                <a:gd name="T1" fmla="*/ 1147 h 1147"/>
                <a:gd name="T2" fmla="*/ 325 w 342"/>
                <a:gd name="T3" fmla="*/ 1138 h 1147"/>
                <a:gd name="T4" fmla="*/ 325 w 342"/>
                <a:gd name="T5" fmla="*/ 151 h 1147"/>
                <a:gd name="T6" fmla="*/ 191 w 342"/>
                <a:gd name="T7" fmla="*/ 17 h 1147"/>
                <a:gd name="T8" fmla="*/ 9 w 342"/>
                <a:gd name="T9" fmla="*/ 17 h 1147"/>
                <a:gd name="T10" fmla="*/ 0 w 342"/>
                <a:gd name="T11" fmla="*/ 8 h 1147"/>
                <a:gd name="T12" fmla="*/ 9 w 342"/>
                <a:gd name="T13" fmla="*/ 0 h 1147"/>
                <a:gd name="T14" fmla="*/ 191 w 342"/>
                <a:gd name="T15" fmla="*/ 0 h 1147"/>
                <a:gd name="T16" fmla="*/ 342 w 342"/>
                <a:gd name="T17" fmla="*/ 151 h 1147"/>
                <a:gd name="T18" fmla="*/ 342 w 342"/>
                <a:gd name="T19" fmla="*/ 1138 h 1147"/>
                <a:gd name="T20" fmla="*/ 333 w 342"/>
                <a:gd name="T21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1147">
                  <a:moveTo>
                    <a:pt x="333" y="1147"/>
                  </a:moveTo>
                  <a:cubicBezTo>
                    <a:pt x="329" y="1147"/>
                    <a:pt x="325" y="1143"/>
                    <a:pt x="325" y="1138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77"/>
                    <a:pt x="265" y="17"/>
                    <a:pt x="19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74" y="0"/>
                    <a:pt x="342" y="67"/>
                    <a:pt x="342" y="151"/>
                  </a:cubicBezTo>
                  <a:cubicBezTo>
                    <a:pt x="342" y="1138"/>
                    <a:pt x="342" y="1138"/>
                    <a:pt x="342" y="1138"/>
                  </a:cubicBezTo>
                  <a:cubicBezTo>
                    <a:pt x="342" y="1143"/>
                    <a:pt x="338" y="1147"/>
                    <a:pt x="333" y="1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8" name="line"/>
            <p:cNvSpPr>
              <a:spLocks/>
            </p:cNvSpPr>
            <p:nvPr/>
          </p:nvSpPr>
          <p:spPr bwMode="auto">
            <a:xfrm>
              <a:off x="3907823" y="2642466"/>
              <a:ext cx="1228141" cy="3809651"/>
            </a:xfrm>
            <a:custGeom>
              <a:avLst/>
              <a:gdLst>
                <a:gd name="T0" fmla="*/ 9 w 398"/>
                <a:gd name="T1" fmla="*/ 1236 h 1236"/>
                <a:gd name="T2" fmla="*/ 0 w 398"/>
                <a:gd name="T3" fmla="*/ 1227 h 1236"/>
                <a:gd name="T4" fmla="*/ 0 w 398"/>
                <a:gd name="T5" fmla="*/ 151 h 1236"/>
                <a:gd name="T6" fmla="*/ 9 w 398"/>
                <a:gd name="T7" fmla="*/ 143 h 1236"/>
                <a:gd name="T8" fmla="*/ 142 w 398"/>
                <a:gd name="T9" fmla="*/ 9 h 1236"/>
                <a:gd name="T10" fmla="*/ 151 w 398"/>
                <a:gd name="T11" fmla="*/ 0 h 1236"/>
                <a:gd name="T12" fmla="*/ 389 w 398"/>
                <a:gd name="T13" fmla="*/ 0 h 1236"/>
                <a:gd name="T14" fmla="*/ 398 w 398"/>
                <a:gd name="T15" fmla="*/ 9 h 1236"/>
                <a:gd name="T16" fmla="*/ 389 w 398"/>
                <a:gd name="T17" fmla="*/ 18 h 1236"/>
                <a:gd name="T18" fmla="*/ 159 w 398"/>
                <a:gd name="T19" fmla="*/ 18 h 1236"/>
                <a:gd name="T20" fmla="*/ 18 w 398"/>
                <a:gd name="T21" fmla="*/ 160 h 1236"/>
                <a:gd name="T22" fmla="*/ 18 w 398"/>
                <a:gd name="T23" fmla="*/ 1227 h 1236"/>
                <a:gd name="T24" fmla="*/ 9 w 398"/>
                <a:gd name="T25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1236">
                  <a:moveTo>
                    <a:pt x="9" y="1236"/>
                  </a:moveTo>
                  <a:cubicBezTo>
                    <a:pt x="4" y="1236"/>
                    <a:pt x="0" y="1232"/>
                    <a:pt x="0" y="122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46"/>
                    <a:pt x="4" y="143"/>
                    <a:pt x="9" y="143"/>
                  </a:cubicBezTo>
                  <a:cubicBezTo>
                    <a:pt x="83" y="143"/>
                    <a:pt x="142" y="83"/>
                    <a:pt x="142" y="9"/>
                  </a:cubicBezTo>
                  <a:cubicBezTo>
                    <a:pt x="142" y="4"/>
                    <a:pt x="146" y="0"/>
                    <a:pt x="151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94" y="0"/>
                    <a:pt x="398" y="4"/>
                    <a:pt x="398" y="9"/>
                  </a:cubicBezTo>
                  <a:cubicBezTo>
                    <a:pt x="398" y="14"/>
                    <a:pt x="394" y="18"/>
                    <a:pt x="389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5" y="94"/>
                    <a:pt x="94" y="155"/>
                    <a:pt x="18" y="160"/>
                  </a:cubicBezTo>
                  <a:cubicBezTo>
                    <a:pt x="18" y="1227"/>
                    <a:pt x="18" y="1227"/>
                    <a:pt x="18" y="1227"/>
                  </a:cubicBezTo>
                  <a:cubicBezTo>
                    <a:pt x="18" y="1232"/>
                    <a:pt x="14" y="1236"/>
                    <a:pt x="9" y="1236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9" name="line"/>
            <p:cNvSpPr>
              <a:spLocks/>
            </p:cNvSpPr>
            <p:nvPr/>
          </p:nvSpPr>
          <p:spPr bwMode="auto">
            <a:xfrm>
              <a:off x="2263261" y="1710045"/>
              <a:ext cx="1428808" cy="4742072"/>
            </a:xfrm>
            <a:custGeom>
              <a:avLst/>
              <a:gdLst>
                <a:gd name="T0" fmla="*/ 454 w 463"/>
                <a:gd name="T1" fmla="*/ 1539 h 1539"/>
                <a:gd name="T2" fmla="*/ 445 w 463"/>
                <a:gd name="T3" fmla="*/ 1530 h 1539"/>
                <a:gd name="T4" fmla="*/ 445 w 463"/>
                <a:gd name="T5" fmla="*/ 159 h 1539"/>
                <a:gd name="T6" fmla="*/ 303 w 463"/>
                <a:gd name="T7" fmla="*/ 18 h 1539"/>
                <a:gd name="T8" fmla="*/ 9 w 463"/>
                <a:gd name="T9" fmla="*/ 18 h 1539"/>
                <a:gd name="T10" fmla="*/ 0 w 463"/>
                <a:gd name="T11" fmla="*/ 9 h 1539"/>
                <a:gd name="T12" fmla="*/ 9 w 463"/>
                <a:gd name="T13" fmla="*/ 0 h 1539"/>
                <a:gd name="T14" fmla="*/ 312 w 463"/>
                <a:gd name="T15" fmla="*/ 0 h 1539"/>
                <a:gd name="T16" fmla="*/ 320 w 463"/>
                <a:gd name="T17" fmla="*/ 9 h 1539"/>
                <a:gd name="T18" fmla="*/ 454 w 463"/>
                <a:gd name="T19" fmla="*/ 142 h 1539"/>
                <a:gd name="T20" fmla="*/ 463 w 463"/>
                <a:gd name="T21" fmla="*/ 151 h 1539"/>
                <a:gd name="T22" fmla="*/ 463 w 463"/>
                <a:gd name="T23" fmla="*/ 1530 h 1539"/>
                <a:gd name="T24" fmla="*/ 454 w 463"/>
                <a:gd name="T25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3" h="1539">
                  <a:moveTo>
                    <a:pt x="454" y="1539"/>
                  </a:moveTo>
                  <a:cubicBezTo>
                    <a:pt x="449" y="1539"/>
                    <a:pt x="445" y="1535"/>
                    <a:pt x="445" y="1530"/>
                  </a:cubicBezTo>
                  <a:cubicBezTo>
                    <a:pt x="445" y="159"/>
                    <a:pt x="445" y="159"/>
                    <a:pt x="445" y="159"/>
                  </a:cubicBezTo>
                  <a:cubicBezTo>
                    <a:pt x="369" y="155"/>
                    <a:pt x="308" y="94"/>
                    <a:pt x="303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7" y="0"/>
                    <a:pt x="320" y="4"/>
                    <a:pt x="320" y="9"/>
                  </a:cubicBezTo>
                  <a:cubicBezTo>
                    <a:pt x="320" y="83"/>
                    <a:pt x="380" y="142"/>
                    <a:pt x="454" y="142"/>
                  </a:cubicBezTo>
                  <a:cubicBezTo>
                    <a:pt x="459" y="142"/>
                    <a:pt x="463" y="146"/>
                    <a:pt x="463" y="151"/>
                  </a:cubicBezTo>
                  <a:cubicBezTo>
                    <a:pt x="463" y="1530"/>
                    <a:pt x="463" y="1530"/>
                    <a:pt x="463" y="1530"/>
                  </a:cubicBezTo>
                  <a:cubicBezTo>
                    <a:pt x="463" y="1535"/>
                    <a:pt x="459" y="1539"/>
                    <a:pt x="454" y="153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0" name="line"/>
            <p:cNvSpPr>
              <a:spLocks/>
            </p:cNvSpPr>
            <p:nvPr/>
          </p:nvSpPr>
          <p:spPr bwMode="auto">
            <a:xfrm>
              <a:off x="3830875" y="2337694"/>
              <a:ext cx="505439" cy="502422"/>
            </a:xfrm>
            <a:custGeom>
              <a:avLst/>
              <a:gdLst>
                <a:gd name="T0" fmla="*/ 9 w 164"/>
                <a:gd name="T1" fmla="*/ 163 h 163"/>
                <a:gd name="T2" fmla="*/ 0 w 164"/>
                <a:gd name="T3" fmla="*/ 155 h 163"/>
                <a:gd name="T4" fmla="*/ 9 w 164"/>
                <a:gd name="T5" fmla="*/ 146 h 163"/>
                <a:gd name="T6" fmla="*/ 146 w 164"/>
                <a:gd name="T7" fmla="*/ 8 h 163"/>
                <a:gd name="T8" fmla="*/ 155 w 164"/>
                <a:gd name="T9" fmla="*/ 0 h 163"/>
                <a:gd name="T10" fmla="*/ 164 w 164"/>
                <a:gd name="T11" fmla="*/ 8 h 163"/>
                <a:gd name="T12" fmla="*/ 9 w 16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3">
                  <a:moveTo>
                    <a:pt x="9" y="163"/>
                  </a:moveTo>
                  <a:cubicBezTo>
                    <a:pt x="4" y="163"/>
                    <a:pt x="0" y="159"/>
                    <a:pt x="0" y="155"/>
                  </a:cubicBezTo>
                  <a:cubicBezTo>
                    <a:pt x="0" y="150"/>
                    <a:pt x="4" y="146"/>
                    <a:pt x="9" y="146"/>
                  </a:cubicBezTo>
                  <a:cubicBezTo>
                    <a:pt x="85" y="146"/>
                    <a:pt x="146" y="84"/>
                    <a:pt x="146" y="8"/>
                  </a:cubicBezTo>
                  <a:cubicBezTo>
                    <a:pt x="146" y="4"/>
                    <a:pt x="150" y="0"/>
                    <a:pt x="155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94"/>
                    <a:pt x="94" y="163"/>
                    <a:pt x="9" y="16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line"/>
            <p:cNvSpPr>
              <a:spLocks/>
            </p:cNvSpPr>
            <p:nvPr/>
          </p:nvSpPr>
          <p:spPr bwMode="auto">
            <a:xfrm>
              <a:off x="3925928" y="3371203"/>
              <a:ext cx="706106" cy="440562"/>
            </a:xfrm>
            <a:custGeom>
              <a:avLst/>
              <a:gdLst>
                <a:gd name="T0" fmla="*/ 56 w 229"/>
                <a:gd name="T1" fmla="*/ 143 h 143"/>
                <a:gd name="T2" fmla="*/ 8 w 229"/>
                <a:gd name="T3" fmla="*/ 136 h 143"/>
                <a:gd name="T4" fmla="*/ 2 w 229"/>
                <a:gd name="T5" fmla="*/ 125 h 143"/>
                <a:gd name="T6" fmla="*/ 12 w 229"/>
                <a:gd name="T7" fmla="*/ 119 h 143"/>
                <a:gd name="T8" fmla="*/ 211 w 229"/>
                <a:gd name="T9" fmla="*/ 8 h 143"/>
                <a:gd name="T10" fmla="*/ 222 w 229"/>
                <a:gd name="T11" fmla="*/ 2 h 143"/>
                <a:gd name="T12" fmla="*/ 228 w 229"/>
                <a:gd name="T13" fmla="*/ 12 h 143"/>
                <a:gd name="T14" fmla="*/ 56 w 229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43">
                  <a:moveTo>
                    <a:pt x="56" y="143"/>
                  </a:moveTo>
                  <a:cubicBezTo>
                    <a:pt x="40" y="143"/>
                    <a:pt x="24" y="140"/>
                    <a:pt x="8" y="136"/>
                  </a:cubicBezTo>
                  <a:cubicBezTo>
                    <a:pt x="3" y="135"/>
                    <a:pt x="0" y="130"/>
                    <a:pt x="2" y="125"/>
                  </a:cubicBezTo>
                  <a:cubicBezTo>
                    <a:pt x="3" y="121"/>
                    <a:pt x="8" y="118"/>
                    <a:pt x="12" y="119"/>
                  </a:cubicBezTo>
                  <a:cubicBezTo>
                    <a:pt x="98" y="143"/>
                    <a:pt x="187" y="93"/>
                    <a:pt x="211" y="8"/>
                  </a:cubicBezTo>
                  <a:cubicBezTo>
                    <a:pt x="212" y="3"/>
                    <a:pt x="217" y="0"/>
                    <a:pt x="222" y="2"/>
                  </a:cubicBezTo>
                  <a:cubicBezTo>
                    <a:pt x="226" y="3"/>
                    <a:pt x="229" y="8"/>
                    <a:pt x="228" y="12"/>
                  </a:cubicBezTo>
                  <a:cubicBezTo>
                    <a:pt x="205" y="91"/>
                    <a:pt x="134" y="143"/>
                    <a:pt x="56" y="1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line"/>
            <p:cNvSpPr>
              <a:spLocks/>
            </p:cNvSpPr>
            <p:nvPr/>
          </p:nvSpPr>
          <p:spPr bwMode="auto">
            <a:xfrm>
              <a:off x="3034243" y="1160851"/>
              <a:ext cx="734773" cy="455649"/>
            </a:xfrm>
            <a:custGeom>
              <a:avLst/>
              <a:gdLst>
                <a:gd name="T0" fmla="*/ 180 w 238"/>
                <a:gd name="T1" fmla="*/ 147 h 148"/>
                <a:gd name="T2" fmla="*/ 1 w 238"/>
                <a:gd name="T3" fmla="*/ 12 h 148"/>
                <a:gd name="T4" fmla="*/ 7 w 238"/>
                <a:gd name="T5" fmla="*/ 1 h 148"/>
                <a:gd name="T6" fmla="*/ 18 w 238"/>
                <a:gd name="T7" fmla="*/ 7 h 148"/>
                <a:gd name="T8" fmla="*/ 226 w 238"/>
                <a:gd name="T9" fmla="*/ 123 h 148"/>
                <a:gd name="T10" fmla="*/ 237 w 238"/>
                <a:gd name="T11" fmla="*/ 129 h 148"/>
                <a:gd name="T12" fmla="*/ 231 w 238"/>
                <a:gd name="T13" fmla="*/ 139 h 148"/>
                <a:gd name="T14" fmla="*/ 180 w 238"/>
                <a:gd name="T1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148">
                  <a:moveTo>
                    <a:pt x="180" y="147"/>
                  </a:moveTo>
                  <a:cubicBezTo>
                    <a:pt x="99" y="147"/>
                    <a:pt x="25" y="93"/>
                    <a:pt x="1" y="12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2" y="0"/>
                    <a:pt x="17" y="2"/>
                    <a:pt x="18" y="7"/>
                  </a:cubicBezTo>
                  <a:cubicBezTo>
                    <a:pt x="43" y="96"/>
                    <a:pt x="137" y="148"/>
                    <a:pt x="226" y="123"/>
                  </a:cubicBezTo>
                  <a:cubicBezTo>
                    <a:pt x="231" y="122"/>
                    <a:pt x="235" y="124"/>
                    <a:pt x="237" y="129"/>
                  </a:cubicBezTo>
                  <a:cubicBezTo>
                    <a:pt x="238" y="133"/>
                    <a:pt x="235" y="138"/>
                    <a:pt x="231" y="139"/>
                  </a:cubicBezTo>
                  <a:cubicBezTo>
                    <a:pt x="214" y="144"/>
                    <a:pt x="197" y="147"/>
                    <a:pt x="180" y="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3" name="line"/>
            <p:cNvSpPr>
              <a:spLocks/>
            </p:cNvSpPr>
            <p:nvPr/>
          </p:nvSpPr>
          <p:spPr bwMode="auto">
            <a:xfrm>
              <a:off x="3111191" y="2411623"/>
              <a:ext cx="580878" cy="478281"/>
            </a:xfrm>
            <a:custGeom>
              <a:avLst/>
              <a:gdLst>
                <a:gd name="T0" fmla="*/ 178 w 188"/>
                <a:gd name="T1" fmla="*/ 155 h 155"/>
                <a:gd name="T2" fmla="*/ 170 w 188"/>
                <a:gd name="T3" fmla="*/ 148 h 155"/>
                <a:gd name="T4" fmla="*/ 11 w 188"/>
                <a:gd name="T5" fmla="*/ 30 h 155"/>
                <a:gd name="T6" fmla="*/ 1 w 188"/>
                <a:gd name="T7" fmla="*/ 23 h 155"/>
                <a:gd name="T8" fmla="*/ 8 w 188"/>
                <a:gd name="T9" fmla="*/ 13 h 155"/>
                <a:gd name="T10" fmla="*/ 187 w 188"/>
                <a:gd name="T11" fmla="*/ 145 h 155"/>
                <a:gd name="T12" fmla="*/ 180 w 188"/>
                <a:gd name="T13" fmla="*/ 155 h 155"/>
                <a:gd name="T14" fmla="*/ 178 w 188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5">
                  <a:moveTo>
                    <a:pt x="178" y="155"/>
                  </a:moveTo>
                  <a:cubicBezTo>
                    <a:pt x="174" y="155"/>
                    <a:pt x="170" y="152"/>
                    <a:pt x="170" y="148"/>
                  </a:cubicBezTo>
                  <a:cubicBezTo>
                    <a:pt x="158" y="72"/>
                    <a:pt x="87" y="19"/>
                    <a:pt x="11" y="30"/>
                  </a:cubicBezTo>
                  <a:cubicBezTo>
                    <a:pt x="6" y="31"/>
                    <a:pt x="2" y="28"/>
                    <a:pt x="1" y="23"/>
                  </a:cubicBezTo>
                  <a:cubicBezTo>
                    <a:pt x="0" y="18"/>
                    <a:pt x="4" y="14"/>
                    <a:pt x="8" y="13"/>
                  </a:cubicBezTo>
                  <a:cubicBezTo>
                    <a:pt x="94" y="0"/>
                    <a:pt x="174" y="60"/>
                    <a:pt x="187" y="145"/>
                  </a:cubicBezTo>
                  <a:cubicBezTo>
                    <a:pt x="188" y="150"/>
                    <a:pt x="184" y="154"/>
                    <a:pt x="180" y="155"/>
                  </a:cubicBezTo>
                  <a:cubicBezTo>
                    <a:pt x="179" y="155"/>
                    <a:pt x="179" y="155"/>
                    <a:pt x="178" y="15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4" name="line"/>
            <p:cNvSpPr>
              <a:spLocks/>
            </p:cNvSpPr>
            <p:nvPr/>
          </p:nvSpPr>
          <p:spPr bwMode="auto">
            <a:xfrm>
              <a:off x="3730024" y="1178957"/>
              <a:ext cx="980702" cy="315334"/>
            </a:xfrm>
            <a:custGeom>
              <a:avLst/>
              <a:gdLst>
                <a:gd name="T0" fmla="*/ 139 w 318"/>
                <a:gd name="T1" fmla="*/ 102 h 102"/>
                <a:gd name="T2" fmla="*/ 4 w 318"/>
                <a:gd name="T3" fmla="*/ 55 h 102"/>
                <a:gd name="T4" fmla="*/ 3 w 318"/>
                <a:gd name="T5" fmla="*/ 43 h 102"/>
                <a:gd name="T6" fmla="*/ 15 w 318"/>
                <a:gd name="T7" fmla="*/ 42 h 102"/>
                <a:gd name="T8" fmla="*/ 166 w 318"/>
                <a:gd name="T9" fmla="*/ 83 h 102"/>
                <a:gd name="T10" fmla="*/ 302 w 318"/>
                <a:gd name="T11" fmla="*/ 5 h 102"/>
                <a:gd name="T12" fmla="*/ 314 w 318"/>
                <a:gd name="T13" fmla="*/ 3 h 102"/>
                <a:gd name="T14" fmla="*/ 315 w 318"/>
                <a:gd name="T15" fmla="*/ 15 h 102"/>
                <a:gd name="T16" fmla="*/ 168 w 318"/>
                <a:gd name="T17" fmla="*/ 100 h 102"/>
                <a:gd name="T18" fmla="*/ 139 w 31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102">
                  <a:moveTo>
                    <a:pt x="139" y="102"/>
                  </a:moveTo>
                  <a:cubicBezTo>
                    <a:pt x="90" y="102"/>
                    <a:pt x="43" y="86"/>
                    <a:pt x="4" y="55"/>
                  </a:cubicBezTo>
                  <a:cubicBezTo>
                    <a:pt x="0" y="53"/>
                    <a:pt x="0" y="47"/>
                    <a:pt x="3" y="43"/>
                  </a:cubicBezTo>
                  <a:cubicBezTo>
                    <a:pt x="5" y="40"/>
                    <a:pt x="11" y="39"/>
                    <a:pt x="15" y="42"/>
                  </a:cubicBezTo>
                  <a:cubicBezTo>
                    <a:pt x="58" y="75"/>
                    <a:pt x="112" y="90"/>
                    <a:pt x="166" y="83"/>
                  </a:cubicBezTo>
                  <a:cubicBezTo>
                    <a:pt x="220" y="76"/>
                    <a:pt x="268" y="48"/>
                    <a:pt x="302" y="5"/>
                  </a:cubicBezTo>
                  <a:cubicBezTo>
                    <a:pt x="305" y="1"/>
                    <a:pt x="310" y="0"/>
                    <a:pt x="314" y="3"/>
                  </a:cubicBezTo>
                  <a:cubicBezTo>
                    <a:pt x="317" y="6"/>
                    <a:pt x="318" y="11"/>
                    <a:pt x="315" y="15"/>
                  </a:cubicBezTo>
                  <a:cubicBezTo>
                    <a:pt x="279" y="62"/>
                    <a:pt x="227" y="92"/>
                    <a:pt x="168" y="100"/>
                  </a:cubicBezTo>
                  <a:cubicBezTo>
                    <a:pt x="158" y="101"/>
                    <a:pt x="149" y="102"/>
                    <a:pt x="139" y="10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5" name="line"/>
            <p:cNvSpPr>
              <a:spLocks/>
            </p:cNvSpPr>
            <p:nvPr/>
          </p:nvSpPr>
          <p:spPr bwMode="auto">
            <a:xfrm>
              <a:off x="3081016" y="3188642"/>
              <a:ext cx="496387" cy="354562"/>
            </a:xfrm>
            <a:custGeom>
              <a:avLst/>
              <a:gdLst>
                <a:gd name="T0" fmla="*/ 9 w 161"/>
                <a:gd name="T1" fmla="*/ 115 h 115"/>
                <a:gd name="T2" fmla="*/ 7 w 161"/>
                <a:gd name="T3" fmla="*/ 115 h 115"/>
                <a:gd name="T4" fmla="*/ 1 w 161"/>
                <a:gd name="T5" fmla="*/ 104 h 115"/>
                <a:gd name="T6" fmla="*/ 154 w 161"/>
                <a:gd name="T7" fmla="*/ 18 h 115"/>
                <a:gd name="T8" fmla="*/ 160 w 161"/>
                <a:gd name="T9" fmla="*/ 29 h 115"/>
                <a:gd name="T10" fmla="*/ 149 w 161"/>
                <a:gd name="T11" fmla="*/ 35 h 115"/>
                <a:gd name="T12" fmla="*/ 68 w 161"/>
                <a:gd name="T13" fmla="*/ 45 h 115"/>
                <a:gd name="T14" fmla="*/ 18 w 161"/>
                <a:gd name="T15" fmla="*/ 109 h 115"/>
                <a:gd name="T16" fmla="*/ 9 w 161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15">
                  <a:moveTo>
                    <a:pt x="9" y="115"/>
                  </a:moveTo>
                  <a:cubicBezTo>
                    <a:pt x="9" y="115"/>
                    <a:pt x="8" y="115"/>
                    <a:pt x="7" y="115"/>
                  </a:cubicBezTo>
                  <a:cubicBezTo>
                    <a:pt x="2" y="114"/>
                    <a:pt x="0" y="109"/>
                    <a:pt x="1" y="104"/>
                  </a:cubicBezTo>
                  <a:cubicBezTo>
                    <a:pt x="20" y="38"/>
                    <a:pt x="88" y="0"/>
                    <a:pt x="154" y="18"/>
                  </a:cubicBezTo>
                  <a:cubicBezTo>
                    <a:pt x="159" y="20"/>
                    <a:pt x="161" y="24"/>
                    <a:pt x="160" y="29"/>
                  </a:cubicBezTo>
                  <a:cubicBezTo>
                    <a:pt x="159" y="33"/>
                    <a:pt x="154" y="36"/>
                    <a:pt x="149" y="35"/>
                  </a:cubicBezTo>
                  <a:cubicBezTo>
                    <a:pt x="122" y="27"/>
                    <a:pt x="93" y="31"/>
                    <a:pt x="68" y="45"/>
                  </a:cubicBezTo>
                  <a:cubicBezTo>
                    <a:pt x="43" y="59"/>
                    <a:pt x="25" y="81"/>
                    <a:pt x="18" y="109"/>
                  </a:cubicBezTo>
                  <a:cubicBezTo>
                    <a:pt x="17" y="113"/>
                    <a:pt x="13" y="115"/>
                    <a:pt x="9" y="11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136" name="circle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8075" y="417502"/>
            <a:ext cx="924878" cy="924878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7" name="circle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8391" y="1606414"/>
            <a:ext cx="840387" cy="838877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8" name="circle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6390" y="1490239"/>
            <a:ext cx="911299" cy="91129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9" name="circle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1198" y="2540345"/>
            <a:ext cx="663860" cy="66235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0" name="circle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899" y="2820977"/>
            <a:ext cx="663860" cy="66536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1" name="circl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00391" y="2152590"/>
            <a:ext cx="602001" cy="60049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2" name="circle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62917" y="3160450"/>
            <a:ext cx="639720" cy="64122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3" name="circle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110" y="2226520"/>
            <a:ext cx="694035" cy="69554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4" name="circle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7443" y="849010"/>
            <a:ext cx="675930" cy="67442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5" name="circle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52592" y="781116"/>
            <a:ext cx="820772" cy="819264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6" name="circle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70742" y="3356590"/>
            <a:ext cx="564281" cy="56428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47" name="people"/>
          <p:cNvGrpSpPr/>
          <p:nvPr>
            <p:custDataLst>
              <p:tags r:id="rId18"/>
            </p:custDataLst>
          </p:nvPr>
        </p:nvGrpSpPr>
        <p:grpSpPr>
          <a:xfrm>
            <a:off x="3084952" y="1776906"/>
            <a:ext cx="647265" cy="434526"/>
            <a:chOff x="4811577" y="1568220"/>
            <a:chExt cx="647265" cy="434526"/>
          </a:xfrm>
        </p:grpSpPr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11577" y="1568220"/>
              <a:ext cx="478281" cy="434526"/>
            </a:xfrm>
            <a:custGeom>
              <a:avLst/>
              <a:gdLst>
                <a:gd name="T0" fmla="*/ 154 w 155"/>
                <a:gd name="T1" fmla="*/ 136 h 141"/>
                <a:gd name="T2" fmla="*/ 102 w 155"/>
                <a:gd name="T3" fmla="*/ 94 h 141"/>
                <a:gd name="T4" fmla="*/ 91 w 155"/>
                <a:gd name="T5" fmla="*/ 95 h 141"/>
                <a:gd name="T6" fmla="*/ 91 w 155"/>
                <a:gd name="T7" fmla="*/ 92 h 141"/>
                <a:gd name="T8" fmla="*/ 114 w 155"/>
                <a:gd name="T9" fmla="*/ 48 h 141"/>
                <a:gd name="T10" fmla="*/ 77 w 155"/>
                <a:gd name="T11" fmla="*/ 0 h 141"/>
                <a:gd name="T12" fmla="*/ 41 w 155"/>
                <a:gd name="T13" fmla="*/ 48 h 141"/>
                <a:gd name="T14" fmla="*/ 64 w 155"/>
                <a:gd name="T15" fmla="*/ 92 h 141"/>
                <a:gd name="T16" fmla="*/ 64 w 155"/>
                <a:gd name="T17" fmla="*/ 95 h 141"/>
                <a:gd name="T18" fmla="*/ 53 w 155"/>
                <a:gd name="T19" fmla="*/ 94 h 141"/>
                <a:gd name="T20" fmla="*/ 1 w 155"/>
                <a:gd name="T21" fmla="*/ 136 h 141"/>
                <a:gd name="T22" fmla="*/ 1 w 155"/>
                <a:gd name="T23" fmla="*/ 139 h 141"/>
                <a:gd name="T24" fmla="*/ 4 w 155"/>
                <a:gd name="T25" fmla="*/ 141 h 141"/>
                <a:gd name="T26" fmla="*/ 151 w 155"/>
                <a:gd name="T27" fmla="*/ 141 h 141"/>
                <a:gd name="T28" fmla="*/ 154 w 155"/>
                <a:gd name="T29" fmla="*/ 139 h 141"/>
                <a:gd name="T30" fmla="*/ 154 w 155"/>
                <a:gd name="T31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1">
                  <a:moveTo>
                    <a:pt x="154" y="136"/>
                  </a:moveTo>
                  <a:cubicBezTo>
                    <a:pt x="145" y="115"/>
                    <a:pt x="133" y="95"/>
                    <a:pt x="102" y="94"/>
                  </a:cubicBezTo>
                  <a:cubicBezTo>
                    <a:pt x="97" y="93"/>
                    <a:pt x="94" y="94"/>
                    <a:pt x="91" y="95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4" y="85"/>
                    <a:pt x="114" y="68"/>
                    <a:pt x="114" y="48"/>
                  </a:cubicBezTo>
                  <a:cubicBezTo>
                    <a:pt x="114" y="21"/>
                    <a:pt x="97" y="0"/>
                    <a:pt x="77" y="0"/>
                  </a:cubicBezTo>
                  <a:cubicBezTo>
                    <a:pt x="57" y="0"/>
                    <a:pt x="41" y="21"/>
                    <a:pt x="41" y="48"/>
                  </a:cubicBezTo>
                  <a:cubicBezTo>
                    <a:pt x="41" y="68"/>
                    <a:pt x="51" y="85"/>
                    <a:pt x="64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1" y="94"/>
                    <a:pt x="58" y="93"/>
                    <a:pt x="53" y="94"/>
                  </a:cubicBezTo>
                  <a:cubicBezTo>
                    <a:pt x="22" y="95"/>
                    <a:pt x="10" y="115"/>
                    <a:pt x="1" y="136"/>
                  </a:cubicBezTo>
                  <a:cubicBezTo>
                    <a:pt x="0" y="137"/>
                    <a:pt x="0" y="138"/>
                    <a:pt x="1" y="139"/>
                  </a:cubicBezTo>
                  <a:cubicBezTo>
                    <a:pt x="1" y="140"/>
                    <a:pt x="3" y="141"/>
                    <a:pt x="4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1"/>
                    <a:pt x="153" y="140"/>
                    <a:pt x="154" y="139"/>
                  </a:cubicBezTo>
                  <a:cubicBezTo>
                    <a:pt x="155" y="138"/>
                    <a:pt x="155" y="137"/>
                    <a:pt x="15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101262" y="1654220"/>
              <a:ext cx="357580" cy="325895"/>
            </a:xfrm>
            <a:custGeom>
              <a:avLst/>
              <a:gdLst>
                <a:gd name="T0" fmla="*/ 116 w 116"/>
                <a:gd name="T1" fmla="*/ 102 h 106"/>
                <a:gd name="T2" fmla="*/ 77 w 116"/>
                <a:gd name="T3" fmla="*/ 70 h 106"/>
                <a:gd name="T4" fmla="*/ 68 w 116"/>
                <a:gd name="T5" fmla="*/ 71 h 106"/>
                <a:gd name="T6" fmla="*/ 68 w 116"/>
                <a:gd name="T7" fmla="*/ 69 h 106"/>
                <a:gd name="T8" fmla="*/ 86 w 116"/>
                <a:gd name="T9" fmla="*/ 36 h 106"/>
                <a:gd name="T10" fmla="*/ 58 w 116"/>
                <a:gd name="T11" fmla="*/ 0 h 106"/>
                <a:gd name="T12" fmla="*/ 31 w 116"/>
                <a:gd name="T13" fmla="*/ 36 h 106"/>
                <a:gd name="T14" fmla="*/ 48 w 116"/>
                <a:gd name="T15" fmla="*/ 69 h 106"/>
                <a:gd name="T16" fmla="*/ 48 w 116"/>
                <a:gd name="T17" fmla="*/ 71 h 106"/>
                <a:gd name="T18" fmla="*/ 40 w 116"/>
                <a:gd name="T19" fmla="*/ 70 h 106"/>
                <a:gd name="T20" fmla="*/ 1 w 116"/>
                <a:gd name="T21" fmla="*/ 102 h 106"/>
                <a:gd name="T22" fmla="*/ 1 w 116"/>
                <a:gd name="T23" fmla="*/ 104 h 106"/>
                <a:gd name="T24" fmla="*/ 3 w 116"/>
                <a:gd name="T25" fmla="*/ 106 h 106"/>
                <a:gd name="T26" fmla="*/ 114 w 116"/>
                <a:gd name="T27" fmla="*/ 106 h 106"/>
                <a:gd name="T28" fmla="*/ 116 w 116"/>
                <a:gd name="T29" fmla="*/ 104 h 106"/>
                <a:gd name="T30" fmla="*/ 116 w 116"/>
                <a:gd name="T3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6">
                  <a:moveTo>
                    <a:pt x="116" y="102"/>
                  </a:moveTo>
                  <a:cubicBezTo>
                    <a:pt x="109" y="87"/>
                    <a:pt x="100" y="71"/>
                    <a:pt x="77" y="70"/>
                  </a:cubicBezTo>
                  <a:cubicBezTo>
                    <a:pt x="73" y="70"/>
                    <a:pt x="71" y="71"/>
                    <a:pt x="68" y="71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8" y="64"/>
                    <a:pt x="86" y="51"/>
                    <a:pt x="86" y="36"/>
                  </a:cubicBezTo>
                  <a:cubicBezTo>
                    <a:pt x="86" y="16"/>
                    <a:pt x="73" y="0"/>
                    <a:pt x="58" y="0"/>
                  </a:cubicBezTo>
                  <a:cubicBezTo>
                    <a:pt x="43" y="0"/>
                    <a:pt x="31" y="16"/>
                    <a:pt x="31" y="36"/>
                  </a:cubicBezTo>
                  <a:cubicBezTo>
                    <a:pt x="31" y="51"/>
                    <a:pt x="38" y="64"/>
                    <a:pt x="48" y="6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4" y="70"/>
                    <a:pt x="40" y="70"/>
                  </a:cubicBezTo>
                  <a:cubicBezTo>
                    <a:pt x="17" y="71"/>
                    <a:pt x="8" y="87"/>
                    <a:pt x="1" y="102"/>
                  </a:cubicBezTo>
                  <a:cubicBezTo>
                    <a:pt x="0" y="103"/>
                    <a:pt x="0" y="104"/>
                    <a:pt x="1" y="104"/>
                  </a:cubicBezTo>
                  <a:cubicBezTo>
                    <a:pt x="1" y="105"/>
                    <a:pt x="2" y="106"/>
                    <a:pt x="3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6"/>
                    <a:pt x="115" y="105"/>
                    <a:pt x="116" y="104"/>
                  </a:cubicBezTo>
                  <a:cubicBezTo>
                    <a:pt x="116" y="104"/>
                    <a:pt x="116" y="103"/>
                    <a:pt x="11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50" name="speech bubbl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92672" y="965186"/>
            <a:ext cx="534105" cy="508457"/>
          </a:xfrm>
          <a:custGeom>
            <a:avLst/>
            <a:gdLst>
              <a:gd name="T0" fmla="*/ 141 w 173"/>
              <a:gd name="T1" fmla="*/ 0 h 165"/>
              <a:gd name="T2" fmla="*/ 28 w 173"/>
              <a:gd name="T3" fmla="*/ 0 h 165"/>
              <a:gd name="T4" fmla="*/ 27 w 173"/>
              <a:gd name="T5" fmla="*/ 0 h 165"/>
              <a:gd name="T6" fmla="*/ 0 w 173"/>
              <a:gd name="T7" fmla="*/ 33 h 165"/>
              <a:gd name="T8" fmla="*/ 0 w 173"/>
              <a:gd name="T9" fmla="*/ 93 h 165"/>
              <a:gd name="T10" fmla="*/ 31 w 173"/>
              <a:gd name="T11" fmla="*/ 128 h 165"/>
              <a:gd name="T12" fmla="*/ 71 w 173"/>
              <a:gd name="T13" fmla="*/ 128 h 165"/>
              <a:gd name="T14" fmla="*/ 95 w 173"/>
              <a:gd name="T15" fmla="*/ 163 h 165"/>
              <a:gd name="T16" fmla="*/ 98 w 173"/>
              <a:gd name="T17" fmla="*/ 165 h 165"/>
              <a:gd name="T18" fmla="*/ 98 w 173"/>
              <a:gd name="T19" fmla="*/ 165 h 165"/>
              <a:gd name="T20" fmla="*/ 102 w 173"/>
              <a:gd name="T21" fmla="*/ 163 h 165"/>
              <a:gd name="T22" fmla="*/ 123 w 173"/>
              <a:gd name="T23" fmla="*/ 128 h 165"/>
              <a:gd name="T24" fmla="*/ 141 w 173"/>
              <a:gd name="T25" fmla="*/ 128 h 165"/>
              <a:gd name="T26" fmla="*/ 173 w 173"/>
              <a:gd name="T27" fmla="*/ 93 h 165"/>
              <a:gd name="T28" fmla="*/ 173 w 173"/>
              <a:gd name="T29" fmla="*/ 33 h 165"/>
              <a:gd name="T30" fmla="*/ 141 w 173"/>
              <a:gd name="T3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41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11" y="2"/>
                  <a:pt x="0" y="16"/>
                  <a:pt x="0" y="3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14" y="128"/>
                  <a:pt x="3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4"/>
                  <a:pt x="97" y="165"/>
                  <a:pt x="98" y="165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4"/>
                  <a:pt x="102" y="16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8" y="128"/>
                  <a:pt x="173" y="112"/>
                  <a:pt x="173" y="93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3" y="15"/>
                  <a:pt x="159" y="0"/>
                  <a:pt x="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51" name="letter"/>
          <p:cNvGrpSpPr/>
          <p:nvPr>
            <p:custDataLst>
              <p:tags r:id="rId20"/>
            </p:custDataLst>
          </p:nvPr>
        </p:nvGrpSpPr>
        <p:grpSpPr>
          <a:xfrm>
            <a:off x="1810040" y="583466"/>
            <a:ext cx="433018" cy="582386"/>
            <a:chOff x="3536665" y="374780"/>
            <a:chExt cx="433018" cy="582386"/>
          </a:xfrm>
        </p:grpSpPr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36665" y="374780"/>
              <a:ext cx="433018" cy="582386"/>
            </a:xfrm>
            <a:custGeom>
              <a:avLst/>
              <a:gdLst>
                <a:gd name="T0" fmla="*/ 127 w 140"/>
                <a:gd name="T1" fmla="*/ 0 h 189"/>
                <a:gd name="T2" fmla="*/ 14 w 140"/>
                <a:gd name="T3" fmla="*/ 0 h 189"/>
                <a:gd name="T4" fmla="*/ 0 w 140"/>
                <a:gd name="T5" fmla="*/ 14 h 189"/>
                <a:gd name="T6" fmla="*/ 0 w 140"/>
                <a:gd name="T7" fmla="*/ 175 h 189"/>
                <a:gd name="T8" fmla="*/ 14 w 140"/>
                <a:gd name="T9" fmla="*/ 189 h 189"/>
                <a:gd name="T10" fmla="*/ 127 w 140"/>
                <a:gd name="T11" fmla="*/ 189 h 189"/>
                <a:gd name="T12" fmla="*/ 140 w 140"/>
                <a:gd name="T13" fmla="*/ 175 h 189"/>
                <a:gd name="T14" fmla="*/ 140 w 140"/>
                <a:gd name="T15" fmla="*/ 14 h 189"/>
                <a:gd name="T16" fmla="*/ 127 w 140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9">
                  <a:moveTo>
                    <a:pt x="1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89"/>
                    <a:pt x="14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5" y="189"/>
                    <a:pt x="140" y="183"/>
                    <a:pt x="140" y="175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6"/>
                    <a:pt x="13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3805227" y="445693"/>
              <a:ext cx="105614" cy="24140"/>
            </a:xfrm>
            <a:custGeom>
              <a:avLst/>
              <a:gdLst>
                <a:gd name="T0" fmla="*/ 30 w 34"/>
                <a:gd name="T1" fmla="*/ 8 h 8"/>
                <a:gd name="T2" fmla="*/ 4 w 34"/>
                <a:gd name="T3" fmla="*/ 8 h 8"/>
                <a:gd name="T4" fmla="*/ 0 w 34"/>
                <a:gd name="T5" fmla="*/ 4 h 8"/>
                <a:gd name="T6" fmla="*/ 4 w 34"/>
                <a:gd name="T7" fmla="*/ 0 h 8"/>
                <a:gd name="T8" fmla="*/ 30 w 34"/>
                <a:gd name="T9" fmla="*/ 0 h 8"/>
                <a:gd name="T10" fmla="*/ 34 w 34"/>
                <a:gd name="T11" fmla="*/ 4 h 8"/>
                <a:gd name="T12" fmla="*/ 30 w 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598524" y="504535"/>
              <a:ext cx="312316" cy="27158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3598524" y="566395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598524" y="741413"/>
              <a:ext cx="312316" cy="2565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3598524" y="679553"/>
              <a:ext cx="312316" cy="28667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3598524" y="803272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3598524" y="622219"/>
              <a:ext cx="312316" cy="30175"/>
            </a:xfrm>
            <a:custGeom>
              <a:avLst/>
              <a:gdLst>
                <a:gd name="T0" fmla="*/ 97 w 101"/>
                <a:gd name="T1" fmla="*/ 10 h 10"/>
                <a:gd name="T2" fmla="*/ 97 w 101"/>
                <a:gd name="T3" fmla="*/ 10 h 10"/>
                <a:gd name="T4" fmla="*/ 4 w 101"/>
                <a:gd name="T5" fmla="*/ 8 h 10"/>
                <a:gd name="T6" fmla="*/ 0 w 101"/>
                <a:gd name="T7" fmla="*/ 4 h 10"/>
                <a:gd name="T8" fmla="*/ 4 w 101"/>
                <a:gd name="T9" fmla="*/ 0 h 10"/>
                <a:gd name="T10" fmla="*/ 4 w 101"/>
                <a:gd name="T11" fmla="*/ 0 h 10"/>
                <a:gd name="T12" fmla="*/ 97 w 101"/>
                <a:gd name="T13" fmla="*/ 2 h 10"/>
                <a:gd name="T14" fmla="*/ 101 w 101"/>
                <a:gd name="T15" fmla="*/ 6 h 10"/>
                <a:gd name="T16" fmla="*/ 97 w 10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">
                  <a:moveTo>
                    <a:pt x="97" y="10"/>
                  </a:moveTo>
                  <a:cubicBezTo>
                    <a:pt x="97" y="10"/>
                    <a:pt x="97" y="10"/>
                    <a:pt x="97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9" y="2"/>
                    <a:pt x="101" y="3"/>
                    <a:pt x="101" y="6"/>
                  </a:cubicBezTo>
                  <a:cubicBezTo>
                    <a:pt x="101" y="8"/>
                    <a:pt x="99" y="10"/>
                    <a:pt x="97" y="1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604559" y="853062"/>
              <a:ext cx="108632" cy="33193"/>
            </a:xfrm>
            <a:custGeom>
              <a:avLst/>
              <a:gdLst>
                <a:gd name="T0" fmla="*/ 0 w 35"/>
                <a:gd name="T1" fmla="*/ 11 h 11"/>
                <a:gd name="T2" fmla="*/ 0 w 35"/>
                <a:gd name="T3" fmla="*/ 10 h 11"/>
                <a:gd name="T4" fmla="*/ 0 w 35"/>
                <a:gd name="T5" fmla="*/ 10 h 11"/>
                <a:gd name="T6" fmla="*/ 11 w 35"/>
                <a:gd name="T7" fmla="*/ 0 h 11"/>
                <a:gd name="T8" fmla="*/ 12 w 35"/>
                <a:gd name="T9" fmla="*/ 0 h 11"/>
                <a:gd name="T10" fmla="*/ 13 w 35"/>
                <a:gd name="T11" fmla="*/ 1 h 11"/>
                <a:gd name="T12" fmla="*/ 13 w 35"/>
                <a:gd name="T13" fmla="*/ 8 h 11"/>
                <a:gd name="T14" fmla="*/ 16 w 35"/>
                <a:gd name="T15" fmla="*/ 6 h 11"/>
                <a:gd name="T16" fmla="*/ 19 w 35"/>
                <a:gd name="T17" fmla="*/ 4 h 11"/>
                <a:gd name="T18" fmla="*/ 20 w 35"/>
                <a:gd name="T19" fmla="*/ 4 h 11"/>
                <a:gd name="T20" fmla="*/ 20 w 35"/>
                <a:gd name="T21" fmla="*/ 5 h 11"/>
                <a:gd name="T22" fmla="*/ 20 w 35"/>
                <a:gd name="T23" fmla="*/ 6 h 11"/>
                <a:gd name="T24" fmla="*/ 23 w 35"/>
                <a:gd name="T25" fmla="*/ 4 h 11"/>
                <a:gd name="T26" fmla="*/ 24 w 35"/>
                <a:gd name="T27" fmla="*/ 4 h 11"/>
                <a:gd name="T28" fmla="*/ 29 w 35"/>
                <a:gd name="T29" fmla="*/ 7 h 11"/>
                <a:gd name="T30" fmla="*/ 30 w 35"/>
                <a:gd name="T31" fmla="*/ 6 h 11"/>
                <a:gd name="T32" fmla="*/ 31 w 35"/>
                <a:gd name="T33" fmla="*/ 6 h 11"/>
                <a:gd name="T34" fmla="*/ 35 w 35"/>
                <a:gd name="T35" fmla="*/ 6 h 11"/>
                <a:gd name="T36" fmla="*/ 35 w 35"/>
                <a:gd name="T37" fmla="*/ 6 h 11"/>
                <a:gd name="T38" fmla="*/ 35 w 35"/>
                <a:gd name="T39" fmla="*/ 7 h 11"/>
                <a:gd name="T40" fmla="*/ 31 w 35"/>
                <a:gd name="T41" fmla="*/ 7 h 11"/>
                <a:gd name="T42" fmla="*/ 29 w 35"/>
                <a:gd name="T43" fmla="*/ 9 h 11"/>
                <a:gd name="T44" fmla="*/ 23 w 35"/>
                <a:gd name="T45" fmla="*/ 6 h 11"/>
                <a:gd name="T46" fmla="*/ 19 w 35"/>
                <a:gd name="T47" fmla="*/ 7 h 11"/>
                <a:gd name="T48" fmla="*/ 18 w 35"/>
                <a:gd name="T49" fmla="*/ 6 h 11"/>
                <a:gd name="T50" fmla="*/ 17 w 35"/>
                <a:gd name="T51" fmla="*/ 7 h 11"/>
                <a:gd name="T52" fmla="*/ 11 w 35"/>
                <a:gd name="T53" fmla="*/ 9 h 11"/>
                <a:gd name="T54" fmla="*/ 11 w 35"/>
                <a:gd name="T55" fmla="*/ 8 h 11"/>
                <a:gd name="T56" fmla="*/ 11 w 35"/>
                <a:gd name="T57" fmla="*/ 3 h 11"/>
                <a:gd name="T58" fmla="*/ 0 w 35"/>
                <a:gd name="T5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9" y="4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7"/>
                    <a:pt x="16" y="6"/>
                  </a:cubicBezTo>
                  <a:cubicBezTo>
                    <a:pt x="17" y="5"/>
                    <a:pt x="18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2" y="5"/>
                    <a:pt x="23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5" y="5"/>
                    <a:pt x="27" y="8"/>
                    <a:pt x="29" y="7"/>
                  </a:cubicBezTo>
                  <a:cubicBezTo>
                    <a:pt x="29" y="7"/>
                    <a:pt x="30" y="7"/>
                    <a:pt x="30" y="6"/>
                  </a:cubicBezTo>
                  <a:cubicBezTo>
                    <a:pt x="30" y="6"/>
                    <a:pt x="30" y="6"/>
                    <a:pt x="3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7" y="9"/>
                    <a:pt x="25" y="7"/>
                    <a:pt x="23" y="6"/>
                  </a:cubicBezTo>
                  <a:cubicBezTo>
                    <a:pt x="22" y="7"/>
                    <a:pt x="20" y="8"/>
                    <a:pt x="19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5" y="9"/>
                    <a:pt x="13" y="11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7"/>
                    <a:pt x="2" y="11"/>
                    <a:pt x="0" y="1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1" name="wireless"/>
          <p:cNvGrpSpPr/>
          <p:nvPr>
            <p:custDataLst>
              <p:tags r:id="rId21"/>
            </p:custDataLst>
          </p:nvPr>
        </p:nvGrpSpPr>
        <p:grpSpPr>
          <a:xfrm>
            <a:off x="3103058" y="2706310"/>
            <a:ext cx="543158" cy="333439"/>
            <a:chOff x="4829683" y="2497624"/>
            <a:chExt cx="543158" cy="333439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4909648" y="2615308"/>
              <a:ext cx="380211" cy="141825"/>
            </a:xfrm>
            <a:custGeom>
              <a:avLst/>
              <a:gdLst>
                <a:gd name="T0" fmla="*/ 10 w 123"/>
                <a:gd name="T1" fmla="*/ 45 h 46"/>
                <a:gd name="T2" fmla="*/ 5 w 123"/>
                <a:gd name="T3" fmla="*/ 43 h 46"/>
                <a:gd name="T4" fmla="*/ 4 w 123"/>
                <a:gd name="T5" fmla="*/ 30 h 46"/>
                <a:gd name="T6" fmla="*/ 63 w 123"/>
                <a:gd name="T7" fmla="*/ 0 h 46"/>
                <a:gd name="T8" fmla="*/ 120 w 123"/>
                <a:gd name="T9" fmla="*/ 30 h 46"/>
                <a:gd name="T10" fmla="*/ 119 w 123"/>
                <a:gd name="T11" fmla="*/ 43 h 46"/>
                <a:gd name="T12" fmla="*/ 106 w 123"/>
                <a:gd name="T13" fmla="*/ 41 h 46"/>
                <a:gd name="T14" fmla="*/ 63 w 123"/>
                <a:gd name="T15" fmla="*/ 18 h 46"/>
                <a:gd name="T16" fmla="*/ 17 w 123"/>
                <a:gd name="T17" fmla="*/ 41 h 46"/>
                <a:gd name="T18" fmla="*/ 10 w 123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6">
                  <a:moveTo>
                    <a:pt x="10" y="45"/>
                  </a:moveTo>
                  <a:cubicBezTo>
                    <a:pt x="8" y="45"/>
                    <a:pt x="6" y="44"/>
                    <a:pt x="5" y="43"/>
                  </a:cubicBezTo>
                  <a:cubicBezTo>
                    <a:pt x="1" y="40"/>
                    <a:pt x="0" y="34"/>
                    <a:pt x="4" y="30"/>
                  </a:cubicBezTo>
                  <a:cubicBezTo>
                    <a:pt x="19" y="12"/>
                    <a:pt x="42" y="0"/>
                    <a:pt x="63" y="0"/>
                  </a:cubicBezTo>
                  <a:cubicBezTo>
                    <a:pt x="82" y="0"/>
                    <a:pt x="105" y="12"/>
                    <a:pt x="120" y="30"/>
                  </a:cubicBezTo>
                  <a:cubicBezTo>
                    <a:pt x="123" y="34"/>
                    <a:pt x="122" y="40"/>
                    <a:pt x="119" y="43"/>
                  </a:cubicBezTo>
                  <a:cubicBezTo>
                    <a:pt x="115" y="46"/>
                    <a:pt x="109" y="45"/>
                    <a:pt x="106" y="41"/>
                  </a:cubicBezTo>
                  <a:cubicBezTo>
                    <a:pt x="95" y="28"/>
                    <a:pt x="77" y="18"/>
                    <a:pt x="63" y="18"/>
                  </a:cubicBezTo>
                  <a:cubicBezTo>
                    <a:pt x="47" y="18"/>
                    <a:pt x="29" y="27"/>
                    <a:pt x="17" y="41"/>
                  </a:cubicBezTo>
                  <a:cubicBezTo>
                    <a:pt x="16" y="44"/>
                    <a:pt x="13" y="45"/>
                    <a:pt x="1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4829683" y="2497624"/>
              <a:ext cx="543158" cy="188597"/>
            </a:xfrm>
            <a:custGeom>
              <a:avLst/>
              <a:gdLst>
                <a:gd name="T0" fmla="*/ 166 w 176"/>
                <a:gd name="T1" fmla="*/ 60 h 61"/>
                <a:gd name="T2" fmla="*/ 158 w 176"/>
                <a:gd name="T3" fmla="*/ 56 h 61"/>
                <a:gd name="T4" fmla="*/ 89 w 176"/>
                <a:gd name="T5" fmla="*/ 18 h 61"/>
                <a:gd name="T6" fmla="*/ 17 w 176"/>
                <a:gd name="T7" fmla="*/ 56 h 61"/>
                <a:gd name="T8" fmla="*/ 5 w 176"/>
                <a:gd name="T9" fmla="*/ 59 h 61"/>
                <a:gd name="T10" fmla="*/ 2 w 176"/>
                <a:gd name="T11" fmla="*/ 46 h 61"/>
                <a:gd name="T12" fmla="*/ 89 w 176"/>
                <a:gd name="T13" fmla="*/ 0 h 61"/>
                <a:gd name="T14" fmla="*/ 173 w 176"/>
                <a:gd name="T15" fmla="*/ 46 h 61"/>
                <a:gd name="T16" fmla="*/ 171 w 176"/>
                <a:gd name="T17" fmla="*/ 59 h 61"/>
                <a:gd name="T18" fmla="*/ 166 w 17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61">
                  <a:moveTo>
                    <a:pt x="166" y="60"/>
                  </a:moveTo>
                  <a:cubicBezTo>
                    <a:pt x="163" y="60"/>
                    <a:pt x="160" y="59"/>
                    <a:pt x="158" y="56"/>
                  </a:cubicBezTo>
                  <a:cubicBezTo>
                    <a:pt x="142" y="34"/>
                    <a:pt x="114" y="18"/>
                    <a:pt x="89" y="18"/>
                  </a:cubicBezTo>
                  <a:cubicBezTo>
                    <a:pt x="62" y="18"/>
                    <a:pt x="34" y="33"/>
                    <a:pt x="17" y="56"/>
                  </a:cubicBezTo>
                  <a:cubicBezTo>
                    <a:pt x="14" y="60"/>
                    <a:pt x="9" y="61"/>
                    <a:pt x="5" y="59"/>
                  </a:cubicBezTo>
                  <a:cubicBezTo>
                    <a:pt x="1" y="56"/>
                    <a:pt x="0" y="50"/>
                    <a:pt x="2" y="46"/>
                  </a:cubicBezTo>
                  <a:cubicBezTo>
                    <a:pt x="22" y="18"/>
                    <a:pt x="56" y="0"/>
                    <a:pt x="89" y="0"/>
                  </a:cubicBezTo>
                  <a:cubicBezTo>
                    <a:pt x="120" y="0"/>
                    <a:pt x="154" y="19"/>
                    <a:pt x="173" y="46"/>
                  </a:cubicBezTo>
                  <a:cubicBezTo>
                    <a:pt x="176" y="50"/>
                    <a:pt x="175" y="56"/>
                    <a:pt x="171" y="59"/>
                  </a:cubicBezTo>
                  <a:cubicBezTo>
                    <a:pt x="169" y="60"/>
                    <a:pt x="167" y="60"/>
                    <a:pt x="1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4986595" y="2732992"/>
              <a:ext cx="226316" cy="98071"/>
            </a:xfrm>
            <a:custGeom>
              <a:avLst/>
              <a:gdLst>
                <a:gd name="T0" fmla="*/ 10 w 73"/>
                <a:gd name="T1" fmla="*/ 31 h 32"/>
                <a:gd name="T2" fmla="*/ 4 w 73"/>
                <a:gd name="T3" fmla="*/ 29 h 32"/>
                <a:gd name="T4" fmla="*/ 4 w 73"/>
                <a:gd name="T5" fmla="*/ 16 h 32"/>
                <a:gd name="T6" fmla="*/ 38 w 73"/>
                <a:gd name="T7" fmla="*/ 0 h 32"/>
                <a:gd name="T8" fmla="*/ 70 w 73"/>
                <a:gd name="T9" fmla="*/ 16 h 32"/>
                <a:gd name="T10" fmla="*/ 70 w 73"/>
                <a:gd name="T11" fmla="*/ 29 h 32"/>
                <a:gd name="T12" fmla="*/ 57 w 73"/>
                <a:gd name="T13" fmla="*/ 29 h 32"/>
                <a:gd name="T14" fmla="*/ 38 w 73"/>
                <a:gd name="T15" fmla="*/ 18 h 32"/>
                <a:gd name="T16" fmla="*/ 16 w 73"/>
                <a:gd name="T17" fmla="*/ 29 h 32"/>
                <a:gd name="T18" fmla="*/ 10 w 73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2">
                  <a:moveTo>
                    <a:pt x="10" y="31"/>
                  </a:moveTo>
                  <a:cubicBezTo>
                    <a:pt x="8" y="31"/>
                    <a:pt x="6" y="31"/>
                    <a:pt x="4" y="29"/>
                  </a:cubicBezTo>
                  <a:cubicBezTo>
                    <a:pt x="0" y="25"/>
                    <a:pt x="0" y="20"/>
                    <a:pt x="4" y="16"/>
                  </a:cubicBezTo>
                  <a:cubicBezTo>
                    <a:pt x="14" y="6"/>
                    <a:pt x="26" y="0"/>
                    <a:pt x="38" y="0"/>
                  </a:cubicBezTo>
                  <a:cubicBezTo>
                    <a:pt x="48" y="0"/>
                    <a:pt x="60" y="6"/>
                    <a:pt x="70" y="16"/>
                  </a:cubicBezTo>
                  <a:cubicBezTo>
                    <a:pt x="73" y="20"/>
                    <a:pt x="73" y="25"/>
                    <a:pt x="70" y="29"/>
                  </a:cubicBezTo>
                  <a:cubicBezTo>
                    <a:pt x="66" y="32"/>
                    <a:pt x="60" y="32"/>
                    <a:pt x="57" y="29"/>
                  </a:cubicBezTo>
                  <a:cubicBezTo>
                    <a:pt x="50" y="21"/>
                    <a:pt x="42" y="18"/>
                    <a:pt x="38" y="18"/>
                  </a:cubicBezTo>
                  <a:cubicBezTo>
                    <a:pt x="31" y="18"/>
                    <a:pt x="23" y="22"/>
                    <a:pt x="16" y="29"/>
                  </a:cubicBezTo>
                  <a:cubicBezTo>
                    <a:pt x="15" y="30"/>
                    <a:pt x="12" y="31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65" name="paper clip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01058" y="2200871"/>
            <a:ext cx="200667" cy="499404"/>
          </a:xfrm>
          <a:custGeom>
            <a:avLst/>
            <a:gdLst>
              <a:gd name="T0" fmla="*/ 34 w 65"/>
              <a:gd name="T1" fmla="*/ 162 h 162"/>
              <a:gd name="T2" fmla="*/ 0 w 65"/>
              <a:gd name="T3" fmla="*/ 123 h 162"/>
              <a:gd name="T4" fmla="*/ 0 w 65"/>
              <a:gd name="T5" fmla="*/ 27 h 162"/>
              <a:gd name="T6" fmla="*/ 25 w 65"/>
              <a:gd name="T7" fmla="*/ 0 h 162"/>
              <a:gd name="T8" fmla="*/ 51 w 65"/>
              <a:gd name="T9" fmla="*/ 27 h 162"/>
              <a:gd name="T10" fmla="*/ 51 w 65"/>
              <a:gd name="T11" fmla="*/ 120 h 162"/>
              <a:gd name="T12" fmla="*/ 33 w 65"/>
              <a:gd name="T13" fmla="*/ 140 h 162"/>
              <a:gd name="T14" fmla="*/ 20 w 65"/>
              <a:gd name="T15" fmla="*/ 137 h 162"/>
              <a:gd name="T16" fmla="*/ 12 w 65"/>
              <a:gd name="T17" fmla="*/ 120 h 162"/>
              <a:gd name="T18" fmla="*/ 12 w 65"/>
              <a:gd name="T19" fmla="*/ 51 h 162"/>
              <a:gd name="T20" fmla="*/ 15 w 65"/>
              <a:gd name="T21" fmla="*/ 48 h 162"/>
              <a:gd name="T22" fmla="*/ 19 w 65"/>
              <a:gd name="T23" fmla="*/ 51 h 162"/>
              <a:gd name="T24" fmla="*/ 19 w 65"/>
              <a:gd name="T25" fmla="*/ 120 h 162"/>
              <a:gd name="T26" fmla="*/ 24 w 65"/>
              <a:gd name="T27" fmla="*/ 131 h 162"/>
              <a:gd name="T28" fmla="*/ 31 w 65"/>
              <a:gd name="T29" fmla="*/ 133 h 162"/>
              <a:gd name="T30" fmla="*/ 32 w 65"/>
              <a:gd name="T31" fmla="*/ 133 h 162"/>
              <a:gd name="T32" fmla="*/ 32 w 65"/>
              <a:gd name="T33" fmla="*/ 133 h 162"/>
              <a:gd name="T34" fmla="*/ 44 w 65"/>
              <a:gd name="T35" fmla="*/ 120 h 162"/>
              <a:gd name="T36" fmla="*/ 44 w 65"/>
              <a:gd name="T37" fmla="*/ 27 h 162"/>
              <a:gd name="T38" fmla="*/ 25 w 65"/>
              <a:gd name="T39" fmla="*/ 7 h 162"/>
              <a:gd name="T40" fmla="*/ 7 w 65"/>
              <a:gd name="T41" fmla="*/ 27 h 162"/>
              <a:gd name="T42" fmla="*/ 7 w 65"/>
              <a:gd name="T43" fmla="*/ 123 h 162"/>
              <a:gd name="T44" fmla="*/ 34 w 65"/>
              <a:gd name="T45" fmla="*/ 155 h 162"/>
              <a:gd name="T46" fmla="*/ 58 w 65"/>
              <a:gd name="T47" fmla="*/ 121 h 162"/>
              <a:gd name="T48" fmla="*/ 58 w 65"/>
              <a:gd name="T49" fmla="*/ 20 h 162"/>
              <a:gd name="T50" fmla="*/ 61 w 65"/>
              <a:gd name="T51" fmla="*/ 17 h 162"/>
              <a:gd name="T52" fmla="*/ 65 w 65"/>
              <a:gd name="T53" fmla="*/ 20 h 162"/>
              <a:gd name="T54" fmla="*/ 65 w 65"/>
              <a:gd name="T55" fmla="*/ 121 h 162"/>
              <a:gd name="T56" fmla="*/ 34 w 65"/>
              <a:gd name="T5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162">
                <a:moveTo>
                  <a:pt x="34" y="162"/>
                </a:moveTo>
                <a:cubicBezTo>
                  <a:pt x="22" y="162"/>
                  <a:pt x="0" y="154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6"/>
                  <a:pt x="16" y="0"/>
                  <a:pt x="25" y="0"/>
                </a:cubicBezTo>
                <a:cubicBezTo>
                  <a:pt x="36" y="0"/>
                  <a:pt x="51" y="8"/>
                  <a:pt x="51" y="2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31"/>
                  <a:pt x="43" y="140"/>
                  <a:pt x="33" y="140"/>
                </a:cubicBezTo>
                <a:cubicBezTo>
                  <a:pt x="29" y="141"/>
                  <a:pt x="24" y="140"/>
                  <a:pt x="20" y="137"/>
                </a:cubicBezTo>
                <a:cubicBezTo>
                  <a:pt x="17" y="135"/>
                  <a:pt x="12" y="129"/>
                  <a:pt x="12" y="120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49"/>
                  <a:pt x="13" y="48"/>
                  <a:pt x="15" y="48"/>
                </a:cubicBezTo>
                <a:cubicBezTo>
                  <a:pt x="17" y="48"/>
                  <a:pt x="19" y="49"/>
                  <a:pt x="19" y="51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6"/>
                  <a:pt x="22" y="130"/>
                  <a:pt x="24" y="131"/>
                </a:cubicBezTo>
                <a:cubicBezTo>
                  <a:pt x="27" y="133"/>
                  <a:pt x="30" y="134"/>
                  <a:pt x="31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9" y="133"/>
                  <a:pt x="44" y="128"/>
                  <a:pt x="44" y="120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12"/>
                  <a:pt x="32" y="7"/>
                  <a:pt x="25" y="7"/>
                </a:cubicBezTo>
                <a:cubicBezTo>
                  <a:pt x="24" y="7"/>
                  <a:pt x="7" y="7"/>
                  <a:pt x="7" y="27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49"/>
                  <a:pt x="24" y="155"/>
                  <a:pt x="34" y="155"/>
                </a:cubicBezTo>
                <a:cubicBezTo>
                  <a:pt x="42" y="155"/>
                  <a:pt x="58" y="147"/>
                  <a:pt x="58" y="121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8"/>
                  <a:pt x="59" y="17"/>
                  <a:pt x="61" y="17"/>
                </a:cubicBezTo>
                <a:cubicBezTo>
                  <a:pt x="63" y="17"/>
                  <a:pt x="65" y="18"/>
                  <a:pt x="65" y="20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50"/>
                  <a:pt x="47" y="162"/>
                  <a:pt x="3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66" name="clock"/>
          <p:cNvGrpSpPr/>
          <p:nvPr>
            <p:custDataLst>
              <p:tags r:id="rId23"/>
            </p:custDataLst>
          </p:nvPr>
        </p:nvGrpSpPr>
        <p:grpSpPr>
          <a:xfrm>
            <a:off x="2633830" y="3234380"/>
            <a:ext cx="497895" cy="493369"/>
            <a:chOff x="4360455" y="3025694"/>
            <a:chExt cx="497895" cy="493369"/>
          </a:xfrm>
        </p:grpSpPr>
        <p:sp>
          <p:nvSpPr>
            <p:cNvPr id="167" name="Oval 45"/>
            <p:cNvSpPr>
              <a:spLocks noChangeArrowheads="1"/>
            </p:cNvSpPr>
            <p:nvPr/>
          </p:nvSpPr>
          <p:spPr bwMode="auto">
            <a:xfrm>
              <a:off x="4383086" y="3043799"/>
              <a:ext cx="452632" cy="455649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4604876" y="3395343"/>
              <a:ext cx="9053" cy="45263"/>
            </a:xfrm>
            <a:custGeom>
              <a:avLst/>
              <a:gdLst>
                <a:gd name="T0" fmla="*/ 2 w 3"/>
                <a:gd name="T1" fmla="*/ 15 h 15"/>
                <a:gd name="T2" fmla="*/ 2 w 3"/>
                <a:gd name="T3" fmla="*/ 15 h 15"/>
                <a:gd name="T4" fmla="*/ 0 w 3"/>
                <a:gd name="T5" fmla="*/ 13 h 15"/>
                <a:gd name="T6" fmla="*/ 0 w 3"/>
                <a:gd name="T7" fmla="*/ 2 h 15"/>
                <a:gd name="T8" fmla="*/ 2 w 3"/>
                <a:gd name="T9" fmla="*/ 0 h 15"/>
                <a:gd name="T10" fmla="*/ 2 w 3"/>
                <a:gd name="T11" fmla="*/ 0 h 15"/>
                <a:gd name="T12" fmla="*/ 3 w 3"/>
                <a:gd name="T13" fmla="*/ 2 h 15"/>
                <a:gd name="T14" fmla="*/ 3 w 3"/>
                <a:gd name="T15" fmla="*/ 13 h 15"/>
                <a:gd name="T16" fmla="*/ 2 w 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9" name="Freeform 47"/>
            <p:cNvSpPr>
              <a:spLocks/>
            </p:cNvSpPr>
            <p:nvPr/>
          </p:nvSpPr>
          <p:spPr bwMode="auto">
            <a:xfrm>
              <a:off x="4604876" y="3102641"/>
              <a:ext cx="9053" cy="48281"/>
            </a:xfrm>
            <a:custGeom>
              <a:avLst/>
              <a:gdLst>
                <a:gd name="T0" fmla="*/ 2 w 3"/>
                <a:gd name="T1" fmla="*/ 16 h 16"/>
                <a:gd name="T2" fmla="*/ 0 w 3"/>
                <a:gd name="T3" fmla="*/ 14 h 16"/>
                <a:gd name="T4" fmla="*/ 0 w 3"/>
                <a:gd name="T5" fmla="*/ 2 h 16"/>
                <a:gd name="T6" fmla="*/ 2 w 3"/>
                <a:gd name="T7" fmla="*/ 0 h 16"/>
                <a:gd name="T8" fmla="*/ 3 w 3"/>
                <a:gd name="T9" fmla="*/ 2 h 16"/>
                <a:gd name="T10" fmla="*/ 3 w 3"/>
                <a:gd name="T11" fmla="*/ 14 h 16"/>
                <a:gd name="T12" fmla="*/ 2 w 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4666735" y="3377238"/>
              <a:ext cx="30175" cy="42246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1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10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7" y="14"/>
                    <a:pt x="6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4521893" y="3123764"/>
              <a:ext cx="30175" cy="43755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0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9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6" y="14"/>
                    <a:pt x="6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2" name="Freeform 50"/>
            <p:cNvSpPr>
              <a:spLocks/>
            </p:cNvSpPr>
            <p:nvPr/>
          </p:nvSpPr>
          <p:spPr bwMode="auto">
            <a:xfrm>
              <a:off x="4711998" y="3330466"/>
              <a:ext cx="46772" cy="30175"/>
            </a:xfrm>
            <a:custGeom>
              <a:avLst/>
              <a:gdLst>
                <a:gd name="T0" fmla="*/ 12 w 15"/>
                <a:gd name="T1" fmla="*/ 10 h 10"/>
                <a:gd name="T2" fmla="*/ 11 w 15"/>
                <a:gd name="T3" fmla="*/ 9 h 10"/>
                <a:gd name="T4" fmla="*/ 2 w 15"/>
                <a:gd name="T5" fmla="*/ 4 h 10"/>
                <a:gd name="T6" fmla="*/ 1 w 15"/>
                <a:gd name="T7" fmla="*/ 1 h 10"/>
                <a:gd name="T8" fmla="*/ 3 w 15"/>
                <a:gd name="T9" fmla="*/ 0 h 10"/>
                <a:gd name="T10" fmla="*/ 13 w 15"/>
                <a:gd name="T11" fmla="*/ 6 h 10"/>
                <a:gd name="T12" fmla="*/ 14 w 15"/>
                <a:gd name="T13" fmla="*/ 9 h 10"/>
                <a:gd name="T14" fmla="*/ 12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cubicBezTo>
                    <a:pt x="12" y="10"/>
                    <a:pt x="12" y="10"/>
                    <a:pt x="11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4" y="9"/>
                  </a:cubicBezTo>
                  <a:cubicBezTo>
                    <a:pt x="14" y="9"/>
                    <a:pt x="13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4463051" y="3185624"/>
              <a:ext cx="42246" cy="27158"/>
            </a:xfrm>
            <a:custGeom>
              <a:avLst/>
              <a:gdLst>
                <a:gd name="T0" fmla="*/ 12 w 14"/>
                <a:gd name="T1" fmla="*/ 9 h 9"/>
                <a:gd name="T2" fmla="*/ 11 w 14"/>
                <a:gd name="T3" fmla="*/ 9 h 9"/>
                <a:gd name="T4" fmla="*/ 1 w 14"/>
                <a:gd name="T5" fmla="*/ 4 h 9"/>
                <a:gd name="T6" fmla="*/ 0 w 14"/>
                <a:gd name="T7" fmla="*/ 1 h 9"/>
                <a:gd name="T8" fmla="*/ 3 w 14"/>
                <a:gd name="T9" fmla="*/ 0 h 9"/>
                <a:gd name="T10" fmla="*/ 13 w 14"/>
                <a:gd name="T11" fmla="*/ 6 h 9"/>
                <a:gd name="T12" fmla="*/ 13 w 14"/>
                <a:gd name="T13" fmla="*/ 8 h 9"/>
                <a:gd name="T14" fmla="*/ 12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2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8"/>
                    <a:pt x="13" y="8"/>
                  </a:cubicBezTo>
                  <a:cubicBezTo>
                    <a:pt x="13" y="9"/>
                    <a:pt x="12" y="9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4731613" y="3265589"/>
              <a:ext cx="45263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4440419" y="3265589"/>
              <a:ext cx="46772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4711998" y="3185624"/>
              <a:ext cx="46772" cy="27158"/>
            </a:xfrm>
            <a:custGeom>
              <a:avLst/>
              <a:gdLst>
                <a:gd name="T0" fmla="*/ 2 w 15"/>
                <a:gd name="T1" fmla="*/ 9 h 9"/>
                <a:gd name="T2" fmla="*/ 1 w 15"/>
                <a:gd name="T3" fmla="*/ 8 h 9"/>
                <a:gd name="T4" fmla="*/ 2 w 15"/>
                <a:gd name="T5" fmla="*/ 6 h 9"/>
                <a:gd name="T6" fmla="*/ 11 w 15"/>
                <a:gd name="T7" fmla="*/ 0 h 9"/>
                <a:gd name="T8" fmla="*/ 14 w 15"/>
                <a:gd name="T9" fmla="*/ 1 h 9"/>
                <a:gd name="T10" fmla="*/ 13 w 15"/>
                <a:gd name="T11" fmla="*/ 4 h 9"/>
                <a:gd name="T12" fmla="*/ 3 w 15"/>
                <a:gd name="T13" fmla="*/ 9 h 9"/>
                <a:gd name="T14" fmla="*/ 2 w 1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4463051" y="3330466"/>
              <a:ext cx="42246" cy="30175"/>
            </a:xfrm>
            <a:custGeom>
              <a:avLst/>
              <a:gdLst>
                <a:gd name="T0" fmla="*/ 2 w 14"/>
                <a:gd name="T1" fmla="*/ 10 h 10"/>
                <a:gd name="T2" fmla="*/ 0 w 14"/>
                <a:gd name="T3" fmla="*/ 9 h 10"/>
                <a:gd name="T4" fmla="*/ 1 w 14"/>
                <a:gd name="T5" fmla="*/ 6 h 10"/>
                <a:gd name="T6" fmla="*/ 11 w 14"/>
                <a:gd name="T7" fmla="*/ 0 h 10"/>
                <a:gd name="T8" fmla="*/ 13 w 14"/>
                <a:gd name="T9" fmla="*/ 1 h 10"/>
                <a:gd name="T10" fmla="*/ 13 w 14"/>
                <a:gd name="T11" fmla="*/ 4 h 10"/>
                <a:gd name="T12" fmla="*/ 3 w 14"/>
                <a:gd name="T13" fmla="*/ 9 h 10"/>
                <a:gd name="T14" fmla="*/ 2 w 1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4666735" y="3123764"/>
              <a:ext cx="30175" cy="43755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1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10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4521893" y="3377238"/>
              <a:ext cx="30175" cy="42246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0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9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0" name="Freeform 58"/>
            <p:cNvSpPr>
              <a:spLocks noEditPoints="1"/>
            </p:cNvSpPr>
            <p:nvPr/>
          </p:nvSpPr>
          <p:spPr bwMode="auto">
            <a:xfrm>
              <a:off x="4360455" y="3025694"/>
              <a:ext cx="497895" cy="493369"/>
            </a:xfrm>
            <a:custGeom>
              <a:avLst/>
              <a:gdLst>
                <a:gd name="T0" fmla="*/ 81 w 161"/>
                <a:gd name="T1" fmla="*/ 160 h 160"/>
                <a:gd name="T2" fmla="*/ 0 w 161"/>
                <a:gd name="T3" fmla="*/ 80 h 160"/>
                <a:gd name="T4" fmla="*/ 81 w 161"/>
                <a:gd name="T5" fmla="*/ 0 h 160"/>
                <a:gd name="T6" fmla="*/ 161 w 161"/>
                <a:gd name="T7" fmla="*/ 80 h 160"/>
                <a:gd name="T8" fmla="*/ 81 w 161"/>
                <a:gd name="T9" fmla="*/ 160 h 160"/>
                <a:gd name="T10" fmla="*/ 81 w 161"/>
                <a:gd name="T11" fmla="*/ 10 h 160"/>
                <a:gd name="T12" fmla="*/ 11 w 161"/>
                <a:gd name="T13" fmla="*/ 80 h 160"/>
                <a:gd name="T14" fmla="*/ 81 w 161"/>
                <a:gd name="T15" fmla="*/ 150 h 160"/>
                <a:gd name="T16" fmla="*/ 150 w 161"/>
                <a:gd name="T17" fmla="*/ 80 h 160"/>
                <a:gd name="T18" fmla="*/ 81 w 161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0">
                  <a:moveTo>
                    <a:pt x="81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0"/>
                  </a:cubicBezTo>
                  <a:cubicBezTo>
                    <a:pt x="161" y="124"/>
                    <a:pt x="125" y="160"/>
                    <a:pt x="81" y="160"/>
                  </a:cubicBezTo>
                  <a:close/>
                  <a:moveTo>
                    <a:pt x="81" y="10"/>
                  </a:moveTo>
                  <a:cubicBezTo>
                    <a:pt x="42" y="10"/>
                    <a:pt x="11" y="42"/>
                    <a:pt x="11" y="80"/>
                  </a:cubicBezTo>
                  <a:cubicBezTo>
                    <a:pt x="11" y="119"/>
                    <a:pt x="42" y="150"/>
                    <a:pt x="81" y="150"/>
                  </a:cubicBezTo>
                  <a:cubicBezTo>
                    <a:pt x="119" y="150"/>
                    <a:pt x="150" y="119"/>
                    <a:pt x="150" y="80"/>
                  </a:cubicBezTo>
                  <a:cubicBezTo>
                    <a:pt x="150" y="42"/>
                    <a:pt x="119" y="10"/>
                    <a:pt x="8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1" name="Freeform 59"/>
            <p:cNvSpPr>
              <a:spLocks noEditPoints="1"/>
            </p:cNvSpPr>
            <p:nvPr/>
          </p:nvSpPr>
          <p:spPr bwMode="auto">
            <a:xfrm>
              <a:off x="4407226" y="3070957"/>
              <a:ext cx="404351" cy="404351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5 h 131"/>
                <a:gd name="T4" fmla="*/ 66 w 131"/>
                <a:gd name="T5" fmla="*/ 0 h 131"/>
                <a:gd name="T6" fmla="*/ 131 w 131"/>
                <a:gd name="T7" fmla="*/ 65 h 131"/>
                <a:gd name="T8" fmla="*/ 66 w 131"/>
                <a:gd name="T9" fmla="*/ 131 h 131"/>
                <a:gd name="T10" fmla="*/ 66 w 131"/>
                <a:gd name="T11" fmla="*/ 2 h 131"/>
                <a:gd name="T12" fmla="*/ 3 w 131"/>
                <a:gd name="T13" fmla="*/ 65 h 131"/>
                <a:gd name="T14" fmla="*/ 66 w 131"/>
                <a:gd name="T15" fmla="*/ 128 h 131"/>
                <a:gd name="T16" fmla="*/ 128 w 131"/>
                <a:gd name="T17" fmla="*/ 65 h 131"/>
                <a:gd name="T18" fmla="*/ 66 w 1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1" y="29"/>
                    <a:pt x="131" y="65"/>
                  </a:cubicBezTo>
                  <a:cubicBezTo>
                    <a:pt x="131" y="101"/>
                    <a:pt x="102" y="131"/>
                    <a:pt x="66" y="131"/>
                  </a:cubicBezTo>
                  <a:close/>
                  <a:moveTo>
                    <a:pt x="66" y="2"/>
                  </a:moveTo>
                  <a:cubicBezTo>
                    <a:pt x="31" y="2"/>
                    <a:pt x="3" y="31"/>
                    <a:pt x="3" y="65"/>
                  </a:cubicBezTo>
                  <a:cubicBezTo>
                    <a:pt x="3" y="100"/>
                    <a:pt x="31" y="128"/>
                    <a:pt x="66" y="128"/>
                  </a:cubicBezTo>
                  <a:cubicBezTo>
                    <a:pt x="100" y="128"/>
                    <a:pt x="128" y="100"/>
                    <a:pt x="128" y="65"/>
                  </a:cubicBezTo>
                  <a:cubicBezTo>
                    <a:pt x="128" y="31"/>
                    <a:pt x="100" y="2"/>
                    <a:pt x="6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4598841" y="3161484"/>
              <a:ext cx="18105" cy="110141"/>
            </a:xfrm>
            <a:custGeom>
              <a:avLst/>
              <a:gdLst>
                <a:gd name="T0" fmla="*/ 3 w 6"/>
                <a:gd name="T1" fmla="*/ 36 h 36"/>
                <a:gd name="T2" fmla="*/ 0 w 6"/>
                <a:gd name="T3" fmla="*/ 33 h 36"/>
                <a:gd name="T4" fmla="*/ 0 w 6"/>
                <a:gd name="T5" fmla="*/ 2 h 36"/>
                <a:gd name="T6" fmla="*/ 3 w 6"/>
                <a:gd name="T7" fmla="*/ 0 h 36"/>
                <a:gd name="T8" fmla="*/ 6 w 6"/>
                <a:gd name="T9" fmla="*/ 2 h 36"/>
                <a:gd name="T10" fmla="*/ 6 w 6"/>
                <a:gd name="T11" fmla="*/ 33 h 36"/>
                <a:gd name="T12" fmla="*/ 3 w 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6">
                  <a:moveTo>
                    <a:pt x="3" y="36"/>
                  </a:moveTo>
                  <a:cubicBezTo>
                    <a:pt x="2" y="36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4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4604876" y="3262571"/>
              <a:ext cx="101088" cy="15088"/>
            </a:xfrm>
            <a:custGeom>
              <a:avLst/>
              <a:gdLst>
                <a:gd name="T0" fmla="*/ 30 w 33"/>
                <a:gd name="T1" fmla="*/ 5 h 5"/>
                <a:gd name="T2" fmla="*/ 3 w 33"/>
                <a:gd name="T3" fmla="*/ 5 h 5"/>
                <a:gd name="T4" fmla="*/ 0 w 33"/>
                <a:gd name="T5" fmla="*/ 3 h 5"/>
                <a:gd name="T6" fmla="*/ 3 w 33"/>
                <a:gd name="T7" fmla="*/ 0 h 5"/>
                <a:gd name="T8" fmla="*/ 30 w 33"/>
                <a:gd name="T9" fmla="*/ 0 h 5"/>
                <a:gd name="T10" fmla="*/ 33 w 33"/>
                <a:gd name="T11" fmla="*/ 3 h 5"/>
                <a:gd name="T12" fmla="*/ 30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2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4" name="Oval 62"/>
            <p:cNvSpPr>
              <a:spLocks noChangeArrowheads="1"/>
            </p:cNvSpPr>
            <p:nvPr/>
          </p:nvSpPr>
          <p:spPr bwMode="auto">
            <a:xfrm>
              <a:off x="4589788" y="3253518"/>
              <a:ext cx="36211" cy="36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85" name="calculator"/>
          <p:cNvGrpSpPr/>
          <p:nvPr>
            <p:custDataLst>
              <p:tags r:id="rId24"/>
            </p:custDataLst>
          </p:nvPr>
        </p:nvGrpSpPr>
        <p:grpSpPr>
          <a:xfrm>
            <a:off x="1048110" y="944064"/>
            <a:ext cx="274597" cy="484316"/>
            <a:chOff x="2774735" y="735378"/>
            <a:chExt cx="274597" cy="484316"/>
          </a:xfrm>
        </p:grpSpPr>
        <p:sp>
          <p:nvSpPr>
            <p:cNvPr id="186" name="Freeform 63"/>
            <p:cNvSpPr>
              <a:spLocks/>
            </p:cNvSpPr>
            <p:nvPr/>
          </p:nvSpPr>
          <p:spPr bwMode="auto">
            <a:xfrm>
              <a:off x="2780770" y="741413"/>
              <a:ext cx="262526" cy="472246"/>
            </a:xfrm>
            <a:custGeom>
              <a:avLst/>
              <a:gdLst>
                <a:gd name="T0" fmla="*/ 85 w 85"/>
                <a:gd name="T1" fmla="*/ 142 h 153"/>
                <a:gd name="T2" fmla="*/ 74 w 85"/>
                <a:gd name="T3" fmla="*/ 153 h 153"/>
                <a:gd name="T4" fmla="*/ 11 w 85"/>
                <a:gd name="T5" fmla="*/ 153 h 153"/>
                <a:gd name="T6" fmla="*/ 0 w 85"/>
                <a:gd name="T7" fmla="*/ 142 h 153"/>
                <a:gd name="T8" fmla="*/ 0 w 85"/>
                <a:gd name="T9" fmla="*/ 11 h 153"/>
                <a:gd name="T10" fmla="*/ 11 w 85"/>
                <a:gd name="T11" fmla="*/ 0 h 153"/>
                <a:gd name="T12" fmla="*/ 74 w 85"/>
                <a:gd name="T13" fmla="*/ 0 h 153"/>
                <a:gd name="T14" fmla="*/ 85 w 85"/>
                <a:gd name="T15" fmla="*/ 11 h 153"/>
                <a:gd name="T16" fmla="*/ 85 w 85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53">
                  <a:moveTo>
                    <a:pt x="85" y="142"/>
                  </a:moveTo>
                  <a:cubicBezTo>
                    <a:pt x="85" y="148"/>
                    <a:pt x="80" y="153"/>
                    <a:pt x="74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5" y="153"/>
                    <a:pt x="0" y="148"/>
                    <a:pt x="0" y="1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5" y="5"/>
                    <a:pt x="85" y="11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7" name="Freeform 64"/>
            <p:cNvSpPr>
              <a:spLocks noEditPoints="1"/>
            </p:cNvSpPr>
            <p:nvPr/>
          </p:nvSpPr>
          <p:spPr bwMode="auto">
            <a:xfrm>
              <a:off x="2774735" y="735378"/>
              <a:ext cx="274597" cy="484316"/>
            </a:xfrm>
            <a:custGeom>
              <a:avLst/>
              <a:gdLst>
                <a:gd name="T0" fmla="*/ 76 w 89"/>
                <a:gd name="T1" fmla="*/ 157 h 157"/>
                <a:gd name="T2" fmla="*/ 13 w 89"/>
                <a:gd name="T3" fmla="*/ 157 h 157"/>
                <a:gd name="T4" fmla="*/ 0 w 89"/>
                <a:gd name="T5" fmla="*/ 144 h 157"/>
                <a:gd name="T6" fmla="*/ 0 w 89"/>
                <a:gd name="T7" fmla="*/ 13 h 157"/>
                <a:gd name="T8" fmla="*/ 13 w 89"/>
                <a:gd name="T9" fmla="*/ 0 h 157"/>
                <a:gd name="T10" fmla="*/ 76 w 89"/>
                <a:gd name="T11" fmla="*/ 0 h 157"/>
                <a:gd name="T12" fmla="*/ 89 w 89"/>
                <a:gd name="T13" fmla="*/ 13 h 157"/>
                <a:gd name="T14" fmla="*/ 89 w 89"/>
                <a:gd name="T15" fmla="*/ 144 h 157"/>
                <a:gd name="T16" fmla="*/ 76 w 89"/>
                <a:gd name="T17" fmla="*/ 157 h 157"/>
                <a:gd name="T18" fmla="*/ 13 w 89"/>
                <a:gd name="T19" fmla="*/ 4 h 157"/>
                <a:gd name="T20" fmla="*/ 4 w 89"/>
                <a:gd name="T21" fmla="*/ 13 h 157"/>
                <a:gd name="T22" fmla="*/ 4 w 89"/>
                <a:gd name="T23" fmla="*/ 144 h 157"/>
                <a:gd name="T24" fmla="*/ 13 w 89"/>
                <a:gd name="T25" fmla="*/ 153 h 157"/>
                <a:gd name="T26" fmla="*/ 76 w 89"/>
                <a:gd name="T27" fmla="*/ 153 h 157"/>
                <a:gd name="T28" fmla="*/ 84 w 89"/>
                <a:gd name="T29" fmla="*/ 144 h 157"/>
                <a:gd name="T30" fmla="*/ 84 w 89"/>
                <a:gd name="T31" fmla="*/ 13 h 157"/>
                <a:gd name="T32" fmla="*/ 76 w 89"/>
                <a:gd name="T33" fmla="*/ 4 h 157"/>
                <a:gd name="T34" fmla="*/ 13 w 89"/>
                <a:gd name="T35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57">
                  <a:moveTo>
                    <a:pt x="76" y="157"/>
                  </a:move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9" y="6"/>
                    <a:pt x="89" y="1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1"/>
                    <a:pt x="83" y="157"/>
                    <a:pt x="76" y="157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3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49"/>
                    <a:pt x="8" y="153"/>
                    <a:pt x="13" y="153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81" y="153"/>
                    <a:pt x="84" y="149"/>
                    <a:pt x="84" y="14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8"/>
                    <a:pt x="81" y="4"/>
                    <a:pt x="76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8" name="Freeform 65"/>
            <p:cNvSpPr>
              <a:spLocks/>
            </p:cNvSpPr>
            <p:nvPr/>
          </p:nvSpPr>
          <p:spPr bwMode="auto">
            <a:xfrm>
              <a:off x="2806419" y="782149"/>
              <a:ext cx="212737" cy="73930"/>
            </a:xfrm>
            <a:custGeom>
              <a:avLst/>
              <a:gdLst>
                <a:gd name="T0" fmla="*/ 2 w 69"/>
                <a:gd name="T1" fmla="*/ 24 h 24"/>
                <a:gd name="T2" fmla="*/ 0 w 69"/>
                <a:gd name="T3" fmla="*/ 22 h 24"/>
                <a:gd name="T4" fmla="*/ 0 w 69"/>
                <a:gd name="T5" fmla="*/ 1 h 24"/>
                <a:gd name="T6" fmla="*/ 2 w 69"/>
                <a:gd name="T7" fmla="*/ 0 h 24"/>
                <a:gd name="T8" fmla="*/ 67 w 69"/>
                <a:gd name="T9" fmla="*/ 0 h 24"/>
                <a:gd name="T10" fmla="*/ 69 w 69"/>
                <a:gd name="T11" fmla="*/ 1 h 24"/>
                <a:gd name="T12" fmla="*/ 69 w 69"/>
                <a:gd name="T13" fmla="*/ 22 h 24"/>
                <a:gd name="T14" fmla="*/ 67 w 69"/>
                <a:gd name="T15" fmla="*/ 24 h 24"/>
                <a:gd name="T16" fmla="*/ 2 w 69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">
                  <a:moveTo>
                    <a:pt x="2" y="24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3"/>
                    <a:pt x="68" y="24"/>
                    <a:pt x="67" y="24"/>
                  </a:cubicBez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2821507" y="1068816"/>
              <a:ext cx="52808" cy="48281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2821507" y="1130676"/>
              <a:ext cx="117684" cy="45263"/>
            </a:xfrm>
            <a:custGeom>
              <a:avLst/>
              <a:gdLst>
                <a:gd name="T0" fmla="*/ 37 w 38"/>
                <a:gd name="T1" fmla="*/ 0 h 15"/>
                <a:gd name="T2" fmla="*/ 1 w 38"/>
                <a:gd name="T3" fmla="*/ 0 h 15"/>
                <a:gd name="T4" fmla="*/ 0 w 38"/>
                <a:gd name="T5" fmla="*/ 1 h 15"/>
                <a:gd name="T6" fmla="*/ 0 w 38"/>
                <a:gd name="T7" fmla="*/ 14 h 15"/>
                <a:gd name="T8" fmla="*/ 1 w 38"/>
                <a:gd name="T9" fmla="*/ 15 h 15"/>
                <a:gd name="T10" fmla="*/ 37 w 38"/>
                <a:gd name="T11" fmla="*/ 15 h 15"/>
                <a:gd name="T12" fmla="*/ 38 w 38"/>
                <a:gd name="T13" fmla="*/ 14 h 15"/>
                <a:gd name="T14" fmla="*/ 38 w 38"/>
                <a:gd name="T15" fmla="*/ 1 h 15"/>
                <a:gd name="T16" fmla="*/ 37 w 3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">
                  <a:moveTo>
                    <a:pt x="3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8" y="15"/>
                    <a:pt x="38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2886384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2951261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2951261" y="1130676"/>
              <a:ext cx="52808" cy="45263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2821507" y="1009974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2886384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2951261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821507" y="948114"/>
              <a:ext cx="52808" cy="49790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2886384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2951261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2821507" y="889272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2886384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2951261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06" name="@ sign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174846" y="3447117"/>
            <a:ext cx="354562" cy="384737"/>
          </a:xfrm>
          <a:custGeom>
            <a:avLst/>
            <a:gdLst>
              <a:gd name="T0" fmla="*/ 114 w 115"/>
              <a:gd name="T1" fmla="*/ 55 h 125"/>
              <a:gd name="T2" fmla="*/ 108 w 115"/>
              <a:gd name="T3" fmla="*/ 76 h 125"/>
              <a:gd name="T4" fmla="*/ 95 w 115"/>
              <a:gd name="T5" fmla="*/ 90 h 125"/>
              <a:gd name="T6" fmla="*/ 79 w 115"/>
              <a:gd name="T7" fmla="*/ 91 h 125"/>
              <a:gd name="T8" fmla="*/ 71 w 115"/>
              <a:gd name="T9" fmla="*/ 85 h 125"/>
              <a:gd name="T10" fmla="*/ 63 w 115"/>
              <a:gd name="T11" fmla="*/ 85 h 125"/>
              <a:gd name="T12" fmla="*/ 51 w 115"/>
              <a:gd name="T13" fmla="*/ 91 h 125"/>
              <a:gd name="T14" fmla="*/ 40 w 115"/>
              <a:gd name="T15" fmla="*/ 91 h 125"/>
              <a:gd name="T16" fmla="*/ 32 w 115"/>
              <a:gd name="T17" fmla="*/ 87 h 125"/>
              <a:gd name="T18" fmla="*/ 28 w 115"/>
              <a:gd name="T19" fmla="*/ 77 h 125"/>
              <a:gd name="T20" fmla="*/ 28 w 115"/>
              <a:gd name="T21" fmla="*/ 63 h 125"/>
              <a:gd name="T22" fmla="*/ 34 w 115"/>
              <a:gd name="T23" fmla="*/ 45 h 125"/>
              <a:gd name="T24" fmla="*/ 47 w 115"/>
              <a:gd name="T25" fmla="*/ 31 h 125"/>
              <a:gd name="T26" fmla="*/ 62 w 115"/>
              <a:gd name="T27" fmla="*/ 29 h 125"/>
              <a:gd name="T28" fmla="*/ 71 w 115"/>
              <a:gd name="T29" fmla="*/ 35 h 125"/>
              <a:gd name="T30" fmla="*/ 76 w 115"/>
              <a:gd name="T31" fmla="*/ 32 h 125"/>
              <a:gd name="T32" fmla="*/ 81 w 115"/>
              <a:gd name="T33" fmla="*/ 30 h 125"/>
              <a:gd name="T34" fmla="*/ 84 w 115"/>
              <a:gd name="T35" fmla="*/ 30 h 125"/>
              <a:gd name="T36" fmla="*/ 85 w 115"/>
              <a:gd name="T37" fmla="*/ 32 h 125"/>
              <a:gd name="T38" fmla="*/ 78 w 115"/>
              <a:gd name="T39" fmla="*/ 80 h 125"/>
              <a:gd name="T40" fmla="*/ 93 w 115"/>
              <a:gd name="T41" fmla="*/ 82 h 125"/>
              <a:gd name="T42" fmla="*/ 101 w 115"/>
              <a:gd name="T43" fmla="*/ 71 h 125"/>
              <a:gd name="T44" fmla="*/ 105 w 115"/>
              <a:gd name="T45" fmla="*/ 53 h 125"/>
              <a:gd name="T46" fmla="*/ 103 w 115"/>
              <a:gd name="T47" fmla="*/ 31 h 125"/>
              <a:gd name="T48" fmla="*/ 84 w 115"/>
              <a:gd name="T49" fmla="*/ 11 h 125"/>
              <a:gd name="T50" fmla="*/ 47 w 115"/>
              <a:gd name="T51" fmla="*/ 10 h 125"/>
              <a:gd name="T52" fmla="*/ 23 w 115"/>
              <a:gd name="T53" fmla="*/ 26 h 125"/>
              <a:gd name="T54" fmla="*/ 13 w 115"/>
              <a:gd name="T55" fmla="*/ 48 h 125"/>
              <a:gd name="T56" fmla="*/ 10 w 115"/>
              <a:gd name="T57" fmla="*/ 68 h 125"/>
              <a:gd name="T58" fmla="*/ 12 w 115"/>
              <a:gd name="T59" fmla="*/ 91 h 125"/>
              <a:gd name="T60" fmla="*/ 33 w 115"/>
              <a:gd name="T61" fmla="*/ 113 h 125"/>
              <a:gd name="T62" fmla="*/ 65 w 115"/>
              <a:gd name="T63" fmla="*/ 116 h 125"/>
              <a:gd name="T64" fmla="*/ 79 w 115"/>
              <a:gd name="T65" fmla="*/ 113 h 125"/>
              <a:gd name="T66" fmla="*/ 82 w 115"/>
              <a:gd name="T67" fmla="*/ 113 h 125"/>
              <a:gd name="T68" fmla="*/ 83 w 115"/>
              <a:gd name="T69" fmla="*/ 115 h 125"/>
              <a:gd name="T70" fmla="*/ 83 w 115"/>
              <a:gd name="T71" fmla="*/ 118 h 125"/>
              <a:gd name="T72" fmla="*/ 82 w 115"/>
              <a:gd name="T73" fmla="*/ 119 h 125"/>
              <a:gd name="T74" fmla="*/ 79 w 115"/>
              <a:gd name="T75" fmla="*/ 121 h 125"/>
              <a:gd name="T76" fmla="*/ 65 w 115"/>
              <a:gd name="T77" fmla="*/ 124 h 125"/>
              <a:gd name="T78" fmla="*/ 28 w 115"/>
              <a:gd name="T79" fmla="*/ 121 h 125"/>
              <a:gd name="T80" fmla="*/ 3 w 115"/>
              <a:gd name="T81" fmla="*/ 95 h 125"/>
              <a:gd name="T82" fmla="*/ 0 w 115"/>
              <a:gd name="T83" fmla="*/ 68 h 125"/>
              <a:gd name="T84" fmla="*/ 4 w 115"/>
              <a:gd name="T85" fmla="*/ 45 h 125"/>
              <a:gd name="T86" fmla="*/ 17 w 115"/>
              <a:gd name="T87" fmla="*/ 20 h 125"/>
              <a:gd name="T88" fmla="*/ 45 w 115"/>
              <a:gd name="T89" fmla="*/ 3 h 125"/>
              <a:gd name="T90" fmla="*/ 88 w 115"/>
              <a:gd name="T91" fmla="*/ 3 h 125"/>
              <a:gd name="T92" fmla="*/ 112 w 115"/>
              <a:gd name="T93" fmla="*/ 26 h 125"/>
              <a:gd name="T94" fmla="*/ 72 w 115"/>
              <a:gd name="T95" fmla="*/ 48 h 125"/>
              <a:gd name="T96" fmla="*/ 57 w 115"/>
              <a:gd name="T97" fmla="*/ 37 h 125"/>
              <a:gd name="T98" fmla="*/ 45 w 115"/>
              <a:gd name="T99" fmla="*/ 43 h 125"/>
              <a:gd name="T100" fmla="*/ 39 w 115"/>
              <a:gd name="T101" fmla="*/ 57 h 125"/>
              <a:gd name="T102" fmla="*/ 37 w 115"/>
              <a:gd name="T103" fmla="*/ 70 h 125"/>
              <a:gd name="T104" fmla="*/ 48 w 115"/>
              <a:gd name="T105" fmla="*/ 84 h 125"/>
              <a:gd name="T106" fmla="*/ 57 w 115"/>
              <a:gd name="T107" fmla="*/ 81 h 125"/>
              <a:gd name="T108" fmla="*/ 68 w 115"/>
              <a:gd name="T109" fmla="*/ 7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" h="125">
                <a:moveTo>
                  <a:pt x="115" y="44"/>
                </a:moveTo>
                <a:cubicBezTo>
                  <a:pt x="115" y="48"/>
                  <a:pt x="115" y="51"/>
                  <a:pt x="114" y="55"/>
                </a:cubicBezTo>
                <a:cubicBezTo>
                  <a:pt x="114" y="59"/>
                  <a:pt x="113" y="62"/>
                  <a:pt x="112" y="66"/>
                </a:cubicBezTo>
                <a:cubicBezTo>
                  <a:pt x="111" y="69"/>
                  <a:pt x="110" y="73"/>
                  <a:pt x="108" y="76"/>
                </a:cubicBezTo>
                <a:cubicBezTo>
                  <a:pt x="107" y="79"/>
                  <a:pt x="105" y="82"/>
                  <a:pt x="103" y="84"/>
                </a:cubicBezTo>
                <a:cubicBezTo>
                  <a:pt x="100" y="87"/>
                  <a:pt x="98" y="88"/>
                  <a:pt x="95" y="90"/>
                </a:cubicBezTo>
                <a:cubicBezTo>
                  <a:pt x="92" y="91"/>
                  <a:pt x="88" y="92"/>
                  <a:pt x="84" y="92"/>
                </a:cubicBezTo>
                <a:cubicBezTo>
                  <a:pt x="82" y="92"/>
                  <a:pt x="80" y="92"/>
                  <a:pt x="79" y="91"/>
                </a:cubicBezTo>
                <a:cubicBezTo>
                  <a:pt x="77" y="91"/>
                  <a:pt x="75" y="90"/>
                  <a:pt x="74" y="89"/>
                </a:cubicBezTo>
                <a:cubicBezTo>
                  <a:pt x="73" y="88"/>
                  <a:pt x="72" y="87"/>
                  <a:pt x="71" y="85"/>
                </a:cubicBezTo>
                <a:cubicBezTo>
                  <a:pt x="70" y="84"/>
                  <a:pt x="69" y="82"/>
                  <a:pt x="69" y="80"/>
                </a:cubicBezTo>
                <a:cubicBezTo>
                  <a:pt x="67" y="82"/>
                  <a:pt x="65" y="84"/>
                  <a:pt x="63" y="85"/>
                </a:cubicBezTo>
                <a:cubicBezTo>
                  <a:pt x="61" y="87"/>
                  <a:pt x="59" y="88"/>
                  <a:pt x="57" y="89"/>
                </a:cubicBezTo>
                <a:cubicBezTo>
                  <a:pt x="55" y="90"/>
                  <a:pt x="53" y="91"/>
                  <a:pt x="51" y="91"/>
                </a:cubicBezTo>
                <a:cubicBezTo>
                  <a:pt x="49" y="92"/>
                  <a:pt x="48" y="92"/>
                  <a:pt x="46" y="92"/>
                </a:cubicBezTo>
                <a:cubicBezTo>
                  <a:pt x="44" y="92"/>
                  <a:pt x="42" y="92"/>
                  <a:pt x="40" y="91"/>
                </a:cubicBezTo>
                <a:cubicBezTo>
                  <a:pt x="38" y="91"/>
                  <a:pt x="37" y="90"/>
                  <a:pt x="36" y="90"/>
                </a:cubicBezTo>
                <a:cubicBezTo>
                  <a:pt x="34" y="89"/>
                  <a:pt x="33" y="88"/>
                  <a:pt x="32" y="87"/>
                </a:cubicBezTo>
                <a:cubicBezTo>
                  <a:pt x="31" y="85"/>
                  <a:pt x="30" y="84"/>
                  <a:pt x="30" y="82"/>
                </a:cubicBezTo>
                <a:cubicBezTo>
                  <a:pt x="29" y="81"/>
                  <a:pt x="29" y="79"/>
                  <a:pt x="28" y="77"/>
                </a:cubicBezTo>
                <a:cubicBezTo>
                  <a:pt x="28" y="75"/>
                  <a:pt x="28" y="73"/>
                  <a:pt x="28" y="71"/>
                </a:cubicBezTo>
                <a:cubicBezTo>
                  <a:pt x="28" y="69"/>
                  <a:pt x="28" y="66"/>
                  <a:pt x="28" y="63"/>
                </a:cubicBezTo>
                <a:cubicBezTo>
                  <a:pt x="29" y="60"/>
                  <a:pt x="29" y="57"/>
                  <a:pt x="30" y="54"/>
                </a:cubicBezTo>
                <a:cubicBezTo>
                  <a:pt x="31" y="51"/>
                  <a:pt x="32" y="48"/>
                  <a:pt x="34" y="45"/>
                </a:cubicBezTo>
                <a:cubicBezTo>
                  <a:pt x="35" y="42"/>
                  <a:pt x="37" y="39"/>
                  <a:pt x="39" y="37"/>
                </a:cubicBezTo>
                <a:cubicBezTo>
                  <a:pt x="41" y="34"/>
                  <a:pt x="44" y="32"/>
                  <a:pt x="47" y="31"/>
                </a:cubicBezTo>
                <a:cubicBezTo>
                  <a:pt x="50" y="29"/>
                  <a:pt x="53" y="29"/>
                  <a:pt x="57" y="29"/>
                </a:cubicBezTo>
                <a:cubicBezTo>
                  <a:pt x="59" y="29"/>
                  <a:pt x="61" y="29"/>
                  <a:pt x="62" y="29"/>
                </a:cubicBezTo>
                <a:cubicBezTo>
                  <a:pt x="64" y="30"/>
                  <a:pt x="65" y="30"/>
                  <a:pt x="67" y="31"/>
                </a:cubicBezTo>
                <a:cubicBezTo>
                  <a:pt x="68" y="32"/>
                  <a:pt x="70" y="33"/>
                  <a:pt x="71" y="35"/>
                </a:cubicBezTo>
                <a:cubicBezTo>
                  <a:pt x="72" y="36"/>
                  <a:pt x="74" y="37"/>
                  <a:pt x="75" y="39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0"/>
                  <a:pt x="78" y="30"/>
                </a:cubicBezTo>
                <a:cubicBezTo>
                  <a:pt x="78" y="30"/>
                  <a:pt x="79" y="30"/>
                  <a:pt x="81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3" y="30"/>
                  <a:pt x="84" y="30"/>
                  <a:pt x="84" y="30"/>
                </a:cubicBezTo>
                <a:cubicBezTo>
                  <a:pt x="84" y="30"/>
                  <a:pt x="84" y="30"/>
                  <a:pt x="84" y="31"/>
                </a:cubicBezTo>
                <a:cubicBezTo>
                  <a:pt x="85" y="31"/>
                  <a:pt x="85" y="31"/>
                  <a:pt x="85" y="32"/>
                </a:cubicBezTo>
                <a:cubicBezTo>
                  <a:pt x="77" y="69"/>
                  <a:pt x="77" y="69"/>
                  <a:pt x="77" y="69"/>
                </a:cubicBezTo>
                <a:cubicBezTo>
                  <a:pt x="76" y="74"/>
                  <a:pt x="77" y="78"/>
                  <a:pt x="78" y="80"/>
                </a:cubicBezTo>
                <a:cubicBezTo>
                  <a:pt x="79" y="83"/>
                  <a:pt x="82" y="84"/>
                  <a:pt x="86" y="84"/>
                </a:cubicBezTo>
                <a:cubicBezTo>
                  <a:pt x="89" y="84"/>
                  <a:pt x="91" y="83"/>
                  <a:pt x="93" y="82"/>
                </a:cubicBezTo>
                <a:cubicBezTo>
                  <a:pt x="94" y="81"/>
                  <a:pt x="96" y="79"/>
                  <a:pt x="97" y="77"/>
                </a:cubicBezTo>
                <a:cubicBezTo>
                  <a:pt x="99" y="75"/>
                  <a:pt x="100" y="73"/>
                  <a:pt x="101" y="71"/>
                </a:cubicBezTo>
                <a:cubicBezTo>
                  <a:pt x="102" y="68"/>
                  <a:pt x="103" y="65"/>
                  <a:pt x="104" y="62"/>
                </a:cubicBezTo>
                <a:cubicBezTo>
                  <a:pt x="104" y="59"/>
                  <a:pt x="105" y="56"/>
                  <a:pt x="105" y="53"/>
                </a:cubicBezTo>
                <a:cubicBezTo>
                  <a:pt x="105" y="50"/>
                  <a:pt x="105" y="47"/>
                  <a:pt x="105" y="44"/>
                </a:cubicBezTo>
                <a:cubicBezTo>
                  <a:pt x="105" y="40"/>
                  <a:pt x="105" y="35"/>
                  <a:pt x="103" y="31"/>
                </a:cubicBezTo>
                <a:cubicBezTo>
                  <a:pt x="102" y="26"/>
                  <a:pt x="100" y="22"/>
                  <a:pt x="97" y="19"/>
                </a:cubicBezTo>
                <a:cubicBezTo>
                  <a:pt x="94" y="16"/>
                  <a:pt x="90" y="13"/>
                  <a:pt x="84" y="11"/>
                </a:cubicBezTo>
                <a:cubicBezTo>
                  <a:pt x="79" y="9"/>
                  <a:pt x="73" y="8"/>
                  <a:pt x="65" y="8"/>
                </a:cubicBezTo>
                <a:cubicBezTo>
                  <a:pt x="58" y="8"/>
                  <a:pt x="52" y="9"/>
                  <a:pt x="47" y="10"/>
                </a:cubicBezTo>
                <a:cubicBezTo>
                  <a:pt x="42" y="12"/>
                  <a:pt x="37" y="14"/>
                  <a:pt x="33" y="17"/>
                </a:cubicBezTo>
                <a:cubicBezTo>
                  <a:pt x="29" y="19"/>
                  <a:pt x="26" y="22"/>
                  <a:pt x="23" y="26"/>
                </a:cubicBezTo>
                <a:cubicBezTo>
                  <a:pt x="21" y="29"/>
                  <a:pt x="18" y="33"/>
                  <a:pt x="17" y="37"/>
                </a:cubicBezTo>
                <a:cubicBezTo>
                  <a:pt x="15" y="40"/>
                  <a:pt x="14" y="44"/>
                  <a:pt x="13" y="48"/>
                </a:cubicBezTo>
                <a:cubicBezTo>
                  <a:pt x="12" y="52"/>
                  <a:pt x="11" y="56"/>
                  <a:pt x="10" y="59"/>
                </a:cubicBezTo>
                <a:cubicBezTo>
                  <a:pt x="10" y="62"/>
                  <a:pt x="10" y="65"/>
                  <a:pt x="10" y="68"/>
                </a:cubicBezTo>
                <a:cubicBezTo>
                  <a:pt x="9" y="71"/>
                  <a:pt x="9" y="73"/>
                  <a:pt x="9" y="75"/>
                </a:cubicBezTo>
                <a:cubicBezTo>
                  <a:pt x="9" y="80"/>
                  <a:pt x="10" y="86"/>
                  <a:pt x="12" y="91"/>
                </a:cubicBezTo>
                <a:cubicBezTo>
                  <a:pt x="13" y="96"/>
                  <a:pt x="15" y="101"/>
                  <a:pt x="19" y="104"/>
                </a:cubicBezTo>
                <a:cubicBezTo>
                  <a:pt x="22" y="108"/>
                  <a:pt x="27" y="111"/>
                  <a:pt x="33" y="113"/>
                </a:cubicBezTo>
                <a:cubicBezTo>
                  <a:pt x="39" y="115"/>
                  <a:pt x="46" y="117"/>
                  <a:pt x="55" y="117"/>
                </a:cubicBezTo>
                <a:cubicBezTo>
                  <a:pt x="59" y="117"/>
                  <a:pt x="62" y="116"/>
                  <a:pt x="65" y="116"/>
                </a:cubicBezTo>
                <a:cubicBezTo>
                  <a:pt x="68" y="115"/>
                  <a:pt x="71" y="115"/>
                  <a:pt x="73" y="115"/>
                </a:cubicBezTo>
                <a:cubicBezTo>
                  <a:pt x="75" y="114"/>
                  <a:pt x="77" y="114"/>
                  <a:pt x="79" y="113"/>
                </a:cubicBezTo>
                <a:cubicBezTo>
                  <a:pt x="80" y="113"/>
                  <a:pt x="81" y="113"/>
                  <a:pt x="81" y="11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2" y="113"/>
                  <a:pt x="83" y="113"/>
                  <a:pt x="83" y="113"/>
                </a:cubicBezTo>
                <a:cubicBezTo>
                  <a:pt x="83" y="114"/>
                  <a:pt x="83" y="114"/>
                  <a:pt x="83" y="115"/>
                </a:cubicBezTo>
                <a:cubicBezTo>
                  <a:pt x="83" y="115"/>
                  <a:pt x="83" y="116"/>
                  <a:pt x="83" y="116"/>
                </a:cubicBezTo>
                <a:cubicBezTo>
                  <a:pt x="83" y="117"/>
                  <a:pt x="83" y="117"/>
                  <a:pt x="83" y="11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19"/>
                  <a:pt x="83" y="119"/>
                  <a:pt x="82" y="119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1" y="120"/>
                  <a:pt x="81" y="121"/>
                  <a:pt x="79" y="121"/>
                </a:cubicBezTo>
                <a:cubicBezTo>
                  <a:pt x="78" y="122"/>
                  <a:pt x="76" y="122"/>
                  <a:pt x="73" y="123"/>
                </a:cubicBezTo>
                <a:cubicBezTo>
                  <a:pt x="71" y="123"/>
                  <a:pt x="68" y="124"/>
                  <a:pt x="65" y="124"/>
                </a:cubicBezTo>
                <a:cubicBezTo>
                  <a:pt x="61" y="125"/>
                  <a:pt x="58" y="125"/>
                  <a:pt x="54" y="125"/>
                </a:cubicBezTo>
                <a:cubicBezTo>
                  <a:pt x="44" y="125"/>
                  <a:pt x="35" y="124"/>
                  <a:pt x="28" y="121"/>
                </a:cubicBezTo>
                <a:cubicBezTo>
                  <a:pt x="22" y="119"/>
                  <a:pt x="16" y="115"/>
                  <a:pt x="12" y="111"/>
                </a:cubicBezTo>
                <a:cubicBezTo>
                  <a:pt x="8" y="107"/>
                  <a:pt x="5" y="101"/>
                  <a:pt x="3" y="95"/>
                </a:cubicBezTo>
                <a:cubicBezTo>
                  <a:pt x="1" y="89"/>
                  <a:pt x="0" y="82"/>
                  <a:pt x="0" y="75"/>
                </a:cubicBezTo>
                <a:cubicBezTo>
                  <a:pt x="0" y="73"/>
                  <a:pt x="0" y="71"/>
                  <a:pt x="0" y="68"/>
                </a:cubicBezTo>
                <a:cubicBezTo>
                  <a:pt x="0" y="64"/>
                  <a:pt x="1" y="61"/>
                  <a:pt x="1" y="57"/>
                </a:cubicBezTo>
                <a:cubicBezTo>
                  <a:pt x="2" y="53"/>
                  <a:pt x="3" y="49"/>
                  <a:pt x="4" y="45"/>
                </a:cubicBezTo>
                <a:cubicBezTo>
                  <a:pt x="5" y="40"/>
                  <a:pt x="7" y="36"/>
                  <a:pt x="9" y="32"/>
                </a:cubicBezTo>
                <a:cubicBezTo>
                  <a:pt x="11" y="28"/>
                  <a:pt x="14" y="24"/>
                  <a:pt x="17" y="20"/>
                </a:cubicBezTo>
                <a:cubicBezTo>
                  <a:pt x="20" y="16"/>
                  <a:pt x="24" y="13"/>
                  <a:pt x="29" y="10"/>
                </a:cubicBezTo>
                <a:cubicBezTo>
                  <a:pt x="33" y="7"/>
                  <a:pt x="39" y="4"/>
                  <a:pt x="45" y="3"/>
                </a:cubicBezTo>
                <a:cubicBezTo>
                  <a:pt x="51" y="1"/>
                  <a:pt x="58" y="0"/>
                  <a:pt x="66" y="0"/>
                </a:cubicBezTo>
                <a:cubicBezTo>
                  <a:pt x="74" y="0"/>
                  <a:pt x="82" y="1"/>
                  <a:pt x="88" y="3"/>
                </a:cubicBezTo>
                <a:cubicBezTo>
                  <a:pt x="94" y="5"/>
                  <a:pt x="99" y="8"/>
                  <a:pt x="103" y="12"/>
                </a:cubicBezTo>
                <a:cubicBezTo>
                  <a:pt x="107" y="16"/>
                  <a:pt x="110" y="20"/>
                  <a:pt x="112" y="26"/>
                </a:cubicBezTo>
                <a:cubicBezTo>
                  <a:pt x="114" y="31"/>
                  <a:pt x="115" y="37"/>
                  <a:pt x="115" y="44"/>
                </a:cubicBezTo>
                <a:close/>
                <a:moveTo>
                  <a:pt x="72" y="48"/>
                </a:moveTo>
                <a:cubicBezTo>
                  <a:pt x="70" y="44"/>
                  <a:pt x="68" y="42"/>
                  <a:pt x="65" y="40"/>
                </a:cubicBezTo>
                <a:cubicBezTo>
                  <a:pt x="63" y="38"/>
                  <a:pt x="60" y="37"/>
                  <a:pt x="57" y="37"/>
                </a:cubicBezTo>
                <a:cubicBezTo>
                  <a:pt x="55" y="37"/>
                  <a:pt x="53" y="37"/>
                  <a:pt x="51" y="38"/>
                </a:cubicBezTo>
                <a:cubicBezTo>
                  <a:pt x="49" y="40"/>
                  <a:pt x="47" y="41"/>
                  <a:pt x="45" y="43"/>
                </a:cubicBezTo>
                <a:cubicBezTo>
                  <a:pt x="44" y="45"/>
                  <a:pt x="43" y="47"/>
                  <a:pt x="42" y="50"/>
                </a:cubicBezTo>
                <a:cubicBezTo>
                  <a:pt x="41" y="52"/>
                  <a:pt x="40" y="54"/>
                  <a:pt x="39" y="57"/>
                </a:cubicBezTo>
                <a:cubicBezTo>
                  <a:pt x="39" y="59"/>
                  <a:pt x="38" y="62"/>
                  <a:pt x="38" y="64"/>
                </a:cubicBezTo>
                <a:cubicBezTo>
                  <a:pt x="38" y="67"/>
                  <a:pt x="37" y="69"/>
                  <a:pt x="37" y="70"/>
                </a:cubicBezTo>
                <a:cubicBezTo>
                  <a:pt x="37" y="75"/>
                  <a:pt x="38" y="78"/>
                  <a:pt x="40" y="80"/>
                </a:cubicBezTo>
                <a:cubicBezTo>
                  <a:pt x="41" y="83"/>
                  <a:pt x="44" y="84"/>
                  <a:pt x="48" y="84"/>
                </a:cubicBezTo>
                <a:cubicBezTo>
                  <a:pt x="49" y="84"/>
                  <a:pt x="50" y="83"/>
                  <a:pt x="52" y="83"/>
                </a:cubicBezTo>
                <a:cubicBezTo>
                  <a:pt x="53" y="83"/>
                  <a:pt x="55" y="82"/>
                  <a:pt x="57" y="81"/>
                </a:cubicBezTo>
                <a:cubicBezTo>
                  <a:pt x="58" y="80"/>
                  <a:pt x="60" y="78"/>
                  <a:pt x="62" y="77"/>
                </a:cubicBezTo>
                <a:cubicBezTo>
                  <a:pt x="64" y="75"/>
                  <a:pt x="66" y="73"/>
                  <a:pt x="68" y="71"/>
                </a:cubicBezTo>
                <a:lnTo>
                  <a:pt x="7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207" name="smart phone"/>
          <p:cNvGrpSpPr/>
          <p:nvPr>
            <p:custDataLst>
              <p:tags r:id="rId26"/>
            </p:custDataLst>
          </p:nvPr>
        </p:nvGrpSpPr>
        <p:grpSpPr>
          <a:xfrm>
            <a:off x="687513" y="2906976"/>
            <a:ext cx="280632" cy="493369"/>
            <a:chOff x="2414138" y="2698290"/>
            <a:chExt cx="280632" cy="493369"/>
          </a:xfrm>
        </p:grpSpPr>
        <p:sp>
          <p:nvSpPr>
            <p:cNvPr id="208" name="Freeform 83"/>
            <p:cNvSpPr>
              <a:spLocks/>
            </p:cNvSpPr>
            <p:nvPr/>
          </p:nvSpPr>
          <p:spPr bwMode="auto">
            <a:xfrm>
              <a:off x="2420173" y="2704325"/>
              <a:ext cx="268561" cy="481299"/>
            </a:xfrm>
            <a:custGeom>
              <a:avLst/>
              <a:gdLst>
                <a:gd name="T0" fmla="*/ 87 w 87"/>
                <a:gd name="T1" fmla="*/ 142 h 156"/>
                <a:gd name="T2" fmla="*/ 73 w 87"/>
                <a:gd name="T3" fmla="*/ 156 h 156"/>
                <a:gd name="T4" fmla="*/ 13 w 87"/>
                <a:gd name="T5" fmla="*/ 156 h 156"/>
                <a:gd name="T6" fmla="*/ 0 w 87"/>
                <a:gd name="T7" fmla="*/ 142 h 156"/>
                <a:gd name="T8" fmla="*/ 0 w 87"/>
                <a:gd name="T9" fmla="*/ 13 h 156"/>
                <a:gd name="T10" fmla="*/ 13 w 87"/>
                <a:gd name="T11" fmla="*/ 0 h 156"/>
                <a:gd name="T12" fmla="*/ 73 w 87"/>
                <a:gd name="T13" fmla="*/ 0 h 156"/>
                <a:gd name="T14" fmla="*/ 87 w 87"/>
                <a:gd name="T15" fmla="*/ 13 h 156"/>
                <a:gd name="T16" fmla="*/ 87 w 87"/>
                <a:gd name="T17" fmla="*/ 142 h 156"/>
                <a:gd name="T18" fmla="*/ 87 w 87"/>
                <a:gd name="T1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56">
                  <a:moveTo>
                    <a:pt x="87" y="142"/>
                  </a:moveTo>
                  <a:cubicBezTo>
                    <a:pt x="87" y="149"/>
                    <a:pt x="80" y="156"/>
                    <a:pt x="7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7" y="156"/>
                    <a:pt x="0" y="149"/>
                    <a:pt x="0" y="14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7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7" y="5"/>
                    <a:pt x="87" y="1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9" name="Freeform 84"/>
            <p:cNvSpPr>
              <a:spLocks noEditPoints="1"/>
            </p:cNvSpPr>
            <p:nvPr/>
          </p:nvSpPr>
          <p:spPr bwMode="auto">
            <a:xfrm>
              <a:off x="2414138" y="2698290"/>
              <a:ext cx="280632" cy="493369"/>
            </a:xfrm>
            <a:custGeom>
              <a:avLst/>
              <a:gdLst>
                <a:gd name="T0" fmla="*/ 75 w 91"/>
                <a:gd name="T1" fmla="*/ 160 h 160"/>
                <a:gd name="T2" fmla="*/ 15 w 91"/>
                <a:gd name="T3" fmla="*/ 160 h 160"/>
                <a:gd name="T4" fmla="*/ 0 w 91"/>
                <a:gd name="T5" fmla="*/ 144 h 160"/>
                <a:gd name="T6" fmla="*/ 0 w 91"/>
                <a:gd name="T7" fmla="*/ 15 h 160"/>
                <a:gd name="T8" fmla="*/ 15 w 91"/>
                <a:gd name="T9" fmla="*/ 0 h 160"/>
                <a:gd name="T10" fmla="*/ 75 w 91"/>
                <a:gd name="T11" fmla="*/ 0 h 160"/>
                <a:gd name="T12" fmla="*/ 91 w 91"/>
                <a:gd name="T13" fmla="*/ 15 h 160"/>
                <a:gd name="T14" fmla="*/ 91 w 91"/>
                <a:gd name="T15" fmla="*/ 144 h 160"/>
                <a:gd name="T16" fmla="*/ 75 w 91"/>
                <a:gd name="T17" fmla="*/ 160 h 160"/>
                <a:gd name="T18" fmla="*/ 15 w 91"/>
                <a:gd name="T19" fmla="*/ 4 h 160"/>
                <a:gd name="T20" fmla="*/ 4 w 91"/>
                <a:gd name="T21" fmla="*/ 15 h 160"/>
                <a:gd name="T22" fmla="*/ 4 w 91"/>
                <a:gd name="T23" fmla="*/ 144 h 160"/>
                <a:gd name="T24" fmla="*/ 15 w 91"/>
                <a:gd name="T25" fmla="*/ 156 h 160"/>
                <a:gd name="T26" fmla="*/ 75 w 91"/>
                <a:gd name="T27" fmla="*/ 156 h 160"/>
                <a:gd name="T28" fmla="*/ 86 w 91"/>
                <a:gd name="T29" fmla="*/ 144 h 160"/>
                <a:gd name="T30" fmla="*/ 86 w 91"/>
                <a:gd name="T31" fmla="*/ 15 h 160"/>
                <a:gd name="T32" fmla="*/ 75 w 91"/>
                <a:gd name="T33" fmla="*/ 4 h 160"/>
                <a:gd name="T34" fmla="*/ 15 w 91"/>
                <a:gd name="T3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60">
                  <a:moveTo>
                    <a:pt x="75" y="160"/>
                  </a:moveTo>
                  <a:cubicBezTo>
                    <a:pt x="15" y="160"/>
                    <a:pt x="15" y="160"/>
                    <a:pt x="15" y="160"/>
                  </a:cubicBezTo>
                  <a:cubicBezTo>
                    <a:pt x="8" y="160"/>
                    <a:pt x="0" y="152"/>
                    <a:pt x="0" y="1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1" y="6"/>
                    <a:pt x="91" y="1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52"/>
                    <a:pt x="83" y="160"/>
                    <a:pt x="75" y="160"/>
                  </a:cubicBezTo>
                  <a:close/>
                  <a:moveTo>
                    <a:pt x="15" y="4"/>
                  </a:moveTo>
                  <a:cubicBezTo>
                    <a:pt x="10" y="4"/>
                    <a:pt x="4" y="8"/>
                    <a:pt x="4" y="15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50"/>
                    <a:pt x="10" y="156"/>
                    <a:pt x="15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81" y="156"/>
                    <a:pt x="86" y="150"/>
                    <a:pt x="86" y="14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8"/>
                    <a:pt x="81" y="4"/>
                    <a:pt x="75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0" name="Freeform 85"/>
            <p:cNvSpPr>
              <a:spLocks/>
            </p:cNvSpPr>
            <p:nvPr/>
          </p:nvSpPr>
          <p:spPr bwMode="auto">
            <a:xfrm>
              <a:off x="2460910" y="2760150"/>
              <a:ext cx="187088" cy="324387"/>
            </a:xfrm>
            <a:custGeom>
              <a:avLst/>
              <a:gdLst>
                <a:gd name="T0" fmla="*/ 0 w 124"/>
                <a:gd name="T1" fmla="*/ 0 h 215"/>
                <a:gd name="T2" fmla="*/ 124 w 124"/>
                <a:gd name="T3" fmla="*/ 0 h 215"/>
                <a:gd name="T4" fmla="*/ 124 w 124"/>
                <a:gd name="T5" fmla="*/ 215 h 215"/>
                <a:gd name="T6" fmla="*/ 0 w 124"/>
                <a:gd name="T7" fmla="*/ 215 h 215"/>
                <a:gd name="T8" fmla="*/ 0 w 124"/>
                <a:gd name="T9" fmla="*/ 0 h 215"/>
                <a:gd name="T10" fmla="*/ 0 w 124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15">
                  <a:moveTo>
                    <a:pt x="0" y="0"/>
                  </a:moveTo>
                  <a:lnTo>
                    <a:pt x="124" y="0"/>
                  </a:lnTo>
                  <a:lnTo>
                    <a:pt x="124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1" name="Freeform 86"/>
            <p:cNvSpPr>
              <a:spLocks noEditPoints="1"/>
            </p:cNvSpPr>
            <p:nvPr/>
          </p:nvSpPr>
          <p:spPr bwMode="auto">
            <a:xfrm>
              <a:off x="2454875" y="2754115"/>
              <a:ext cx="196140" cy="333439"/>
            </a:xfrm>
            <a:custGeom>
              <a:avLst/>
              <a:gdLst>
                <a:gd name="T0" fmla="*/ 63 w 64"/>
                <a:gd name="T1" fmla="*/ 108 h 108"/>
                <a:gd name="T2" fmla="*/ 2 w 64"/>
                <a:gd name="T3" fmla="*/ 108 h 108"/>
                <a:gd name="T4" fmla="*/ 0 w 64"/>
                <a:gd name="T5" fmla="*/ 107 h 108"/>
                <a:gd name="T6" fmla="*/ 0 w 64"/>
                <a:gd name="T7" fmla="*/ 2 h 108"/>
                <a:gd name="T8" fmla="*/ 2 w 64"/>
                <a:gd name="T9" fmla="*/ 0 h 108"/>
                <a:gd name="T10" fmla="*/ 63 w 64"/>
                <a:gd name="T11" fmla="*/ 0 h 108"/>
                <a:gd name="T12" fmla="*/ 64 w 64"/>
                <a:gd name="T13" fmla="*/ 2 h 108"/>
                <a:gd name="T14" fmla="*/ 64 w 64"/>
                <a:gd name="T15" fmla="*/ 107 h 108"/>
                <a:gd name="T16" fmla="*/ 63 w 64"/>
                <a:gd name="T17" fmla="*/ 108 h 108"/>
                <a:gd name="T18" fmla="*/ 3 w 64"/>
                <a:gd name="T19" fmla="*/ 105 h 108"/>
                <a:gd name="T20" fmla="*/ 62 w 64"/>
                <a:gd name="T21" fmla="*/ 105 h 108"/>
                <a:gd name="T22" fmla="*/ 62 w 64"/>
                <a:gd name="T23" fmla="*/ 3 h 108"/>
                <a:gd name="T24" fmla="*/ 3 w 64"/>
                <a:gd name="T25" fmla="*/ 3 h 108"/>
                <a:gd name="T26" fmla="*/ 3 w 64"/>
                <a:gd name="T27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8">
                  <a:moveTo>
                    <a:pt x="63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1"/>
                    <a:pt x="64" y="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7"/>
                    <a:pt x="64" y="108"/>
                    <a:pt x="63" y="108"/>
                  </a:cubicBezTo>
                  <a:close/>
                  <a:moveTo>
                    <a:pt x="3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2" name="Oval 87"/>
            <p:cNvSpPr>
              <a:spLocks noChangeArrowheads="1"/>
            </p:cNvSpPr>
            <p:nvPr/>
          </p:nvSpPr>
          <p:spPr bwMode="auto">
            <a:xfrm>
              <a:off x="2531823" y="3105659"/>
              <a:ext cx="45263" cy="497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213" name="envelope"/>
          <p:cNvGrpSpPr/>
          <p:nvPr>
            <p:custDataLst>
              <p:tags r:id="rId27"/>
            </p:custDataLst>
          </p:nvPr>
        </p:nvGrpSpPr>
        <p:grpSpPr>
          <a:xfrm>
            <a:off x="1063197" y="2383433"/>
            <a:ext cx="488842" cy="381720"/>
            <a:chOff x="2789822" y="2174747"/>
            <a:chExt cx="488842" cy="381720"/>
          </a:xfrm>
        </p:grpSpPr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2803402" y="2183799"/>
              <a:ext cx="464702" cy="360597"/>
            </a:xfrm>
            <a:custGeom>
              <a:avLst/>
              <a:gdLst>
                <a:gd name="T0" fmla="*/ 140 w 151"/>
                <a:gd name="T1" fmla="*/ 0 h 117"/>
                <a:gd name="T2" fmla="*/ 151 w 151"/>
                <a:gd name="T3" fmla="*/ 11 h 117"/>
                <a:gd name="T4" fmla="*/ 151 w 151"/>
                <a:gd name="T5" fmla="*/ 107 h 117"/>
                <a:gd name="T6" fmla="*/ 140 w 151"/>
                <a:gd name="T7" fmla="*/ 117 h 117"/>
                <a:gd name="T8" fmla="*/ 10 w 151"/>
                <a:gd name="T9" fmla="*/ 117 h 117"/>
                <a:gd name="T10" fmla="*/ 0 w 151"/>
                <a:gd name="T11" fmla="*/ 107 h 117"/>
                <a:gd name="T12" fmla="*/ 0 w 151"/>
                <a:gd name="T13" fmla="*/ 11 h 117"/>
                <a:gd name="T14" fmla="*/ 10 w 151"/>
                <a:gd name="T15" fmla="*/ 0 h 117"/>
                <a:gd name="T16" fmla="*/ 140 w 15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17">
                  <a:moveTo>
                    <a:pt x="140" y="0"/>
                  </a:moveTo>
                  <a:cubicBezTo>
                    <a:pt x="146" y="0"/>
                    <a:pt x="151" y="5"/>
                    <a:pt x="151" y="11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1" y="112"/>
                    <a:pt x="146" y="117"/>
                    <a:pt x="14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5" y="117"/>
                    <a:pt x="0" y="112"/>
                    <a:pt x="0" y="10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2809437" y="2198887"/>
              <a:ext cx="449614" cy="215755"/>
            </a:xfrm>
            <a:custGeom>
              <a:avLst/>
              <a:gdLst>
                <a:gd name="T0" fmla="*/ 146 w 146"/>
                <a:gd name="T1" fmla="*/ 0 h 70"/>
                <a:gd name="T2" fmla="*/ 78 w 146"/>
                <a:gd name="T3" fmla="*/ 66 h 70"/>
                <a:gd name="T4" fmla="*/ 63 w 146"/>
                <a:gd name="T5" fmla="*/ 65 h 70"/>
                <a:gd name="T6" fmla="*/ 0 w 146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70">
                  <a:moveTo>
                    <a:pt x="146" y="0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4" y="70"/>
                    <a:pt x="67" y="70"/>
                    <a:pt x="63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6" name="Freeform 90"/>
            <p:cNvSpPr>
              <a:spLocks noEditPoints="1"/>
            </p:cNvSpPr>
            <p:nvPr/>
          </p:nvSpPr>
          <p:spPr bwMode="auto">
            <a:xfrm>
              <a:off x="2789822" y="2174747"/>
              <a:ext cx="488842" cy="381720"/>
            </a:xfrm>
            <a:custGeom>
              <a:avLst/>
              <a:gdLst>
                <a:gd name="T0" fmla="*/ 144 w 158"/>
                <a:gd name="T1" fmla="*/ 0 h 124"/>
                <a:gd name="T2" fmla="*/ 14 w 158"/>
                <a:gd name="T3" fmla="*/ 0 h 124"/>
                <a:gd name="T4" fmla="*/ 0 w 158"/>
                <a:gd name="T5" fmla="*/ 14 h 124"/>
                <a:gd name="T6" fmla="*/ 0 w 158"/>
                <a:gd name="T7" fmla="*/ 110 h 124"/>
                <a:gd name="T8" fmla="*/ 14 w 158"/>
                <a:gd name="T9" fmla="*/ 124 h 124"/>
                <a:gd name="T10" fmla="*/ 144 w 158"/>
                <a:gd name="T11" fmla="*/ 124 h 124"/>
                <a:gd name="T12" fmla="*/ 158 w 158"/>
                <a:gd name="T13" fmla="*/ 110 h 124"/>
                <a:gd name="T14" fmla="*/ 158 w 158"/>
                <a:gd name="T15" fmla="*/ 14 h 124"/>
                <a:gd name="T16" fmla="*/ 144 w 158"/>
                <a:gd name="T17" fmla="*/ 0 h 124"/>
                <a:gd name="T18" fmla="*/ 144 w 158"/>
                <a:gd name="T19" fmla="*/ 7 h 124"/>
                <a:gd name="T20" fmla="*/ 147 w 158"/>
                <a:gd name="T21" fmla="*/ 8 h 124"/>
                <a:gd name="T22" fmla="*/ 81 w 158"/>
                <a:gd name="T23" fmla="*/ 71 h 124"/>
                <a:gd name="T24" fmla="*/ 77 w 158"/>
                <a:gd name="T25" fmla="*/ 73 h 124"/>
                <a:gd name="T26" fmla="*/ 72 w 158"/>
                <a:gd name="T27" fmla="*/ 71 h 124"/>
                <a:gd name="T28" fmla="*/ 11 w 158"/>
                <a:gd name="T29" fmla="*/ 8 h 124"/>
                <a:gd name="T30" fmla="*/ 14 w 158"/>
                <a:gd name="T31" fmla="*/ 7 h 124"/>
                <a:gd name="T32" fmla="*/ 144 w 158"/>
                <a:gd name="T33" fmla="*/ 7 h 124"/>
                <a:gd name="T34" fmla="*/ 144 w 158"/>
                <a:gd name="T35" fmla="*/ 116 h 124"/>
                <a:gd name="T36" fmla="*/ 14 w 158"/>
                <a:gd name="T37" fmla="*/ 116 h 124"/>
                <a:gd name="T38" fmla="*/ 8 w 158"/>
                <a:gd name="T39" fmla="*/ 110 h 124"/>
                <a:gd name="T40" fmla="*/ 8 w 158"/>
                <a:gd name="T41" fmla="*/ 15 h 124"/>
                <a:gd name="T42" fmla="*/ 67 w 158"/>
                <a:gd name="T43" fmla="*/ 76 h 124"/>
                <a:gd name="T44" fmla="*/ 77 w 158"/>
                <a:gd name="T45" fmla="*/ 80 h 124"/>
                <a:gd name="T46" fmla="*/ 77 w 158"/>
                <a:gd name="T47" fmla="*/ 80 h 124"/>
                <a:gd name="T48" fmla="*/ 87 w 158"/>
                <a:gd name="T49" fmla="*/ 76 h 124"/>
                <a:gd name="T50" fmla="*/ 151 w 158"/>
                <a:gd name="T51" fmla="*/ 14 h 124"/>
                <a:gd name="T52" fmla="*/ 151 w 158"/>
                <a:gd name="T53" fmla="*/ 110 h 124"/>
                <a:gd name="T54" fmla="*/ 144 w 158"/>
                <a:gd name="T55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24">
                  <a:moveTo>
                    <a:pt x="14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7"/>
                    <a:pt x="7" y="124"/>
                    <a:pt x="14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2" y="124"/>
                    <a:pt x="158" y="117"/>
                    <a:pt x="158" y="11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6"/>
                    <a:pt x="152" y="0"/>
                    <a:pt x="144" y="0"/>
                  </a:cubicBezTo>
                  <a:close/>
                  <a:moveTo>
                    <a:pt x="144" y="7"/>
                  </a:moveTo>
                  <a:cubicBezTo>
                    <a:pt x="145" y="7"/>
                    <a:pt x="146" y="7"/>
                    <a:pt x="147" y="8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2"/>
                    <a:pt x="79" y="73"/>
                    <a:pt x="77" y="73"/>
                  </a:cubicBezTo>
                  <a:cubicBezTo>
                    <a:pt x="75" y="73"/>
                    <a:pt x="73" y="72"/>
                    <a:pt x="72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3" y="7"/>
                    <a:pt x="14" y="7"/>
                  </a:cubicBezTo>
                  <a:lnTo>
                    <a:pt x="144" y="7"/>
                  </a:lnTo>
                  <a:close/>
                  <a:moveTo>
                    <a:pt x="144" y="116"/>
                  </a:moveTo>
                  <a:cubicBezTo>
                    <a:pt x="14" y="116"/>
                    <a:pt x="14" y="116"/>
                    <a:pt x="14" y="116"/>
                  </a:cubicBezTo>
                  <a:cubicBezTo>
                    <a:pt x="11" y="116"/>
                    <a:pt x="8" y="113"/>
                    <a:pt x="8" y="1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81" y="80"/>
                    <a:pt x="84" y="79"/>
                    <a:pt x="87" y="7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3"/>
                    <a:pt x="148" y="116"/>
                    <a:pt x="144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8" y="1779341"/>
            <a:ext cx="807230" cy="246512"/>
          </a:xfrm>
          <a:prstGeom prst="rect">
            <a:avLst/>
          </a:prstGeom>
        </p:spPr>
      </p:pic>
      <p:sp>
        <p:nvSpPr>
          <p:cNvPr id="219" name="green rectangle"/>
          <p:cNvSpPr/>
          <p:nvPr>
            <p:custDataLst>
              <p:tags r:id="rId29"/>
            </p:custDataLst>
          </p:nvPr>
        </p:nvSpPr>
        <p:spPr>
          <a:xfrm>
            <a:off x="4267200" y="990600"/>
            <a:ext cx="4343400" cy="53091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Description : </a:t>
            </a: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Revue de 10 dossiers de patients (patients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atteints</a:t>
            </a:r>
            <a:r>
              <a:rPr lang="en-CA" sz="1600" b="1" dirty="0" smtClean="0">
                <a:latin typeface="Arial Narrow" panose="020B0606020202030204" pitchFamily="34" charset="0"/>
              </a:rPr>
              <a:t> du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diabète</a:t>
            </a:r>
            <a:r>
              <a:rPr lang="en-CA" sz="1600" b="1" dirty="0" smtClean="0">
                <a:latin typeface="Arial Narrow" panose="020B0606020202030204" pitchFamily="34" charset="0"/>
              </a:rPr>
              <a:t> de type 2 qui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satisfont</a:t>
            </a:r>
            <a:r>
              <a:rPr lang="en-CA" sz="1600" b="1" dirty="0" smtClean="0">
                <a:latin typeface="Arial Narrow" panose="020B0606020202030204" pitchFamily="34" charset="0"/>
              </a:rPr>
              <a:t> aux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critères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d’admissibilité</a:t>
            </a:r>
            <a:r>
              <a:rPr lang="en-CA" sz="1600" b="1" dirty="0" smtClean="0">
                <a:latin typeface="Arial Narrow" panose="020B0606020202030204" pitchFamily="34" charset="0"/>
              </a:rPr>
              <a:t>) au </a:t>
            </a:r>
            <a:r>
              <a:rPr lang="en-CA" sz="1600" b="1" dirty="0" err="1" smtClean="0">
                <a:latin typeface="Arial Narrow" panose="020B0606020202030204" pitchFamily="34" charset="0"/>
              </a:rPr>
              <a:t>moyen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formulaires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électroniques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d’évaluation</a:t>
            </a:r>
            <a:r>
              <a:rPr lang="en-CA" sz="1600" b="1" dirty="0" smtClean="0">
                <a:latin typeface="Arial Narrow" panose="020B0606020202030204" pitchFamily="34" charset="0"/>
              </a:rPr>
              <a:t> de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pratique</a:t>
            </a:r>
            <a:r>
              <a:rPr lang="en-CA" sz="1600" b="1" dirty="0" smtClean="0">
                <a:latin typeface="Arial Narrow" panose="020B0606020202030204" pitchFamily="34" charset="0"/>
              </a:rPr>
              <a:t> (c.-à-d. FÉP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électroniques</a:t>
            </a:r>
            <a:r>
              <a:rPr lang="en-CA" sz="1600" b="1" dirty="0" smtClean="0">
                <a:latin typeface="Arial Narrow" panose="020B0606020202030204" pitchFamily="34" charset="0"/>
              </a:rPr>
              <a:t>)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afin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d’évaluer</a:t>
            </a:r>
            <a:r>
              <a:rPr lang="en-CA" sz="1600" b="1" dirty="0" smtClean="0">
                <a:latin typeface="Arial Narrow" panose="020B0606020202030204" pitchFamily="34" charset="0"/>
              </a:rPr>
              <a:t>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besoins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en</a:t>
            </a:r>
            <a:r>
              <a:rPr lang="en-CA" sz="1600" b="1" dirty="0" smtClean="0">
                <a:latin typeface="Arial Narrow" panose="020B0606020202030204" pitchFamily="34" charset="0"/>
              </a:rPr>
              <a:t>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Les FÉP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comptent</a:t>
            </a:r>
            <a:r>
              <a:rPr lang="en-CA" sz="1600" b="1" dirty="0" smtClean="0">
                <a:latin typeface="Arial Narrow" panose="020B0606020202030204" pitchFamily="34" charset="0"/>
              </a:rPr>
              <a:t> des questions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liées</a:t>
            </a:r>
            <a:r>
              <a:rPr lang="en-CA" sz="1600" b="1" dirty="0" smtClean="0">
                <a:latin typeface="Arial Narrow" panose="020B0606020202030204" pitchFamily="34" charset="0"/>
              </a:rPr>
              <a:t> aux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caractéristiques</a:t>
            </a:r>
            <a:r>
              <a:rPr lang="en-CA" sz="1600" b="1" dirty="0" smtClean="0">
                <a:latin typeface="Arial Narrow" panose="020B0606020202030204" pitchFamily="34" charset="0"/>
              </a:rPr>
              <a:t>, aux </a:t>
            </a:r>
            <a:r>
              <a:rPr lang="en-CA" sz="1600" b="1" dirty="0" err="1" smtClean="0">
                <a:latin typeface="Arial Narrow" panose="020B0606020202030204" pitchFamily="34" charset="0"/>
              </a:rPr>
              <a:t>valeurs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laboratoire</a:t>
            </a:r>
            <a:r>
              <a:rPr lang="en-CA" sz="1600" b="1" dirty="0" smtClean="0">
                <a:latin typeface="Arial Narrow" panose="020B0606020202030204" pitchFamily="34" charset="0"/>
              </a:rPr>
              <a:t> et aux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stratégies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thérapeutiques</a:t>
            </a:r>
            <a:r>
              <a:rPr lang="en-CA" sz="1600" b="1" dirty="0" smtClean="0">
                <a:latin typeface="Arial Narrow" panose="020B0606020202030204" pitchFamily="34" charset="0"/>
              </a:rPr>
              <a:t> de patients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anonymes</a:t>
            </a:r>
            <a:r>
              <a:rPr lang="en-CA" sz="1600" b="1" dirty="0" smtClean="0">
                <a:latin typeface="Arial Narrow" panose="020B0606020202030204" pitchFamily="34" charset="0"/>
              </a:rPr>
              <a:t>,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ainsi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que</a:t>
            </a:r>
            <a:r>
              <a:rPr lang="en-CA" sz="1600" b="1" dirty="0" smtClean="0">
                <a:latin typeface="Arial Narrow" panose="020B0606020202030204" pitchFamily="34" charset="0"/>
              </a:rPr>
              <a:t> des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choix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réponses</a:t>
            </a:r>
            <a:r>
              <a:rPr lang="en-CA" sz="1600" b="1" dirty="0" smtClean="0">
                <a:latin typeface="Arial Narrow" panose="020B0606020202030204" pitchFamily="34" charset="0"/>
              </a:rPr>
              <a:t> multiples</a:t>
            </a:r>
            <a:endParaRPr lang="en-CA" sz="1600" b="1" dirty="0">
              <a:latin typeface="Arial Narrow" panose="020B0606020202030204" pitchFamily="34" charset="0"/>
            </a:endParaRP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r>
              <a:rPr lang="en-CA" sz="1600" b="1" i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Éléments</a:t>
            </a:r>
            <a:r>
              <a:rPr lang="en-CA" sz="16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CA" sz="16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spécifiques</a:t>
            </a:r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 :</a:t>
            </a:r>
          </a:p>
          <a:p>
            <a:endParaRPr lang="en-CA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Critères</a:t>
            </a:r>
            <a:r>
              <a:rPr lang="en-CA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d’admissibilité</a:t>
            </a:r>
            <a:r>
              <a:rPr lang="en-CA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du patient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Exemple</a:t>
            </a:r>
            <a:r>
              <a:rPr lang="en-CA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de questions/</a:t>
            </a:r>
            <a:r>
              <a:rPr lang="en-CA" sz="1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données</a:t>
            </a:r>
            <a:r>
              <a:rPr lang="en-CA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recueillies</a:t>
            </a:r>
            <a:r>
              <a:rPr lang="en-CA" sz="1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(p. ex. A1c)</a:t>
            </a:r>
            <a:endParaRPr lang="en-CA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sz="16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0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Ressources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VISTA DM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 Narrow" panose="020B0606020202030204" pitchFamily="34" charset="0"/>
              </a:rPr>
              <a:t>Ce </a:t>
            </a:r>
            <a:r>
              <a:rPr lang="en-US" sz="3000" dirty="0" err="1" smtClean="0">
                <a:latin typeface="Arial Narrow" panose="020B0606020202030204" pitchFamily="34" charset="0"/>
              </a:rPr>
              <a:t>diaporama</a:t>
            </a:r>
            <a:endParaRPr lang="en-US" sz="3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Arial Narrow" panose="020B0606020202030204" pitchFamily="34" charset="0"/>
            </a:endParaRPr>
          </a:p>
          <a:p>
            <a:r>
              <a:rPr lang="en-US" sz="3000" dirty="0" err="1" smtClean="0">
                <a:latin typeface="Arial Narrow" panose="020B0606020202030204" pitchFamily="34" charset="0"/>
              </a:rPr>
              <a:t>Foire</a:t>
            </a:r>
            <a:r>
              <a:rPr lang="en-US" sz="3000" dirty="0" smtClean="0">
                <a:latin typeface="Arial Narrow" panose="020B0606020202030204" pitchFamily="34" charset="0"/>
              </a:rPr>
              <a:t> aux questions </a:t>
            </a:r>
            <a:r>
              <a:rPr lang="en-US" sz="3000" dirty="0" err="1" smtClean="0">
                <a:latin typeface="Arial Narrow" panose="020B0606020202030204" pitchFamily="34" charset="0"/>
              </a:rPr>
              <a:t>sur</a:t>
            </a:r>
            <a:r>
              <a:rPr lang="en-US" sz="3000" dirty="0" smtClean="0">
                <a:latin typeface="Arial Narrow" panose="020B0606020202030204" pitchFamily="34" charset="0"/>
              </a:rPr>
              <a:t> le </a:t>
            </a:r>
            <a:r>
              <a:rPr lang="en-US" sz="3000" dirty="0" err="1" smtClean="0">
                <a:latin typeface="Arial Narrow" panose="020B0606020202030204" pitchFamily="34" charset="0"/>
              </a:rPr>
              <a:t>programme</a:t>
            </a:r>
            <a:r>
              <a:rPr lang="en-US" sz="3000" dirty="0" smtClean="0">
                <a:latin typeface="Arial Narrow" panose="020B0606020202030204" pitchFamily="34" charset="0"/>
              </a:rPr>
              <a:t> VISTA DM</a:t>
            </a:r>
          </a:p>
          <a:p>
            <a:pPr marL="0" indent="0">
              <a:buNone/>
            </a:pPr>
            <a:endParaRPr lang="en-US" sz="3000" dirty="0" smtClean="0">
              <a:latin typeface="Arial Narrow" panose="020B0606020202030204" pitchFamily="34" charset="0"/>
            </a:endParaRPr>
          </a:p>
          <a:p>
            <a:r>
              <a:rPr lang="en-US" sz="3000" dirty="0" smtClean="0">
                <a:latin typeface="Arial Narrow" panose="020B0606020202030204" pitchFamily="34" charset="0"/>
              </a:rPr>
              <a:t>David Grabowski – Chef de </a:t>
            </a:r>
            <a:r>
              <a:rPr lang="en-US" sz="3000" dirty="0" err="1" smtClean="0">
                <a:latin typeface="Arial Narrow" panose="020B0606020202030204" pitchFamily="34" charset="0"/>
              </a:rPr>
              <a:t>produits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adjoint</a:t>
            </a:r>
            <a:r>
              <a:rPr lang="en-US" sz="3000" dirty="0" smtClean="0">
                <a:latin typeface="Arial Narrow" panose="020B0606020202030204" pitchFamily="34" charset="0"/>
              </a:rPr>
              <a:t/>
            </a:r>
            <a:br>
              <a:rPr lang="en-US" sz="3000" dirty="0" smtClean="0">
                <a:latin typeface="Arial Narrow" panose="020B0606020202030204" pitchFamily="34" charset="0"/>
              </a:rPr>
            </a:br>
            <a:r>
              <a:rPr lang="en-US" sz="3000" dirty="0" smtClean="0">
                <a:latin typeface="Arial Narrow" panose="020B0606020202030204" pitchFamily="34" charset="0"/>
                <a:hlinkClick r:id="rId11"/>
              </a:rPr>
              <a:t>david.grabowski@boehringer-ingelheim.com</a:t>
            </a:r>
            <a:endParaRPr lang="en-US" sz="3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Arial Narrow" panose="020B0606020202030204" pitchFamily="34" charset="0"/>
            </a:endParaRPr>
          </a:p>
          <a:p>
            <a:r>
              <a:rPr lang="en-US" sz="3000" dirty="0" err="1" smtClean="0">
                <a:latin typeface="Arial Narrow" panose="020B0606020202030204" pitchFamily="34" charset="0"/>
              </a:rPr>
              <a:t>CCRC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u="sng" dirty="0" err="1" smtClean="0">
                <a:latin typeface="Arial Narrow" panose="020B0606020202030204" pitchFamily="34" charset="0"/>
                <a:hlinkClick r:id="rId12"/>
              </a:rPr>
              <a:t>alliance@vistadm.ca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endParaRPr lang="en-US" sz="3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-1" y="6629400"/>
            <a:ext cx="8726037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smtClean="0">
                <a:latin typeface="Arial Narrow" panose="020B0606020202030204" pitchFamily="34" charset="0"/>
              </a:rPr>
              <a:t>et Eli </a:t>
            </a:r>
            <a:r>
              <a:rPr lang="en-US" sz="1000" dirty="0">
                <a:latin typeface="Arial Narrow" panose="020B0606020202030204" pitchFamily="34" charset="0"/>
              </a:rPr>
              <a:t>Lilly Canada</a:t>
            </a:r>
            <a:r>
              <a:rPr lang="en-US" sz="11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6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al rectangle"/>
          <p:cNvSpPr/>
          <p:nvPr>
            <p:custDataLst>
              <p:tags r:id="rId1"/>
            </p:custDataLst>
          </p:nvPr>
        </p:nvSpPr>
        <p:spPr>
          <a:xfrm>
            <a:off x="6586" y="5125435"/>
            <a:ext cx="9144000" cy="1293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l rectangle"/>
          <p:cNvSpPr/>
          <p:nvPr>
            <p:custDataLst>
              <p:tags r:id="rId2"/>
            </p:custDataLst>
          </p:nvPr>
        </p:nvSpPr>
        <p:spPr>
          <a:xfrm>
            <a:off x="0" y="4419445"/>
            <a:ext cx="9144000" cy="473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8" y="76200"/>
            <a:ext cx="6551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Rétroaction interactive</a:t>
            </a:r>
            <a:endParaRPr lang="en-CA" sz="3200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1" name="solid tree"/>
          <p:cNvGrpSpPr/>
          <p:nvPr>
            <p:custDataLst>
              <p:tags r:id="rId5"/>
            </p:custDataLst>
          </p:nvPr>
        </p:nvGrpSpPr>
        <p:grpSpPr>
          <a:xfrm>
            <a:off x="70425" y="281712"/>
            <a:ext cx="3915265" cy="6379090"/>
            <a:chOff x="1797050" y="73025"/>
            <a:chExt cx="4119563" cy="6858001"/>
          </a:xfrm>
          <a:solidFill>
            <a:srgbClr val="BB054A"/>
          </a:solidFill>
        </p:grpSpPr>
        <p:sp>
          <p:nvSpPr>
            <p:cNvPr id="122" name="tree trunk"/>
            <p:cNvSpPr>
              <a:spLocks/>
            </p:cNvSpPr>
            <p:nvPr/>
          </p:nvSpPr>
          <p:spPr bwMode="auto">
            <a:xfrm>
              <a:off x="3478213" y="3957638"/>
              <a:ext cx="757238" cy="2973388"/>
            </a:xfrm>
            <a:custGeom>
              <a:avLst/>
              <a:gdLst>
                <a:gd name="T0" fmla="*/ 205 w 233"/>
                <a:gd name="T1" fmla="*/ 917 h 917"/>
                <a:gd name="T2" fmla="*/ 28 w 233"/>
                <a:gd name="T3" fmla="*/ 917 h 917"/>
                <a:gd name="T4" fmla="*/ 0 w 233"/>
                <a:gd name="T5" fmla="*/ 888 h 917"/>
                <a:gd name="T6" fmla="*/ 0 w 233"/>
                <a:gd name="T7" fmla="*/ 29 h 917"/>
                <a:gd name="T8" fmla="*/ 28 w 233"/>
                <a:gd name="T9" fmla="*/ 0 h 917"/>
                <a:gd name="T10" fmla="*/ 205 w 233"/>
                <a:gd name="T11" fmla="*/ 0 h 917"/>
                <a:gd name="T12" fmla="*/ 233 w 233"/>
                <a:gd name="T13" fmla="*/ 29 h 917"/>
                <a:gd name="T14" fmla="*/ 233 w 233"/>
                <a:gd name="T15" fmla="*/ 888 h 917"/>
                <a:gd name="T16" fmla="*/ 205 w 233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17">
                  <a:moveTo>
                    <a:pt x="205" y="917"/>
                  </a:moveTo>
                  <a:cubicBezTo>
                    <a:pt x="28" y="917"/>
                    <a:pt x="28" y="917"/>
                    <a:pt x="28" y="917"/>
                  </a:cubicBezTo>
                  <a:cubicBezTo>
                    <a:pt x="13" y="917"/>
                    <a:pt x="0" y="904"/>
                    <a:pt x="0" y="88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0" y="0"/>
                    <a:pt x="233" y="13"/>
                    <a:pt x="233" y="29"/>
                  </a:cubicBezTo>
                  <a:cubicBezTo>
                    <a:pt x="233" y="888"/>
                    <a:pt x="233" y="888"/>
                    <a:pt x="233" y="888"/>
                  </a:cubicBezTo>
                  <a:cubicBezTo>
                    <a:pt x="233" y="904"/>
                    <a:pt x="220" y="917"/>
                    <a:pt x="205" y="917"/>
                  </a:cubicBezTo>
                  <a:close/>
                </a:path>
              </a:pathLst>
            </a:cu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3" name="tree top"/>
            <p:cNvSpPr>
              <a:spLocks noChangeArrowheads="1"/>
            </p:cNvSpPr>
            <p:nvPr/>
          </p:nvSpPr>
          <p:spPr bwMode="auto">
            <a:xfrm>
              <a:off x="1797050" y="73025"/>
              <a:ext cx="4119563" cy="4114800"/>
            </a:xfrm>
            <a:prstGeom prst="ellipse">
              <a:avLst/>
            </a:pr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24" name="tree lines"/>
          <p:cNvGrpSpPr/>
          <p:nvPr>
            <p:custDataLst>
              <p:tags r:id="rId6"/>
            </p:custDataLst>
          </p:nvPr>
        </p:nvGrpSpPr>
        <p:grpSpPr>
          <a:xfrm>
            <a:off x="536636" y="734344"/>
            <a:ext cx="3000949" cy="5926459"/>
            <a:chOff x="2263261" y="525658"/>
            <a:chExt cx="3000949" cy="5926459"/>
          </a:xfrm>
          <a:solidFill>
            <a:sysClr val="windowText" lastClr="000000">
              <a:lumMod val="85000"/>
              <a:lumOff val="15000"/>
            </a:sysClr>
          </a:solidFill>
        </p:grpSpPr>
        <p:sp>
          <p:nvSpPr>
            <p:cNvPr id="125" name="line"/>
            <p:cNvSpPr>
              <a:spLocks/>
            </p:cNvSpPr>
            <p:nvPr/>
          </p:nvSpPr>
          <p:spPr bwMode="auto">
            <a:xfrm>
              <a:off x="3728279" y="525658"/>
              <a:ext cx="52808" cy="5926458"/>
            </a:xfrm>
            <a:custGeom>
              <a:avLst/>
              <a:gdLst>
                <a:gd name="T0" fmla="*/ 9 w 17"/>
                <a:gd name="T1" fmla="*/ 1923 h 1923"/>
                <a:gd name="T2" fmla="*/ 0 w 17"/>
                <a:gd name="T3" fmla="*/ 1914 h 1923"/>
                <a:gd name="T4" fmla="*/ 0 w 17"/>
                <a:gd name="T5" fmla="*/ 9 h 1923"/>
                <a:gd name="T6" fmla="*/ 9 w 17"/>
                <a:gd name="T7" fmla="*/ 0 h 1923"/>
                <a:gd name="T8" fmla="*/ 17 w 17"/>
                <a:gd name="T9" fmla="*/ 9 h 1923"/>
                <a:gd name="T10" fmla="*/ 17 w 17"/>
                <a:gd name="T11" fmla="*/ 1914 h 1923"/>
                <a:gd name="T12" fmla="*/ 9 w 17"/>
                <a:gd name="T13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23">
                  <a:moveTo>
                    <a:pt x="9" y="1923"/>
                  </a:moveTo>
                  <a:cubicBezTo>
                    <a:pt x="4" y="1923"/>
                    <a:pt x="0" y="1919"/>
                    <a:pt x="0" y="19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914"/>
                    <a:pt x="17" y="1914"/>
                    <a:pt x="17" y="1914"/>
                  </a:cubicBezTo>
                  <a:cubicBezTo>
                    <a:pt x="17" y="1919"/>
                    <a:pt x="13" y="1923"/>
                    <a:pt x="9" y="192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6" name="line"/>
            <p:cNvSpPr>
              <a:spLocks/>
            </p:cNvSpPr>
            <p:nvPr/>
          </p:nvSpPr>
          <p:spPr bwMode="auto">
            <a:xfrm>
              <a:off x="3820314" y="1790009"/>
              <a:ext cx="1443896" cy="4662107"/>
            </a:xfrm>
            <a:custGeom>
              <a:avLst/>
              <a:gdLst>
                <a:gd name="T0" fmla="*/ 8 w 468"/>
                <a:gd name="T1" fmla="*/ 1513 h 1513"/>
                <a:gd name="T2" fmla="*/ 0 w 468"/>
                <a:gd name="T3" fmla="*/ 1504 h 1513"/>
                <a:gd name="T4" fmla="*/ 0 w 468"/>
                <a:gd name="T5" fmla="*/ 152 h 1513"/>
                <a:gd name="T6" fmla="*/ 150 w 468"/>
                <a:gd name="T7" fmla="*/ 0 h 1513"/>
                <a:gd name="T8" fmla="*/ 460 w 468"/>
                <a:gd name="T9" fmla="*/ 0 h 1513"/>
                <a:gd name="T10" fmla="*/ 468 w 468"/>
                <a:gd name="T11" fmla="*/ 9 h 1513"/>
                <a:gd name="T12" fmla="*/ 460 w 468"/>
                <a:gd name="T13" fmla="*/ 18 h 1513"/>
                <a:gd name="T14" fmla="*/ 150 w 468"/>
                <a:gd name="T15" fmla="*/ 18 h 1513"/>
                <a:gd name="T16" fmla="*/ 17 w 468"/>
                <a:gd name="T17" fmla="*/ 152 h 1513"/>
                <a:gd name="T18" fmla="*/ 17 w 468"/>
                <a:gd name="T19" fmla="*/ 1504 h 1513"/>
                <a:gd name="T20" fmla="*/ 8 w 468"/>
                <a:gd name="T21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513">
                  <a:moveTo>
                    <a:pt x="8" y="1513"/>
                  </a:moveTo>
                  <a:cubicBezTo>
                    <a:pt x="3" y="1513"/>
                    <a:pt x="0" y="1509"/>
                    <a:pt x="0" y="15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5" y="0"/>
                    <a:pt x="468" y="4"/>
                    <a:pt x="468" y="9"/>
                  </a:cubicBezTo>
                  <a:cubicBezTo>
                    <a:pt x="468" y="14"/>
                    <a:pt x="465" y="18"/>
                    <a:pt x="46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77" y="18"/>
                    <a:pt x="17" y="78"/>
                    <a:pt x="17" y="152"/>
                  </a:cubicBezTo>
                  <a:cubicBezTo>
                    <a:pt x="17" y="1504"/>
                    <a:pt x="17" y="1504"/>
                    <a:pt x="17" y="1504"/>
                  </a:cubicBezTo>
                  <a:cubicBezTo>
                    <a:pt x="17" y="1509"/>
                    <a:pt x="13" y="1513"/>
                    <a:pt x="8" y="151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7" name="line"/>
            <p:cNvSpPr>
              <a:spLocks/>
            </p:cNvSpPr>
            <p:nvPr/>
          </p:nvSpPr>
          <p:spPr bwMode="auto">
            <a:xfrm>
              <a:off x="2540875" y="2917063"/>
              <a:ext cx="1054632" cy="3535054"/>
            </a:xfrm>
            <a:custGeom>
              <a:avLst/>
              <a:gdLst>
                <a:gd name="T0" fmla="*/ 333 w 342"/>
                <a:gd name="T1" fmla="*/ 1147 h 1147"/>
                <a:gd name="T2" fmla="*/ 325 w 342"/>
                <a:gd name="T3" fmla="*/ 1138 h 1147"/>
                <a:gd name="T4" fmla="*/ 325 w 342"/>
                <a:gd name="T5" fmla="*/ 151 h 1147"/>
                <a:gd name="T6" fmla="*/ 191 w 342"/>
                <a:gd name="T7" fmla="*/ 17 h 1147"/>
                <a:gd name="T8" fmla="*/ 9 w 342"/>
                <a:gd name="T9" fmla="*/ 17 h 1147"/>
                <a:gd name="T10" fmla="*/ 0 w 342"/>
                <a:gd name="T11" fmla="*/ 8 h 1147"/>
                <a:gd name="T12" fmla="*/ 9 w 342"/>
                <a:gd name="T13" fmla="*/ 0 h 1147"/>
                <a:gd name="T14" fmla="*/ 191 w 342"/>
                <a:gd name="T15" fmla="*/ 0 h 1147"/>
                <a:gd name="T16" fmla="*/ 342 w 342"/>
                <a:gd name="T17" fmla="*/ 151 h 1147"/>
                <a:gd name="T18" fmla="*/ 342 w 342"/>
                <a:gd name="T19" fmla="*/ 1138 h 1147"/>
                <a:gd name="T20" fmla="*/ 333 w 342"/>
                <a:gd name="T21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1147">
                  <a:moveTo>
                    <a:pt x="333" y="1147"/>
                  </a:moveTo>
                  <a:cubicBezTo>
                    <a:pt x="329" y="1147"/>
                    <a:pt x="325" y="1143"/>
                    <a:pt x="325" y="1138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77"/>
                    <a:pt x="265" y="17"/>
                    <a:pt x="19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74" y="0"/>
                    <a:pt x="342" y="67"/>
                    <a:pt x="342" y="151"/>
                  </a:cubicBezTo>
                  <a:cubicBezTo>
                    <a:pt x="342" y="1138"/>
                    <a:pt x="342" y="1138"/>
                    <a:pt x="342" y="1138"/>
                  </a:cubicBezTo>
                  <a:cubicBezTo>
                    <a:pt x="342" y="1143"/>
                    <a:pt x="338" y="1147"/>
                    <a:pt x="333" y="1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8" name="line"/>
            <p:cNvSpPr>
              <a:spLocks/>
            </p:cNvSpPr>
            <p:nvPr/>
          </p:nvSpPr>
          <p:spPr bwMode="auto">
            <a:xfrm>
              <a:off x="3907823" y="2642466"/>
              <a:ext cx="1228141" cy="3809651"/>
            </a:xfrm>
            <a:custGeom>
              <a:avLst/>
              <a:gdLst>
                <a:gd name="T0" fmla="*/ 9 w 398"/>
                <a:gd name="T1" fmla="*/ 1236 h 1236"/>
                <a:gd name="T2" fmla="*/ 0 w 398"/>
                <a:gd name="T3" fmla="*/ 1227 h 1236"/>
                <a:gd name="T4" fmla="*/ 0 w 398"/>
                <a:gd name="T5" fmla="*/ 151 h 1236"/>
                <a:gd name="T6" fmla="*/ 9 w 398"/>
                <a:gd name="T7" fmla="*/ 143 h 1236"/>
                <a:gd name="T8" fmla="*/ 142 w 398"/>
                <a:gd name="T9" fmla="*/ 9 h 1236"/>
                <a:gd name="T10" fmla="*/ 151 w 398"/>
                <a:gd name="T11" fmla="*/ 0 h 1236"/>
                <a:gd name="T12" fmla="*/ 389 w 398"/>
                <a:gd name="T13" fmla="*/ 0 h 1236"/>
                <a:gd name="T14" fmla="*/ 398 w 398"/>
                <a:gd name="T15" fmla="*/ 9 h 1236"/>
                <a:gd name="T16" fmla="*/ 389 w 398"/>
                <a:gd name="T17" fmla="*/ 18 h 1236"/>
                <a:gd name="T18" fmla="*/ 159 w 398"/>
                <a:gd name="T19" fmla="*/ 18 h 1236"/>
                <a:gd name="T20" fmla="*/ 18 w 398"/>
                <a:gd name="T21" fmla="*/ 160 h 1236"/>
                <a:gd name="T22" fmla="*/ 18 w 398"/>
                <a:gd name="T23" fmla="*/ 1227 h 1236"/>
                <a:gd name="T24" fmla="*/ 9 w 398"/>
                <a:gd name="T25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1236">
                  <a:moveTo>
                    <a:pt x="9" y="1236"/>
                  </a:moveTo>
                  <a:cubicBezTo>
                    <a:pt x="4" y="1236"/>
                    <a:pt x="0" y="1232"/>
                    <a:pt x="0" y="122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46"/>
                    <a:pt x="4" y="143"/>
                    <a:pt x="9" y="143"/>
                  </a:cubicBezTo>
                  <a:cubicBezTo>
                    <a:pt x="83" y="143"/>
                    <a:pt x="142" y="83"/>
                    <a:pt x="142" y="9"/>
                  </a:cubicBezTo>
                  <a:cubicBezTo>
                    <a:pt x="142" y="4"/>
                    <a:pt x="146" y="0"/>
                    <a:pt x="151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94" y="0"/>
                    <a:pt x="398" y="4"/>
                    <a:pt x="398" y="9"/>
                  </a:cubicBezTo>
                  <a:cubicBezTo>
                    <a:pt x="398" y="14"/>
                    <a:pt x="394" y="18"/>
                    <a:pt x="389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5" y="94"/>
                    <a:pt x="94" y="155"/>
                    <a:pt x="18" y="160"/>
                  </a:cubicBezTo>
                  <a:cubicBezTo>
                    <a:pt x="18" y="1227"/>
                    <a:pt x="18" y="1227"/>
                    <a:pt x="18" y="1227"/>
                  </a:cubicBezTo>
                  <a:cubicBezTo>
                    <a:pt x="18" y="1232"/>
                    <a:pt x="14" y="1236"/>
                    <a:pt x="9" y="1236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9" name="line"/>
            <p:cNvSpPr>
              <a:spLocks/>
            </p:cNvSpPr>
            <p:nvPr/>
          </p:nvSpPr>
          <p:spPr bwMode="auto">
            <a:xfrm>
              <a:off x="2263261" y="1710045"/>
              <a:ext cx="1428808" cy="4742072"/>
            </a:xfrm>
            <a:custGeom>
              <a:avLst/>
              <a:gdLst>
                <a:gd name="T0" fmla="*/ 454 w 463"/>
                <a:gd name="T1" fmla="*/ 1539 h 1539"/>
                <a:gd name="T2" fmla="*/ 445 w 463"/>
                <a:gd name="T3" fmla="*/ 1530 h 1539"/>
                <a:gd name="T4" fmla="*/ 445 w 463"/>
                <a:gd name="T5" fmla="*/ 159 h 1539"/>
                <a:gd name="T6" fmla="*/ 303 w 463"/>
                <a:gd name="T7" fmla="*/ 18 h 1539"/>
                <a:gd name="T8" fmla="*/ 9 w 463"/>
                <a:gd name="T9" fmla="*/ 18 h 1539"/>
                <a:gd name="T10" fmla="*/ 0 w 463"/>
                <a:gd name="T11" fmla="*/ 9 h 1539"/>
                <a:gd name="T12" fmla="*/ 9 w 463"/>
                <a:gd name="T13" fmla="*/ 0 h 1539"/>
                <a:gd name="T14" fmla="*/ 312 w 463"/>
                <a:gd name="T15" fmla="*/ 0 h 1539"/>
                <a:gd name="T16" fmla="*/ 320 w 463"/>
                <a:gd name="T17" fmla="*/ 9 h 1539"/>
                <a:gd name="T18" fmla="*/ 454 w 463"/>
                <a:gd name="T19" fmla="*/ 142 h 1539"/>
                <a:gd name="T20" fmla="*/ 463 w 463"/>
                <a:gd name="T21" fmla="*/ 151 h 1539"/>
                <a:gd name="T22" fmla="*/ 463 w 463"/>
                <a:gd name="T23" fmla="*/ 1530 h 1539"/>
                <a:gd name="T24" fmla="*/ 454 w 463"/>
                <a:gd name="T25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3" h="1539">
                  <a:moveTo>
                    <a:pt x="454" y="1539"/>
                  </a:moveTo>
                  <a:cubicBezTo>
                    <a:pt x="449" y="1539"/>
                    <a:pt x="445" y="1535"/>
                    <a:pt x="445" y="1530"/>
                  </a:cubicBezTo>
                  <a:cubicBezTo>
                    <a:pt x="445" y="159"/>
                    <a:pt x="445" y="159"/>
                    <a:pt x="445" y="159"/>
                  </a:cubicBezTo>
                  <a:cubicBezTo>
                    <a:pt x="369" y="155"/>
                    <a:pt x="308" y="94"/>
                    <a:pt x="303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7" y="0"/>
                    <a:pt x="320" y="4"/>
                    <a:pt x="320" y="9"/>
                  </a:cubicBezTo>
                  <a:cubicBezTo>
                    <a:pt x="320" y="83"/>
                    <a:pt x="380" y="142"/>
                    <a:pt x="454" y="142"/>
                  </a:cubicBezTo>
                  <a:cubicBezTo>
                    <a:pt x="459" y="142"/>
                    <a:pt x="463" y="146"/>
                    <a:pt x="463" y="151"/>
                  </a:cubicBezTo>
                  <a:cubicBezTo>
                    <a:pt x="463" y="1530"/>
                    <a:pt x="463" y="1530"/>
                    <a:pt x="463" y="1530"/>
                  </a:cubicBezTo>
                  <a:cubicBezTo>
                    <a:pt x="463" y="1535"/>
                    <a:pt x="459" y="1539"/>
                    <a:pt x="454" y="153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0" name="line"/>
            <p:cNvSpPr>
              <a:spLocks/>
            </p:cNvSpPr>
            <p:nvPr/>
          </p:nvSpPr>
          <p:spPr bwMode="auto">
            <a:xfrm>
              <a:off x="3830875" y="2337694"/>
              <a:ext cx="505439" cy="502422"/>
            </a:xfrm>
            <a:custGeom>
              <a:avLst/>
              <a:gdLst>
                <a:gd name="T0" fmla="*/ 9 w 164"/>
                <a:gd name="T1" fmla="*/ 163 h 163"/>
                <a:gd name="T2" fmla="*/ 0 w 164"/>
                <a:gd name="T3" fmla="*/ 155 h 163"/>
                <a:gd name="T4" fmla="*/ 9 w 164"/>
                <a:gd name="T5" fmla="*/ 146 h 163"/>
                <a:gd name="T6" fmla="*/ 146 w 164"/>
                <a:gd name="T7" fmla="*/ 8 h 163"/>
                <a:gd name="T8" fmla="*/ 155 w 164"/>
                <a:gd name="T9" fmla="*/ 0 h 163"/>
                <a:gd name="T10" fmla="*/ 164 w 164"/>
                <a:gd name="T11" fmla="*/ 8 h 163"/>
                <a:gd name="T12" fmla="*/ 9 w 16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3">
                  <a:moveTo>
                    <a:pt x="9" y="163"/>
                  </a:moveTo>
                  <a:cubicBezTo>
                    <a:pt x="4" y="163"/>
                    <a:pt x="0" y="159"/>
                    <a:pt x="0" y="155"/>
                  </a:cubicBezTo>
                  <a:cubicBezTo>
                    <a:pt x="0" y="150"/>
                    <a:pt x="4" y="146"/>
                    <a:pt x="9" y="146"/>
                  </a:cubicBezTo>
                  <a:cubicBezTo>
                    <a:pt x="85" y="146"/>
                    <a:pt x="146" y="84"/>
                    <a:pt x="146" y="8"/>
                  </a:cubicBezTo>
                  <a:cubicBezTo>
                    <a:pt x="146" y="4"/>
                    <a:pt x="150" y="0"/>
                    <a:pt x="155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94"/>
                    <a:pt x="94" y="163"/>
                    <a:pt x="9" y="16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line"/>
            <p:cNvSpPr>
              <a:spLocks/>
            </p:cNvSpPr>
            <p:nvPr/>
          </p:nvSpPr>
          <p:spPr bwMode="auto">
            <a:xfrm>
              <a:off x="3925928" y="3371203"/>
              <a:ext cx="706106" cy="440562"/>
            </a:xfrm>
            <a:custGeom>
              <a:avLst/>
              <a:gdLst>
                <a:gd name="T0" fmla="*/ 56 w 229"/>
                <a:gd name="T1" fmla="*/ 143 h 143"/>
                <a:gd name="T2" fmla="*/ 8 w 229"/>
                <a:gd name="T3" fmla="*/ 136 h 143"/>
                <a:gd name="T4" fmla="*/ 2 w 229"/>
                <a:gd name="T5" fmla="*/ 125 h 143"/>
                <a:gd name="T6" fmla="*/ 12 w 229"/>
                <a:gd name="T7" fmla="*/ 119 h 143"/>
                <a:gd name="T8" fmla="*/ 211 w 229"/>
                <a:gd name="T9" fmla="*/ 8 h 143"/>
                <a:gd name="T10" fmla="*/ 222 w 229"/>
                <a:gd name="T11" fmla="*/ 2 h 143"/>
                <a:gd name="T12" fmla="*/ 228 w 229"/>
                <a:gd name="T13" fmla="*/ 12 h 143"/>
                <a:gd name="T14" fmla="*/ 56 w 229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43">
                  <a:moveTo>
                    <a:pt x="56" y="143"/>
                  </a:moveTo>
                  <a:cubicBezTo>
                    <a:pt x="40" y="143"/>
                    <a:pt x="24" y="140"/>
                    <a:pt x="8" y="136"/>
                  </a:cubicBezTo>
                  <a:cubicBezTo>
                    <a:pt x="3" y="135"/>
                    <a:pt x="0" y="130"/>
                    <a:pt x="2" y="125"/>
                  </a:cubicBezTo>
                  <a:cubicBezTo>
                    <a:pt x="3" y="121"/>
                    <a:pt x="8" y="118"/>
                    <a:pt x="12" y="119"/>
                  </a:cubicBezTo>
                  <a:cubicBezTo>
                    <a:pt x="98" y="143"/>
                    <a:pt x="187" y="93"/>
                    <a:pt x="211" y="8"/>
                  </a:cubicBezTo>
                  <a:cubicBezTo>
                    <a:pt x="212" y="3"/>
                    <a:pt x="217" y="0"/>
                    <a:pt x="222" y="2"/>
                  </a:cubicBezTo>
                  <a:cubicBezTo>
                    <a:pt x="226" y="3"/>
                    <a:pt x="229" y="8"/>
                    <a:pt x="228" y="12"/>
                  </a:cubicBezTo>
                  <a:cubicBezTo>
                    <a:pt x="205" y="91"/>
                    <a:pt x="134" y="143"/>
                    <a:pt x="56" y="1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line"/>
            <p:cNvSpPr>
              <a:spLocks/>
            </p:cNvSpPr>
            <p:nvPr/>
          </p:nvSpPr>
          <p:spPr bwMode="auto">
            <a:xfrm>
              <a:off x="3034243" y="1160851"/>
              <a:ext cx="734773" cy="455649"/>
            </a:xfrm>
            <a:custGeom>
              <a:avLst/>
              <a:gdLst>
                <a:gd name="T0" fmla="*/ 180 w 238"/>
                <a:gd name="T1" fmla="*/ 147 h 148"/>
                <a:gd name="T2" fmla="*/ 1 w 238"/>
                <a:gd name="T3" fmla="*/ 12 h 148"/>
                <a:gd name="T4" fmla="*/ 7 w 238"/>
                <a:gd name="T5" fmla="*/ 1 h 148"/>
                <a:gd name="T6" fmla="*/ 18 w 238"/>
                <a:gd name="T7" fmla="*/ 7 h 148"/>
                <a:gd name="T8" fmla="*/ 226 w 238"/>
                <a:gd name="T9" fmla="*/ 123 h 148"/>
                <a:gd name="T10" fmla="*/ 237 w 238"/>
                <a:gd name="T11" fmla="*/ 129 h 148"/>
                <a:gd name="T12" fmla="*/ 231 w 238"/>
                <a:gd name="T13" fmla="*/ 139 h 148"/>
                <a:gd name="T14" fmla="*/ 180 w 238"/>
                <a:gd name="T1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148">
                  <a:moveTo>
                    <a:pt x="180" y="147"/>
                  </a:moveTo>
                  <a:cubicBezTo>
                    <a:pt x="99" y="147"/>
                    <a:pt x="25" y="93"/>
                    <a:pt x="1" y="12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2" y="0"/>
                    <a:pt x="17" y="2"/>
                    <a:pt x="18" y="7"/>
                  </a:cubicBezTo>
                  <a:cubicBezTo>
                    <a:pt x="43" y="96"/>
                    <a:pt x="137" y="148"/>
                    <a:pt x="226" y="123"/>
                  </a:cubicBezTo>
                  <a:cubicBezTo>
                    <a:pt x="231" y="122"/>
                    <a:pt x="235" y="124"/>
                    <a:pt x="237" y="129"/>
                  </a:cubicBezTo>
                  <a:cubicBezTo>
                    <a:pt x="238" y="133"/>
                    <a:pt x="235" y="138"/>
                    <a:pt x="231" y="139"/>
                  </a:cubicBezTo>
                  <a:cubicBezTo>
                    <a:pt x="214" y="144"/>
                    <a:pt x="197" y="147"/>
                    <a:pt x="180" y="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3" name="line"/>
            <p:cNvSpPr>
              <a:spLocks/>
            </p:cNvSpPr>
            <p:nvPr/>
          </p:nvSpPr>
          <p:spPr bwMode="auto">
            <a:xfrm>
              <a:off x="3111191" y="2411623"/>
              <a:ext cx="580878" cy="478281"/>
            </a:xfrm>
            <a:custGeom>
              <a:avLst/>
              <a:gdLst>
                <a:gd name="T0" fmla="*/ 178 w 188"/>
                <a:gd name="T1" fmla="*/ 155 h 155"/>
                <a:gd name="T2" fmla="*/ 170 w 188"/>
                <a:gd name="T3" fmla="*/ 148 h 155"/>
                <a:gd name="T4" fmla="*/ 11 w 188"/>
                <a:gd name="T5" fmla="*/ 30 h 155"/>
                <a:gd name="T6" fmla="*/ 1 w 188"/>
                <a:gd name="T7" fmla="*/ 23 h 155"/>
                <a:gd name="T8" fmla="*/ 8 w 188"/>
                <a:gd name="T9" fmla="*/ 13 h 155"/>
                <a:gd name="T10" fmla="*/ 187 w 188"/>
                <a:gd name="T11" fmla="*/ 145 h 155"/>
                <a:gd name="T12" fmla="*/ 180 w 188"/>
                <a:gd name="T13" fmla="*/ 155 h 155"/>
                <a:gd name="T14" fmla="*/ 178 w 188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5">
                  <a:moveTo>
                    <a:pt x="178" y="155"/>
                  </a:moveTo>
                  <a:cubicBezTo>
                    <a:pt x="174" y="155"/>
                    <a:pt x="170" y="152"/>
                    <a:pt x="170" y="148"/>
                  </a:cubicBezTo>
                  <a:cubicBezTo>
                    <a:pt x="158" y="72"/>
                    <a:pt x="87" y="19"/>
                    <a:pt x="11" y="30"/>
                  </a:cubicBezTo>
                  <a:cubicBezTo>
                    <a:pt x="6" y="31"/>
                    <a:pt x="2" y="28"/>
                    <a:pt x="1" y="23"/>
                  </a:cubicBezTo>
                  <a:cubicBezTo>
                    <a:pt x="0" y="18"/>
                    <a:pt x="4" y="14"/>
                    <a:pt x="8" y="13"/>
                  </a:cubicBezTo>
                  <a:cubicBezTo>
                    <a:pt x="94" y="0"/>
                    <a:pt x="174" y="60"/>
                    <a:pt x="187" y="145"/>
                  </a:cubicBezTo>
                  <a:cubicBezTo>
                    <a:pt x="188" y="150"/>
                    <a:pt x="184" y="154"/>
                    <a:pt x="180" y="155"/>
                  </a:cubicBezTo>
                  <a:cubicBezTo>
                    <a:pt x="179" y="155"/>
                    <a:pt x="179" y="155"/>
                    <a:pt x="178" y="15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4" name="line"/>
            <p:cNvSpPr>
              <a:spLocks/>
            </p:cNvSpPr>
            <p:nvPr/>
          </p:nvSpPr>
          <p:spPr bwMode="auto">
            <a:xfrm>
              <a:off x="3730024" y="1178957"/>
              <a:ext cx="980702" cy="315334"/>
            </a:xfrm>
            <a:custGeom>
              <a:avLst/>
              <a:gdLst>
                <a:gd name="T0" fmla="*/ 139 w 318"/>
                <a:gd name="T1" fmla="*/ 102 h 102"/>
                <a:gd name="T2" fmla="*/ 4 w 318"/>
                <a:gd name="T3" fmla="*/ 55 h 102"/>
                <a:gd name="T4" fmla="*/ 3 w 318"/>
                <a:gd name="T5" fmla="*/ 43 h 102"/>
                <a:gd name="T6" fmla="*/ 15 w 318"/>
                <a:gd name="T7" fmla="*/ 42 h 102"/>
                <a:gd name="T8" fmla="*/ 166 w 318"/>
                <a:gd name="T9" fmla="*/ 83 h 102"/>
                <a:gd name="T10" fmla="*/ 302 w 318"/>
                <a:gd name="T11" fmla="*/ 5 h 102"/>
                <a:gd name="T12" fmla="*/ 314 w 318"/>
                <a:gd name="T13" fmla="*/ 3 h 102"/>
                <a:gd name="T14" fmla="*/ 315 w 318"/>
                <a:gd name="T15" fmla="*/ 15 h 102"/>
                <a:gd name="T16" fmla="*/ 168 w 318"/>
                <a:gd name="T17" fmla="*/ 100 h 102"/>
                <a:gd name="T18" fmla="*/ 139 w 31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102">
                  <a:moveTo>
                    <a:pt x="139" y="102"/>
                  </a:moveTo>
                  <a:cubicBezTo>
                    <a:pt x="90" y="102"/>
                    <a:pt x="43" y="86"/>
                    <a:pt x="4" y="55"/>
                  </a:cubicBezTo>
                  <a:cubicBezTo>
                    <a:pt x="0" y="53"/>
                    <a:pt x="0" y="47"/>
                    <a:pt x="3" y="43"/>
                  </a:cubicBezTo>
                  <a:cubicBezTo>
                    <a:pt x="5" y="40"/>
                    <a:pt x="11" y="39"/>
                    <a:pt x="15" y="42"/>
                  </a:cubicBezTo>
                  <a:cubicBezTo>
                    <a:pt x="58" y="75"/>
                    <a:pt x="112" y="90"/>
                    <a:pt x="166" y="83"/>
                  </a:cubicBezTo>
                  <a:cubicBezTo>
                    <a:pt x="220" y="76"/>
                    <a:pt x="268" y="48"/>
                    <a:pt x="302" y="5"/>
                  </a:cubicBezTo>
                  <a:cubicBezTo>
                    <a:pt x="305" y="1"/>
                    <a:pt x="310" y="0"/>
                    <a:pt x="314" y="3"/>
                  </a:cubicBezTo>
                  <a:cubicBezTo>
                    <a:pt x="317" y="6"/>
                    <a:pt x="318" y="11"/>
                    <a:pt x="315" y="15"/>
                  </a:cubicBezTo>
                  <a:cubicBezTo>
                    <a:pt x="279" y="62"/>
                    <a:pt x="227" y="92"/>
                    <a:pt x="168" y="100"/>
                  </a:cubicBezTo>
                  <a:cubicBezTo>
                    <a:pt x="158" y="101"/>
                    <a:pt x="149" y="102"/>
                    <a:pt x="139" y="10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5" name="line"/>
            <p:cNvSpPr>
              <a:spLocks/>
            </p:cNvSpPr>
            <p:nvPr/>
          </p:nvSpPr>
          <p:spPr bwMode="auto">
            <a:xfrm>
              <a:off x="3081016" y="3188642"/>
              <a:ext cx="496387" cy="354562"/>
            </a:xfrm>
            <a:custGeom>
              <a:avLst/>
              <a:gdLst>
                <a:gd name="T0" fmla="*/ 9 w 161"/>
                <a:gd name="T1" fmla="*/ 115 h 115"/>
                <a:gd name="T2" fmla="*/ 7 w 161"/>
                <a:gd name="T3" fmla="*/ 115 h 115"/>
                <a:gd name="T4" fmla="*/ 1 w 161"/>
                <a:gd name="T5" fmla="*/ 104 h 115"/>
                <a:gd name="T6" fmla="*/ 154 w 161"/>
                <a:gd name="T7" fmla="*/ 18 h 115"/>
                <a:gd name="T8" fmla="*/ 160 w 161"/>
                <a:gd name="T9" fmla="*/ 29 h 115"/>
                <a:gd name="T10" fmla="*/ 149 w 161"/>
                <a:gd name="T11" fmla="*/ 35 h 115"/>
                <a:gd name="T12" fmla="*/ 68 w 161"/>
                <a:gd name="T13" fmla="*/ 45 h 115"/>
                <a:gd name="T14" fmla="*/ 18 w 161"/>
                <a:gd name="T15" fmla="*/ 109 h 115"/>
                <a:gd name="T16" fmla="*/ 9 w 161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15">
                  <a:moveTo>
                    <a:pt x="9" y="115"/>
                  </a:moveTo>
                  <a:cubicBezTo>
                    <a:pt x="9" y="115"/>
                    <a:pt x="8" y="115"/>
                    <a:pt x="7" y="115"/>
                  </a:cubicBezTo>
                  <a:cubicBezTo>
                    <a:pt x="2" y="114"/>
                    <a:pt x="0" y="109"/>
                    <a:pt x="1" y="104"/>
                  </a:cubicBezTo>
                  <a:cubicBezTo>
                    <a:pt x="20" y="38"/>
                    <a:pt x="88" y="0"/>
                    <a:pt x="154" y="18"/>
                  </a:cubicBezTo>
                  <a:cubicBezTo>
                    <a:pt x="159" y="20"/>
                    <a:pt x="161" y="24"/>
                    <a:pt x="160" y="29"/>
                  </a:cubicBezTo>
                  <a:cubicBezTo>
                    <a:pt x="159" y="33"/>
                    <a:pt x="154" y="36"/>
                    <a:pt x="149" y="35"/>
                  </a:cubicBezTo>
                  <a:cubicBezTo>
                    <a:pt x="122" y="27"/>
                    <a:pt x="93" y="31"/>
                    <a:pt x="68" y="45"/>
                  </a:cubicBezTo>
                  <a:cubicBezTo>
                    <a:pt x="43" y="59"/>
                    <a:pt x="25" y="81"/>
                    <a:pt x="18" y="109"/>
                  </a:cubicBezTo>
                  <a:cubicBezTo>
                    <a:pt x="17" y="113"/>
                    <a:pt x="13" y="115"/>
                    <a:pt x="9" y="11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136" name="circle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8075" y="417502"/>
            <a:ext cx="924878" cy="924878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7" name="circle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8391" y="1606414"/>
            <a:ext cx="840387" cy="838877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8" name="circle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6390" y="1490239"/>
            <a:ext cx="911299" cy="91129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9" name="circle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1198" y="2540345"/>
            <a:ext cx="663860" cy="66235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0" name="circle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899" y="2820977"/>
            <a:ext cx="663860" cy="66536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1" name="circl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00391" y="2152590"/>
            <a:ext cx="602001" cy="60049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2" name="circle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62917" y="3160450"/>
            <a:ext cx="639720" cy="64122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3" name="circle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110" y="2226520"/>
            <a:ext cx="694035" cy="69554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4" name="circle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7443" y="849010"/>
            <a:ext cx="675930" cy="67442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5" name="circle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52592" y="781116"/>
            <a:ext cx="820772" cy="819264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6" name="circle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70742" y="3356590"/>
            <a:ext cx="564281" cy="56428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47" name="people"/>
          <p:cNvGrpSpPr/>
          <p:nvPr>
            <p:custDataLst>
              <p:tags r:id="rId18"/>
            </p:custDataLst>
          </p:nvPr>
        </p:nvGrpSpPr>
        <p:grpSpPr>
          <a:xfrm>
            <a:off x="3084952" y="1776906"/>
            <a:ext cx="647265" cy="434526"/>
            <a:chOff x="4811577" y="1568220"/>
            <a:chExt cx="647265" cy="434526"/>
          </a:xfrm>
        </p:grpSpPr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11577" y="1568220"/>
              <a:ext cx="478281" cy="434526"/>
            </a:xfrm>
            <a:custGeom>
              <a:avLst/>
              <a:gdLst>
                <a:gd name="T0" fmla="*/ 154 w 155"/>
                <a:gd name="T1" fmla="*/ 136 h 141"/>
                <a:gd name="T2" fmla="*/ 102 w 155"/>
                <a:gd name="T3" fmla="*/ 94 h 141"/>
                <a:gd name="T4" fmla="*/ 91 w 155"/>
                <a:gd name="T5" fmla="*/ 95 h 141"/>
                <a:gd name="T6" fmla="*/ 91 w 155"/>
                <a:gd name="T7" fmla="*/ 92 h 141"/>
                <a:gd name="T8" fmla="*/ 114 w 155"/>
                <a:gd name="T9" fmla="*/ 48 h 141"/>
                <a:gd name="T10" fmla="*/ 77 w 155"/>
                <a:gd name="T11" fmla="*/ 0 h 141"/>
                <a:gd name="T12" fmla="*/ 41 w 155"/>
                <a:gd name="T13" fmla="*/ 48 h 141"/>
                <a:gd name="T14" fmla="*/ 64 w 155"/>
                <a:gd name="T15" fmla="*/ 92 h 141"/>
                <a:gd name="T16" fmla="*/ 64 w 155"/>
                <a:gd name="T17" fmla="*/ 95 h 141"/>
                <a:gd name="T18" fmla="*/ 53 w 155"/>
                <a:gd name="T19" fmla="*/ 94 h 141"/>
                <a:gd name="T20" fmla="*/ 1 w 155"/>
                <a:gd name="T21" fmla="*/ 136 h 141"/>
                <a:gd name="T22" fmla="*/ 1 w 155"/>
                <a:gd name="T23" fmla="*/ 139 h 141"/>
                <a:gd name="T24" fmla="*/ 4 w 155"/>
                <a:gd name="T25" fmla="*/ 141 h 141"/>
                <a:gd name="T26" fmla="*/ 151 w 155"/>
                <a:gd name="T27" fmla="*/ 141 h 141"/>
                <a:gd name="T28" fmla="*/ 154 w 155"/>
                <a:gd name="T29" fmla="*/ 139 h 141"/>
                <a:gd name="T30" fmla="*/ 154 w 155"/>
                <a:gd name="T31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1">
                  <a:moveTo>
                    <a:pt x="154" y="136"/>
                  </a:moveTo>
                  <a:cubicBezTo>
                    <a:pt x="145" y="115"/>
                    <a:pt x="133" y="95"/>
                    <a:pt x="102" y="94"/>
                  </a:cubicBezTo>
                  <a:cubicBezTo>
                    <a:pt x="97" y="93"/>
                    <a:pt x="94" y="94"/>
                    <a:pt x="91" y="95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4" y="85"/>
                    <a:pt x="114" y="68"/>
                    <a:pt x="114" y="48"/>
                  </a:cubicBezTo>
                  <a:cubicBezTo>
                    <a:pt x="114" y="21"/>
                    <a:pt x="97" y="0"/>
                    <a:pt x="77" y="0"/>
                  </a:cubicBezTo>
                  <a:cubicBezTo>
                    <a:pt x="57" y="0"/>
                    <a:pt x="41" y="21"/>
                    <a:pt x="41" y="48"/>
                  </a:cubicBezTo>
                  <a:cubicBezTo>
                    <a:pt x="41" y="68"/>
                    <a:pt x="51" y="85"/>
                    <a:pt x="64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1" y="94"/>
                    <a:pt x="58" y="93"/>
                    <a:pt x="53" y="94"/>
                  </a:cubicBezTo>
                  <a:cubicBezTo>
                    <a:pt x="22" y="95"/>
                    <a:pt x="10" y="115"/>
                    <a:pt x="1" y="136"/>
                  </a:cubicBezTo>
                  <a:cubicBezTo>
                    <a:pt x="0" y="137"/>
                    <a:pt x="0" y="138"/>
                    <a:pt x="1" y="139"/>
                  </a:cubicBezTo>
                  <a:cubicBezTo>
                    <a:pt x="1" y="140"/>
                    <a:pt x="3" y="141"/>
                    <a:pt x="4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1"/>
                    <a:pt x="153" y="140"/>
                    <a:pt x="154" y="139"/>
                  </a:cubicBezTo>
                  <a:cubicBezTo>
                    <a:pt x="155" y="138"/>
                    <a:pt x="155" y="137"/>
                    <a:pt x="15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101262" y="1654220"/>
              <a:ext cx="357580" cy="325895"/>
            </a:xfrm>
            <a:custGeom>
              <a:avLst/>
              <a:gdLst>
                <a:gd name="T0" fmla="*/ 116 w 116"/>
                <a:gd name="T1" fmla="*/ 102 h 106"/>
                <a:gd name="T2" fmla="*/ 77 w 116"/>
                <a:gd name="T3" fmla="*/ 70 h 106"/>
                <a:gd name="T4" fmla="*/ 68 w 116"/>
                <a:gd name="T5" fmla="*/ 71 h 106"/>
                <a:gd name="T6" fmla="*/ 68 w 116"/>
                <a:gd name="T7" fmla="*/ 69 h 106"/>
                <a:gd name="T8" fmla="*/ 86 w 116"/>
                <a:gd name="T9" fmla="*/ 36 h 106"/>
                <a:gd name="T10" fmla="*/ 58 w 116"/>
                <a:gd name="T11" fmla="*/ 0 h 106"/>
                <a:gd name="T12" fmla="*/ 31 w 116"/>
                <a:gd name="T13" fmla="*/ 36 h 106"/>
                <a:gd name="T14" fmla="*/ 48 w 116"/>
                <a:gd name="T15" fmla="*/ 69 h 106"/>
                <a:gd name="T16" fmla="*/ 48 w 116"/>
                <a:gd name="T17" fmla="*/ 71 h 106"/>
                <a:gd name="T18" fmla="*/ 40 w 116"/>
                <a:gd name="T19" fmla="*/ 70 h 106"/>
                <a:gd name="T20" fmla="*/ 1 w 116"/>
                <a:gd name="T21" fmla="*/ 102 h 106"/>
                <a:gd name="T22" fmla="*/ 1 w 116"/>
                <a:gd name="T23" fmla="*/ 104 h 106"/>
                <a:gd name="T24" fmla="*/ 3 w 116"/>
                <a:gd name="T25" fmla="*/ 106 h 106"/>
                <a:gd name="T26" fmla="*/ 114 w 116"/>
                <a:gd name="T27" fmla="*/ 106 h 106"/>
                <a:gd name="T28" fmla="*/ 116 w 116"/>
                <a:gd name="T29" fmla="*/ 104 h 106"/>
                <a:gd name="T30" fmla="*/ 116 w 116"/>
                <a:gd name="T3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6">
                  <a:moveTo>
                    <a:pt x="116" y="102"/>
                  </a:moveTo>
                  <a:cubicBezTo>
                    <a:pt x="109" y="87"/>
                    <a:pt x="100" y="71"/>
                    <a:pt x="77" y="70"/>
                  </a:cubicBezTo>
                  <a:cubicBezTo>
                    <a:pt x="73" y="70"/>
                    <a:pt x="71" y="71"/>
                    <a:pt x="68" y="71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8" y="64"/>
                    <a:pt x="86" y="51"/>
                    <a:pt x="86" y="36"/>
                  </a:cubicBezTo>
                  <a:cubicBezTo>
                    <a:pt x="86" y="16"/>
                    <a:pt x="73" y="0"/>
                    <a:pt x="58" y="0"/>
                  </a:cubicBezTo>
                  <a:cubicBezTo>
                    <a:pt x="43" y="0"/>
                    <a:pt x="31" y="16"/>
                    <a:pt x="31" y="36"/>
                  </a:cubicBezTo>
                  <a:cubicBezTo>
                    <a:pt x="31" y="51"/>
                    <a:pt x="38" y="64"/>
                    <a:pt x="48" y="6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4" y="70"/>
                    <a:pt x="40" y="70"/>
                  </a:cubicBezTo>
                  <a:cubicBezTo>
                    <a:pt x="17" y="71"/>
                    <a:pt x="8" y="87"/>
                    <a:pt x="1" y="102"/>
                  </a:cubicBezTo>
                  <a:cubicBezTo>
                    <a:pt x="0" y="103"/>
                    <a:pt x="0" y="104"/>
                    <a:pt x="1" y="104"/>
                  </a:cubicBezTo>
                  <a:cubicBezTo>
                    <a:pt x="1" y="105"/>
                    <a:pt x="2" y="106"/>
                    <a:pt x="3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6"/>
                    <a:pt x="115" y="105"/>
                    <a:pt x="116" y="104"/>
                  </a:cubicBezTo>
                  <a:cubicBezTo>
                    <a:pt x="116" y="104"/>
                    <a:pt x="116" y="103"/>
                    <a:pt x="11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50" name="speech bubbl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92672" y="965186"/>
            <a:ext cx="534105" cy="508457"/>
          </a:xfrm>
          <a:custGeom>
            <a:avLst/>
            <a:gdLst>
              <a:gd name="T0" fmla="*/ 141 w 173"/>
              <a:gd name="T1" fmla="*/ 0 h 165"/>
              <a:gd name="T2" fmla="*/ 28 w 173"/>
              <a:gd name="T3" fmla="*/ 0 h 165"/>
              <a:gd name="T4" fmla="*/ 27 w 173"/>
              <a:gd name="T5" fmla="*/ 0 h 165"/>
              <a:gd name="T6" fmla="*/ 0 w 173"/>
              <a:gd name="T7" fmla="*/ 33 h 165"/>
              <a:gd name="T8" fmla="*/ 0 w 173"/>
              <a:gd name="T9" fmla="*/ 93 h 165"/>
              <a:gd name="T10" fmla="*/ 31 w 173"/>
              <a:gd name="T11" fmla="*/ 128 h 165"/>
              <a:gd name="T12" fmla="*/ 71 w 173"/>
              <a:gd name="T13" fmla="*/ 128 h 165"/>
              <a:gd name="T14" fmla="*/ 95 w 173"/>
              <a:gd name="T15" fmla="*/ 163 h 165"/>
              <a:gd name="T16" fmla="*/ 98 w 173"/>
              <a:gd name="T17" fmla="*/ 165 h 165"/>
              <a:gd name="T18" fmla="*/ 98 w 173"/>
              <a:gd name="T19" fmla="*/ 165 h 165"/>
              <a:gd name="T20" fmla="*/ 102 w 173"/>
              <a:gd name="T21" fmla="*/ 163 h 165"/>
              <a:gd name="T22" fmla="*/ 123 w 173"/>
              <a:gd name="T23" fmla="*/ 128 h 165"/>
              <a:gd name="T24" fmla="*/ 141 w 173"/>
              <a:gd name="T25" fmla="*/ 128 h 165"/>
              <a:gd name="T26" fmla="*/ 173 w 173"/>
              <a:gd name="T27" fmla="*/ 93 h 165"/>
              <a:gd name="T28" fmla="*/ 173 w 173"/>
              <a:gd name="T29" fmla="*/ 33 h 165"/>
              <a:gd name="T30" fmla="*/ 141 w 173"/>
              <a:gd name="T3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41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11" y="2"/>
                  <a:pt x="0" y="16"/>
                  <a:pt x="0" y="3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14" y="128"/>
                  <a:pt x="3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4"/>
                  <a:pt x="97" y="165"/>
                  <a:pt x="98" y="165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4"/>
                  <a:pt x="102" y="16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8" y="128"/>
                  <a:pt x="173" y="112"/>
                  <a:pt x="173" y="93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3" y="15"/>
                  <a:pt x="159" y="0"/>
                  <a:pt x="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51" name="letter"/>
          <p:cNvGrpSpPr/>
          <p:nvPr>
            <p:custDataLst>
              <p:tags r:id="rId20"/>
            </p:custDataLst>
          </p:nvPr>
        </p:nvGrpSpPr>
        <p:grpSpPr>
          <a:xfrm>
            <a:off x="1810040" y="583466"/>
            <a:ext cx="433018" cy="582386"/>
            <a:chOff x="3536665" y="374780"/>
            <a:chExt cx="433018" cy="582386"/>
          </a:xfrm>
        </p:grpSpPr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36665" y="374780"/>
              <a:ext cx="433018" cy="582386"/>
            </a:xfrm>
            <a:custGeom>
              <a:avLst/>
              <a:gdLst>
                <a:gd name="T0" fmla="*/ 127 w 140"/>
                <a:gd name="T1" fmla="*/ 0 h 189"/>
                <a:gd name="T2" fmla="*/ 14 w 140"/>
                <a:gd name="T3" fmla="*/ 0 h 189"/>
                <a:gd name="T4" fmla="*/ 0 w 140"/>
                <a:gd name="T5" fmla="*/ 14 h 189"/>
                <a:gd name="T6" fmla="*/ 0 w 140"/>
                <a:gd name="T7" fmla="*/ 175 h 189"/>
                <a:gd name="T8" fmla="*/ 14 w 140"/>
                <a:gd name="T9" fmla="*/ 189 h 189"/>
                <a:gd name="T10" fmla="*/ 127 w 140"/>
                <a:gd name="T11" fmla="*/ 189 h 189"/>
                <a:gd name="T12" fmla="*/ 140 w 140"/>
                <a:gd name="T13" fmla="*/ 175 h 189"/>
                <a:gd name="T14" fmla="*/ 140 w 140"/>
                <a:gd name="T15" fmla="*/ 14 h 189"/>
                <a:gd name="T16" fmla="*/ 127 w 140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9">
                  <a:moveTo>
                    <a:pt x="1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89"/>
                    <a:pt x="14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5" y="189"/>
                    <a:pt x="140" y="183"/>
                    <a:pt x="140" y="175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6"/>
                    <a:pt x="13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3805227" y="445693"/>
              <a:ext cx="105614" cy="24140"/>
            </a:xfrm>
            <a:custGeom>
              <a:avLst/>
              <a:gdLst>
                <a:gd name="T0" fmla="*/ 30 w 34"/>
                <a:gd name="T1" fmla="*/ 8 h 8"/>
                <a:gd name="T2" fmla="*/ 4 w 34"/>
                <a:gd name="T3" fmla="*/ 8 h 8"/>
                <a:gd name="T4" fmla="*/ 0 w 34"/>
                <a:gd name="T5" fmla="*/ 4 h 8"/>
                <a:gd name="T6" fmla="*/ 4 w 34"/>
                <a:gd name="T7" fmla="*/ 0 h 8"/>
                <a:gd name="T8" fmla="*/ 30 w 34"/>
                <a:gd name="T9" fmla="*/ 0 h 8"/>
                <a:gd name="T10" fmla="*/ 34 w 34"/>
                <a:gd name="T11" fmla="*/ 4 h 8"/>
                <a:gd name="T12" fmla="*/ 30 w 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598524" y="504535"/>
              <a:ext cx="312316" cy="27158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3598524" y="566395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598524" y="741413"/>
              <a:ext cx="312316" cy="2565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3598524" y="679553"/>
              <a:ext cx="312316" cy="28667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3598524" y="803272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3598524" y="622219"/>
              <a:ext cx="312316" cy="30175"/>
            </a:xfrm>
            <a:custGeom>
              <a:avLst/>
              <a:gdLst>
                <a:gd name="T0" fmla="*/ 97 w 101"/>
                <a:gd name="T1" fmla="*/ 10 h 10"/>
                <a:gd name="T2" fmla="*/ 97 w 101"/>
                <a:gd name="T3" fmla="*/ 10 h 10"/>
                <a:gd name="T4" fmla="*/ 4 w 101"/>
                <a:gd name="T5" fmla="*/ 8 h 10"/>
                <a:gd name="T6" fmla="*/ 0 w 101"/>
                <a:gd name="T7" fmla="*/ 4 h 10"/>
                <a:gd name="T8" fmla="*/ 4 w 101"/>
                <a:gd name="T9" fmla="*/ 0 h 10"/>
                <a:gd name="T10" fmla="*/ 4 w 101"/>
                <a:gd name="T11" fmla="*/ 0 h 10"/>
                <a:gd name="T12" fmla="*/ 97 w 101"/>
                <a:gd name="T13" fmla="*/ 2 h 10"/>
                <a:gd name="T14" fmla="*/ 101 w 101"/>
                <a:gd name="T15" fmla="*/ 6 h 10"/>
                <a:gd name="T16" fmla="*/ 97 w 10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">
                  <a:moveTo>
                    <a:pt x="97" y="10"/>
                  </a:moveTo>
                  <a:cubicBezTo>
                    <a:pt x="97" y="10"/>
                    <a:pt x="97" y="10"/>
                    <a:pt x="97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9" y="2"/>
                    <a:pt x="101" y="3"/>
                    <a:pt x="101" y="6"/>
                  </a:cubicBezTo>
                  <a:cubicBezTo>
                    <a:pt x="101" y="8"/>
                    <a:pt x="99" y="10"/>
                    <a:pt x="97" y="1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604559" y="853062"/>
              <a:ext cx="108632" cy="33193"/>
            </a:xfrm>
            <a:custGeom>
              <a:avLst/>
              <a:gdLst>
                <a:gd name="T0" fmla="*/ 0 w 35"/>
                <a:gd name="T1" fmla="*/ 11 h 11"/>
                <a:gd name="T2" fmla="*/ 0 w 35"/>
                <a:gd name="T3" fmla="*/ 10 h 11"/>
                <a:gd name="T4" fmla="*/ 0 w 35"/>
                <a:gd name="T5" fmla="*/ 10 h 11"/>
                <a:gd name="T6" fmla="*/ 11 w 35"/>
                <a:gd name="T7" fmla="*/ 0 h 11"/>
                <a:gd name="T8" fmla="*/ 12 w 35"/>
                <a:gd name="T9" fmla="*/ 0 h 11"/>
                <a:gd name="T10" fmla="*/ 13 w 35"/>
                <a:gd name="T11" fmla="*/ 1 h 11"/>
                <a:gd name="T12" fmla="*/ 13 w 35"/>
                <a:gd name="T13" fmla="*/ 8 h 11"/>
                <a:gd name="T14" fmla="*/ 16 w 35"/>
                <a:gd name="T15" fmla="*/ 6 h 11"/>
                <a:gd name="T16" fmla="*/ 19 w 35"/>
                <a:gd name="T17" fmla="*/ 4 h 11"/>
                <a:gd name="T18" fmla="*/ 20 w 35"/>
                <a:gd name="T19" fmla="*/ 4 h 11"/>
                <a:gd name="T20" fmla="*/ 20 w 35"/>
                <a:gd name="T21" fmla="*/ 5 h 11"/>
                <a:gd name="T22" fmla="*/ 20 w 35"/>
                <a:gd name="T23" fmla="*/ 6 h 11"/>
                <a:gd name="T24" fmla="*/ 23 w 35"/>
                <a:gd name="T25" fmla="*/ 4 h 11"/>
                <a:gd name="T26" fmla="*/ 24 w 35"/>
                <a:gd name="T27" fmla="*/ 4 h 11"/>
                <a:gd name="T28" fmla="*/ 29 w 35"/>
                <a:gd name="T29" fmla="*/ 7 h 11"/>
                <a:gd name="T30" fmla="*/ 30 w 35"/>
                <a:gd name="T31" fmla="*/ 6 h 11"/>
                <a:gd name="T32" fmla="*/ 31 w 35"/>
                <a:gd name="T33" fmla="*/ 6 h 11"/>
                <a:gd name="T34" fmla="*/ 35 w 35"/>
                <a:gd name="T35" fmla="*/ 6 h 11"/>
                <a:gd name="T36" fmla="*/ 35 w 35"/>
                <a:gd name="T37" fmla="*/ 6 h 11"/>
                <a:gd name="T38" fmla="*/ 35 w 35"/>
                <a:gd name="T39" fmla="*/ 7 h 11"/>
                <a:gd name="T40" fmla="*/ 31 w 35"/>
                <a:gd name="T41" fmla="*/ 7 h 11"/>
                <a:gd name="T42" fmla="*/ 29 w 35"/>
                <a:gd name="T43" fmla="*/ 9 h 11"/>
                <a:gd name="T44" fmla="*/ 23 w 35"/>
                <a:gd name="T45" fmla="*/ 6 h 11"/>
                <a:gd name="T46" fmla="*/ 19 w 35"/>
                <a:gd name="T47" fmla="*/ 7 h 11"/>
                <a:gd name="T48" fmla="*/ 18 w 35"/>
                <a:gd name="T49" fmla="*/ 6 h 11"/>
                <a:gd name="T50" fmla="*/ 17 w 35"/>
                <a:gd name="T51" fmla="*/ 7 h 11"/>
                <a:gd name="T52" fmla="*/ 11 w 35"/>
                <a:gd name="T53" fmla="*/ 9 h 11"/>
                <a:gd name="T54" fmla="*/ 11 w 35"/>
                <a:gd name="T55" fmla="*/ 8 h 11"/>
                <a:gd name="T56" fmla="*/ 11 w 35"/>
                <a:gd name="T57" fmla="*/ 3 h 11"/>
                <a:gd name="T58" fmla="*/ 0 w 35"/>
                <a:gd name="T5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9" y="4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7"/>
                    <a:pt x="16" y="6"/>
                  </a:cubicBezTo>
                  <a:cubicBezTo>
                    <a:pt x="17" y="5"/>
                    <a:pt x="18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2" y="5"/>
                    <a:pt x="23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5" y="5"/>
                    <a:pt x="27" y="8"/>
                    <a:pt x="29" y="7"/>
                  </a:cubicBezTo>
                  <a:cubicBezTo>
                    <a:pt x="29" y="7"/>
                    <a:pt x="30" y="7"/>
                    <a:pt x="30" y="6"/>
                  </a:cubicBezTo>
                  <a:cubicBezTo>
                    <a:pt x="30" y="6"/>
                    <a:pt x="30" y="6"/>
                    <a:pt x="3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7" y="9"/>
                    <a:pt x="25" y="7"/>
                    <a:pt x="23" y="6"/>
                  </a:cubicBezTo>
                  <a:cubicBezTo>
                    <a:pt x="22" y="7"/>
                    <a:pt x="20" y="8"/>
                    <a:pt x="19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5" y="9"/>
                    <a:pt x="13" y="11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7"/>
                    <a:pt x="2" y="11"/>
                    <a:pt x="0" y="1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1" name="wireless"/>
          <p:cNvGrpSpPr/>
          <p:nvPr>
            <p:custDataLst>
              <p:tags r:id="rId21"/>
            </p:custDataLst>
          </p:nvPr>
        </p:nvGrpSpPr>
        <p:grpSpPr>
          <a:xfrm>
            <a:off x="3103058" y="2706310"/>
            <a:ext cx="543158" cy="333439"/>
            <a:chOff x="4829683" y="2497624"/>
            <a:chExt cx="543158" cy="333439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4909648" y="2615308"/>
              <a:ext cx="380211" cy="141825"/>
            </a:xfrm>
            <a:custGeom>
              <a:avLst/>
              <a:gdLst>
                <a:gd name="T0" fmla="*/ 10 w 123"/>
                <a:gd name="T1" fmla="*/ 45 h 46"/>
                <a:gd name="T2" fmla="*/ 5 w 123"/>
                <a:gd name="T3" fmla="*/ 43 h 46"/>
                <a:gd name="T4" fmla="*/ 4 w 123"/>
                <a:gd name="T5" fmla="*/ 30 h 46"/>
                <a:gd name="T6" fmla="*/ 63 w 123"/>
                <a:gd name="T7" fmla="*/ 0 h 46"/>
                <a:gd name="T8" fmla="*/ 120 w 123"/>
                <a:gd name="T9" fmla="*/ 30 h 46"/>
                <a:gd name="T10" fmla="*/ 119 w 123"/>
                <a:gd name="T11" fmla="*/ 43 h 46"/>
                <a:gd name="T12" fmla="*/ 106 w 123"/>
                <a:gd name="T13" fmla="*/ 41 h 46"/>
                <a:gd name="T14" fmla="*/ 63 w 123"/>
                <a:gd name="T15" fmla="*/ 18 h 46"/>
                <a:gd name="T16" fmla="*/ 17 w 123"/>
                <a:gd name="T17" fmla="*/ 41 h 46"/>
                <a:gd name="T18" fmla="*/ 10 w 123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6">
                  <a:moveTo>
                    <a:pt x="10" y="45"/>
                  </a:moveTo>
                  <a:cubicBezTo>
                    <a:pt x="8" y="45"/>
                    <a:pt x="6" y="44"/>
                    <a:pt x="5" y="43"/>
                  </a:cubicBezTo>
                  <a:cubicBezTo>
                    <a:pt x="1" y="40"/>
                    <a:pt x="0" y="34"/>
                    <a:pt x="4" y="30"/>
                  </a:cubicBezTo>
                  <a:cubicBezTo>
                    <a:pt x="19" y="12"/>
                    <a:pt x="42" y="0"/>
                    <a:pt x="63" y="0"/>
                  </a:cubicBezTo>
                  <a:cubicBezTo>
                    <a:pt x="82" y="0"/>
                    <a:pt x="105" y="12"/>
                    <a:pt x="120" y="30"/>
                  </a:cubicBezTo>
                  <a:cubicBezTo>
                    <a:pt x="123" y="34"/>
                    <a:pt x="122" y="40"/>
                    <a:pt x="119" y="43"/>
                  </a:cubicBezTo>
                  <a:cubicBezTo>
                    <a:pt x="115" y="46"/>
                    <a:pt x="109" y="45"/>
                    <a:pt x="106" y="41"/>
                  </a:cubicBezTo>
                  <a:cubicBezTo>
                    <a:pt x="95" y="28"/>
                    <a:pt x="77" y="18"/>
                    <a:pt x="63" y="18"/>
                  </a:cubicBezTo>
                  <a:cubicBezTo>
                    <a:pt x="47" y="18"/>
                    <a:pt x="29" y="27"/>
                    <a:pt x="17" y="41"/>
                  </a:cubicBezTo>
                  <a:cubicBezTo>
                    <a:pt x="16" y="44"/>
                    <a:pt x="13" y="45"/>
                    <a:pt x="1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4829683" y="2497624"/>
              <a:ext cx="543158" cy="188597"/>
            </a:xfrm>
            <a:custGeom>
              <a:avLst/>
              <a:gdLst>
                <a:gd name="T0" fmla="*/ 166 w 176"/>
                <a:gd name="T1" fmla="*/ 60 h 61"/>
                <a:gd name="T2" fmla="*/ 158 w 176"/>
                <a:gd name="T3" fmla="*/ 56 h 61"/>
                <a:gd name="T4" fmla="*/ 89 w 176"/>
                <a:gd name="T5" fmla="*/ 18 h 61"/>
                <a:gd name="T6" fmla="*/ 17 w 176"/>
                <a:gd name="T7" fmla="*/ 56 h 61"/>
                <a:gd name="T8" fmla="*/ 5 w 176"/>
                <a:gd name="T9" fmla="*/ 59 h 61"/>
                <a:gd name="T10" fmla="*/ 2 w 176"/>
                <a:gd name="T11" fmla="*/ 46 h 61"/>
                <a:gd name="T12" fmla="*/ 89 w 176"/>
                <a:gd name="T13" fmla="*/ 0 h 61"/>
                <a:gd name="T14" fmla="*/ 173 w 176"/>
                <a:gd name="T15" fmla="*/ 46 h 61"/>
                <a:gd name="T16" fmla="*/ 171 w 176"/>
                <a:gd name="T17" fmla="*/ 59 h 61"/>
                <a:gd name="T18" fmla="*/ 166 w 17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61">
                  <a:moveTo>
                    <a:pt x="166" y="60"/>
                  </a:moveTo>
                  <a:cubicBezTo>
                    <a:pt x="163" y="60"/>
                    <a:pt x="160" y="59"/>
                    <a:pt x="158" y="56"/>
                  </a:cubicBezTo>
                  <a:cubicBezTo>
                    <a:pt x="142" y="34"/>
                    <a:pt x="114" y="18"/>
                    <a:pt x="89" y="18"/>
                  </a:cubicBezTo>
                  <a:cubicBezTo>
                    <a:pt x="62" y="18"/>
                    <a:pt x="34" y="33"/>
                    <a:pt x="17" y="56"/>
                  </a:cubicBezTo>
                  <a:cubicBezTo>
                    <a:pt x="14" y="60"/>
                    <a:pt x="9" y="61"/>
                    <a:pt x="5" y="59"/>
                  </a:cubicBezTo>
                  <a:cubicBezTo>
                    <a:pt x="1" y="56"/>
                    <a:pt x="0" y="50"/>
                    <a:pt x="2" y="46"/>
                  </a:cubicBezTo>
                  <a:cubicBezTo>
                    <a:pt x="22" y="18"/>
                    <a:pt x="56" y="0"/>
                    <a:pt x="89" y="0"/>
                  </a:cubicBezTo>
                  <a:cubicBezTo>
                    <a:pt x="120" y="0"/>
                    <a:pt x="154" y="19"/>
                    <a:pt x="173" y="46"/>
                  </a:cubicBezTo>
                  <a:cubicBezTo>
                    <a:pt x="176" y="50"/>
                    <a:pt x="175" y="56"/>
                    <a:pt x="171" y="59"/>
                  </a:cubicBezTo>
                  <a:cubicBezTo>
                    <a:pt x="169" y="60"/>
                    <a:pt x="167" y="60"/>
                    <a:pt x="1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4986595" y="2732992"/>
              <a:ext cx="226316" cy="98071"/>
            </a:xfrm>
            <a:custGeom>
              <a:avLst/>
              <a:gdLst>
                <a:gd name="T0" fmla="*/ 10 w 73"/>
                <a:gd name="T1" fmla="*/ 31 h 32"/>
                <a:gd name="T2" fmla="*/ 4 w 73"/>
                <a:gd name="T3" fmla="*/ 29 h 32"/>
                <a:gd name="T4" fmla="*/ 4 w 73"/>
                <a:gd name="T5" fmla="*/ 16 h 32"/>
                <a:gd name="T6" fmla="*/ 38 w 73"/>
                <a:gd name="T7" fmla="*/ 0 h 32"/>
                <a:gd name="T8" fmla="*/ 70 w 73"/>
                <a:gd name="T9" fmla="*/ 16 h 32"/>
                <a:gd name="T10" fmla="*/ 70 w 73"/>
                <a:gd name="T11" fmla="*/ 29 h 32"/>
                <a:gd name="T12" fmla="*/ 57 w 73"/>
                <a:gd name="T13" fmla="*/ 29 h 32"/>
                <a:gd name="T14" fmla="*/ 38 w 73"/>
                <a:gd name="T15" fmla="*/ 18 h 32"/>
                <a:gd name="T16" fmla="*/ 16 w 73"/>
                <a:gd name="T17" fmla="*/ 29 h 32"/>
                <a:gd name="T18" fmla="*/ 10 w 73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2">
                  <a:moveTo>
                    <a:pt x="10" y="31"/>
                  </a:moveTo>
                  <a:cubicBezTo>
                    <a:pt x="8" y="31"/>
                    <a:pt x="6" y="31"/>
                    <a:pt x="4" y="29"/>
                  </a:cubicBezTo>
                  <a:cubicBezTo>
                    <a:pt x="0" y="25"/>
                    <a:pt x="0" y="20"/>
                    <a:pt x="4" y="16"/>
                  </a:cubicBezTo>
                  <a:cubicBezTo>
                    <a:pt x="14" y="6"/>
                    <a:pt x="26" y="0"/>
                    <a:pt x="38" y="0"/>
                  </a:cubicBezTo>
                  <a:cubicBezTo>
                    <a:pt x="48" y="0"/>
                    <a:pt x="60" y="6"/>
                    <a:pt x="70" y="16"/>
                  </a:cubicBezTo>
                  <a:cubicBezTo>
                    <a:pt x="73" y="20"/>
                    <a:pt x="73" y="25"/>
                    <a:pt x="70" y="29"/>
                  </a:cubicBezTo>
                  <a:cubicBezTo>
                    <a:pt x="66" y="32"/>
                    <a:pt x="60" y="32"/>
                    <a:pt x="57" y="29"/>
                  </a:cubicBezTo>
                  <a:cubicBezTo>
                    <a:pt x="50" y="21"/>
                    <a:pt x="42" y="18"/>
                    <a:pt x="38" y="18"/>
                  </a:cubicBezTo>
                  <a:cubicBezTo>
                    <a:pt x="31" y="18"/>
                    <a:pt x="23" y="22"/>
                    <a:pt x="16" y="29"/>
                  </a:cubicBezTo>
                  <a:cubicBezTo>
                    <a:pt x="15" y="30"/>
                    <a:pt x="12" y="31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65" name="paper clip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01058" y="2200871"/>
            <a:ext cx="200667" cy="499404"/>
          </a:xfrm>
          <a:custGeom>
            <a:avLst/>
            <a:gdLst>
              <a:gd name="T0" fmla="*/ 34 w 65"/>
              <a:gd name="T1" fmla="*/ 162 h 162"/>
              <a:gd name="T2" fmla="*/ 0 w 65"/>
              <a:gd name="T3" fmla="*/ 123 h 162"/>
              <a:gd name="T4" fmla="*/ 0 w 65"/>
              <a:gd name="T5" fmla="*/ 27 h 162"/>
              <a:gd name="T6" fmla="*/ 25 w 65"/>
              <a:gd name="T7" fmla="*/ 0 h 162"/>
              <a:gd name="T8" fmla="*/ 51 w 65"/>
              <a:gd name="T9" fmla="*/ 27 h 162"/>
              <a:gd name="T10" fmla="*/ 51 w 65"/>
              <a:gd name="T11" fmla="*/ 120 h 162"/>
              <a:gd name="T12" fmla="*/ 33 w 65"/>
              <a:gd name="T13" fmla="*/ 140 h 162"/>
              <a:gd name="T14" fmla="*/ 20 w 65"/>
              <a:gd name="T15" fmla="*/ 137 h 162"/>
              <a:gd name="T16" fmla="*/ 12 w 65"/>
              <a:gd name="T17" fmla="*/ 120 h 162"/>
              <a:gd name="T18" fmla="*/ 12 w 65"/>
              <a:gd name="T19" fmla="*/ 51 h 162"/>
              <a:gd name="T20" fmla="*/ 15 w 65"/>
              <a:gd name="T21" fmla="*/ 48 h 162"/>
              <a:gd name="T22" fmla="*/ 19 w 65"/>
              <a:gd name="T23" fmla="*/ 51 h 162"/>
              <a:gd name="T24" fmla="*/ 19 w 65"/>
              <a:gd name="T25" fmla="*/ 120 h 162"/>
              <a:gd name="T26" fmla="*/ 24 w 65"/>
              <a:gd name="T27" fmla="*/ 131 h 162"/>
              <a:gd name="T28" fmla="*/ 31 w 65"/>
              <a:gd name="T29" fmla="*/ 133 h 162"/>
              <a:gd name="T30" fmla="*/ 32 w 65"/>
              <a:gd name="T31" fmla="*/ 133 h 162"/>
              <a:gd name="T32" fmla="*/ 32 w 65"/>
              <a:gd name="T33" fmla="*/ 133 h 162"/>
              <a:gd name="T34" fmla="*/ 44 w 65"/>
              <a:gd name="T35" fmla="*/ 120 h 162"/>
              <a:gd name="T36" fmla="*/ 44 w 65"/>
              <a:gd name="T37" fmla="*/ 27 h 162"/>
              <a:gd name="T38" fmla="*/ 25 w 65"/>
              <a:gd name="T39" fmla="*/ 7 h 162"/>
              <a:gd name="T40" fmla="*/ 7 w 65"/>
              <a:gd name="T41" fmla="*/ 27 h 162"/>
              <a:gd name="T42" fmla="*/ 7 w 65"/>
              <a:gd name="T43" fmla="*/ 123 h 162"/>
              <a:gd name="T44" fmla="*/ 34 w 65"/>
              <a:gd name="T45" fmla="*/ 155 h 162"/>
              <a:gd name="T46" fmla="*/ 58 w 65"/>
              <a:gd name="T47" fmla="*/ 121 h 162"/>
              <a:gd name="T48" fmla="*/ 58 w 65"/>
              <a:gd name="T49" fmla="*/ 20 h 162"/>
              <a:gd name="T50" fmla="*/ 61 w 65"/>
              <a:gd name="T51" fmla="*/ 17 h 162"/>
              <a:gd name="T52" fmla="*/ 65 w 65"/>
              <a:gd name="T53" fmla="*/ 20 h 162"/>
              <a:gd name="T54" fmla="*/ 65 w 65"/>
              <a:gd name="T55" fmla="*/ 121 h 162"/>
              <a:gd name="T56" fmla="*/ 34 w 65"/>
              <a:gd name="T5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162">
                <a:moveTo>
                  <a:pt x="34" y="162"/>
                </a:moveTo>
                <a:cubicBezTo>
                  <a:pt x="22" y="162"/>
                  <a:pt x="0" y="154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6"/>
                  <a:pt x="16" y="0"/>
                  <a:pt x="25" y="0"/>
                </a:cubicBezTo>
                <a:cubicBezTo>
                  <a:pt x="36" y="0"/>
                  <a:pt x="51" y="8"/>
                  <a:pt x="51" y="2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31"/>
                  <a:pt x="43" y="140"/>
                  <a:pt x="33" y="140"/>
                </a:cubicBezTo>
                <a:cubicBezTo>
                  <a:pt x="29" y="141"/>
                  <a:pt x="24" y="140"/>
                  <a:pt x="20" y="137"/>
                </a:cubicBezTo>
                <a:cubicBezTo>
                  <a:pt x="17" y="135"/>
                  <a:pt x="12" y="129"/>
                  <a:pt x="12" y="120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49"/>
                  <a:pt x="13" y="48"/>
                  <a:pt x="15" y="48"/>
                </a:cubicBezTo>
                <a:cubicBezTo>
                  <a:pt x="17" y="48"/>
                  <a:pt x="19" y="49"/>
                  <a:pt x="19" y="51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6"/>
                  <a:pt x="22" y="130"/>
                  <a:pt x="24" y="131"/>
                </a:cubicBezTo>
                <a:cubicBezTo>
                  <a:pt x="27" y="133"/>
                  <a:pt x="30" y="134"/>
                  <a:pt x="31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9" y="133"/>
                  <a:pt x="44" y="128"/>
                  <a:pt x="44" y="120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12"/>
                  <a:pt x="32" y="7"/>
                  <a:pt x="25" y="7"/>
                </a:cubicBezTo>
                <a:cubicBezTo>
                  <a:pt x="24" y="7"/>
                  <a:pt x="7" y="7"/>
                  <a:pt x="7" y="27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49"/>
                  <a:pt x="24" y="155"/>
                  <a:pt x="34" y="155"/>
                </a:cubicBezTo>
                <a:cubicBezTo>
                  <a:pt x="42" y="155"/>
                  <a:pt x="58" y="147"/>
                  <a:pt x="58" y="121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8"/>
                  <a:pt x="59" y="17"/>
                  <a:pt x="61" y="17"/>
                </a:cubicBezTo>
                <a:cubicBezTo>
                  <a:pt x="63" y="17"/>
                  <a:pt x="65" y="18"/>
                  <a:pt x="65" y="20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50"/>
                  <a:pt x="47" y="162"/>
                  <a:pt x="3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66" name="clock"/>
          <p:cNvGrpSpPr/>
          <p:nvPr>
            <p:custDataLst>
              <p:tags r:id="rId23"/>
            </p:custDataLst>
          </p:nvPr>
        </p:nvGrpSpPr>
        <p:grpSpPr>
          <a:xfrm>
            <a:off x="2633830" y="3234380"/>
            <a:ext cx="497895" cy="493369"/>
            <a:chOff x="4360455" y="3025694"/>
            <a:chExt cx="497895" cy="493369"/>
          </a:xfrm>
        </p:grpSpPr>
        <p:sp>
          <p:nvSpPr>
            <p:cNvPr id="167" name="Oval 45"/>
            <p:cNvSpPr>
              <a:spLocks noChangeArrowheads="1"/>
            </p:cNvSpPr>
            <p:nvPr/>
          </p:nvSpPr>
          <p:spPr bwMode="auto">
            <a:xfrm>
              <a:off x="4383086" y="3043799"/>
              <a:ext cx="452632" cy="455649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4604876" y="3395343"/>
              <a:ext cx="9053" cy="45263"/>
            </a:xfrm>
            <a:custGeom>
              <a:avLst/>
              <a:gdLst>
                <a:gd name="T0" fmla="*/ 2 w 3"/>
                <a:gd name="T1" fmla="*/ 15 h 15"/>
                <a:gd name="T2" fmla="*/ 2 w 3"/>
                <a:gd name="T3" fmla="*/ 15 h 15"/>
                <a:gd name="T4" fmla="*/ 0 w 3"/>
                <a:gd name="T5" fmla="*/ 13 h 15"/>
                <a:gd name="T6" fmla="*/ 0 w 3"/>
                <a:gd name="T7" fmla="*/ 2 h 15"/>
                <a:gd name="T8" fmla="*/ 2 w 3"/>
                <a:gd name="T9" fmla="*/ 0 h 15"/>
                <a:gd name="T10" fmla="*/ 2 w 3"/>
                <a:gd name="T11" fmla="*/ 0 h 15"/>
                <a:gd name="T12" fmla="*/ 3 w 3"/>
                <a:gd name="T13" fmla="*/ 2 h 15"/>
                <a:gd name="T14" fmla="*/ 3 w 3"/>
                <a:gd name="T15" fmla="*/ 13 h 15"/>
                <a:gd name="T16" fmla="*/ 2 w 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9" name="Freeform 47"/>
            <p:cNvSpPr>
              <a:spLocks/>
            </p:cNvSpPr>
            <p:nvPr/>
          </p:nvSpPr>
          <p:spPr bwMode="auto">
            <a:xfrm>
              <a:off x="4604876" y="3102641"/>
              <a:ext cx="9053" cy="48281"/>
            </a:xfrm>
            <a:custGeom>
              <a:avLst/>
              <a:gdLst>
                <a:gd name="T0" fmla="*/ 2 w 3"/>
                <a:gd name="T1" fmla="*/ 16 h 16"/>
                <a:gd name="T2" fmla="*/ 0 w 3"/>
                <a:gd name="T3" fmla="*/ 14 h 16"/>
                <a:gd name="T4" fmla="*/ 0 w 3"/>
                <a:gd name="T5" fmla="*/ 2 h 16"/>
                <a:gd name="T6" fmla="*/ 2 w 3"/>
                <a:gd name="T7" fmla="*/ 0 h 16"/>
                <a:gd name="T8" fmla="*/ 3 w 3"/>
                <a:gd name="T9" fmla="*/ 2 h 16"/>
                <a:gd name="T10" fmla="*/ 3 w 3"/>
                <a:gd name="T11" fmla="*/ 14 h 16"/>
                <a:gd name="T12" fmla="*/ 2 w 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4666735" y="3377238"/>
              <a:ext cx="30175" cy="42246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1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10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7" y="14"/>
                    <a:pt x="6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4521893" y="3123764"/>
              <a:ext cx="30175" cy="43755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0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9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6" y="14"/>
                    <a:pt x="6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2" name="Freeform 50"/>
            <p:cNvSpPr>
              <a:spLocks/>
            </p:cNvSpPr>
            <p:nvPr/>
          </p:nvSpPr>
          <p:spPr bwMode="auto">
            <a:xfrm>
              <a:off x="4711998" y="3330466"/>
              <a:ext cx="46772" cy="30175"/>
            </a:xfrm>
            <a:custGeom>
              <a:avLst/>
              <a:gdLst>
                <a:gd name="T0" fmla="*/ 12 w 15"/>
                <a:gd name="T1" fmla="*/ 10 h 10"/>
                <a:gd name="T2" fmla="*/ 11 w 15"/>
                <a:gd name="T3" fmla="*/ 9 h 10"/>
                <a:gd name="T4" fmla="*/ 2 w 15"/>
                <a:gd name="T5" fmla="*/ 4 h 10"/>
                <a:gd name="T6" fmla="*/ 1 w 15"/>
                <a:gd name="T7" fmla="*/ 1 h 10"/>
                <a:gd name="T8" fmla="*/ 3 w 15"/>
                <a:gd name="T9" fmla="*/ 0 h 10"/>
                <a:gd name="T10" fmla="*/ 13 w 15"/>
                <a:gd name="T11" fmla="*/ 6 h 10"/>
                <a:gd name="T12" fmla="*/ 14 w 15"/>
                <a:gd name="T13" fmla="*/ 9 h 10"/>
                <a:gd name="T14" fmla="*/ 12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cubicBezTo>
                    <a:pt x="12" y="10"/>
                    <a:pt x="12" y="10"/>
                    <a:pt x="11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4" y="9"/>
                  </a:cubicBezTo>
                  <a:cubicBezTo>
                    <a:pt x="14" y="9"/>
                    <a:pt x="13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4463051" y="3185624"/>
              <a:ext cx="42246" cy="27158"/>
            </a:xfrm>
            <a:custGeom>
              <a:avLst/>
              <a:gdLst>
                <a:gd name="T0" fmla="*/ 12 w 14"/>
                <a:gd name="T1" fmla="*/ 9 h 9"/>
                <a:gd name="T2" fmla="*/ 11 w 14"/>
                <a:gd name="T3" fmla="*/ 9 h 9"/>
                <a:gd name="T4" fmla="*/ 1 w 14"/>
                <a:gd name="T5" fmla="*/ 4 h 9"/>
                <a:gd name="T6" fmla="*/ 0 w 14"/>
                <a:gd name="T7" fmla="*/ 1 h 9"/>
                <a:gd name="T8" fmla="*/ 3 w 14"/>
                <a:gd name="T9" fmla="*/ 0 h 9"/>
                <a:gd name="T10" fmla="*/ 13 w 14"/>
                <a:gd name="T11" fmla="*/ 6 h 9"/>
                <a:gd name="T12" fmla="*/ 13 w 14"/>
                <a:gd name="T13" fmla="*/ 8 h 9"/>
                <a:gd name="T14" fmla="*/ 12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2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8"/>
                    <a:pt x="13" y="8"/>
                  </a:cubicBezTo>
                  <a:cubicBezTo>
                    <a:pt x="13" y="9"/>
                    <a:pt x="12" y="9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4731613" y="3265589"/>
              <a:ext cx="45263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4440419" y="3265589"/>
              <a:ext cx="46772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4711998" y="3185624"/>
              <a:ext cx="46772" cy="27158"/>
            </a:xfrm>
            <a:custGeom>
              <a:avLst/>
              <a:gdLst>
                <a:gd name="T0" fmla="*/ 2 w 15"/>
                <a:gd name="T1" fmla="*/ 9 h 9"/>
                <a:gd name="T2" fmla="*/ 1 w 15"/>
                <a:gd name="T3" fmla="*/ 8 h 9"/>
                <a:gd name="T4" fmla="*/ 2 w 15"/>
                <a:gd name="T5" fmla="*/ 6 h 9"/>
                <a:gd name="T6" fmla="*/ 11 w 15"/>
                <a:gd name="T7" fmla="*/ 0 h 9"/>
                <a:gd name="T8" fmla="*/ 14 w 15"/>
                <a:gd name="T9" fmla="*/ 1 h 9"/>
                <a:gd name="T10" fmla="*/ 13 w 15"/>
                <a:gd name="T11" fmla="*/ 4 h 9"/>
                <a:gd name="T12" fmla="*/ 3 w 15"/>
                <a:gd name="T13" fmla="*/ 9 h 9"/>
                <a:gd name="T14" fmla="*/ 2 w 1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4463051" y="3330466"/>
              <a:ext cx="42246" cy="30175"/>
            </a:xfrm>
            <a:custGeom>
              <a:avLst/>
              <a:gdLst>
                <a:gd name="T0" fmla="*/ 2 w 14"/>
                <a:gd name="T1" fmla="*/ 10 h 10"/>
                <a:gd name="T2" fmla="*/ 0 w 14"/>
                <a:gd name="T3" fmla="*/ 9 h 10"/>
                <a:gd name="T4" fmla="*/ 1 w 14"/>
                <a:gd name="T5" fmla="*/ 6 h 10"/>
                <a:gd name="T6" fmla="*/ 11 w 14"/>
                <a:gd name="T7" fmla="*/ 0 h 10"/>
                <a:gd name="T8" fmla="*/ 13 w 14"/>
                <a:gd name="T9" fmla="*/ 1 h 10"/>
                <a:gd name="T10" fmla="*/ 13 w 14"/>
                <a:gd name="T11" fmla="*/ 4 h 10"/>
                <a:gd name="T12" fmla="*/ 3 w 14"/>
                <a:gd name="T13" fmla="*/ 9 h 10"/>
                <a:gd name="T14" fmla="*/ 2 w 1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4666735" y="3123764"/>
              <a:ext cx="30175" cy="43755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1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10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4521893" y="3377238"/>
              <a:ext cx="30175" cy="42246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0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9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0" name="Freeform 58"/>
            <p:cNvSpPr>
              <a:spLocks noEditPoints="1"/>
            </p:cNvSpPr>
            <p:nvPr/>
          </p:nvSpPr>
          <p:spPr bwMode="auto">
            <a:xfrm>
              <a:off x="4360455" y="3025694"/>
              <a:ext cx="497895" cy="493369"/>
            </a:xfrm>
            <a:custGeom>
              <a:avLst/>
              <a:gdLst>
                <a:gd name="T0" fmla="*/ 81 w 161"/>
                <a:gd name="T1" fmla="*/ 160 h 160"/>
                <a:gd name="T2" fmla="*/ 0 w 161"/>
                <a:gd name="T3" fmla="*/ 80 h 160"/>
                <a:gd name="T4" fmla="*/ 81 w 161"/>
                <a:gd name="T5" fmla="*/ 0 h 160"/>
                <a:gd name="T6" fmla="*/ 161 w 161"/>
                <a:gd name="T7" fmla="*/ 80 h 160"/>
                <a:gd name="T8" fmla="*/ 81 w 161"/>
                <a:gd name="T9" fmla="*/ 160 h 160"/>
                <a:gd name="T10" fmla="*/ 81 w 161"/>
                <a:gd name="T11" fmla="*/ 10 h 160"/>
                <a:gd name="T12" fmla="*/ 11 w 161"/>
                <a:gd name="T13" fmla="*/ 80 h 160"/>
                <a:gd name="T14" fmla="*/ 81 w 161"/>
                <a:gd name="T15" fmla="*/ 150 h 160"/>
                <a:gd name="T16" fmla="*/ 150 w 161"/>
                <a:gd name="T17" fmla="*/ 80 h 160"/>
                <a:gd name="T18" fmla="*/ 81 w 161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0">
                  <a:moveTo>
                    <a:pt x="81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0"/>
                  </a:cubicBezTo>
                  <a:cubicBezTo>
                    <a:pt x="161" y="124"/>
                    <a:pt x="125" y="160"/>
                    <a:pt x="81" y="160"/>
                  </a:cubicBezTo>
                  <a:close/>
                  <a:moveTo>
                    <a:pt x="81" y="10"/>
                  </a:moveTo>
                  <a:cubicBezTo>
                    <a:pt x="42" y="10"/>
                    <a:pt x="11" y="42"/>
                    <a:pt x="11" y="80"/>
                  </a:cubicBezTo>
                  <a:cubicBezTo>
                    <a:pt x="11" y="119"/>
                    <a:pt x="42" y="150"/>
                    <a:pt x="81" y="150"/>
                  </a:cubicBezTo>
                  <a:cubicBezTo>
                    <a:pt x="119" y="150"/>
                    <a:pt x="150" y="119"/>
                    <a:pt x="150" y="80"/>
                  </a:cubicBezTo>
                  <a:cubicBezTo>
                    <a:pt x="150" y="42"/>
                    <a:pt x="119" y="10"/>
                    <a:pt x="8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1" name="Freeform 59"/>
            <p:cNvSpPr>
              <a:spLocks noEditPoints="1"/>
            </p:cNvSpPr>
            <p:nvPr/>
          </p:nvSpPr>
          <p:spPr bwMode="auto">
            <a:xfrm>
              <a:off x="4407226" y="3070957"/>
              <a:ext cx="404351" cy="404351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5 h 131"/>
                <a:gd name="T4" fmla="*/ 66 w 131"/>
                <a:gd name="T5" fmla="*/ 0 h 131"/>
                <a:gd name="T6" fmla="*/ 131 w 131"/>
                <a:gd name="T7" fmla="*/ 65 h 131"/>
                <a:gd name="T8" fmla="*/ 66 w 131"/>
                <a:gd name="T9" fmla="*/ 131 h 131"/>
                <a:gd name="T10" fmla="*/ 66 w 131"/>
                <a:gd name="T11" fmla="*/ 2 h 131"/>
                <a:gd name="T12" fmla="*/ 3 w 131"/>
                <a:gd name="T13" fmla="*/ 65 h 131"/>
                <a:gd name="T14" fmla="*/ 66 w 131"/>
                <a:gd name="T15" fmla="*/ 128 h 131"/>
                <a:gd name="T16" fmla="*/ 128 w 131"/>
                <a:gd name="T17" fmla="*/ 65 h 131"/>
                <a:gd name="T18" fmla="*/ 66 w 1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1" y="29"/>
                    <a:pt x="131" y="65"/>
                  </a:cubicBezTo>
                  <a:cubicBezTo>
                    <a:pt x="131" y="101"/>
                    <a:pt x="102" y="131"/>
                    <a:pt x="66" y="131"/>
                  </a:cubicBezTo>
                  <a:close/>
                  <a:moveTo>
                    <a:pt x="66" y="2"/>
                  </a:moveTo>
                  <a:cubicBezTo>
                    <a:pt x="31" y="2"/>
                    <a:pt x="3" y="31"/>
                    <a:pt x="3" y="65"/>
                  </a:cubicBezTo>
                  <a:cubicBezTo>
                    <a:pt x="3" y="100"/>
                    <a:pt x="31" y="128"/>
                    <a:pt x="66" y="128"/>
                  </a:cubicBezTo>
                  <a:cubicBezTo>
                    <a:pt x="100" y="128"/>
                    <a:pt x="128" y="100"/>
                    <a:pt x="128" y="65"/>
                  </a:cubicBezTo>
                  <a:cubicBezTo>
                    <a:pt x="128" y="31"/>
                    <a:pt x="100" y="2"/>
                    <a:pt x="6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4598841" y="3161484"/>
              <a:ext cx="18105" cy="110141"/>
            </a:xfrm>
            <a:custGeom>
              <a:avLst/>
              <a:gdLst>
                <a:gd name="T0" fmla="*/ 3 w 6"/>
                <a:gd name="T1" fmla="*/ 36 h 36"/>
                <a:gd name="T2" fmla="*/ 0 w 6"/>
                <a:gd name="T3" fmla="*/ 33 h 36"/>
                <a:gd name="T4" fmla="*/ 0 w 6"/>
                <a:gd name="T5" fmla="*/ 2 h 36"/>
                <a:gd name="T6" fmla="*/ 3 w 6"/>
                <a:gd name="T7" fmla="*/ 0 h 36"/>
                <a:gd name="T8" fmla="*/ 6 w 6"/>
                <a:gd name="T9" fmla="*/ 2 h 36"/>
                <a:gd name="T10" fmla="*/ 6 w 6"/>
                <a:gd name="T11" fmla="*/ 33 h 36"/>
                <a:gd name="T12" fmla="*/ 3 w 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6">
                  <a:moveTo>
                    <a:pt x="3" y="36"/>
                  </a:moveTo>
                  <a:cubicBezTo>
                    <a:pt x="2" y="36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4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4604876" y="3262571"/>
              <a:ext cx="101088" cy="15088"/>
            </a:xfrm>
            <a:custGeom>
              <a:avLst/>
              <a:gdLst>
                <a:gd name="T0" fmla="*/ 30 w 33"/>
                <a:gd name="T1" fmla="*/ 5 h 5"/>
                <a:gd name="T2" fmla="*/ 3 w 33"/>
                <a:gd name="T3" fmla="*/ 5 h 5"/>
                <a:gd name="T4" fmla="*/ 0 w 33"/>
                <a:gd name="T5" fmla="*/ 3 h 5"/>
                <a:gd name="T6" fmla="*/ 3 w 33"/>
                <a:gd name="T7" fmla="*/ 0 h 5"/>
                <a:gd name="T8" fmla="*/ 30 w 33"/>
                <a:gd name="T9" fmla="*/ 0 h 5"/>
                <a:gd name="T10" fmla="*/ 33 w 33"/>
                <a:gd name="T11" fmla="*/ 3 h 5"/>
                <a:gd name="T12" fmla="*/ 30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2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4" name="Oval 62"/>
            <p:cNvSpPr>
              <a:spLocks noChangeArrowheads="1"/>
            </p:cNvSpPr>
            <p:nvPr/>
          </p:nvSpPr>
          <p:spPr bwMode="auto">
            <a:xfrm>
              <a:off x="4589788" y="3253518"/>
              <a:ext cx="36211" cy="36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85" name="calculator"/>
          <p:cNvGrpSpPr/>
          <p:nvPr>
            <p:custDataLst>
              <p:tags r:id="rId24"/>
            </p:custDataLst>
          </p:nvPr>
        </p:nvGrpSpPr>
        <p:grpSpPr>
          <a:xfrm>
            <a:off x="1048110" y="944064"/>
            <a:ext cx="274597" cy="484316"/>
            <a:chOff x="2774735" y="735378"/>
            <a:chExt cx="274597" cy="484316"/>
          </a:xfrm>
        </p:grpSpPr>
        <p:sp>
          <p:nvSpPr>
            <p:cNvPr id="186" name="Freeform 63"/>
            <p:cNvSpPr>
              <a:spLocks/>
            </p:cNvSpPr>
            <p:nvPr/>
          </p:nvSpPr>
          <p:spPr bwMode="auto">
            <a:xfrm>
              <a:off x="2780770" y="741413"/>
              <a:ext cx="262526" cy="472246"/>
            </a:xfrm>
            <a:custGeom>
              <a:avLst/>
              <a:gdLst>
                <a:gd name="T0" fmla="*/ 85 w 85"/>
                <a:gd name="T1" fmla="*/ 142 h 153"/>
                <a:gd name="T2" fmla="*/ 74 w 85"/>
                <a:gd name="T3" fmla="*/ 153 h 153"/>
                <a:gd name="T4" fmla="*/ 11 w 85"/>
                <a:gd name="T5" fmla="*/ 153 h 153"/>
                <a:gd name="T6" fmla="*/ 0 w 85"/>
                <a:gd name="T7" fmla="*/ 142 h 153"/>
                <a:gd name="T8" fmla="*/ 0 w 85"/>
                <a:gd name="T9" fmla="*/ 11 h 153"/>
                <a:gd name="T10" fmla="*/ 11 w 85"/>
                <a:gd name="T11" fmla="*/ 0 h 153"/>
                <a:gd name="T12" fmla="*/ 74 w 85"/>
                <a:gd name="T13" fmla="*/ 0 h 153"/>
                <a:gd name="T14" fmla="*/ 85 w 85"/>
                <a:gd name="T15" fmla="*/ 11 h 153"/>
                <a:gd name="T16" fmla="*/ 85 w 85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53">
                  <a:moveTo>
                    <a:pt x="85" y="142"/>
                  </a:moveTo>
                  <a:cubicBezTo>
                    <a:pt x="85" y="148"/>
                    <a:pt x="80" y="153"/>
                    <a:pt x="74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5" y="153"/>
                    <a:pt x="0" y="148"/>
                    <a:pt x="0" y="1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5" y="5"/>
                    <a:pt x="85" y="11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7" name="Freeform 64"/>
            <p:cNvSpPr>
              <a:spLocks noEditPoints="1"/>
            </p:cNvSpPr>
            <p:nvPr/>
          </p:nvSpPr>
          <p:spPr bwMode="auto">
            <a:xfrm>
              <a:off x="2774735" y="735378"/>
              <a:ext cx="274597" cy="484316"/>
            </a:xfrm>
            <a:custGeom>
              <a:avLst/>
              <a:gdLst>
                <a:gd name="T0" fmla="*/ 76 w 89"/>
                <a:gd name="T1" fmla="*/ 157 h 157"/>
                <a:gd name="T2" fmla="*/ 13 w 89"/>
                <a:gd name="T3" fmla="*/ 157 h 157"/>
                <a:gd name="T4" fmla="*/ 0 w 89"/>
                <a:gd name="T5" fmla="*/ 144 h 157"/>
                <a:gd name="T6" fmla="*/ 0 w 89"/>
                <a:gd name="T7" fmla="*/ 13 h 157"/>
                <a:gd name="T8" fmla="*/ 13 w 89"/>
                <a:gd name="T9" fmla="*/ 0 h 157"/>
                <a:gd name="T10" fmla="*/ 76 w 89"/>
                <a:gd name="T11" fmla="*/ 0 h 157"/>
                <a:gd name="T12" fmla="*/ 89 w 89"/>
                <a:gd name="T13" fmla="*/ 13 h 157"/>
                <a:gd name="T14" fmla="*/ 89 w 89"/>
                <a:gd name="T15" fmla="*/ 144 h 157"/>
                <a:gd name="T16" fmla="*/ 76 w 89"/>
                <a:gd name="T17" fmla="*/ 157 h 157"/>
                <a:gd name="T18" fmla="*/ 13 w 89"/>
                <a:gd name="T19" fmla="*/ 4 h 157"/>
                <a:gd name="T20" fmla="*/ 4 w 89"/>
                <a:gd name="T21" fmla="*/ 13 h 157"/>
                <a:gd name="T22" fmla="*/ 4 w 89"/>
                <a:gd name="T23" fmla="*/ 144 h 157"/>
                <a:gd name="T24" fmla="*/ 13 w 89"/>
                <a:gd name="T25" fmla="*/ 153 h 157"/>
                <a:gd name="T26" fmla="*/ 76 w 89"/>
                <a:gd name="T27" fmla="*/ 153 h 157"/>
                <a:gd name="T28" fmla="*/ 84 w 89"/>
                <a:gd name="T29" fmla="*/ 144 h 157"/>
                <a:gd name="T30" fmla="*/ 84 w 89"/>
                <a:gd name="T31" fmla="*/ 13 h 157"/>
                <a:gd name="T32" fmla="*/ 76 w 89"/>
                <a:gd name="T33" fmla="*/ 4 h 157"/>
                <a:gd name="T34" fmla="*/ 13 w 89"/>
                <a:gd name="T35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57">
                  <a:moveTo>
                    <a:pt x="76" y="157"/>
                  </a:move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9" y="6"/>
                    <a:pt x="89" y="1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1"/>
                    <a:pt x="83" y="157"/>
                    <a:pt x="76" y="157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3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49"/>
                    <a:pt x="8" y="153"/>
                    <a:pt x="13" y="153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81" y="153"/>
                    <a:pt x="84" y="149"/>
                    <a:pt x="84" y="14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8"/>
                    <a:pt x="81" y="4"/>
                    <a:pt x="76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8" name="Freeform 65"/>
            <p:cNvSpPr>
              <a:spLocks/>
            </p:cNvSpPr>
            <p:nvPr/>
          </p:nvSpPr>
          <p:spPr bwMode="auto">
            <a:xfrm>
              <a:off x="2806419" y="782149"/>
              <a:ext cx="212737" cy="73930"/>
            </a:xfrm>
            <a:custGeom>
              <a:avLst/>
              <a:gdLst>
                <a:gd name="T0" fmla="*/ 2 w 69"/>
                <a:gd name="T1" fmla="*/ 24 h 24"/>
                <a:gd name="T2" fmla="*/ 0 w 69"/>
                <a:gd name="T3" fmla="*/ 22 h 24"/>
                <a:gd name="T4" fmla="*/ 0 w 69"/>
                <a:gd name="T5" fmla="*/ 1 h 24"/>
                <a:gd name="T6" fmla="*/ 2 w 69"/>
                <a:gd name="T7" fmla="*/ 0 h 24"/>
                <a:gd name="T8" fmla="*/ 67 w 69"/>
                <a:gd name="T9" fmla="*/ 0 h 24"/>
                <a:gd name="T10" fmla="*/ 69 w 69"/>
                <a:gd name="T11" fmla="*/ 1 h 24"/>
                <a:gd name="T12" fmla="*/ 69 w 69"/>
                <a:gd name="T13" fmla="*/ 22 h 24"/>
                <a:gd name="T14" fmla="*/ 67 w 69"/>
                <a:gd name="T15" fmla="*/ 24 h 24"/>
                <a:gd name="T16" fmla="*/ 2 w 69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">
                  <a:moveTo>
                    <a:pt x="2" y="24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3"/>
                    <a:pt x="68" y="24"/>
                    <a:pt x="67" y="24"/>
                  </a:cubicBez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2821507" y="1068816"/>
              <a:ext cx="52808" cy="48281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2821507" y="1130676"/>
              <a:ext cx="117684" cy="45263"/>
            </a:xfrm>
            <a:custGeom>
              <a:avLst/>
              <a:gdLst>
                <a:gd name="T0" fmla="*/ 37 w 38"/>
                <a:gd name="T1" fmla="*/ 0 h 15"/>
                <a:gd name="T2" fmla="*/ 1 w 38"/>
                <a:gd name="T3" fmla="*/ 0 h 15"/>
                <a:gd name="T4" fmla="*/ 0 w 38"/>
                <a:gd name="T5" fmla="*/ 1 h 15"/>
                <a:gd name="T6" fmla="*/ 0 w 38"/>
                <a:gd name="T7" fmla="*/ 14 h 15"/>
                <a:gd name="T8" fmla="*/ 1 w 38"/>
                <a:gd name="T9" fmla="*/ 15 h 15"/>
                <a:gd name="T10" fmla="*/ 37 w 38"/>
                <a:gd name="T11" fmla="*/ 15 h 15"/>
                <a:gd name="T12" fmla="*/ 38 w 38"/>
                <a:gd name="T13" fmla="*/ 14 h 15"/>
                <a:gd name="T14" fmla="*/ 38 w 38"/>
                <a:gd name="T15" fmla="*/ 1 h 15"/>
                <a:gd name="T16" fmla="*/ 37 w 3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">
                  <a:moveTo>
                    <a:pt x="3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8" y="15"/>
                    <a:pt x="38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2886384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2951261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2951261" y="1130676"/>
              <a:ext cx="52808" cy="45263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2821507" y="1009974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2886384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2951261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821507" y="948114"/>
              <a:ext cx="52808" cy="49790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2886384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2951261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2821507" y="889272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2886384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2951261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06" name="@ sign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174846" y="3447117"/>
            <a:ext cx="354562" cy="384737"/>
          </a:xfrm>
          <a:custGeom>
            <a:avLst/>
            <a:gdLst>
              <a:gd name="T0" fmla="*/ 114 w 115"/>
              <a:gd name="T1" fmla="*/ 55 h 125"/>
              <a:gd name="T2" fmla="*/ 108 w 115"/>
              <a:gd name="T3" fmla="*/ 76 h 125"/>
              <a:gd name="T4" fmla="*/ 95 w 115"/>
              <a:gd name="T5" fmla="*/ 90 h 125"/>
              <a:gd name="T6" fmla="*/ 79 w 115"/>
              <a:gd name="T7" fmla="*/ 91 h 125"/>
              <a:gd name="T8" fmla="*/ 71 w 115"/>
              <a:gd name="T9" fmla="*/ 85 h 125"/>
              <a:gd name="T10" fmla="*/ 63 w 115"/>
              <a:gd name="T11" fmla="*/ 85 h 125"/>
              <a:gd name="T12" fmla="*/ 51 w 115"/>
              <a:gd name="T13" fmla="*/ 91 h 125"/>
              <a:gd name="T14" fmla="*/ 40 w 115"/>
              <a:gd name="T15" fmla="*/ 91 h 125"/>
              <a:gd name="T16" fmla="*/ 32 w 115"/>
              <a:gd name="T17" fmla="*/ 87 h 125"/>
              <a:gd name="T18" fmla="*/ 28 w 115"/>
              <a:gd name="T19" fmla="*/ 77 h 125"/>
              <a:gd name="T20" fmla="*/ 28 w 115"/>
              <a:gd name="T21" fmla="*/ 63 h 125"/>
              <a:gd name="T22" fmla="*/ 34 w 115"/>
              <a:gd name="T23" fmla="*/ 45 h 125"/>
              <a:gd name="T24" fmla="*/ 47 w 115"/>
              <a:gd name="T25" fmla="*/ 31 h 125"/>
              <a:gd name="T26" fmla="*/ 62 w 115"/>
              <a:gd name="T27" fmla="*/ 29 h 125"/>
              <a:gd name="T28" fmla="*/ 71 w 115"/>
              <a:gd name="T29" fmla="*/ 35 h 125"/>
              <a:gd name="T30" fmla="*/ 76 w 115"/>
              <a:gd name="T31" fmla="*/ 32 h 125"/>
              <a:gd name="T32" fmla="*/ 81 w 115"/>
              <a:gd name="T33" fmla="*/ 30 h 125"/>
              <a:gd name="T34" fmla="*/ 84 w 115"/>
              <a:gd name="T35" fmla="*/ 30 h 125"/>
              <a:gd name="T36" fmla="*/ 85 w 115"/>
              <a:gd name="T37" fmla="*/ 32 h 125"/>
              <a:gd name="T38" fmla="*/ 78 w 115"/>
              <a:gd name="T39" fmla="*/ 80 h 125"/>
              <a:gd name="T40" fmla="*/ 93 w 115"/>
              <a:gd name="T41" fmla="*/ 82 h 125"/>
              <a:gd name="T42" fmla="*/ 101 w 115"/>
              <a:gd name="T43" fmla="*/ 71 h 125"/>
              <a:gd name="T44" fmla="*/ 105 w 115"/>
              <a:gd name="T45" fmla="*/ 53 h 125"/>
              <a:gd name="T46" fmla="*/ 103 w 115"/>
              <a:gd name="T47" fmla="*/ 31 h 125"/>
              <a:gd name="T48" fmla="*/ 84 w 115"/>
              <a:gd name="T49" fmla="*/ 11 h 125"/>
              <a:gd name="T50" fmla="*/ 47 w 115"/>
              <a:gd name="T51" fmla="*/ 10 h 125"/>
              <a:gd name="T52" fmla="*/ 23 w 115"/>
              <a:gd name="T53" fmla="*/ 26 h 125"/>
              <a:gd name="T54" fmla="*/ 13 w 115"/>
              <a:gd name="T55" fmla="*/ 48 h 125"/>
              <a:gd name="T56" fmla="*/ 10 w 115"/>
              <a:gd name="T57" fmla="*/ 68 h 125"/>
              <a:gd name="T58" fmla="*/ 12 w 115"/>
              <a:gd name="T59" fmla="*/ 91 h 125"/>
              <a:gd name="T60" fmla="*/ 33 w 115"/>
              <a:gd name="T61" fmla="*/ 113 h 125"/>
              <a:gd name="T62" fmla="*/ 65 w 115"/>
              <a:gd name="T63" fmla="*/ 116 h 125"/>
              <a:gd name="T64" fmla="*/ 79 w 115"/>
              <a:gd name="T65" fmla="*/ 113 h 125"/>
              <a:gd name="T66" fmla="*/ 82 w 115"/>
              <a:gd name="T67" fmla="*/ 113 h 125"/>
              <a:gd name="T68" fmla="*/ 83 w 115"/>
              <a:gd name="T69" fmla="*/ 115 h 125"/>
              <a:gd name="T70" fmla="*/ 83 w 115"/>
              <a:gd name="T71" fmla="*/ 118 h 125"/>
              <a:gd name="T72" fmla="*/ 82 w 115"/>
              <a:gd name="T73" fmla="*/ 119 h 125"/>
              <a:gd name="T74" fmla="*/ 79 w 115"/>
              <a:gd name="T75" fmla="*/ 121 h 125"/>
              <a:gd name="T76" fmla="*/ 65 w 115"/>
              <a:gd name="T77" fmla="*/ 124 h 125"/>
              <a:gd name="T78" fmla="*/ 28 w 115"/>
              <a:gd name="T79" fmla="*/ 121 h 125"/>
              <a:gd name="T80" fmla="*/ 3 w 115"/>
              <a:gd name="T81" fmla="*/ 95 h 125"/>
              <a:gd name="T82" fmla="*/ 0 w 115"/>
              <a:gd name="T83" fmla="*/ 68 h 125"/>
              <a:gd name="T84" fmla="*/ 4 w 115"/>
              <a:gd name="T85" fmla="*/ 45 h 125"/>
              <a:gd name="T86" fmla="*/ 17 w 115"/>
              <a:gd name="T87" fmla="*/ 20 h 125"/>
              <a:gd name="T88" fmla="*/ 45 w 115"/>
              <a:gd name="T89" fmla="*/ 3 h 125"/>
              <a:gd name="T90" fmla="*/ 88 w 115"/>
              <a:gd name="T91" fmla="*/ 3 h 125"/>
              <a:gd name="T92" fmla="*/ 112 w 115"/>
              <a:gd name="T93" fmla="*/ 26 h 125"/>
              <a:gd name="T94" fmla="*/ 72 w 115"/>
              <a:gd name="T95" fmla="*/ 48 h 125"/>
              <a:gd name="T96" fmla="*/ 57 w 115"/>
              <a:gd name="T97" fmla="*/ 37 h 125"/>
              <a:gd name="T98" fmla="*/ 45 w 115"/>
              <a:gd name="T99" fmla="*/ 43 h 125"/>
              <a:gd name="T100" fmla="*/ 39 w 115"/>
              <a:gd name="T101" fmla="*/ 57 h 125"/>
              <a:gd name="T102" fmla="*/ 37 w 115"/>
              <a:gd name="T103" fmla="*/ 70 h 125"/>
              <a:gd name="T104" fmla="*/ 48 w 115"/>
              <a:gd name="T105" fmla="*/ 84 h 125"/>
              <a:gd name="T106" fmla="*/ 57 w 115"/>
              <a:gd name="T107" fmla="*/ 81 h 125"/>
              <a:gd name="T108" fmla="*/ 68 w 115"/>
              <a:gd name="T109" fmla="*/ 7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" h="125">
                <a:moveTo>
                  <a:pt x="115" y="44"/>
                </a:moveTo>
                <a:cubicBezTo>
                  <a:pt x="115" y="48"/>
                  <a:pt x="115" y="51"/>
                  <a:pt x="114" y="55"/>
                </a:cubicBezTo>
                <a:cubicBezTo>
                  <a:pt x="114" y="59"/>
                  <a:pt x="113" y="62"/>
                  <a:pt x="112" y="66"/>
                </a:cubicBezTo>
                <a:cubicBezTo>
                  <a:pt x="111" y="69"/>
                  <a:pt x="110" y="73"/>
                  <a:pt x="108" y="76"/>
                </a:cubicBezTo>
                <a:cubicBezTo>
                  <a:pt x="107" y="79"/>
                  <a:pt x="105" y="82"/>
                  <a:pt x="103" y="84"/>
                </a:cubicBezTo>
                <a:cubicBezTo>
                  <a:pt x="100" y="87"/>
                  <a:pt x="98" y="88"/>
                  <a:pt x="95" y="90"/>
                </a:cubicBezTo>
                <a:cubicBezTo>
                  <a:pt x="92" y="91"/>
                  <a:pt x="88" y="92"/>
                  <a:pt x="84" y="92"/>
                </a:cubicBezTo>
                <a:cubicBezTo>
                  <a:pt x="82" y="92"/>
                  <a:pt x="80" y="92"/>
                  <a:pt x="79" y="91"/>
                </a:cubicBezTo>
                <a:cubicBezTo>
                  <a:pt x="77" y="91"/>
                  <a:pt x="75" y="90"/>
                  <a:pt x="74" y="89"/>
                </a:cubicBezTo>
                <a:cubicBezTo>
                  <a:pt x="73" y="88"/>
                  <a:pt x="72" y="87"/>
                  <a:pt x="71" y="85"/>
                </a:cubicBezTo>
                <a:cubicBezTo>
                  <a:pt x="70" y="84"/>
                  <a:pt x="69" y="82"/>
                  <a:pt x="69" y="80"/>
                </a:cubicBezTo>
                <a:cubicBezTo>
                  <a:pt x="67" y="82"/>
                  <a:pt x="65" y="84"/>
                  <a:pt x="63" y="85"/>
                </a:cubicBezTo>
                <a:cubicBezTo>
                  <a:pt x="61" y="87"/>
                  <a:pt x="59" y="88"/>
                  <a:pt x="57" y="89"/>
                </a:cubicBezTo>
                <a:cubicBezTo>
                  <a:pt x="55" y="90"/>
                  <a:pt x="53" y="91"/>
                  <a:pt x="51" y="91"/>
                </a:cubicBezTo>
                <a:cubicBezTo>
                  <a:pt x="49" y="92"/>
                  <a:pt x="48" y="92"/>
                  <a:pt x="46" y="92"/>
                </a:cubicBezTo>
                <a:cubicBezTo>
                  <a:pt x="44" y="92"/>
                  <a:pt x="42" y="92"/>
                  <a:pt x="40" y="91"/>
                </a:cubicBezTo>
                <a:cubicBezTo>
                  <a:pt x="38" y="91"/>
                  <a:pt x="37" y="90"/>
                  <a:pt x="36" y="90"/>
                </a:cubicBezTo>
                <a:cubicBezTo>
                  <a:pt x="34" y="89"/>
                  <a:pt x="33" y="88"/>
                  <a:pt x="32" y="87"/>
                </a:cubicBezTo>
                <a:cubicBezTo>
                  <a:pt x="31" y="85"/>
                  <a:pt x="30" y="84"/>
                  <a:pt x="30" y="82"/>
                </a:cubicBezTo>
                <a:cubicBezTo>
                  <a:pt x="29" y="81"/>
                  <a:pt x="29" y="79"/>
                  <a:pt x="28" y="77"/>
                </a:cubicBezTo>
                <a:cubicBezTo>
                  <a:pt x="28" y="75"/>
                  <a:pt x="28" y="73"/>
                  <a:pt x="28" y="71"/>
                </a:cubicBezTo>
                <a:cubicBezTo>
                  <a:pt x="28" y="69"/>
                  <a:pt x="28" y="66"/>
                  <a:pt x="28" y="63"/>
                </a:cubicBezTo>
                <a:cubicBezTo>
                  <a:pt x="29" y="60"/>
                  <a:pt x="29" y="57"/>
                  <a:pt x="30" y="54"/>
                </a:cubicBezTo>
                <a:cubicBezTo>
                  <a:pt x="31" y="51"/>
                  <a:pt x="32" y="48"/>
                  <a:pt x="34" y="45"/>
                </a:cubicBezTo>
                <a:cubicBezTo>
                  <a:pt x="35" y="42"/>
                  <a:pt x="37" y="39"/>
                  <a:pt x="39" y="37"/>
                </a:cubicBezTo>
                <a:cubicBezTo>
                  <a:pt x="41" y="34"/>
                  <a:pt x="44" y="32"/>
                  <a:pt x="47" y="31"/>
                </a:cubicBezTo>
                <a:cubicBezTo>
                  <a:pt x="50" y="29"/>
                  <a:pt x="53" y="29"/>
                  <a:pt x="57" y="29"/>
                </a:cubicBezTo>
                <a:cubicBezTo>
                  <a:pt x="59" y="29"/>
                  <a:pt x="61" y="29"/>
                  <a:pt x="62" y="29"/>
                </a:cubicBezTo>
                <a:cubicBezTo>
                  <a:pt x="64" y="30"/>
                  <a:pt x="65" y="30"/>
                  <a:pt x="67" y="31"/>
                </a:cubicBezTo>
                <a:cubicBezTo>
                  <a:pt x="68" y="32"/>
                  <a:pt x="70" y="33"/>
                  <a:pt x="71" y="35"/>
                </a:cubicBezTo>
                <a:cubicBezTo>
                  <a:pt x="72" y="36"/>
                  <a:pt x="74" y="37"/>
                  <a:pt x="75" y="39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0"/>
                  <a:pt x="78" y="30"/>
                </a:cubicBezTo>
                <a:cubicBezTo>
                  <a:pt x="78" y="30"/>
                  <a:pt x="79" y="30"/>
                  <a:pt x="81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3" y="30"/>
                  <a:pt x="84" y="30"/>
                  <a:pt x="84" y="30"/>
                </a:cubicBezTo>
                <a:cubicBezTo>
                  <a:pt x="84" y="30"/>
                  <a:pt x="84" y="30"/>
                  <a:pt x="84" y="31"/>
                </a:cubicBezTo>
                <a:cubicBezTo>
                  <a:pt x="85" y="31"/>
                  <a:pt x="85" y="31"/>
                  <a:pt x="85" y="32"/>
                </a:cubicBezTo>
                <a:cubicBezTo>
                  <a:pt x="77" y="69"/>
                  <a:pt x="77" y="69"/>
                  <a:pt x="77" y="69"/>
                </a:cubicBezTo>
                <a:cubicBezTo>
                  <a:pt x="76" y="74"/>
                  <a:pt x="77" y="78"/>
                  <a:pt x="78" y="80"/>
                </a:cubicBezTo>
                <a:cubicBezTo>
                  <a:pt x="79" y="83"/>
                  <a:pt x="82" y="84"/>
                  <a:pt x="86" y="84"/>
                </a:cubicBezTo>
                <a:cubicBezTo>
                  <a:pt x="89" y="84"/>
                  <a:pt x="91" y="83"/>
                  <a:pt x="93" y="82"/>
                </a:cubicBezTo>
                <a:cubicBezTo>
                  <a:pt x="94" y="81"/>
                  <a:pt x="96" y="79"/>
                  <a:pt x="97" y="77"/>
                </a:cubicBezTo>
                <a:cubicBezTo>
                  <a:pt x="99" y="75"/>
                  <a:pt x="100" y="73"/>
                  <a:pt x="101" y="71"/>
                </a:cubicBezTo>
                <a:cubicBezTo>
                  <a:pt x="102" y="68"/>
                  <a:pt x="103" y="65"/>
                  <a:pt x="104" y="62"/>
                </a:cubicBezTo>
                <a:cubicBezTo>
                  <a:pt x="104" y="59"/>
                  <a:pt x="105" y="56"/>
                  <a:pt x="105" y="53"/>
                </a:cubicBezTo>
                <a:cubicBezTo>
                  <a:pt x="105" y="50"/>
                  <a:pt x="105" y="47"/>
                  <a:pt x="105" y="44"/>
                </a:cubicBezTo>
                <a:cubicBezTo>
                  <a:pt x="105" y="40"/>
                  <a:pt x="105" y="35"/>
                  <a:pt x="103" y="31"/>
                </a:cubicBezTo>
                <a:cubicBezTo>
                  <a:pt x="102" y="26"/>
                  <a:pt x="100" y="22"/>
                  <a:pt x="97" y="19"/>
                </a:cubicBezTo>
                <a:cubicBezTo>
                  <a:pt x="94" y="16"/>
                  <a:pt x="90" y="13"/>
                  <a:pt x="84" y="11"/>
                </a:cubicBezTo>
                <a:cubicBezTo>
                  <a:pt x="79" y="9"/>
                  <a:pt x="73" y="8"/>
                  <a:pt x="65" y="8"/>
                </a:cubicBezTo>
                <a:cubicBezTo>
                  <a:pt x="58" y="8"/>
                  <a:pt x="52" y="9"/>
                  <a:pt x="47" y="10"/>
                </a:cubicBezTo>
                <a:cubicBezTo>
                  <a:pt x="42" y="12"/>
                  <a:pt x="37" y="14"/>
                  <a:pt x="33" y="17"/>
                </a:cubicBezTo>
                <a:cubicBezTo>
                  <a:pt x="29" y="19"/>
                  <a:pt x="26" y="22"/>
                  <a:pt x="23" y="26"/>
                </a:cubicBezTo>
                <a:cubicBezTo>
                  <a:pt x="21" y="29"/>
                  <a:pt x="18" y="33"/>
                  <a:pt x="17" y="37"/>
                </a:cubicBezTo>
                <a:cubicBezTo>
                  <a:pt x="15" y="40"/>
                  <a:pt x="14" y="44"/>
                  <a:pt x="13" y="48"/>
                </a:cubicBezTo>
                <a:cubicBezTo>
                  <a:pt x="12" y="52"/>
                  <a:pt x="11" y="56"/>
                  <a:pt x="10" y="59"/>
                </a:cubicBezTo>
                <a:cubicBezTo>
                  <a:pt x="10" y="62"/>
                  <a:pt x="10" y="65"/>
                  <a:pt x="10" y="68"/>
                </a:cubicBezTo>
                <a:cubicBezTo>
                  <a:pt x="9" y="71"/>
                  <a:pt x="9" y="73"/>
                  <a:pt x="9" y="75"/>
                </a:cubicBezTo>
                <a:cubicBezTo>
                  <a:pt x="9" y="80"/>
                  <a:pt x="10" y="86"/>
                  <a:pt x="12" y="91"/>
                </a:cubicBezTo>
                <a:cubicBezTo>
                  <a:pt x="13" y="96"/>
                  <a:pt x="15" y="101"/>
                  <a:pt x="19" y="104"/>
                </a:cubicBezTo>
                <a:cubicBezTo>
                  <a:pt x="22" y="108"/>
                  <a:pt x="27" y="111"/>
                  <a:pt x="33" y="113"/>
                </a:cubicBezTo>
                <a:cubicBezTo>
                  <a:pt x="39" y="115"/>
                  <a:pt x="46" y="117"/>
                  <a:pt x="55" y="117"/>
                </a:cubicBezTo>
                <a:cubicBezTo>
                  <a:pt x="59" y="117"/>
                  <a:pt x="62" y="116"/>
                  <a:pt x="65" y="116"/>
                </a:cubicBezTo>
                <a:cubicBezTo>
                  <a:pt x="68" y="115"/>
                  <a:pt x="71" y="115"/>
                  <a:pt x="73" y="115"/>
                </a:cubicBezTo>
                <a:cubicBezTo>
                  <a:pt x="75" y="114"/>
                  <a:pt x="77" y="114"/>
                  <a:pt x="79" y="113"/>
                </a:cubicBezTo>
                <a:cubicBezTo>
                  <a:pt x="80" y="113"/>
                  <a:pt x="81" y="113"/>
                  <a:pt x="81" y="11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2" y="113"/>
                  <a:pt x="83" y="113"/>
                  <a:pt x="83" y="113"/>
                </a:cubicBezTo>
                <a:cubicBezTo>
                  <a:pt x="83" y="114"/>
                  <a:pt x="83" y="114"/>
                  <a:pt x="83" y="115"/>
                </a:cubicBezTo>
                <a:cubicBezTo>
                  <a:pt x="83" y="115"/>
                  <a:pt x="83" y="116"/>
                  <a:pt x="83" y="116"/>
                </a:cubicBezTo>
                <a:cubicBezTo>
                  <a:pt x="83" y="117"/>
                  <a:pt x="83" y="117"/>
                  <a:pt x="83" y="11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19"/>
                  <a:pt x="83" y="119"/>
                  <a:pt x="82" y="119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1" y="120"/>
                  <a:pt x="81" y="121"/>
                  <a:pt x="79" y="121"/>
                </a:cubicBezTo>
                <a:cubicBezTo>
                  <a:pt x="78" y="122"/>
                  <a:pt x="76" y="122"/>
                  <a:pt x="73" y="123"/>
                </a:cubicBezTo>
                <a:cubicBezTo>
                  <a:pt x="71" y="123"/>
                  <a:pt x="68" y="124"/>
                  <a:pt x="65" y="124"/>
                </a:cubicBezTo>
                <a:cubicBezTo>
                  <a:pt x="61" y="125"/>
                  <a:pt x="58" y="125"/>
                  <a:pt x="54" y="125"/>
                </a:cubicBezTo>
                <a:cubicBezTo>
                  <a:pt x="44" y="125"/>
                  <a:pt x="35" y="124"/>
                  <a:pt x="28" y="121"/>
                </a:cubicBezTo>
                <a:cubicBezTo>
                  <a:pt x="22" y="119"/>
                  <a:pt x="16" y="115"/>
                  <a:pt x="12" y="111"/>
                </a:cubicBezTo>
                <a:cubicBezTo>
                  <a:pt x="8" y="107"/>
                  <a:pt x="5" y="101"/>
                  <a:pt x="3" y="95"/>
                </a:cubicBezTo>
                <a:cubicBezTo>
                  <a:pt x="1" y="89"/>
                  <a:pt x="0" y="82"/>
                  <a:pt x="0" y="75"/>
                </a:cubicBezTo>
                <a:cubicBezTo>
                  <a:pt x="0" y="73"/>
                  <a:pt x="0" y="71"/>
                  <a:pt x="0" y="68"/>
                </a:cubicBezTo>
                <a:cubicBezTo>
                  <a:pt x="0" y="64"/>
                  <a:pt x="1" y="61"/>
                  <a:pt x="1" y="57"/>
                </a:cubicBezTo>
                <a:cubicBezTo>
                  <a:pt x="2" y="53"/>
                  <a:pt x="3" y="49"/>
                  <a:pt x="4" y="45"/>
                </a:cubicBezTo>
                <a:cubicBezTo>
                  <a:pt x="5" y="40"/>
                  <a:pt x="7" y="36"/>
                  <a:pt x="9" y="32"/>
                </a:cubicBezTo>
                <a:cubicBezTo>
                  <a:pt x="11" y="28"/>
                  <a:pt x="14" y="24"/>
                  <a:pt x="17" y="20"/>
                </a:cubicBezTo>
                <a:cubicBezTo>
                  <a:pt x="20" y="16"/>
                  <a:pt x="24" y="13"/>
                  <a:pt x="29" y="10"/>
                </a:cubicBezTo>
                <a:cubicBezTo>
                  <a:pt x="33" y="7"/>
                  <a:pt x="39" y="4"/>
                  <a:pt x="45" y="3"/>
                </a:cubicBezTo>
                <a:cubicBezTo>
                  <a:pt x="51" y="1"/>
                  <a:pt x="58" y="0"/>
                  <a:pt x="66" y="0"/>
                </a:cubicBezTo>
                <a:cubicBezTo>
                  <a:pt x="74" y="0"/>
                  <a:pt x="82" y="1"/>
                  <a:pt x="88" y="3"/>
                </a:cubicBezTo>
                <a:cubicBezTo>
                  <a:pt x="94" y="5"/>
                  <a:pt x="99" y="8"/>
                  <a:pt x="103" y="12"/>
                </a:cubicBezTo>
                <a:cubicBezTo>
                  <a:pt x="107" y="16"/>
                  <a:pt x="110" y="20"/>
                  <a:pt x="112" y="26"/>
                </a:cubicBezTo>
                <a:cubicBezTo>
                  <a:pt x="114" y="31"/>
                  <a:pt x="115" y="37"/>
                  <a:pt x="115" y="44"/>
                </a:cubicBezTo>
                <a:close/>
                <a:moveTo>
                  <a:pt x="72" y="48"/>
                </a:moveTo>
                <a:cubicBezTo>
                  <a:pt x="70" y="44"/>
                  <a:pt x="68" y="42"/>
                  <a:pt x="65" y="40"/>
                </a:cubicBezTo>
                <a:cubicBezTo>
                  <a:pt x="63" y="38"/>
                  <a:pt x="60" y="37"/>
                  <a:pt x="57" y="37"/>
                </a:cubicBezTo>
                <a:cubicBezTo>
                  <a:pt x="55" y="37"/>
                  <a:pt x="53" y="37"/>
                  <a:pt x="51" y="38"/>
                </a:cubicBezTo>
                <a:cubicBezTo>
                  <a:pt x="49" y="40"/>
                  <a:pt x="47" y="41"/>
                  <a:pt x="45" y="43"/>
                </a:cubicBezTo>
                <a:cubicBezTo>
                  <a:pt x="44" y="45"/>
                  <a:pt x="43" y="47"/>
                  <a:pt x="42" y="50"/>
                </a:cubicBezTo>
                <a:cubicBezTo>
                  <a:pt x="41" y="52"/>
                  <a:pt x="40" y="54"/>
                  <a:pt x="39" y="57"/>
                </a:cubicBezTo>
                <a:cubicBezTo>
                  <a:pt x="39" y="59"/>
                  <a:pt x="38" y="62"/>
                  <a:pt x="38" y="64"/>
                </a:cubicBezTo>
                <a:cubicBezTo>
                  <a:pt x="38" y="67"/>
                  <a:pt x="37" y="69"/>
                  <a:pt x="37" y="70"/>
                </a:cubicBezTo>
                <a:cubicBezTo>
                  <a:pt x="37" y="75"/>
                  <a:pt x="38" y="78"/>
                  <a:pt x="40" y="80"/>
                </a:cubicBezTo>
                <a:cubicBezTo>
                  <a:pt x="41" y="83"/>
                  <a:pt x="44" y="84"/>
                  <a:pt x="48" y="84"/>
                </a:cubicBezTo>
                <a:cubicBezTo>
                  <a:pt x="49" y="84"/>
                  <a:pt x="50" y="83"/>
                  <a:pt x="52" y="83"/>
                </a:cubicBezTo>
                <a:cubicBezTo>
                  <a:pt x="53" y="83"/>
                  <a:pt x="55" y="82"/>
                  <a:pt x="57" y="81"/>
                </a:cubicBezTo>
                <a:cubicBezTo>
                  <a:pt x="58" y="80"/>
                  <a:pt x="60" y="78"/>
                  <a:pt x="62" y="77"/>
                </a:cubicBezTo>
                <a:cubicBezTo>
                  <a:pt x="64" y="75"/>
                  <a:pt x="66" y="73"/>
                  <a:pt x="68" y="71"/>
                </a:cubicBezTo>
                <a:lnTo>
                  <a:pt x="7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207" name="smart phone"/>
          <p:cNvGrpSpPr/>
          <p:nvPr>
            <p:custDataLst>
              <p:tags r:id="rId26"/>
            </p:custDataLst>
          </p:nvPr>
        </p:nvGrpSpPr>
        <p:grpSpPr>
          <a:xfrm>
            <a:off x="687513" y="2906976"/>
            <a:ext cx="280632" cy="493369"/>
            <a:chOff x="2414138" y="2698290"/>
            <a:chExt cx="280632" cy="493369"/>
          </a:xfrm>
        </p:grpSpPr>
        <p:sp>
          <p:nvSpPr>
            <p:cNvPr id="208" name="Freeform 83"/>
            <p:cNvSpPr>
              <a:spLocks/>
            </p:cNvSpPr>
            <p:nvPr/>
          </p:nvSpPr>
          <p:spPr bwMode="auto">
            <a:xfrm>
              <a:off x="2420173" y="2704325"/>
              <a:ext cx="268561" cy="481299"/>
            </a:xfrm>
            <a:custGeom>
              <a:avLst/>
              <a:gdLst>
                <a:gd name="T0" fmla="*/ 87 w 87"/>
                <a:gd name="T1" fmla="*/ 142 h 156"/>
                <a:gd name="T2" fmla="*/ 73 w 87"/>
                <a:gd name="T3" fmla="*/ 156 h 156"/>
                <a:gd name="T4" fmla="*/ 13 w 87"/>
                <a:gd name="T5" fmla="*/ 156 h 156"/>
                <a:gd name="T6" fmla="*/ 0 w 87"/>
                <a:gd name="T7" fmla="*/ 142 h 156"/>
                <a:gd name="T8" fmla="*/ 0 w 87"/>
                <a:gd name="T9" fmla="*/ 13 h 156"/>
                <a:gd name="T10" fmla="*/ 13 w 87"/>
                <a:gd name="T11" fmla="*/ 0 h 156"/>
                <a:gd name="T12" fmla="*/ 73 w 87"/>
                <a:gd name="T13" fmla="*/ 0 h 156"/>
                <a:gd name="T14" fmla="*/ 87 w 87"/>
                <a:gd name="T15" fmla="*/ 13 h 156"/>
                <a:gd name="T16" fmla="*/ 87 w 87"/>
                <a:gd name="T17" fmla="*/ 142 h 156"/>
                <a:gd name="T18" fmla="*/ 87 w 87"/>
                <a:gd name="T1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56">
                  <a:moveTo>
                    <a:pt x="87" y="142"/>
                  </a:moveTo>
                  <a:cubicBezTo>
                    <a:pt x="87" y="149"/>
                    <a:pt x="80" y="156"/>
                    <a:pt x="7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7" y="156"/>
                    <a:pt x="0" y="149"/>
                    <a:pt x="0" y="14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7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7" y="5"/>
                    <a:pt x="87" y="1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9" name="Freeform 84"/>
            <p:cNvSpPr>
              <a:spLocks noEditPoints="1"/>
            </p:cNvSpPr>
            <p:nvPr/>
          </p:nvSpPr>
          <p:spPr bwMode="auto">
            <a:xfrm>
              <a:off x="2414138" y="2698290"/>
              <a:ext cx="280632" cy="493369"/>
            </a:xfrm>
            <a:custGeom>
              <a:avLst/>
              <a:gdLst>
                <a:gd name="T0" fmla="*/ 75 w 91"/>
                <a:gd name="T1" fmla="*/ 160 h 160"/>
                <a:gd name="T2" fmla="*/ 15 w 91"/>
                <a:gd name="T3" fmla="*/ 160 h 160"/>
                <a:gd name="T4" fmla="*/ 0 w 91"/>
                <a:gd name="T5" fmla="*/ 144 h 160"/>
                <a:gd name="T6" fmla="*/ 0 w 91"/>
                <a:gd name="T7" fmla="*/ 15 h 160"/>
                <a:gd name="T8" fmla="*/ 15 w 91"/>
                <a:gd name="T9" fmla="*/ 0 h 160"/>
                <a:gd name="T10" fmla="*/ 75 w 91"/>
                <a:gd name="T11" fmla="*/ 0 h 160"/>
                <a:gd name="T12" fmla="*/ 91 w 91"/>
                <a:gd name="T13" fmla="*/ 15 h 160"/>
                <a:gd name="T14" fmla="*/ 91 w 91"/>
                <a:gd name="T15" fmla="*/ 144 h 160"/>
                <a:gd name="T16" fmla="*/ 75 w 91"/>
                <a:gd name="T17" fmla="*/ 160 h 160"/>
                <a:gd name="T18" fmla="*/ 15 w 91"/>
                <a:gd name="T19" fmla="*/ 4 h 160"/>
                <a:gd name="T20" fmla="*/ 4 w 91"/>
                <a:gd name="T21" fmla="*/ 15 h 160"/>
                <a:gd name="T22" fmla="*/ 4 w 91"/>
                <a:gd name="T23" fmla="*/ 144 h 160"/>
                <a:gd name="T24" fmla="*/ 15 w 91"/>
                <a:gd name="T25" fmla="*/ 156 h 160"/>
                <a:gd name="T26" fmla="*/ 75 w 91"/>
                <a:gd name="T27" fmla="*/ 156 h 160"/>
                <a:gd name="T28" fmla="*/ 86 w 91"/>
                <a:gd name="T29" fmla="*/ 144 h 160"/>
                <a:gd name="T30" fmla="*/ 86 w 91"/>
                <a:gd name="T31" fmla="*/ 15 h 160"/>
                <a:gd name="T32" fmla="*/ 75 w 91"/>
                <a:gd name="T33" fmla="*/ 4 h 160"/>
                <a:gd name="T34" fmla="*/ 15 w 91"/>
                <a:gd name="T3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60">
                  <a:moveTo>
                    <a:pt x="75" y="160"/>
                  </a:moveTo>
                  <a:cubicBezTo>
                    <a:pt x="15" y="160"/>
                    <a:pt x="15" y="160"/>
                    <a:pt x="15" y="160"/>
                  </a:cubicBezTo>
                  <a:cubicBezTo>
                    <a:pt x="8" y="160"/>
                    <a:pt x="0" y="152"/>
                    <a:pt x="0" y="1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1" y="6"/>
                    <a:pt x="91" y="1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52"/>
                    <a:pt x="83" y="160"/>
                    <a:pt x="75" y="160"/>
                  </a:cubicBezTo>
                  <a:close/>
                  <a:moveTo>
                    <a:pt x="15" y="4"/>
                  </a:moveTo>
                  <a:cubicBezTo>
                    <a:pt x="10" y="4"/>
                    <a:pt x="4" y="8"/>
                    <a:pt x="4" y="15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50"/>
                    <a:pt x="10" y="156"/>
                    <a:pt x="15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81" y="156"/>
                    <a:pt x="86" y="150"/>
                    <a:pt x="86" y="14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8"/>
                    <a:pt x="81" y="4"/>
                    <a:pt x="75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0" name="Freeform 85"/>
            <p:cNvSpPr>
              <a:spLocks/>
            </p:cNvSpPr>
            <p:nvPr/>
          </p:nvSpPr>
          <p:spPr bwMode="auto">
            <a:xfrm>
              <a:off x="2460910" y="2760150"/>
              <a:ext cx="187088" cy="324387"/>
            </a:xfrm>
            <a:custGeom>
              <a:avLst/>
              <a:gdLst>
                <a:gd name="T0" fmla="*/ 0 w 124"/>
                <a:gd name="T1" fmla="*/ 0 h 215"/>
                <a:gd name="T2" fmla="*/ 124 w 124"/>
                <a:gd name="T3" fmla="*/ 0 h 215"/>
                <a:gd name="T4" fmla="*/ 124 w 124"/>
                <a:gd name="T5" fmla="*/ 215 h 215"/>
                <a:gd name="T6" fmla="*/ 0 w 124"/>
                <a:gd name="T7" fmla="*/ 215 h 215"/>
                <a:gd name="T8" fmla="*/ 0 w 124"/>
                <a:gd name="T9" fmla="*/ 0 h 215"/>
                <a:gd name="T10" fmla="*/ 0 w 124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15">
                  <a:moveTo>
                    <a:pt x="0" y="0"/>
                  </a:moveTo>
                  <a:lnTo>
                    <a:pt x="124" y="0"/>
                  </a:lnTo>
                  <a:lnTo>
                    <a:pt x="124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1" name="Freeform 86"/>
            <p:cNvSpPr>
              <a:spLocks noEditPoints="1"/>
            </p:cNvSpPr>
            <p:nvPr/>
          </p:nvSpPr>
          <p:spPr bwMode="auto">
            <a:xfrm>
              <a:off x="2454875" y="2754115"/>
              <a:ext cx="196140" cy="333439"/>
            </a:xfrm>
            <a:custGeom>
              <a:avLst/>
              <a:gdLst>
                <a:gd name="T0" fmla="*/ 63 w 64"/>
                <a:gd name="T1" fmla="*/ 108 h 108"/>
                <a:gd name="T2" fmla="*/ 2 w 64"/>
                <a:gd name="T3" fmla="*/ 108 h 108"/>
                <a:gd name="T4" fmla="*/ 0 w 64"/>
                <a:gd name="T5" fmla="*/ 107 h 108"/>
                <a:gd name="T6" fmla="*/ 0 w 64"/>
                <a:gd name="T7" fmla="*/ 2 h 108"/>
                <a:gd name="T8" fmla="*/ 2 w 64"/>
                <a:gd name="T9" fmla="*/ 0 h 108"/>
                <a:gd name="T10" fmla="*/ 63 w 64"/>
                <a:gd name="T11" fmla="*/ 0 h 108"/>
                <a:gd name="T12" fmla="*/ 64 w 64"/>
                <a:gd name="T13" fmla="*/ 2 h 108"/>
                <a:gd name="T14" fmla="*/ 64 w 64"/>
                <a:gd name="T15" fmla="*/ 107 h 108"/>
                <a:gd name="T16" fmla="*/ 63 w 64"/>
                <a:gd name="T17" fmla="*/ 108 h 108"/>
                <a:gd name="T18" fmla="*/ 3 w 64"/>
                <a:gd name="T19" fmla="*/ 105 h 108"/>
                <a:gd name="T20" fmla="*/ 62 w 64"/>
                <a:gd name="T21" fmla="*/ 105 h 108"/>
                <a:gd name="T22" fmla="*/ 62 w 64"/>
                <a:gd name="T23" fmla="*/ 3 h 108"/>
                <a:gd name="T24" fmla="*/ 3 w 64"/>
                <a:gd name="T25" fmla="*/ 3 h 108"/>
                <a:gd name="T26" fmla="*/ 3 w 64"/>
                <a:gd name="T27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8">
                  <a:moveTo>
                    <a:pt x="63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1"/>
                    <a:pt x="64" y="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7"/>
                    <a:pt x="64" y="108"/>
                    <a:pt x="63" y="108"/>
                  </a:cubicBezTo>
                  <a:close/>
                  <a:moveTo>
                    <a:pt x="3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2" name="Oval 87"/>
            <p:cNvSpPr>
              <a:spLocks noChangeArrowheads="1"/>
            </p:cNvSpPr>
            <p:nvPr/>
          </p:nvSpPr>
          <p:spPr bwMode="auto">
            <a:xfrm>
              <a:off x="2531823" y="3105659"/>
              <a:ext cx="45263" cy="497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213" name="envelope"/>
          <p:cNvGrpSpPr/>
          <p:nvPr>
            <p:custDataLst>
              <p:tags r:id="rId27"/>
            </p:custDataLst>
          </p:nvPr>
        </p:nvGrpSpPr>
        <p:grpSpPr>
          <a:xfrm>
            <a:off x="1063197" y="2383433"/>
            <a:ext cx="488842" cy="381720"/>
            <a:chOff x="2789822" y="2174747"/>
            <a:chExt cx="488842" cy="381720"/>
          </a:xfrm>
        </p:grpSpPr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2803402" y="2183799"/>
              <a:ext cx="464702" cy="360597"/>
            </a:xfrm>
            <a:custGeom>
              <a:avLst/>
              <a:gdLst>
                <a:gd name="T0" fmla="*/ 140 w 151"/>
                <a:gd name="T1" fmla="*/ 0 h 117"/>
                <a:gd name="T2" fmla="*/ 151 w 151"/>
                <a:gd name="T3" fmla="*/ 11 h 117"/>
                <a:gd name="T4" fmla="*/ 151 w 151"/>
                <a:gd name="T5" fmla="*/ 107 h 117"/>
                <a:gd name="T6" fmla="*/ 140 w 151"/>
                <a:gd name="T7" fmla="*/ 117 h 117"/>
                <a:gd name="T8" fmla="*/ 10 w 151"/>
                <a:gd name="T9" fmla="*/ 117 h 117"/>
                <a:gd name="T10" fmla="*/ 0 w 151"/>
                <a:gd name="T11" fmla="*/ 107 h 117"/>
                <a:gd name="T12" fmla="*/ 0 w 151"/>
                <a:gd name="T13" fmla="*/ 11 h 117"/>
                <a:gd name="T14" fmla="*/ 10 w 151"/>
                <a:gd name="T15" fmla="*/ 0 h 117"/>
                <a:gd name="T16" fmla="*/ 140 w 15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17">
                  <a:moveTo>
                    <a:pt x="140" y="0"/>
                  </a:moveTo>
                  <a:cubicBezTo>
                    <a:pt x="146" y="0"/>
                    <a:pt x="151" y="5"/>
                    <a:pt x="151" y="11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1" y="112"/>
                    <a:pt x="146" y="117"/>
                    <a:pt x="14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5" y="117"/>
                    <a:pt x="0" y="112"/>
                    <a:pt x="0" y="10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2809437" y="2198887"/>
              <a:ext cx="449614" cy="215755"/>
            </a:xfrm>
            <a:custGeom>
              <a:avLst/>
              <a:gdLst>
                <a:gd name="T0" fmla="*/ 146 w 146"/>
                <a:gd name="T1" fmla="*/ 0 h 70"/>
                <a:gd name="T2" fmla="*/ 78 w 146"/>
                <a:gd name="T3" fmla="*/ 66 h 70"/>
                <a:gd name="T4" fmla="*/ 63 w 146"/>
                <a:gd name="T5" fmla="*/ 65 h 70"/>
                <a:gd name="T6" fmla="*/ 0 w 146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70">
                  <a:moveTo>
                    <a:pt x="146" y="0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4" y="70"/>
                    <a:pt x="67" y="70"/>
                    <a:pt x="63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6" name="Freeform 90"/>
            <p:cNvSpPr>
              <a:spLocks noEditPoints="1"/>
            </p:cNvSpPr>
            <p:nvPr/>
          </p:nvSpPr>
          <p:spPr bwMode="auto">
            <a:xfrm>
              <a:off x="2789822" y="2174747"/>
              <a:ext cx="488842" cy="381720"/>
            </a:xfrm>
            <a:custGeom>
              <a:avLst/>
              <a:gdLst>
                <a:gd name="T0" fmla="*/ 144 w 158"/>
                <a:gd name="T1" fmla="*/ 0 h 124"/>
                <a:gd name="T2" fmla="*/ 14 w 158"/>
                <a:gd name="T3" fmla="*/ 0 h 124"/>
                <a:gd name="T4" fmla="*/ 0 w 158"/>
                <a:gd name="T5" fmla="*/ 14 h 124"/>
                <a:gd name="T6" fmla="*/ 0 w 158"/>
                <a:gd name="T7" fmla="*/ 110 h 124"/>
                <a:gd name="T8" fmla="*/ 14 w 158"/>
                <a:gd name="T9" fmla="*/ 124 h 124"/>
                <a:gd name="T10" fmla="*/ 144 w 158"/>
                <a:gd name="T11" fmla="*/ 124 h 124"/>
                <a:gd name="T12" fmla="*/ 158 w 158"/>
                <a:gd name="T13" fmla="*/ 110 h 124"/>
                <a:gd name="T14" fmla="*/ 158 w 158"/>
                <a:gd name="T15" fmla="*/ 14 h 124"/>
                <a:gd name="T16" fmla="*/ 144 w 158"/>
                <a:gd name="T17" fmla="*/ 0 h 124"/>
                <a:gd name="T18" fmla="*/ 144 w 158"/>
                <a:gd name="T19" fmla="*/ 7 h 124"/>
                <a:gd name="T20" fmla="*/ 147 w 158"/>
                <a:gd name="T21" fmla="*/ 8 h 124"/>
                <a:gd name="T22" fmla="*/ 81 w 158"/>
                <a:gd name="T23" fmla="*/ 71 h 124"/>
                <a:gd name="T24" fmla="*/ 77 w 158"/>
                <a:gd name="T25" fmla="*/ 73 h 124"/>
                <a:gd name="T26" fmla="*/ 72 w 158"/>
                <a:gd name="T27" fmla="*/ 71 h 124"/>
                <a:gd name="T28" fmla="*/ 11 w 158"/>
                <a:gd name="T29" fmla="*/ 8 h 124"/>
                <a:gd name="T30" fmla="*/ 14 w 158"/>
                <a:gd name="T31" fmla="*/ 7 h 124"/>
                <a:gd name="T32" fmla="*/ 144 w 158"/>
                <a:gd name="T33" fmla="*/ 7 h 124"/>
                <a:gd name="T34" fmla="*/ 144 w 158"/>
                <a:gd name="T35" fmla="*/ 116 h 124"/>
                <a:gd name="T36" fmla="*/ 14 w 158"/>
                <a:gd name="T37" fmla="*/ 116 h 124"/>
                <a:gd name="T38" fmla="*/ 8 w 158"/>
                <a:gd name="T39" fmla="*/ 110 h 124"/>
                <a:gd name="T40" fmla="*/ 8 w 158"/>
                <a:gd name="T41" fmla="*/ 15 h 124"/>
                <a:gd name="T42" fmla="*/ 67 w 158"/>
                <a:gd name="T43" fmla="*/ 76 h 124"/>
                <a:gd name="T44" fmla="*/ 77 w 158"/>
                <a:gd name="T45" fmla="*/ 80 h 124"/>
                <a:gd name="T46" fmla="*/ 77 w 158"/>
                <a:gd name="T47" fmla="*/ 80 h 124"/>
                <a:gd name="T48" fmla="*/ 87 w 158"/>
                <a:gd name="T49" fmla="*/ 76 h 124"/>
                <a:gd name="T50" fmla="*/ 151 w 158"/>
                <a:gd name="T51" fmla="*/ 14 h 124"/>
                <a:gd name="T52" fmla="*/ 151 w 158"/>
                <a:gd name="T53" fmla="*/ 110 h 124"/>
                <a:gd name="T54" fmla="*/ 144 w 158"/>
                <a:gd name="T55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24">
                  <a:moveTo>
                    <a:pt x="14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7"/>
                    <a:pt x="7" y="124"/>
                    <a:pt x="14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2" y="124"/>
                    <a:pt x="158" y="117"/>
                    <a:pt x="158" y="11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6"/>
                    <a:pt x="152" y="0"/>
                    <a:pt x="144" y="0"/>
                  </a:cubicBezTo>
                  <a:close/>
                  <a:moveTo>
                    <a:pt x="144" y="7"/>
                  </a:moveTo>
                  <a:cubicBezTo>
                    <a:pt x="145" y="7"/>
                    <a:pt x="146" y="7"/>
                    <a:pt x="147" y="8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2"/>
                    <a:pt x="79" y="73"/>
                    <a:pt x="77" y="73"/>
                  </a:cubicBezTo>
                  <a:cubicBezTo>
                    <a:pt x="75" y="73"/>
                    <a:pt x="73" y="72"/>
                    <a:pt x="72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3" y="7"/>
                    <a:pt x="14" y="7"/>
                  </a:cubicBezTo>
                  <a:lnTo>
                    <a:pt x="144" y="7"/>
                  </a:lnTo>
                  <a:close/>
                  <a:moveTo>
                    <a:pt x="144" y="116"/>
                  </a:moveTo>
                  <a:cubicBezTo>
                    <a:pt x="14" y="116"/>
                    <a:pt x="14" y="116"/>
                    <a:pt x="14" y="116"/>
                  </a:cubicBezTo>
                  <a:cubicBezTo>
                    <a:pt x="11" y="116"/>
                    <a:pt x="8" y="113"/>
                    <a:pt x="8" y="1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81" y="80"/>
                    <a:pt x="84" y="79"/>
                    <a:pt x="87" y="7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3"/>
                    <a:pt x="148" y="116"/>
                    <a:pt x="144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8" y="1779341"/>
            <a:ext cx="807230" cy="246512"/>
          </a:xfrm>
          <a:prstGeom prst="rect">
            <a:avLst/>
          </a:prstGeom>
        </p:spPr>
      </p:pic>
      <p:sp>
        <p:nvSpPr>
          <p:cNvPr id="219" name="green rectangle"/>
          <p:cNvSpPr/>
          <p:nvPr>
            <p:custDataLst>
              <p:tags r:id="rId29"/>
            </p:custDataLst>
          </p:nvPr>
        </p:nvSpPr>
        <p:spPr>
          <a:xfrm>
            <a:off x="4267200" y="914400"/>
            <a:ext cx="4343400" cy="53091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Description : </a:t>
            </a: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Considérations</a:t>
            </a:r>
            <a:r>
              <a:rPr lang="en-CA" sz="1600" b="1" dirty="0" smtClean="0">
                <a:latin typeface="Arial Narrow" panose="020B0606020202030204" pitchFamily="34" charset="0"/>
              </a:rPr>
              <a:t> et/</a:t>
            </a:r>
            <a:r>
              <a:rPr lang="en-CA" sz="1600" b="1" dirty="0" err="1" smtClean="0">
                <a:latin typeface="Arial Narrow" panose="020B0606020202030204" pitchFamily="34" charset="0"/>
              </a:rPr>
              <a:t>ou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recommandations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factuelles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propres</a:t>
            </a:r>
            <a:r>
              <a:rPr lang="en-CA" sz="1600" b="1" dirty="0" smtClean="0">
                <a:latin typeface="Arial Narrow" panose="020B0606020202030204" pitchFamily="34" charset="0"/>
              </a:rPr>
              <a:t> à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pratique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chaque</a:t>
            </a:r>
            <a:r>
              <a:rPr lang="en-CA" sz="1600" b="1" dirty="0" smtClean="0">
                <a:latin typeface="Arial Narrow" panose="020B0606020202030204" pitchFamily="34" charset="0"/>
              </a:rPr>
              <a:t> participant, </a:t>
            </a:r>
            <a:r>
              <a:rPr lang="en-CA" sz="1600" b="1" dirty="0" err="1" smtClean="0">
                <a:latin typeface="Arial Narrow" panose="020B0606020202030204" pitchFamily="34" charset="0"/>
              </a:rPr>
              <a:t>offertes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sur</a:t>
            </a:r>
            <a:r>
              <a:rPr lang="en-CA" sz="1600" b="1" dirty="0" smtClean="0">
                <a:latin typeface="Arial Narrow" panose="020B0606020202030204" pitchFamily="34" charset="0"/>
              </a:rPr>
              <a:t> le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portail</a:t>
            </a:r>
            <a:r>
              <a:rPr lang="en-CA" sz="1600" b="1" dirty="0" smtClean="0">
                <a:latin typeface="Arial Narrow" panose="020B0606020202030204" pitchFamily="34" charset="0"/>
              </a:rPr>
              <a:t> (</a:t>
            </a:r>
            <a:r>
              <a:rPr lang="en-CA" sz="1600" b="1" dirty="0" err="1" smtClean="0">
                <a:latin typeface="Arial Narrow" panose="020B0606020202030204" pitchFamily="34" charset="0"/>
              </a:rPr>
              <a:t>lorsque</a:t>
            </a:r>
            <a:r>
              <a:rPr lang="en-CA" sz="1600" b="1" dirty="0" smtClean="0">
                <a:latin typeface="Arial Narrow" panose="020B0606020202030204" pitchFamily="34" charset="0"/>
              </a:rPr>
              <a:t> les FÉP </a:t>
            </a:r>
            <a:r>
              <a:rPr lang="en-CA" sz="1600" b="1" dirty="0" err="1" smtClean="0">
                <a:latin typeface="Arial Narrow" panose="020B0606020202030204" pitchFamily="34" charset="0"/>
              </a:rPr>
              <a:t>ont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été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remplis</a:t>
            </a:r>
            <a:r>
              <a:rPr lang="en-CA" sz="1600" b="1" dirty="0" smtClean="0">
                <a:latin typeface="Arial Narrow" panose="020B0606020202030204" pitchFamily="34" charset="0"/>
              </a:rPr>
              <a:t>),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afin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faciliter</a:t>
            </a:r>
            <a:r>
              <a:rPr lang="en-CA" sz="1600" b="1" dirty="0" smtClean="0">
                <a:latin typeface="Arial Narrow" panose="020B0606020202030204" pitchFamily="34" charset="0"/>
              </a:rPr>
              <a:t> la prise en charge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optimale</a:t>
            </a:r>
            <a:r>
              <a:rPr lang="en-CA" sz="1600" b="1" dirty="0" smtClean="0">
                <a:latin typeface="Arial Narrow" panose="020B0606020202030204" pitchFamily="34" charset="0"/>
              </a:rPr>
              <a:t> du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diabète</a:t>
            </a:r>
            <a:endParaRPr lang="en-CA" sz="1600" b="1" dirty="0" smtClean="0">
              <a:latin typeface="Arial Narrow" panose="020B0606020202030204" pitchFamily="34" charset="0"/>
            </a:endParaRP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r>
              <a:rPr lang="en-CA" sz="1600" b="1" i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Éléments</a:t>
            </a:r>
            <a:r>
              <a:rPr lang="en-CA" sz="16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CA" sz="16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spécifiques</a:t>
            </a:r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 :</a:t>
            </a:r>
            <a:endParaRPr lang="en-CA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considérations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>
                <a:latin typeface="Arial Narrow" panose="020B0606020202030204" pitchFamily="34" charset="0"/>
              </a:rPr>
              <a:t>et/</a:t>
            </a:r>
            <a:r>
              <a:rPr lang="en-CA" sz="1600" b="1" dirty="0" err="1">
                <a:latin typeface="Arial Narrow" panose="020B0606020202030204" pitchFamily="34" charset="0"/>
              </a:rPr>
              <a:t>ou</a:t>
            </a:r>
            <a:r>
              <a:rPr lang="en-CA" sz="1600" b="1" dirty="0">
                <a:latin typeface="Arial Narrow" panose="020B0606020202030204" pitchFamily="34" charset="0"/>
              </a:rPr>
              <a:t> </a:t>
            </a:r>
            <a:r>
              <a:rPr lang="en-CA" sz="1600" b="1" dirty="0" err="1">
                <a:latin typeface="Arial Narrow" panose="020B0606020202030204" pitchFamily="34" charset="0"/>
              </a:rPr>
              <a:t>recommandations</a:t>
            </a:r>
            <a:r>
              <a:rPr lang="en-CA" sz="1600" b="1" dirty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factuelles</a:t>
            </a:r>
            <a:r>
              <a:rPr lang="en-CA" sz="1600" b="1" dirty="0" smtClean="0">
                <a:latin typeface="Arial Narrow" panose="020B0606020202030204" pitchFamily="34" charset="0"/>
              </a:rPr>
              <a:t> (</a:t>
            </a:r>
            <a:r>
              <a:rPr lang="en-CA" sz="1600" b="1" dirty="0" err="1" smtClean="0">
                <a:latin typeface="Arial Narrow" panose="020B0606020202030204" pitchFamily="34" charset="0"/>
              </a:rPr>
              <a:t>identifiées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smtClean="0">
                <a:latin typeface="Arial Narrow" panose="020B0606020202030204" pitchFamily="34" charset="0"/>
              </a:rPr>
              <a:t>par le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comité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directeur</a:t>
            </a:r>
            <a:r>
              <a:rPr lang="en-CA" sz="1600" b="1" dirty="0" smtClean="0">
                <a:latin typeface="Arial Narrow" panose="020B0606020202030204" pitchFamily="34" charset="0"/>
              </a:rPr>
              <a:t>)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seront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établies</a:t>
            </a:r>
            <a:r>
              <a:rPr lang="en-CA" sz="1600" b="1" dirty="0" smtClean="0">
                <a:latin typeface="Arial Narrow" panose="020B0606020202030204" pitchFamily="34" charset="0"/>
              </a:rPr>
              <a:t> en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comparant</a:t>
            </a:r>
            <a:r>
              <a:rPr lang="en-CA" sz="1600" b="1" dirty="0" smtClean="0">
                <a:latin typeface="Arial Narrow" panose="020B0606020202030204" pitchFamily="34" charset="0"/>
              </a:rPr>
              <a:t>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résultats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l’évaluation</a:t>
            </a:r>
            <a:r>
              <a:rPr lang="en-CA" sz="1600" b="1" dirty="0" smtClean="0">
                <a:latin typeface="Arial Narrow" panose="020B0606020202030204" pitchFamily="34" charset="0"/>
              </a:rPr>
              <a:t> de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pratique</a:t>
            </a:r>
            <a:r>
              <a:rPr lang="en-CA" sz="1600" b="1" dirty="0" smtClean="0">
                <a:latin typeface="Arial Narrow" panose="020B0606020202030204" pitchFamily="34" charset="0"/>
              </a:rPr>
              <a:t> aux </a:t>
            </a:r>
            <a:r>
              <a:rPr lang="en-CA" sz="1600" b="1" dirty="0" err="1" smtClean="0">
                <a:latin typeface="Arial Narrow" panose="020B0606020202030204" pitchFamily="34" charset="0"/>
              </a:rPr>
              <a:t>meilleures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pratiques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indiquées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dans</a:t>
            </a:r>
            <a:r>
              <a:rPr lang="en-CA" sz="1600" b="1" dirty="0" smtClean="0">
                <a:latin typeface="Arial Narrow" panose="020B0606020202030204" pitchFamily="34" charset="0"/>
              </a:rPr>
              <a:t>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lignes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directrices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endParaRPr lang="en-US" sz="16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al rectangle"/>
          <p:cNvSpPr/>
          <p:nvPr>
            <p:custDataLst>
              <p:tags r:id="rId1"/>
            </p:custDataLst>
          </p:nvPr>
        </p:nvSpPr>
        <p:spPr>
          <a:xfrm>
            <a:off x="0" y="5094955"/>
            <a:ext cx="9144000" cy="1293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l rectangle"/>
          <p:cNvSpPr/>
          <p:nvPr>
            <p:custDataLst>
              <p:tags r:id="rId2"/>
            </p:custDataLst>
          </p:nvPr>
        </p:nvSpPr>
        <p:spPr>
          <a:xfrm>
            <a:off x="0" y="4419445"/>
            <a:ext cx="9144000" cy="473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8" y="76200"/>
            <a:ext cx="6551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Sondages destinés au patient</a:t>
            </a:r>
            <a:endParaRPr lang="en-CA" sz="3200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1" name="solid tree"/>
          <p:cNvGrpSpPr/>
          <p:nvPr>
            <p:custDataLst>
              <p:tags r:id="rId5"/>
            </p:custDataLst>
          </p:nvPr>
        </p:nvGrpSpPr>
        <p:grpSpPr>
          <a:xfrm>
            <a:off x="70425" y="281712"/>
            <a:ext cx="3915265" cy="6379090"/>
            <a:chOff x="1797050" y="73025"/>
            <a:chExt cx="4119563" cy="6858001"/>
          </a:xfrm>
          <a:solidFill>
            <a:srgbClr val="BB054A"/>
          </a:solidFill>
        </p:grpSpPr>
        <p:sp>
          <p:nvSpPr>
            <p:cNvPr id="122" name="tree trunk"/>
            <p:cNvSpPr>
              <a:spLocks/>
            </p:cNvSpPr>
            <p:nvPr/>
          </p:nvSpPr>
          <p:spPr bwMode="auto">
            <a:xfrm>
              <a:off x="3478213" y="3957638"/>
              <a:ext cx="757238" cy="2973388"/>
            </a:xfrm>
            <a:custGeom>
              <a:avLst/>
              <a:gdLst>
                <a:gd name="T0" fmla="*/ 205 w 233"/>
                <a:gd name="T1" fmla="*/ 917 h 917"/>
                <a:gd name="T2" fmla="*/ 28 w 233"/>
                <a:gd name="T3" fmla="*/ 917 h 917"/>
                <a:gd name="T4" fmla="*/ 0 w 233"/>
                <a:gd name="T5" fmla="*/ 888 h 917"/>
                <a:gd name="T6" fmla="*/ 0 w 233"/>
                <a:gd name="T7" fmla="*/ 29 h 917"/>
                <a:gd name="T8" fmla="*/ 28 w 233"/>
                <a:gd name="T9" fmla="*/ 0 h 917"/>
                <a:gd name="T10" fmla="*/ 205 w 233"/>
                <a:gd name="T11" fmla="*/ 0 h 917"/>
                <a:gd name="T12" fmla="*/ 233 w 233"/>
                <a:gd name="T13" fmla="*/ 29 h 917"/>
                <a:gd name="T14" fmla="*/ 233 w 233"/>
                <a:gd name="T15" fmla="*/ 888 h 917"/>
                <a:gd name="T16" fmla="*/ 205 w 233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17">
                  <a:moveTo>
                    <a:pt x="205" y="917"/>
                  </a:moveTo>
                  <a:cubicBezTo>
                    <a:pt x="28" y="917"/>
                    <a:pt x="28" y="917"/>
                    <a:pt x="28" y="917"/>
                  </a:cubicBezTo>
                  <a:cubicBezTo>
                    <a:pt x="13" y="917"/>
                    <a:pt x="0" y="904"/>
                    <a:pt x="0" y="88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0" y="0"/>
                    <a:pt x="233" y="13"/>
                    <a:pt x="233" y="29"/>
                  </a:cubicBezTo>
                  <a:cubicBezTo>
                    <a:pt x="233" y="888"/>
                    <a:pt x="233" y="888"/>
                    <a:pt x="233" y="888"/>
                  </a:cubicBezTo>
                  <a:cubicBezTo>
                    <a:pt x="233" y="904"/>
                    <a:pt x="220" y="917"/>
                    <a:pt x="205" y="917"/>
                  </a:cubicBezTo>
                  <a:close/>
                </a:path>
              </a:pathLst>
            </a:cu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3" name="tree top"/>
            <p:cNvSpPr>
              <a:spLocks noChangeArrowheads="1"/>
            </p:cNvSpPr>
            <p:nvPr/>
          </p:nvSpPr>
          <p:spPr bwMode="auto">
            <a:xfrm>
              <a:off x="1797050" y="73025"/>
              <a:ext cx="4119563" cy="4114800"/>
            </a:xfrm>
            <a:prstGeom prst="ellipse">
              <a:avLst/>
            </a:pr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24" name="tree lines"/>
          <p:cNvGrpSpPr/>
          <p:nvPr>
            <p:custDataLst>
              <p:tags r:id="rId6"/>
            </p:custDataLst>
          </p:nvPr>
        </p:nvGrpSpPr>
        <p:grpSpPr>
          <a:xfrm>
            <a:off x="536636" y="734344"/>
            <a:ext cx="3000949" cy="5926459"/>
            <a:chOff x="2263261" y="525658"/>
            <a:chExt cx="3000949" cy="5926459"/>
          </a:xfrm>
          <a:solidFill>
            <a:sysClr val="windowText" lastClr="000000">
              <a:lumMod val="85000"/>
              <a:lumOff val="15000"/>
            </a:sysClr>
          </a:solidFill>
        </p:grpSpPr>
        <p:sp>
          <p:nvSpPr>
            <p:cNvPr id="125" name="line"/>
            <p:cNvSpPr>
              <a:spLocks/>
            </p:cNvSpPr>
            <p:nvPr/>
          </p:nvSpPr>
          <p:spPr bwMode="auto">
            <a:xfrm>
              <a:off x="3728279" y="525658"/>
              <a:ext cx="52808" cy="5926458"/>
            </a:xfrm>
            <a:custGeom>
              <a:avLst/>
              <a:gdLst>
                <a:gd name="T0" fmla="*/ 9 w 17"/>
                <a:gd name="T1" fmla="*/ 1923 h 1923"/>
                <a:gd name="T2" fmla="*/ 0 w 17"/>
                <a:gd name="T3" fmla="*/ 1914 h 1923"/>
                <a:gd name="T4" fmla="*/ 0 w 17"/>
                <a:gd name="T5" fmla="*/ 9 h 1923"/>
                <a:gd name="T6" fmla="*/ 9 w 17"/>
                <a:gd name="T7" fmla="*/ 0 h 1923"/>
                <a:gd name="T8" fmla="*/ 17 w 17"/>
                <a:gd name="T9" fmla="*/ 9 h 1923"/>
                <a:gd name="T10" fmla="*/ 17 w 17"/>
                <a:gd name="T11" fmla="*/ 1914 h 1923"/>
                <a:gd name="T12" fmla="*/ 9 w 17"/>
                <a:gd name="T13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23">
                  <a:moveTo>
                    <a:pt x="9" y="1923"/>
                  </a:moveTo>
                  <a:cubicBezTo>
                    <a:pt x="4" y="1923"/>
                    <a:pt x="0" y="1919"/>
                    <a:pt x="0" y="19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914"/>
                    <a:pt x="17" y="1914"/>
                    <a:pt x="17" y="1914"/>
                  </a:cubicBezTo>
                  <a:cubicBezTo>
                    <a:pt x="17" y="1919"/>
                    <a:pt x="13" y="1923"/>
                    <a:pt x="9" y="192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6" name="line"/>
            <p:cNvSpPr>
              <a:spLocks/>
            </p:cNvSpPr>
            <p:nvPr/>
          </p:nvSpPr>
          <p:spPr bwMode="auto">
            <a:xfrm>
              <a:off x="3820314" y="1790009"/>
              <a:ext cx="1443896" cy="4662107"/>
            </a:xfrm>
            <a:custGeom>
              <a:avLst/>
              <a:gdLst>
                <a:gd name="T0" fmla="*/ 8 w 468"/>
                <a:gd name="T1" fmla="*/ 1513 h 1513"/>
                <a:gd name="T2" fmla="*/ 0 w 468"/>
                <a:gd name="T3" fmla="*/ 1504 h 1513"/>
                <a:gd name="T4" fmla="*/ 0 w 468"/>
                <a:gd name="T5" fmla="*/ 152 h 1513"/>
                <a:gd name="T6" fmla="*/ 150 w 468"/>
                <a:gd name="T7" fmla="*/ 0 h 1513"/>
                <a:gd name="T8" fmla="*/ 460 w 468"/>
                <a:gd name="T9" fmla="*/ 0 h 1513"/>
                <a:gd name="T10" fmla="*/ 468 w 468"/>
                <a:gd name="T11" fmla="*/ 9 h 1513"/>
                <a:gd name="T12" fmla="*/ 460 w 468"/>
                <a:gd name="T13" fmla="*/ 18 h 1513"/>
                <a:gd name="T14" fmla="*/ 150 w 468"/>
                <a:gd name="T15" fmla="*/ 18 h 1513"/>
                <a:gd name="T16" fmla="*/ 17 w 468"/>
                <a:gd name="T17" fmla="*/ 152 h 1513"/>
                <a:gd name="T18" fmla="*/ 17 w 468"/>
                <a:gd name="T19" fmla="*/ 1504 h 1513"/>
                <a:gd name="T20" fmla="*/ 8 w 468"/>
                <a:gd name="T21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513">
                  <a:moveTo>
                    <a:pt x="8" y="1513"/>
                  </a:moveTo>
                  <a:cubicBezTo>
                    <a:pt x="3" y="1513"/>
                    <a:pt x="0" y="1509"/>
                    <a:pt x="0" y="15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5" y="0"/>
                    <a:pt x="468" y="4"/>
                    <a:pt x="468" y="9"/>
                  </a:cubicBezTo>
                  <a:cubicBezTo>
                    <a:pt x="468" y="14"/>
                    <a:pt x="465" y="18"/>
                    <a:pt x="46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77" y="18"/>
                    <a:pt x="17" y="78"/>
                    <a:pt x="17" y="152"/>
                  </a:cubicBezTo>
                  <a:cubicBezTo>
                    <a:pt x="17" y="1504"/>
                    <a:pt x="17" y="1504"/>
                    <a:pt x="17" y="1504"/>
                  </a:cubicBezTo>
                  <a:cubicBezTo>
                    <a:pt x="17" y="1509"/>
                    <a:pt x="13" y="1513"/>
                    <a:pt x="8" y="151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7" name="line"/>
            <p:cNvSpPr>
              <a:spLocks/>
            </p:cNvSpPr>
            <p:nvPr/>
          </p:nvSpPr>
          <p:spPr bwMode="auto">
            <a:xfrm>
              <a:off x="2540875" y="2917063"/>
              <a:ext cx="1054632" cy="3535054"/>
            </a:xfrm>
            <a:custGeom>
              <a:avLst/>
              <a:gdLst>
                <a:gd name="T0" fmla="*/ 333 w 342"/>
                <a:gd name="T1" fmla="*/ 1147 h 1147"/>
                <a:gd name="T2" fmla="*/ 325 w 342"/>
                <a:gd name="T3" fmla="*/ 1138 h 1147"/>
                <a:gd name="T4" fmla="*/ 325 w 342"/>
                <a:gd name="T5" fmla="*/ 151 h 1147"/>
                <a:gd name="T6" fmla="*/ 191 w 342"/>
                <a:gd name="T7" fmla="*/ 17 h 1147"/>
                <a:gd name="T8" fmla="*/ 9 w 342"/>
                <a:gd name="T9" fmla="*/ 17 h 1147"/>
                <a:gd name="T10" fmla="*/ 0 w 342"/>
                <a:gd name="T11" fmla="*/ 8 h 1147"/>
                <a:gd name="T12" fmla="*/ 9 w 342"/>
                <a:gd name="T13" fmla="*/ 0 h 1147"/>
                <a:gd name="T14" fmla="*/ 191 w 342"/>
                <a:gd name="T15" fmla="*/ 0 h 1147"/>
                <a:gd name="T16" fmla="*/ 342 w 342"/>
                <a:gd name="T17" fmla="*/ 151 h 1147"/>
                <a:gd name="T18" fmla="*/ 342 w 342"/>
                <a:gd name="T19" fmla="*/ 1138 h 1147"/>
                <a:gd name="T20" fmla="*/ 333 w 342"/>
                <a:gd name="T21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1147">
                  <a:moveTo>
                    <a:pt x="333" y="1147"/>
                  </a:moveTo>
                  <a:cubicBezTo>
                    <a:pt x="329" y="1147"/>
                    <a:pt x="325" y="1143"/>
                    <a:pt x="325" y="1138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77"/>
                    <a:pt x="265" y="17"/>
                    <a:pt x="19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74" y="0"/>
                    <a:pt x="342" y="67"/>
                    <a:pt x="342" y="151"/>
                  </a:cubicBezTo>
                  <a:cubicBezTo>
                    <a:pt x="342" y="1138"/>
                    <a:pt x="342" y="1138"/>
                    <a:pt x="342" y="1138"/>
                  </a:cubicBezTo>
                  <a:cubicBezTo>
                    <a:pt x="342" y="1143"/>
                    <a:pt x="338" y="1147"/>
                    <a:pt x="333" y="1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8" name="line"/>
            <p:cNvSpPr>
              <a:spLocks/>
            </p:cNvSpPr>
            <p:nvPr/>
          </p:nvSpPr>
          <p:spPr bwMode="auto">
            <a:xfrm>
              <a:off x="3907823" y="2642466"/>
              <a:ext cx="1228141" cy="3809651"/>
            </a:xfrm>
            <a:custGeom>
              <a:avLst/>
              <a:gdLst>
                <a:gd name="T0" fmla="*/ 9 w 398"/>
                <a:gd name="T1" fmla="*/ 1236 h 1236"/>
                <a:gd name="T2" fmla="*/ 0 w 398"/>
                <a:gd name="T3" fmla="*/ 1227 h 1236"/>
                <a:gd name="T4" fmla="*/ 0 w 398"/>
                <a:gd name="T5" fmla="*/ 151 h 1236"/>
                <a:gd name="T6" fmla="*/ 9 w 398"/>
                <a:gd name="T7" fmla="*/ 143 h 1236"/>
                <a:gd name="T8" fmla="*/ 142 w 398"/>
                <a:gd name="T9" fmla="*/ 9 h 1236"/>
                <a:gd name="T10" fmla="*/ 151 w 398"/>
                <a:gd name="T11" fmla="*/ 0 h 1236"/>
                <a:gd name="T12" fmla="*/ 389 w 398"/>
                <a:gd name="T13" fmla="*/ 0 h 1236"/>
                <a:gd name="T14" fmla="*/ 398 w 398"/>
                <a:gd name="T15" fmla="*/ 9 h 1236"/>
                <a:gd name="T16" fmla="*/ 389 w 398"/>
                <a:gd name="T17" fmla="*/ 18 h 1236"/>
                <a:gd name="T18" fmla="*/ 159 w 398"/>
                <a:gd name="T19" fmla="*/ 18 h 1236"/>
                <a:gd name="T20" fmla="*/ 18 w 398"/>
                <a:gd name="T21" fmla="*/ 160 h 1236"/>
                <a:gd name="T22" fmla="*/ 18 w 398"/>
                <a:gd name="T23" fmla="*/ 1227 h 1236"/>
                <a:gd name="T24" fmla="*/ 9 w 398"/>
                <a:gd name="T25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1236">
                  <a:moveTo>
                    <a:pt x="9" y="1236"/>
                  </a:moveTo>
                  <a:cubicBezTo>
                    <a:pt x="4" y="1236"/>
                    <a:pt x="0" y="1232"/>
                    <a:pt x="0" y="122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46"/>
                    <a:pt x="4" y="143"/>
                    <a:pt x="9" y="143"/>
                  </a:cubicBezTo>
                  <a:cubicBezTo>
                    <a:pt x="83" y="143"/>
                    <a:pt x="142" y="83"/>
                    <a:pt x="142" y="9"/>
                  </a:cubicBezTo>
                  <a:cubicBezTo>
                    <a:pt x="142" y="4"/>
                    <a:pt x="146" y="0"/>
                    <a:pt x="151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94" y="0"/>
                    <a:pt x="398" y="4"/>
                    <a:pt x="398" y="9"/>
                  </a:cubicBezTo>
                  <a:cubicBezTo>
                    <a:pt x="398" y="14"/>
                    <a:pt x="394" y="18"/>
                    <a:pt x="389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5" y="94"/>
                    <a:pt x="94" y="155"/>
                    <a:pt x="18" y="160"/>
                  </a:cubicBezTo>
                  <a:cubicBezTo>
                    <a:pt x="18" y="1227"/>
                    <a:pt x="18" y="1227"/>
                    <a:pt x="18" y="1227"/>
                  </a:cubicBezTo>
                  <a:cubicBezTo>
                    <a:pt x="18" y="1232"/>
                    <a:pt x="14" y="1236"/>
                    <a:pt x="9" y="1236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9" name="line"/>
            <p:cNvSpPr>
              <a:spLocks/>
            </p:cNvSpPr>
            <p:nvPr/>
          </p:nvSpPr>
          <p:spPr bwMode="auto">
            <a:xfrm>
              <a:off x="2263261" y="1710045"/>
              <a:ext cx="1428808" cy="4742072"/>
            </a:xfrm>
            <a:custGeom>
              <a:avLst/>
              <a:gdLst>
                <a:gd name="T0" fmla="*/ 454 w 463"/>
                <a:gd name="T1" fmla="*/ 1539 h 1539"/>
                <a:gd name="T2" fmla="*/ 445 w 463"/>
                <a:gd name="T3" fmla="*/ 1530 h 1539"/>
                <a:gd name="T4" fmla="*/ 445 w 463"/>
                <a:gd name="T5" fmla="*/ 159 h 1539"/>
                <a:gd name="T6" fmla="*/ 303 w 463"/>
                <a:gd name="T7" fmla="*/ 18 h 1539"/>
                <a:gd name="T8" fmla="*/ 9 w 463"/>
                <a:gd name="T9" fmla="*/ 18 h 1539"/>
                <a:gd name="T10" fmla="*/ 0 w 463"/>
                <a:gd name="T11" fmla="*/ 9 h 1539"/>
                <a:gd name="T12" fmla="*/ 9 w 463"/>
                <a:gd name="T13" fmla="*/ 0 h 1539"/>
                <a:gd name="T14" fmla="*/ 312 w 463"/>
                <a:gd name="T15" fmla="*/ 0 h 1539"/>
                <a:gd name="T16" fmla="*/ 320 w 463"/>
                <a:gd name="T17" fmla="*/ 9 h 1539"/>
                <a:gd name="T18" fmla="*/ 454 w 463"/>
                <a:gd name="T19" fmla="*/ 142 h 1539"/>
                <a:gd name="T20" fmla="*/ 463 w 463"/>
                <a:gd name="T21" fmla="*/ 151 h 1539"/>
                <a:gd name="T22" fmla="*/ 463 w 463"/>
                <a:gd name="T23" fmla="*/ 1530 h 1539"/>
                <a:gd name="T24" fmla="*/ 454 w 463"/>
                <a:gd name="T25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3" h="1539">
                  <a:moveTo>
                    <a:pt x="454" y="1539"/>
                  </a:moveTo>
                  <a:cubicBezTo>
                    <a:pt x="449" y="1539"/>
                    <a:pt x="445" y="1535"/>
                    <a:pt x="445" y="1530"/>
                  </a:cubicBezTo>
                  <a:cubicBezTo>
                    <a:pt x="445" y="159"/>
                    <a:pt x="445" y="159"/>
                    <a:pt x="445" y="159"/>
                  </a:cubicBezTo>
                  <a:cubicBezTo>
                    <a:pt x="369" y="155"/>
                    <a:pt x="308" y="94"/>
                    <a:pt x="303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7" y="0"/>
                    <a:pt x="320" y="4"/>
                    <a:pt x="320" y="9"/>
                  </a:cubicBezTo>
                  <a:cubicBezTo>
                    <a:pt x="320" y="83"/>
                    <a:pt x="380" y="142"/>
                    <a:pt x="454" y="142"/>
                  </a:cubicBezTo>
                  <a:cubicBezTo>
                    <a:pt x="459" y="142"/>
                    <a:pt x="463" y="146"/>
                    <a:pt x="463" y="151"/>
                  </a:cubicBezTo>
                  <a:cubicBezTo>
                    <a:pt x="463" y="1530"/>
                    <a:pt x="463" y="1530"/>
                    <a:pt x="463" y="1530"/>
                  </a:cubicBezTo>
                  <a:cubicBezTo>
                    <a:pt x="463" y="1535"/>
                    <a:pt x="459" y="1539"/>
                    <a:pt x="454" y="153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0" name="line"/>
            <p:cNvSpPr>
              <a:spLocks/>
            </p:cNvSpPr>
            <p:nvPr/>
          </p:nvSpPr>
          <p:spPr bwMode="auto">
            <a:xfrm>
              <a:off x="3830875" y="2337694"/>
              <a:ext cx="505439" cy="502422"/>
            </a:xfrm>
            <a:custGeom>
              <a:avLst/>
              <a:gdLst>
                <a:gd name="T0" fmla="*/ 9 w 164"/>
                <a:gd name="T1" fmla="*/ 163 h 163"/>
                <a:gd name="T2" fmla="*/ 0 w 164"/>
                <a:gd name="T3" fmla="*/ 155 h 163"/>
                <a:gd name="T4" fmla="*/ 9 w 164"/>
                <a:gd name="T5" fmla="*/ 146 h 163"/>
                <a:gd name="T6" fmla="*/ 146 w 164"/>
                <a:gd name="T7" fmla="*/ 8 h 163"/>
                <a:gd name="T8" fmla="*/ 155 w 164"/>
                <a:gd name="T9" fmla="*/ 0 h 163"/>
                <a:gd name="T10" fmla="*/ 164 w 164"/>
                <a:gd name="T11" fmla="*/ 8 h 163"/>
                <a:gd name="T12" fmla="*/ 9 w 16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3">
                  <a:moveTo>
                    <a:pt x="9" y="163"/>
                  </a:moveTo>
                  <a:cubicBezTo>
                    <a:pt x="4" y="163"/>
                    <a:pt x="0" y="159"/>
                    <a:pt x="0" y="155"/>
                  </a:cubicBezTo>
                  <a:cubicBezTo>
                    <a:pt x="0" y="150"/>
                    <a:pt x="4" y="146"/>
                    <a:pt x="9" y="146"/>
                  </a:cubicBezTo>
                  <a:cubicBezTo>
                    <a:pt x="85" y="146"/>
                    <a:pt x="146" y="84"/>
                    <a:pt x="146" y="8"/>
                  </a:cubicBezTo>
                  <a:cubicBezTo>
                    <a:pt x="146" y="4"/>
                    <a:pt x="150" y="0"/>
                    <a:pt x="155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94"/>
                    <a:pt x="94" y="163"/>
                    <a:pt x="9" y="16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line"/>
            <p:cNvSpPr>
              <a:spLocks/>
            </p:cNvSpPr>
            <p:nvPr/>
          </p:nvSpPr>
          <p:spPr bwMode="auto">
            <a:xfrm>
              <a:off x="3925928" y="3371203"/>
              <a:ext cx="706106" cy="440562"/>
            </a:xfrm>
            <a:custGeom>
              <a:avLst/>
              <a:gdLst>
                <a:gd name="T0" fmla="*/ 56 w 229"/>
                <a:gd name="T1" fmla="*/ 143 h 143"/>
                <a:gd name="T2" fmla="*/ 8 w 229"/>
                <a:gd name="T3" fmla="*/ 136 h 143"/>
                <a:gd name="T4" fmla="*/ 2 w 229"/>
                <a:gd name="T5" fmla="*/ 125 h 143"/>
                <a:gd name="T6" fmla="*/ 12 w 229"/>
                <a:gd name="T7" fmla="*/ 119 h 143"/>
                <a:gd name="T8" fmla="*/ 211 w 229"/>
                <a:gd name="T9" fmla="*/ 8 h 143"/>
                <a:gd name="T10" fmla="*/ 222 w 229"/>
                <a:gd name="T11" fmla="*/ 2 h 143"/>
                <a:gd name="T12" fmla="*/ 228 w 229"/>
                <a:gd name="T13" fmla="*/ 12 h 143"/>
                <a:gd name="T14" fmla="*/ 56 w 229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43">
                  <a:moveTo>
                    <a:pt x="56" y="143"/>
                  </a:moveTo>
                  <a:cubicBezTo>
                    <a:pt x="40" y="143"/>
                    <a:pt x="24" y="140"/>
                    <a:pt x="8" y="136"/>
                  </a:cubicBezTo>
                  <a:cubicBezTo>
                    <a:pt x="3" y="135"/>
                    <a:pt x="0" y="130"/>
                    <a:pt x="2" y="125"/>
                  </a:cubicBezTo>
                  <a:cubicBezTo>
                    <a:pt x="3" y="121"/>
                    <a:pt x="8" y="118"/>
                    <a:pt x="12" y="119"/>
                  </a:cubicBezTo>
                  <a:cubicBezTo>
                    <a:pt x="98" y="143"/>
                    <a:pt x="187" y="93"/>
                    <a:pt x="211" y="8"/>
                  </a:cubicBezTo>
                  <a:cubicBezTo>
                    <a:pt x="212" y="3"/>
                    <a:pt x="217" y="0"/>
                    <a:pt x="222" y="2"/>
                  </a:cubicBezTo>
                  <a:cubicBezTo>
                    <a:pt x="226" y="3"/>
                    <a:pt x="229" y="8"/>
                    <a:pt x="228" y="12"/>
                  </a:cubicBezTo>
                  <a:cubicBezTo>
                    <a:pt x="205" y="91"/>
                    <a:pt x="134" y="143"/>
                    <a:pt x="56" y="1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line"/>
            <p:cNvSpPr>
              <a:spLocks/>
            </p:cNvSpPr>
            <p:nvPr/>
          </p:nvSpPr>
          <p:spPr bwMode="auto">
            <a:xfrm>
              <a:off x="3034243" y="1160851"/>
              <a:ext cx="734773" cy="455649"/>
            </a:xfrm>
            <a:custGeom>
              <a:avLst/>
              <a:gdLst>
                <a:gd name="T0" fmla="*/ 180 w 238"/>
                <a:gd name="T1" fmla="*/ 147 h 148"/>
                <a:gd name="T2" fmla="*/ 1 w 238"/>
                <a:gd name="T3" fmla="*/ 12 h 148"/>
                <a:gd name="T4" fmla="*/ 7 w 238"/>
                <a:gd name="T5" fmla="*/ 1 h 148"/>
                <a:gd name="T6" fmla="*/ 18 w 238"/>
                <a:gd name="T7" fmla="*/ 7 h 148"/>
                <a:gd name="T8" fmla="*/ 226 w 238"/>
                <a:gd name="T9" fmla="*/ 123 h 148"/>
                <a:gd name="T10" fmla="*/ 237 w 238"/>
                <a:gd name="T11" fmla="*/ 129 h 148"/>
                <a:gd name="T12" fmla="*/ 231 w 238"/>
                <a:gd name="T13" fmla="*/ 139 h 148"/>
                <a:gd name="T14" fmla="*/ 180 w 238"/>
                <a:gd name="T1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148">
                  <a:moveTo>
                    <a:pt x="180" y="147"/>
                  </a:moveTo>
                  <a:cubicBezTo>
                    <a:pt x="99" y="147"/>
                    <a:pt x="25" y="93"/>
                    <a:pt x="1" y="12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2" y="0"/>
                    <a:pt x="17" y="2"/>
                    <a:pt x="18" y="7"/>
                  </a:cubicBezTo>
                  <a:cubicBezTo>
                    <a:pt x="43" y="96"/>
                    <a:pt x="137" y="148"/>
                    <a:pt x="226" y="123"/>
                  </a:cubicBezTo>
                  <a:cubicBezTo>
                    <a:pt x="231" y="122"/>
                    <a:pt x="235" y="124"/>
                    <a:pt x="237" y="129"/>
                  </a:cubicBezTo>
                  <a:cubicBezTo>
                    <a:pt x="238" y="133"/>
                    <a:pt x="235" y="138"/>
                    <a:pt x="231" y="139"/>
                  </a:cubicBezTo>
                  <a:cubicBezTo>
                    <a:pt x="214" y="144"/>
                    <a:pt x="197" y="147"/>
                    <a:pt x="180" y="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3" name="line"/>
            <p:cNvSpPr>
              <a:spLocks/>
            </p:cNvSpPr>
            <p:nvPr/>
          </p:nvSpPr>
          <p:spPr bwMode="auto">
            <a:xfrm>
              <a:off x="3111191" y="2411623"/>
              <a:ext cx="580878" cy="478281"/>
            </a:xfrm>
            <a:custGeom>
              <a:avLst/>
              <a:gdLst>
                <a:gd name="T0" fmla="*/ 178 w 188"/>
                <a:gd name="T1" fmla="*/ 155 h 155"/>
                <a:gd name="T2" fmla="*/ 170 w 188"/>
                <a:gd name="T3" fmla="*/ 148 h 155"/>
                <a:gd name="T4" fmla="*/ 11 w 188"/>
                <a:gd name="T5" fmla="*/ 30 h 155"/>
                <a:gd name="T6" fmla="*/ 1 w 188"/>
                <a:gd name="T7" fmla="*/ 23 h 155"/>
                <a:gd name="T8" fmla="*/ 8 w 188"/>
                <a:gd name="T9" fmla="*/ 13 h 155"/>
                <a:gd name="T10" fmla="*/ 187 w 188"/>
                <a:gd name="T11" fmla="*/ 145 h 155"/>
                <a:gd name="T12" fmla="*/ 180 w 188"/>
                <a:gd name="T13" fmla="*/ 155 h 155"/>
                <a:gd name="T14" fmla="*/ 178 w 188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5">
                  <a:moveTo>
                    <a:pt x="178" y="155"/>
                  </a:moveTo>
                  <a:cubicBezTo>
                    <a:pt x="174" y="155"/>
                    <a:pt x="170" y="152"/>
                    <a:pt x="170" y="148"/>
                  </a:cubicBezTo>
                  <a:cubicBezTo>
                    <a:pt x="158" y="72"/>
                    <a:pt x="87" y="19"/>
                    <a:pt x="11" y="30"/>
                  </a:cubicBezTo>
                  <a:cubicBezTo>
                    <a:pt x="6" y="31"/>
                    <a:pt x="2" y="28"/>
                    <a:pt x="1" y="23"/>
                  </a:cubicBezTo>
                  <a:cubicBezTo>
                    <a:pt x="0" y="18"/>
                    <a:pt x="4" y="14"/>
                    <a:pt x="8" y="13"/>
                  </a:cubicBezTo>
                  <a:cubicBezTo>
                    <a:pt x="94" y="0"/>
                    <a:pt x="174" y="60"/>
                    <a:pt x="187" y="145"/>
                  </a:cubicBezTo>
                  <a:cubicBezTo>
                    <a:pt x="188" y="150"/>
                    <a:pt x="184" y="154"/>
                    <a:pt x="180" y="155"/>
                  </a:cubicBezTo>
                  <a:cubicBezTo>
                    <a:pt x="179" y="155"/>
                    <a:pt x="179" y="155"/>
                    <a:pt x="178" y="15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4" name="line"/>
            <p:cNvSpPr>
              <a:spLocks/>
            </p:cNvSpPr>
            <p:nvPr/>
          </p:nvSpPr>
          <p:spPr bwMode="auto">
            <a:xfrm>
              <a:off x="3730024" y="1178957"/>
              <a:ext cx="980702" cy="315334"/>
            </a:xfrm>
            <a:custGeom>
              <a:avLst/>
              <a:gdLst>
                <a:gd name="T0" fmla="*/ 139 w 318"/>
                <a:gd name="T1" fmla="*/ 102 h 102"/>
                <a:gd name="T2" fmla="*/ 4 w 318"/>
                <a:gd name="T3" fmla="*/ 55 h 102"/>
                <a:gd name="T4" fmla="*/ 3 w 318"/>
                <a:gd name="T5" fmla="*/ 43 h 102"/>
                <a:gd name="T6" fmla="*/ 15 w 318"/>
                <a:gd name="T7" fmla="*/ 42 h 102"/>
                <a:gd name="T8" fmla="*/ 166 w 318"/>
                <a:gd name="T9" fmla="*/ 83 h 102"/>
                <a:gd name="T10" fmla="*/ 302 w 318"/>
                <a:gd name="T11" fmla="*/ 5 h 102"/>
                <a:gd name="T12" fmla="*/ 314 w 318"/>
                <a:gd name="T13" fmla="*/ 3 h 102"/>
                <a:gd name="T14" fmla="*/ 315 w 318"/>
                <a:gd name="T15" fmla="*/ 15 h 102"/>
                <a:gd name="T16" fmla="*/ 168 w 318"/>
                <a:gd name="T17" fmla="*/ 100 h 102"/>
                <a:gd name="T18" fmla="*/ 139 w 31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102">
                  <a:moveTo>
                    <a:pt x="139" y="102"/>
                  </a:moveTo>
                  <a:cubicBezTo>
                    <a:pt x="90" y="102"/>
                    <a:pt x="43" y="86"/>
                    <a:pt x="4" y="55"/>
                  </a:cubicBezTo>
                  <a:cubicBezTo>
                    <a:pt x="0" y="53"/>
                    <a:pt x="0" y="47"/>
                    <a:pt x="3" y="43"/>
                  </a:cubicBezTo>
                  <a:cubicBezTo>
                    <a:pt x="5" y="40"/>
                    <a:pt x="11" y="39"/>
                    <a:pt x="15" y="42"/>
                  </a:cubicBezTo>
                  <a:cubicBezTo>
                    <a:pt x="58" y="75"/>
                    <a:pt x="112" y="90"/>
                    <a:pt x="166" y="83"/>
                  </a:cubicBezTo>
                  <a:cubicBezTo>
                    <a:pt x="220" y="76"/>
                    <a:pt x="268" y="48"/>
                    <a:pt x="302" y="5"/>
                  </a:cubicBezTo>
                  <a:cubicBezTo>
                    <a:pt x="305" y="1"/>
                    <a:pt x="310" y="0"/>
                    <a:pt x="314" y="3"/>
                  </a:cubicBezTo>
                  <a:cubicBezTo>
                    <a:pt x="317" y="6"/>
                    <a:pt x="318" y="11"/>
                    <a:pt x="315" y="15"/>
                  </a:cubicBezTo>
                  <a:cubicBezTo>
                    <a:pt x="279" y="62"/>
                    <a:pt x="227" y="92"/>
                    <a:pt x="168" y="100"/>
                  </a:cubicBezTo>
                  <a:cubicBezTo>
                    <a:pt x="158" y="101"/>
                    <a:pt x="149" y="102"/>
                    <a:pt x="139" y="10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5" name="line"/>
            <p:cNvSpPr>
              <a:spLocks/>
            </p:cNvSpPr>
            <p:nvPr/>
          </p:nvSpPr>
          <p:spPr bwMode="auto">
            <a:xfrm>
              <a:off x="3081016" y="3188642"/>
              <a:ext cx="496387" cy="354562"/>
            </a:xfrm>
            <a:custGeom>
              <a:avLst/>
              <a:gdLst>
                <a:gd name="T0" fmla="*/ 9 w 161"/>
                <a:gd name="T1" fmla="*/ 115 h 115"/>
                <a:gd name="T2" fmla="*/ 7 w 161"/>
                <a:gd name="T3" fmla="*/ 115 h 115"/>
                <a:gd name="T4" fmla="*/ 1 w 161"/>
                <a:gd name="T5" fmla="*/ 104 h 115"/>
                <a:gd name="T6" fmla="*/ 154 w 161"/>
                <a:gd name="T7" fmla="*/ 18 h 115"/>
                <a:gd name="T8" fmla="*/ 160 w 161"/>
                <a:gd name="T9" fmla="*/ 29 h 115"/>
                <a:gd name="T10" fmla="*/ 149 w 161"/>
                <a:gd name="T11" fmla="*/ 35 h 115"/>
                <a:gd name="T12" fmla="*/ 68 w 161"/>
                <a:gd name="T13" fmla="*/ 45 h 115"/>
                <a:gd name="T14" fmla="*/ 18 w 161"/>
                <a:gd name="T15" fmla="*/ 109 h 115"/>
                <a:gd name="T16" fmla="*/ 9 w 161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15">
                  <a:moveTo>
                    <a:pt x="9" y="115"/>
                  </a:moveTo>
                  <a:cubicBezTo>
                    <a:pt x="9" y="115"/>
                    <a:pt x="8" y="115"/>
                    <a:pt x="7" y="115"/>
                  </a:cubicBezTo>
                  <a:cubicBezTo>
                    <a:pt x="2" y="114"/>
                    <a:pt x="0" y="109"/>
                    <a:pt x="1" y="104"/>
                  </a:cubicBezTo>
                  <a:cubicBezTo>
                    <a:pt x="20" y="38"/>
                    <a:pt x="88" y="0"/>
                    <a:pt x="154" y="18"/>
                  </a:cubicBezTo>
                  <a:cubicBezTo>
                    <a:pt x="159" y="20"/>
                    <a:pt x="161" y="24"/>
                    <a:pt x="160" y="29"/>
                  </a:cubicBezTo>
                  <a:cubicBezTo>
                    <a:pt x="159" y="33"/>
                    <a:pt x="154" y="36"/>
                    <a:pt x="149" y="35"/>
                  </a:cubicBezTo>
                  <a:cubicBezTo>
                    <a:pt x="122" y="27"/>
                    <a:pt x="93" y="31"/>
                    <a:pt x="68" y="45"/>
                  </a:cubicBezTo>
                  <a:cubicBezTo>
                    <a:pt x="43" y="59"/>
                    <a:pt x="25" y="81"/>
                    <a:pt x="18" y="109"/>
                  </a:cubicBezTo>
                  <a:cubicBezTo>
                    <a:pt x="17" y="113"/>
                    <a:pt x="13" y="115"/>
                    <a:pt x="9" y="11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136" name="circle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8075" y="417502"/>
            <a:ext cx="924878" cy="924878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7" name="circle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8391" y="1606414"/>
            <a:ext cx="840387" cy="838877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8" name="circle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6390" y="1490239"/>
            <a:ext cx="911299" cy="91129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9" name="circle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1198" y="2540345"/>
            <a:ext cx="663860" cy="66235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0" name="circle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899" y="2820977"/>
            <a:ext cx="663860" cy="66536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1" name="circl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00391" y="2152590"/>
            <a:ext cx="602001" cy="60049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2" name="circle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62917" y="3160450"/>
            <a:ext cx="639720" cy="64122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3" name="circle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110" y="2226520"/>
            <a:ext cx="694035" cy="69554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4" name="circle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7443" y="849010"/>
            <a:ext cx="675930" cy="67442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5" name="circle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52592" y="781116"/>
            <a:ext cx="820772" cy="819264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6" name="circle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70742" y="3356590"/>
            <a:ext cx="564281" cy="56428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47" name="people"/>
          <p:cNvGrpSpPr/>
          <p:nvPr>
            <p:custDataLst>
              <p:tags r:id="rId18"/>
            </p:custDataLst>
          </p:nvPr>
        </p:nvGrpSpPr>
        <p:grpSpPr>
          <a:xfrm>
            <a:off x="3084952" y="1776906"/>
            <a:ext cx="647265" cy="434526"/>
            <a:chOff x="4811577" y="1568220"/>
            <a:chExt cx="647265" cy="434526"/>
          </a:xfrm>
        </p:grpSpPr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11577" y="1568220"/>
              <a:ext cx="478281" cy="434526"/>
            </a:xfrm>
            <a:custGeom>
              <a:avLst/>
              <a:gdLst>
                <a:gd name="T0" fmla="*/ 154 w 155"/>
                <a:gd name="T1" fmla="*/ 136 h 141"/>
                <a:gd name="T2" fmla="*/ 102 w 155"/>
                <a:gd name="T3" fmla="*/ 94 h 141"/>
                <a:gd name="T4" fmla="*/ 91 w 155"/>
                <a:gd name="T5" fmla="*/ 95 h 141"/>
                <a:gd name="T6" fmla="*/ 91 w 155"/>
                <a:gd name="T7" fmla="*/ 92 h 141"/>
                <a:gd name="T8" fmla="*/ 114 w 155"/>
                <a:gd name="T9" fmla="*/ 48 h 141"/>
                <a:gd name="T10" fmla="*/ 77 w 155"/>
                <a:gd name="T11" fmla="*/ 0 h 141"/>
                <a:gd name="T12" fmla="*/ 41 w 155"/>
                <a:gd name="T13" fmla="*/ 48 h 141"/>
                <a:gd name="T14" fmla="*/ 64 w 155"/>
                <a:gd name="T15" fmla="*/ 92 h 141"/>
                <a:gd name="T16" fmla="*/ 64 w 155"/>
                <a:gd name="T17" fmla="*/ 95 h 141"/>
                <a:gd name="T18" fmla="*/ 53 w 155"/>
                <a:gd name="T19" fmla="*/ 94 h 141"/>
                <a:gd name="T20" fmla="*/ 1 w 155"/>
                <a:gd name="T21" fmla="*/ 136 h 141"/>
                <a:gd name="T22" fmla="*/ 1 w 155"/>
                <a:gd name="T23" fmla="*/ 139 h 141"/>
                <a:gd name="T24" fmla="*/ 4 w 155"/>
                <a:gd name="T25" fmla="*/ 141 h 141"/>
                <a:gd name="T26" fmla="*/ 151 w 155"/>
                <a:gd name="T27" fmla="*/ 141 h 141"/>
                <a:gd name="T28" fmla="*/ 154 w 155"/>
                <a:gd name="T29" fmla="*/ 139 h 141"/>
                <a:gd name="T30" fmla="*/ 154 w 155"/>
                <a:gd name="T31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1">
                  <a:moveTo>
                    <a:pt x="154" y="136"/>
                  </a:moveTo>
                  <a:cubicBezTo>
                    <a:pt x="145" y="115"/>
                    <a:pt x="133" y="95"/>
                    <a:pt x="102" y="94"/>
                  </a:cubicBezTo>
                  <a:cubicBezTo>
                    <a:pt x="97" y="93"/>
                    <a:pt x="94" y="94"/>
                    <a:pt x="91" y="95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4" y="85"/>
                    <a:pt x="114" y="68"/>
                    <a:pt x="114" y="48"/>
                  </a:cubicBezTo>
                  <a:cubicBezTo>
                    <a:pt x="114" y="21"/>
                    <a:pt x="97" y="0"/>
                    <a:pt x="77" y="0"/>
                  </a:cubicBezTo>
                  <a:cubicBezTo>
                    <a:pt x="57" y="0"/>
                    <a:pt x="41" y="21"/>
                    <a:pt x="41" y="48"/>
                  </a:cubicBezTo>
                  <a:cubicBezTo>
                    <a:pt x="41" y="68"/>
                    <a:pt x="51" y="85"/>
                    <a:pt x="64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1" y="94"/>
                    <a:pt x="58" y="93"/>
                    <a:pt x="53" y="94"/>
                  </a:cubicBezTo>
                  <a:cubicBezTo>
                    <a:pt x="22" y="95"/>
                    <a:pt x="10" y="115"/>
                    <a:pt x="1" y="136"/>
                  </a:cubicBezTo>
                  <a:cubicBezTo>
                    <a:pt x="0" y="137"/>
                    <a:pt x="0" y="138"/>
                    <a:pt x="1" y="139"/>
                  </a:cubicBezTo>
                  <a:cubicBezTo>
                    <a:pt x="1" y="140"/>
                    <a:pt x="3" y="141"/>
                    <a:pt x="4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1"/>
                    <a:pt x="153" y="140"/>
                    <a:pt x="154" y="139"/>
                  </a:cubicBezTo>
                  <a:cubicBezTo>
                    <a:pt x="155" y="138"/>
                    <a:pt x="155" y="137"/>
                    <a:pt x="15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101262" y="1654220"/>
              <a:ext cx="357580" cy="325895"/>
            </a:xfrm>
            <a:custGeom>
              <a:avLst/>
              <a:gdLst>
                <a:gd name="T0" fmla="*/ 116 w 116"/>
                <a:gd name="T1" fmla="*/ 102 h 106"/>
                <a:gd name="T2" fmla="*/ 77 w 116"/>
                <a:gd name="T3" fmla="*/ 70 h 106"/>
                <a:gd name="T4" fmla="*/ 68 w 116"/>
                <a:gd name="T5" fmla="*/ 71 h 106"/>
                <a:gd name="T6" fmla="*/ 68 w 116"/>
                <a:gd name="T7" fmla="*/ 69 h 106"/>
                <a:gd name="T8" fmla="*/ 86 w 116"/>
                <a:gd name="T9" fmla="*/ 36 h 106"/>
                <a:gd name="T10" fmla="*/ 58 w 116"/>
                <a:gd name="T11" fmla="*/ 0 h 106"/>
                <a:gd name="T12" fmla="*/ 31 w 116"/>
                <a:gd name="T13" fmla="*/ 36 h 106"/>
                <a:gd name="T14" fmla="*/ 48 w 116"/>
                <a:gd name="T15" fmla="*/ 69 h 106"/>
                <a:gd name="T16" fmla="*/ 48 w 116"/>
                <a:gd name="T17" fmla="*/ 71 h 106"/>
                <a:gd name="T18" fmla="*/ 40 w 116"/>
                <a:gd name="T19" fmla="*/ 70 h 106"/>
                <a:gd name="T20" fmla="*/ 1 w 116"/>
                <a:gd name="T21" fmla="*/ 102 h 106"/>
                <a:gd name="T22" fmla="*/ 1 w 116"/>
                <a:gd name="T23" fmla="*/ 104 h 106"/>
                <a:gd name="T24" fmla="*/ 3 w 116"/>
                <a:gd name="T25" fmla="*/ 106 h 106"/>
                <a:gd name="T26" fmla="*/ 114 w 116"/>
                <a:gd name="T27" fmla="*/ 106 h 106"/>
                <a:gd name="T28" fmla="*/ 116 w 116"/>
                <a:gd name="T29" fmla="*/ 104 h 106"/>
                <a:gd name="T30" fmla="*/ 116 w 116"/>
                <a:gd name="T3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6">
                  <a:moveTo>
                    <a:pt x="116" y="102"/>
                  </a:moveTo>
                  <a:cubicBezTo>
                    <a:pt x="109" y="87"/>
                    <a:pt x="100" y="71"/>
                    <a:pt x="77" y="70"/>
                  </a:cubicBezTo>
                  <a:cubicBezTo>
                    <a:pt x="73" y="70"/>
                    <a:pt x="71" y="71"/>
                    <a:pt x="68" y="71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8" y="64"/>
                    <a:pt x="86" y="51"/>
                    <a:pt x="86" y="36"/>
                  </a:cubicBezTo>
                  <a:cubicBezTo>
                    <a:pt x="86" y="16"/>
                    <a:pt x="73" y="0"/>
                    <a:pt x="58" y="0"/>
                  </a:cubicBezTo>
                  <a:cubicBezTo>
                    <a:pt x="43" y="0"/>
                    <a:pt x="31" y="16"/>
                    <a:pt x="31" y="36"/>
                  </a:cubicBezTo>
                  <a:cubicBezTo>
                    <a:pt x="31" y="51"/>
                    <a:pt x="38" y="64"/>
                    <a:pt x="48" y="6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4" y="70"/>
                    <a:pt x="40" y="70"/>
                  </a:cubicBezTo>
                  <a:cubicBezTo>
                    <a:pt x="17" y="71"/>
                    <a:pt x="8" y="87"/>
                    <a:pt x="1" y="102"/>
                  </a:cubicBezTo>
                  <a:cubicBezTo>
                    <a:pt x="0" y="103"/>
                    <a:pt x="0" y="104"/>
                    <a:pt x="1" y="104"/>
                  </a:cubicBezTo>
                  <a:cubicBezTo>
                    <a:pt x="1" y="105"/>
                    <a:pt x="2" y="106"/>
                    <a:pt x="3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6"/>
                    <a:pt x="115" y="105"/>
                    <a:pt x="116" y="104"/>
                  </a:cubicBezTo>
                  <a:cubicBezTo>
                    <a:pt x="116" y="104"/>
                    <a:pt x="116" y="103"/>
                    <a:pt x="11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50" name="speech bubbl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92672" y="965186"/>
            <a:ext cx="534105" cy="508457"/>
          </a:xfrm>
          <a:custGeom>
            <a:avLst/>
            <a:gdLst>
              <a:gd name="T0" fmla="*/ 141 w 173"/>
              <a:gd name="T1" fmla="*/ 0 h 165"/>
              <a:gd name="T2" fmla="*/ 28 w 173"/>
              <a:gd name="T3" fmla="*/ 0 h 165"/>
              <a:gd name="T4" fmla="*/ 27 w 173"/>
              <a:gd name="T5" fmla="*/ 0 h 165"/>
              <a:gd name="T6" fmla="*/ 0 w 173"/>
              <a:gd name="T7" fmla="*/ 33 h 165"/>
              <a:gd name="T8" fmla="*/ 0 w 173"/>
              <a:gd name="T9" fmla="*/ 93 h 165"/>
              <a:gd name="T10" fmla="*/ 31 w 173"/>
              <a:gd name="T11" fmla="*/ 128 h 165"/>
              <a:gd name="T12" fmla="*/ 71 w 173"/>
              <a:gd name="T13" fmla="*/ 128 h 165"/>
              <a:gd name="T14" fmla="*/ 95 w 173"/>
              <a:gd name="T15" fmla="*/ 163 h 165"/>
              <a:gd name="T16" fmla="*/ 98 w 173"/>
              <a:gd name="T17" fmla="*/ 165 h 165"/>
              <a:gd name="T18" fmla="*/ 98 w 173"/>
              <a:gd name="T19" fmla="*/ 165 h 165"/>
              <a:gd name="T20" fmla="*/ 102 w 173"/>
              <a:gd name="T21" fmla="*/ 163 h 165"/>
              <a:gd name="T22" fmla="*/ 123 w 173"/>
              <a:gd name="T23" fmla="*/ 128 h 165"/>
              <a:gd name="T24" fmla="*/ 141 w 173"/>
              <a:gd name="T25" fmla="*/ 128 h 165"/>
              <a:gd name="T26" fmla="*/ 173 w 173"/>
              <a:gd name="T27" fmla="*/ 93 h 165"/>
              <a:gd name="T28" fmla="*/ 173 w 173"/>
              <a:gd name="T29" fmla="*/ 33 h 165"/>
              <a:gd name="T30" fmla="*/ 141 w 173"/>
              <a:gd name="T3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41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11" y="2"/>
                  <a:pt x="0" y="16"/>
                  <a:pt x="0" y="3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14" y="128"/>
                  <a:pt x="3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4"/>
                  <a:pt x="97" y="165"/>
                  <a:pt x="98" y="165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4"/>
                  <a:pt x="102" y="16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8" y="128"/>
                  <a:pt x="173" y="112"/>
                  <a:pt x="173" y="93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3" y="15"/>
                  <a:pt x="159" y="0"/>
                  <a:pt x="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51" name="letter"/>
          <p:cNvGrpSpPr/>
          <p:nvPr>
            <p:custDataLst>
              <p:tags r:id="rId20"/>
            </p:custDataLst>
          </p:nvPr>
        </p:nvGrpSpPr>
        <p:grpSpPr>
          <a:xfrm>
            <a:off x="1810040" y="583466"/>
            <a:ext cx="433018" cy="582386"/>
            <a:chOff x="3536665" y="374780"/>
            <a:chExt cx="433018" cy="582386"/>
          </a:xfrm>
        </p:grpSpPr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36665" y="374780"/>
              <a:ext cx="433018" cy="582386"/>
            </a:xfrm>
            <a:custGeom>
              <a:avLst/>
              <a:gdLst>
                <a:gd name="T0" fmla="*/ 127 w 140"/>
                <a:gd name="T1" fmla="*/ 0 h 189"/>
                <a:gd name="T2" fmla="*/ 14 w 140"/>
                <a:gd name="T3" fmla="*/ 0 h 189"/>
                <a:gd name="T4" fmla="*/ 0 w 140"/>
                <a:gd name="T5" fmla="*/ 14 h 189"/>
                <a:gd name="T6" fmla="*/ 0 w 140"/>
                <a:gd name="T7" fmla="*/ 175 h 189"/>
                <a:gd name="T8" fmla="*/ 14 w 140"/>
                <a:gd name="T9" fmla="*/ 189 h 189"/>
                <a:gd name="T10" fmla="*/ 127 w 140"/>
                <a:gd name="T11" fmla="*/ 189 h 189"/>
                <a:gd name="T12" fmla="*/ 140 w 140"/>
                <a:gd name="T13" fmla="*/ 175 h 189"/>
                <a:gd name="T14" fmla="*/ 140 w 140"/>
                <a:gd name="T15" fmla="*/ 14 h 189"/>
                <a:gd name="T16" fmla="*/ 127 w 140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9">
                  <a:moveTo>
                    <a:pt x="1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89"/>
                    <a:pt x="14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5" y="189"/>
                    <a:pt x="140" y="183"/>
                    <a:pt x="140" y="175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6"/>
                    <a:pt x="13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3805227" y="445693"/>
              <a:ext cx="105614" cy="24140"/>
            </a:xfrm>
            <a:custGeom>
              <a:avLst/>
              <a:gdLst>
                <a:gd name="T0" fmla="*/ 30 w 34"/>
                <a:gd name="T1" fmla="*/ 8 h 8"/>
                <a:gd name="T2" fmla="*/ 4 w 34"/>
                <a:gd name="T3" fmla="*/ 8 h 8"/>
                <a:gd name="T4" fmla="*/ 0 w 34"/>
                <a:gd name="T5" fmla="*/ 4 h 8"/>
                <a:gd name="T6" fmla="*/ 4 w 34"/>
                <a:gd name="T7" fmla="*/ 0 h 8"/>
                <a:gd name="T8" fmla="*/ 30 w 34"/>
                <a:gd name="T9" fmla="*/ 0 h 8"/>
                <a:gd name="T10" fmla="*/ 34 w 34"/>
                <a:gd name="T11" fmla="*/ 4 h 8"/>
                <a:gd name="T12" fmla="*/ 30 w 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598524" y="504535"/>
              <a:ext cx="312316" cy="27158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3598524" y="566395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598524" y="741413"/>
              <a:ext cx="312316" cy="2565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3598524" y="679553"/>
              <a:ext cx="312316" cy="28667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3598524" y="803272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3598524" y="622219"/>
              <a:ext cx="312316" cy="30175"/>
            </a:xfrm>
            <a:custGeom>
              <a:avLst/>
              <a:gdLst>
                <a:gd name="T0" fmla="*/ 97 w 101"/>
                <a:gd name="T1" fmla="*/ 10 h 10"/>
                <a:gd name="T2" fmla="*/ 97 w 101"/>
                <a:gd name="T3" fmla="*/ 10 h 10"/>
                <a:gd name="T4" fmla="*/ 4 w 101"/>
                <a:gd name="T5" fmla="*/ 8 h 10"/>
                <a:gd name="T6" fmla="*/ 0 w 101"/>
                <a:gd name="T7" fmla="*/ 4 h 10"/>
                <a:gd name="T8" fmla="*/ 4 w 101"/>
                <a:gd name="T9" fmla="*/ 0 h 10"/>
                <a:gd name="T10" fmla="*/ 4 w 101"/>
                <a:gd name="T11" fmla="*/ 0 h 10"/>
                <a:gd name="T12" fmla="*/ 97 w 101"/>
                <a:gd name="T13" fmla="*/ 2 h 10"/>
                <a:gd name="T14" fmla="*/ 101 w 101"/>
                <a:gd name="T15" fmla="*/ 6 h 10"/>
                <a:gd name="T16" fmla="*/ 97 w 10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">
                  <a:moveTo>
                    <a:pt x="97" y="10"/>
                  </a:moveTo>
                  <a:cubicBezTo>
                    <a:pt x="97" y="10"/>
                    <a:pt x="97" y="10"/>
                    <a:pt x="97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9" y="2"/>
                    <a:pt x="101" y="3"/>
                    <a:pt x="101" y="6"/>
                  </a:cubicBezTo>
                  <a:cubicBezTo>
                    <a:pt x="101" y="8"/>
                    <a:pt x="99" y="10"/>
                    <a:pt x="97" y="1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604559" y="853062"/>
              <a:ext cx="108632" cy="33193"/>
            </a:xfrm>
            <a:custGeom>
              <a:avLst/>
              <a:gdLst>
                <a:gd name="T0" fmla="*/ 0 w 35"/>
                <a:gd name="T1" fmla="*/ 11 h 11"/>
                <a:gd name="T2" fmla="*/ 0 w 35"/>
                <a:gd name="T3" fmla="*/ 10 h 11"/>
                <a:gd name="T4" fmla="*/ 0 w 35"/>
                <a:gd name="T5" fmla="*/ 10 h 11"/>
                <a:gd name="T6" fmla="*/ 11 w 35"/>
                <a:gd name="T7" fmla="*/ 0 h 11"/>
                <a:gd name="T8" fmla="*/ 12 w 35"/>
                <a:gd name="T9" fmla="*/ 0 h 11"/>
                <a:gd name="T10" fmla="*/ 13 w 35"/>
                <a:gd name="T11" fmla="*/ 1 h 11"/>
                <a:gd name="T12" fmla="*/ 13 w 35"/>
                <a:gd name="T13" fmla="*/ 8 h 11"/>
                <a:gd name="T14" fmla="*/ 16 w 35"/>
                <a:gd name="T15" fmla="*/ 6 h 11"/>
                <a:gd name="T16" fmla="*/ 19 w 35"/>
                <a:gd name="T17" fmla="*/ 4 h 11"/>
                <a:gd name="T18" fmla="*/ 20 w 35"/>
                <a:gd name="T19" fmla="*/ 4 h 11"/>
                <a:gd name="T20" fmla="*/ 20 w 35"/>
                <a:gd name="T21" fmla="*/ 5 h 11"/>
                <a:gd name="T22" fmla="*/ 20 w 35"/>
                <a:gd name="T23" fmla="*/ 6 h 11"/>
                <a:gd name="T24" fmla="*/ 23 w 35"/>
                <a:gd name="T25" fmla="*/ 4 h 11"/>
                <a:gd name="T26" fmla="*/ 24 w 35"/>
                <a:gd name="T27" fmla="*/ 4 h 11"/>
                <a:gd name="T28" fmla="*/ 29 w 35"/>
                <a:gd name="T29" fmla="*/ 7 h 11"/>
                <a:gd name="T30" fmla="*/ 30 w 35"/>
                <a:gd name="T31" fmla="*/ 6 h 11"/>
                <a:gd name="T32" fmla="*/ 31 w 35"/>
                <a:gd name="T33" fmla="*/ 6 h 11"/>
                <a:gd name="T34" fmla="*/ 35 w 35"/>
                <a:gd name="T35" fmla="*/ 6 h 11"/>
                <a:gd name="T36" fmla="*/ 35 w 35"/>
                <a:gd name="T37" fmla="*/ 6 h 11"/>
                <a:gd name="T38" fmla="*/ 35 w 35"/>
                <a:gd name="T39" fmla="*/ 7 h 11"/>
                <a:gd name="T40" fmla="*/ 31 w 35"/>
                <a:gd name="T41" fmla="*/ 7 h 11"/>
                <a:gd name="T42" fmla="*/ 29 w 35"/>
                <a:gd name="T43" fmla="*/ 9 h 11"/>
                <a:gd name="T44" fmla="*/ 23 w 35"/>
                <a:gd name="T45" fmla="*/ 6 h 11"/>
                <a:gd name="T46" fmla="*/ 19 w 35"/>
                <a:gd name="T47" fmla="*/ 7 h 11"/>
                <a:gd name="T48" fmla="*/ 18 w 35"/>
                <a:gd name="T49" fmla="*/ 6 h 11"/>
                <a:gd name="T50" fmla="*/ 17 w 35"/>
                <a:gd name="T51" fmla="*/ 7 h 11"/>
                <a:gd name="T52" fmla="*/ 11 w 35"/>
                <a:gd name="T53" fmla="*/ 9 h 11"/>
                <a:gd name="T54" fmla="*/ 11 w 35"/>
                <a:gd name="T55" fmla="*/ 8 h 11"/>
                <a:gd name="T56" fmla="*/ 11 w 35"/>
                <a:gd name="T57" fmla="*/ 3 h 11"/>
                <a:gd name="T58" fmla="*/ 0 w 35"/>
                <a:gd name="T5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9" y="4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7"/>
                    <a:pt x="16" y="6"/>
                  </a:cubicBezTo>
                  <a:cubicBezTo>
                    <a:pt x="17" y="5"/>
                    <a:pt x="18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2" y="5"/>
                    <a:pt x="23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5" y="5"/>
                    <a:pt x="27" y="8"/>
                    <a:pt x="29" y="7"/>
                  </a:cubicBezTo>
                  <a:cubicBezTo>
                    <a:pt x="29" y="7"/>
                    <a:pt x="30" y="7"/>
                    <a:pt x="30" y="6"/>
                  </a:cubicBezTo>
                  <a:cubicBezTo>
                    <a:pt x="30" y="6"/>
                    <a:pt x="30" y="6"/>
                    <a:pt x="3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7" y="9"/>
                    <a:pt x="25" y="7"/>
                    <a:pt x="23" y="6"/>
                  </a:cubicBezTo>
                  <a:cubicBezTo>
                    <a:pt x="22" y="7"/>
                    <a:pt x="20" y="8"/>
                    <a:pt x="19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5" y="9"/>
                    <a:pt x="13" y="11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7"/>
                    <a:pt x="2" y="11"/>
                    <a:pt x="0" y="1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1" name="wireless"/>
          <p:cNvGrpSpPr/>
          <p:nvPr>
            <p:custDataLst>
              <p:tags r:id="rId21"/>
            </p:custDataLst>
          </p:nvPr>
        </p:nvGrpSpPr>
        <p:grpSpPr>
          <a:xfrm>
            <a:off x="3103058" y="2706310"/>
            <a:ext cx="543158" cy="333439"/>
            <a:chOff x="4829683" y="2497624"/>
            <a:chExt cx="543158" cy="333439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4909648" y="2615308"/>
              <a:ext cx="380211" cy="141825"/>
            </a:xfrm>
            <a:custGeom>
              <a:avLst/>
              <a:gdLst>
                <a:gd name="T0" fmla="*/ 10 w 123"/>
                <a:gd name="T1" fmla="*/ 45 h 46"/>
                <a:gd name="T2" fmla="*/ 5 w 123"/>
                <a:gd name="T3" fmla="*/ 43 h 46"/>
                <a:gd name="T4" fmla="*/ 4 w 123"/>
                <a:gd name="T5" fmla="*/ 30 h 46"/>
                <a:gd name="T6" fmla="*/ 63 w 123"/>
                <a:gd name="T7" fmla="*/ 0 h 46"/>
                <a:gd name="T8" fmla="*/ 120 w 123"/>
                <a:gd name="T9" fmla="*/ 30 h 46"/>
                <a:gd name="T10" fmla="*/ 119 w 123"/>
                <a:gd name="T11" fmla="*/ 43 h 46"/>
                <a:gd name="T12" fmla="*/ 106 w 123"/>
                <a:gd name="T13" fmla="*/ 41 h 46"/>
                <a:gd name="T14" fmla="*/ 63 w 123"/>
                <a:gd name="T15" fmla="*/ 18 h 46"/>
                <a:gd name="T16" fmla="*/ 17 w 123"/>
                <a:gd name="T17" fmla="*/ 41 h 46"/>
                <a:gd name="T18" fmla="*/ 10 w 123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6">
                  <a:moveTo>
                    <a:pt x="10" y="45"/>
                  </a:moveTo>
                  <a:cubicBezTo>
                    <a:pt x="8" y="45"/>
                    <a:pt x="6" y="44"/>
                    <a:pt x="5" y="43"/>
                  </a:cubicBezTo>
                  <a:cubicBezTo>
                    <a:pt x="1" y="40"/>
                    <a:pt x="0" y="34"/>
                    <a:pt x="4" y="30"/>
                  </a:cubicBezTo>
                  <a:cubicBezTo>
                    <a:pt x="19" y="12"/>
                    <a:pt x="42" y="0"/>
                    <a:pt x="63" y="0"/>
                  </a:cubicBezTo>
                  <a:cubicBezTo>
                    <a:pt x="82" y="0"/>
                    <a:pt x="105" y="12"/>
                    <a:pt x="120" y="30"/>
                  </a:cubicBezTo>
                  <a:cubicBezTo>
                    <a:pt x="123" y="34"/>
                    <a:pt x="122" y="40"/>
                    <a:pt x="119" y="43"/>
                  </a:cubicBezTo>
                  <a:cubicBezTo>
                    <a:pt x="115" y="46"/>
                    <a:pt x="109" y="45"/>
                    <a:pt x="106" y="41"/>
                  </a:cubicBezTo>
                  <a:cubicBezTo>
                    <a:pt x="95" y="28"/>
                    <a:pt x="77" y="18"/>
                    <a:pt x="63" y="18"/>
                  </a:cubicBezTo>
                  <a:cubicBezTo>
                    <a:pt x="47" y="18"/>
                    <a:pt x="29" y="27"/>
                    <a:pt x="17" y="41"/>
                  </a:cubicBezTo>
                  <a:cubicBezTo>
                    <a:pt x="16" y="44"/>
                    <a:pt x="13" y="45"/>
                    <a:pt x="1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4829683" y="2497624"/>
              <a:ext cx="543158" cy="188597"/>
            </a:xfrm>
            <a:custGeom>
              <a:avLst/>
              <a:gdLst>
                <a:gd name="T0" fmla="*/ 166 w 176"/>
                <a:gd name="T1" fmla="*/ 60 h 61"/>
                <a:gd name="T2" fmla="*/ 158 w 176"/>
                <a:gd name="T3" fmla="*/ 56 h 61"/>
                <a:gd name="T4" fmla="*/ 89 w 176"/>
                <a:gd name="T5" fmla="*/ 18 h 61"/>
                <a:gd name="T6" fmla="*/ 17 w 176"/>
                <a:gd name="T7" fmla="*/ 56 h 61"/>
                <a:gd name="T8" fmla="*/ 5 w 176"/>
                <a:gd name="T9" fmla="*/ 59 h 61"/>
                <a:gd name="T10" fmla="*/ 2 w 176"/>
                <a:gd name="T11" fmla="*/ 46 h 61"/>
                <a:gd name="T12" fmla="*/ 89 w 176"/>
                <a:gd name="T13" fmla="*/ 0 h 61"/>
                <a:gd name="T14" fmla="*/ 173 w 176"/>
                <a:gd name="T15" fmla="*/ 46 h 61"/>
                <a:gd name="T16" fmla="*/ 171 w 176"/>
                <a:gd name="T17" fmla="*/ 59 h 61"/>
                <a:gd name="T18" fmla="*/ 166 w 17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61">
                  <a:moveTo>
                    <a:pt x="166" y="60"/>
                  </a:moveTo>
                  <a:cubicBezTo>
                    <a:pt x="163" y="60"/>
                    <a:pt x="160" y="59"/>
                    <a:pt x="158" y="56"/>
                  </a:cubicBezTo>
                  <a:cubicBezTo>
                    <a:pt x="142" y="34"/>
                    <a:pt x="114" y="18"/>
                    <a:pt x="89" y="18"/>
                  </a:cubicBezTo>
                  <a:cubicBezTo>
                    <a:pt x="62" y="18"/>
                    <a:pt x="34" y="33"/>
                    <a:pt x="17" y="56"/>
                  </a:cubicBezTo>
                  <a:cubicBezTo>
                    <a:pt x="14" y="60"/>
                    <a:pt x="9" y="61"/>
                    <a:pt x="5" y="59"/>
                  </a:cubicBezTo>
                  <a:cubicBezTo>
                    <a:pt x="1" y="56"/>
                    <a:pt x="0" y="50"/>
                    <a:pt x="2" y="46"/>
                  </a:cubicBezTo>
                  <a:cubicBezTo>
                    <a:pt x="22" y="18"/>
                    <a:pt x="56" y="0"/>
                    <a:pt x="89" y="0"/>
                  </a:cubicBezTo>
                  <a:cubicBezTo>
                    <a:pt x="120" y="0"/>
                    <a:pt x="154" y="19"/>
                    <a:pt x="173" y="46"/>
                  </a:cubicBezTo>
                  <a:cubicBezTo>
                    <a:pt x="176" y="50"/>
                    <a:pt x="175" y="56"/>
                    <a:pt x="171" y="59"/>
                  </a:cubicBezTo>
                  <a:cubicBezTo>
                    <a:pt x="169" y="60"/>
                    <a:pt x="167" y="60"/>
                    <a:pt x="1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4986595" y="2732992"/>
              <a:ext cx="226316" cy="98071"/>
            </a:xfrm>
            <a:custGeom>
              <a:avLst/>
              <a:gdLst>
                <a:gd name="T0" fmla="*/ 10 w 73"/>
                <a:gd name="T1" fmla="*/ 31 h 32"/>
                <a:gd name="T2" fmla="*/ 4 w 73"/>
                <a:gd name="T3" fmla="*/ 29 h 32"/>
                <a:gd name="T4" fmla="*/ 4 w 73"/>
                <a:gd name="T5" fmla="*/ 16 h 32"/>
                <a:gd name="T6" fmla="*/ 38 w 73"/>
                <a:gd name="T7" fmla="*/ 0 h 32"/>
                <a:gd name="T8" fmla="*/ 70 w 73"/>
                <a:gd name="T9" fmla="*/ 16 h 32"/>
                <a:gd name="T10" fmla="*/ 70 w 73"/>
                <a:gd name="T11" fmla="*/ 29 h 32"/>
                <a:gd name="T12" fmla="*/ 57 w 73"/>
                <a:gd name="T13" fmla="*/ 29 h 32"/>
                <a:gd name="T14" fmla="*/ 38 w 73"/>
                <a:gd name="T15" fmla="*/ 18 h 32"/>
                <a:gd name="T16" fmla="*/ 16 w 73"/>
                <a:gd name="T17" fmla="*/ 29 h 32"/>
                <a:gd name="T18" fmla="*/ 10 w 73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2">
                  <a:moveTo>
                    <a:pt x="10" y="31"/>
                  </a:moveTo>
                  <a:cubicBezTo>
                    <a:pt x="8" y="31"/>
                    <a:pt x="6" y="31"/>
                    <a:pt x="4" y="29"/>
                  </a:cubicBezTo>
                  <a:cubicBezTo>
                    <a:pt x="0" y="25"/>
                    <a:pt x="0" y="20"/>
                    <a:pt x="4" y="16"/>
                  </a:cubicBezTo>
                  <a:cubicBezTo>
                    <a:pt x="14" y="6"/>
                    <a:pt x="26" y="0"/>
                    <a:pt x="38" y="0"/>
                  </a:cubicBezTo>
                  <a:cubicBezTo>
                    <a:pt x="48" y="0"/>
                    <a:pt x="60" y="6"/>
                    <a:pt x="70" y="16"/>
                  </a:cubicBezTo>
                  <a:cubicBezTo>
                    <a:pt x="73" y="20"/>
                    <a:pt x="73" y="25"/>
                    <a:pt x="70" y="29"/>
                  </a:cubicBezTo>
                  <a:cubicBezTo>
                    <a:pt x="66" y="32"/>
                    <a:pt x="60" y="32"/>
                    <a:pt x="57" y="29"/>
                  </a:cubicBezTo>
                  <a:cubicBezTo>
                    <a:pt x="50" y="21"/>
                    <a:pt x="42" y="18"/>
                    <a:pt x="38" y="18"/>
                  </a:cubicBezTo>
                  <a:cubicBezTo>
                    <a:pt x="31" y="18"/>
                    <a:pt x="23" y="22"/>
                    <a:pt x="16" y="29"/>
                  </a:cubicBezTo>
                  <a:cubicBezTo>
                    <a:pt x="15" y="30"/>
                    <a:pt x="12" y="31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65" name="paper clip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01058" y="2200871"/>
            <a:ext cx="200667" cy="499404"/>
          </a:xfrm>
          <a:custGeom>
            <a:avLst/>
            <a:gdLst>
              <a:gd name="T0" fmla="*/ 34 w 65"/>
              <a:gd name="T1" fmla="*/ 162 h 162"/>
              <a:gd name="T2" fmla="*/ 0 w 65"/>
              <a:gd name="T3" fmla="*/ 123 h 162"/>
              <a:gd name="T4" fmla="*/ 0 w 65"/>
              <a:gd name="T5" fmla="*/ 27 h 162"/>
              <a:gd name="T6" fmla="*/ 25 w 65"/>
              <a:gd name="T7" fmla="*/ 0 h 162"/>
              <a:gd name="T8" fmla="*/ 51 w 65"/>
              <a:gd name="T9" fmla="*/ 27 h 162"/>
              <a:gd name="T10" fmla="*/ 51 w 65"/>
              <a:gd name="T11" fmla="*/ 120 h 162"/>
              <a:gd name="T12" fmla="*/ 33 w 65"/>
              <a:gd name="T13" fmla="*/ 140 h 162"/>
              <a:gd name="T14" fmla="*/ 20 w 65"/>
              <a:gd name="T15" fmla="*/ 137 h 162"/>
              <a:gd name="T16" fmla="*/ 12 w 65"/>
              <a:gd name="T17" fmla="*/ 120 h 162"/>
              <a:gd name="T18" fmla="*/ 12 w 65"/>
              <a:gd name="T19" fmla="*/ 51 h 162"/>
              <a:gd name="T20" fmla="*/ 15 w 65"/>
              <a:gd name="T21" fmla="*/ 48 h 162"/>
              <a:gd name="T22" fmla="*/ 19 w 65"/>
              <a:gd name="T23" fmla="*/ 51 h 162"/>
              <a:gd name="T24" fmla="*/ 19 w 65"/>
              <a:gd name="T25" fmla="*/ 120 h 162"/>
              <a:gd name="T26" fmla="*/ 24 w 65"/>
              <a:gd name="T27" fmla="*/ 131 h 162"/>
              <a:gd name="T28" fmla="*/ 31 w 65"/>
              <a:gd name="T29" fmla="*/ 133 h 162"/>
              <a:gd name="T30" fmla="*/ 32 w 65"/>
              <a:gd name="T31" fmla="*/ 133 h 162"/>
              <a:gd name="T32" fmla="*/ 32 w 65"/>
              <a:gd name="T33" fmla="*/ 133 h 162"/>
              <a:gd name="T34" fmla="*/ 44 w 65"/>
              <a:gd name="T35" fmla="*/ 120 h 162"/>
              <a:gd name="T36" fmla="*/ 44 w 65"/>
              <a:gd name="T37" fmla="*/ 27 h 162"/>
              <a:gd name="T38" fmla="*/ 25 w 65"/>
              <a:gd name="T39" fmla="*/ 7 h 162"/>
              <a:gd name="T40" fmla="*/ 7 w 65"/>
              <a:gd name="T41" fmla="*/ 27 h 162"/>
              <a:gd name="T42" fmla="*/ 7 w 65"/>
              <a:gd name="T43" fmla="*/ 123 h 162"/>
              <a:gd name="T44" fmla="*/ 34 w 65"/>
              <a:gd name="T45" fmla="*/ 155 h 162"/>
              <a:gd name="T46" fmla="*/ 58 w 65"/>
              <a:gd name="T47" fmla="*/ 121 h 162"/>
              <a:gd name="T48" fmla="*/ 58 w 65"/>
              <a:gd name="T49" fmla="*/ 20 h 162"/>
              <a:gd name="T50" fmla="*/ 61 w 65"/>
              <a:gd name="T51" fmla="*/ 17 h 162"/>
              <a:gd name="T52" fmla="*/ 65 w 65"/>
              <a:gd name="T53" fmla="*/ 20 h 162"/>
              <a:gd name="T54" fmla="*/ 65 w 65"/>
              <a:gd name="T55" fmla="*/ 121 h 162"/>
              <a:gd name="T56" fmla="*/ 34 w 65"/>
              <a:gd name="T5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162">
                <a:moveTo>
                  <a:pt x="34" y="162"/>
                </a:moveTo>
                <a:cubicBezTo>
                  <a:pt x="22" y="162"/>
                  <a:pt x="0" y="154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6"/>
                  <a:pt x="16" y="0"/>
                  <a:pt x="25" y="0"/>
                </a:cubicBezTo>
                <a:cubicBezTo>
                  <a:pt x="36" y="0"/>
                  <a:pt x="51" y="8"/>
                  <a:pt x="51" y="2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31"/>
                  <a:pt x="43" y="140"/>
                  <a:pt x="33" y="140"/>
                </a:cubicBezTo>
                <a:cubicBezTo>
                  <a:pt x="29" y="141"/>
                  <a:pt x="24" y="140"/>
                  <a:pt x="20" y="137"/>
                </a:cubicBezTo>
                <a:cubicBezTo>
                  <a:pt x="17" y="135"/>
                  <a:pt x="12" y="129"/>
                  <a:pt x="12" y="120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49"/>
                  <a:pt x="13" y="48"/>
                  <a:pt x="15" y="48"/>
                </a:cubicBezTo>
                <a:cubicBezTo>
                  <a:pt x="17" y="48"/>
                  <a:pt x="19" y="49"/>
                  <a:pt x="19" y="51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6"/>
                  <a:pt x="22" y="130"/>
                  <a:pt x="24" y="131"/>
                </a:cubicBezTo>
                <a:cubicBezTo>
                  <a:pt x="27" y="133"/>
                  <a:pt x="30" y="134"/>
                  <a:pt x="31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9" y="133"/>
                  <a:pt x="44" y="128"/>
                  <a:pt x="44" y="120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12"/>
                  <a:pt x="32" y="7"/>
                  <a:pt x="25" y="7"/>
                </a:cubicBezTo>
                <a:cubicBezTo>
                  <a:pt x="24" y="7"/>
                  <a:pt x="7" y="7"/>
                  <a:pt x="7" y="27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49"/>
                  <a:pt x="24" y="155"/>
                  <a:pt x="34" y="155"/>
                </a:cubicBezTo>
                <a:cubicBezTo>
                  <a:pt x="42" y="155"/>
                  <a:pt x="58" y="147"/>
                  <a:pt x="58" y="121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8"/>
                  <a:pt x="59" y="17"/>
                  <a:pt x="61" y="17"/>
                </a:cubicBezTo>
                <a:cubicBezTo>
                  <a:pt x="63" y="17"/>
                  <a:pt x="65" y="18"/>
                  <a:pt x="65" y="20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50"/>
                  <a:pt x="47" y="162"/>
                  <a:pt x="3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66" name="clock"/>
          <p:cNvGrpSpPr/>
          <p:nvPr>
            <p:custDataLst>
              <p:tags r:id="rId23"/>
            </p:custDataLst>
          </p:nvPr>
        </p:nvGrpSpPr>
        <p:grpSpPr>
          <a:xfrm>
            <a:off x="2633830" y="3234380"/>
            <a:ext cx="497895" cy="493369"/>
            <a:chOff x="4360455" y="3025694"/>
            <a:chExt cx="497895" cy="493369"/>
          </a:xfrm>
        </p:grpSpPr>
        <p:sp>
          <p:nvSpPr>
            <p:cNvPr id="167" name="Oval 45"/>
            <p:cNvSpPr>
              <a:spLocks noChangeArrowheads="1"/>
            </p:cNvSpPr>
            <p:nvPr/>
          </p:nvSpPr>
          <p:spPr bwMode="auto">
            <a:xfrm>
              <a:off x="4383086" y="3043799"/>
              <a:ext cx="452632" cy="455649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4604876" y="3395343"/>
              <a:ext cx="9053" cy="45263"/>
            </a:xfrm>
            <a:custGeom>
              <a:avLst/>
              <a:gdLst>
                <a:gd name="T0" fmla="*/ 2 w 3"/>
                <a:gd name="T1" fmla="*/ 15 h 15"/>
                <a:gd name="T2" fmla="*/ 2 w 3"/>
                <a:gd name="T3" fmla="*/ 15 h 15"/>
                <a:gd name="T4" fmla="*/ 0 w 3"/>
                <a:gd name="T5" fmla="*/ 13 h 15"/>
                <a:gd name="T6" fmla="*/ 0 w 3"/>
                <a:gd name="T7" fmla="*/ 2 h 15"/>
                <a:gd name="T8" fmla="*/ 2 w 3"/>
                <a:gd name="T9" fmla="*/ 0 h 15"/>
                <a:gd name="T10" fmla="*/ 2 w 3"/>
                <a:gd name="T11" fmla="*/ 0 h 15"/>
                <a:gd name="T12" fmla="*/ 3 w 3"/>
                <a:gd name="T13" fmla="*/ 2 h 15"/>
                <a:gd name="T14" fmla="*/ 3 w 3"/>
                <a:gd name="T15" fmla="*/ 13 h 15"/>
                <a:gd name="T16" fmla="*/ 2 w 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9" name="Freeform 47"/>
            <p:cNvSpPr>
              <a:spLocks/>
            </p:cNvSpPr>
            <p:nvPr/>
          </p:nvSpPr>
          <p:spPr bwMode="auto">
            <a:xfrm>
              <a:off x="4604876" y="3102641"/>
              <a:ext cx="9053" cy="48281"/>
            </a:xfrm>
            <a:custGeom>
              <a:avLst/>
              <a:gdLst>
                <a:gd name="T0" fmla="*/ 2 w 3"/>
                <a:gd name="T1" fmla="*/ 16 h 16"/>
                <a:gd name="T2" fmla="*/ 0 w 3"/>
                <a:gd name="T3" fmla="*/ 14 h 16"/>
                <a:gd name="T4" fmla="*/ 0 w 3"/>
                <a:gd name="T5" fmla="*/ 2 h 16"/>
                <a:gd name="T6" fmla="*/ 2 w 3"/>
                <a:gd name="T7" fmla="*/ 0 h 16"/>
                <a:gd name="T8" fmla="*/ 3 w 3"/>
                <a:gd name="T9" fmla="*/ 2 h 16"/>
                <a:gd name="T10" fmla="*/ 3 w 3"/>
                <a:gd name="T11" fmla="*/ 14 h 16"/>
                <a:gd name="T12" fmla="*/ 2 w 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4666735" y="3377238"/>
              <a:ext cx="30175" cy="42246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1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10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7" y="14"/>
                    <a:pt x="6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4521893" y="3123764"/>
              <a:ext cx="30175" cy="43755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0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9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6" y="14"/>
                    <a:pt x="6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2" name="Freeform 50"/>
            <p:cNvSpPr>
              <a:spLocks/>
            </p:cNvSpPr>
            <p:nvPr/>
          </p:nvSpPr>
          <p:spPr bwMode="auto">
            <a:xfrm>
              <a:off x="4711998" y="3330466"/>
              <a:ext cx="46772" cy="30175"/>
            </a:xfrm>
            <a:custGeom>
              <a:avLst/>
              <a:gdLst>
                <a:gd name="T0" fmla="*/ 12 w 15"/>
                <a:gd name="T1" fmla="*/ 10 h 10"/>
                <a:gd name="T2" fmla="*/ 11 w 15"/>
                <a:gd name="T3" fmla="*/ 9 h 10"/>
                <a:gd name="T4" fmla="*/ 2 w 15"/>
                <a:gd name="T5" fmla="*/ 4 h 10"/>
                <a:gd name="T6" fmla="*/ 1 w 15"/>
                <a:gd name="T7" fmla="*/ 1 h 10"/>
                <a:gd name="T8" fmla="*/ 3 w 15"/>
                <a:gd name="T9" fmla="*/ 0 h 10"/>
                <a:gd name="T10" fmla="*/ 13 w 15"/>
                <a:gd name="T11" fmla="*/ 6 h 10"/>
                <a:gd name="T12" fmla="*/ 14 w 15"/>
                <a:gd name="T13" fmla="*/ 9 h 10"/>
                <a:gd name="T14" fmla="*/ 12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cubicBezTo>
                    <a:pt x="12" y="10"/>
                    <a:pt x="12" y="10"/>
                    <a:pt x="11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4" y="9"/>
                  </a:cubicBezTo>
                  <a:cubicBezTo>
                    <a:pt x="14" y="9"/>
                    <a:pt x="13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4463051" y="3185624"/>
              <a:ext cx="42246" cy="27158"/>
            </a:xfrm>
            <a:custGeom>
              <a:avLst/>
              <a:gdLst>
                <a:gd name="T0" fmla="*/ 12 w 14"/>
                <a:gd name="T1" fmla="*/ 9 h 9"/>
                <a:gd name="T2" fmla="*/ 11 w 14"/>
                <a:gd name="T3" fmla="*/ 9 h 9"/>
                <a:gd name="T4" fmla="*/ 1 w 14"/>
                <a:gd name="T5" fmla="*/ 4 h 9"/>
                <a:gd name="T6" fmla="*/ 0 w 14"/>
                <a:gd name="T7" fmla="*/ 1 h 9"/>
                <a:gd name="T8" fmla="*/ 3 w 14"/>
                <a:gd name="T9" fmla="*/ 0 h 9"/>
                <a:gd name="T10" fmla="*/ 13 w 14"/>
                <a:gd name="T11" fmla="*/ 6 h 9"/>
                <a:gd name="T12" fmla="*/ 13 w 14"/>
                <a:gd name="T13" fmla="*/ 8 h 9"/>
                <a:gd name="T14" fmla="*/ 12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2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8"/>
                    <a:pt x="13" y="8"/>
                  </a:cubicBezTo>
                  <a:cubicBezTo>
                    <a:pt x="13" y="9"/>
                    <a:pt x="12" y="9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4731613" y="3265589"/>
              <a:ext cx="45263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4440419" y="3265589"/>
              <a:ext cx="46772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4711998" y="3185624"/>
              <a:ext cx="46772" cy="27158"/>
            </a:xfrm>
            <a:custGeom>
              <a:avLst/>
              <a:gdLst>
                <a:gd name="T0" fmla="*/ 2 w 15"/>
                <a:gd name="T1" fmla="*/ 9 h 9"/>
                <a:gd name="T2" fmla="*/ 1 w 15"/>
                <a:gd name="T3" fmla="*/ 8 h 9"/>
                <a:gd name="T4" fmla="*/ 2 w 15"/>
                <a:gd name="T5" fmla="*/ 6 h 9"/>
                <a:gd name="T6" fmla="*/ 11 w 15"/>
                <a:gd name="T7" fmla="*/ 0 h 9"/>
                <a:gd name="T8" fmla="*/ 14 w 15"/>
                <a:gd name="T9" fmla="*/ 1 h 9"/>
                <a:gd name="T10" fmla="*/ 13 w 15"/>
                <a:gd name="T11" fmla="*/ 4 h 9"/>
                <a:gd name="T12" fmla="*/ 3 w 15"/>
                <a:gd name="T13" fmla="*/ 9 h 9"/>
                <a:gd name="T14" fmla="*/ 2 w 1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4463051" y="3330466"/>
              <a:ext cx="42246" cy="30175"/>
            </a:xfrm>
            <a:custGeom>
              <a:avLst/>
              <a:gdLst>
                <a:gd name="T0" fmla="*/ 2 w 14"/>
                <a:gd name="T1" fmla="*/ 10 h 10"/>
                <a:gd name="T2" fmla="*/ 0 w 14"/>
                <a:gd name="T3" fmla="*/ 9 h 10"/>
                <a:gd name="T4" fmla="*/ 1 w 14"/>
                <a:gd name="T5" fmla="*/ 6 h 10"/>
                <a:gd name="T6" fmla="*/ 11 w 14"/>
                <a:gd name="T7" fmla="*/ 0 h 10"/>
                <a:gd name="T8" fmla="*/ 13 w 14"/>
                <a:gd name="T9" fmla="*/ 1 h 10"/>
                <a:gd name="T10" fmla="*/ 13 w 14"/>
                <a:gd name="T11" fmla="*/ 4 h 10"/>
                <a:gd name="T12" fmla="*/ 3 w 14"/>
                <a:gd name="T13" fmla="*/ 9 h 10"/>
                <a:gd name="T14" fmla="*/ 2 w 1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4666735" y="3123764"/>
              <a:ext cx="30175" cy="43755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1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10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4521893" y="3377238"/>
              <a:ext cx="30175" cy="42246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0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9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0" name="Freeform 58"/>
            <p:cNvSpPr>
              <a:spLocks noEditPoints="1"/>
            </p:cNvSpPr>
            <p:nvPr/>
          </p:nvSpPr>
          <p:spPr bwMode="auto">
            <a:xfrm>
              <a:off x="4360455" y="3025694"/>
              <a:ext cx="497895" cy="493369"/>
            </a:xfrm>
            <a:custGeom>
              <a:avLst/>
              <a:gdLst>
                <a:gd name="T0" fmla="*/ 81 w 161"/>
                <a:gd name="T1" fmla="*/ 160 h 160"/>
                <a:gd name="T2" fmla="*/ 0 w 161"/>
                <a:gd name="T3" fmla="*/ 80 h 160"/>
                <a:gd name="T4" fmla="*/ 81 w 161"/>
                <a:gd name="T5" fmla="*/ 0 h 160"/>
                <a:gd name="T6" fmla="*/ 161 w 161"/>
                <a:gd name="T7" fmla="*/ 80 h 160"/>
                <a:gd name="T8" fmla="*/ 81 w 161"/>
                <a:gd name="T9" fmla="*/ 160 h 160"/>
                <a:gd name="T10" fmla="*/ 81 w 161"/>
                <a:gd name="T11" fmla="*/ 10 h 160"/>
                <a:gd name="T12" fmla="*/ 11 w 161"/>
                <a:gd name="T13" fmla="*/ 80 h 160"/>
                <a:gd name="T14" fmla="*/ 81 w 161"/>
                <a:gd name="T15" fmla="*/ 150 h 160"/>
                <a:gd name="T16" fmla="*/ 150 w 161"/>
                <a:gd name="T17" fmla="*/ 80 h 160"/>
                <a:gd name="T18" fmla="*/ 81 w 161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0">
                  <a:moveTo>
                    <a:pt x="81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0"/>
                  </a:cubicBezTo>
                  <a:cubicBezTo>
                    <a:pt x="161" y="124"/>
                    <a:pt x="125" y="160"/>
                    <a:pt x="81" y="160"/>
                  </a:cubicBezTo>
                  <a:close/>
                  <a:moveTo>
                    <a:pt x="81" y="10"/>
                  </a:moveTo>
                  <a:cubicBezTo>
                    <a:pt x="42" y="10"/>
                    <a:pt x="11" y="42"/>
                    <a:pt x="11" y="80"/>
                  </a:cubicBezTo>
                  <a:cubicBezTo>
                    <a:pt x="11" y="119"/>
                    <a:pt x="42" y="150"/>
                    <a:pt x="81" y="150"/>
                  </a:cubicBezTo>
                  <a:cubicBezTo>
                    <a:pt x="119" y="150"/>
                    <a:pt x="150" y="119"/>
                    <a:pt x="150" y="80"/>
                  </a:cubicBezTo>
                  <a:cubicBezTo>
                    <a:pt x="150" y="42"/>
                    <a:pt x="119" y="10"/>
                    <a:pt x="8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1" name="Freeform 59"/>
            <p:cNvSpPr>
              <a:spLocks noEditPoints="1"/>
            </p:cNvSpPr>
            <p:nvPr/>
          </p:nvSpPr>
          <p:spPr bwMode="auto">
            <a:xfrm>
              <a:off x="4407226" y="3070957"/>
              <a:ext cx="404351" cy="404351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5 h 131"/>
                <a:gd name="T4" fmla="*/ 66 w 131"/>
                <a:gd name="T5" fmla="*/ 0 h 131"/>
                <a:gd name="T6" fmla="*/ 131 w 131"/>
                <a:gd name="T7" fmla="*/ 65 h 131"/>
                <a:gd name="T8" fmla="*/ 66 w 131"/>
                <a:gd name="T9" fmla="*/ 131 h 131"/>
                <a:gd name="T10" fmla="*/ 66 w 131"/>
                <a:gd name="T11" fmla="*/ 2 h 131"/>
                <a:gd name="T12" fmla="*/ 3 w 131"/>
                <a:gd name="T13" fmla="*/ 65 h 131"/>
                <a:gd name="T14" fmla="*/ 66 w 131"/>
                <a:gd name="T15" fmla="*/ 128 h 131"/>
                <a:gd name="T16" fmla="*/ 128 w 131"/>
                <a:gd name="T17" fmla="*/ 65 h 131"/>
                <a:gd name="T18" fmla="*/ 66 w 1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1" y="29"/>
                    <a:pt x="131" y="65"/>
                  </a:cubicBezTo>
                  <a:cubicBezTo>
                    <a:pt x="131" y="101"/>
                    <a:pt x="102" y="131"/>
                    <a:pt x="66" y="131"/>
                  </a:cubicBezTo>
                  <a:close/>
                  <a:moveTo>
                    <a:pt x="66" y="2"/>
                  </a:moveTo>
                  <a:cubicBezTo>
                    <a:pt x="31" y="2"/>
                    <a:pt x="3" y="31"/>
                    <a:pt x="3" y="65"/>
                  </a:cubicBezTo>
                  <a:cubicBezTo>
                    <a:pt x="3" y="100"/>
                    <a:pt x="31" y="128"/>
                    <a:pt x="66" y="128"/>
                  </a:cubicBezTo>
                  <a:cubicBezTo>
                    <a:pt x="100" y="128"/>
                    <a:pt x="128" y="100"/>
                    <a:pt x="128" y="65"/>
                  </a:cubicBezTo>
                  <a:cubicBezTo>
                    <a:pt x="128" y="31"/>
                    <a:pt x="100" y="2"/>
                    <a:pt x="6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4598841" y="3161484"/>
              <a:ext cx="18105" cy="110141"/>
            </a:xfrm>
            <a:custGeom>
              <a:avLst/>
              <a:gdLst>
                <a:gd name="T0" fmla="*/ 3 w 6"/>
                <a:gd name="T1" fmla="*/ 36 h 36"/>
                <a:gd name="T2" fmla="*/ 0 w 6"/>
                <a:gd name="T3" fmla="*/ 33 h 36"/>
                <a:gd name="T4" fmla="*/ 0 w 6"/>
                <a:gd name="T5" fmla="*/ 2 h 36"/>
                <a:gd name="T6" fmla="*/ 3 w 6"/>
                <a:gd name="T7" fmla="*/ 0 h 36"/>
                <a:gd name="T8" fmla="*/ 6 w 6"/>
                <a:gd name="T9" fmla="*/ 2 h 36"/>
                <a:gd name="T10" fmla="*/ 6 w 6"/>
                <a:gd name="T11" fmla="*/ 33 h 36"/>
                <a:gd name="T12" fmla="*/ 3 w 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6">
                  <a:moveTo>
                    <a:pt x="3" y="36"/>
                  </a:moveTo>
                  <a:cubicBezTo>
                    <a:pt x="2" y="36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4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4604876" y="3262571"/>
              <a:ext cx="101088" cy="15088"/>
            </a:xfrm>
            <a:custGeom>
              <a:avLst/>
              <a:gdLst>
                <a:gd name="T0" fmla="*/ 30 w 33"/>
                <a:gd name="T1" fmla="*/ 5 h 5"/>
                <a:gd name="T2" fmla="*/ 3 w 33"/>
                <a:gd name="T3" fmla="*/ 5 h 5"/>
                <a:gd name="T4" fmla="*/ 0 w 33"/>
                <a:gd name="T5" fmla="*/ 3 h 5"/>
                <a:gd name="T6" fmla="*/ 3 w 33"/>
                <a:gd name="T7" fmla="*/ 0 h 5"/>
                <a:gd name="T8" fmla="*/ 30 w 33"/>
                <a:gd name="T9" fmla="*/ 0 h 5"/>
                <a:gd name="T10" fmla="*/ 33 w 33"/>
                <a:gd name="T11" fmla="*/ 3 h 5"/>
                <a:gd name="T12" fmla="*/ 30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2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4" name="Oval 62"/>
            <p:cNvSpPr>
              <a:spLocks noChangeArrowheads="1"/>
            </p:cNvSpPr>
            <p:nvPr/>
          </p:nvSpPr>
          <p:spPr bwMode="auto">
            <a:xfrm>
              <a:off x="4589788" y="3253518"/>
              <a:ext cx="36211" cy="36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85" name="calculator"/>
          <p:cNvGrpSpPr/>
          <p:nvPr>
            <p:custDataLst>
              <p:tags r:id="rId24"/>
            </p:custDataLst>
          </p:nvPr>
        </p:nvGrpSpPr>
        <p:grpSpPr>
          <a:xfrm>
            <a:off x="1048110" y="944064"/>
            <a:ext cx="274597" cy="484316"/>
            <a:chOff x="2774735" y="735378"/>
            <a:chExt cx="274597" cy="484316"/>
          </a:xfrm>
        </p:grpSpPr>
        <p:sp>
          <p:nvSpPr>
            <p:cNvPr id="186" name="Freeform 63"/>
            <p:cNvSpPr>
              <a:spLocks/>
            </p:cNvSpPr>
            <p:nvPr/>
          </p:nvSpPr>
          <p:spPr bwMode="auto">
            <a:xfrm>
              <a:off x="2780770" y="741413"/>
              <a:ext cx="262526" cy="472246"/>
            </a:xfrm>
            <a:custGeom>
              <a:avLst/>
              <a:gdLst>
                <a:gd name="T0" fmla="*/ 85 w 85"/>
                <a:gd name="T1" fmla="*/ 142 h 153"/>
                <a:gd name="T2" fmla="*/ 74 w 85"/>
                <a:gd name="T3" fmla="*/ 153 h 153"/>
                <a:gd name="T4" fmla="*/ 11 w 85"/>
                <a:gd name="T5" fmla="*/ 153 h 153"/>
                <a:gd name="T6" fmla="*/ 0 w 85"/>
                <a:gd name="T7" fmla="*/ 142 h 153"/>
                <a:gd name="T8" fmla="*/ 0 w 85"/>
                <a:gd name="T9" fmla="*/ 11 h 153"/>
                <a:gd name="T10" fmla="*/ 11 w 85"/>
                <a:gd name="T11" fmla="*/ 0 h 153"/>
                <a:gd name="T12" fmla="*/ 74 w 85"/>
                <a:gd name="T13" fmla="*/ 0 h 153"/>
                <a:gd name="T14" fmla="*/ 85 w 85"/>
                <a:gd name="T15" fmla="*/ 11 h 153"/>
                <a:gd name="T16" fmla="*/ 85 w 85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53">
                  <a:moveTo>
                    <a:pt x="85" y="142"/>
                  </a:moveTo>
                  <a:cubicBezTo>
                    <a:pt x="85" y="148"/>
                    <a:pt x="80" y="153"/>
                    <a:pt x="74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5" y="153"/>
                    <a:pt x="0" y="148"/>
                    <a:pt x="0" y="1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5" y="5"/>
                    <a:pt x="85" y="11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7" name="Freeform 64"/>
            <p:cNvSpPr>
              <a:spLocks noEditPoints="1"/>
            </p:cNvSpPr>
            <p:nvPr/>
          </p:nvSpPr>
          <p:spPr bwMode="auto">
            <a:xfrm>
              <a:off x="2774735" y="735378"/>
              <a:ext cx="274597" cy="484316"/>
            </a:xfrm>
            <a:custGeom>
              <a:avLst/>
              <a:gdLst>
                <a:gd name="T0" fmla="*/ 76 w 89"/>
                <a:gd name="T1" fmla="*/ 157 h 157"/>
                <a:gd name="T2" fmla="*/ 13 w 89"/>
                <a:gd name="T3" fmla="*/ 157 h 157"/>
                <a:gd name="T4" fmla="*/ 0 w 89"/>
                <a:gd name="T5" fmla="*/ 144 h 157"/>
                <a:gd name="T6" fmla="*/ 0 w 89"/>
                <a:gd name="T7" fmla="*/ 13 h 157"/>
                <a:gd name="T8" fmla="*/ 13 w 89"/>
                <a:gd name="T9" fmla="*/ 0 h 157"/>
                <a:gd name="T10" fmla="*/ 76 w 89"/>
                <a:gd name="T11" fmla="*/ 0 h 157"/>
                <a:gd name="T12" fmla="*/ 89 w 89"/>
                <a:gd name="T13" fmla="*/ 13 h 157"/>
                <a:gd name="T14" fmla="*/ 89 w 89"/>
                <a:gd name="T15" fmla="*/ 144 h 157"/>
                <a:gd name="T16" fmla="*/ 76 w 89"/>
                <a:gd name="T17" fmla="*/ 157 h 157"/>
                <a:gd name="T18" fmla="*/ 13 w 89"/>
                <a:gd name="T19" fmla="*/ 4 h 157"/>
                <a:gd name="T20" fmla="*/ 4 w 89"/>
                <a:gd name="T21" fmla="*/ 13 h 157"/>
                <a:gd name="T22" fmla="*/ 4 w 89"/>
                <a:gd name="T23" fmla="*/ 144 h 157"/>
                <a:gd name="T24" fmla="*/ 13 w 89"/>
                <a:gd name="T25" fmla="*/ 153 h 157"/>
                <a:gd name="T26" fmla="*/ 76 w 89"/>
                <a:gd name="T27" fmla="*/ 153 h 157"/>
                <a:gd name="T28" fmla="*/ 84 w 89"/>
                <a:gd name="T29" fmla="*/ 144 h 157"/>
                <a:gd name="T30" fmla="*/ 84 w 89"/>
                <a:gd name="T31" fmla="*/ 13 h 157"/>
                <a:gd name="T32" fmla="*/ 76 w 89"/>
                <a:gd name="T33" fmla="*/ 4 h 157"/>
                <a:gd name="T34" fmla="*/ 13 w 89"/>
                <a:gd name="T35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57">
                  <a:moveTo>
                    <a:pt x="76" y="157"/>
                  </a:move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9" y="6"/>
                    <a:pt x="89" y="1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1"/>
                    <a:pt x="83" y="157"/>
                    <a:pt x="76" y="157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3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49"/>
                    <a:pt x="8" y="153"/>
                    <a:pt x="13" y="153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81" y="153"/>
                    <a:pt x="84" y="149"/>
                    <a:pt x="84" y="14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8"/>
                    <a:pt x="81" y="4"/>
                    <a:pt x="76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8" name="Freeform 65"/>
            <p:cNvSpPr>
              <a:spLocks/>
            </p:cNvSpPr>
            <p:nvPr/>
          </p:nvSpPr>
          <p:spPr bwMode="auto">
            <a:xfrm>
              <a:off x="2806419" y="782149"/>
              <a:ext cx="212737" cy="73930"/>
            </a:xfrm>
            <a:custGeom>
              <a:avLst/>
              <a:gdLst>
                <a:gd name="T0" fmla="*/ 2 w 69"/>
                <a:gd name="T1" fmla="*/ 24 h 24"/>
                <a:gd name="T2" fmla="*/ 0 w 69"/>
                <a:gd name="T3" fmla="*/ 22 h 24"/>
                <a:gd name="T4" fmla="*/ 0 w 69"/>
                <a:gd name="T5" fmla="*/ 1 h 24"/>
                <a:gd name="T6" fmla="*/ 2 w 69"/>
                <a:gd name="T7" fmla="*/ 0 h 24"/>
                <a:gd name="T8" fmla="*/ 67 w 69"/>
                <a:gd name="T9" fmla="*/ 0 h 24"/>
                <a:gd name="T10" fmla="*/ 69 w 69"/>
                <a:gd name="T11" fmla="*/ 1 h 24"/>
                <a:gd name="T12" fmla="*/ 69 w 69"/>
                <a:gd name="T13" fmla="*/ 22 h 24"/>
                <a:gd name="T14" fmla="*/ 67 w 69"/>
                <a:gd name="T15" fmla="*/ 24 h 24"/>
                <a:gd name="T16" fmla="*/ 2 w 69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">
                  <a:moveTo>
                    <a:pt x="2" y="24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3"/>
                    <a:pt x="68" y="24"/>
                    <a:pt x="67" y="24"/>
                  </a:cubicBez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2821507" y="1068816"/>
              <a:ext cx="52808" cy="48281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2821507" y="1130676"/>
              <a:ext cx="117684" cy="45263"/>
            </a:xfrm>
            <a:custGeom>
              <a:avLst/>
              <a:gdLst>
                <a:gd name="T0" fmla="*/ 37 w 38"/>
                <a:gd name="T1" fmla="*/ 0 h 15"/>
                <a:gd name="T2" fmla="*/ 1 w 38"/>
                <a:gd name="T3" fmla="*/ 0 h 15"/>
                <a:gd name="T4" fmla="*/ 0 w 38"/>
                <a:gd name="T5" fmla="*/ 1 h 15"/>
                <a:gd name="T6" fmla="*/ 0 w 38"/>
                <a:gd name="T7" fmla="*/ 14 h 15"/>
                <a:gd name="T8" fmla="*/ 1 w 38"/>
                <a:gd name="T9" fmla="*/ 15 h 15"/>
                <a:gd name="T10" fmla="*/ 37 w 38"/>
                <a:gd name="T11" fmla="*/ 15 h 15"/>
                <a:gd name="T12" fmla="*/ 38 w 38"/>
                <a:gd name="T13" fmla="*/ 14 h 15"/>
                <a:gd name="T14" fmla="*/ 38 w 38"/>
                <a:gd name="T15" fmla="*/ 1 h 15"/>
                <a:gd name="T16" fmla="*/ 37 w 3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">
                  <a:moveTo>
                    <a:pt x="3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8" y="15"/>
                    <a:pt x="38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2886384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2951261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2951261" y="1130676"/>
              <a:ext cx="52808" cy="45263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2821507" y="1009974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2886384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2951261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821507" y="948114"/>
              <a:ext cx="52808" cy="49790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2886384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2951261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2821507" y="889272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2886384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2951261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06" name="@ sign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174846" y="3447117"/>
            <a:ext cx="354562" cy="384737"/>
          </a:xfrm>
          <a:custGeom>
            <a:avLst/>
            <a:gdLst>
              <a:gd name="T0" fmla="*/ 114 w 115"/>
              <a:gd name="T1" fmla="*/ 55 h 125"/>
              <a:gd name="T2" fmla="*/ 108 w 115"/>
              <a:gd name="T3" fmla="*/ 76 h 125"/>
              <a:gd name="T4" fmla="*/ 95 w 115"/>
              <a:gd name="T5" fmla="*/ 90 h 125"/>
              <a:gd name="T6" fmla="*/ 79 w 115"/>
              <a:gd name="T7" fmla="*/ 91 h 125"/>
              <a:gd name="T8" fmla="*/ 71 w 115"/>
              <a:gd name="T9" fmla="*/ 85 h 125"/>
              <a:gd name="T10" fmla="*/ 63 w 115"/>
              <a:gd name="T11" fmla="*/ 85 h 125"/>
              <a:gd name="T12" fmla="*/ 51 w 115"/>
              <a:gd name="T13" fmla="*/ 91 h 125"/>
              <a:gd name="T14" fmla="*/ 40 w 115"/>
              <a:gd name="T15" fmla="*/ 91 h 125"/>
              <a:gd name="T16" fmla="*/ 32 w 115"/>
              <a:gd name="T17" fmla="*/ 87 h 125"/>
              <a:gd name="T18" fmla="*/ 28 w 115"/>
              <a:gd name="T19" fmla="*/ 77 h 125"/>
              <a:gd name="T20" fmla="*/ 28 w 115"/>
              <a:gd name="T21" fmla="*/ 63 h 125"/>
              <a:gd name="T22" fmla="*/ 34 w 115"/>
              <a:gd name="T23" fmla="*/ 45 h 125"/>
              <a:gd name="T24" fmla="*/ 47 w 115"/>
              <a:gd name="T25" fmla="*/ 31 h 125"/>
              <a:gd name="T26" fmla="*/ 62 w 115"/>
              <a:gd name="T27" fmla="*/ 29 h 125"/>
              <a:gd name="T28" fmla="*/ 71 w 115"/>
              <a:gd name="T29" fmla="*/ 35 h 125"/>
              <a:gd name="T30" fmla="*/ 76 w 115"/>
              <a:gd name="T31" fmla="*/ 32 h 125"/>
              <a:gd name="T32" fmla="*/ 81 w 115"/>
              <a:gd name="T33" fmla="*/ 30 h 125"/>
              <a:gd name="T34" fmla="*/ 84 w 115"/>
              <a:gd name="T35" fmla="*/ 30 h 125"/>
              <a:gd name="T36" fmla="*/ 85 w 115"/>
              <a:gd name="T37" fmla="*/ 32 h 125"/>
              <a:gd name="T38" fmla="*/ 78 w 115"/>
              <a:gd name="T39" fmla="*/ 80 h 125"/>
              <a:gd name="T40" fmla="*/ 93 w 115"/>
              <a:gd name="T41" fmla="*/ 82 h 125"/>
              <a:gd name="T42" fmla="*/ 101 w 115"/>
              <a:gd name="T43" fmla="*/ 71 h 125"/>
              <a:gd name="T44" fmla="*/ 105 w 115"/>
              <a:gd name="T45" fmla="*/ 53 h 125"/>
              <a:gd name="T46" fmla="*/ 103 w 115"/>
              <a:gd name="T47" fmla="*/ 31 h 125"/>
              <a:gd name="T48" fmla="*/ 84 w 115"/>
              <a:gd name="T49" fmla="*/ 11 h 125"/>
              <a:gd name="T50" fmla="*/ 47 w 115"/>
              <a:gd name="T51" fmla="*/ 10 h 125"/>
              <a:gd name="T52" fmla="*/ 23 w 115"/>
              <a:gd name="T53" fmla="*/ 26 h 125"/>
              <a:gd name="T54" fmla="*/ 13 w 115"/>
              <a:gd name="T55" fmla="*/ 48 h 125"/>
              <a:gd name="T56" fmla="*/ 10 w 115"/>
              <a:gd name="T57" fmla="*/ 68 h 125"/>
              <a:gd name="T58" fmla="*/ 12 w 115"/>
              <a:gd name="T59" fmla="*/ 91 h 125"/>
              <a:gd name="T60" fmla="*/ 33 w 115"/>
              <a:gd name="T61" fmla="*/ 113 h 125"/>
              <a:gd name="T62" fmla="*/ 65 w 115"/>
              <a:gd name="T63" fmla="*/ 116 h 125"/>
              <a:gd name="T64" fmla="*/ 79 w 115"/>
              <a:gd name="T65" fmla="*/ 113 h 125"/>
              <a:gd name="T66" fmla="*/ 82 w 115"/>
              <a:gd name="T67" fmla="*/ 113 h 125"/>
              <a:gd name="T68" fmla="*/ 83 w 115"/>
              <a:gd name="T69" fmla="*/ 115 h 125"/>
              <a:gd name="T70" fmla="*/ 83 w 115"/>
              <a:gd name="T71" fmla="*/ 118 h 125"/>
              <a:gd name="T72" fmla="*/ 82 w 115"/>
              <a:gd name="T73" fmla="*/ 119 h 125"/>
              <a:gd name="T74" fmla="*/ 79 w 115"/>
              <a:gd name="T75" fmla="*/ 121 h 125"/>
              <a:gd name="T76" fmla="*/ 65 w 115"/>
              <a:gd name="T77" fmla="*/ 124 h 125"/>
              <a:gd name="T78" fmla="*/ 28 w 115"/>
              <a:gd name="T79" fmla="*/ 121 h 125"/>
              <a:gd name="T80" fmla="*/ 3 w 115"/>
              <a:gd name="T81" fmla="*/ 95 h 125"/>
              <a:gd name="T82" fmla="*/ 0 w 115"/>
              <a:gd name="T83" fmla="*/ 68 h 125"/>
              <a:gd name="T84" fmla="*/ 4 w 115"/>
              <a:gd name="T85" fmla="*/ 45 h 125"/>
              <a:gd name="T86" fmla="*/ 17 w 115"/>
              <a:gd name="T87" fmla="*/ 20 h 125"/>
              <a:gd name="T88" fmla="*/ 45 w 115"/>
              <a:gd name="T89" fmla="*/ 3 h 125"/>
              <a:gd name="T90" fmla="*/ 88 w 115"/>
              <a:gd name="T91" fmla="*/ 3 h 125"/>
              <a:gd name="T92" fmla="*/ 112 w 115"/>
              <a:gd name="T93" fmla="*/ 26 h 125"/>
              <a:gd name="T94" fmla="*/ 72 w 115"/>
              <a:gd name="T95" fmla="*/ 48 h 125"/>
              <a:gd name="T96" fmla="*/ 57 w 115"/>
              <a:gd name="T97" fmla="*/ 37 h 125"/>
              <a:gd name="T98" fmla="*/ 45 w 115"/>
              <a:gd name="T99" fmla="*/ 43 h 125"/>
              <a:gd name="T100" fmla="*/ 39 w 115"/>
              <a:gd name="T101" fmla="*/ 57 h 125"/>
              <a:gd name="T102" fmla="*/ 37 w 115"/>
              <a:gd name="T103" fmla="*/ 70 h 125"/>
              <a:gd name="T104" fmla="*/ 48 w 115"/>
              <a:gd name="T105" fmla="*/ 84 h 125"/>
              <a:gd name="T106" fmla="*/ 57 w 115"/>
              <a:gd name="T107" fmla="*/ 81 h 125"/>
              <a:gd name="T108" fmla="*/ 68 w 115"/>
              <a:gd name="T109" fmla="*/ 7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" h="125">
                <a:moveTo>
                  <a:pt x="115" y="44"/>
                </a:moveTo>
                <a:cubicBezTo>
                  <a:pt x="115" y="48"/>
                  <a:pt x="115" y="51"/>
                  <a:pt x="114" y="55"/>
                </a:cubicBezTo>
                <a:cubicBezTo>
                  <a:pt x="114" y="59"/>
                  <a:pt x="113" y="62"/>
                  <a:pt x="112" y="66"/>
                </a:cubicBezTo>
                <a:cubicBezTo>
                  <a:pt x="111" y="69"/>
                  <a:pt x="110" y="73"/>
                  <a:pt x="108" y="76"/>
                </a:cubicBezTo>
                <a:cubicBezTo>
                  <a:pt x="107" y="79"/>
                  <a:pt x="105" y="82"/>
                  <a:pt x="103" y="84"/>
                </a:cubicBezTo>
                <a:cubicBezTo>
                  <a:pt x="100" y="87"/>
                  <a:pt x="98" y="88"/>
                  <a:pt x="95" y="90"/>
                </a:cubicBezTo>
                <a:cubicBezTo>
                  <a:pt x="92" y="91"/>
                  <a:pt x="88" y="92"/>
                  <a:pt x="84" y="92"/>
                </a:cubicBezTo>
                <a:cubicBezTo>
                  <a:pt x="82" y="92"/>
                  <a:pt x="80" y="92"/>
                  <a:pt x="79" y="91"/>
                </a:cubicBezTo>
                <a:cubicBezTo>
                  <a:pt x="77" y="91"/>
                  <a:pt x="75" y="90"/>
                  <a:pt x="74" y="89"/>
                </a:cubicBezTo>
                <a:cubicBezTo>
                  <a:pt x="73" y="88"/>
                  <a:pt x="72" y="87"/>
                  <a:pt x="71" y="85"/>
                </a:cubicBezTo>
                <a:cubicBezTo>
                  <a:pt x="70" y="84"/>
                  <a:pt x="69" y="82"/>
                  <a:pt x="69" y="80"/>
                </a:cubicBezTo>
                <a:cubicBezTo>
                  <a:pt x="67" y="82"/>
                  <a:pt x="65" y="84"/>
                  <a:pt x="63" y="85"/>
                </a:cubicBezTo>
                <a:cubicBezTo>
                  <a:pt x="61" y="87"/>
                  <a:pt x="59" y="88"/>
                  <a:pt x="57" y="89"/>
                </a:cubicBezTo>
                <a:cubicBezTo>
                  <a:pt x="55" y="90"/>
                  <a:pt x="53" y="91"/>
                  <a:pt x="51" y="91"/>
                </a:cubicBezTo>
                <a:cubicBezTo>
                  <a:pt x="49" y="92"/>
                  <a:pt x="48" y="92"/>
                  <a:pt x="46" y="92"/>
                </a:cubicBezTo>
                <a:cubicBezTo>
                  <a:pt x="44" y="92"/>
                  <a:pt x="42" y="92"/>
                  <a:pt x="40" y="91"/>
                </a:cubicBezTo>
                <a:cubicBezTo>
                  <a:pt x="38" y="91"/>
                  <a:pt x="37" y="90"/>
                  <a:pt x="36" y="90"/>
                </a:cubicBezTo>
                <a:cubicBezTo>
                  <a:pt x="34" y="89"/>
                  <a:pt x="33" y="88"/>
                  <a:pt x="32" y="87"/>
                </a:cubicBezTo>
                <a:cubicBezTo>
                  <a:pt x="31" y="85"/>
                  <a:pt x="30" y="84"/>
                  <a:pt x="30" y="82"/>
                </a:cubicBezTo>
                <a:cubicBezTo>
                  <a:pt x="29" y="81"/>
                  <a:pt x="29" y="79"/>
                  <a:pt x="28" y="77"/>
                </a:cubicBezTo>
                <a:cubicBezTo>
                  <a:pt x="28" y="75"/>
                  <a:pt x="28" y="73"/>
                  <a:pt x="28" y="71"/>
                </a:cubicBezTo>
                <a:cubicBezTo>
                  <a:pt x="28" y="69"/>
                  <a:pt x="28" y="66"/>
                  <a:pt x="28" y="63"/>
                </a:cubicBezTo>
                <a:cubicBezTo>
                  <a:pt x="29" y="60"/>
                  <a:pt x="29" y="57"/>
                  <a:pt x="30" y="54"/>
                </a:cubicBezTo>
                <a:cubicBezTo>
                  <a:pt x="31" y="51"/>
                  <a:pt x="32" y="48"/>
                  <a:pt x="34" y="45"/>
                </a:cubicBezTo>
                <a:cubicBezTo>
                  <a:pt x="35" y="42"/>
                  <a:pt x="37" y="39"/>
                  <a:pt x="39" y="37"/>
                </a:cubicBezTo>
                <a:cubicBezTo>
                  <a:pt x="41" y="34"/>
                  <a:pt x="44" y="32"/>
                  <a:pt x="47" y="31"/>
                </a:cubicBezTo>
                <a:cubicBezTo>
                  <a:pt x="50" y="29"/>
                  <a:pt x="53" y="29"/>
                  <a:pt x="57" y="29"/>
                </a:cubicBezTo>
                <a:cubicBezTo>
                  <a:pt x="59" y="29"/>
                  <a:pt x="61" y="29"/>
                  <a:pt x="62" y="29"/>
                </a:cubicBezTo>
                <a:cubicBezTo>
                  <a:pt x="64" y="30"/>
                  <a:pt x="65" y="30"/>
                  <a:pt x="67" y="31"/>
                </a:cubicBezTo>
                <a:cubicBezTo>
                  <a:pt x="68" y="32"/>
                  <a:pt x="70" y="33"/>
                  <a:pt x="71" y="35"/>
                </a:cubicBezTo>
                <a:cubicBezTo>
                  <a:pt x="72" y="36"/>
                  <a:pt x="74" y="37"/>
                  <a:pt x="75" y="39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0"/>
                  <a:pt x="78" y="30"/>
                </a:cubicBezTo>
                <a:cubicBezTo>
                  <a:pt x="78" y="30"/>
                  <a:pt x="79" y="30"/>
                  <a:pt x="81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3" y="30"/>
                  <a:pt x="84" y="30"/>
                  <a:pt x="84" y="30"/>
                </a:cubicBezTo>
                <a:cubicBezTo>
                  <a:pt x="84" y="30"/>
                  <a:pt x="84" y="30"/>
                  <a:pt x="84" y="31"/>
                </a:cubicBezTo>
                <a:cubicBezTo>
                  <a:pt x="85" y="31"/>
                  <a:pt x="85" y="31"/>
                  <a:pt x="85" y="32"/>
                </a:cubicBezTo>
                <a:cubicBezTo>
                  <a:pt x="77" y="69"/>
                  <a:pt x="77" y="69"/>
                  <a:pt x="77" y="69"/>
                </a:cubicBezTo>
                <a:cubicBezTo>
                  <a:pt x="76" y="74"/>
                  <a:pt x="77" y="78"/>
                  <a:pt x="78" y="80"/>
                </a:cubicBezTo>
                <a:cubicBezTo>
                  <a:pt x="79" y="83"/>
                  <a:pt x="82" y="84"/>
                  <a:pt x="86" y="84"/>
                </a:cubicBezTo>
                <a:cubicBezTo>
                  <a:pt x="89" y="84"/>
                  <a:pt x="91" y="83"/>
                  <a:pt x="93" y="82"/>
                </a:cubicBezTo>
                <a:cubicBezTo>
                  <a:pt x="94" y="81"/>
                  <a:pt x="96" y="79"/>
                  <a:pt x="97" y="77"/>
                </a:cubicBezTo>
                <a:cubicBezTo>
                  <a:pt x="99" y="75"/>
                  <a:pt x="100" y="73"/>
                  <a:pt x="101" y="71"/>
                </a:cubicBezTo>
                <a:cubicBezTo>
                  <a:pt x="102" y="68"/>
                  <a:pt x="103" y="65"/>
                  <a:pt x="104" y="62"/>
                </a:cubicBezTo>
                <a:cubicBezTo>
                  <a:pt x="104" y="59"/>
                  <a:pt x="105" y="56"/>
                  <a:pt x="105" y="53"/>
                </a:cubicBezTo>
                <a:cubicBezTo>
                  <a:pt x="105" y="50"/>
                  <a:pt x="105" y="47"/>
                  <a:pt x="105" y="44"/>
                </a:cubicBezTo>
                <a:cubicBezTo>
                  <a:pt x="105" y="40"/>
                  <a:pt x="105" y="35"/>
                  <a:pt x="103" y="31"/>
                </a:cubicBezTo>
                <a:cubicBezTo>
                  <a:pt x="102" y="26"/>
                  <a:pt x="100" y="22"/>
                  <a:pt x="97" y="19"/>
                </a:cubicBezTo>
                <a:cubicBezTo>
                  <a:pt x="94" y="16"/>
                  <a:pt x="90" y="13"/>
                  <a:pt x="84" y="11"/>
                </a:cubicBezTo>
                <a:cubicBezTo>
                  <a:pt x="79" y="9"/>
                  <a:pt x="73" y="8"/>
                  <a:pt x="65" y="8"/>
                </a:cubicBezTo>
                <a:cubicBezTo>
                  <a:pt x="58" y="8"/>
                  <a:pt x="52" y="9"/>
                  <a:pt x="47" y="10"/>
                </a:cubicBezTo>
                <a:cubicBezTo>
                  <a:pt x="42" y="12"/>
                  <a:pt x="37" y="14"/>
                  <a:pt x="33" y="17"/>
                </a:cubicBezTo>
                <a:cubicBezTo>
                  <a:pt x="29" y="19"/>
                  <a:pt x="26" y="22"/>
                  <a:pt x="23" y="26"/>
                </a:cubicBezTo>
                <a:cubicBezTo>
                  <a:pt x="21" y="29"/>
                  <a:pt x="18" y="33"/>
                  <a:pt x="17" y="37"/>
                </a:cubicBezTo>
                <a:cubicBezTo>
                  <a:pt x="15" y="40"/>
                  <a:pt x="14" y="44"/>
                  <a:pt x="13" y="48"/>
                </a:cubicBezTo>
                <a:cubicBezTo>
                  <a:pt x="12" y="52"/>
                  <a:pt x="11" y="56"/>
                  <a:pt x="10" y="59"/>
                </a:cubicBezTo>
                <a:cubicBezTo>
                  <a:pt x="10" y="62"/>
                  <a:pt x="10" y="65"/>
                  <a:pt x="10" y="68"/>
                </a:cubicBezTo>
                <a:cubicBezTo>
                  <a:pt x="9" y="71"/>
                  <a:pt x="9" y="73"/>
                  <a:pt x="9" y="75"/>
                </a:cubicBezTo>
                <a:cubicBezTo>
                  <a:pt x="9" y="80"/>
                  <a:pt x="10" y="86"/>
                  <a:pt x="12" y="91"/>
                </a:cubicBezTo>
                <a:cubicBezTo>
                  <a:pt x="13" y="96"/>
                  <a:pt x="15" y="101"/>
                  <a:pt x="19" y="104"/>
                </a:cubicBezTo>
                <a:cubicBezTo>
                  <a:pt x="22" y="108"/>
                  <a:pt x="27" y="111"/>
                  <a:pt x="33" y="113"/>
                </a:cubicBezTo>
                <a:cubicBezTo>
                  <a:pt x="39" y="115"/>
                  <a:pt x="46" y="117"/>
                  <a:pt x="55" y="117"/>
                </a:cubicBezTo>
                <a:cubicBezTo>
                  <a:pt x="59" y="117"/>
                  <a:pt x="62" y="116"/>
                  <a:pt x="65" y="116"/>
                </a:cubicBezTo>
                <a:cubicBezTo>
                  <a:pt x="68" y="115"/>
                  <a:pt x="71" y="115"/>
                  <a:pt x="73" y="115"/>
                </a:cubicBezTo>
                <a:cubicBezTo>
                  <a:pt x="75" y="114"/>
                  <a:pt x="77" y="114"/>
                  <a:pt x="79" y="113"/>
                </a:cubicBezTo>
                <a:cubicBezTo>
                  <a:pt x="80" y="113"/>
                  <a:pt x="81" y="113"/>
                  <a:pt x="81" y="11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2" y="113"/>
                  <a:pt x="83" y="113"/>
                  <a:pt x="83" y="113"/>
                </a:cubicBezTo>
                <a:cubicBezTo>
                  <a:pt x="83" y="114"/>
                  <a:pt x="83" y="114"/>
                  <a:pt x="83" y="115"/>
                </a:cubicBezTo>
                <a:cubicBezTo>
                  <a:pt x="83" y="115"/>
                  <a:pt x="83" y="116"/>
                  <a:pt x="83" y="116"/>
                </a:cubicBezTo>
                <a:cubicBezTo>
                  <a:pt x="83" y="117"/>
                  <a:pt x="83" y="117"/>
                  <a:pt x="83" y="11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19"/>
                  <a:pt x="83" y="119"/>
                  <a:pt x="82" y="119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1" y="120"/>
                  <a:pt x="81" y="121"/>
                  <a:pt x="79" y="121"/>
                </a:cubicBezTo>
                <a:cubicBezTo>
                  <a:pt x="78" y="122"/>
                  <a:pt x="76" y="122"/>
                  <a:pt x="73" y="123"/>
                </a:cubicBezTo>
                <a:cubicBezTo>
                  <a:pt x="71" y="123"/>
                  <a:pt x="68" y="124"/>
                  <a:pt x="65" y="124"/>
                </a:cubicBezTo>
                <a:cubicBezTo>
                  <a:pt x="61" y="125"/>
                  <a:pt x="58" y="125"/>
                  <a:pt x="54" y="125"/>
                </a:cubicBezTo>
                <a:cubicBezTo>
                  <a:pt x="44" y="125"/>
                  <a:pt x="35" y="124"/>
                  <a:pt x="28" y="121"/>
                </a:cubicBezTo>
                <a:cubicBezTo>
                  <a:pt x="22" y="119"/>
                  <a:pt x="16" y="115"/>
                  <a:pt x="12" y="111"/>
                </a:cubicBezTo>
                <a:cubicBezTo>
                  <a:pt x="8" y="107"/>
                  <a:pt x="5" y="101"/>
                  <a:pt x="3" y="95"/>
                </a:cubicBezTo>
                <a:cubicBezTo>
                  <a:pt x="1" y="89"/>
                  <a:pt x="0" y="82"/>
                  <a:pt x="0" y="75"/>
                </a:cubicBezTo>
                <a:cubicBezTo>
                  <a:pt x="0" y="73"/>
                  <a:pt x="0" y="71"/>
                  <a:pt x="0" y="68"/>
                </a:cubicBezTo>
                <a:cubicBezTo>
                  <a:pt x="0" y="64"/>
                  <a:pt x="1" y="61"/>
                  <a:pt x="1" y="57"/>
                </a:cubicBezTo>
                <a:cubicBezTo>
                  <a:pt x="2" y="53"/>
                  <a:pt x="3" y="49"/>
                  <a:pt x="4" y="45"/>
                </a:cubicBezTo>
                <a:cubicBezTo>
                  <a:pt x="5" y="40"/>
                  <a:pt x="7" y="36"/>
                  <a:pt x="9" y="32"/>
                </a:cubicBezTo>
                <a:cubicBezTo>
                  <a:pt x="11" y="28"/>
                  <a:pt x="14" y="24"/>
                  <a:pt x="17" y="20"/>
                </a:cubicBezTo>
                <a:cubicBezTo>
                  <a:pt x="20" y="16"/>
                  <a:pt x="24" y="13"/>
                  <a:pt x="29" y="10"/>
                </a:cubicBezTo>
                <a:cubicBezTo>
                  <a:pt x="33" y="7"/>
                  <a:pt x="39" y="4"/>
                  <a:pt x="45" y="3"/>
                </a:cubicBezTo>
                <a:cubicBezTo>
                  <a:pt x="51" y="1"/>
                  <a:pt x="58" y="0"/>
                  <a:pt x="66" y="0"/>
                </a:cubicBezTo>
                <a:cubicBezTo>
                  <a:pt x="74" y="0"/>
                  <a:pt x="82" y="1"/>
                  <a:pt x="88" y="3"/>
                </a:cubicBezTo>
                <a:cubicBezTo>
                  <a:pt x="94" y="5"/>
                  <a:pt x="99" y="8"/>
                  <a:pt x="103" y="12"/>
                </a:cubicBezTo>
                <a:cubicBezTo>
                  <a:pt x="107" y="16"/>
                  <a:pt x="110" y="20"/>
                  <a:pt x="112" y="26"/>
                </a:cubicBezTo>
                <a:cubicBezTo>
                  <a:pt x="114" y="31"/>
                  <a:pt x="115" y="37"/>
                  <a:pt x="115" y="44"/>
                </a:cubicBezTo>
                <a:close/>
                <a:moveTo>
                  <a:pt x="72" y="48"/>
                </a:moveTo>
                <a:cubicBezTo>
                  <a:pt x="70" y="44"/>
                  <a:pt x="68" y="42"/>
                  <a:pt x="65" y="40"/>
                </a:cubicBezTo>
                <a:cubicBezTo>
                  <a:pt x="63" y="38"/>
                  <a:pt x="60" y="37"/>
                  <a:pt x="57" y="37"/>
                </a:cubicBezTo>
                <a:cubicBezTo>
                  <a:pt x="55" y="37"/>
                  <a:pt x="53" y="37"/>
                  <a:pt x="51" y="38"/>
                </a:cubicBezTo>
                <a:cubicBezTo>
                  <a:pt x="49" y="40"/>
                  <a:pt x="47" y="41"/>
                  <a:pt x="45" y="43"/>
                </a:cubicBezTo>
                <a:cubicBezTo>
                  <a:pt x="44" y="45"/>
                  <a:pt x="43" y="47"/>
                  <a:pt x="42" y="50"/>
                </a:cubicBezTo>
                <a:cubicBezTo>
                  <a:pt x="41" y="52"/>
                  <a:pt x="40" y="54"/>
                  <a:pt x="39" y="57"/>
                </a:cubicBezTo>
                <a:cubicBezTo>
                  <a:pt x="39" y="59"/>
                  <a:pt x="38" y="62"/>
                  <a:pt x="38" y="64"/>
                </a:cubicBezTo>
                <a:cubicBezTo>
                  <a:pt x="38" y="67"/>
                  <a:pt x="37" y="69"/>
                  <a:pt x="37" y="70"/>
                </a:cubicBezTo>
                <a:cubicBezTo>
                  <a:pt x="37" y="75"/>
                  <a:pt x="38" y="78"/>
                  <a:pt x="40" y="80"/>
                </a:cubicBezTo>
                <a:cubicBezTo>
                  <a:pt x="41" y="83"/>
                  <a:pt x="44" y="84"/>
                  <a:pt x="48" y="84"/>
                </a:cubicBezTo>
                <a:cubicBezTo>
                  <a:pt x="49" y="84"/>
                  <a:pt x="50" y="83"/>
                  <a:pt x="52" y="83"/>
                </a:cubicBezTo>
                <a:cubicBezTo>
                  <a:pt x="53" y="83"/>
                  <a:pt x="55" y="82"/>
                  <a:pt x="57" y="81"/>
                </a:cubicBezTo>
                <a:cubicBezTo>
                  <a:pt x="58" y="80"/>
                  <a:pt x="60" y="78"/>
                  <a:pt x="62" y="77"/>
                </a:cubicBezTo>
                <a:cubicBezTo>
                  <a:pt x="64" y="75"/>
                  <a:pt x="66" y="73"/>
                  <a:pt x="68" y="71"/>
                </a:cubicBezTo>
                <a:lnTo>
                  <a:pt x="7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207" name="smart phone"/>
          <p:cNvGrpSpPr/>
          <p:nvPr>
            <p:custDataLst>
              <p:tags r:id="rId26"/>
            </p:custDataLst>
          </p:nvPr>
        </p:nvGrpSpPr>
        <p:grpSpPr>
          <a:xfrm>
            <a:off x="687513" y="2906976"/>
            <a:ext cx="280632" cy="493369"/>
            <a:chOff x="2414138" y="2698290"/>
            <a:chExt cx="280632" cy="493369"/>
          </a:xfrm>
        </p:grpSpPr>
        <p:sp>
          <p:nvSpPr>
            <p:cNvPr id="208" name="Freeform 83"/>
            <p:cNvSpPr>
              <a:spLocks/>
            </p:cNvSpPr>
            <p:nvPr/>
          </p:nvSpPr>
          <p:spPr bwMode="auto">
            <a:xfrm>
              <a:off x="2420173" y="2704325"/>
              <a:ext cx="268561" cy="481299"/>
            </a:xfrm>
            <a:custGeom>
              <a:avLst/>
              <a:gdLst>
                <a:gd name="T0" fmla="*/ 87 w 87"/>
                <a:gd name="T1" fmla="*/ 142 h 156"/>
                <a:gd name="T2" fmla="*/ 73 w 87"/>
                <a:gd name="T3" fmla="*/ 156 h 156"/>
                <a:gd name="T4" fmla="*/ 13 w 87"/>
                <a:gd name="T5" fmla="*/ 156 h 156"/>
                <a:gd name="T6" fmla="*/ 0 w 87"/>
                <a:gd name="T7" fmla="*/ 142 h 156"/>
                <a:gd name="T8" fmla="*/ 0 w 87"/>
                <a:gd name="T9" fmla="*/ 13 h 156"/>
                <a:gd name="T10" fmla="*/ 13 w 87"/>
                <a:gd name="T11" fmla="*/ 0 h 156"/>
                <a:gd name="T12" fmla="*/ 73 w 87"/>
                <a:gd name="T13" fmla="*/ 0 h 156"/>
                <a:gd name="T14" fmla="*/ 87 w 87"/>
                <a:gd name="T15" fmla="*/ 13 h 156"/>
                <a:gd name="T16" fmla="*/ 87 w 87"/>
                <a:gd name="T17" fmla="*/ 142 h 156"/>
                <a:gd name="T18" fmla="*/ 87 w 87"/>
                <a:gd name="T1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56">
                  <a:moveTo>
                    <a:pt x="87" y="142"/>
                  </a:moveTo>
                  <a:cubicBezTo>
                    <a:pt x="87" y="149"/>
                    <a:pt x="80" y="156"/>
                    <a:pt x="7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7" y="156"/>
                    <a:pt x="0" y="149"/>
                    <a:pt x="0" y="14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7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7" y="5"/>
                    <a:pt x="87" y="1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9" name="Freeform 84"/>
            <p:cNvSpPr>
              <a:spLocks noEditPoints="1"/>
            </p:cNvSpPr>
            <p:nvPr/>
          </p:nvSpPr>
          <p:spPr bwMode="auto">
            <a:xfrm>
              <a:off x="2414138" y="2698290"/>
              <a:ext cx="280632" cy="493369"/>
            </a:xfrm>
            <a:custGeom>
              <a:avLst/>
              <a:gdLst>
                <a:gd name="T0" fmla="*/ 75 w 91"/>
                <a:gd name="T1" fmla="*/ 160 h 160"/>
                <a:gd name="T2" fmla="*/ 15 w 91"/>
                <a:gd name="T3" fmla="*/ 160 h 160"/>
                <a:gd name="T4" fmla="*/ 0 w 91"/>
                <a:gd name="T5" fmla="*/ 144 h 160"/>
                <a:gd name="T6" fmla="*/ 0 w 91"/>
                <a:gd name="T7" fmla="*/ 15 h 160"/>
                <a:gd name="T8" fmla="*/ 15 w 91"/>
                <a:gd name="T9" fmla="*/ 0 h 160"/>
                <a:gd name="T10" fmla="*/ 75 w 91"/>
                <a:gd name="T11" fmla="*/ 0 h 160"/>
                <a:gd name="T12" fmla="*/ 91 w 91"/>
                <a:gd name="T13" fmla="*/ 15 h 160"/>
                <a:gd name="T14" fmla="*/ 91 w 91"/>
                <a:gd name="T15" fmla="*/ 144 h 160"/>
                <a:gd name="T16" fmla="*/ 75 w 91"/>
                <a:gd name="T17" fmla="*/ 160 h 160"/>
                <a:gd name="T18" fmla="*/ 15 w 91"/>
                <a:gd name="T19" fmla="*/ 4 h 160"/>
                <a:gd name="T20" fmla="*/ 4 w 91"/>
                <a:gd name="T21" fmla="*/ 15 h 160"/>
                <a:gd name="T22" fmla="*/ 4 w 91"/>
                <a:gd name="T23" fmla="*/ 144 h 160"/>
                <a:gd name="T24" fmla="*/ 15 w 91"/>
                <a:gd name="T25" fmla="*/ 156 h 160"/>
                <a:gd name="T26" fmla="*/ 75 w 91"/>
                <a:gd name="T27" fmla="*/ 156 h 160"/>
                <a:gd name="T28" fmla="*/ 86 w 91"/>
                <a:gd name="T29" fmla="*/ 144 h 160"/>
                <a:gd name="T30" fmla="*/ 86 w 91"/>
                <a:gd name="T31" fmla="*/ 15 h 160"/>
                <a:gd name="T32" fmla="*/ 75 w 91"/>
                <a:gd name="T33" fmla="*/ 4 h 160"/>
                <a:gd name="T34" fmla="*/ 15 w 91"/>
                <a:gd name="T3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60">
                  <a:moveTo>
                    <a:pt x="75" y="160"/>
                  </a:moveTo>
                  <a:cubicBezTo>
                    <a:pt x="15" y="160"/>
                    <a:pt x="15" y="160"/>
                    <a:pt x="15" y="160"/>
                  </a:cubicBezTo>
                  <a:cubicBezTo>
                    <a:pt x="8" y="160"/>
                    <a:pt x="0" y="152"/>
                    <a:pt x="0" y="1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1" y="6"/>
                    <a:pt x="91" y="1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52"/>
                    <a:pt x="83" y="160"/>
                    <a:pt x="75" y="160"/>
                  </a:cubicBezTo>
                  <a:close/>
                  <a:moveTo>
                    <a:pt x="15" y="4"/>
                  </a:moveTo>
                  <a:cubicBezTo>
                    <a:pt x="10" y="4"/>
                    <a:pt x="4" y="8"/>
                    <a:pt x="4" y="15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50"/>
                    <a:pt x="10" y="156"/>
                    <a:pt x="15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81" y="156"/>
                    <a:pt x="86" y="150"/>
                    <a:pt x="86" y="14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8"/>
                    <a:pt x="81" y="4"/>
                    <a:pt x="75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0" name="Freeform 85"/>
            <p:cNvSpPr>
              <a:spLocks/>
            </p:cNvSpPr>
            <p:nvPr/>
          </p:nvSpPr>
          <p:spPr bwMode="auto">
            <a:xfrm>
              <a:off x="2460910" y="2760150"/>
              <a:ext cx="187088" cy="324387"/>
            </a:xfrm>
            <a:custGeom>
              <a:avLst/>
              <a:gdLst>
                <a:gd name="T0" fmla="*/ 0 w 124"/>
                <a:gd name="T1" fmla="*/ 0 h 215"/>
                <a:gd name="T2" fmla="*/ 124 w 124"/>
                <a:gd name="T3" fmla="*/ 0 h 215"/>
                <a:gd name="T4" fmla="*/ 124 w 124"/>
                <a:gd name="T5" fmla="*/ 215 h 215"/>
                <a:gd name="T6" fmla="*/ 0 w 124"/>
                <a:gd name="T7" fmla="*/ 215 h 215"/>
                <a:gd name="T8" fmla="*/ 0 w 124"/>
                <a:gd name="T9" fmla="*/ 0 h 215"/>
                <a:gd name="T10" fmla="*/ 0 w 124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15">
                  <a:moveTo>
                    <a:pt x="0" y="0"/>
                  </a:moveTo>
                  <a:lnTo>
                    <a:pt x="124" y="0"/>
                  </a:lnTo>
                  <a:lnTo>
                    <a:pt x="124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1" name="Freeform 86"/>
            <p:cNvSpPr>
              <a:spLocks noEditPoints="1"/>
            </p:cNvSpPr>
            <p:nvPr/>
          </p:nvSpPr>
          <p:spPr bwMode="auto">
            <a:xfrm>
              <a:off x="2454875" y="2754115"/>
              <a:ext cx="196140" cy="333439"/>
            </a:xfrm>
            <a:custGeom>
              <a:avLst/>
              <a:gdLst>
                <a:gd name="T0" fmla="*/ 63 w 64"/>
                <a:gd name="T1" fmla="*/ 108 h 108"/>
                <a:gd name="T2" fmla="*/ 2 w 64"/>
                <a:gd name="T3" fmla="*/ 108 h 108"/>
                <a:gd name="T4" fmla="*/ 0 w 64"/>
                <a:gd name="T5" fmla="*/ 107 h 108"/>
                <a:gd name="T6" fmla="*/ 0 w 64"/>
                <a:gd name="T7" fmla="*/ 2 h 108"/>
                <a:gd name="T8" fmla="*/ 2 w 64"/>
                <a:gd name="T9" fmla="*/ 0 h 108"/>
                <a:gd name="T10" fmla="*/ 63 w 64"/>
                <a:gd name="T11" fmla="*/ 0 h 108"/>
                <a:gd name="T12" fmla="*/ 64 w 64"/>
                <a:gd name="T13" fmla="*/ 2 h 108"/>
                <a:gd name="T14" fmla="*/ 64 w 64"/>
                <a:gd name="T15" fmla="*/ 107 h 108"/>
                <a:gd name="T16" fmla="*/ 63 w 64"/>
                <a:gd name="T17" fmla="*/ 108 h 108"/>
                <a:gd name="T18" fmla="*/ 3 w 64"/>
                <a:gd name="T19" fmla="*/ 105 h 108"/>
                <a:gd name="T20" fmla="*/ 62 w 64"/>
                <a:gd name="T21" fmla="*/ 105 h 108"/>
                <a:gd name="T22" fmla="*/ 62 w 64"/>
                <a:gd name="T23" fmla="*/ 3 h 108"/>
                <a:gd name="T24" fmla="*/ 3 w 64"/>
                <a:gd name="T25" fmla="*/ 3 h 108"/>
                <a:gd name="T26" fmla="*/ 3 w 64"/>
                <a:gd name="T27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8">
                  <a:moveTo>
                    <a:pt x="63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1"/>
                    <a:pt x="64" y="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7"/>
                    <a:pt x="64" y="108"/>
                    <a:pt x="63" y="108"/>
                  </a:cubicBezTo>
                  <a:close/>
                  <a:moveTo>
                    <a:pt x="3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2" name="Oval 87"/>
            <p:cNvSpPr>
              <a:spLocks noChangeArrowheads="1"/>
            </p:cNvSpPr>
            <p:nvPr/>
          </p:nvSpPr>
          <p:spPr bwMode="auto">
            <a:xfrm>
              <a:off x="2531823" y="3105659"/>
              <a:ext cx="45263" cy="497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213" name="envelope"/>
          <p:cNvGrpSpPr/>
          <p:nvPr>
            <p:custDataLst>
              <p:tags r:id="rId27"/>
            </p:custDataLst>
          </p:nvPr>
        </p:nvGrpSpPr>
        <p:grpSpPr>
          <a:xfrm>
            <a:off x="1063197" y="2383433"/>
            <a:ext cx="488842" cy="381720"/>
            <a:chOff x="2789822" y="2174747"/>
            <a:chExt cx="488842" cy="381720"/>
          </a:xfrm>
        </p:grpSpPr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2803402" y="2183799"/>
              <a:ext cx="464702" cy="360597"/>
            </a:xfrm>
            <a:custGeom>
              <a:avLst/>
              <a:gdLst>
                <a:gd name="T0" fmla="*/ 140 w 151"/>
                <a:gd name="T1" fmla="*/ 0 h 117"/>
                <a:gd name="T2" fmla="*/ 151 w 151"/>
                <a:gd name="T3" fmla="*/ 11 h 117"/>
                <a:gd name="T4" fmla="*/ 151 w 151"/>
                <a:gd name="T5" fmla="*/ 107 h 117"/>
                <a:gd name="T6" fmla="*/ 140 w 151"/>
                <a:gd name="T7" fmla="*/ 117 h 117"/>
                <a:gd name="T8" fmla="*/ 10 w 151"/>
                <a:gd name="T9" fmla="*/ 117 h 117"/>
                <a:gd name="T10" fmla="*/ 0 w 151"/>
                <a:gd name="T11" fmla="*/ 107 h 117"/>
                <a:gd name="T12" fmla="*/ 0 w 151"/>
                <a:gd name="T13" fmla="*/ 11 h 117"/>
                <a:gd name="T14" fmla="*/ 10 w 151"/>
                <a:gd name="T15" fmla="*/ 0 h 117"/>
                <a:gd name="T16" fmla="*/ 140 w 15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17">
                  <a:moveTo>
                    <a:pt x="140" y="0"/>
                  </a:moveTo>
                  <a:cubicBezTo>
                    <a:pt x="146" y="0"/>
                    <a:pt x="151" y="5"/>
                    <a:pt x="151" y="11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1" y="112"/>
                    <a:pt x="146" y="117"/>
                    <a:pt x="14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5" y="117"/>
                    <a:pt x="0" y="112"/>
                    <a:pt x="0" y="10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2809437" y="2198887"/>
              <a:ext cx="449614" cy="215755"/>
            </a:xfrm>
            <a:custGeom>
              <a:avLst/>
              <a:gdLst>
                <a:gd name="T0" fmla="*/ 146 w 146"/>
                <a:gd name="T1" fmla="*/ 0 h 70"/>
                <a:gd name="T2" fmla="*/ 78 w 146"/>
                <a:gd name="T3" fmla="*/ 66 h 70"/>
                <a:gd name="T4" fmla="*/ 63 w 146"/>
                <a:gd name="T5" fmla="*/ 65 h 70"/>
                <a:gd name="T6" fmla="*/ 0 w 146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70">
                  <a:moveTo>
                    <a:pt x="146" y="0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4" y="70"/>
                    <a:pt x="67" y="70"/>
                    <a:pt x="63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6" name="Freeform 90"/>
            <p:cNvSpPr>
              <a:spLocks noEditPoints="1"/>
            </p:cNvSpPr>
            <p:nvPr/>
          </p:nvSpPr>
          <p:spPr bwMode="auto">
            <a:xfrm>
              <a:off x="2789822" y="2174747"/>
              <a:ext cx="488842" cy="381720"/>
            </a:xfrm>
            <a:custGeom>
              <a:avLst/>
              <a:gdLst>
                <a:gd name="T0" fmla="*/ 144 w 158"/>
                <a:gd name="T1" fmla="*/ 0 h 124"/>
                <a:gd name="T2" fmla="*/ 14 w 158"/>
                <a:gd name="T3" fmla="*/ 0 h 124"/>
                <a:gd name="T4" fmla="*/ 0 w 158"/>
                <a:gd name="T5" fmla="*/ 14 h 124"/>
                <a:gd name="T6" fmla="*/ 0 w 158"/>
                <a:gd name="T7" fmla="*/ 110 h 124"/>
                <a:gd name="T8" fmla="*/ 14 w 158"/>
                <a:gd name="T9" fmla="*/ 124 h 124"/>
                <a:gd name="T10" fmla="*/ 144 w 158"/>
                <a:gd name="T11" fmla="*/ 124 h 124"/>
                <a:gd name="T12" fmla="*/ 158 w 158"/>
                <a:gd name="T13" fmla="*/ 110 h 124"/>
                <a:gd name="T14" fmla="*/ 158 w 158"/>
                <a:gd name="T15" fmla="*/ 14 h 124"/>
                <a:gd name="T16" fmla="*/ 144 w 158"/>
                <a:gd name="T17" fmla="*/ 0 h 124"/>
                <a:gd name="T18" fmla="*/ 144 w 158"/>
                <a:gd name="T19" fmla="*/ 7 h 124"/>
                <a:gd name="T20" fmla="*/ 147 w 158"/>
                <a:gd name="T21" fmla="*/ 8 h 124"/>
                <a:gd name="T22" fmla="*/ 81 w 158"/>
                <a:gd name="T23" fmla="*/ 71 h 124"/>
                <a:gd name="T24" fmla="*/ 77 w 158"/>
                <a:gd name="T25" fmla="*/ 73 h 124"/>
                <a:gd name="T26" fmla="*/ 72 w 158"/>
                <a:gd name="T27" fmla="*/ 71 h 124"/>
                <a:gd name="T28" fmla="*/ 11 w 158"/>
                <a:gd name="T29" fmla="*/ 8 h 124"/>
                <a:gd name="T30" fmla="*/ 14 w 158"/>
                <a:gd name="T31" fmla="*/ 7 h 124"/>
                <a:gd name="T32" fmla="*/ 144 w 158"/>
                <a:gd name="T33" fmla="*/ 7 h 124"/>
                <a:gd name="T34" fmla="*/ 144 w 158"/>
                <a:gd name="T35" fmla="*/ 116 h 124"/>
                <a:gd name="T36" fmla="*/ 14 w 158"/>
                <a:gd name="T37" fmla="*/ 116 h 124"/>
                <a:gd name="T38" fmla="*/ 8 w 158"/>
                <a:gd name="T39" fmla="*/ 110 h 124"/>
                <a:gd name="T40" fmla="*/ 8 w 158"/>
                <a:gd name="T41" fmla="*/ 15 h 124"/>
                <a:gd name="T42" fmla="*/ 67 w 158"/>
                <a:gd name="T43" fmla="*/ 76 h 124"/>
                <a:gd name="T44" fmla="*/ 77 w 158"/>
                <a:gd name="T45" fmla="*/ 80 h 124"/>
                <a:gd name="T46" fmla="*/ 77 w 158"/>
                <a:gd name="T47" fmla="*/ 80 h 124"/>
                <a:gd name="T48" fmla="*/ 87 w 158"/>
                <a:gd name="T49" fmla="*/ 76 h 124"/>
                <a:gd name="T50" fmla="*/ 151 w 158"/>
                <a:gd name="T51" fmla="*/ 14 h 124"/>
                <a:gd name="T52" fmla="*/ 151 w 158"/>
                <a:gd name="T53" fmla="*/ 110 h 124"/>
                <a:gd name="T54" fmla="*/ 144 w 158"/>
                <a:gd name="T55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24">
                  <a:moveTo>
                    <a:pt x="14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7"/>
                    <a:pt x="7" y="124"/>
                    <a:pt x="14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2" y="124"/>
                    <a:pt x="158" y="117"/>
                    <a:pt x="158" y="11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6"/>
                    <a:pt x="152" y="0"/>
                    <a:pt x="144" y="0"/>
                  </a:cubicBezTo>
                  <a:close/>
                  <a:moveTo>
                    <a:pt x="144" y="7"/>
                  </a:moveTo>
                  <a:cubicBezTo>
                    <a:pt x="145" y="7"/>
                    <a:pt x="146" y="7"/>
                    <a:pt x="147" y="8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2"/>
                    <a:pt x="79" y="73"/>
                    <a:pt x="77" y="73"/>
                  </a:cubicBezTo>
                  <a:cubicBezTo>
                    <a:pt x="75" y="73"/>
                    <a:pt x="73" y="72"/>
                    <a:pt x="72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3" y="7"/>
                    <a:pt x="14" y="7"/>
                  </a:cubicBezTo>
                  <a:lnTo>
                    <a:pt x="144" y="7"/>
                  </a:lnTo>
                  <a:close/>
                  <a:moveTo>
                    <a:pt x="144" y="116"/>
                  </a:moveTo>
                  <a:cubicBezTo>
                    <a:pt x="14" y="116"/>
                    <a:pt x="14" y="116"/>
                    <a:pt x="14" y="116"/>
                  </a:cubicBezTo>
                  <a:cubicBezTo>
                    <a:pt x="11" y="116"/>
                    <a:pt x="8" y="113"/>
                    <a:pt x="8" y="1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81" y="80"/>
                    <a:pt x="84" y="79"/>
                    <a:pt x="87" y="7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3"/>
                    <a:pt x="148" y="116"/>
                    <a:pt x="144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8" y="1779341"/>
            <a:ext cx="807230" cy="246512"/>
          </a:xfrm>
          <a:prstGeom prst="rect">
            <a:avLst/>
          </a:prstGeom>
        </p:spPr>
      </p:pic>
      <p:sp>
        <p:nvSpPr>
          <p:cNvPr id="219" name="green rectangle"/>
          <p:cNvSpPr/>
          <p:nvPr>
            <p:custDataLst>
              <p:tags r:id="rId29"/>
            </p:custDataLst>
          </p:nvPr>
        </p:nvSpPr>
        <p:spPr>
          <a:xfrm>
            <a:off x="4267200" y="990600"/>
            <a:ext cx="4343400" cy="53091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Description : </a:t>
            </a: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Sondage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papier</a:t>
            </a:r>
            <a:r>
              <a:rPr lang="en-CA" sz="1600" b="1" dirty="0" smtClean="0">
                <a:latin typeface="Arial Narrow" panose="020B0606020202030204" pitchFamily="34" charset="0"/>
              </a:rPr>
              <a:t>,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anonyme</a:t>
            </a:r>
            <a:r>
              <a:rPr lang="en-CA" sz="1600" b="1" dirty="0" smtClean="0">
                <a:latin typeface="Arial Narrow" panose="020B0606020202030204" pitchFamily="34" charset="0"/>
              </a:rPr>
              <a:t> et sans identification </a:t>
            </a:r>
            <a:r>
              <a:rPr lang="en-CA" sz="1600" b="1" dirty="0" err="1" smtClean="0">
                <a:latin typeface="Arial Narrow" panose="020B0606020202030204" pitchFamily="34" charset="0"/>
              </a:rPr>
              <a:t>mené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auprès</a:t>
            </a:r>
            <a:r>
              <a:rPr lang="en-CA" sz="1600" b="1" dirty="0" smtClean="0">
                <a:latin typeface="Arial Narrow" panose="020B0606020202030204" pitchFamily="34" charset="0"/>
              </a:rPr>
              <a:t> des patients,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contenant</a:t>
            </a:r>
            <a:r>
              <a:rPr lang="en-CA" sz="1600" b="1" dirty="0" smtClean="0">
                <a:latin typeface="Arial Narrow" panose="020B0606020202030204" pitchFamily="34" charset="0"/>
              </a:rPr>
              <a:t> des questions à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choix</a:t>
            </a:r>
            <a:r>
              <a:rPr lang="en-CA" sz="1600" b="1" dirty="0" smtClean="0">
                <a:latin typeface="Arial Narrow" panose="020B0606020202030204" pitchFamily="34" charset="0"/>
              </a:rPr>
              <a:t> multiples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sur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l’incidence</a:t>
            </a:r>
            <a:r>
              <a:rPr lang="en-CA" sz="1600" b="1" dirty="0" smtClean="0">
                <a:latin typeface="Arial Narrow" panose="020B0606020202030204" pitchFamily="34" charset="0"/>
              </a:rPr>
              <a:t> du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diabète</a:t>
            </a:r>
            <a:r>
              <a:rPr lang="en-CA" sz="1600" b="1" dirty="0" smtClean="0">
                <a:latin typeface="Arial Narrow" panose="020B0606020202030204" pitchFamily="34" charset="0"/>
              </a:rPr>
              <a:t> de type 2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sur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leur</a:t>
            </a:r>
            <a:r>
              <a:rPr lang="en-CA" sz="1600" b="1" dirty="0" smtClean="0">
                <a:latin typeface="Arial Narrow" panose="020B0606020202030204" pitchFamily="34" charset="0"/>
              </a:rPr>
              <a:t> 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Aider les participants à faire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une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réflexion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personnelle</a:t>
            </a:r>
            <a:r>
              <a:rPr lang="en-CA" sz="1600" b="1" dirty="0" smtClean="0">
                <a:latin typeface="Arial Narrow" panose="020B0606020202030204" pitchFamily="34" charset="0"/>
              </a:rPr>
              <a:t> et </a:t>
            </a:r>
            <a:r>
              <a:rPr lang="en-CA" sz="1600" b="1" dirty="0" err="1" smtClean="0">
                <a:latin typeface="Arial Narrow" panose="020B0606020202030204" pitchFamily="34" charset="0"/>
              </a:rPr>
              <a:t>faciliter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l’amélioration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leur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pratique</a:t>
            </a:r>
            <a:r>
              <a:rPr lang="en-CA" sz="1600" b="1" dirty="0" smtClean="0">
                <a:latin typeface="Arial Narrow" panose="020B0606020202030204" pitchFamily="34" charset="0"/>
              </a:rPr>
              <a:t> grâce à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rétroaction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provenant</a:t>
            </a:r>
            <a:r>
              <a:rPr lang="en-CA" sz="1600" b="1" dirty="0" smtClean="0">
                <a:latin typeface="Arial Narrow" panose="020B0606020202030204" pitchFamily="34" charset="0"/>
              </a:rPr>
              <a:t>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plusieurs</a:t>
            </a:r>
            <a:r>
              <a:rPr lang="en-CA" sz="1600" b="1" dirty="0" smtClean="0">
                <a:latin typeface="Arial Narrow" panose="020B0606020202030204" pitchFamily="34" charset="0"/>
              </a:rPr>
              <a:t> sources</a:t>
            </a:r>
          </a:p>
          <a:p>
            <a:endParaRPr lang="en-CA" sz="16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600" b="1" i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Éléments</a:t>
            </a:r>
            <a:r>
              <a:rPr lang="en-CA" sz="16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CA" sz="16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spécifiques</a:t>
            </a:r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 :</a:t>
            </a:r>
          </a:p>
          <a:p>
            <a:endParaRPr lang="en-CA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résultats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groupés</a:t>
            </a:r>
            <a:r>
              <a:rPr lang="en-CA" sz="1600" b="1" dirty="0" smtClean="0">
                <a:latin typeface="Arial Narrow" panose="020B0606020202030204" pitchFamily="34" charset="0"/>
              </a:rPr>
              <a:t> des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sondages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seront</a:t>
            </a:r>
            <a:r>
              <a:rPr lang="en-CA" sz="1600" b="1" dirty="0" smtClean="0">
                <a:latin typeface="Arial Narrow" panose="020B0606020202030204" pitchFamily="34" charset="0"/>
              </a:rPr>
              <a:t> communiqués aux participants (à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l’échelle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régionale</a:t>
            </a:r>
            <a:r>
              <a:rPr lang="en-CA" sz="1600" b="1" dirty="0" smtClean="0">
                <a:latin typeface="Arial Narrow" panose="020B0606020202030204" pitchFamily="34" charset="0"/>
              </a:rPr>
              <a:t> et </a:t>
            </a:r>
            <a:r>
              <a:rPr lang="en-CA" sz="1600" b="1" dirty="0" err="1" smtClean="0">
                <a:latin typeface="Arial Narrow" panose="020B0606020202030204" pitchFamily="34" charset="0"/>
              </a:rPr>
              <a:t>nationale</a:t>
            </a:r>
            <a:r>
              <a:rPr lang="en-CA" sz="1600" b="1" dirty="0" smtClean="0">
                <a:latin typeface="Arial Narrow" panose="020B0606020202030204" pitchFamily="34" charset="0"/>
              </a:rPr>
              <a:t>)</a:t>
            </a:r>
            <a:endParaRPr lang="en-CA" sz="16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Les participants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auront</a:t>
            </a:r>
            <a:r>
              <a:rPr lang="en-CA" sz="1600" b="1" dirty="0" smtClean="0">
                <a:latin typeface="Arial Narrow" panose="020B0606020202030204" pitchFamily="34" charset="0"/>
              </a:rPr>
              <a:t> un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aperçu</a:t>
            </a:r>
            <a:r>
              <a:rPr lang="en-CA" sz="1600" b="1" dirty="0" smtClean="0">
                <a:latin typeface="Arial Narrow" panose="020B0606020202030204" pitchFamily="34" charset="0"/>
              </a:rPr>
              <a:t> de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compréhension</a:t>
            </a:r>
            <a:r>
              <a:rPr lang="en-CA" sz="1600" b="1" dirty="0" smtClean="0">
                <a:latin typeface="Arial Narrow" panose="020B0606020202030204" pitchFamily="34" charset="0"/>
              </a:rPr>
              <a:t>, de la prise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en</a:t>
            </a:r>
            <a:r>
              <a:rPr lang="en-CA" sz="1600" b="1" dirty="0" smtClean="0">
                <a:latin typeface="Arial Narrow" panose="020B0606020202030204" pitchFamily="34" charset="0"/>
              </a:rPr>
              <a:t> charge, des perceptions et des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priorités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actuelles</a:t>
            </a:r>
            <a:r>
              <a:rPr lang="en-CA" sz="1600" b="1" dirty="0" smtClean="0">
                <a:latin typeface="Arial Narrow" panose="020B0606020202030204" pitchFamily="34" charset="0"/>
              </a:rPr>
              <a:t> du point de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vue</a:t>
            </a:r>
            <a:r>
              <a:rPr lang="en-CA" sz="1600" b="1" dirty="0" smtClean="0">
                <a:latin typeface="Arial Narrow" panose="020B0606020202030204" pitchFamily="34" charset="0"/>
              </a:rPr>
              <a:t> du patient</a:t>
            </a:r>
            <a:endParaRPr lang="en-CA" sz="1600" b="1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al rectangle"/>
          <p:cNvSpPr/>
          <p:nvPr>
            <p:custDataLst>
              <p:tags r:id="rId1"/>
            </p:custDataLst>
          </p:nvPr>
        </p:nvSpPr>
        <p:spPr>
          <a:xfrm>
            <a:off x="0" y="5094955"/>
            <a:ext cx="9144000" cy="1293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l rectangle"/>
          <p:cNvSpPr/>
          <p:nvPr>
            <p:custDataLst>
              <p:tags r:id="rId2"/>
            </p:custDataLst>
          </p:nvPr>
        </p:nvSpPr>
        <p:spPr>
          <a:xfrm>
            <a:off x="0" y="4419445"/>
            <a:ext cx="9144000" cy="473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8" y="76200"/>
            <a:ext cx="6551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Leçons des autoévaluations</a:t>
            </a:r>
            <a:endParaRPr lang="en-CA" sz="3200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1" name="solid tree"/>
          <p:cNvGrpSpPr/>
          <p:nvPr>
            <p:custDataLst>
              <p:tags r:id="rId5"/>
            </p:custDataLst>
          </p:nvPr>
        </p:nvGrpSpPr>
        <p:grpSpPr>
          <a:xfrm>
            <a:off x="70425" y="281712"/>
            <a:ext cx="3915265" cy="6416142"/>
            <a:chOff x="1797050" y="73025"/>
            <a:chExt cx="4119563" cy="6858001"/>
          </a:xfrm>
          <a:solidFill>
            <a:srgbClr val="BB054A"/>
          </a:solidFill>
        </p:grpSpPr>
        <p:sp>
          <p:nvSpPr>
            <p:cNvPr id="122" name="tree trunk"/>
            <p:cNvSpPr>
              <a:spLocks/>
            </p:cNvSpPr>
            <p:nvPr/>
          </p:nvSpPr>
          <p:spPr bwMode="auto">
            <a:xfrm>
              <a:off x="3478213" y="3957638"/>
              <a:ext cx="757238" cy="2973388"/>
            </a:xfrm>
            <a:custGeom>
              <a:avLst/>
              <a:gdLst>
                <a:gd name="T0" fmla="*/ 205 w 233"/>
                <a:gd name="T1" fmla="*/ 917 h 917"/>
                <a:gd name="T2" fmla="*/ 28 w 233"/>
                <a:gd name="T3" fmla="*/ 917 h 917"/>
                <a:gd name="T4" fmla="*/ 0 w 233"/>
                <a:gd name="T5" fmla="*/ 888 h 917"/>
                <a:gd name="T6" fmla="*/ 0 w 233"/>
                <a:gd name="T7" fmla="*/ 29 h 917"/>
                <a:gd name="T8" fmla="*/ 28 w 233"/>
                <a:gd name="T9" fmla="*/ 0 h 917"/>
                <a:gd name="T10" fmla="*/ 205 w 233"/>
                <a:gd name="T11" fmla="*/ 0 h 917"/>
                <a:gd name="T12" fmla="*/ 233 w 233"/>
                <a:gd name="T13" fmla="*/ 29 h 917"/>
                <a:gd name="T14" fmla="*/ 233 w 233"/>
                <a:gd name="T15" fmla="*/ 888 h 917"/>
                <a:gd name="T16" fmla="*/ 205 w 233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17">
                  <a:moveTo>
                    <a:pt x="205" y="917"/>
                  </a:moveTo>
                  <a:cubicBezTo>
                    <a:pt x="28" y="917"/>
                    <a:pt x="28" y="917"/>
                    <a:pt x="28" y="917"/>
                  </a:cubicBezTo>
                  <a:cubicBezTo>
                    <a:pt x="13" y="917"/>
                    <a:pt x="0" y="904"/>
                    <a:pt x="0" y="88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0" y="0"/>
                    <a:pt x="233" y="13"/>
                    <a:pt x="233" y="29"/>
                  </a:cubicBezTo>
                  <a:cubicBezTo>
                    <a:pt x="233" y="888"/>
                    <a:pt x="233" y="888"/>
                    <a:pt x="233" y="888"/>
                  </a:cubicBezTo>
                  <a:cubicBezTo>
                    <a:pt x="233" y="904"/>
                    <a:pt x="220" y="917"/>
                    <a:pt x="205" y="917"/>
                  </a:cubicBezTo>
                  <a:close/>
                </a:path>
              </a:pathLst>
            </a:cu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3" name="tree top"/>
            <p:cNvSpPr>
              <a:spLocks noChangeArrowheads="1"/>
            </p:cNvSpPr>
            <p:nvPr/>
          </p:nvSpPr>
          <p:spPr bwMode="auto">
            <a:xfrm>
              <a:off x="1797050" y="73025"/>
              <a:ext cx="4119563" cy="4114800"/>
            </a:xfrm>
            <a:prstGeom prst="ellipse">
              <a:avLst/>
            </a:pr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24" name="tree lines"/>
          <p:cNvGrpSpPr/>
          <p:nvPr>
            <p:custDataLst>
              <p:tags r:id="rId6"/>
            </p:custDataLst>
          </p:nvPr>
        </p:nvGrpSpPr>
        <p:grpSpPr>
          <a:xfrm>
            <a:off x="536636" y="734344"/>
            <a:ext cx="3000949" cy="5926459"/>
            <a:chOff x="2263261" y="525658"/>
            <a:chExt cx="3000949" cy="5926459"/>
          </a:xfrm>
          <a:solidFill>
            <a:sysClr val="windowText" lastClr="000000">
              <a:lumMod val="85000"/>
              <a:lumOff val="15000"/>
            </a:sysClr>
          </a:solidFill>
        </p:grpSpPr>
        <p:sp>
          <p:nvSpPr>
            <p:cNvPr id="125" name="line"/>
            <p:cNvSpPr>
              <a:spLocks/>
            </p:cNvSpPr>
            <p:nvPr/>
          </p:nvSpPr>
          <p:spPr bwMode="auto">
            <a:xfrm>
              <a:off x="3728279" y="525658"/>
              <a:ext cx="52808" cy="5926458"/>
            </a:xfrm>
            <a:custGeom>
              <a:avLst/>
              <a:gdLst>
                <a:gd name="T0" fmla="*/ 9 w 17"/>
                <a:gd name="T1" fmla="*/ 1923 h 1923"/>
                <a:gd name="T2" fmla="*/ 0 w 17"/>
                <a:gd name="T3" fmla="*/ 1914 h 1923"/>
                <a:gd name="T4" fmla="*/ 0 w 17"/>
                <a:gd name="T5" fmla="*/ 9 h 1923"/>
                <a:gd name="T6" fmla="*/ 9 w 17"/>
                <a:gd name="T7" fmla="*/ 0 h 1923"/>
                <a:gd name="T8" fmla="*/ 17 w 17"/>
                <a:gd name="T9" fmla="*/ 9 h 1923"/>
                <a:gd name="T10" fmla="*/ 17 w 17"/>
                <a:gd name="T11" fmla="*/ 1914 h 1923"/>
                <a:gd name="T12" fmla="*/ 9 w 17"/>
                <a:gd name="T13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23">
                  <a:moveTo>
                    <a:pt x="9" y="1923"/>
                  </a:moveTo>
                  <a:cubicBezTo>
                    <a:pt x="4" y="1923"/>
                    <a:pt x="0" y="1919"/>
                    <a:pt x="0" y="19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914"/>
                    <a:pt x="17" y="1914"/>
                    <a:pt x="17" y="1914"/>
                  </a:cubicBezTo>
                  <a:cubicBezTo>
                    <a:pt x="17" y="1919"/>
                    <a:pt x="13" y="1923"/>
                    <a:pt x="9" y="192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6" name="line"/>
            <p:cNvSpPr>
              <a:spLocks/>
            </p:cNvSpPr>
            <p:nvPr/>
          </p:nvSpPr>
          <p:spPr bwMode="auto">
            <a:xfrm>
              <a:off x="3820314" y="1790009"/>
              <a:ext cx="1443896" cy="4662107"/>
            </a:xfrm>
            <a:custGeom>
              <a:avLst/>
              <a:gdLst>
                <a:gd name="T0" fmla="*/ 8 w 468"/>
                <a:gd name="T1" fmla="*/ 1513 h 1513"/>
                <a:gd name="T2" fmla="*/ 0 w 468"/>
                <a:gd name="T3" fmla="*/ 1504 h 1513"/>
                <a:gd name="T4" fmla="*/ 0 w 468"/>
                <a:gd name="T5" fmla="*/ 152 h 1513"/>
                <a:gd name="T6" fmla="*/ 150 w 468"/>
                <a:gd name="T7" fmla="*/ 0 h 1513"/>
                <a:gd name="T8" fmla="*/ 460 w 468"/>
                <a:gd name="T9" fmla="*/ 0 h 1513"/>
                <a:gd name="T10" fmla="*/ 468 w 468"/>
                <a:gd name="T11" fmla="*/ 9 h 1513"/>
                <a:gd name="T12" fmla="*/ 460 w 468"/>
                <a:gd name="T13" fmla="*/ 18 h 1513"/>
                <a:gd name="T14" fmla="*/ 150 w 468"/>
                <a:gd name="T15" fmla="*/ 18 h 1513"/>
                <a:gd name="T16" fmla="*/ 17 w 468"/>
                <a:gd name="T17" fmla="*/ 152 h 1513"/>
                <a:gd name="T18" fmla="*/ 17 w 468"/>
                <a:gd name="T19" fmla="*/ 1504 h 1513"/>
                <a:gd name="T20" fmla="*/ 8 w 468"/>
                <a:gd name="T21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513">
                  <a:moveTo>
                    <a:pt x="8" y="1513"/>
                  </a:moveTo>
                  <a:cubicBezTo>
                    <a:pt x="3" y="1513"/>
                    <a:pt x="0" y="1509"/>
                    <a:pt x="0" y="15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5" y="0"/>
                    <a:pt x="468" y="4"/>
                    <a:pt x="468" y="9"/>
                  </a:cubicBezTo>
                  <a:cubicBezTo>
                    <a:pt x="468" y="14"/>
                    <a:pt x="465" y="18"/>
                    <a:pt x="46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77" y="18"/>
                    <a:pt x="17" y="78"/>
                    <a:pt x="17" y="152"/>
                  </a:cubicBezTo>
                  <a:cubicBezTo>
                    <a:pt x="17" y="1504"/>
                    <a:pt x="17" y="1504"/>
                    <a:pt x="17" y="1504"/>
                  </a:cubicBezTo>
                  <a:cubicBezTo>
                    <a:pt x="17" y="1509"/>
                    <a:pt x="13" y="1513"/>
                    <a:pt x="8" y="151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7" name="line"/>
            <p:cNvSpPr>
              <a:spLocks/>
            </p:cNvSpPr>
            <p:nvPr/>
          </p:nvSpPr>
          <p:spPr bwMode="auto">
            <a:xfrm>
              <a:off x="2540875" y="2917063"/>
              <a:ext cx="1054632" cy="3535054"/>
            </a:xfrm>
            <a:custGeom>
              <a:avLst/>
              <a:gdLst>
                <a:gd name="T0" fmla="*/ 333 w 342"/>
                <a:gd name="T1" fmla="*/ 1147 h 1147"/>
                <a:gd name="T2" fmla="*/ 325 w 342"/>
                <a:gd name="T3" fmla="*/ 1138 h 1147"/>
                <a:gd name="T4" fmla="*/ 325 w 342"/>
                <a:gd name="T5" fmla="*/ 151 h 1147"/>
                <a:gd name="T6" fmla="*/ 191 w 342"/>
                <a:gd name="T7" fmla="*/ 17 h 1147"/>
                <a:gd name="T8" fmla="*/ 9 w 342"/>
                <a:gd name="T9" fmla="*/ 17 h 1147"/>
                <a:gd name="T10" fmla="*/ 0 w 342"/>
                <a:gd name="T11" fmla="*/ 8 h 1147"/>
                <a:gd name="T12" fmla="*/ 9 w 342"/>
                <a:gd name="T13" fmla="*/ 0 h 1147"/>
                <a:gd name="T14" fmla="*/ 191 w 342"/>
                <a:gd name="T15" fmla="*/ 0 h 1147"/>
                <a:gd name="T16" fmla="*/ 342 w 342"/>
                <a:gd name="T17" fmla="*/ 151 h 1147"/>
                <a:gd name="T18" fmla="*/ 342 w 342"/>
                <a:gd name="T19" fmla="*/ 1138 h 1147"/>
                <a:gd name="T20" fmla="*/ 333 w 342"/>
                <a:gd name="T21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1147">
                  <a:moveTo>
                    <a:pt x="333" y="1147"/>
                  </a:moveTo>
                  <a:cubicBezTo>
                    <a:pt x="329" y="1147"/>
                    <a:pt x="325" y="1143"/>
                    <a:pt x="325" y="1138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77"/>
                    <a:pt x="265" y="17"/>
                    <a:pt x="19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74" y="0"/>
                    <a:pt x="342" y="67"/>
                    <a:pt x="342" y="151"/>
                  </a:cubicBezTo>
                  <a:cubicBezTo>
                    <a:pt x="342" y="1138"/>
                    <a:pt x="342" y="1138"/>
                    <a:pt x="342" y="1138"/>
                  </a:cubicBezTo>
                  <a:cubicBezTo>
                    <a:pt x="342" y="1143"/>
                    <a:pt x="338" y="1147"/>
                    <a:pt x="333" y="1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8" name="line"/>
            <p:cNvSpPr>
              <a:spLocks/>
            </p:cNvSpPr>
            <p:nvPr/>
          </p:nvSpPr>
          <p:spPr bwMode="auto">
            <a:xfrm>
              <a:off x="3907823" y="2642466"/>
              <a:ext cx="1228141" cy="3809651"/>
            </a:xfrm>
            <a:custGeom>
              <a:avLst/>
              <a:gdLst>
                <a:gd name="T0" fmla="*/ 9 w 398"/>
                <a:gd name="T1" fmla="*/ 1236 h 1236"/>
                <a:gd name="T2" fmla="*/ 0 w 398"/>
                <a:gd name="T3" fmla="*/ 1227 h 1236"/>
                <a:gd name="T4" fmla="*/ 0 w 398"/>
                <a:gd name="T5" fmla="*/ 151 h 1236"/>
                <a:gd name="T6" fmla="*/ 9 w 398"/>
                <a:gd name="T7" fmla="*/ 143 h 1236"/>
                <a:gd name="T8" fmla="*/ 142 w 398"/>
                <a:gd name="T9" fmla="*/ 9 h 1236"/>
                <a:gd name="T10" fmla="*/ 151 w 398"/>
                <a:gd name="T11" fmla="*/ 0 h 1236"/>
                <a:gd name="T12" fmla="*/ 389 w 398"/>
                <a:gd name="T13" fmla="*/ 0 h 1236"/>
                <a:gd name="T14" fmla="*/ 398 w 398"/>
                <a:gd name="T15" fmla="*/ 9 h 1236"/>
                <a:gd name="T16" fmla="*/ 389 w 398"/>
                <a:gd name="T17" fmla="*/ 18 h 1236"/>
                <a:gd name="T18" fmla="*/ 159 w 398"/>
                <a:gd name="T19" fmla="*/ 18 h 1236"/>
                <a:gd name="T20" fmla="*/ 18 w 398"/>
                <a:gd name="T21" fmla="*/ 160 h 1236"/>
                <a:gd name="T22" fmla="*/ 18 w 398"/>
                <a:gd name="T23" fmla="*/ 1227 h 1236"/>
                <a:gd name="T24" fmla="*/ 9 w 398"/>
                <a:gd name="T25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1236">
                  <a:moveTo>
                    <a:pt x="9" y="1236"/>
                  </a:moveTo>
                  <a:cubicBezTo>
                    <a:pt x="4" y="1236"/>
                    <a:pt x="0" y="1232"/>
                    <a:pt x="0" y="122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46"/>
                    <a:pt x="4" y="143"/>
                    <a:pt x="9" y="143"/>
                  </a:cubicBezTo>
                  <a:cubicBezTo>
                    <a:pt x="83" y="143"/>
                    <a:pt x="142" y="83"/>
                    <a:pt x="142" y="9"/>
                  </a:cubicBezTo>
                  <a:cubicBezTo>
                    <a:pt x="142" y="4"/>
                    <a:pt x="146" y="0"/>
                    <a:pt x="151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94" y="0"/>
                    <a:pt x="398" y="4"/>
                    <a:pt x="398" y="9"/>
                  </a:cubicBezTo>
                  <a:cubicBezTo>
                    <a:pt x="398" y="14"/>
                    <a:pt x="394" y="18"/>
                    <a:pt x="389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5" y="94"/>
                    <a:pt x="94" y="155"/>
                    <a:pt x="18" y="160"/>
                  </a:cubicBezTo>
                  <a:cubicBezTo>
                    <a:pt x="18" y="1227"/>
                    <a:pt x="18" y="1227"/>
                    <a:pt x="18" y="1227"/>
                  </a:cubicBezTo>
                  <a:cubicBezTo>
                    <a:pt x="18" y="1232"/>
                    <a:pt x="14" y="1236"/>
                    <a:pt x="9" y="1236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9" name="line"/>
            <p:cNvSpPr>
              <a:spLocks/>
            </p:cNvSpPr>
            <p:nvPr/>
          </p:nvSpPr>
          <p:spPr bwMode="auto">
            <a:xfrm>
              <a:off x="2263261" y="1710045"/>
              <a:ext cx="1428808" cy="4742072"/>
            </a:xfrm>
            <a:custGeom>
              <a:avLst/>
              <a:gdLst>
                <a:gd name="T0" fmla="*/ 454 w 463"/>
                <a:gd name="T1" fmla="*/ 1539 h 1539"/>
                <a:gd name="T2" fmla="*/ 445 w 463"/>
                <a:gd name="T3" fmla="*/ 1530 h 1539"/>
                <a:gd name="T4" fmla="*/ 445 w 463"/>
                <a:gd name="T5" fmla="*/ 159 h 1539"/>
                <a:gd name="T6" fmla="*/ 303 w 463"/>
                <a:gd name="T7" fmla="*/ 18 h 1539"/>
                <a:gd name="T8" fmla="*/ 9 w 463"/>
                <a:gd name="T9" fmla="*/ 18 h 1539"/>
                <a:gd name="T10" fmla="*/ 0 w 463"/>
                <a:gd name="T11" fmla="*/ 9 h 1539"/>
                <a:gd name="T12" fmla="*/ 9 w 463"/>
                <a:gd name="T13" fmla="*/ 0 h 1539"/>
                <a:gd name="T14" fmla="*/ 312 w 463"/>
                <a:gd name="T15" fmla="*/ 0 h 1539"/>
                <a:gd name="T16" fmla="*/ 320 w 463"/>
                <a:gd name="T17" fmla="*/ 9 h 1539"/>
                <a:gd name="T18" fmla="*/ 454 w 463"/>
                <a:gd name="T19" fmla="*/ 142 h 1539"/>
                <a:gd name="T20" fmla="*/ 463 w 463"/>
                <a:gd name="T21" fmla="*/ 151 h 1539"/>
                <a:gd name="T22" fmla="*/ 463 w 463"/>
                <a:gd name="T23" fmla="*/ 1530 h 1539"/>
                <a:gd name="T24" fmla="*/ 454 w 463"/>
                <a:gd name="T25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3" h="1539">
                  <a:moveTo>
                    <a:pt x="454" y="1539"/>
                  </a:moveTo>
                  <a:cubicBezTo>
                    <a:pt x="449" y="1539"/>
                    <a:pt x="445" y="1535"/>
                    <a:pt x="445" y="1530"/>
                  </a:cubicBezTo>
                  <a:cubicBezTo>
                    <a:pt x="445" y="159"/>
                    <a:pt x="445" y="159"/>
                    <a:pt x="445" y="159"/>
                  </a:cubicBezTo>
                  <a:cubicBezTo>
                    <a:pt x="369" y="155"/>
                    <a:pt x="308" y="94"/>
                    <a:pt x="303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7" y="0"/>
                    <a:pt x="320" y="4"/>
                    <a:pt x="320" y="9"/>
                  </a:cubicBezTo>
                  <a:cubicBezTo>
                    <a:pt x="320" y="83"/>
                    <a:pt x="380" y="142"/>
                    <a:pt x="454" y="142"/>
                  </a:cubicBezTo>
                  <a:cubicBezTo>
                    <a:pt x="459" y="142"/>
                    <a:pt x="463" y="146"/>
                    <a:pt x="463" y="151"/>
                  </a:cubicBezTo>
                  <a:cubicBezTo>
                    <a:pt x="463" y="1530"/>
                    <a:pt x="463" y="1530"/>
                    <a:pt x="463" y="1530"/>
                  </a:cubicBezTo>
                  <a:cubicBezTo>
                    <a:pt x="463" y="1535"/>
                    <a:pt x="459" y="1539"/>
                    <a:pt x="454" y="153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0" name="line"/>
            <p:cNvSpPr>
              <a:spLocks/>
            </p:cNvSpPr>
            <p:nvPr/>
          </p:nvSpPr>
          <p:spPr bwMode="auto">
            <a:xfrm>
              <a:off x="3830875" y="2337694"/>
              <a:ext cx="505439" cy="502422"/>
            </a:xfrm>
            <a:custGeom>
              <a:avLst/>
              <a:gdLst>
                <a:gd name="T0" fmla="*/ 9 w 164"/>
                <a:gd name="T1" fmla="*/ 163 h 163"/>
                <a:gd name="T2" fmla="*/ 0 w 164"/>
                <a:gd name="T3" fmla="*/ 155 h 163"/>
                <a:gd name="T4" fmla="*/ 9 w 164"/>
                <a:gd name="T5" fmla="*/ 146 h 163"/>
                <a:gd name="T6" fmla="*/ 146 w 164"/>
                <a:gd name="T7" fmla="*/ 8 h 163"/>
                <a:gd name="T8" fmla="*/ 155 w 164"/>
                <a:gd name="T9" fmla="*/ 0 h 163"/>
                <a:gd name="T10" fmla="*/ 164 w 164"/>
                <a:gd name="T11" fmla="*/ 8 h 163"/>
                <a:gd name="T12" fmla="*/ 9 w 16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3">
                  <a:moveTo>
                    <a:pt x="9" y="163"/>
                  </a:moveTo>
                  <a:cubicBezTo>
                    <a:pt x="4" y="163"/>
                    <a:pt x="0" y="159"/>
                    <a:pt x="0" y="155"/>
                  </a:cubicBezTo>
                  <a:cubicBezTo>
                    <a:pt x="0" y="150"/>
                    <a:pt x="4" y="146"/>
                    <a:pt x="9" y="146"/>
                  </a:cubicBezTo>
                  <a:cubicBezTo>
                    <a:pt x="85" y="146"/>
                    <a:pt x="146" y="84"/>
                    <a:pt x="146" y="8"/>
                  </a:cubicBezTo>
                  <a:cubicBezTo>
                    <a:pt x="146" y="4"/>
                    <a:pt x="150" y="0"/>
                    <a:pt x="155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94"/>
                    <a:pt x="94" y="163"/>
                    <a:pt x="9" y="16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line"/>
            <p:cNvSpPr>
              <a:spLocks/>
            </p:cNvSpPr>
            <p:nvPr/>
          </p:nvSpPr>
          <p:spPr bwMode="auto">
            <a:xfrm>
              <a:off x="3925928" y="3371203"/>
              <a:ext cx="706106" cy="440562"/>
            </a:xfrm>
            <a:custGeom>
              <a:avLst/>
              <a:gdLst>
                <a:gd name="T0" fmla="*/ 56 w 229"/>
                <a:gd name="T1" fmla="*/ 143 h 143"/>
                <a:gd name="T2" fmla="*/ 8 w 229"/>
                <a:gd name="T3" fmla="*/ 136 h 143"/>
                <a:gd name="T4" fmla="*/ 2 w 229"/>
                <a:gd name="T5" fmla="*/ 125 h 143"/>
                <a:gd name="T6" fmla="*/ 12 w 229"/>
                <a:gd name="T7" fmla="*/ 119 h 143"/>
                <a:gd name="T8" fmla="*/ 211 w 229"/>
                <a:gd name="T9" fmla="*/ 8 h 143"/>
                <a:gd name="T10" fmla="*/ 222 w 229"/>
                <a:gd name="T11" fmla="*/ 2 h 143"/>
                <a:gd name="T12" fmla="*/ 228 w 229"/>
                <a:gd name="T13" fmla="*/ 12 h 143"/>
                <a:gd name="T14" fmla="*/ 56 w 229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43">
                  <a:moveTo>
                    <a:pt x="56" y="143"/>
                  </a:moveTo>
                  <a:cubicBezTo>
                    <a:pt x="40" y="143"/>
                    <a:pt x="24" y="140"/>
                    <a:pt x="8" y="136"/>
                  </a:cubicBezTo>
                  <a:cubicBezTo>
                    <a:pt x="3" y="135"/>
                    <a:pt x="0" y="130"/>
                    <a:pt x="2" y="125"/>
                  </a:cubicBezTo>
                  <a:cubicBezTo>
                    <a:pt x="3" y="121"/>
                    <a:pt x="8" y="118"/>
                    <a:pt x="12" y="119"/>
                  </a:cubicBezTo>
                  <a:cubicBezTo>
                    <a:pt x="98" y="143"/>
                    <a:pt x="187" y="93"/>
                    <a:pt x="211" y="8"/>
                  </a:cubicBezTo>
                  <a:cubicBezTo>
                    <a:pt x="212" y="3"/>
                    <a:pt x="217" y="0"/>
                    <a:pt x="222" y="2"/>
                  </a:cubicBezTo>
                  <a:cubicBezTo>
                    <a:pt x="226" y="3"/>
                    <a:pt x="229" y="8"/>
                    <a:pt x="228" y="12"/>
                  </a:cubicBezTo>
                  <a:cubicBezTo>
                    <a:pt x="205" y="91"/>
                    <a:pt x="134" y="143"/>
                    <a:pt x="56" y="1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line"/>
            <p:cNvSpPr>
              <a:spLocks/>
            </p:cNvSpPr>
            <p:nvPr/>
          </p:nvSpPr>
          <p:spPr bwMode="auto">
            <a:xfrm>
              <a:off x="3034243" y="1160851"/>
              <a:ext cx="734773" cy="455649"/>
            </a:xfrm>
            <a:custGeom>
              <a:avLst/>
              <a:gdLst>
                <a:gd name="T0" fmla="*/ 180 w 238"/>
                <a:gd name="T1" fmla="*/ 147 h 148"/>
                <a:gd name="T2" fmla="*/ 1 w 238"/>
                <a:gd name="T3" fmla="*/ 12 h 148"/>
                <a:gd name="T4" fmla="*/ 7 w 238"/>
                <a:gd name="T5" fmla="*/ 1 h 148"/>
                <a:gd name="T6" fmla="*/ 18 w 238"/>
                <a:gd name="T7" fmla="*/ 7 h 148"/>
                <a:gd name="T8" fmla="*/ 226 w 238"/>
                <a:gd name="T9" fmla="*/ 123 h 148"/>
                <a:gd name="T10" fmla="*/ 237 w 238"/>
                <a:gd name="T11" fmla="*/ 129 h 148"/>
                <a:gd name="T12" fmla="*/ 231 w 238"/>
                <a:gd name="T13" fmla="*/ 139 h 148"/>
                <a:gd name="T14" fmla="*/ 180 w 238"/>
                <a:gd name="T1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148">
                  <a:moveTo>
                    <a:pt x="180" y="147"/>
                  </a:moveTo>
                  <a:cubicBezTo>
                    <a:pt x="99" y="147"/>
                    <a:pt x="25" y="93"/>
                    <a:pt x="1" y="12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2" y="0"/>
                    <a:pt x="17" y="2"/>
                    <a:pt x="18" y="7"/>
                  </a:cubicBezTo>
                  <a:cubicBezTo>
                    <a:pt x="43" y="96"/>
                    <a:pt x="137" y="148"/>
                    <a:pt x="226" y="123"/>
                  </a:cubicBezTo>
                  <a:cubicBezTo>
                    <a:pt x="231" y="122"/>
                    <a:pt x="235" y="124"/>
                    <a:pt x="237" y="129"/>
                  </a:cubicBezTo>
                  <a:cubicBezTo>
                    <a:pt x="238" y="133"/>
                    <a:pt x="235" y="138"/>
                    <a:pt x="231" y="139"/>
                  </a:cubicBezTo>
                  <a:cubicBezTo>
                    <a:pt x="214" y="144"/>
                    <a:pt x="197" y="147"/>
                    <a:pt x="180" y="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3" name="line"/>
            <p:cNvSpPr>
              <a:spLocks/>
            </p:cNvSpPr>
            <p:nvPr/>
          </p:nvSpPr>
          <p:spPr bwMode="auto">
            <a:xfrm>
              <a:off x="3111191" y="2411623"/>
              <a:ext cx="580878" cy="478281"/>
            </a:xfrm>
            <a:custGeom>
              <a:avLst/>
              <a:gdLst>
                <a:gd name="T0" fmla="*/ 178 w 188"/>
                <a:gd name="T1" fmla="*/ 155 h 155"/>
                <a:gd name="T2" fmla="*/ 170 w 188"/>
                <a:gd name="T3" fmla="*/ 148 h 155"/>
                <a:gd name="T4" fmla="*/ 11 w 188"/>
                <a:gd name="T5" fmla="*/ 30 h 155"/>
                <a:gd name="T6" fmla="*/ 1 w 188"/>
                <a:gd name="T7" fmla="*/ 23 h 155"/>
                <a:gd name="T8" fmla="*/ 8 w 188"/>
                <a:gd name="T9" fmla="*/ 13 h 155"/>
                <a:gd name="T10" fmla="*/ 187 w 188"/>
                <a:gd name="T11" fmla="*/ 145 h 155"/>
                <a:gd name="T12" fmla="*/ 180 w 188"/>
                <a:gd name="T13" fmla="*/ 155 h 155"/>
                <a:gd name="T14" fmla="*/ 178 w 188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5">
                  <a:moveTo>
                    <a:pt x="178" y="155"/>
                  </a:moveTo>
                  <a:cubicBezTo>
                    <a:pt x="174" y="155"/>
                    <a:pt x="170" y="152"/>
                    <a:pt x="170" y="148"/>
                  </a:cubicBezTo>
                  <a:cubicBezTo>
                    <a:pt x="158" y="72"/>
                    <a:pt x="87" y="19"/>
                    <a:pt x="11" y="30"/>
                  </a:cubicBezTo>
                  <a:cubicBezTo>
                    <a:pt x="6" y="31"/>
                    <a:pt x="2" y="28"/>
                    <a:pt x="1" y="23"/>
                  </a:cubicBezTo>
                  <a:cubicBezTo>
                    <a:pt x="0" y="18"/>
                    <a:pt x="4" y="14"/>
                    <a:pt x="8" y="13"/>
                  </a:cubicBezTo>
                  <a:cubicBezTo>
                    <a:pt x="94" y="0"/>
                    <a:pt x="174" y="60"/>
                    <a:pt x="187" y="145"/>
                  </a:cubicBezTo>
                  <a:cubicBezTo>
                    <a:pt x="188" y="150"/>
                    <a:pt x="184" y="154"/>
                    <a:pt x="180" y="155"/>
                  </a:cubicBezTo>
                  <a:cubicBezTo>
                    <a:pt x="179" y="155"/>
                    <a:pt x="179" y="155"/>
                    <a:pt x="178" y="15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4" name="line"/>
            <p:cNvSpPr>
              <a:spLocks/>
            </p:cNvSpPr>
            <p:nvPr/>
          </p:nvSpPr>
          <p:spPr bwMode="auto">
            <a:xfrm>
              <a:off x="3730024" y="1178957"/>
              <a:ext cx="980702" cy="315334"/>
            </a:xfrm>
            <a:custGeom>
              <a:avLst/>
              <a:gdLst>
                <a:gd name="T0" fmla="*/ 139 w 318"/>
                <a:gd name="T1" fmla="*/ 102 h 102"/>
                <a:gd name="T2" fmla="*/ 4 w 318"/>
                <a:gd name="T3" fmla="*/ 55 h 102"/>
                <a:gd name="T4" fmla="*/ 3 w 318"/>
                <a:gd name="T5" fmla="*/ 43 h 102"/>
                <a:gd name="T6" fmla="*/ 15 w 318"/>
                <a:gd name="T7" fmla="*/ 42 h 102"/>
                <a:gd name="T8" fmla="*/ 166 w 318"/>
                <a:gd name="T9" fmla="*/ 83 h 102"/>
                <a:gd name="T10" fmla="*/ 302 w 318"/>
                <a:gd name="T11" fmla="*/ 5 h 102"/>
                <a:gd name="T12" fmla="*/ 314 w 318"/>
                <a:gd name="T13" fmla="*/ 3 h 102"/>
                <a:gd name="T14" fmla="*/ 315 w 318"/>
                <a:gd name="T15" fmla="*/ 15 h 102"/>
                <a:gd name="T16" fmla="*/ 168 w 318"/>
                <a:gd name="T17" fmla="*/ 100 h 102"/>
                <a:gd name="T18" fmla="*/ 139 w 31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102">
                  <a:moveTo>
                    <a:pt x="139" y="102"/>
                  </a:moveTo>
                  <a:cubicBezTo>
                    <a:pt x="90" y="102"/>
                    <a:pt x="43" y="86"/>
                    <a:pt x="4" y="55"/>
                  </a:cubicBezTo>
                  <a:cubicBezTo>
                    <a:pt x="0" y="53"/>
                    <a:pt x="0" y="47"/>
                    <a:pt x="3" y="43"/>
                  </a:cubicBezTo>
                  <a:cubicBezTo>
                    <a:pt x="5" y="40"/>
                    <a:pt x="11" y="39"/>
                    <a:pt x="15" y="42"/>
                  </a:cubicBezTo>
                  <a:cubicBezTo>
                    <a:pt x="58" y="75"/>
                    <a:pt x="112" y="90"/>
                    <a:pt x="166" y="83"/>
                  </a:cubicBezTo>
                  <a:cubicBezTo>
                    <a:pt x="220" y="76"/>
                    <a:pt x="268" y="48"/>
                    <a:pt x="302" y="5"/>
                  </a:cubicBezTo>
                  <a:cubicBezTo>
                    <a:pt x="305" y="1"/>
                    <a:pt x="310" y="0"/>
                    <a:pt x="314" y="3"/>
                  </a:cubicBezTo>
                  <a:cubicBezTo>
                    <a:pt x="317" y="6"/>
                    <a:pt x="318" y="11"/>
                    <a:pt x="315" y="15"/>
                  </a:cubicBezTo>
                  <a:cubicBezTo>
                    <a:pt x="279" y="62"/>
                    <a:pt x="227" y="92"/>
                    <a:pt x="168" y="100"/>
                  </a:cubicBezTo>
                  <a:cubicBezTo>
                    <a:pt x="158" y="101"/>
                    <a:pt x="149" y="102"/>
                    <a:pt x="139" y="10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5" name="line"/>
            <p:cNvSpPr>
              <a:spLocks/>
            </p:cNvSpPr>
            <p:nvPr/>
          </p:nvSpPr>
          <p:spPr bwMode="auto">
            <a:xfrm>
              <a:off x="3081016" y="3188642"/>
              <a:ext cx="496387" cy="354562"/>
            </a:xfrm>
            <a:custGeom>
              <a:avLst/>
              <a:gdLst>
                <a:gd name="T0" fmla="*/ 9 w 161"/>
                <a:gd name="T1" fmla="*/ 115 h 115"/>
                <a:gd name="T2" fmla="*/ 7 w 161"/>
                <a:gd name="T3" fmla="*/ 115 h 115"/>
                <a:gd name="T4" fmla="*/ 1 w 161"/>
                <a:gd name="T5" fmla="*/ 104 h 115"/>
                <a:gd name="T6" fmla="*/ 154 w 161"/>
                <a:gd name="T7" fmla="*/ 18 h 115"/>
                <a:gd name="T8" fmla="*/ 160 w 161"/>
                <a:gd name="T9" fmla="*/ 29 h 115"/>
                <a:gd name="T10" fmla="*/ 149 w 161"/>
                <a:gd name="T11" fmla="*/ 35 h 115"/>
                <a:gd name="T12" fmla="*/ 68 w 161"/>
                <a:gd name="T13" fmla="*/ 45 h 115"/>
                <a:gd name="T14" fmla="*/ 18 w 161"/>
                <a:gd name="T15" fmla="*/ 109 h 115"/>
                <a:gd name="T16" fmla="*/ 9 w 161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15">
                  <a:moveTo>
                    <a:pt x="9" y="115"/>
                  </a:moveTo>
                  <a:cubicBezTo>
                    <a:pt x="9" y="115"/>
                    <a:pt x="8" y="115"/>
                    <a:pt x="7" y="115"/>
                  </a:cubicBezTo>
                  <a:cubicBezTo>
                    <a:pt x="2" y="114"/>
                    <a:pt x="0" y="109"/>
                    <a:pt x="1" y="104"/>
                  </a:cubicBezTo>
                  <a:cubicBezTo>
                    <a:pt x="20" y="38"/>
                    <a:pt x="88" y="0"/>
                    <a:pt x="154" y="18"/>
                  </a:cubicBezTo>
                  <a:cubicBezTo>
                    <a:pt x="159" y="20"/>
                    <a:pt x="161" y="24"/>
                    <a:pt x="160" y="29"/>
                  </a:cubicBezTo>
                  <a:cubicBezTo>
                    <a:pt x="159" y="33"/>
                    <a:pt x="154" y="36"/>
                    <a:pt x="149" y="35"/>
                  </a:cubicBezTo>
                  <a:cubicBezTo>
                    <a:pt x="122" y="27"/>
                    <a:pt x="93" y="31"/>
                    <a:pt x="68" y="45"/>
                  </a:cubicBezTo>
                  <a:cubicBezTo>
                    <a:pt x="43" y="59"/>
                    <a:pt x="25" y="81"/>
                    <a:pt x="18" y="109"/>
                  </a:cubicBezTo>
                  <a:cubicBezTo>
                    <a:pt x="17" y="113"/>
                    <a:pt x="13" y="115"/>
                    <a:pt x="9" y="11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136" name="circle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8075" y="417502"/>
            <a:ext cx="924878" cy="924878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7" name="circle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8391" y="1606414"/>
            <a:ext cx="840387" cy="838877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8" name="circle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6390" y="1490239"/>
            <a:ext cx="911299" cy="91129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9" name="circle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1198" y="2540345"/>
            <a:ext cx="663860" cy="66235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0" name="circle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899" y="2820977"/>
            <a:ext cx="663860" cy="66536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1" name="circl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00391" y="2152590"/>
            <a:ext cx="602001" cy="60049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2" name="circle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62917" y="3160450"/>
            <a:ext cx="639720" cy="64122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3" name="circle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110" y="2226520"/>
            <a:ext cx="694035" cy="69554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4" name="circle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7443" y="849010"/>
            <a:ext cx="675930" cy="67442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5" name="circle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52592" y="781116"/>
            <a:ext cx="820772" cy="819264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6" name="circle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70742" y="3356590"/>
            <a:ext cx="564281" cy="56428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47" name="people"/>
          <p:cNvGrpSpPr/>
          <p:nvPr>
            <p:custDataLst>
              <p:tags r:id="rId18"/>
            </p:custDataLst>
          </p:nvPr>
        </p:nvGrpSpPr>
        <p:grpSpPr>
          <a:xfrm>
            <a:off x="3084952" y="1776906"/>
            <a:ext cx="647265" cy="434526"/>
            <a:chOff x="4811577" y="1568220"/>
            <a:chExt cx="647265" cy="434526"/>
          </a:xfrm>
        </p:grpSpPr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11577" y="1568220"/>
              <a:ext cx="478281" cy="434526"/>
            </a:xfrm>
            <a:custGeom>
              <a:avLst/>
              <a:gdLst>
                <a:gd name="T0" fmla="*/ 154 w 155"/>
                <a:gd name="T1" fmla="*/ 136 h 141"/>
                <a:gd name="T2" fmla="*/ 102 w 155"/>
                <a:gd name="T3" fmla="*/ 94 h 141"/>
                <a:gd name="T4" fmla="*/ 91 w 155"/>
                <a:gd name="T5" fmla="*/ 95 h 141"/>
                <a:gd name="T6" fmla="*/ 91 w 155"/>
                <a:gd name="T7" fmla="*/ 92 h 141"/>
                <a:gd name="T8" fmla="*/ 114 w 155"/>
                <a:gd name="T9" fmla="*/ 48 h 141"/>
                <a:gd name="T10" fmla="*/ 77 w 155"/>
                <a:gd name="T11" fmla="*/ 0 h 141"/>
                <a:gd name="T12" fmla="*/ 41 w 155"/>
                <a:gd name="T13" fmla="*/ 48 h 141"/>
                <a:gd name="T14" fmla="*/ 64 w 155"/>
                <a:gd name="T15" fmla="*/ 92 h 141"/>
                <a:gd name="T16" fmla="*/ 64 w 155"/>
                <a:gd name="T17" fmla="*/ 95 h 141"/>
                <a:gd name="T18" fmla="*/ 53 w 155"/>
                <a:gd name="T19" fmla="*/ 94 h 141"/>
                <a:gd name="T20" fmla="*/ 1 w 155"/>
                <a:gd name="T21" fmla="*/ 136 h 141"/>
                <a:gd name="T22" fmla="*/ 1 w 155"/>
                <a:gd name="T23" fmla="*/ 139 h 141"/>
                <a:gd name="T24" fmla="*/ 4 w 155"/>
                <a:gd name="T25" fmla="*/ 141 h 141"/>
                <a:gd name="T26" fmla="*/ 151 w 155"/>
                <a:gd name="T27" fmla="*/ 141 h 141"/>
                <a:gd name="T28" fmla="*/ 154 w 155"/>
                <a:gd name="T29" fmla="*/ 139 h 141"/>
                <a:gd name="T30" fmla="*/ 154 w 155"/>
                <a:gd name="T31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1">
                  <a:moveTo>
                    <a:pt x="154" y="136"/>
                  </a:moveTo>
                  <a:cubicBezTo>
                    <a:pt x="145" y="115"/>
                    <a:pt x="133" y="95"/>
                    <a:pt x="102" y="94"/>
                  </a:cubicBezTo>
                  <a:cubicBezTo>
                    <a:pt x="97" y="93"/>
                    <a:pt x="94" y="94"/>
                    <a:pt x="91" y="95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4" y="85"/>
                    <a:pt x="114" y="68"/>
                    <a:pt x="114" y="48"/>
                  </a:cubicBezTo>
                  <a:cubicBezTo>
                    <a:pt x="114" y="21"/>
                    <a:pt x="97" y="0"/>
                    <a:pt x="77" y="0"/>
                  </a:cubicBezTo>
                  <a:cubicBezTo>
                    <a:pt x="57" y="0"/>
                    <a:pt x="41" y="21"/>
                    <a:pt x="41" y="48"/>
                  </a:cubicBezTo>
                  <a:cubicBezTo>
                    <a:pt x="41" y="68"/>
                    <a:pt x="51" y="85"/>
                    <a:pt x="64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1" y="94"/>
                    <a:pt x="58" y="93"/>
                    <a:pt x="53" y="94"/>
                  </a:cubicBezTo>
                  <a:cubicBezTo>
                    <a:pt x="22" y="95"/>
                    <a:pt x="10" y="115"/>
                    <a:pt x="1" y="136"/>
                  </a:cubicBezTo>
                  <a:cubicBezTo>
                    <a:pt x="0" y="137"/>
                    <a:pt x="0" y="138"/>
                    <a:pt x="1" y="139"/>
                  </a:cubicBezTo>
                  <a:cubicBezTo>
                    <a:pt x="1" y="140"/>
                    <a:pt x="3" y="141"/>
                    <a:pt x="4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1"/>
                    <a:pt x="153" y="140"/>
                    <a:pt x="154" y="139"/>
                  </a:cubicBezTo>
                  <a:cubicBezTo>
                    <a:pt x="155" y="138"/>
                    <a:pt x="155" y="137"/>
                    <a:pt x="15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101262" y="1654220"/>
              <a:ext cx="357580" cy="325895"/>
            </a:xfrm>
            <a:custGeom>
              <a:avLst/>
              <a:gdLst>
                <a:gd name="T0" fmla="*/ 116 w 116"/>
                <a:gd name="T1" fmla="*/ 102 h 106"/>
                <a:gd name="T2" fmla="*/ 77 w 116"/>
                <a:gd name="T3" fmla="*/ 70 h 106"/>
                <a:gd name="T4" fmla="*/ 68 w 116"/>
                <a:gd name="T5" fmla="*/ 71 h 106"/>
                <a:gd name="T6" fmla="*/ 68 w 116"/>
                <a:gd name="T7" fmla="*/ 69 h 106"/>
                <a:gd name="T8" fmla="*/ 86 w 116"/>
                <a:gd name="T9" fmla="*/ 36 h 106"/>
                <a:gd name="T10" fmla="*/ 58 w 116"/>
                <a:gd name="T11" fmla="*/ 0 h 106"/>
                <a:gd name="T12" fmla="*/ 31 w 116"/>
                <a:gd name="T13" fmla="*/ 36 h 106"/>
                <a:gd name="T14" fmla="*/ 48 w 116"/>
                <a:gd name="T15" fmla="*/ 69 h 106"/>
                <a:gd name="T16" fmla="*/ 48 w 116"/>
                <a:gd name="T17" fmla="*/ 71 h 106"/>
                <a:gd name="T18" fmla="*/ 40 w 116"/>
                <a:gd name="T19" fmla="*/ 70 h 106"/>
                <a:gd name="T20" fmla="*/ 1 w 116"/>
                <a:gd name="T21" fmla="*/ 102 h 106"/>
                <a:gd name="T22" fmla="*/ 1 w 116"/>
                <a:gd name="T23" fmla="*/ 104 h 106"/>
                <a:gd name="T24" fmla="*/ 3 w 116"/>
                <a:gd name="T25" fmla="*/ 106 h 106"/>
                <a:gd name="T26" fmla="*/ 114 w 116"/>
                <a:gd name="T27" fmla="*/ 106 h 106"/>
                <a:gd name="T28" fmla="*/ 116 w 116"/>
                <a:gd name="T29" fmla="*/ 104 h 106"/>
                <a:gd name="T30" fmla="*/ 116 w 116"/>
                <a:gd name="T3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6">
                  <a:moveTo>
                    <a:pt x="116" y="102"/>
                  </a:moveTo>
                  <a:cubicBezTo>
                    <a:pt x="109" y="87"/>
                    <a:pt x="100" y="71"/>
                    <a:pt x="77" y="70"/>
                  </a:cubicBezTo>
                  <a:cubicBezTo>
                    <a:pt x="73" y="70"/>
                    <a:pt x="71" y="71"/>
                    <a:pt x="68" y="71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8" y="64"/>
                    <a:pt x="86" y="51"/>
                    <a:pt x="86" y="36"/>
                  </a:cubicBezTo>
                  <a:cubicBezTo>
                    <a:pt x="86" y="16"/>
                    <a:pt x="73" y="0"/>
                    <a:pt x="58" y="0"/>
                  </a:cubicBezTo>
                  <a:cubicBezTo>
                    <a:pt x="43" y="0"/>
                    <a:pt x="31" y="16"/>
                    <a:pt x="31" y="36"/>
                  </a:cubicBezTo>
                  <a:cubicBezTo>
                    <a:pt x="31" y="51"/>
                    <a:pt x="38" y="64"/>
                    <a:pt x="48" y="6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4" y="70"/>
                    <a:pt x="40" y="70"/>
                  </a:cubicBezTo>
                  <a:cubicBezTo>
                    <a:pt x="17" y="71"/>
                    <a:pt x="8" y="87"/>
                    <a:pt x="1" y="102"/>
                  </a:cubicBezTo>
                  <a:cubicBezTo>
                    <a:pt x="0" y="103"/>
                    <a:pt x="0" y="104"/>
                    <a:pt x="1" y="104"/>
                  </a:cubicBezTo>
                  <a:cubicBezTo>
                    <a:pt x="1" y="105"/>
                    <a:pt x="2" y="106"/>
                    <a:pt x="3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6"/>
                    <a:pt x="115" y="105"/>
                    <a:pt x="116" y="104"/>
                  </a:cubicBezTo>
                  <a:cubicBezTo>
                    <a:pt x="116" y="104"/>
                    <a:pt x="116" y="103"/>
                    <a:pt x="11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50" name="speech bubbl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92672" y="965186"/>
            <a:ext cx="534105" cy="508457"/>
          </a:xfrm>
          <a:custGeom>
            <a:avLst/>
            <a:gdLst>
              <a:gd name="T0" fmla="*/ 141 w 173"/>
              <a:gd name="T1" fmla="*/ 0 h 165"/>
              <a:gd name="T2" fmla="*/ 28 w 173"/>
              <a:gd name="T3" fmla="*/ 0 h 165"/>
              <a:gd name="T4" fmla="*/ 27 w 173"/>
              <a:gd name="T5" fmla="*/ 0 h 165"/>
              <a:gd name="T6" fmla="*/ 0 w 173"/>
              <a:gd name="T7" fmla="*/ 33 h 165"/>
              <a:gd name="T8" fmla="*/ 0 w 173"/>
              <a:gd name="T9" fmla="*/ 93 h 165"/>
              <a:gd name="T10" fmla="*/ 31 w 173"/>
              <a:gd name="T11" fmla="*/ 128 h 165"/>
              <a:gd name="T12" fmla="*/ 71 w 173"/>
              <a:gd name="T13" fmla="*/ 128 h 165"/>
              <a:gd name="T14" fmla="*/ 95 w 173"/>
              <a:gd name="T15" fmla="*/ 163 h 165"/>
              <a:gd name="T16" fmla="*/ 98 w 173"/>
              <a:gd name="T17" fmla="*/ 165 h 165"/>
              <a:gd name="T18" fmla="*/ 98 w 173"/>
              <a:gd name="T19" fmla="*/ 165 h 165"/>
              <a:gd name="T20" fmla="*/ 102 w 173"/>
              <a:gd name="T21" fmla="*/ 163 h 165"/>
              <a:gd name="T22" fmla="*/ 123 w 173"/>
              <a:gd name="T23" fmla="*/ 128 h 165"/>
              <a:gd name="T24" fmla="*/ 141 w 173"/>
              <a:gd name="T25" fmla="*/ 128 h 165"/>
              <a:gd name="T26" fmla="*/ 173 w 173"/>
              <a:gd name="T27" fmla="*/ 93 h 165"/>
              <a:gd name="T28" fmla="*/ 173 w 173"/>
              <a:gd name="T29" fmla="*/ 33 h 165"/>
              <a:gd name="T30" fmla="*/ 141 w 173"/>
              <a:gd name="T3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41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11" y="2"/>
                  <a:pt x="0" y="16"/>
                  <a:pt x="0" y="3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14" y="128"/>
                  <a:pt x="3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4"/>
                  <a:pt x="97" y="165"/>
                  <a:pt x="98" y="165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4"/>
                  <a:pt x="102" y="16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8" y="128"/>
                  <a:pt x="173" y="112"/>
                  <a:pt x="173" y="93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3" y="15"/>
                  <a:pt x="159" y="0"/>
                  <a:pt x="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51" name="letter"/>
          <p:cNvGrpSpPr/>
          <p:nvPr>
            <p:custDataLst>
              <p:tags r:id="rId20"/>
            </p:custDataLst>
          </p:nvPr>
        </p:nvGrpSpPr>
        <p:grpSpPr>
          <a:xfrm>
            <a:off x="1810040" y="583466"/>
            <a:ext cx="433018" cy="582386"/>
            <a:chOff x="3536665" y="374780"/>
            <a:chExt cx="433018" cy="582386"/>
          </a:xfrm>
        </p:grpSpPr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36665" y="374780"/>
              <a:ext cx="433018" cy="582386"/>
            </a:xfrm>
            <a:custGeom>
              <a:avLst/>
              <a:gdLst>
                <a:gd name="T0" fmla="*/ 127 w 140"/>
                <a:gd name="T1" fmla="*/ 0 h 189"/>
                <a:gd name="T2" fmla="*/ 14 w 140"/>
                <a:gd name="T3" fmla="*/ 0 h 189"/>
                <a:gd name="T4" fmla="*/ 0 w 140"/>
                <a:gd name="T5" fmla="*/ 14 h 189"/>
                <a:gd name="T6" fmla="*/ 0 w 140"/>
                <a:gd name="T7" fmla="*/ 175 h 189"/>
                <a:gd name="T8" fmla="*/ 14 w 140"/>
                <a:gd name="T9" fmla="*/ 189 h 189"/>
                <a:gd name="T10" fmla="*/ 127 w 140"/>
                <a:gd name="T11" fmla="*/ 189 h 189"/>
                <a:gd name="T12" fmla="*/ 140 w 140"/>
                <a:gd name="T13" fmla="*/ 175 h 189"/>
                <a:gd name="T14" fmla="*/ 140 w 140"/>
                <a:gd name="T15" fmla="*/ 14 h 189"/>
                <a:gd name="T16" fmla="*/ 127 w 140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9">
                  <a:moveTo>
                    <a:pt x="1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89"/>
                    <a:pt x="14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5" y="189"/>
                    <a:pt x="140" y="183"/>
                    <a:pt x="140" y="175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6"/>
                    <a:pt x="13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3805227" y="445693"/>
              <a:ext cx="105614" cy="24140"/>
            </a:xfrm>
            <a:custGeom>
              <a:avLst/>
              <a:gdLst>
                <a:gd name="T0" fmla="*/ 30 w 34"/>
                <a:gd name="T1" fmla="*/ 8 h 8"/>
                <a:gd name="T2" fmla="*/ 4 w 34"/>
                <a:gd name="T3" fmla="*/ 8 h 8"/>
                <a:gd name="T4" fmla="*/ 0 w 34"/>
                <a:gd name="T5" fmla="*/ 4 h 8"/>
                <a:gd name="T6" fmla="*/ 4 w 34"/>
                <a:gd name="T7" fmla="*/ 0 h 8"/>
                <a:gd name="T8" fmla="*/ 30 w 34"/>
                <a:gd name="T9" fmla="*/ 0 h 8"/>
                <a:gd name="T10" fmla="*/ 34 w 34"/>
                <a:gd name="T11" fmla="*/ 4 h 8"/>
                <a:gd name="T12" fmla="*/ 30 w 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598524" y="504535"/>
              <a:ext cx="312316" cy="27158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3598524" y="566395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598524" y="741413"/>
              <a:ext cx="312316" cy="2565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3598524" y="679553"/>
              <a:ext cx="312316" cy="28667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3598524" y="803272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3598524" y="622219"/>
              <a:ext cx="312316" cy="30175"/>
            </a:xfrm>
            <a:custGeom>
              <a:avLst/>
              <a:gdLst>
                <a:gd name="T0" fmla="*/ 97 w 101"/>
                <a:gd name="T1" fmla="*/ 10 h 10"/>
                <a:gd name="T2" fmla="*/ 97 w 101"/>
                <a:gd name="T3" fmla="*/ 10 h 10"/>
                <a:gd name="T4" fmla="*/ 4 w 101"/>
                <a:gd name="T5" fmla="*/ 8 h 10"/>
                <a:gd name="T6" fmla="*/ 0 w 101"/>
                <a:gd name="T7" fmla="*/ 4 h 10"/>
                <a:gd name="T8" fmla="*/ 4 w 101"/>
                <a:gd name="T9" fmla="*/ 0 h 10"/>
                <a:gd name="T10" fmla="*/ 4 w 101"/>
                <a:gd name="T11" fmla="*/ 0 h 10"/>
                <a:gd name="T12" fmla="*/ 97 w 101"/>
                <a:gd name="T13" fmla="*/ 2 h 10"/>
                <a:gd name="T14" fmla="*/ 101 w 101"/>
                <a:gd name="T15" fmla="*/ 6 h 10"/>
                <a:gd name="T16" fmla="*/ 97 w 10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">
                  <a:moveTo>
                    <a:pt x="97" y="10"/>
                  </a:moveTo>
                  <a:cubicBezTo>
                    <a:pt x="97" y="10"/>
                    <a:pt x="97" y="10"/>
                    <a:pt x="97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9" y="2"/>
                    <a:pt x="101" y="3"/>
                    <a:pt x="101" y="6"/>
                  </a:cubicBezTo>
                  <a:cubicBezTo>
                    <a:pt x="101" y="8"/>
                    <a:pt x="99" y="10"/>
                    <a:pt x="97" y="1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604559" y="853062"/>
              <a:ext cx="108632" cy="33193"/>
            </a:xfrm>
            <a:custGeom>
              <a:avLst/>
              <a:gdLst>
                <a:gd name="T0" fmla="*/ 0 w 35"/>
                <a:gd name="T1" fmla="*/ 11 h 11"/>
                <a:gd name="T2" fmla="*/ 0 w 35"/>
                <a:gd name="T3" fmla="*/ 10 h 11"/>
                <a:gd name="T4" fmla="*/ 0 w 35"/>
                <a:gd name="T5" fmla="*/ 10 h 11"/>
                <a:gd name="T6" fmla="*/ 11 w 35"/>
                <a:gd name="T7" fmla="*/ 0 h 11"/>
                <a:gd name="T8" fmla="*/ 12 w 35"/>
                <a:gd name="T9" fmla="*/ 0 h 11"/>
                <a:gd name="T10" fmla="*/ 13 w 35"/>
                <a:gd name="T11" fmla="*/ 1 h 11"/>
                <a:gd name="T12" fmla="*/ 13 w 35"/>
                <a:gd name="T13" fmla="*/ 8 h 11"/>
                <a:gd name="T14" fmla="*/ 16 w 35"/>
                <a:gd name="T15" fmla="*/ 6 h 11"/>
                <a:gd name="T16" fmla="*/ 19 w 35"/>
                <a:gd name="T17" fmla="*/ 4 h 11"/>
                <a:gd name="T18" fmla="*/ 20 w 35"/>
                <a:gd name="T19" fmla="*/ 4 h 11"/>
                <a:gd name="T20" fmla="*/ 20 w 35"/>
                <a:gd name="T21" fmla="*/ 5 h 11"/>
                <a:gd name="T22" fmla="*/ 20 w 35"/>
                <a:gd name="T23" fmla="*/ 6 h 11"/>
                <a:gd name="T24" fmla="*/ 23 w 35"/>
                <a:gd name="T25" fmla="*/ 4 h 11"/>
                <a:gd name="T26" fmla="*/ 24 w 35"/>
                <a:gd name="T27" fmla="*/ 4 h 11"/>
                <a:gd name="T28" fmla="*/ 29 w 35"/>
                <a:gd name="T29" fmla="*/ 7 h 11"/>
                <a:gd name="T30" fmla="*/ 30 w 35"/>
                <a:gd name="T31" fmla="*/ 6 h 11"/>
                <a:gd name="T32" fmla="*/ 31 w 35"/>
                <a:gd name="T33" fmla="*/ 6 h 11"/>
                <a:gd name="T34" fmla="*/ 35 w 35"/>
                <a:gd name="T35" fmla="*/ 6 h 11"/>
                <a:gd name="T36" fmla="*/ 35 w 35"/>
                <a:gd name="T37" fmla="*/ 6 h 11"/>
                <a:gd name="T38" fmla="*/ 35 w 35"/>
                <a:gd name="T39" fmla="*/ 7 h 11"/>
                <a:gd name="T40" fmla="*/ 31 w 35"/>
                <a:gd name="T41" fmla="*/ 7 h 11"/>
                <a:gd name="T42" fmla="*/ 29 w 35"/>
                <a:gd name="T43" fmla="*/ 9 h 11"/>
                <a:gd name="T44" fmla="*/ 23 w 35"/>
                <a:gd name="T45" fmla="*/ 6 h 11"/>
                <a:gd name="T46" fmla="*/ 19 w 35"/>
                <a:gd name="T47" fmla="*/ 7 h 11"/>
                <a:gd name="T48" fmla="*/ 18 w 35"/>
                <a:gd name="T49" fmla="*/ 6 h 11"/>
                <a:gd name="T50" fmla="*/ 17 w 35"/>
                <a:gd name="T51" fmla="*/ 7 h 11"/>
                <a:gd name="T52" fmla="*/ 11 w 35"/>
                <a:gd name="T53" fmla="*/ 9 h 11"/>
                <a:gd name="T54" fmla="*/ 11 w 35"/>
                <a:gd name="T55" fmla="*/ 8 h 11"/>
                <a:gd name="T56" fmla="*/ 11 w 35"/>
                <a:gd name="T57" fmla="*/ 3 h 11"/>
                <a:gd name="T58" fmla="*/ 0 w 35"/>
                <a:gd name="T5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9" y="4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7"/>
                    <a:pt x="16" y="6"/>
                  </a:cubicBezTo>
                  <a:cubicBezTo>
                    <a:pt x="17" y="5"/>
                    <a:pt x="18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2" y="5"/>
                    <a:pt x="23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5" y="5"/>
                    <a:pt x="27" y="8"/>
                    <a:pt x="29" y="7"/>
                  </a:cubicBezTo>
                  <a:cubicBezTo>
                    <a:pt x="29" y="7"/>
                    <a:pt x="30" y="7"/>
                    <a:pt x="30" y="6"/>
                  </a:cubicBezTo>
                  <a:cubicBezTo>
                    <a:pt x="30" y="6"/>
                    <a:pt x="30" y="6"/>
                    <a:pt x="3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7" y="9"/>
                    <a:pt x="25" y="7"/>
                    <a:pt x="23" y="6"/>
                  </a:cubicBezTo>
                  <a:cubicBezTo>
                    <a:pt x="22" y="7"/>
                    <a:pt x="20" y="8"/>
                    <a:pt x="19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5" y="9"/>
                    <a:pt x="13" y="11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7"/>
                    <a:pt x="2" y="11"/>
                    <a:pt x="0" y="1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1" name="wireless"/>
          <p:cNvGrpSpPr/>
          <p:nvPr>
            <p:custDataLst>
              <p:tags r:id="rId21"/>
            </p:custDataLst>
          </p:nvPr>
        </p:nvGrpSpPr>
        <p:grpSpPr>
          <a:xfrm>
            <a:off x="3103058" y="2706310"/>
            <a:ext cx="543158" cy="333439"/>
            <a:chOff x="4829683" y="2497624"/>
            <a:chExt cx="543158" cy="333439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4909648" y="2615308"/>
              <a:ext cx="380211" cy="141825"/>
            </a:xfrm>
            <a:custGeom>
              <a:avLst/>
              <a:gdLst>
                <a:gd name="T0" fmla="*/ 10 w 123"/>
                <a:gd name="T1" fmla="*/ 45 h 46"/>
                <a:gd name="T2" fmla="*/ 5 w 123"/>
                <a:gd name="T3" fmla="*/ 43 h 46"/>
                <a:gd name="T4" fmla="*/ 4 w 123"/>
                <a:gd name="T5" fmla="*/ 30 h 46"/>
                <a:gd name="T6" fmla="*/ 63 w 123"/>
                <a:gd name="T7" fmla="*/ 0 h 46"/>
                <a:gd name="T8" fmla="*/ 120 w 123"/>
                <a:gd name="T9" fmla="*/ 30 h 46"/>
                <a:gd name="T10" fmla="*/ 119 w 123"/>
                <a:gd name="T11" fmla="*/ 43 h 46"/>
                <a:gd name="T12" fmla="*/ 106 w 123"/>
                <a:gd name="T13" fmla="*/ 41 h 46"/>
                <a:gd name="T14" fmla="*/ 63 w 123"/>
                <a:gd name="T15" fmla="*/ 18 h 46"/>
                <a:gd name="T16" fmla="*/ 17 w 123"/>
                <a:gd name="T17" fmla="*/ 41 h 46"/>
                <a:gd name="T18" fmla="*/ 10 w 123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6">
                  <a:moveTo>
                    <a:pt x="10" y="45"/>
                  </a:moveTo>
                  <a:cubicBezTo>
                    <a:pt x="8" y="45"/>
                    <a:pt x="6" y="44"/>
                    <a:pt x="5" y="43"/>
                  </a:cubicBezTo>
                  <a:cubicBezTo>
                    <a:pt x="1" y="40"/>
                    <a:pt x="0" y="34"/>
                    <a:pt x="4" y="30"/>
                  </a:cubicBezTo>
                  <a:cubicBezTo>
                    <a:pt x="19" y="12"/>
                    <a:pt x="42" y="0"/>
                    <a:pt x="63" y="0"/>
                  </a:cubicBezTo>
                  <a:cubicBezTo>
                    <a:pt x="82" y="0"/>
                    <a:pt x="105" y="12"/>
                    <a:pt x="120" y="30"/>
                  </a:cubicBezTo>
                  <a:cubicBezTo>
                    <a:pt x="123" y="34"/>
                    <a:pt x="122" y="40"/>
                    <a:pt x="119" y="43"/>
                  </a:cubicBezTo>
                  <a:cubicBezTo>
                    <a:pt x="115" y="46"/>
                    <a:pt x="109" y="45"/>
                    <a:pt x="106" y="41"/>
                  </a:cubicBezTo>
                  <a:cubicBezTo>
                    <a:pt x="95" y="28"/>
                    <a:pt x="77" y="18"/>
                    <a:pt x="63" y="18"/>
                  </a:cubicBezTo>
                  <a:cubicBezTo>
                    <a:pt x="47" y="18"/>
                    <a:pt x="29" y="27"/>
                    <a:pt x="17" y="41"/>
                  </a:cubicBezTo>
                  <a:cubicBezTo>
                    <a:pt x="16" y="44"/>
                    <a:pt x="13" y="45"/>
                    <a:pt x="1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4829683" y="2497624"/>
              <a:ext cx="543158" cy="188597"/>
            </a:xfrm>
            <a:custGeom>
              <a:avLst/>
              <a:gdLst>
                <a:gd name="T0" fmla="*/ 166 w 176"/>
                <a:gd name="T1" fmla="*/ 60 h 61"/>
                <a:gd name="T2" fmla="*/ 158 w 176"/>
                <a:gd name="T3" fmla="*/ 56 h 61"/>
                <a:gd name="T4" fmla="*/ 89 w 176"/>
                <a:gd name="T5" fmla="*/ 18 h 61"/>
                <a:gd name="T6" fmla="*/ 17 w 176"/>
                <a:gd name="T7" fmla="*/ 56 h 61"/>
                <a:gd name="T8" fmla="*/ 5 w 176"/>
                <a:gd name="T9" fmla="*/ 59 h 61"/>
                <a:gd name="T10" fmla="*/ 2 w 176"/>
                <a:gd name="T11" fmla="*/ 46 h 61"/>
                <a:gd name="T12" fmla="*/ 89 w 176"/>
                <a:gd name="T13" fmla="*/ 0 h 61"/>
                <a:gd name="T14" fmla="*/ 173 w 176"/>
                <a:gd name="T15" fmla="*/ 46 h 61"/>
                <a:gd name="T16" fmla="*/ 171 w 176"/>
                <a:gd name="T17" fmla="*/ 59 h 61"/>
                <a:gd name="T18" fmla="*/ 166 w 17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61">
                  <a:moveTo>
                    <a:pt x="166" y="60"/>
                  </a:moveTo>
                  <a:cubicBezTo>
                    <a:pt x="163" y="60"/>
                    <a:pt x="160" y="59"/>
                    <a:pt x="158" y="56"/>
                  </a:cubicBezTo>
                  <a:cubicBezTo>
                    <a:pt x="142" y="34"/>
                    <a:pt x="114" y="18"/>
                    <a:pt x="89" y="18"/>
                  </a:cubicBezTo>
                  <a:cubicBezTo>
                    <a:pt x="62" y="18"/>
                    <a:pt x="34" y="33"/>
                    <a:pt x="17" y="56"/>
                  </a:cubicBezTo>
                  <a:cubicBezTo>
                    <a:pt x="14" y="60"/>
                    <a:pt x="9" y="61"/>
                    <a:pt x="5" y="59"/>
                  </a:cubicBezTo>
                  <a:cubicBezTo>
                    <a:pt x="1" y="56"/>
                    <a:pt x="0" y="50"/>
                    <a:pt x="2" y="46"/>
                  </a:cubicBezTo>
                  <a:cubicBezTo>
                    <a:pt x="22" y="18"/>
                    <a:pt x="56" y="0"/>
                    <a:pt x="89" y="0"/>
                  </a:cubicBezTo>
                  <a:cubicBezTo>
                    <a:pt x="120" y="0"/>
                    <a:pt x="154" y="19"/>
                    <a:pt x="173" y="46"/>
                  </a:cubicBezTo>
                  <a:cubicBezTo>
                    <a:pt x="176" y="50"/>
                    <a:pt x="175" y="56"/>
                    <a:pt x="171" y="59"/>
                  </a:cubicBezTo>
                  <a:cubicBezTo>
                    <a:pt x="169" y="60"/>
                    <a:pt x="167" y="60"/>
                    <a:pt x="1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4986595" y="2732992"/>
              <a:ext cx="226316" cy="98071"/>
            </a:xfrm>
            <a:custGeom>
              <a:avLst/>
              <a:gdLst>
                <a:gd name="T0" fmla="*/ 10 w 73"/>
                <a:gd name="T1" fmla="*/ 31 h 32"/>
                <a:gd name="T2" fmla="*/ 4 w 73"/>
                <a:gd name="T3" fmla="*/ 29 h 32"/>
                <a:gd name="T4" fmla="*/ 4 w 73"/>
                <a:gd name="T5" fmla="*/ 16 h 32"/>
                <a:gd name="T6" fmla="*/ 38 w 73"/>
                <a:gd name="T7" fmla="*/ 0 h 32"/>
                <a:gd name="T8" fmla="*/ 70 w 73"/>
                <a:gd name="T9" fmla="*/ 16 h 32"/>
                <a:gd name="T10" fmla="*/ 70 w 73"/>
                <a:gd name="T11" fmla="*/ 29 h 32"/>
                <a:gd name="T12" fmla="*/ 57 w 73"/>
                <a:gd name="T13" fmla="*/ 29 h 32"/>
                <a:gd name="T14" fmla="*/ 38 w 73"/>
                <a:gd name="T15" fmla="*/ 18 h 32"/>
                <a:gd name="T16" fmla="*/ 16 w 73"/>
                <a:gd name="T17" fmla="*/ 29 h 32"/>
                <a:gd name="T18" fmla="*/ 10 w 73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2">
                  <a:moveTo>
                    <a:pt x="10" y="31"/>
                  </a:moveTo>
                  <a:cubicBezTo>
                    <a:pt x="8" y="31"/>
                    <a:pt x="6" y="31"/>
                    <a:pt x="4" y="29"/>
                  </a:cubicBezTo>
                  <a:cubicBezTo>
                    <a:pt x="0" y="25"/>
                    <a:pt x="0" y="20"/>
                    <a:pt x="4" y="16"/>
                  </a:cubicBezTo>
                  <a:cubicBezTo>
                    <a:pt x="14" y="6"/>
                    <a:pt x="26" y="0"/>
                    <a:pt x="38" y="0"/>
                  </a:cubicBezTo>
                  <a:cubicBezTo>
                    <a:pt x="48" y="0"/>
                    <a:pt x="60" y="6"/>
                    <a:pt x="70" y="16"/>
                  </a:cubicBezTo>
                  <a:cubicBezTo>
                    <a:pt x="73" y="20"/>
                    <a:pt x="73" y="25"/>
                    <a:pt x="70" y="29"/>
                  </a:cubicBezTo>
                  <a:cubicBezTo>
                    <a:pt x="66" y="32"/>
                    <a:pt x="60" y="32"/>
                    <a:pt x="57" y="29"/>
                  </a:cubicBezTo>
                  <a:cubicBezTo>
                    <a:pt x="50" y="21"/>
                    <a:pt x="42" y="18"/>
                    <a:pt x="38" y="18"/>
                  </a:cubicBezTo>
                  <a:cubicBezTo>
                    <a:pt x="31" y="18"/>
                    <a:pt x="23" y="22"/>
                    <a:pt x="16" y="29"/>
                  </a:cubicBezTo>
                  <a:cubicBezTo>
                    <a:pt x="15" y="30"/>
                    <a:pt x="12" y="31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65" name="paper clip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01058" y="2200871"/>
            <a:ext cx="200667" cy="499404"/>
          </a:xfrm>
          <a:custGeom>
            <a:avLst/>
            <a:gdLst>
              <a:gd name="T0" fmla="*/ 34 w 65"/>
              <a:gd name="T1" fmla="*/ 162 h 162"/>
              <a:gd name="T2" fmla="*/ 0 w 65"/>
              <a:gd name="T3" fmla="*/ 123 h 162"/>
              <a:gd name="T4" fmla="*/ 0 w 65"/>
              <a:gd name="T5" fmla="*/ 27 h 162"/>
              <a:gd name="T6" fmla="*/ 25 w 65"/>
              <a:gd name="T7" fmla="*/ 0 h 162"/>
              <a:gd name="T8" fmla="*/ 51 w 65"/>
              <a:gd name="T9" fmla="*/ 27 h 162"/>
              <a:gd name="T10" fmla="*/ 51 w 65"/>
              <a:gd name="T11" fmla="*/ 120 h 162"/>
              <a:gd name="T12" fmla="*/ 33 w 65"/>
              <a:gd name="T13" fmla="*/ 140 h 162"/>
              <a:gd name="T14" fmla="*/ 20 w 65"/>
              <a:gd name="T15" fmla="*/ 137 h 162"/>
              <a:gd name="T16" fmla="*/ 12 w 65"/>
              <a:gd name="T17" fmla="*/ 120 h 162"/>
              <a:gd name="T18" fmla="*/ 12 w 65"/>
              <a:gd name="T19" fmla="*/ 51 h 162"/>
              <a:gd name="T20" fmla="*/ 15 w 65"/>
              <a:gd name="T21" fmla="*/ 48 h 162"/>
              <a:gd name="T22" fmla="*/ 19 w 65"/>
              <a:gd name="T23" fmla="*/ 51 h 162"/>
              <a:gd name="T24" fmla="*/ 19 w 65"/>
              <a:gd name="T25" fmla="*/ 120 h 162"/>
              <a:gd name="T26" fmla="*/ 24 w 65"/>
              <a:gd name="T27" fmla="*/ 131 h 162"/>
              <a:gd name="T28" fmla="*/ 31 w 65"/>
              <a:gd name="T29" fmla="*/ 133 h 162"/>
              <a:gd name="T30" fmla="*/ 32 w 65"/>
              <a:gd name="T31" fmla="*/ 133 h 162"/>
              <a:gd name="T32" fmla="*/ 32 w 65"/>
              <a:gd name="T33" fmla="*/ 133 h 162"/>
              <a:gd name="T34" fmla="*/ 44 w 65"/>
              <a:gd name="T35" fmla="*/ 120 h 162"/>
              <a:gd name="T36" fmla="*/ 44 w 65"/>
              <a:gd name="T37" fmla="*/ 27 h 162"/>
              <a:gd name="T38" fmla="*/ 25 w 65"/>
              <a:gd name="T39" fmla="*/ 7 h 162"/>
              <a:gd name="T40" fmla="*/ 7 w 65"/>
              <a:gd name="T41" fmla="*/ 27 h 162"/>
              <a:gd name="T42" fmla="*/ 7 w 65"/>
              <a:gd name="T43" fmla="*/ 123 h 162"/>
              <a:gd name="T44" fmla="*/ 34 w 65"/>
              <a:gd name="T45" fmla="*/ 155 h 162"/>
              <a:gd name="T46" fmla="*/ 58 w 65"/>
              <a:gd name="T47" fmla="*/ 121 h 162"/>
              <a:gd name="T48" fmla="*/ 58 w 65"/>
              <a:gd name="T49" fmla="*/ 20 h 162"/>
              <a:gd name="T50" fmla="*/ 61 w 65"/>
              <a:gd name="T51" fmla="*/ 17 h 162"/>
              <a:gd name="T52" fmla="*/ 65 w 65"/>
              <a:gd name="T53" fmla="*/ 20 h 162"/>
              <a:gd name="T54" fmla="*/ 65 w 65"/>
              <a:gd name="T55" fmla="*/ 121 h 162"/>
              <a:gd name="T56" fmla="*/ 34 w 65"/>
              <a:gd name="T5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162">
                <a:moveTo>
                  <a:pt x="34" y="162"/>
                </a:moveTo>
                <a:cubicBezTo>
                  <a:pt x="22" y="162"/>
                  <a:pt x="0" y="154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6"/>
                  <a:pt x="16" y="0"/>
                  <a:pt x="25" y="0"/>
                </a:cubicBezTo>
                <a:cubicBezTo>
                  <a:pt x="36" y="0"/>
                  <a:pt x="51" y="8"/>
                  <a:pt x="51" y="2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31"/>
                  <a:pt x="43" y="140"/>
                  <a:pt x="33" y="140"/>
                </a:cubicBezTo>
                <a:cubicBezTo>
                  <a:pt x="29" y="141"/>
                  <a:pt x="24" y="140"/>
                  <a:pt x="20" y="137"/>
                </a:cubicBezTo>
                <a:cubicBezTo>
                  <a:pt x="17" y="135"/>
                  <a:pt x="12" y="129"/>
                  <a:pt x="12" y="120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49"/>
                  <a:pt x="13" y="48"/>
                  <a:pt x="15" y="48"/>
                </a:cubicBezTo>
                <a:cubicBezTo>
                  <a:pt x="17" y="48"/>
                  <a:pt x="19" y="49"/>
                  <a:pt x="19" y="51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6"/>
                  <a:pt x="22" y="130"/>
                  <a:pt x="24" y="131"/>
                </a:cubicBezTo>
                <a:cubicBezTo>
                  <a:pt x="27" y="133"/>
                  <a:pt x="30" y="134"/>
                  <a:pt x="31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9" y="133"/>
                  <a:pt x="44" y="128"/>
                  <a:pt x="44" y="120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12"/>
                  <a:pt x="32" y="7"/>
                  <a:pt x="25" y="7"/>
                </a:cubicBezTo>
                <a:cubicBezTo>
                  <a:pt x="24" y="7"/>
                  <a:pt x="7" y="7"/>
                  <a:pt x="7" y="27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49"/>
                  <a:pt x="24" y="155"/>
                  <a:pt x="34" y="155"/>
                </a:cubicBezTo>
                <a:cubicBezTo>
                  <a:pt x="42" y="155"/>
                  <a:pt x="58" y="147"/>
                  <a:pt x="58" y="121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8"/>
                  <a:pt x="59" y="17"/>
                  <a:pt x="61" y="17"/>
                </a:cubicBezTo>
                <a:cubicBezTo>
                  <a:pt x="63" y="17"/>
                  <a:pt x="65" y="18"/>
                  <a:pt x="65" y="20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50"/>
                  <a:pt x="47" y="162"/>
                  <a:pt x="3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66" name="clock"/>
          <p:cNvGrpSpPr/>
          <p:nvPr>
            <p:custDataLst>
              <p:tags r:id="rId23"/>
            </p:custDataLst>
          </p:nvPr>
        </p:nvGrpSpPr>
        <p:grpSpPr>
          <a:xfrm>
            <a:off x="2633830" y="3234380"/>
            <a:ext cx="497895" cy="493369"/>
            <a:chOff x="4360455" y="3025694"/>
            <a:chExt cx="497895" cy="493369"/>
          </a:xfrm>
        </p:grpSpPr>
        <p:sp>
          <p:nvSpPr>
            <p:cNvPr id="167" name="Oval 45"/>
            <p:cNvSpPr>
              <a:spLocks noChangeArrowheads="1"/>
            </p:cNvSpPr>
            <p:nvPr/>
          </p:nvSpPr>
          <p:spPr bwMode="auto">
            <a:xfrm>
              <a:off x="4383086" y="3043799"/>
              <a:ext cx="452632" cy="455649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4604876" y="3395343"/>
              <a:ext cx="9053" cy="45263"/>
            </a:xfrm>
            <a:custGeom>
              <a:avLst/>
              <a:gdLst>
                <a:gd name="T0" fmla="*/ 2 w 3"/>
                <a:gd name="T1" fmla="*/ 15 h 15"/>
                <a:gd name="T2" fmla="*/ 2 w 3"/>
                <a:gd name="T3" fmla="*/ 15 h 15"/>
                <a:gd name="T4" fmla="*/ 0 w 3"/>
                <a:gd name="T5" fmla="*/ 13 h 15"/>
                <a:gd name="T6" fmla="*/ 0 w 3"/>
                <a:gd name="T7" fmla="*/ 2 h 15"/>
                <a:gd name="T8" fmla="*/ 2 w 3"/>
                <a:gd name="T9" fmla="*/ 0 h 15"/>
                <a:gd name="T10" fmla="*/ 2 w 3"/>
                <a:gd name="T11" fmla="*/ 0 h 15"/>
                <a:gd name="T12" fmla="*/ 3 w 3"/>
                <a:gd name="T13" fmla="*/ 2 h 15"/>
                <a:gd name="T14" fmla="*/ 3 w 3"/>
                <a:gd name="T15" fmla="*/ 13 h 15"/>
                <a:gd name="T16" fmla="*/ 2 w 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9" name="Freeform 47"/>
            <p:cNvSpPr>
              <a:spLocks/>
            </p:cNvSpPr>
            <p:nvPr/>
          </p:nvSpPr>
          <p:spPr bwMode="auto">
            <a:xfrm>
              <a:off x="4604876" y="3102641"/>
              <a:ext cx="9053" cy="48281"/>
            </a:xfrm>
            <a:custGeom>
              <a:avLst/>
              <a:gdLst>
                <a:gd name="T0" fmla="*/ 2 w 3"/>
                <a:gd name="T1" fmla="*/ 16 h 16"/>
                <a:gd name="T2" fmla="*/ 0 w 3"/>
                <a:gd name="T3" fmla="*/ 14 h 16"/>
                <a:gd name="T4" fmla="*/ 0 w 3"/>
                <a:gd name="T5" fmla="*/ 2 h 16"/>
                <a:gd name="T6" fmla="*/ 2 w 3"/>
                <a:gd name="T7" fmla="*/ 0 h 16"/>
                <a:gd name="T8" fmla="*/ 3 w 3"/>
                <a:gd name="T9" fmla="*/ 2 h 16"/>
                <a:gd name="T10" fmla="*/ 3 w 3"/>
                <a:gd name="T11" fmla="*/ 14 h 16"/>
                <a:gd name="T12" fmla="*/ 2 w 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4666735" y="3377238"/>
              <a:ext cx="30175" cy="42246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1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10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7" y="14"/>
                    <a:pt x="6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4521893" y="3123764"/>
              <a:ext cx="30175" cy="43755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0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9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6" y="14"/>
                    <a:pt x="6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2" name="Freeform 50"/>
            <p:cNvSpPr>
              <a:spLocks/>
            </p:cNvSpPr>
            <p:nvPr/>
          </p:nvSpPr>
          <p:spPr bwMode="auto">
            <a:xfrm>
              <a:off x="4711998" y="3330466"/>
              <a:ext cx="46772" cy="30175"/>
            </a:xfrm>
            <a:custGeom>
              <a:avLst/>
              <a:gdLst>
                <a:gd name="T0" fmla="*/ 12 w 15"/>
                <a:gd name="T1" fmla="*/ 10 h 10"/>
                <a:gd name="T2" fmla="*/ 11 w 15"/>
                <a:gd name="T3" fmla="*/ 9 h 10"/>
                <a:gd name="T4" fmla="*/ 2 w 15"/>
                <a:gd name="T5" fmla="*/ 4 h 10"/>
                <a:gd name="T6" fmla="*/ 1 w 15"/>
                <a:gd name="T7" fmla="*/ 1 h 10"/>
                <a:gd name="T8" fmla="*/ 3 w 15"/>
                <a:gd name="T9" fmla="*/ 0 h 10"/>
                <a:gd name="T10" fmla="*/ 13 w 15"/>
                <a:gd name="T11" fmla="*/ 6 h 10"/>
                <a:gd name="T12" fmla="*/ 14 w 15"/>
                <a:gd name="T13" fmla="*/ 9 h 10"/>
                <a:gd name="T14" fmla="*/ 12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cubicBezTo>
                    <a:pt x="12" y="10"/>
                    <a:pt x="12" y="10"/>
                    <a:pt x="11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4" y="9"/>
                  </a:cubicBezTo>
                  <a:cubicBezTo>
                    <a:pt x="14" y="9"/>
                    <a:pt x="13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4463051" y="3185624"/>
              <a:ext cx="42246" cy="27158"/>
            </a:xfrm>
            <a:custGeom>
              <a:avLst/>
              <a:gdLst>
                <a:gd name="T0" fmla="*/ 12 w 14"/>
                <a:gd name="T1" fmla="*/ 9 h 9"/>
                <a:gd name="T2" fmla="*/ 11 w 14"/>
                <a:gd name="T3" fmla="*/ 9 h 9"/>
                <a:gd name="T4" fmla="*/ 1 w 14"/>
                <a:gd name="T5" fmla="*/ 4 h 9"/>
                <a:gd name="T6" fmla="*/ 0 w 14"/>
                <a:gd name="T7" fmla="*/ 1 h 9"/>
                <a:gd name="T8" fmla="*/ 3 w 14"/>
                <a:gd name="T9" fmla="*/ 0 h 9"/>
                <a:gd name="T10" fmla="*/ 13 w 14"/>
                <a:gd name="T11" fmla="*/ 6 h 9"/>
                <a:gd name="T12" fmla="*/ 13 w 14"/>
                <a:gd name="T13" fmla="*/ 8 h 9"/>
                <a:gd name="T14" fmla="*/ 12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2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8"/>
                    <a:pt x="13" y="8"/>
                  </a:cubicBezTo>
                  <a:cubicBezTo>
                    <a:pt x="13" y="9"/>
                    <a:pt x="12" y="9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4731613" y="3265589"/>
              <a:ext cx="45263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4440419" y="3265589"/>
              <a:ext cx="46772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4711998" y="3185624"/>
              <a:ext cx="46772" cy="27158"/>
            </a:xfrm>
            <a:custGeom>
              <a:avLst/>
              <a:gdLst>
                <a:gd name="T0" fmla="*/ 2 w 15"/>
                <a:gd name="T1" fmla="*/ 9 h 9"/>
                <a:gd name="T2" fmla="*/ 1 w 15"/>
                <a:gd name="T3" fmla="*/ 8 h 9"/>
                <a:gd name="T4" fmla="*/ 2 w 15"/>
                <a:gd name="T5" fmla="*/ 6 h 9"/>
                <a:gd name="T6" fmla="*/ 11 w 15"/>
                <a:gd name="T7" fmla="*/ 0 h 9"/>
                <a:gd name="T8" fmla="*/ 14 w 15"/>
                <a:gd name="T9" fmla="*/ 1 h 9"/>
                <a:gd name="T10" fmla="*/ 13 w 15"/>
                <a:gd name="T11" fmla="*/ 4 h 9"/>
                <a:gd name="T12" fmla="*/ 3 w 15"/>
                <a:gd name="T13" fmla="*/ 9 h 9"/>
                <a:gd name="T14" fmla="*/ 2 w 1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4463051" y="3330466"/>
              <a:ext cx="42246" cy="30175"/>
            </a:xfrm>
            <a:custGeom>
              <a:avLst/>
              <a:gdLst>
                <a:gd name="T0" fmla="*/ 2 w 14"/>
                <a:gd name="T1" fmla="*/ 10 h 10"/>
                <a:gd name="T2" fmla="*/ 0 w 14"/>
                <a:gd name="T3" fmla="*/ 9 h 10"/>
                <a:gd name="T4" fmla="*/ 1 w 14"/>
                <a:gd name="T5" fmla="*/ 6 h 10"/>
                <a:gd name="T6" fmla="*/ 11 w 14"/>
                <a:gd name="T7" fmla="*/ 0 h 10"/>
                <a:gd name="T8" fmla="*/ 13 w 14"/>
                <a:gd name="T9" fmla="*/ 1 h 10"/>
                <a:gd name="T10" fmla="*/ 13 w 14"/>
                <a:gd name="T11" fmla="*/ 4 h 10"/>
                <a:gd name="T12" fmla="*/ 3 w 14"/>
                <a:gd name="T13" fmla="*/ 9 h 10"/>
                <a:gd name="T14" fmla="*/ 2 w 1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4666735" y="3123764"/>
              <a:ext cx="30175" cy="43755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1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10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4521893" y="3377238"/>
              <a:ext cx="30175" cy="42246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0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9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0" name="Freeform 58"/>
            <p:cNvSpPr>
              <a:spLocks noEditPoints="1"/>
            </p:cNvSpPr>
            <p:nvPr/>
          </p:nvSpPr>
          <p:spPr bwMode="auto">
            <a:xfrm>
              <a:off x="4360455" y="3025694"/>
              <a:ext cx="497895" cy="493369"/>
            </a:xfrm>
            <a:custGeom>
              <a:avLst/>
              <a:gdLst>
                <a:gd name="T0" fmla="*/ 81 w 161"/>
                <a:gd name="T1" fmla="*/ 160 h 160"/>
                <a:gd name="T2" fmla="*/ 0 w 161"/>
                <a:gd name="T3" fmla="*/ 80 h 160"/>
                <a:gd name="T4" fmla="*/ 81 w 161"/>
                <a:gd name="T5" fmla="*/ 0 h 160"/>
                <a:gd name="T6" fmla="*/ 161 w 161"/>
                <a:gd name="T7" fmla="*/ 80 h 160"/>
                <a:gd name="T8" fmla="*/ 81 w 161"/>
                <a:gd name="T9" fmla="*/ 160 h 160"/>
                <a:gd name="T10" fmla="*/ 81 w 161"/>
                <a:gd name="T11" fmla="*/ 10 h 160"/>
                <a:gd name="T12" fmla="*/ 11 w 161"/>
                <a:gd name="T13" fmla="*/ 80 h 160"/>
                <a:gd name="T14" fmla="*/ 81 w 161"/>
                <a:gd name="T15" fmla="*/ 150 h 160"/>
                <a:gd name="T16" fmla="*/ 150 w 161"/>
                <a:gd name="T17" fmla="*/ 80 h 160"/>
                <a:gd name="T18" fmla="*/ 81 w 161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0">
                  <a:moveTo>
                    <a:pt x="81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0"/>
                  </a:cubicBezTo>
                  <a:cubicBezTo>
                    <a:pt x="161" y="124"/>
                    <a:pt x="125" y="160"/>
                    <a:pt x="81" y="160"/>
                  </a:cubicBezTo>
                  <a:close/>
                  <a:moveTo>
                    <a:pt x="81" y="10"/>
                  </a:moveTo>
                  <a:cubicBezTo>
                    <a:pt x="42" y="10"/>
                    <a:pt x="11" y="42"/>
                    <a:pt x="11" y="80"/>
                  </a:cubicBezTo>
                  <a:cubicBezTo>
                    <a:pt x="11" y="119"/>
                    <a:pt x="42" y="150"/>
                    <a:pt x="81" y="150"/>
                  </a:cubicBezTo>
                  <a:cubicBezTo>
                    <a:pt x="119" y="150"/>
                    <a:pt x="150" y="119"/>
                    <a:pt x="150" y="80"/>
                  </a:cubicBezTo>
                  <a:cubicBezTo>
                    <a:pt x="150" y="42"/>
                    <a:pt x="119" y="10"/>
                    <a:pt x="8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1" name="Freeform 59"/>
            <p:cNvSpPr>
              <a:spLocks noEditPoints="1"/>
            </p:cNvSpPr>
            <p:nvPr/>
          </p:nvSpPr>
          <p:spPr bwMode="auto">
            <a:xfrm>
              <a:off x="4407226" y="3070957"/>
              <a:ext cx="404351" cy="404351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5 h 131"/>
                <a:gd name="T4" fmla="*/ 66 w 131"/>
                <a:gd name="T5" fmla="*/ 0 h 131"/>
                <a:gd name="T6" fmla="*/ 131 w 131"/>
                <a:gd name="T7" fmla="*/ 65 h 131"/>
                <a:gd name="T8" fmla="*/ 66 w 131"/>
                <a:gd name="T9" fmla="*/ 131 h 131"/>
                <a:gd name="T10" fmla="*/ 66 w 131"/>
                <a:gd name="T11" fmla="*/ 2 h 131"/>
                <a:gd name="T12" fmla="*/ 3 w 131"/>
                <a:gd name="T13" fmla="*/ 65 h 131"/>
                <a:gd name="T14" fmla="*/ 66 w 131"/>
                <a:gd name="T15" fmla="*/ 128 h 131"/>
                <a:gd name="T16" fmla="*/ 128 w 131"/>
                <a:gd name="T17" fmla="*/ 65 h 131"/>
                <a:gd name="T18" fmla="*/ 66 w 1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1" y="29"/>
                    <a:pt x="131" y="65"/>
                  </a:cubicBezTo>
                  <a:cubicBezTo>
                    <a:pt x="131" y="101"/>
                    <a:pt x="102" y="131"/>
                    <a:pt x="66" y="131"/>
                  </a:cubicBezTo>
                  <a:close/>
                  <a:moveTo>
                    <a:pt x="66" y="2"/>
                  </a:moveTo>
                  <a:cubicBezTo>
                    <a:pt x="31" y="2"/>
                    <a:pt x="3" y="31"/>
                    <a:pt x="3" y="65"/>
                  </a:cubicBezTo>
                  <a:cubicBezTo>
                    <a:pt x="3" y="100"/>
                    <a:pt x="31" y="128"/>
                    <a:pt x="66" y="128"/>
                  </a:cubicBezTo>
                  <a:cubicBezTo>
                    <a:pt x="100" y="128"/>
                    <a:pt x="128" y="100"/>
                    <a:pt x="128" y="65"/>
                  </a:cubicBezTo>
                  <a:cubicBezTo>
                    <a:pt x="128" y="31"/>
                    <a:pt x="100" y="2"/>
                    <a:pt x="6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4598841" y="3161484"/>
              <a:ext cx="18105" cy="110141"/>
            </a:xfrm>
            <a:custGeom>
              <a:avLst/>
              <a:gdLst>
                <a:gd name="T0" fmla="*/ 3 w 6"/>
                <a:gd name="T1" fmla="*/ 36 h 36"/>
                <a:gd name="T2" fmla="*/ 0 w 6"/>
                <a:gd name="T3" fmla="*/ 33 h 36"/>
                <a:gd name="T4" fmla="*/ 0 w 6"/>
                <a:gd name="T5" fmla="*/ 2 h 36"/>
                <a:gd name="T6" fmla="*/ 3 w 6"/>
                <a:gd name="T7" fmla="*/ 0 h 36"/>
                <a:gd name="T8" fmla="*/ 6 w 6"/>
                <a:gd name="T9" fmla="*/ 2 h 36"/>
                <a:gd name="T10" fmla="*/ 6 w 6"/>
                <a:gd name="T11" fmla="*/ 33 h 36"/>
                <a:gd name="T12" fmla="*/ 3 w 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6">
                  <a:moveTo>
                    <a:pt x="3" y="36"/>
                  </a:moveTo>
                  <a:cubicBezTo>
                    <a:pt x="2" y="36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4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4604876" y="3262571"/>
              <a:ext cx="101088" cy="15088"/>
            </a:xfrm>
            <a:custGeom>
              <a:avLst/>
              <a:gdLst>
                <a:gd name="T0" fmla="*/ 30 w 33"/>
                <a:gd name="T1" fmla="*/ 5 h 5"/>
                <a:gd name="T2" fmla="*/ 3 w 33"/>
                <a:gd name="T3" fmla="*/ 5 h 5"/>
                <a:gd name="T4" fmla="*/ 0 w 33"/>
                <a:gd name="T5" fmla="*/ 3 h 5"/>
                <a:gd name="T6" fmla="*/ 3 w 33"/>
                <a:gd name="T7" fmla="*/ 0 h 5"/>
                <a:gd name="T8" fmla="*/ 30 w 33"/>
                <a:gd name="T9" fmla="*/ 0 h 5"/>
                <a:gd name="T10" fmla="*/ 33 w 33"/>
                <a:gd name="T11" fmla="*/ 3 h 5"/>
                <a:gd name="T12" fmla="*/ 30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2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4" name="Oval 62"/>
            <p:cNvSpPr>
              <a:spLocks noChangeArrowheads="1"/>
            </p:cNvSpPr>
            <p:nvPr/>
          </p:nvSpPr>
          <p:spPr bwMode="auto">
            <a:xfrm>
              <a:off x="4589788" y="3253518"/>
              <a:ext cx="36211" cy="36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85" name="calculator"/>
          <p:cNvGrpSpPr/>
          <p:nvPr>
            <p:custDataLst>
              <p:tags r:id="rId24"/>
            </p:custDataLst>
          </p:nvPr>
        </p:nvGrpSpPr>
        <p:grpSpPr>
          <a:xfrm>
            <a:off x="1048110" y="944064"/>
            <a:ext cx="274597" cy="484316"/>
            <a:chOff x="2774735" y="735378"/>
            <a:chExt cx="274597" cy="484316"/>
          </a:xfrm>
        </p:grpSpPr>
        <p:sp>
          <p:nvSpPr>
            <p:cNvPr id="186" name="Freeform 63"/>
            <p:cNvSpPr>
              <a:spLocks/>
            </p:cNvSpPr>
            <p:nvPr/>
          </p:nvSpPr>
          <p:spPr bwMode="auto">
            <a:xfrm>
              <a:off x="2780770" y="741413"/>
              <a:ext cx="262526" cy="472246"/>
            </a:xfrm>
            <a:custGeom>
              <a:avLst/>
              <a:gdLst>
                <a:gd name="T0" fmla="*/ 85 w 85"/>
                <a:gd name="T1" fmla="*/ 142 h 153"/>
                <a:gd name="T2" fmla="*/ 74 w 85"/>
                <a:gd name="T3" fmla="*/ 153 h 153"/>
                <a:gd name="T4" fmla="*/ 11 w 85"/>
                <a:gd name="T5" fmla="*/ 153 h 153"/>
                <a:gd name="T6" fmla="*/ 0 w 85"/>
                <a:gd name="T7" fmla="*/ 142 h 153"/>
                <a:gd name="T8" fmla="*/ 0 w 85"/>
                <a:gd name="T9" fmla="*/ 11 h 153"/>
                <a:gd name="T10" fmla="*/ 11 w 85"/>
                <a:gd name="T11" fmla="*/ 0 h 153"/>
                <a:gd name="T12" fmla="*/ 74 w 85"/>
                <a:gd name="T13" fmla="*/ 0 h 153"/>
                <a:gd name="T14" fmla="*/ 85 w 85"/>
                <a:gd name="T15" fmla="*/ 11 h 153"/>
                <a:gd name="T16" fmla="*/ 85 w 85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53">
                  <a:moveTo>
                    <a:pt x="85" y="142"/>
                  </a:moveTo>
                  <a:cubicBezTo>
                    <a:pt x="85" y="148"/>
                    <a:pt x="80" y="153"/>
                    <a:pt x="74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5" y="153"/>
                    <a:pt x="0" y="148"/>
                    <a:pt x="0" y="1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5" y="5"/>
                    <a:pt x="85" y="11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7" name="Freeform 64"/>
            <p:cNvSpPr>
              <a:spLocks noEditPoints="1"/>
            </p:cNvSpPr>
            <p:nvPr/>
          </p:nvSpPr>
          <p:spPr bwMode="auto">
            <a:xfrm>
              <a:off x="2774735" y="735378"/>
              <a:ext cx="274597" cy="484316"/>
            </a:xfrm>
            <a:custGeom>
              <a:avLst/>
              <a:gdLst>
                <a:gd name="T0" fmla="*/ 76 w 89"/>
                <a:gd name="T1" fmla="*/ 157 h 157"/>
                <a:gd name="T2" fmla="*/ 13 w 89"/>
                <a:gd name="T3" fmla="*/ 157 h 157"/>
                <a:gd name="T4" fmla="*/ 0 w 89"/>
                <a:gd name="T5" fmla="*/ 144 h 157"/>
                <a:gd name="T6" fmla="*/ 0 w 89"/>
                <a:gd name="T7" fmla="*/ 13 h 157"/>
                <a:gd name="T8" fmla="*/ 13 w 89"/>
                <a:gd name="T9" fmla="*/ 0 h 157"/>
                <a:gd name="T10" fmla="*/ 76 w 89"/>
                <a:gd name="T11" fmla="*/ 0 h 157"/>
                <a:gd name="T12" fmla="*/ 89 w 89"/>
                <a:gd name="T13" fmla="*/ 13 h 157"/>
                <a:gd name="T14" fmla="*/ 89 w 89"/>
                <a:gd name="T15" fmla="*/ 144 h 157"/>
                <a:gd name="T16" fmla="*/ 76 w 89"/>
                <a:gd name="T17" fmla="*/ 157 h 157"/>
                <a:gd name="T18" fmla="*/ 13 w 89"/>
                <a:gd name="T19" fmla="*/ 4 h 157"/>
                <a:gd name="T20" fmla="*/ 4 w 89"/>
                <a:gd name="T21" fmla="*/ 13 h 157"/>
                <a:gd name="T22" fmla="*/ 4 w 89"/>
                <a:gd name="T23" fmla="*/ 144 h 157"/>
                <a:gd name="T24" fmla="*/ 13 w 89"/>
                <a:gd name="T25" fmla="*/ 153 h 157"/>
                <a:gd name="T26" fmla="*/ 76 w 89"/>
                <a:gd name="T27" fmla="*/ 153 h 157"/>
                <a:gd name="T28" fmla="*/ 84 w 89"/>
                <a:gd name="T29" fmla="*/ 144 h 157"/>
                <a:gd name="T30" fmla="*/ 84 w 89"/>
                <a:gd name="T31" fmla="*/ 13 h 157"/>
                <a:gd name="T32" fmla="*/ 76 w 89"/>
                <a:gd name="T33" fmla="*/ 4 h 157"/>
                <a:gd name="T34" fmla="*/ 13 w 89"/>
                <a:gd name="T35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57">
                  <a:moveTo>
                    <a:pt x="76" y="157"/>
                  </a:move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9" y="6"/>
                    <a:pt x="89" y="1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1"/>
                    <a:pt x="83" y="157"/>
                    <a:pt x="76" y="157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3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49"/>
                    <a:pt x="8" y="153"/>
                    <a:pt x="13" y="153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81" y="153"/>
                    <a:pt x="84" y="149"/>
                    <a:pt x="84" y="14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8"/>
                    <a:pt x="81" y="4"/>
                    <a:pt x="76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8" name="Freeform 65"/>
            <p:cNvSpPr>
              <a:spLocks/>
            </p:cNvSpPr>
            <p:nvPr/>
          </p:nvSpPr>
          <p:spPr bwMode="auto">
            <a:xfrm>
              <a:off x="2806419" y="782149"/>
              <a:ext cx="212737" cy="73930"/>
            </a:xfrm>
            <a:custGeom>
              <a:avLst/>
              <a:gdLst>
                <a:gd name="T0" fmla="*/ 2 w 69"/>
                <a:gd name="T1" fmla="*/ 24 h 24"/>
                <a:gd name="T2" fmla="*/ 0 w 69"/>
                <a:gd name="T3" fmla="*/ 22 h 24"/>
                <a:gd name="T4" fmla="*/ 0 w 69"/>
                <a:gd name="T5" fmla="*/ 1 h 24"/>
                <a:gd name="T6" fmla="*/ 2 w 69"/>
                <a:gd name="T7" fmla="*/ 0 h 24"/>
                <a:gd name="T8" fmla="*/ 67 w 69"/>
                <a:gd name="T9" fmla="*/ 0 h 24"/>
                <a:gd name="T10" fmla="*/ 69 w 69"/>
                <a:gd name="T11" fmla="*/ 1 h 24"/>
                <a:gd name="T12" fmla="*/ 69 w 69"/>
                <a:gd name="T13" fmla="*/ 22 h 24"/>
                <a:gd name="T14" fmla="*/ 67 w 69"/>
                <a:gd name="T15" fmla="*/ 24 h 24"/>
                <a:gd name="T16" fmla="*/ 2 w 69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">
                  <a:moveTo>
                    <a:pt x="2" y="24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3"/>
                    <a:pt x="68" y="24"/>
                    <a:pt x="67" y="24"/>
                  </a:cubicBez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2821507" y="1068816"/>
              <a:ext cx="52808" cy="48281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2821507" y="1130676"/>
              <a:ext cx="117684" cy="45263"/>
            </a:xfrm>
            <a:custGeom>
              <a:avLst/>
              <a:gdLst>
                <a:gd name="T0" fmla="*/ 37 w 38"/>
                <a:gd name="T1" fmla="*/ 0 h 15"/>
                <a:gd name="T2" fmla="*/ 1 w 38"/>
                <a:gd name="T3" fmla="*/ 0 h 15"/>
                <a:gd name="T4" fmla="*/ 0 w 38"/>
                <a:gd name="T5" fmla="*/ 1 h 15"/>
                <a:gd name="T6" fmla="*/ 0 w 38"/>
                <a:gd name="T7" fmla="*/ 14 h 15"/>
                <a:gd name="T8" fmla="*/ 1 w 38"/>
                <a:gd name="T9" fmla="*/ 15 h 15"/>
                <a:gd name="T10" fmla="*/ 37 w 38"/>
                <a:gd name="T11" fmla="*/ 15 h 15"/>
                <a:gd name="T12" fmla="*/ 38 w 38"/>
                <a:gd name="T13" fmla="*/ 14 h 15"/>
                <a:gd name="T14" fmla="*/ 38 w 38"/>
                <a:gd name="T15" fmla="*/ 1 h 15"/>
                <a:gd name="T16" fmla="*/ 37 w 3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">
                  <a:moveTo>
                    <a:pt x="3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8" y="15"/>
                    <a:pt x="38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2886384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2951261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2951261" y="1130676"/>
              <a:ext cx="52808" cy="45263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2821507" y="1009974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2886384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2951261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821507" y="948114"/>
              <a:ext cx="52808" cy="49790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2886384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2951261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2821507" y="889272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2886384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2951261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06" name="@ sign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174846" y="3447117"/>
            <a:ext cx="354562" cy="384737"/>
          </a:xfrm>
          <a:custGeom>
            <a:avLst/>
            <a:gdLst>
              <a:gd name="T0" fmla="*/ 114 w 115"/>
              <a:gd name="T1" fmla="*/ 55 h 125"/>
              <a:gd name="T2" fmla="*/ 108 w 115"/>
              <a:gd name="T3" fmla="*/ 76 h 125"/>
              <a:gd name="T4" fmla="*/ 95 w 115"/>
              <a:gd name="T5" fmla="*/ 90 h 125"/>
              <a:gd name="T6" fmla="*/ 79 w 115"/>
              <a:gd name="T7" fmla="*/ 91 h 125"/>
              <a:gd name="T8" fmla="*/ 71 w 115"/>
              <a:gd name="T9" fmla="*/ 85 h 125"/>
              <a:gd name="T10" fmla="*/ 63 w 115"/>
              <a:gd name="T11" fmla="*/ 85 h 125"/>
              <a:gd name="T12" fmla="*/ 51 w 115"/>
              <a:gd name="T13" fmla="*/ 91 h 125"/>
              <a:gd name="T14" fmla="*/ 40 w 115"/>
              <a:gd name="T15" fmla="*/ 91 h 125"/>
              <a:gd name="T16" fmla="*/ 32 w 115"/>
              <a:gd name="T17" fmla="*/ 87 h 125"/>
              <a:gd name="T18" fmla="*/ 28 w 115"/>
              <a:gd name="T19" fmla="*/ 77 h 125"/>
              <a:gd name="T20" fmla="*/ 28 w 115"/>
              <a:gd name="T21" fmla="*/ 63 h 125"/>
              <a:gd name="T22" fmla="*/ 34 w 115"/>
              <a:gd name="T23" fmla="*/ 45 h 125"/>
              <a:gd name="T24" fmla="*/ 47 w 115"/>
              <a:gd name="T25" fmla="*/ 31 h 125"/>
              <a:gd name="T26" fmla="*/ 62 w 115"/>
              <a:gd name="T27" fmla="*/ 29 h 125"/>
              <a:gd name="T28" fmla="*/ 71 w 115"/>
              <a:gd name="T29" fmla="*/ 35 h 125"/>
              <a:gd name="T30" fmla="*/ 76 w 115"/>
              <a:gd name="T31" fmla="*/ 32 h 125"/>
              <a:gd name="T32" fmla="*/ 81 w 115"/>
              <a:gd name="T33" fmla="*/ 30 h 125"/>
              <a:gd name="T34" fmla="*/ 84 w 115"/>
              <a:gd name="T35" fmla="*/ 30 h 125"/>
              <a:gd name="T36" fmla="*/ 85 w 115"/>
              <a:gd name="T37" fmla="*/ 32 h 125"/>
              <a:gd name="T38" fmla="*/ 78 w 115"/>
              <a:gd name="T39" fmla="*/ 80 h 125"/>
              <a:gd name="T40" fmla="*/ 93 w 115"/>
              <a:gd name="T41" fmla="*/ 82 h 125"/>
              <a:gd name="T42" fmla="*/ 101 w 115"/>
              <a:gd name="T43" fmla="*/ 71 h 125"/>
              <a:gd name="T44" fmla="*/ 105 w 115"/>
              <a:gd name="T45" fmla="*/ 53 h 125"/>
              <a:gd name="T46" fmla="*/ 103 w 115"/>
              <a:gd name="T47" fmla="*/ 31 h 125"/>
              <a:gd name="T48" fmla="*/ 84 w 115"/>
              <a:gd name="T49" fmla="*/ 11 h 125"/>
              <a:gd name="T50" fmla="*/ 47 w 115"/>
              <a:gd name="T51" fmla="*/ 10 h 125"/>
              <a:gd name="T52" fmla="*/ 23 w 115"/>
              <a:gd name="T53" fmla="*/ 26 h 125"/>
              <a:gd name="T54" fmla="*/ 13 w 115"/>
              <a:gd name="T55" fmla="*/ 48 h 125"/>
              <a:gd name="T56" fmla="*/ 10 w 115"/>
              <a:gd name="T57" fmla="*/ 68 h 125"/>
              <a:gd name="T58" fmla="*/ 12 w 115"/>
              <a:gd name="T59" fmla="*/ 91 h 125"/>
              <a:gd name="T60" fmla="*/ 33 w 115"/>
              <a:gd name="T61" fmla="*/ 113 h 125"/>
              <a:gd name="T62" fmla="*/ 65 w 115"/>
              <a:gd name="T63" fmla="*/ 116 h 125"/>
              <a:gd name="T64" fmla="*/ 79 w 115"/>
              <a:gd name="T65" fmla="*/ 113 h 125"/>
              <a:gd name="T66" fmla="*/ 82 w 115"/>
              <a:gd name="T67" fmla="*/ 113 h 125"/>
              <a:gd name="T68" fmla="*/ 83 w 115"/>
              <a:gd name="T69" fmla="*/ 115 h 125"/>
              <a:gd name="T70" fmla="*/ 83 w 115"/>
              <a:gd name="T71" fmla="*/ 118 h 125"/>
              <a:gd name="T72" fmla="*/ 82 w 115"/>
              <a:gd name="T73" fmla="*/ 119 h 125"/>
              <a:gd name="T74" fmla="*/ 79 w 115"/>
              <a:gd name="T75" fmla="*/ 121 h 125"/>
              <a:gd name="T76" fmla="*/ 65 w 115"/>
              <a:gd name="T77" fmla="*/ 124 h 125"/>
              <a:gd name="T78" fmla="*/ 28 w 115"/>
              <a:gd name="T79" fmla="*/ 121 h 125"/>
              <a:gd name="T80" fmla="*/ 3 w 115"/>
              <a:gd name="T81" fmla="*/ 95 h 125"/>
              <a:gd name="T82" fmla="*/ 0 w 115"/>
              <a:gd name="T83" fmla="*/ 68 h 125"/>
              <a:gd name="T84" fmla="*/ 4 w 115"/>
              <a:gd name="T85" fmla="*/ 45 h 125"/>
              <a:gd name="T86" fmla="*/ 17 w 115"/>
              <a:gd name="T87" fmla="*/ 20 h 125"/>
              <a:gd name="T88" fmla="*/ 45 w 115"/>
              <a:gd name="T89" fmla="*/ 3 h 125"/>
              <a:gd name="T90" fmla="*/ 88 w 115"/>
              <a:gd name="T91" fmla="*/ 3 h 125"/>
              <a:gd name="T92" fmla="*/ 112 w 115"/>
              <a:gd name="T93" fmla="*/ 26 h 125"/>
              <a:gd name="T94" fmla="*/ 72 w 115"/>
              <a:gd name="T95" fmla="*/ 48 h 125"/>
              <a:gd name="T96" fmla="*/ 57 w 115"/>
              <a:gd name="T97" fmla="*/ 37 h 125"/>
              <a:gd name="T98" fmla="*/ 45 w 115"/>
              <a:gd name="T99" fmla="*/ 43 h 125"/>
              <a:gd name="T100" fmla="*/ 39 w 115"/>
              <a:gd name="T101" fmla="*/ 57 h 125"/>
              <a:gd name="T102" fmla="*/ 37 w 115"/>
              <a:gd name="T103" fmla="*/ 70 h 125"/>
              <a:gd name="T104" fmla="*/ 48 w 115"/>
              <a:gd name="T105" fmla="*/ 84 h 125"/>
              <a:gd name="T106" fmla="*/ 57 w 115"/>
              <a:gd name="T107" fmla="*/ 81 h 125"/>
              <a:gd name="T108" fmla="*/ 68 w 115"/>
              <a:gd name="T109" fmla="*/ 7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" h="125">
                <a:moveTo>
                  <a:pt x="115" y="44"/>
                </a:moveTo>
                <a:cubicBezTo>
                  <a:pt x="115" y="48"/>
                  <a:pt x="115" y="51"/>
                  <a:pt x="114" y="55"/>
                </a:cubicBezTo>
                <a:cubicBezTo>
                  <a:pt x="114" y="59"/>
                  <a:pt x="113" y="62"/>
                  <a:pt x="112" y="66"/>
                </a:cubicBezTo>
                <a:cubicBezTo>
                  <a:pt x="111" y="69"/>
                  <a:pt x="110" y="73"/>
                  <a:pt x="108" y="76"/>
                </a:cubicBezTo>
                <a:cubicBezTo>
                  <a:pt x="107" y="79"/>
                  <a:pt x="105" y="82"/>
                  <a:pt x="103" y="84"/>
                </a:cubicBezTo>
                <a:cubicBezTo>
                  <a:pt x="100" y="87"/>
                  <a:pt x="98" y="88"/>
                  <a:pt x="95" y="90"/>
                </a:cubicBezTo>
                <a:cubicBezTo>
                  <a:pt x="92" y="91"/>
                  <a:pt x="88" y="92"/>
                  <a:pt x="84" y="92"/>
                </a:cubicBezTo>
                <a:cubicBezTo>
                  <a:pt x="82" y="92"/>
                  <a:pt x="80" y="92"/>
                  <a:pt x="79" y="91"/>
                </a:cubicBezTo>
                <a:cubicBezTo>
                  <a:pt x="77" y="91"/>
                  <a:pt x="75" y="90"/>
                  <a:pt x="74" y="89"/>
                </a:cubicBezTo>
                <a:cubicBezTo>
                  <a:pt x="73" y="88"/>
                  <a:pt x="72" y="87"/>
                  <a:pt x="71" y="85"/>
                </a:cubicBezTo>
                <a:cubicBezTo>
                  <a:pt x="70" y="84"/>
                  <a:pt x="69" y="82"/>
                  <a:pt x="69" y="80"/>
                </a:cubicBezTo>
                <a:cubicBezTo>
                  <a:pt x="67" y="82"/>
                  <a:pt x="65" y="84"/>
                  <a:pt x="63" y="85"/>
                </a:cubicBezTo>
                <a:cubicBezTo>
                  <a:pt x="61" y="87"/>
                  <a:pt x="59" y="88"/>
                  <a:pt x="57" y="89"/>
                </a:cubicBezTo>
                <a:cubicBezTo>
                  <a:pt x="55" y="90"/>
                  <a:pt x="53" y="91"/>
                  <a:pt x="51" y="91"/>
                </a:cubicBezTo>
                <a:cubicBezTo>
                  <a:pt x="49" y="92"/>
                  <a:pt x="48" y="92"/>
                  <a:pt x="46" y="92"/>
                </a:cubicBezTo>
                <a:cubicBezTo>
                  <a:pt x="44" y="92"/>
                  <a:pt x="42" y="92"/>
                  <a:pt x="40" y="91"/>
                </a:cubicBezTo>
                <a:cubicBezTo>
                  <a:pt x="38" y="91"/>
                  <a:pt x="37" y="90"/>
                  <a:pt x="36" y="90"/>
                </a:cubicBezTo>
                <a:cubicBezTo>
                  <a:pt x="34" y="89"/>
                  <a:pt x="33" y="88"/>
                  <a:pt x="32" y="87"/>
                </a:cubicBezTo>
                <a:cubicBezTo>
                  <a:pt x="31" y="85"/>
                  <a:pt x="30" y="84"/>
                  <a:pt x="30" y="82"/>
                </a:cubicBezTo>
                <a:cubicBezTo>
                  <a:pt x="29" y="81"/>
                  <a:pt x="29" y="79"/>
                  <a:pt x="28" y="77"/>
                </a:cubicBezTo>
                <a:cubicBezTo>
                  <a:pt x="28" y="75"/>
                  <a:pt x="28" y="73"/>
                  <a:pt x="28" y="71"/>
                </a:cubicBezTo>
                <a:cubicBezTo>
                  <a:pt x="28" y="69"/>
                  <a:pt x="28" y="66"/>
                  <a:pt x="28" y="63"/>
                </a:cubicBezTo>
                <a:cubicBezTo>
                  <a:pt x="29" y="60"/>
                  <a:pt x="29" y="57"/>
                  <a:pt x="30" y="54"/>
                </a:cubicBezTo>
                <a:cubicBezTo>
                  <a:pt x="31" y="51"/>
                  <a:pt x="32" y="48"/>
                  <a:pt x="34" y="45"/>
                </a:cubicBezTo>
                <a:cubicBezTo>
                  <a:pt x="35" y="42"/>
                  <a:pt x="37" y="39"/>
                  <a:pt x="39" y="37"/>
                </a:cubicBezTo>
                <a:cubicBezTo>
                  <a:pt x="41" y="34"/>
                  <a:pt x="44" y="32"/>
                  <a:pt x="47" y="31"/>
                </a:cubicBezTo>
                <a:cubicBezTo>
                  <a:pt x="50" y="29"/>
                  <a:pt x="53" y="29"/>
                  <a:pt x="57" y="29"/>
                </a:cubicBezTo>
                <a:cubicBezTo>
                  <a:pt x="59" y="29"/>
                  <a:pt x="61" y="29"/>
                  <a:pt x="62" y="29"/>
                </a:cubicBezTo>
                <a:cubicBezTo>
                  <a:pt x="64" y="30"/>
                  <a:pt x="65" y="30"/>
                  <a:pt x="67" y="31"/>
                </a:cubicBezTo>
                <a:cubicBezTo>
                  <a:pt x="68" y="32"/>
                  <a:pt x="70" y="33"/>
                  <a:pt x="71" y="35"/>
                </a:cubicBezTo>
                <a:cubicBezTo>
                  <a:pt x="72" y="36"/>
                  <a:pt x="74" y="37"/>
                  <a:pt x="75" y="39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0"/>
                  <a:pt x="78" y="30"/>
                </a:cubicBezTo>
                <a:cubicBezTo>
                  <a:pt x="78" y="30"/>
                  <a:pt x="79" y="30"/>
                  <a:pt x="81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3" y="30"/>
                  <a:pt x="84" y="30"/>
                  <a:pt x="84" y="30"/>
                </a:cubicBezTo>
                <a:cubicBezTo>
                  <a:pt x="84" y="30"/>
                  <a:pt x="84" y="30"/>
                  <a:pt x="84" y="31"/>
                </a:cubicBezTo>
                <a:cubicBezTo>
                  <a:pt x="85" y="31"/>
                  <a:pt x="85" y="31"/>
                  <a:pt x="85" y="32"/>
                </a:cubicBezTo>
                <a:cubicBezTo>
                  <a:pt x="77" y="69"/>
                  <a:pt x="77" y="69"/>
                  <a:pt x="77" y="69"/>
                </a:cubicBezTo>
                <a:cubicBezTo>
                  <a:pt x="76" y="74"/>
                  <a:pt x="77" y="78"/>
                  <a:pt x="78" y="80"/>
                </a:cubicBezTo>
                <a:cubicBezTo>
                  <a:pt x="79" y="83"/>
                  <a:pt x="82" y="84"/>
                  <a:pt x="86" y="84"/>
                </a:cubicBezTo>
                <a:cubicBezTo>
                  <a:pt x="89" y="84"/>
                  <a:pt x="91" y="83"/>
                  <a:pt x="93" y="82"/>
                </a:cubicBezTo>
                <a:cubicBezTo>
                  <a:pt x="94" y="81"/>
                  <a:pt x="96" y="79"/>
                  <a:pt x="97" y="77"/>
                </a:cubicBezTo>
                <a:cubicBezTo>
                  <a:pt x="99" y="75"/>
                  <a:pt x="100" y="73"/>
                  <a:pt x="101" y="71"/>
                </a:cubicBezTo>
                <a:cubicBezTo>
                  <a:pt x="102" y="68"/>
                  <a:pt x="103" y="65"/>
                  <a:pt x="104" y="62"/>
                </a:cubicBezTo>
                <a:cubicBezTo>
                  <a:pt x="104" y="59"/>
                  <a:pt x="105" y="56"/>
                  <a:pt x="105" y="53"/>
                </a:cubicBezTo>
                <a:cubicBezTo>
                  <a:pt x="105" y="50"/>
                  <a:pt x="105" y="47"/>
                  <a:pt x="105" y="44"/>
                </a:cubicBezTo>
                <a:cubicBezTo>
                  <a:pt x="105" y="40"/>
                  <a:pt x="105" y="35"/>
                  <a:pt x="103" y="31"/>
                </a:cubicBezTo>
                <a:cubicBezTo>
                  <a:pt x="102" y="26"/>
                  <a:pt x="100" y="22"/>
                  <a:pt x="97" y="19"/>
                </a:cubicBezTo>
                <a:cubicBezTo>
                  <a:pt x="94" y="16"/>
                  <a:pt x="90" y="13"/>
                  <a:pt x="84" y="11"/>
                </a:cubicBezTo>
                <a:cubicBezTo>
                  <a:pt x="79" y="9"/>
                  <a:pt x="73" y="8"/>
                  <a:pt x="65" y="8"/>
                </a:cubicBezTo>
                <a:cubicBezTo>
                  <a:pt x="58" y="8"/>
                  <a:pt x="52" y="9"/>
                  <a:pt x="47" y="10"/>
                </a:cubicBezTo>
                <a:cubicBezTo>
                  <a:pt x="42" y="12"/>
                  <a:pt x="37" y="14"/>
                  <a:pt x="33" y="17"/>
                </a:cubicBezTo>
                <a:cubicBezTo>
                  <a:pt x="29" y="19"/>
                  <a:pt x="26" y="22"/>
                  <a:pt x="23" y="26"/>
                </a:cubicBezTo>
                <a:cubicBezTo>
                  <a:pt x="21" y="29"/>
                  <a:pt x="18" y="33"/>
                  <a:pt x="17" y="37"/>
                </a:cubicBezTo>
                <a:cubicBezTo>
                  <a:pt x="15" y="40"/>
                  <a:pt x="14" y="44"/>
                  <a:pt x="13" y="48"/>
                </a:cubicBezTo>
                <a:cubicBezTo>
                  <a:pt x="12" y="52"/>
                  <a:pt x="11" y="56"/>
                  <a:pt x="10" y="59"/>
                </a:cubicBezTo>
                <a:cubicBezTo>
                  <a:pt x="10" y="62"/>
                  <a:pt x="10" y="65"/>
                  <a:pt x="10" y="68"/>
                </a:cubicBezTo>
                <a:cubicBezTo>
                  <a:pt x="9" y="71"/>
                  <a:pt x="9" y="73"/>
                  <a:pt x="9" y="75"/>
                </a:cubicBezTo>
                <a:cubicBezTo>
                  <a:pt x="9" y="80"/>
                  <a:pt x="10" y="86"/>
                  <a:pt x="12" y="91"/>
                </a:cubicBezTo>
                <a:cubicBezTo>
                  <a:pt x="13" y="96"/>
                  <a:pt x="15" y="101"/>
                  <a:pt x="19" y="104"/>
                </a:cubicBezTo>
                <a:cubicBezTo>
                  <a:pt x="22" y="108"/>
                  <a:pt x="27" y="111"/>
                  <a:pt x="33" y="113"/>
                </a:cubicBezTo>
                <a:cubicBezTo>
                  <a:pt x="39" y="115"/>
                  <a:pt x="46" y="117"/>
                  <a:pt x="55" y="117"/>
                </a:cubicBezTo>
                <a:cubicBezTo>
                  <a:pt x="59" y="117"/>
                  <a:pt x="62" y="116"/>
                  <a:pt x="65" y="116"/>
                </a:cubicBezTo>
                <a:cubicBezTo>
                  <a:pt x="68" y="115"/>
                  <a:pt x="71" y="115"/>
                  <a:pt x="73" y="115"/>
                </a:cubicBezTo>
                <a:cubicBezTo>
                  <a:pt x="75" y="114"/>
                  <a:pt x="77" y="114"/>
                  <a:pt x="79" y="113"/>
                </a:cubicBezTo>
                <a:cubicBezTo>
                  <a:pt x="80" y="113"/>
                  <a:pt x="81" y="113"/>
                  <a:pt x="81" y="11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2" y="113"/>
                  <a:pt x="83" y="113"/>
                  <a:pt x="83" y="113"/>
                </a:cubicBezTo>
                <a:cubicBezTo>
                  <a:pt x="83" y="114"/>
                  <a:pt x="83" y="114"/>
                  <a:pt x="83" y="115"/>
                </a:cubicBezTo>
                <a:cubicBezTo>
                  <a:pt x="83" y="115"/>
                  <a:pt x="83" y="116"/>
                  <a:pt x="83" y="116"/>
                </a:cubicBezTo>
                <a:cubicBezTo>
                  <a:pt x="83" y="117"/>
                  <a:pt x="83" y="117"/>
                  <a:pt x="83" y="11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19"/>
                  <a:pt x="83" y="119"/>
                  <a:pt x="82" y="119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1" y="120"/>
                  <a:pt x="81" y="121"/>
                  <a:pt x="79" y="121"/>
                </a:cubicBezTo>
                <a:cubicBezTo>
                  <a:pt x="78" y="122"/>
                  <a:pt x="76" y="122"/>
                  <a:pt x="73" y="123"/>
                </a:cubicBezTo>
                <a:cubicBezTo>
                  <a:pt x="71" y="123"/>
                  <a:pt x="68" y="124"/>
                  <a:pt x="65" y="124"/>
                </a:cubicBezTo>
                <a:cubicBezTo>
                  <a:pt x="61" y="125"/>
                  <a:pt x="58" y="125"/>
                  <a:pt x="54" y="125"/>
                </a:cubicBezTo>
                <a:cubicBezTo>
                  <a:pt x="44" y="125"/>
                  <a:pt x="35" y="124"/>
                  <a:pt x="28" y="121"/>
                </a:cubicBezTo>
                <a:cubicBezTo>
                  <a:pt x="22" y="119"/>
                  <a:pt x="16" y="115"/>
                  <a:pt x="12" y="111"/>
                </a:cubicBezTo>
                <a:cubicBezTo>
                  <a:pt x="8" y="107"/>
                  <a:pt x="5" y="101"/>
                  <a:pt x="3" y="95"/>
                </a:cubicBezTo>
                <a:cubicBezTo>
                  <a:pt x="1" y="89"/>
                  <a:pt x="0" y="82"/>
                  <a:pt x="0" y="75"/>
                </a:cubicBezTo>
                <a:cubicBezTo>
                  <a:pt x="0" y="73"/>
                  <a:pt x="0" y="71"/>
                  <a:pt x="0" y="68"/>
                </a:cubicBezTo>
                <a:cubicBezTo>
                  <a:pt x="0" y="64"/>
                  <a:pt x="1" y="61"/>
                  <a:pt x="1" y="57"/>
                </a:cubicBezTo>
                <a:cubicBezTo>
                  <a:pt x="2" y="53"/>
                  <a:pt x="3" y="49"/>
                  <a:pt x="4" y="45"/>
                </a:cubicBezTo>
                <a:cubicBezTo>
                  <a:pt x="5" y="40"/>
                  <a:pt x="7" y="36"/>
                  <a:pt x="9" y="32"/>
                </a:cubicBezTo>
                <a:cubicBezTo>
                  <a:pt x="11" y="28"/>
                  <a:pt x="14" y="24"/>
                  <a:pt x="17" y="20"/>
                </a:cubicBezTo>
                <a:cubicBezTo>
                  <a:pt x="20" y="16"/>
                  <a:pt x="24" y="13"/>
                  <a:pt x="29" y="10"/>
                </a:cubicBezTo>
                <a:cubicBezTo>
                  <a:pt x="33" y="7"/>
                  <a:pt x="39" y="4"/>
                  <a:pt x="45" y="3"/>
                </a:cubicBezTo>
                <a:cubicBezTo>
                  <a:pt x="51" y="1"/>
                  <a:pt x="58" y="0"/>
                  <a:pt x="66" y="0"/>
                </a:cubicBezTo>
                <a:cubicBezTo>
                  <a:pt x="74" y="0"/>
                  <a:pt x="82" y="1"/>
                  <a:pt x="88" y="3"/>
                </a:cubicBezTo>
                <a:cubicBezTo>
                  <a:pt x="94" y="5"/>
                  <a:pt x="99" y="8"/>
                  <a:pt x="103" y="12"/>
                </a:cubicBezTo>
                <a:cubicBezTo>
                  <a:pt x="107" y="16"/>
                  <a:pt x="110" y="20"/>
                  <a:pt x="112" y="26"/>
                </a:cubicBezTo>
                <a:cubicBezTo>
                  <a:pt x="114" y="31"/>
                  <a:pt x="115" y="37"/>
                  <a:pt x="115" y="44"/>
                </a:cubicBezTo>
                <a:close/>
                <a:moveTo>
                  <a:pt x="72" y="48"/>
                </a:moveTo>
                <a:cubicBezTo>
                  <a:pt x="70" y="44"/>
                  <a:pt x="68" y="42"/>
                  <a:pt x="65" y="40"/>
                </a:cubicBezTo>
                <a:cubicBezTo>
                  <a:pt x="63" y="38"/>
                  <a:pt x="60" y="37"/>
                  <a:pt x="57" y="37"/>
                </a:cubicBezTo>
                <a:cubicBezTo>
                  <a:pt x="55" y="37"/>
                  <a:pt x="53" y="37"/>
                  <a:pt x="51" y="38"/>
                </a:cubicBezTo>
                <a:cubicBezTo>
                  <a:pt x="49" y="40"/>
                  <a:pt x="47" y="41"/>
                  <a:pt x="45" y="43"/>
                </a:cubicBezTo>
                <a:cubicBezTo>
                  <a:pt x="44" y="45"/>
                  <a:pt x="43" y="47"/>
                  <a:pt x="42" y="50"/>
                </a:cubicBezTo>
                <a:cubicBezTo>
                  <a:pt x="41" y="52"/>
                  <a:pt x="40" y="54"/>
                  <a:pt x="39" y="57"/>
                </a:cubicBezTo>
                <a:cubicBezTo>
                  <a:pt x="39" y="59"/>
                  <a:pt x="38" y="62"/>
                  <a:pt x="38" y="64"/>
                </a:cubicBezTo>
                <a:cubicBezTo>
                  <a:pt x="38" y="67"/>
                  <a:pt x="37" y="69"/>
                  <a:pt x="37" y="70"/>
                </a:cubicBezTo>
                <a:cubicBezTo>
                  <a:pt x="37" y="75"/>
                  <a:pt x="38" y="78"/>
                  <a:pt x="40" y="80"/>
                </a:cubicBezTo>
                <a:cubicBezTo>
                  <a:pt x="41" y="83"/>
                  <a:pt x="44" y="84"/>
                  <a:pt x="48" y="84"/>
                </a:cubicBezTo>
                <a:cubicBezTo>
                  <a:pt x="49" y="84"/>
                  <a:pt x="50" y="83"/>
                  <a:pt x="52" y="83"/>
                </a:cubicBezTo>
                <a:cubicBezTo>
                  <a:pt x="53" y="83"/>
                  <a:pt x="55" y="82"/>
                  <a:pt x="57" y="81"/>
                </a:cubicBezTo>
                <a:cubicBezTo>
                  <a:pt x="58" y="80"/>
                  <a:pt x="60" y="78"/>
                  <a:pt x="62" y="77"/>
                </a:cubicBezTo>
                <a:cubicBezTo>
                  <a:pt x="64" y="75"/>
                  <a:pt x="66" y="73"/>
                  <a:pt x="68" y="71"/>
                </a:cubicBezTo>
                <a:lnTo>
                  <a:pt x="7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207" name="smart phone"/>
          <p:cNvGrpSpPr/>
          <p:nvPr>
            <p:custDataLst>
              <p:tags r:id="rId26"/>
            </p:custDataLst>
          </p:nvPr>
        </p:nvGrpSpPr>
        <p:grpSpPr>
          <a:xfrm>
            <a:off x="687513" y="2906976"/>
            <a:ext cx="280632" cy="493369"/>
            <a:chOff x="2414138" y="2698290"/>
            <a:chExt cx="280632" cy="493369"/>
          </a:xfrm>
        </p:grpSpPr>
        <p:sp>
          <p:nvSpPr>
            <p:cNvPr id="208" name="Freeform 83"/>
            <p:cNvSpPr>
              <a:spLocks/>
            </p:cNvSpPr>
            <p:nvPr/>
          </p:nvSpPr>
          <p:spPr bwMode="auto">
            <a:xfrm>
              <a:off x="2420173" y="2704325"/>
              <a:ext cx="268561" cy="481299"/>
            </a:xfrm>
            <a:custGeom>
              <a:avLst/>
              <a:gdLst>
                <a:gd name="T0" fmla="*/ 87 w 87"/>
                <a:gd name="T1" fmla="*/ 142 h 156"/>
                <a:gd name="T2" fmla="*/ 73 w 87"/>
                <a:gd name="T3" fmla="*/ 156 h 156"/>
                <a:gd name="T4" fmla="*/ 13 w 87"/>
                <a:gd name="T5" fmla="*/ 156 h 156"/>
                <a:gd name="T6" fmla="*/ 0 w 87"/>
                <a:gd name="T7" fmla="*/ 142 h 156"/>
                <a:gd name="T8" fmla="*/ 0 w 87"/>
                <a:gd name="T9" fmla="*/ 13 h 156"/>
                <a:gd name="T10" fmla="*/ 13 w 87"/>
                <a:gd name="T11" fmla="*/ 0 h 156"/>
                <a:gd name="T12" fmla="*/ 73 w 87"/>
                <a:gd name="T13" fmla="*/ 0 h 156"/>
                <a:gd name="T14" fmla="*/ 87 w 87"/>
                <a:gd name="T15" fmla="*/ 13 h 156"/>
                <a:gd name="T16" fmla="*/ 87 w 87"/>
                <a:gd name="T17" fmla="*/ 142 h 156"/>
                <a:gd name="T18" fmla="*/ 87 w 87"/>
                <a:gd name="T1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56">
                  <a:moveTo>
                    <a:pt x="87" y="142"/>
                  </a:moveTo>
                  <a:cubicBezTo>
                    <a:pt x="87" y="149"/>
                    <a:pt x="80" y="156"/>
                    <a:pt x="7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7" y="156"/>
                    <a:pt x="0" y="149"/>
                    <a:pt x="0" y="14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7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7" y="5"/>
                    <a:pt x="87" y="1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9" name="Freeform 84"/>
            <p:cNvSpPr>
              <a:spLocks noEditPoints="1"/>
            </p:cNvSpPr>
            <p:nvPr/>
          </p:nvSpPr>
          <p:spPr bwMode="auto">
            <a:xfrm>
              <a:off x="2414138" y="2698290"/>
              <a:ext cx="280632" cy="493369"/>
            </a:xfrm>
            <a:custGeom>
              <a:avLst/>
              <a:gdLst>
                <a:gd name="T0" fmla="*/ 75 w 91"/>
                <a:gd name="T1" fmla="*/ 160 h 160"/>
                <a:gd name="T2" fmla="*/ 15 w 91"/>
                <a:gd name="T3" fmla="*/ 160 h 160"/>
                <a:gd name="T4" fmla="*/ 0 w 91"/>
                <a:gd name="T5" fmla="*/ 144 h 160"/>
                <a:gd name="T6" fmla="*/ 0 w 91"/>
                <a:gd name="T7" fmla="*/ 15 h 160"/>
                <a:gd name="T8" fmla="*/ 15 w 91"/>
                <a:gd name="T9" fmla="*/ 0 h 160"/>
                <a:gd name="T10" fmla="*/ 75 w 91"/>
                <a:gd name="T11" fmla="*/ 0 h 160"/>
                <a:gd name="T12" fmla="*/ 91 w 91"/>
                <a:gd name="T13" fmla="*/ 15 h 160"/>
                <a:gd name="T14" fmla="*/ 91 w 91"/>
                <a:gd name="T15" fmla="*/ 144 h 160"/>
                <a:gd name="T16" fmla="*/ 75 w 91"/>
                <a:gd name="T17" fmla="*/ 160 h 160"/>
                <a:gd name="T18" fmla="*/ 15 w 91"/>
                <a:gd name="T19" fmla="*/ 4 h 160"/>
                <a:gd name="T20" fmla="*/ 4 w 91"/>
                <a:gd name="T21" fmla="*/ 15 h 160"/>
                <a:gd name="T22" fmla="*/ 4 w 91"/>
                <a:gd name="T23" fmla="*/ 144 h 160"/>
                <a:gd name="T24" fmla="*/ 15 w 91"/>
                <a:gd name="T25" fmla="*/ 156 h 160"/>
                <a:gd name="T26" fmla="*/ 75 w 91"/>
                <a:gd name="T27" fmla="*/ 156 h 160"/>
                <a:gd name="T28" fmla="*/ 86 w 91"/>
                <a:gd name="T29" fmla="*/ 144 h 160"/>
                <a:gd name="T30" fmla="*/ 86 w 91"/>
                <a:gd name="T31" fmla="*/ 15 h 160"/>
                <a:gd name="T32" fmla="*/ 75 w 91"/>
                <a:gd name="T33" fmla="*/ 4 h 160"/>
                <a:gd name="T34" fmla="*/ 15 w 91"/>
                <a:gd name="T3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60">
                  <a:moveTo>
                    <a:pt x="75" y="160"/>
                  </a:moveTo>
                  <a:cubicBezTo>
                    <a:pt x="15" y="160"/>
                    <a:pt x="15" y="160"/>
                    <a:pt x="15" y="160"/>
                  </a:cubicBezTo>
                  <a:cubicBezTo>
                    <a:pt x="8" y="160"/>
                    <a:pt x="0" y="152"/>
                    <a:pt x="0" y="1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1" y="6"/>
                    <a:pt x="91" y="1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52"/>
                    <a:pt x="83" y="160"/>
                    <a:pt x="75" y="160"/>
                  </a:cubicBezTo>
                  <a:close/>
                  <a:moveTo>
                    <a:pt x="15" y="4"/>
                  </a:moveTo>
                  <a:cubicBezTo>
                    <a:pt x="10" y="4"/>
                    <a:pt x="4" y="8"/>
                    <a:pt x="4" y="15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50"/>
                    <a:pt x="10" y="156"/>
                    <a:pt x="15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81" y="156"/>
                    <a:pt x="86" y="150"/>
                    <a:pt x="86" y="14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8"/>
                    <a:pt x="81" y="4"/>
                    <a:pt x="75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0" name="Freeform 85"/>
            <p:cNvSpPr>
              <a:spLocks/>
            </p:cNvSpPr>
            <p:nvPr/>
          </p:nvSpPr>
          <p:spPr bwMode="auto">
            <a:xfrm>
              <a:off x="2460910" y="2760150"/>
              <a:ext cx="187088" cy="324387"/>
            </a:xfrm>
            <a:custGeom>
              <a:avLst/>
              <a:gdLst>
                <a:gd name="T0" fmla="*/ 0 w 124"/>
                <a:gd name="T1" fmla="*/ 0 h 215"/>
                <a:gd name="T2" fmla="*/ 124 w 124"/>
                <a:gd name="T3" fmla="*/ 0 h 215"/>
                <a:gd name="T4" fmla="*/ 124 w 124"/>
                <a:gd name="T5" fmla="*/ 215 h 215"/>
                <a:gd name="T6" fmla="*/ 0 w 124"/>
                <a:gd name="T7" fmla="*/ 215 h 215"/>
                <a:gd name="T8" fmla="*/ 0 w 124"/>
                <a:gd name="T9" fmla="*/ 0 h 215"/>
                <a:gd name="T10" fmla="*/ 0 w 124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15">
                  <a:moveTo>
                    <a:pt x="0" y="0"/>
                  </a:moveTo>
                  <a:lnTo>
                    <a:pt x="124" y="0"/>
                  </a:lnTo>
                  <a:lnTo>
                    <a:pt x="124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1" name="Freeform 86"/>
            <p:cNvSpPr>
              <a:spLocks noEditPoints="1"/>
            </p:cNvSpPr>
            <p:nvPr/>
          </p:nvSpPr>
          <p:spPr bwMode="auto">
            <a:xfrm>
              <a:off x="2454875" y="2754115"/>
              <a:ext cx="196140" cy="333439"/>
            </a:xfrm>
            <a:custGeom>
              <a:avLst/>
              <a:gdLst>
                <a:gd name="T0" fmla="*/ 63 w 64"/>
                <a:gd name="T1" fmla="*/ 108 h 108"/>
                <a:gd name="T2" fmla="*/ 2 w 64"/>
                <a:gd name="T3" fmla="*/ 108 h 108"/>
                <a:gd name="T4" fmla="*/ 0 w 64"/>
                <a:gd name="T5" fmla="*/ 107 h 108"/>
                <a:gd name="T6" fmla="*/ 0 w 64"/>
                <a:gd name="T7" fmla="*/ 2 h 108"/>
                <a:gd name="T8" fmla="*/ 2 w 64"/>
                <a:gd name="T9" fmla="*/ 0 h 108"/>
                <a:gd name="T10" fmla="*/ 63 w 64"/>
                <a:gd name="T11" fmla="*/ 0 h 108"/>
                <a:gd name="T12" fmla="*/ 64 w 64"/>
                <a:gd name="T13" fmla="*/ 2 h 108"/>
                <a:gd name="T14" fmla="*/ 64 w 64"/>
                <a:gd name="T15" fmla="*/ 107 h 108"/>
                <a:gd name="T16" fmla="*/ 63 w 64"/>
                <a:gd name="T17" fmla="*/ 108 h 108"/>
                <a:gd name="T18" fmla="*/ 3 w 64"/>
                <a:gd name="T19" fmla="*/ 105 h 108"/>
                <a:gd name="T20" fmla="*/ 62 w 64"/>
                <a:gd name="T21" fmla="*/ 105 h 108"/>
                <a:gd name="T22" fmla="*/ 62 w 64"/>
                <a:gd name="T23" fmla="*/ 3 h 108"/>
                <a:gd name="T24" fmla="*/ 3 w 64"/>
                <a:gd name="T25" fmla="*/ 3 h 108"/>
                <a:gd name="T26" fmla="*/ 3 w 64"/>
                <a:gd name="T27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8">
                  <a:moveTo>
                    <a:pt x="63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1"/>
                    <a:pt x="64" y="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7"/>
                    <a:pt x="64" y="108"/>
                    <a:pt x="63" y="108"/>
                  </a:cubicBezTo>
                  <a:close/>
                  <a:moveTo>
                    <a:pt x="3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2" name="Oval 87"/>
            <p:cNvSpPr>
              <a:spLocks noChangeArrowheads="1"/>
            </p:cNvSpPr>
            <p:nvPr/>
          </p:nvSpPr>
          <p:spPr bwMode="auto">
            <a:xfrm>
              <a:off x="2531823" y="3105659"/>
              <a:ext cx="45263" cy="497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213" name="envelope"/>
          <p:cNvGrpSpPr/>
          <p:nvPr>
            <p:custDataLst>
              <p:tags r:id="rId27"/>
            </p:custDataLst>
          </p:nvPr>
        </p:nvGrpSpPr>
        <p:grpSpPr>
          <a:xfrm>
            <a:off x="1063197" y="2383433"/>
            <a:ext cx="488842" cy="381720"/>
            <a:chOff x="2789822" y="2174747"/>
            <a:chExt cx="488842" cy="381720"/>
          </a:xfrm>
        </p:grpSpPr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2803402" y="2183799"/>
              <a:ext cx="464702" cy="360597"/>
            </a:xfrm>
            <a:custGeom>
              <a:avLst/>
              <a:gdLst>
                <a:gd name="T0" fmla="*/ 140 w 151"/>
                <a:gd name="T1" fmla="*/ 0 h 117"/>
                <a:gd name="T2" fmla="*/ 151 w 151"/>
                <a:gd name="T3" fmla="*/ 11 h 117"/>
                <a:gd name="T4" fmla="*/ 151 w 151"/>
                <a:gd name="T5" fmla="*/ 107 h 117"/>
                <a:gd name="T6" fmla="*/ 140 w 151"/>
                <a:gd name="T7" fmla="*/ 117 h 117"/>
                <a:gd name="T8" fmla="*/ 10 w 151"/>
                <a:gd name="T9" fmla="*/ 117 h 117"/>
                <a:gd name="T10" fmla="*/ 0 w 151"/>
                <a:gd name="T11" fmla="*/ 107 h 117"/>
                <a:gd name="T12" fmla="*/ 0 w 151"/>
                <a:gd name="T13" fmla="*/ 11 h 117"/>
                <a:gd name="T14" fmla="*/ 10 w 151"/>
                <a:gd name="T15" fmla="*/ 0 h 117"/>
                <a:gd name="T16" fmla="*/ 140 w 15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17">
                  <a:moveTo>
                    <a:pt x="140" y="0"/>
                  </a:moveTo>
                  <a:cubicBezTo>
                    <a:pt x="146" y="0"/>
                    <a:pt x="151" y="5"/>
                    <a:pt x="151" y="11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1" y="112"/>
                    <a:pt x="146" y="117"/>
                    <a:pt x="14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5" y="117"/>
                    <a:pt x="0" y="112"/>
                    <a:pt x="0" y="10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2809437" y="2198887"/>
              <a:ext cx="449614" cy="215755"/>
            </a:xfrm>
            <a:custGeom>
              <a:avLst/>
              <a:gdLst>
                <a:gd name="T0" fmla="*/ 146 w 146"/>
                <a:gd name="T1" fmla="*/ 0 h 70"/>
                <a:gd name="T2" fmla="*/ 78 w 146"/>
                <a:gd name="T3" fmla="*/ 66 h 70"/>
                <a:gd name="T4" fmla="*/ 63 w 146"/>
                <a:gd name="T5" fmla="*/ 65 h 70"/>
                <a:gd name="T6" fmla="*/ 0 w 146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70">
                  <a:moveTo>
                    <a:pt x="146" y="0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4" y="70"/>
                    <a:pt x="67" y="70"/>
                    <a:pt x="63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6" name="Freeform 90"/>
            <p:cNvSpPr>
              <a:spLocks noEditPoints="1"/>
            </p:cNvSpPr>
            <p:nvPr/>
          </p:nvSpPr>
          <p:spPr bwMode="auto">
            <a:xfrm>
              <a:off x="2789822" y="2174747"/>
              <a:ext cx="488842" cy="381720"/>
            </a:xfrm>
            <a:custGeom>
              <a:avLst/>
              <a:gdLst>
                <a:gd name="T0" fmla="*/ 144 w 158"/>
                <a:gd name="T1" fmla="*/ 0 h 124"/>
                <a:gd name="T2" fmla="*/ 14 w 158"/>
                <a:gd name="T3" fmla="*/ 0 h 124"/>
                <a:gd name="T4" fmla="*/ 0 w 158"/>
                <a:gd name="T5" fmla="*/ 14 h 124"/>
                <a:gd name="T6" fmla="*/ 0 w 158"/>
                <a:gd name="T7" fmla="*/ 110 h 124"/>
                <a:gd name="T8" fmla="*/ 14 w 158"/>
                <a:gd name="T9" fmla="*/ 124 h 124"/>
                <a:gd name="T10" fmla="*/ 144 w 158"/>
                <a:gd name="T11" fmla="*/ 124 h 124"/>
                <a:gd name="T12" fmla="*/ 158 w 158"/>
                <a:gd name="T13" fmla="*/ 110 h 124"/>
                <a:gd name="T14" fmla="*/ 158 w 158"/>
                <a:gd name="T15" fmla="*/ 14 h 124"/>
                <a:gd name="T16" fmla="*/ 144 w 158"/>
                <a:gd name="T17" fmla="*/ 0 h 124"/>
                <a:gd name="T18" fmla="*/ 144 w 158"/>
                <a:gd name="T19" fmla="*/ 7 h 124"/>
                <a:gd name="T20" fmla="*/ 147 w 158"/>
                <a:gd name="T21" fmla="*/ 8 h 124"/>
                <a:gd name="T22" fmla="*/ 81 w 158"/>
                <a:gd name="T23" fmla="*/ 71 h 124"/>
                <a:gd name="T24" fmla="*/ 77 w 158"/>
                <a:gd name="T25" fmla="*/ 73 h 124"/>
                <a:gd name="T26" fmla="*/ 72 w 158"/>
                <a:gd name="T27" fmla="*/ 71 h 124"/>
                <a:gd name="T28" fmla="*/ 11 w 158"/>
                <a:gd name="T29" fmla="*/ 8 h 124"/>
                <a:gd name="T30" fmla="*/ 14 w 158"/>
                <a:gd name="T31" fmla="*/ 7 h 124"/>
                <a:gd name="T32" fmla="*/ 144 w 158"/>
                <a:gd name="T33" fmla="*/ 7 h 124"/>
                <a:gd name="T34" fmla="*/ 144 w 158"/>
                <a:gd name="T35" fmla="*/ 116 h 124"/>
                <a:gd name="T36" fmla="*/ 14 w 158"/>
                <a:gd name="T37" fmla="*/ 116 h 124"/>
                <a:gd name="T38" fmla="*/ 8 w 158"/>
                <a:gd name="T39" fmla="*/ 110 h 124"/>
                <a:gd name="T40" fmla="*/ 8 w 158"/>
                <a:gd name="T41" fmla="*/ 15 h 124"/>
                <a:gd name="T42" fmla="*/ 67 w 158"/>
                <a:gd name="T43" fmla="*/ 76 h 124"/>
                <a:gd name="T44" fmla="*/ 77 w 158"/>
                <a:gd name="T45" fmla="*/ 80 h 124"/>
                <a:gd name="T46" fmla="*/ 77 w 158"/>
                <a:gd name="T47" fmla="*/ 80 h 124"/>
                <a:gd name="T48" fmla="*/ 87 w 158"/>
                <a:gd name="T49" fmla="*/ 76 h 124"/>
                <a:gd name="T50" fmla="*/ 151 w 158"/>
                <a:gd name="T51" fmla="*/ 14 h 124"/>
                <a:gd name="T52" fmla="*/ 151 w 158"/>
                <a:gd name="T53" fmla="*/ 110 h 124"/>
                <a:gd name="T54" fmla="*/ 144 w 158"/>
                <a:gd name="T55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24">
                  <a:moveTo>
                    <a:pt x="14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7"/>
                    <a:pt x="7" y="124"/>
                    <a:pt x="14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2" y="124"/>
                    <a:pt x="158" y="117"/>
                    <a:pt x="158" y="11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6"/>
                    <a:pt x="152" y="0"/>
                    <a:pt x="144" y="0"/>
                  </a:cubicBezTo>
                  <a:close/>
                  <a:moveTo>
                    <a:pt x="144" y="7"/>
                  </a:moveTo>
                  <a:cubicBezTo>
                    <a:pt x="145" y="7"/>
                    <a:pt x="146" y="7"/>
                    <a:pt x="147" y="8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2"/>
                    <a:pt x="79" y="73"/>
                    <a:pt x="77" y="73"/>
                  </a:cubicBezTo>
                  <a:cubicBezTo>
                    <a:pt x="75" y="73"/>
                    <a:pt x="73" y="72"/>
                    <a:pt x="72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3" y="7"/>
                    <a:pt x="14" y="7"/>
                  </a:cubicBezTo>
                  <a:lnTo>
                    <a:pt x="144" y="7"/>
                  </a:lnTo>
                  <a:close/>
                  <a:moveTo>
                    <a:pt x="144" y="116"/>
                  </a:moveTo>
                  <a:cubicBezTo>
                    <a:pt x="14" y="116"/>
                    <a:pt x="14" y="116"/>
                    <a:pt x="14" y="116"/>
                  </a:cubicBezTo>
                  <a:cubicBezTo>
                    <a:pt x="11" y="116"/>
                    <a:pt x="8" y="113"/>
                    <a:pt x="8" y="1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81" y="80"/>
                    <a:pt x="84" y="79"/>
                    <a:pt x="87" y="7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3"/>
                    <a:pt x="148" y="116"/>
                    <a:pt x="144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8" y="1779341"/>
            <a:ext cx="807230" cy="246512"/>
          </a:xfrm>
          <a:prstGeom prst="rect">
            <a:avLst/>
          </a:prstGeom>
        </p:spPr>
      </p:pic>
      <p:sp>
        <p:nvSpPr>
          <p:cNvPr id="219" name="green rectangle"/>
          <p:cNvSpPr/>
          <p:nvPr>
            <p:custDataLst>
              <p:tags r:id="rId29"/>
            </p:custDataLst>
          </p:nvPr>
        </p:nvSpPr>
        <p:spPr>
          <a:xfrm>
            <a:off x="4267200" y="838200"/>
            <a:ext cx="4343400" cy="54187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Description : </a:t>
            </a:r>
          </a:p>
          <a:p>
            <a:endParaRPr lang="en-CA" sz="1400" b="1" i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latin typeface="Arial Narrow" panose="020B0606020202030204" pitchFamily="34" charset="0"/>
              </a:rPr>
              <a:t>Les participants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choisiront</a:t>
            </a:r>
            <a:r>
              <a:rPr lang="en-CA" sz="1400" b="1" dirty="0" smtClean="0">
                <a:latin typeface="Arial Narrow" panose="020B0606020202030204" pitchFamily="34" charset="0"/>
              </a:rPr>
              <a:t>, à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partir</a:t>
            </a:r>
            <a:r>
              <a:rPr lang="en-CA" sz="1400" b="1" dirty="0" smtClean="0">
                <a:latin typeface="Arial Narrow" panose="020B0606020202030204" pitchFamily="34" charset="0"/>
              </a:rPr>
              <a:t> d’un menu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complet</a:t>
            </a:r>
            <a:r>
              <a:rPr lang="en-CA" sz="1400" b="1" dirty="0" smtClean="0">
                <a:latin typeface="Arial Narrow" panose="020B0606020202030204" pitchFamily="34" charset="0"/>
              </a:rPr>
              <a:t>, des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plateformes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éducatives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sur</a:t>
            </a:r>
            <a:r>
              <a:rPr lang="en-CA" sz="1400" b="1" dirty="0" smtClean="0">
                <a:latin typeface="Arial Narrow" panose="020B0606020202030204" pitchFamily="34" charset="0"/>
              </a:rPr>
              <a:t> le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diabète</a:t>
            </a:r>
            <a:r>
              <a:rPr lang="en-CA" sz="1400" b="1" dirty="0" smtClean="0">
                <a:latin typeface="Arial Narrow" panose="020B0606020202030204" pitchFamily="34" charset="0"/>
              </a:rPr>
              <a:t> (</a:t>
            </a:r>
            <a:r>
              <a:rPr lang="en-CA" sz="1400" b="1" dirty="0" err="1" smtClean="0">
                <a:latin typeface="Arial Narrow" panose="020B0606020202030204" pitchFamily="34" charset="0"/>
              </a:rPr>
              <a:t>selon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leurs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besoins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individuels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en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matière</a:t>
            </a:r>
            <a:r>
              <a:rPr lang="en-CA" sz="1400" b="1" dirty="0" smtClean="0">
                <a:latin typeface="Arial Narrow" panose="020B0606020202030204" pitchFamily="34" charset="0"/>
              </a:rPr>
              <a:t> de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pratique</a:t>
            </a:r>
            <a:r>
              <a:rPr lang="en-CA" sz="1400" b="1" dirty="0" smtClean="0">
                <a:latin typeface="Arial Narrow" panose="020B0606020202030204" pitchFamily="34" charset="0"/>
              </a:rPr>
              <a:t>) pour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surmonter</a:t>
            </a:r>
            <a:r>
              <a:rPr lang="en-CA" sz="1400" b="1" dirty="0" smtClean="0">
                <a:latin typeface="Arial Narrow" panose="020B0606020202030204" pitchFamily="34" charset="0"/>
              </a:rPr>
              <a:t> les obstacles et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combler</a:t>
            </a:r>
            <a:r>
              <a:rPr lang="en-CA" sz="1400" b="1" dirty="0" smtClean="0">
                <a:latin typeface="Arial Narrow" panose="020B0606020202030204" pitchFamily="34" charset="0"/>
              </a:rPr>
              <a:t> 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lacunes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en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matière</a:t>
            </a:r>
            <a:r>
              <a:rPr lang="en-CA" sz="1400" b="1" dirty="0" smtClean="0">
                <a:latin typeface="Arial Narrow" panose="020B0606020202030204" pitchFamily="34" charset="0"/>
              </a:rPr>
              <a:t> de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connaissances</a:t>
            </a:r>
            <a:r>
              <a:rPr lang="en-CA" sz="1400" b="1" dirty="0" smtClean="0">
                <a:latin typeface="Arial Narrow" panose="020B0606020202030204" pitchFamily="34" charset="0"/>
              </a:rPr>
              <a:t>, </a:t>
            </a:r>
            <a:r>
              <a:rPr lang="en-CA" sz="1400" b="1" dirty="0" err="1" smtClean="0">
                <a:latin typeface="Arial Narrow" panose="020B0606020202030204" pitchFamily="34" charset="0"/>
              </a:rPr>
              <a:t>en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vue</a:t>
            </a:r>
            <a:r>
              <a:rPr lang="en-CA" sz="1400" b="1" dirty="0" smtClean="0">
                <a:latin typeface="Arial Narrow" panose="020B0606020202030204" pitchFamily="34" charset="0"/>
              </a:rPr>
              <a:t> de modifier </a:t>
            </a:r>
            <a:r>
              <a:rPr lang="en-CA" sz="1400" b="1" dirty="0" err="1" smtClean="0">
                <a:latin typeface="Arial Narrow" panose="020B0606020202030204" pitchFamily="34" charset="0"/>
              </a:rPr>
              <a:t>leur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pratique</a:t>
            </a:r>
            <a:endParaRPr lang="en-CA" sz="1400" b="1" dirty="0" smtClean="0">
              <a:latin typeface="Arial Narrow" panose="020B0606020202030204" pitchFamily="34" charset="0"/>
            </a:endParaRPr>
          </a:p>
          <a:p>
            <a:endParaRPr lang="en-CA" sz="14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400" b="1" i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Éléments</a:t>
            </a:r>
            <a:r>
              <a:rPr lang="en-CA" sz="14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CA" sz="14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spécifiques</a:t>
            </a:r>
            <a:r>
              <a:rPr lang="en-CA" sz="1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 :</a:t>
            </a:r>
          </a:p>
          <a:p>
            <a:endParaRPr lang="en-CA" sz="14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latin typeface="Arial Narrow" panose="020B0606020202030204" pitchFamily="34" charset="0"/>
              </a:rPr>
              <a:t>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plateformes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éducatives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comprennent</a:t>
            </a:r>
            <a:r>
              <a:rPr lang="en-CA" sz="1400" b="1" dirty="0" smtClean="0">
                <a:latin typeface="Arial Narrow" panose="020B0606020202030204" pitchFamily="34" charset="0"/>
              </a:rPr>
              <a:t>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latin typeface="Arial Narrow" panose="020B0606020202030204" pitchFamily="34" charset="0"/>
              </a:rPr>
              <a:t>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webinaires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sur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demande</a:t>
            </a:r>
            <a:r>
              <a:rPr lang="en-CA" sz="1400" b="1" dirty="0" smtClean="0">
                <a:latin typeface="Arial Narrow" panose="020B0606020202030204" pitchFamily="34" charset="0"/>
              </a:rPr>
              <a:t> (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présentations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en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ligne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pratiques</a:t>
            </a:r>
            <a:r>
              <a:rPr lang="en-CA" sz="1400" b="1" dirty="0" smtClean="0">
                <a:latin typeface="Arial Narrow" panose="020B0606020202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latin typeface="Arial Narrow" panose="020B0606020202030204" pitchFamily="34" charset="0"/>
              </a:rPr>
              <a:t>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assemblées</a:t>
            </a:r>
            <a:r>
              <a:rPr lang="en-CA" sz="1400" b="1" dirty="0" smtClean="0">
                <a:latin typeface="Arial Narrow" panose="020B0606020202030204" pitchFamily="34" charset="0"/>
              </a:rPr>
              <a:t> collectives (</a:t>
            </a:r>
            <a:r>
              <a:rPr lang="en-CA" sz="1400" b="1" dirty="0" err="1" smtClean="0">
                <a:latin typeface="Arial Narrow" panose="020B0606020202030204" pitchFamily="34" charset="0"/>
              </a:rPr>
              <a:t>webinaires</a:t>
            </a:r>
            <a:r>
              <a:rPr lang="en-CA" sz="1400" b="1" dirty="0" smtClean="0">
                <a:latin typeface="Arial Narrow" panose="020B0606020202030204" pitchFamily="34" charset="0"/>
              </a:rPr>
              <a:t> au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cours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desquels</a:t>
            </a:r>
            <a:r>
              <a:rPr lang="en-CA" sz="1400" b="1" dirty="0" smtClean="0">
                <a:latin typeface="Arial Narrow" panose="020B0606020202030204" pitchFamily="34" charset="0"/>
              </a:rPr>
              <a:t> les participants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établissent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activement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l’ordre</a:t>
            </a:r>
            <a:r>
              <a:rPr lang="en-CA" sz="1400" b="1" dirty="0" smtClean="0">
                <a:latin typeface="Arial Narrow" panose="020B0606020202030204" pitchFamily="34" charset="0"/>
              </a:rPr>
              <a:t> du jour </a:t>
            </a:r>
            <a:r>
              <a:rPr lang="en-CA" sz="1400" b="1" dirty="0" err="1" smtClean="0">
                <a:latin typeface="Arial Narrow" panose="020B0606020202030204" pitchFamily="34" charset="0"/>
              </a:rPr>
              <a:t>en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soumettant</a:t>
            </a:r>
            <a:r>
              <a:rPr lang="en-CA" sz="1400" b="1" dirty="0" smtClean="0">
                <a:latin typeface="Arial Narrow" panose="020B0606020202030204" pitchFamily="34" charset="0"/>
              </a:rPr>
              <a:t> des questions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propres</a:t>
            </a:r>
            <a:r>
              <a:rPr lang="en-CA" sz="1400" b="1" dirty="0" smtClean="0">
                <a:latin typeface="Arial Narrow" panose="020B0606020202030204" pitchFamily="34" charset="0"/>
              </a:rPr>
              <a:t> à </a:t>
            </a:r>
            <a:r>
              <a:rPr lang="en-CA" sz="1400" b="1" dirty="0" err="1" smtClean="0">
                <a:latin typeface="Arial Narrow" panose="020B0606020202030204" pitchFamily="34" charset="0"/>
              </a:rPr>
              <a:t>leurs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besoins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éducatifs</a:t>
            </a:r>
            <a:r>
              <a:rPr lang="en-CA" sz="1400" b="1" dirty="0" smtClean="0">
                <a:latin typeface="Arial Narrow" panose="020B0606020202030204" pitchFamily="34" charset="0"/>
              </a:rPr>
              <a:t> non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comblés</a:t>
            </a:r>
            <a:r>
              <a:rPr lang="en-CA" sz="1400" b="1" dirty="0" smtClean="0">
                <a:latin typeface="Arial Narrow" panose="020B0606020202030204" pitchFamily="34" charset="0"/>
              </a:rPr>
              <a:t>, </a:t>
            </a:r>
            <a:r>
              <a:rPr lang="en-CA" sz="1400" b="1" dirty="0" err="1" smtClean="0">
                <a:latin typeface="Arial Narrow" panose="020B0606020202030204" pitchFamily="34" charset="0"/>
              </a:rPr>
              <a:t>avant</a:t>
            </a:r>
            <a:r>
              <a:rPr lang="en-CA" sz="1400" b="1" dirty="0" smtClean="0">
                <a:latin typeface="Arial Narrow" panose="020B0606020202030204" pitchFamily="34" charset="0"/>
              </a:rPr>
              <a:t> la </a:t>
            </a:r>
            <a:r>
              <a:rPr lang="en-CA" sz="1400" b="1" dirty="0" err="1" smtClean="0">
                <a:latin typeface="Arial Narrow" panose="020B0606020202030204" pitchFamily="34" charset="0"/>
              </a:rPr>
              <a:t>tenue</a:t>
            </a:r>
            <a:r>
              <a:rPr lang="en-CA" sz="1400" b="1" dirty="0" smtClean="0">
                <a:latin typeface="Arial Narrow" panose="020B0606020202030204" pitchFamily="34" charset="0"/>
              </a:rPr>
              <a:t> des sessions)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b="1" dirty="0" err="1" smtClean="0">
                <a:latin typeface="Arial Narrow" panose="020B0606020202030204" pitchFamily="34" charset="0"/>
              </a:rPr>
              <a:t>L’accès</a:t>
            </a:r>
            <a:r>
              <a:rPr lang="en-CA" sz="1400" b="1" dirty="0" smtClean="0">
                <a:latin typeface="Arial Narrow" panose="020B0606020202030204" pitchFamily="34" charset="0"/>
              </a:rPr>
              <a:t> à des leaders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d’opinion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clés</a:t>
            </a:r>
            <a:endParaRPr lang="en-CA" sz="14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al rectangle"/>
          <p:cNvSpPr/>
          <p:nvPr>
            <p:custDataLst>
              <p:tags r:id="rId1"/>
            </p:custDataLst>
          </p:nvPr>
        </p:nvSpPr>
        <p:spPr>
          <a:xfrm>
            <a:off x="0" y="5094955"/>
            <a:ext cx="9144000" cy="1293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l rectangle"/>
          <p:cNvSpPr/>
          <p:nvPr>
            <p:custDataLst>
              <p:tags r:id="rId2"/>
            </p:custDataLst>
          </p:nvPr>
        </p:nvSpPr>
        <p:spPr>
          <a:xfrm>
            <a:off x="0" y="4419445"/>
            <a:ext cx="9144000" cy="473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8" y="76200"/>
            <a:ext cx="6551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Réévaluation de la pratique</a:t>
            </a:r>
            <a:endParaRPr lang="en-CA" sz="3200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1" name="solid tree"/>
          <p:cNvGrpSpPr/>
          <p:nvPr>
            <p:custDataLst>
              <p:tags r:id="rId5"/>
            </p:custDataLst>
          </p:nvPr>
        </p:nvGrpSpPr>
        <p:grpSpPr>
          <a:xfrm>
            <a:off x="70425" y="281712"/>
            <a:ext cx="3915265" cy="6416142"/>
            <a:chOff x="1797050" y="73025"/>
            <a:chExt cx="4119563" cy="6858001"/>
          </a:xfrm>
          <a:solidFill>
            <a:srgbClr val="BB054A"/>
          </a:solidFill>
        </p:grpSpPr>
        <p:sp>
          <p:nvSpPr>
            <p:cNvPr id="122" name="tree trunk"/>
            <p:cNvSpPr>
              <a:spLocks/>
            </p:cNvSpPr>
            <p:nvPr/>
          </p:nvSpPr>
          <p:spPr bwMode="auto">
            <a:xfrm>
              <a:off x="3478213" y="3957638"/>
              <a:ext cx="757238" cy="2973388"/>
            </a:xfrm>
            <a:custGeom>
              <a:avLst/>
              <a:gdLst>
                <a:gd name="T0" fmla="*/ 205 w 233"/>
                <a:gd name="T1" fmla="*/ 917 h 917"/>
                <a:gd name="T2" fmla="*/ 28 w 233"/>
                <a:gd name="T3" fmla="*/ 917 h 917"/>
                <a:gd name="T4" fmla="*/ 0 w 233"/>
                <a:gd name="T5" fmla="*/ 888 h 917"/>
                <a:gd name="T6" fmla="*/ 0 w 233"/>
                <a:gd name="T7" fmla="*/ 29 h 917"/>
                <a:gd name="T8" fmla="*/ 28 w 233"/>
                <a:gd name="T9" fmla="*/ 0 h 917"/>
                <a:gd name="T10" fmla="*/ 205 w 233"/>
                <a:gd name="T11" fmla="*/ 0 h 917"/>
                <a:gd name="T12" fmla="*/ 233 w 233"/>
                <a:gd name="T13" fmla="*/ 29 h 917"/>
                <a:gd name="T14" fmla="*/ 233 w 233"/>
                <a:gd name="T15" fmla="*/ 888 h 917"/>
                <a:gd name="T16" fmla="*/ 205 w 233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17">
                  <a:moveTo>
                    <a:pt x="205" y="917"/>
                  </a:moveTo>
                  <a:cubicBezTo>
                    <a:pt x="28" y="917"/>
                    <a:pt x="28" y="917"/>
                    <a:pt x="28" y="917"/>
                  </a:cubicBezTo>
                  <a:cubicBezTo>
                    <a:pt x="13" y="917"/>
                    <a:pt x="0" y="904"/>
                    <a:pt x="0" y="88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0" y="0"/>
                    <a:pt x="233" y="13"/>
                    <a:pt x="233" y="29"/>
                  </a:cubicBezTo>
                  <a:cubicBezTo>
                    <a:pt x="233" y="888"/>
                    <a:pt x="233" y="888"/>
                    <a:pt x="233" y="888"/>
                  </a:cubicBezTo>
                  <a:cubicBezTo>
                    <a:pt x="233" y="904"/>
                    <a:pt x="220" y="917"/>
                    <a:pt x="205" y="917"/>
                  </a:cubicBezTo>
                  <a:close/>
                </a:path>
              </a:pathLst>
            </a:cu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3" name="tree top"/>
            <p:cNvSpPr>
              <a:spLocks noChangeArrowheads="1"/>
            </p:cNvSpPr>
            <p:nvPr/>
          </p:nvSpPr>
          <p:spPr bwMode="auto">
            <a:xfrm>
              <a:off x="1797050" y="73025"/>
              <a:ext cx="4119563" cy="4114800"/>
            </a:xfrm>
            <a:prstGeom prst="ellipse">
              <a:avLst/>
            </a:pr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24" name="tree lines"/>
          <p:cNvGrpSpPr/>
          <p:nvPr>
            <p:custDataLst>
              <p:tags r:id="rId6"/>
            </p:custDataLst>
          </p:nvPr>
        </p:nvGrpSpPr>
        <p:grpSpPr>
          <a:xfrm>
            <a:off x="536636" y="734344"/>
            <a:ext cx="3000949" cy="5926459"/>
            <a:chOff x="2263261" y="525658"/>
            <a:chExt cx="3000949" cy="5926459"/>
          </a:xfrm>
          <a:solidFill>
            <a:sysClr val="windowText" lastClr="000000">
              <a:lumMod val="85000"/>
              <a:lumOff val="15000"/>
            </a:sysClr>
          </a:solidFill>
        </p:grpSpPr>
        <p:sp>
          <p:nvSpPr>
            <p:cNvPr id="125" name="line"/>
            <p:cNvSpPr>
              <a:spLocks/>
            </p:cNvSpPr>
            <p:nvPr/>
          </p:nvSpPr>
          <p:spPr bwMode="auto">
            <a:xfrm>
              <a:off x="3728279" y="525658"/>
              <a:ext cx="52808" cy="5926458"/>
            </a:xfrm>
            <a:custGeom>
              <a:avLst/>
              <a:gdLst>
                <a:gd name="T0" fmla="*/ 9 w 17"/>
                <a:gd name="T1" fmla="*/ 1923 h 1923"/>
                <a:gd name="T2" fmla="*/ 0 w 17"/>
                <a:gd name="T3" fmla="*/ 1914 h 1923"/>
                <a:gd name="T4" fmla="*/ 0 w 17"/>
                <a:gd name="T5" fmla="*/ 9 h 1923"/>
                <a:gd name="T6" fmla="*/ 9 w 17"/>
                <a:gd name="T7" fmla="*/ 0 h 1923"/>
                <a:gd name="T8" fmla="*/ 17 w 17"/>
                <a:gd name="T9" fmla="*/ 9 h 1923"/>
                <a:gd name="T10" fmla="*/ 17 w 17"/>
                <a:gd name="T11" fmla="*/ 1914 h 1923"/>
                <a:gd name="T12" fmla="*/ 9 w 17"/>
                <a:gd name="T13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23">
                  <a:moveTo>
                    <a:pt x="9" y="1923"/>
                  </a:moveTo>
                  <a:cubicBezTo>
                    <a:pt x="4" y="1923"/>
                    <a:pt x="0" y="1919"/>
                    <a:pt x="0" y="19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914"/>
                    <a:pt x="17" y="1914"/>
                    <a:pt x="17" y="1914"/>
                  </a:cubicBezTo>
                  <a:cubicBezTo>
                    <a:pt x="17" y="1919"/>
                    <a:pt x="13" y="1923"/>
                    <a:pt x="9" y="192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6" name="line"/>
            <p:cNvSpPr>
              <a:spLocks/>
            </p:cNvSpPr>
            <p:nvPr/>
          </p:nvSpPr>
          <p:spPr bwMode="auto">
            <a:xfrm>
              <a:off x="3820314" y="1790009"/>
              <a:ext cx="1443896" cy="4662107"/>
            </a:xfrm>
            <a:custGeom>
              <a:avLst/>
              <a:gdLst>
                <a:gd name="T0" fmla="*/ 8 w 468"/>
                <a:gd name="T1" fmla="*/ 1513 h 1513"/>
                <a:gd name="T2" fmla="*/ 0 w 468"/>
                <a:gd name="T3" fmla="*/ 1504 h 1513"/>
                <a:gd name="T4" fmla="*/ 0 w 468"/>
                <a:gd name="T5" fmla="*/ 152 h 1513"/>
                <a:gd name="T6" fmla="*/ 150 w 468"/>
                <a:gd name="T7" fmla="*/ 0 h 1513"/>
                <a:gd name="T8" fmla="*/ 460 w 468"/>
                <a:gd name="T9" fmla="*/ 0 h 1513"/>
                <a:gd name="T10" fmla="*/ 468 w 468"/>
                <a:gd name="T11" fmla="*/ 9 h 1513"/>
                <a:gd name="T12" fmla="*/ 460 w 468"/>
                <a:gd name="T13" fmla="*/ 18 h 1513"/>
                <a:gd name="T14" fmla="*/ 150 w 468"/>
                <a:gd name="T15" fmla="*/ 18 h 1513"/>
                <a:gd name="T16" fmla="*/ 17 w 468"/>
                <a:gd name="T17" fmla="*/ 152 h 1513"/>
                <a:gd name="T18" fmla="*/ 17 w 468"/>
                <a:gd name="T19" fmla="*/ 1504 h 1513"/>
                <a:gd name="T20" fmla="*/ 8 w 468"/>
                <a:gd name="T21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513">
                  <a:moveTo>
                    <a:pt x="8" y="1513"/>
                  </a:moveTo>
                  <a:cubicBezTo>
                    <a:pt x="3" y="1513"/>
                    <a:pt x="0" y="1509"/>
                    <a:pt x="0" y="15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5" y="0"/>
                    <a:pt x="468" y="4"/>
                    <a:pt x="468" y="9"/>
                  </a:cubicBezTo>
                  <a:cubicBezTo>
                    <a:pt x="468" y="14"/>
                    <a:pt x="465" y="18"/>
                    <a:pt x="46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77" y="18"/>
                    <a:pt x="17" y="78"/>
                    <a:pt x="17" y="152"/>
                  </a:cubicBezTo>
                  <a:cubicBezTo>
                    <a:pt x="17" y="1504"/>
                    <a:pt x="17" y="1504"/>
                    <a:pt x="17" y="1504"/>
                  </a:cubicBezTo>
                  <a:cubicBezTo>
                    <a:pt x="17" y="1509"/>
                    <a:pt x="13" y="1513"/>
                    <a:pt x="8" y="151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7" name="line"/>
            <p:cNvSpPr>
              <a:spLocks/>
            </p:cNvSpPr>
            <p:nvPr/>
          </p:nvSpPr>
          <p:spPr bwMode="auto">
            <a:xfrm>
              <a:off x="2540875" y="2917063"/>
              <a:ext cx="1054632" cy="3535054"/>
            </a:xfrm>
            <a:custGeom>
              <a:avLst/>
              <a:gdLst>
                <a:gd name="T0" fmla="*/ 333 w 342"/>
                <a:gd name="T1" fmla="*/ 1147 h 1147"/>
                <a:gd name="T2" fmla="*/ 325 w 342"/>
                <a:gd name="T3" fmla="*/ 1138 h 1147"/>
                <a:gd name="T4" fmla="*/ 325 w 342"/>
                <a:gd name="T5" fmla="*/ 151 h 1147"/>
                <a:gd name="T6" fmla="*/ 191 w 342"/>
                <a:gd name="T7" fmla="*/ 17 h 1147"/>
                <a:gd name="T8" fmla="*/ 9 w 342"/>
                <a:gd name="T9" fmla="*/ 17 h 1147"/>
                <a:gd name="T10" fmla="*/ 0 w 342"/>
                <a:gd name="T11" fmla="*/ 8 h 1147"/>
                <a:gd name="T12" fmla="*/ 9 w 342"/>
                <a:gd name="T13" fmla="*/ 0 h 1147"/>
                <a:gd name="T14" fmla="*/ 191 w 342"/>
                <a:gd name="T15" fmla="*/ 0 h 1147"/>
                <a:gd name="T16" fmla="*/ 342 w 342"/>
                <a:gd name="T17" fmla="*/ 151 h 1147"/>
                <a:gd name="T18" fmla="*/ 342 w 342"/>
                <a:gd name="T19" fmla="*/ 1138 h 1147"/>
                <a:gd name="T20" fmla="*/ 333 w 342"/>
                <a:gd name="T21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1147">
                  <a:moveTo>
                    <a:pt x="333" y="1147"/>
                  </a:moveTo>
                  <a:cubicBezTo>
                    <a:pt x="329" y="1147"/>
                    <a:pt x="325" y="1143"/>
                    <a:pt x="325" y="1138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77"/>
                    <a:pt x="265" y="17"/>
                    <a:pt x="19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74" y="0"/>
                    <a:pt x="342" y="67"/>
                    <a:pt x="342" y="151"/>
                  </a:cubicBezTo>
                  <a:cubicBezTo>
                    <a:pt x="342" y="1138"/>
                    <a:pt x="342" y="1138"/>
                    <a:pt x="342" y="1138"/>
                  </a:cubicBezTo>
                  <a:cubicBezTo>
                    <a:pt x="342" y="1143"/>
                    <a:pt x="338" y="1147"/>
                    <a:pt x="333" y="1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8" name="line"/>
            <p:cNvSpPr>
              <a:spLocks/>
            </p:cNvSpPr>
            <p:nvPr/>
          </p:nvSpPr>
          <p:spPr bwMode="auto">
            <a:xfrm>
              <a:off x="3907823" y="2642466"/>
              <a:ext cx="1228141" cy="3809651"/>
            </a:xfrm>
            <a:custGeom>
              <a:avLst/>
              <a:gdLst>
                <a:gd name="T0" fmla="*/ 9 w 398"/>
                <a:gd name="T1" fmla="*/ 1236 h 1236"/>
                <a:gd name="T2" fmla="*/ 0 w 398"/>
                <a:gd name="T3" fmla="*/ 1227 h 1236"/>
                <a:gd name="T4" fmla="*/ 0 w 398"/>
                <a:gd name="T5" fmla="*/ 151 h 1236"/>
                <a:gd name="T6" fmla="*/ 9 w 398"/>
                <a:gd name="T7" fmla="*/ 143 h 1236"/>
                <a:gd name="T8" fmla="*/ 142 w 398"/>
                <a:gd name="T9" fmla="*/ 9 h 1236"/>
                <a:gd name="T10" fmla="*/ 151 w 398"/>
                <a:gd name="T11" fmla="*/ 0 h 1236"/>
                <a:gd name="T12" fmla="*/ 389 w 398"/>
                <a:gd name="T13" fmla="*/ 0 h 1236"/>
                <a:gd name="T14" fmla="*/ 398 w 398"/>
                <a:gd name="T15" fmla="*/ 9 h 1236"/>
                <a:gd name="T16" fmla="*/ 389 w 398"/>
                <a:gd name="T17" fmla="*/ 18 h 1236"/>
                <a:gd name="T18" fmla="*/ 159 w 398"/>
                <a:gd name="T19" fmla="*/ 18 h 1236"/>
                <a:gd name="T20" fmla="*/ 18 w 398"/>
                <a:gd name="T21" fmla="*/ 160 h 1236"/>
                <a:gd name="T22" fmla="*/ 18 w 398"/>
                <a:gd name="T23" fmla="*/ 1227 h 1236"/>
                <a:gd name="T24" fmla="*/ 9 w 398"/>
                <a:gd name="T25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1236">
                  <a:moveTo>
                    <a:pt x="9" y="1236"/>
                  </a:moveTo>
                  <a:cubicBezTo>
                    <a:pt x="4" y="1236"/>
                    <a:pt x="0" y="1232"/>
                    <a:pt x="0" y="122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46"/>
                    <a:pt x="4" y="143"/>
                    <a:pt x="9" y="143"/>
                  </a:cubicBezTo>
                  <a:cubicBezTo>
                    <a:pt x="83" y="143"/>
                    <a:pt x="142" y="83"/>
                    <a:pt x="142" y="9"/>
                  </a:cubicBezTo>
                  <a:cubicBezTo>
                    <a:pt x="142" y="4"/>
                    <a:pt x="146" y="0"/>
                    <a:pt x="151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94" y="0"/>
                    <a:pt x="398" y="4"/>
                    <a:pt x="398" y="9"/>
                  </a:cubicBezTo>
                  <a:cubicBezTo>
                    <a:pt x="398" y="14"/>
                    <a:pt x="394" y="18"/>
                    <a:pt x="389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5" y="94"/>
                    <a:pt x="94" y="155"/>
                    <a:pt x="18" y="160"/>
                  </a:cubicBezTo>
                  <a:cubicBezTo>
                    <a:pt x="18" y="1227"/>
                    <a:pt x="18" y="1227"/>
                    <a:pt x="18" y="1227"/>
                  </a:cubicBezTo>
                  <a:cubicBezTo>
                    <a:pt x="18" y="1232"/>
                    <a:pt x="14" y="1236"/>
                    <a:pt x="9" y="1236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9" name="line"/>
            <p:cNvSpPr>
              <a:spLocks/>
            </p:cNvSpPr>
            <p:nvPr/>
          </p:nvSpPr>
          <p:spPr bwMode="auto">
            <a:xfrm>
              <a:off x="2263261" y="1710045"/>
              <a:ext cx="1428808" cy="4742072"/>
            </a:xfrm>
            <a:custGeom>
              <a:avLst/>
              <a:gdLst>
                <a:gd name="T0" fmla="*/ 454 w 463"/>
                <a:gd name="T1" fmla="*/ 1539 h 1539"/>
                <a:gd name="T2" fmla="*/ 445 w 463"/>
                <a:gd name="T3" fmla="*/ 1530 h 1539"/>
                <a:gd name="T4" fmla="*/ 445 w 463"/>
                <a:gd name="T5" fmla="*/ 159 h 1539"/>
                <a:gd name="T6" fmla="*/ 303 w 463"/>
                <a:gd name="T7" fmla="*/ 18 h 1539"/>
                <a:gd name="T8" fmla="*/ 9 w 463"/>
                <a:gd name="T9" fmla="*/ 18 h 1539"/>
                <a:gd name="T10" fmla="*/ 0 w 463"/>
                <a:gd name="T11" fmla="*/ 9 h 1539"/>
                <a:gd name="T12" fmla="*/ 9 w 463"/>
                <a:gd name="T13" fmla="*/ 0 h 1539"/>
                <a:gd name="T14" fmla="*/ 312 w 463"/>
                <a:gd name="T15" fmla="*/ 0 h 1539"/>
                <a:gd name="T16" fmla="*/ 320 w 463"/>
                <a:gd name="T17" fmla="*/ 9 h 1539"/>
                <a:gd name="T18" fmla="*/ 454 w 463"/>
                <a:gd name="T19" fmla="*/ 142 h 1539"/>
                <a:gd name="T20" fmla="*/ 463 w 463"/>
                <a:gd name="T21" fmla="*/ 151 h 1539"/>
                <a:gd name="T22" fmla="*/ 463 w 463"/>
                <a:gd name="T23" fmla="*/ 1530 h 1539"/>
                <a:gd name="T24" fmla="*/ 454 w 463"/>
                <a:gd name="T25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3" h="1539">
                  <a:moveTo>
                    <a:pt x="454" y="1539"/>
                  </a:moveTo>
                  <a:cubicBezTo>
                    <a:pt x="449" y="1539"/>
                    <a:pt x="445" y="1535"/>
                    <a:pt x="445" y="1530"/>
                  </a:cubicBezTo>
                  <a:cubicBezTo>
                    <a:pt x="445" y="159"/>
                    <a:pt x="445" y="159"/>
                    <a:pt x="445" y="159"/>
                  </a:cubicBezTo>
                  <a:cubicBezTo>
                    <a:pt x="369" y="155"/>
                    <a:pt x="308" y="94"/>
                    <a:pt x="303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7" y="0"/>
                    <a:pt x="320" y="4"/>
                    <a:pt x="320" y="9"/>
                  </a:cubicBezTo>
                  <a:cubicBezTo>
                    <a:pt x="320" y="83"/>
                    <a:pt x="380" y="142"/>
                    <a:pt x="454" y="142"/>
                  </a:cubicBezTo>
                  <a:cubicBezTo>
                    <a:pt x="459" y="142"/>
                    <a:pt x="463" y="146"/>
                    <a:pt x="463" y="151"/>
                  </a:cubicBezTo>
                  <a:cubicBezTo>
                    <a:pt x="463" y="1530"/>
                    <a:pt x="463" y="1530"/>
                    <a:pt x="463" y="1530"/>
                  </a:cubicBezTo>
                  <a:cubicBezTo>
                    <a:pt x="463" y="1535"/>
                    <a:pt x="459" y="1539"/>
                    <a:pt x="454" y="153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0" name="line"/>
            <p:cNvSpPr>
              <a:spLocks/>
            </p:cNvSpPr>
            <p:nvPr/>
          </p:nvSpPr>
          <p:spPr bwMode="auto">
            <a:xfrm>
              <a:off x="3830875" y="2337694"/>
              <a:ext cx="505439" cy="502422"/>
            </a:xfrm>
            <a:custGeom>
              <a:avLst/>
              <a:gdLst>
                <a:gd name="T0" fmla="*/ 9 w 164"/>
                <a:gd name="T1" fmla="*/ 163 h 163"/>
                <a:gd name="T2" fmla="*/ 0 w 164"/>
                <a:gd name="T3" fmla="*/ 155 h 163"/>
                <a:gd name="T4" fmla="*/ 9 w 164"/>
                <a:gd name="T5" fmla="*/ 146 h 163"/>
                <a:gd name="T6" fmla="*/ 146 w 164"/>
                <a:gd name="T7" fmla="*/ 8 h 163"/>
                <a:gd name="T8" fmla="*/ 155 w 164"/>
                <a:gd name="T9" fmla="*/ 0 h 163"/>
                <a:gd name="T10" fmla="*/ 164 w 164"/>
                <a:gd name="T11" fmla="*/ 8 h 163"/>
                <a:gd name="T12" fmla="*/ 9 w 16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3">
                  <a:moveTo>
                    <a:pt x="9" y="163"/>
                  </a:moveTo>
                  <a:cubicBezTo>
                    <a:pt x="4" y="163"/>
                    <a:pt x="0" y="159"/>
                    <a:pt x="0" y="155"/>
                  </a:cubicBezTo>
                  <a:cubicBezTo>
                    <a:pt x="0" y="150"/>
                    <a:pt x="4" y="146"/>
                    <a:pt x="9" y="146"/>
                  </a:cubicBezTo>
                  <a:cubicBezTo>
                    <a:pt x="85" y="146"/>
                    <a:pt x="146" y="84"/>
                    <a:pt x="146" y="8"/>
                  </a:cubicBezTo>
                  <a:cubicBezTo>
                    <a:pt x="146" y="4"/>
                    <a:pt x="150" y="0"/>
                    <a:pt x="155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94"/>
                    <a:pt x="94" y="163"/>
                    <a:pt x="9" y="16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line"/>
            <p:cNvSpPr>
              <a:spLocks/>
            </p:cNvSpPr>
            <p:nvPr/>
          </p:nvSpPr>
          <p:spPr bwMode="auto">
            <a:xfrm>
              <a:off x="3925928" y="3371203"/>
              <a:ext cx="706106" cy="440562"/>
            </a:xfrm>
            <a:custGeom>
              <a:avLst/>
              <a:gdLst>
                <a:gd name="T0" fmla="*/ 56 w 229"/>
                <a:gd name="T1" fmla="*/ 143 h 143"/>
                <a:gd name="T2" fmla="*/ 8 w 229"/>
                <a:gd name="T3" fmla="*/ 136 h 143"/>
                <a:gd name="T4" fmla="*/ 2 w 229"/>
                <a:gd name="T5" fmla="*/ 125 h 143"/>
                <a:gd name="T6" fmla="*/ 12 w 229"/>
                <a:gd name="T7" fmla="*/ 119 h 143"/>
                <a:gd name="T8" fmla="*/ 211 w 229"/>
                <a:gd name="T9" fmla="*/ 8 h 143"/>
                <a:gd name="T10" fmla="*/ 222 w 229"/>
                <a:gd name="T11" fmla="*/ 2 h 143"/>
                <a:gd name="T12" fmla="*/ 228 w 229"/>
                <a:gd name="T13" fmla="*/ 12 h 143"/>
                <a:gd name="T14" fmla="*/ 56 w 229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43">
                  <a:moveTo>
                    <a:pt x="56" y="143"/>
                  </a:moveTo>
                  <a:cubicBezTo>
                    <a:pt x="40" y="143"/>
                    <a:pt x="24" y="140"/>
                    <a:pt x="8" y="136"/>
                  </a:cubicBezTo>
                  <a:cubicBezTo>
                    <a:pt x="3" y="135"/>
                    <a:pt x="0" y="130"/>
                    <a:pt x="2" y="125"/>
                  </a:cubicBezTo>
                  <a:cubicBezTo>
                    <a:pt x="3" y="121"/>
                    <a:pt x="8" y="118"/>
                    <a:pt x="12" y="119"/>
                  </a:cubicBezTo>
                  <a:cubicBezTo>
                    <a:pt x="98" y="143"/>
                    <a:pt x="187" y="93"/>
                    <a:pt x="211" y="8"/>
                  </a:cubicBezTo>
                  <a:cubicBezTo>
                    <a:pt x="212" y="3"/>
                    <a:pt x="217" y="0"/>
                    <a:pt x="222" y="2"/>
                  </a:cubicBezTo>
                  <a:cubicBezTo>
                    <a:pt x="226" y="3"/>
                    <a:pt x="229" y="8"/>
                    <a:pt x="228" y="12"/>
                  </a:cubicBezTo>
                  <a:cubicBezTo>
                    <a:pt x="205" y="91"/>
                    <a:pt x="134" y="143"/>
                    <a:pt x="56" y="1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line"/>
            <p:cNvSpPr>
              <a:spLocks/>
            </p:cNvSpPr>
            <p:nvPr/>
          </p:nvSpPr>
          <p:spPr bwMode="auto">
            <a:xfrm>
              <a:off x="3034243" y="1160851"/>
              <a:ext cx="734773" cy="455649"/>
            </a:xfrm>
            <a:custGeom>
              <a:avLst/>
              <a:gdLst>
                <a:gd name="T0" fmla="*/ 180 w 238"/>
                <a:gd name="T1" fmla="*/ 147 h 148"/>
                <a:gd name="T2" fmla="*/ 1 w 238"/>
                <a:gd name="T3" fmla="*/ 12 h 148"/>
                <a:gd name="T4" fmla="*/ 7 w 238"/>
                <a:gd name="T5" fmla="*/ 1 h 148"/>
                <a:gd name="T6" fmla="*/ 18 w 238"/>
                <a:gd name="T7" fmla="*/ 7 h 148"/>
                <a:gd name="T8" fmla="*/ 226 w 238"/>
                <a:gd name="T9" fmla="*/ 123 h 148"/>
                <a:gd name="T10" fmla="*/ 237 w 238"/>
                <a:gd name="T11" fmla="*/ 129 h 148"/>
                <a:gd name="T12" fmla="*/ 231 w 238"/>
                <a:gd name="T13" fmla="*/ 139 h 148"/>
                <a:gd name="T14" fmla="*/ 180 w 238"/>
                <a:gd name="T1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148">
                  <a:moveTo>
                    <a:pt x="180" y="147"/>
                  </a:moveTo>
                  <a:cubicBezTo>
                    <a:pt x="99" y="147"/>
                    <a:pt x="25" y="93"/>
                    <a:pt x="1" y="12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2" y="0"/>
                    <a:pt x="17" y="2"/>
                    <a:pt x="18" y="7"/>
                  </a:cubicBezTo>
                  <a:cubicBezTo>
                    <a:pt x="43" y="96"/>
                    <a:pt x="137" y="148"/>
                    <a:pt x="226" y="123"/>
                  </a:cubicBezTo>
                  <a:cubicBezTo>
                    <a:pt x="231" y="122"/>
                    <a:pt x="235" y="124"/>
                    <a:pt x="237" y="129"/>
                  </a:cubicBezTo>
                  <a:cubicBezTo>
                    <a:pt x="238" y="133"/>
                    <a:pt x="235" y="138"/>
                    <a:pt x="231" y="139"/>
                  </a:cubicBezTo>
                  <a:cubicBezTo>
                    <a:pt x="214" y="144"/>
                    <a:pt x="197" y="147"/>
                    <a:pt x="180" y="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3" name="line"/>
            <p:cNvSpPr>
              <a:spLocks/>
            </p:cNvSpPr>
            <p:nvPr/>
          </p:nvSpPr>
          <p:spPr bwMode="auto">
            <a:xfrm>
              <a:off x="3111191" y="2411623"/>
              <a:ext cx="580878" cy="478281"/>
            </a:xfrm>
            <a:custGeom>
              <a:avLst/>
              <a:gdLst>
                <a:gd name="T0" fmla="*/ 178 w 188"/>
                <a:gd name="T1" fmla="*/ 155 h 155"/>
                <a:gd name="T2" fmla="*/ 170 w 188"/>
                <a:gd name="T3" fmla="*/ 148 h 155"/>
                <a:gd name="T4" fmla="*/ 11 w 188"/>
                <a:gd name="T5" fmla="*/ 30 h 155"/>
                <a:gd name="T6" fmla="*/ 1 w 188"/>
                <a:gd name="T7" fmla="*/ 23 h 155"/>
                <a:gd name="T8" fmla="*/ 8 w 188"/>
                <a:gd name="T9" fmla="*/ 13 h 155"/>
                <a:gd name="T10" fmla="*/ 187 w 188"/>
                <a:gd name="T11" fmla="*/ 145 h 155"/>
                <a:gd name="T12" fmla="*/ 180 w 188"/>
                <a:gd name="T13" fmla="*/ 155 h 155"/>
                <a:gd name="T14" fmla="*/ 178 w 188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5">
                  <a:moveTo>
                    <a:pt x="178" y="155"/>
                  </a:moveTo>
                  <a:cubicBezTo>
                    <a:pt x="174" y="155"/>
                    <a:pt x="170" y="152"/>
                    <a:pt x="170" y="148"/>
                  </a:cubicBezTo>
                  <a:cubicBezTo>
                    <a:pt x="158" y="72"/>
                    <a:pt x="87" y="19"/>
                    <a:pt x="11" y="30"/>
                  </a:cubicBezTo>
                  <a:cubicBezTo>
                    <a:pt x="6" y="31"/>
                    <a:pt x="2" y="28"/>
                    <a:pt x="1" y="23"/>
                  </a:cubicBezTo>
                  <a:cubicBezTo>
                    <a:pt x="0" y="18"/>
                    <a:pt x="4" y="14"/>
                    <a:pt x="8" y="13"/>
                  </a:cubicBezTo>
                  <a:cubicBezTo>
                    <a:pt x="94" y="0"/>
                    <a:pt x="174" y="60"/>
                    <a:pt x="187" y="145"/>
                  </a:cubicBezTo>
                  <a:cubicBezTo>
                    <a:pt x="188" y="150"/>
                    <a:pt x="184" y="154"/>
                    <a:pt x="180" y="155"/>
                  </a:cubicBezTo>
                  <a:cubicBezTo>
                    <a:pt x="179" y="155"/>
                    <a:pt x="179" y="155"/>
                    <a:pt x="178" y="15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4" name="line"/>
            <p:cNvSpPr>
              <a:spLocks/>
            </p:cNvSpPr>
            <p:nvPr/>
          </p:nvSpPr>
          <p:spPr bwMode="auto">
            <a:xfrm>
              <a:off x="3730024" y="1178957"/>
              <a:ext cx="980702" cy="315334"/>
            </a:xfrm>
            <a:custGeom>
              <a:avLst/>
              <a:gdLst>
                <a:gd name="T0" fmla="*/ 139 w 318"/>
                <a:gd name="T1" fmla="*/ 102 h 102"/>
                <a:gd name="T2" fmla="*/ 4 w 318"/>
                <a:gd name="T3" fmla="*/ 55 h 102"/>
                <a:gd name="T4" fmla="*/ 3 w 318"/>
                <a:gd name="T5" fmla="*/ 43 h 102"/>
                <a:gd name="T6" fmla="*/ 15 w 318"/>
                <a:gd name="T7" fmla="*/ 42 h 102"/>
                <a:gd name="T8" fmla="*/ 166 w 318"/>
                <a:gd name="T9" fmla="*/ 83 h 102"/>
                <a:gd name="T10" fmla="*/ 302 w 318"/>
                <a:gd name="T11" fmla="*/ 5 h 102"/>
                <a:gd name="T12" fmla="*/ 314 w 318"/>
                <a:gd name="T13" fmla="*/ 3 h 102"/>
                <a:gd name="T14" fmla="*/ 315 w 318"/>
                <a:gd name="T15" fmla="*/ 15 h 102"/>
                <a:gd name="T16" fmla="*/ 168 w 318"/>
                <a:gd name="T17" fmla="*/ 100 h 102"/>
                <a:gd name="T18" fmla="*/ 139 w 31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102">
                  <a:moveTo>
                    <a:pt x="139" y="102"/>
                  </a:moveTo>
                  <a:cubicBezTo>
                    <a:pt x="90" y="102"/>
                    <a:pt x="43" y="86"/>
                    <a:pt x="4" y="55"/>
                  </a:cubicBezTo>
                  <a:cubicBezTo>
                    <a:pt x="0" y="53"/>
                    <a:pt x="0" y="47"/>
                    <a:pt x="3" y="43"/>
                  </a:cubicBezTo>
                  <a:cubicBezTo>
                    <a:pt x="5" y="40"/>
                    <a:pt x="11" y="39"/>
                    <a:pt x="15" y="42"/>
                  </a:cubicBezTo>
                  <a:cubicBezTo>
                    <a:pt x="58" y="75"/>
                    <a:pt x="112" y="90"/>
                    <a:pt x="166" y="83"/>
                  </a:cubicBezTo>
                  <a:cubicBezTo>
                    <a:pt x="220" y="76"/>
                    <a:pt x="268" y="48"/>
                    <a:pt x="302" y="5"/>
                  </a:cubicBezTo>
                  <a:cubicBezTo>
                    <a:pt x="305" y="1"/>
                    <a:pt x="310" y="0"/>
                    <a:pt x="314" y="3"/>
                  </a:cubicBezTo>
                  <a:cubicBezTo>
                    <a:pt x="317" y="6"/>
                    <a:pt x="318" y="11"/>
                    <a:pt x="315" y="15"/>
                  </a:cubicBezTo>
                  <a:cubicBezTo>
                    <a:pt x="279" y="62"/>
                    <a:pt x="227" y="92"/>
                    <a:pt x="168" y="100"/>
                  </a:cubicBezTo>
                  <a:cubicBezTo>
                    <a:pt x="158" y="101"/>
                    <a:pt x="149" y="102"/>
                    <a:pt x="139" y="10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5" name="line"/>
            <p:cNvSpPr>
              <a:spLocks/>
            </p:cNvSpPr>
            <p:nvPr/>
          </p:nvSpPr>
          <p:spPr bwMode="auto">
            <a:xfrm>
              <a:off x="3081016" y="3188642"/>
              <a:ext cx="496387" cy="354562"/>
            </a:xfrm>
            <a:custGeom>
              <a:avLst/>
              <a:gdLst>
                <a:gd name="T0" fmla="*/ 9 w 161"/>
                <a:gd name="T1" fmla="*/ 115 h 115"/>
                <a:gd name="T2" fmla="*/ 7 w 161"/>
                <a:gd name="T3" fmla="*/ 115 h 115"/>
                <a:gd name="T4" fmla="*/ 1 w 161"/>
                <a:gd name="T5" fmla="*/ 104 h 115"/>
                <a:gd name="T6" fmla="*/ 154 w 161"/>
                <a:gd name="T7" fmla="*/ 18 h 115"/>
                <a:gd name="T8" fmla="*/ 160 w 161"/>
                <a:gd name="T9" fmla="*/ 29 h 115"/>
                <a:gd name="T10" fmla="*/ 149 w 161"/>
                <a:gd name="T11" fmla="*/ 35 h 115"/>
                <a:gd name="T12" fmla="*/ 68 w 161"/>
                <a:gd name="T13" fmla="*/ 45 h 115"/>
                <a:gd name="T14" fmla="*/ 18 w 161"/>
                <a:gd name="T15" fmla="*/ 109 h 115"/>
                <a:gd name="T16" fmla="*/ 9 w 161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15">
                  <a:moveTo>
                    <a:pt x="9" y="115"/>
                  </a:moveTo>
                  <a:cubicBezTo>
                    <a:pt x="9" y="115"/>
                    <a:pt x="8" y="115"/>
                    <a:pt x="7" y="115"/>
                  </a:cubicBezTo>
                  <a:cubicBezTo>
                    <a:pt x="2" y="114"/>
                    <a:pt x="0" y="109"/>
                    <a:pt x="1" y="104"/>
                  </a:cubicBezTo>
                  <a:cubicBezTo>
                    <a:pt x="20" y="38"/>
                    <a:pt x="88" y="0"/>
                    <a:pt x="154" y="18"/>
                  </a:cubicBezTo>
                  <a:cubicBezTo>
                    <a:pt x="159" y="20"/>
                    <a:pt x="161" y="24"/>
                    <a:pt x="160" y="29"/>
                  </a:cubicBezTo>
                  <a:cubicBezTo>
                    <a:pt x="159" y="33"/>
                    <a:pt x="154" y="36"/>
                    <a:pt x="149" y="35"/>
                  </a:cubicBezTo>
                  <a:cubicBezTo>
                    <a:pt x="122" y="27"/>
                    <a:pt x="93" y="31"/>
                    <a:pt x="68" y="45"/>
                  </a:cubicBezTo>
                  <a:cubicBezTo>
                    <a:pt x="43" y="59"/>
                    <a:pt x="25" y="81"/>
                    <a:pt x="18" y="109"/>
                  </a:cubicBezTo>
                  <a:cubicBezTo>
                    <a:pt x="17" y="113"/>
                    <a:pt x="13" y="115"/>
                    <a:pt x="9" y="11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136" name="circle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8075" y="417502"/>
            <a:ext cx="924878" cy="924878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7" name="circle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8391" y="1606414"/>
            <a:ext cx="840387" cy="838877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8" name="circle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6390" y="1490239"/>
            <a:ext cx="911299" cy="91129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9" name="circle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1198" y="2540345"/>
            <a:ext cx="663860" cy="66235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0" name="circle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899" y="2820977"/>
            <a:ext cx="663860" cy="66536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1" name="circl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00391" y="2152590"/>
            <a:ext cx="602001" cy="60049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2" name="circle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62917" y="3160450"/>
            <a:ext cx="639720" cy="64122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3" name="circle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110" y="2226520"/>
            <a:ext cx="694035" cy="69554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4" name="circle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7443" y="849010"/>
            <a:ext cx="675930" cy="67442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5" name="circle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52592" y="781116"/>
            <a:ext cx="820772" cy="819264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6" name="circle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70742" y="3356590"/>
            <a:ext cx="564281" cy="56428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47" name="people"/>
          <p:cNvGrpSpPr/>
          <p:nvPr>
            <p:custDataLst>
              <p:tags r:id="rId18"/>
            </p:custDataLst>
          </p:nvPr>
        </p:nvGrpSpPr>
        <p:grpSpPr>
          <a:xfrm>
            <a:off x="3084952" y="1776906"/>
            <a:ext cx="647265" cy="434526"/>
            <a:chOff x="4811577" y="1568220"/>
            <a:chExt cx="647265" cy="434526"/>
          </a:xfrm>
        </p:grpSpPr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11577" y="1568220"/>
              <a:ext cx="478281" cy="434526"/>
            </a:xfrm>
            <a:custGeom>
              <a:avLst/>
              <a:gdLst>
                <a:gd name="T0" fmla="*/ 154 w 155"/>
                <a:gd name="T1" fmla="*/ 136 h 141"/>
                <a:gd name="T2" fmla="*/ 102 w 155"/>
                <a:gd name="T3" fmla="*/ 94 h 141"/>
                <a:gd name="T4" fmla="*/ 91 w 155"/>
                <a:gd name="T5" fmla="*/ 95 h 141"/>
                <a:gd name="T6" fmla="*/ 91 w 155"/>
                <a:gd name="T7" fmla="*/ 92 h 141"/>
                <a:gd name="T8" fmla="*/ 114 w 155"/>
                <a:gd name="T9" fmla="*/ 48 h 141"/>
                <a:gd name="T10" fmla="*/ 77 w 155"/>
                <a:gd name="T11" fmla="*/ 0 h 141"/>
                <a:gd name="T12" fmla="*/ 41 w 155"/>
                <a:gd name="T13" fmla="*/ 48 h 141"/>
                <a:gd name="T14" fmla="*/ 64 w 155"/>
                <a:gd name="T15" fmla="*/ 92 h 141"/>
                <a:gd name="T16" fmla="*/ 64 w 155"/>
                <a:gd name="T17" fmla="*/ 95 h 141"/>
                <a:gd name="T18" fmla="*/ 53 w 155"/>
                <a:gd name="T19" fmla="*/ 94 h 141"/>
                <a:gd name="T20" fmla="*/ 1 w 155"/>
                <a:gd name="T21" fmla="*/ 136 h 141"/>
                <a:gd name="T22" fmla="*/ 1 w 155"/>
                <a:gd name="T23" fmla="*/ 139 h 141"/>
                <a:gd name="T24" fmla="*/ 4 w 155"/>
                <a:gd name="T25" fmla="*/ 141 h 141"/>
                <a:gd name="T26" fmla="*/ 151 w 155"/>
                <a:gd name="T27" fmla="*/ 141 h 141"/>
                <a:gd name="T28" fmla="*/ 154 w 155"/>
                <a:gd name="T29" fmla="*/ 139 h 141"/>
                <a:gd name="T30" fmla="*/ 154 w 155"/>
                <a:gd name="T31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1">
                  <a:moveTo>
                    <a:pt x="154" y="136"/>
                  </a:moveTo>
                  <a:cubicBezTo>
                    <a:pt x="145" y="115"/>
                    <a:pt x="133" y="95"/>
                    <a:pt x="102" y="94"/>
                  </a:cubicBezTo>
                  <a:cubicBezTo>
                    <a:pt x="97" y="93"/>
                    <a:pt x="94" y="94"/>
                    <a:pt x="91" y="95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4" y="85"/>
                    <a:pt x="114" y="68"/>
                    <a:pt x="114" y="48"/>
                  </a:cubicBezTo>
                  <a:cubicBezTo>
                    <a:pt x="114" y="21"/>
                    <a:pt x="97" y="0"/>
                    <a:pt x="77" y="0"/>
                  </a:cubicBezTo>
                  <a:cubicBezTo>
                    <a:pt x="57" y="0"/>
                    <a:pt x="41" y="21"/>
                    <a:pt x="41" y="48"/>
                  </a:cubicBezTo>
                  <a:cubicBezTo>
                    <a:pt x="41" y="68"/>
                    <a:pt x="51" y="85"/>
                    <a:pt x="64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1" y="94"/>
                    <a:pt x="58" y="93"/>
                    <a:pt x="53" y="94"/>
                  </a:cubicBezTo>
                  <a:cubicBezTo>
                    <a:pt x="22" y="95"/>
                    <a:pt x="10" y="115"/>
                    <a:pt x="1" y="136"/>
                  </a:cubicBezTo>
                  <a:cubicBezTo>
                    <a:pt x="0" y="137"/>
                    <a:pt x="0" y="138"/>
                    <a:pt x="1" y="139"/>
                  </a:cubicBezTo>
                  <a:cubicBezTo>
                    <a:pt x="1" y="140"/>
                    <a:pt x="3" y="141"/>
                    <a:pt x="4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1"/>
                    <a:pt x="153" y="140"/>
                    <a:pt x="154" y="139"/>
                  </a:cubicBezTo>
                  <a:cubicBezTo>
                    <a:pt x="155" y="138"/>
                    <a:pt x="155" y="137"/>
                    <a:pt x="15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101262" y="1654220"/>
              <a:ext cx="357580" cy="325895"/>
            </a:xfrm>
            <a:custGeom>
              <a:avLst/>
              <a:gdLst>
                <a:gd name="T0" fmla="*/ 116 w 116"/>
                <a:gd name="T1" fmla="*/ 102 h 106"/>
                <a:gd name="T2" fmla="*/ 77 w 116"/>
                <a:gd name="T3" fmla="*/ 70 h 106"/>
                <a:gd name="T4" fmla="*/ 68 w 116"/>
                <a:gd name="T5" fmla="*/ 71 h 106"/>
                <a:gd name="T6" fmla="*/ 68 w 116"/>
                <a:gd name="T7" fmla="*/ 69 h 106"/>
                <a:gd name="T8" fmla="*/ 86 w 116"/>
                <a:gd name="T9" fmla="*/ 36 h 106"/>
                <a:gd name="T10" fmla="*/ 58 w 116"/>
                <a:gd name="T11" fmla="*/ 0 h 106"/>
                <a:gd name="T12" fmla="*/ 31 w 116"/>
                <a:gd name="T13" fmla="*/ 36 h 106"/>
                <a:gd name="T14" fmla="*/ 48 w 116"/>
                <a:gd name="T15" fmla="*/ 69 h 106"/>
                <a:gd name="T16" fmla="*/ 48 w 116"/>
                <a:gd name="T17" fmla="*/ 71 h 106"/>
                <a:gd name="T18" fmla="*/ 40 w 116"/>
                <a:gd name="T19" fmla="*/ 70 h 106"/>
                <a:gd name="T20" fmla="*/ 1 w 116"/>
                <a:gd name="T21" fmla="*/ 102 h 106"/>
                <a:gd name="T22" fmla="*/ 1 w 116"/>
                <a:gd name="T23" fmla="*/ 104 h 106"/>
                <a:gd name="T24" fmla="*/ 3 w 116"/>
                <a:gd name="T25" fmla="*/ 106 h 106"/>
                <a:gd name="T26" fmla="*/ 114 w 116"/>
                <a:gd name="T27" fmla="*/ 106 h 106"/>
                <a:gd name="T28" fmla="*/ 116 w 116"/>
                <a:gd name="T29" fmla="*/ 104 h 106"/>
                <a:gd name="T30" fmla="*/ 116 w 116"/>
                <a:gd name="T3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6">
                  <a:moveTo>
                    <a:pt x="116" y="102"/>
                  </a:moveTo>
                  <a:cubicBezTo>
                    <a:pt x="109" y="87"/>
                    <a:pt x="100" y="71"/>
                    <a:pt x="77" y="70"/>
                  </a:cubicBezTo>
                  <a:cubicBezTo>
                    <a:pt x="73" y="70"/>
                    <a:pt x="71" y="71"/>
                    <a:pt x="68" y="71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8" y="64"/>
                    <a:pt x="86" y="51"/>
                    <a:pt x="86" y="36"/>
                  </a:cubicBezTo>
                  <a:cubicBezTo>
                    <a:pt x="86" y="16"/>
                    <a:pt x="73" y="0"/>
                    <a:pt x="58" y="0"/>
                  </a:cubicBezTo>
                  <a:cubicBezTo>
                    <a:pt x="43" y="0"/>
                    <a:pt x="31" y="16"/>
                    <a:pt x="31" y="36"/>
                  </a:cubicBezTo>
                  <a:cubicBezTo>
                    <a:pt x="31" y="51"/>
                    <a:pt x="38" y="64"/>
                    <a:pt x="48" y="6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4" y="70"/>
                    <a:pt x="40" y="70"/>
                  </a:cubicBezTo>
                  <a:cubicBezTo>
                    <a:pt x="17" y="71"/>
                    <a:pt x="8" y="87"/>
                    <a:pt x="1" y="102"/>
                  </a:cubicBezTo>
                  <a:cubicBezTo>
                    <a:pt x="0" y="103"/>
                    <a:pt x="0" y="104"/>
                    <a:pt x="1" y="104"/>
                  </a:cubicBezTo>
                  <a:cubicBezTo>
                    <a:pt x="1" y="105"/>
                    <a:pt x="2" y="106"/>
                    <a:pt x="3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6"/>
                    <a:pt x="115" y="105"/>
                    <a:pt x="116" y="104"/>
                  </a:cubicBezTo>
                  <a:cubicBezTo>
                    <a:pt x="116" y="104"/>
                    <a:pt x="116" y="103"/>
                    <a:pt x="11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50" name="speech bubbl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92672" y="965186"/>
            <a:ext cx="534105" cy="508457"/>
          </a:xfrm>
          <a:custGeom>
            <a:avLst/>
            <a:gdLst>
              <a:gd name="T0" fmla="*/ 141 w 173"/>
              <a:gd name="T1" fmla="*/ 0 h 165"/>
              <a:gd name="T2" fmla="*/ 28 w 173"/>
              <a:gd name="T3" fmla="*/ 0 h 165"/>
              <a:gd name="T4" fmla="*/ 27 w 173"/>
              <a:gd name="T5" fmla="*/ 0 h 165"/>
              <a:gd name="T6" fmla="*/ 0 w 173"/>
              <a:gd name="T7" fmla="*/ 33 h 165"/>
              <a:gd name="T8" fmla="*/ 0 w 173"/>
              <a:gd name="T9" fmla="*/ 93 h 165"/>
              <a:gd name="T10" fmla="*/ 31 w 173"/>
              <a:gd name="T11" fmla="*/ 128 h 165"/>
              <a:gd name="T12" fmla="*/ 71 w 173"/>
              <a:gd name="T13" fmla="*/ 128 h 165"/>
              <a:gd name="T14" fmla="*/ 95 w 173"/>
              <a:gd name="T15" fmla="*/ 163 h 165"/>
              <a:gd name="T16" fmla="*/ 98 w 173"/>
              <a:gd name="T17" fmla="*/ 165 h 165"/>
              <a:gd name="T18" fmla="*/ 98 w 173"/>
              <a:gd name="T19" fmla="*/ 165 h 165"/>
              <a:gd name="T20" fmla="*/ 102 w 173"/>
              <a:gd name="T21" fmla="*/ 163 h 165"/>
              <a:gd name="T22" fmla="*/ 123 w 173"/>
              <a:gd name="T23" fmla="*/ 128 h 165"/>
              <a:gd name="T24" fmla="*/ 141 w 173"/>
              <a:gd name="T25" fmla="*/ 128 h 165"/>
              <a:gd name="T26" fmla="*/ 173 w 173"/>
              <a:gd name="T27" fmla="*/ 93 h 165"/>
              <a:gd name="T28" fmla="*/ 173 w 173"/>
              <a:gd name="T29" fmla="*/ 33 h 165"/>
              <a:gd name="T30" fmla="*/ 141 w 173"/>
              <a:gd name="T3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41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11" y="2"/>
                  <a:pt x="0" y="16"/>
                  <a:pt x="0" y="3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14" y="128"/>
                  <a:pt x="3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4"/>
                  <a:pt x="97" y="165"/>
                  <a:pt x="98" y="165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4"/>
                  <a:pt x="102" y="16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8" y="128"/>
                  <a:pt x="173" y="112"/>
                  <a:pt x="173" y="93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3" y="15"/>
                  <a:pt x="159" y="0"/>
                  <a:pt x="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51" name="letter"/>
          <p:cNvGrpSpPr/>
          <p:nvPr>
            <p:custDataLst>
              <p:tags r:id="rId20"/>
            </p:custDataLst>
          </p:nvPr>
        </p:nvGrpSpPr>
        <p:grpSpPr>
          <a:xfrm>
            <a:off x="1810040" y="583466"/>
            <a:ext cx="433018" cy="582386"/>
            <a:chOff x="3536665" y="374780"/>
            <a:chExt cx="433018" cy="582386"/>
          </a:xfrm>
        </p:grpSpPr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36665" y="374780"/>
              <a:ext cx="433018" cy="582386"/>
            </a:xfrm>
            <a:custGeom>
              <a:avLst/>
              <a:gdLst>
                <a:gd name="T0" fmla="*/ 127 w 140"/>
                <a:gd name="T1" fmla="*/ 0 h 189"/>
                <a:gd name="T2" fmla="*/ 14 w 140"/>
                <a:gd name="T3" fmla="*/ 0 h 189"/>
                <a:gd name="T4" fmla="*/ 0 w 140"/>
                <a:gd name="T5" fmla="*/ 14 h 189"/>
                <a:gd name="T6" fmla="*/ 0 w 140"/>
                <a:gd name="T7" fmla="*/ 175 h 189"/>
                <a:gd name="T8" fmla="*/ 14 w 140"/>
                <a:gd name="T9" fmla="*/ 189 h 189"/>
                <a:gd name="T10" fmla="*/ 127 w 140"/>
                <a:gd name="T11" fmla="*/ 189 h 189"/>
                <a:gd name="T12" fmla="*/ 140 w 140"/>
                <a:gd name="T13" fmla="*/ 175 h 189"/>
                <a:gd name="T14" fmla="*/ 140 w 140"/>
                <a:gd name="T15" fmla="*/ 14 h 189"/>
                <a:gd name="T16" fmla="*/ 127 w 140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9">
                  <a:moveTo>
                    <a:pt x="1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89"/>
                    <a:pt x="14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5" y="189"/>
                    <a:pt x="140" y="183"/>
                    <a:pt x="140" y="175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6"/>
                    <a:pt x="13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3805227" y="445693"/>
              <a:ext cx="105614" cy="24140"/>
            </a:xfrm>
            <a:custGeom>
              <a:avLst/>
              <a:gdLst>
                <a:gd name="T0" fmla="*/ 30 w 34"/>
                <a:gd name="T1" fmla="*/ 8 h 8"/>
                <a:gd name="T2" fmla="*/ 4 w 34"/>
                <a:gd name="T3" fmla="*/ 8 h 8"/>
                <a:gd name="T4" fmla="*/ 0 w 34"/>
                <a:gd name="T5" fmla="*/ 4 h 8"/>
                <a:gd name="T6" fmla="*/ 4 w 34"/>
                <a:gd name="T7" fmla="*/ 0 h 8"/>
                <a:gd name="T8" fmla="*/ 30 w 34"/>
                <a:gd name="T9" fmla="*/ 0 h 8"/>
                <a:gd name="T10" fmla="*/ 34 w 34"/>
                <a:gd name="T11" fmla="*/ 4 h 8"/>
                <a:gd name="T12" fmla="*/ 30 w 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598524" y="504535"/>
              <a:ext cx="312316" cy="27158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3598524" y="566395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598524" y="741413"/>
              <a:ext cx="312316" cy="2565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3598524" y="679553"/>
              <a:ext cx="312316" cy="28667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3598524" y="803272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3598524" y="622219"/>
              <a:ext cx="312316" cy="30175"/>
            </a:xfrm>
            <a:custGeom>
              <a:avLst/>
              <a:gdLst>
                <a:gd name="T0" fmla="*/ 97 w 101"/>
                <a:gd name="T1" fmla="*/ 10 h 10"/>
                <a:gd name="T2" fmla="*/ 97 w 101"/>
                <a:gd name="T3" fmla="*/ 10 h 10"/>
                <a:gd name="T4" fmla="*/ 4 w 101"/>
                <a:gd name="T5" fmla="*/ 8 h 10"/>
                <a:gd name="T6" fmla="*/ 0 w 101"/>
                <a:gd name="T7" fmla="*/ 4 h 10"/>
                <a:gd name="T8" fmla="*/ 4 w 101"/>
                <a:gd name="T9" fmla="*/ 0 h 10"/>
                <a:gd name="T10" fmla="*/ 4 w 101"/>
                <a:gd name="T11" fmla="*/ 0 h 10"/>
                <a:gd name="T12" fmla="*/ 97 w 101"/>
                <a:gd name="T13" fmla="*/ 2 h 10"/>
                <a:gd name="T14" fmla="*/ 101 w 101"/>
                <a:gd name="T15" fmla="*/ 6 h 10"/>
                <a:gd name="T16" fmla="*/ 97 w 10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">
                  <a:moveTo>
                    <a:pt x="97" y="10"/>
                  </a:moveTo>
                  <a:cubicBezTo>
                    <a:pt x="97" y="10"/>
                    <a:pt x="97" y="10"/>
                    <a:pt x="97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9" y="2"/>
                    <a:pt x="101" y="3"/>
                    <a:pt x="101" y="6"/>
                  </a:cubicBezTo>
                  <a:cubicBezTo>
                    <a:pt x="101" y="8"/>
                    <a:pt x="99" y="10"/>
                    <a:pt x="97" y="1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604559" y="853062"/>
              <a:ext cx="108632" cy="33193"/>
            </a:xfrm>
            <a:custGeom>
              <a:avLst/>
              <a:gdLst>
                <a:gd name="T0" fmla="*/ 0 w 35"/>
                <a:gd name="T1" fmla="*/ 11 h 11"/>
                <a:gd name="T2" fmla="*/ 0 w 35"/>
                <a:gd name="T3" fmla="*/ 10 h 11"/>
                <a:gd name="T4" fmla="*/ 0 w 35"/>
                <a:gd name="T5" fmla="*/ 10 h 11"/>
                <a:gd name="T6" fmla="*/ 11 w 35"/>
                <a:gd name="T7" fmla="*/ 0 h 11"/>
                <a:gd name="T8" fmla="*/ 12 w 35"/>
                <a:gd name="T9" fmla="*/ 0 h 11"/>
                <a:gd name="T10" fmla="*/ 13 w 35"/>
                <a:gd name="T11" fmla="*/ 1 h 11"/>
                <a:gd name="T12" fmla="*/ 13 w 35"/>
                <a:gd name="T13" fmla="*/ 8 h 11"/>
                <a:gd name="T14" fmla="*/ 16 w 35"/>
                <a:gd name="T15" fmla="*/ 6 h 11"/>
                <a:gd name="T16" fmla="*/ 19 w 35"/>
                <a:gd name="T17" fmla="*/ 4 h 11"/>
                <a:gd name="T18" fmla="*/ 20 w 35"/>
                <a:gd name="T19" fmla="*/ 4 h 11"/>
                <a:gd name="T20" fmla="*/ 20 w 35"/>
                <a:gd name="T21" fmla="*/ 5 h 11"/>
                <a:gd name="T22" fmla="*/ 20 w 35"/>
                <a:gd name="T23" fmla="*/ 6 h 11"/>
                <a:gd name="T24" fmla="*/ 23 w 35"/>
                <a:gd name="T25" fmla="*/ 4 h 11"/>
                <a:gd name="T26" fmla="*/ 24 w 35"/>
                <a:gd name="T27" fmla="*/ 4 h 11"/>
                <a:gd name="T28" fmla="*/ 29 w 35"/>
                <a:gd name="T29" fmla="*/ 7 h 11"/>
                <a:gd name="T30" fmla="*/ 30 w 35"/>
                <a:gd name="T31" fmla="*/ 6 h 11"/>
                <a:gd name="T32" fmla="*/ 31 w 35"/>
                <a:gd name="T33" fmla="*/ 6 h 11"/>
                <a:gd name="T34" fmla="*/ 35 w 35"/>
                <a:gd name="T35" fmla="*/ 6 h 11"/>
                <a:gd name="T36" fmla="*/ 35 w 35"/>
                <a:gd name="T37" fmla="*/ 6 h 11"/>
                <a:gd name="T38" fmla="*/ 35 w 35"/>
                <a:gd name="T39" fmla="*/ 7 h 11"/>
                <a:gd name="T40" fmla="*/ 31 w 35"/>
                <a:gd name="T41" fmla="*/ 7 h 11"/>
                <a:gd name="T42" fmla="*/ 29 w 35"/>
                <a:gd name="T43" fmla="*/ 9 h 11"/>
                <a:gd name="T44" fmla="*/ 23 w 35"/>
                <a:gd name="T45" fmla="*/ 6 h 11"/>
                <a:gd name="T46" fmla="*/ 19 w 35"/>
                <a:gd name="T47" fmla="*/ 7 h 11"/>
                <a:gd name="T48" fmla="*/ 18 w 35"/>
                <a:gd name="T49" fmla="*/ 6 h 11"/>
                <a:gd name="T50" fmla="*/ 17 w 35"/>
                <a:gd name="T51" fmla="*/ 7 h 11"/>
                <a:gd name="T52" fmla="*/ 11 w 35"/>
                <a:gd name="T53" fmla="*/ 9 h 11"/>
                <a:gd name="T54" fmla="*/ 11 w 35"/>
                <a:gd name="T55" fmla="*/ 8 h 11"/>
                <a:gd name="T56" fmla="*/ 11 w 35"/>
                <a:gd name="T57" fmla="*/ 3 h 11"/>
                <a:gd name="T58" fmla="*/ 0 w 35"/>
                <a:gd name="T5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9" y="4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7"/>
                    <a:pt x="16" y="6"/>
                  </a:cubicBezTo>
                  <a:cubicBezTo>
                    <a:pt x="17" y="5"/>
                    <a:pt x="18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2" y="5"/>
                    <a:pt x="23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5" y="5"/>
                    <a:pt x="27" y="8"/>
                    <a:pt x="29" y="7"/>
                  </a:cubicBezTo>
                  <a:cubicBezTo>
                    <a:pt x="29" y="7"/>
                    <a:pt x="30" y="7"/>
                    <a:pt x="30" y="6"/>
                  </a:cubicBezTo>
                  <a:cubicBezTo>
                    <a:pt x="30" y="6"/>
                    <a:pt x="30" y="6"/>
                    <a:pt x="3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7" y="9"/>
                    <a:pt x="25" y="7"/>
                    <a:pt x="23" y="6"/>
                  </a:cubicBezTo>
                  <a:cubicBezTo>
                    <a:pt x="22" y="7"/>
                    <a:pt x="20" y="8"/>
                    <a:pt x="19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5" y="9"/>
                    <a:pt x="13" y="11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7"/>
                    <a:pt x="2" y="11"/>
                    <a:pt x="0" y="1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1" name="wireless"/>
          <p:cNvGrpSpPr/>
          <p:nvPr>
            <p:custDataLst>
              <p:tags r:id="rId21"/>
            </p:custDataLst>
          </p:nvPr>
        </p:nvGrpSpPr>
        <p:grpSpPr>
          <a:xfrm>
            <a:off x="3103058" y="2706310"/>
            <a:ext cx="543158" cy="333439"/>
            <a:chOff x="4829683" y="2497624"/>
            <a:chExt cx="543158" cy="333439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4909648" y="2615308"/>
              <a:ext cx="380211" cy="141825"/>
            </a:xfrm>
            <a:custGeom>
              <a:avLst/>
              <a:gdLst>
                <a:gd name="T0" fmla="*/ 10 w 123"/>
                <a:gd name="T1" fmla="*/ 45 h 46"/>
                <a:gd name="T2" fmla="*/ 5 w 123"/>
                <a:gd name="T3" fmla="*/ 43 h 46"/>
                <a:gd name="T4" fmla="*/ 4 w 123"/>
                <a:gd name="T5" fmla="*/ 30 h 46"/>
                <a:gd name="T6" fmla="*/ 63 w 123"/>
                <a:gd name="T7" fmla="*/ 0 h 46"/>
                <a:gd name="T8" fmla="*/ 120 w 123"/>
                <a:gd name="T9" fmla="*/ 30 h 46"/>
                <a:gd name="T10" fmla="*/ 119 w 123"/>
                <a:gd name="T11" fmla="*/ 43 h 46"/>
                <a:gd name="T12" fmla="*/ 106 w 123"/>
                <a:gd name="T13" fmla="*/ 41 h 46"/>
                <a:gd name="T14" fmla="*/ 63 w 123"/>
                <a:gd name="T15" fmla="*/ 18 h 46"/>
                <a:gd name="T16" fmla="*/ 17 w 123"/>
                <a:gd name="T17" fmla="*/ 41 h 46"/>
                <a:gd name="T18" fmla="*/ 10 w 123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6">
                  <a:moveTo>
                    <a:pt x="10" y="45"/>
                  </a:moveTo>
                  <a:cubicBezTo>
                    <a:pt x="8" y="45"/>
                    <a:pt x="6" y="44"/>
                    <a:pt x="5" y="43"/>
                  </a:cubicBezTo>
                  <a:cubicBezTo>
                    <a:pt x="1" y="40"/>
                    <a:pt x="0" y="34"/>
                    <a:pt x="4" y="30"/>
                  </a:cubicBezTo>
                  <a:cubicBezTo>
                    <a:pt x="19" y="12"/>
                    <a:pt x="42" y="0"/>
                    <a:pt x="63" y="0"/>
                  </a:cubicBezTo>
                  <a:cubicBezTo>
                    <a:pt x="82" y="0"/>
                    <a:pt x="105" y="12"/>
                    <a:pt x="120" y="30"/>
                  </a:cubicBezTo>
                  <a:cubicBezTo>
                    <a:pt x="123" y="34"/>
                    <a:pt x="122" y="40"/>
                    <a:pt x="119" y="43"/>
                  </a:cubicBezTo>
                  <a:cubicBezTo>
                    <a:pt x="115" y="46"/>
                    <a:pt x="109" y="45"/>
                    <a:pt x="106" y="41"/>
                  </a:cubicBezTo>
                  <a:cubicBezTo>
                    <a:pt x="95" y="28"/>
                    <a:pt x="77" y="18"/>
                    <a:pt x="63" y="18"/>
                  </a:cubicBezTo>
                  <a:cubicBezTo>
                    <a:pt x="47" y="18"/>
                    <a:pt x="29" y="27"/>
                    <a:pt x="17" y="41"/>
                  </a:cubicBezTo>
                  <a:cubicBezTo>
                    <a:pt x="16" y="44"/>
                    <a:pt x="13" y="45"/>
                    <a:pt x="1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4829683" y="2497624"/>
              <a:ext cx="543158" cy="188597"/>
            </a:xfrm>
            <a:custGeom>
              <a:avLst/>
              <a:gdLst>
                <a:gd name="T0" fmla="*/ 166 w 176"/>
                <a:gd name="T1" fmla="*/ 60 h 61"/>
                <a:gd name="T2" fmla="*/ 158 w 176"/>
                <a:gd name="T3" fmla="*/ 56 h 61"/>
                <a:gd name="T4" fmla="*/ 89 w 176"/>
                <a:gd name="T5" fmla="*/ 18 h 61"/>
                <a:gd name="T6" fmla="*/ 17 w 176"/>
                <a:gd name="T7" fmla="*/ 56 h 61"/>
                <a:gd name="T8" fmla="*/ 5 w 176"/>
                <a:gd name="T9" fmla="*/ 59 h 61"/>
                <a:gd name="T10" fmla="*/ 2 w 176"/>
                <a:gd name="T11" fmla="*/ 46 h 61"/>
                <a:gd name="T12" fmla="*/ 89 w 176"/>
                <a:gd name="T13" fmla="*/ 0 h 61"/>
                <a:gd name="T14" fmla="*/ 173 w 176"/>
                <a:gd name="T15" fmla="*/ 46 h 61"/>
                <a:gd name="T16" fmla="*/ 171 w 176"/>
                <a:gd name="T17" fmla="*/ 59 h 61"/>
                <a:gd name="T18" fmla="*/ 166 w 17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61">
                  <a:moveTo>
                    <a:pt x="166" y="60"/>
                  </a:moveTo>
                  <a:cubicBezTo>
                    <a:pt x="163" y="60"/>
                    <a:pt x="160" y="59"/>
                    <a:pt x="158" y="56"/>
                  </a:cubicBezTo>
                  <a:cubicBezTo>
                    <a:pt x="142" y="34"/>
                    <a:pt x="114" y="18"/>
                    <a:pt x="89" y="18"/>
                  </a:cubicBezTo>
                  <a:cubicBezTo>
                    <a:pt x="62" y="18"/>
                    <a:pt x="34" y="33"/>
                    <a:pt x="17" y="56"/>
                  </a:cubicBezTo>
                  <a:cubicBezTo>
                    <a:pt x="14" y="60"/>
                    <a:pt x="9" y="61"/>
                    <a:pt x="5" y="59"/>
                  </a:cubicBezTo>
                  <a:cubicBezTo>
                    <a:pt x="1" y="56"/>
                    <a:pt x="0" y="50"/>
                    <a:pt x="2" y="46"/>
                  </a:cubicBezTo>
                  <a:cubicBezTo>
                    <a:pt x="22" y="18"/>
                    <a:pt x="56" y="0"/>
                    <a:pt x="89" y="0"/>
                  </a:cubicBezTo>
                  <a:cubicBezTo>
                    <a:pt x="120" y="0"/>
                    <a:pt x="154" y="19"/>
                    <a:pt x="173" y="46"/>
                  </a:cubicBezTo>
                  <a:cubicBezTo>
                    <a:pt x="176" y="50"/>
                    <a:pt x="175" y="56"/>
                    <a:pt x="171" y="59"/>
                  </a:cubicBezTo>
                  <a:cubicBezTo>
                    <a:pt x="169" y="60"/>
                    <a:pt x="167" y="60"/>
                    <a:pt x="1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4986595" y="2732992"/>
              <a:ext cx="226316" cy="98071"/>
            </a:xfrm>
            <a:custGeom>
              <a:avLst/>
              <a:gdLst>
                <a:gd name="T0" fmla="*/ 10 w 73"/>
                <a:gd name="T1" fmla="*/ 31 h 32"/>
                <a:gd name="T2" fmla="*/ 4 w 73"/>
                <a:gd name="T3" fmla="*/ 29 h 32"/>
                <a:gd name="T4" fmla="*/ 4 w 73"/>
                <a:gd name="T5" fmla="*/ 16 h 32"/>
                <a:gd name="T6" fmla="*/ 38 w 73"/>
                <a:gd name="T7" fmla="*/ 0 h 32"/>
                <a:gd name="T8" fmla="*/ 70 w 73"/>
                <a:gd name="T9" fmla="*/ 16 h 32"/>
                <a:gd name="T10" fmla="*/ 70 w 73"/>
                <a:gd name="T11" fmla="*/ 29 h 32"/>
                <a:gd name="T12" fmla="*/ 57 w 73"/>
                <a:gd name="T13" fmla="*/ 29 h 32"/>
                <a:gd name="T14" fmla="*/ 38 w 73"/>
                <a:gd name="T15" fmla="*/ 18 h 32"/>
                <a:gd name="T16" fmla="*/ 16 w 73"/>
                <a:gd name="T17" fmla="*/ 29 h 32"/>
                <a:gd name="T18" fmla="*/ 10 w 73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2">
                  <a:moveTo>
                    <a:pt x="10" y="31"/>
                  </a:moveTo>
                  <a:cubicBezTo>
                    <a:pt x="8" y="31"/>
                    <a:pt x="6" y="31"/>
                    <a:pt x="4" y="29"/>
                  </a:cubicBezTo>
                  <a:cubicBezTo>
                    <a:pt x="0" y="25"/>
                    <a:pt x="0" y="20"/>
                    <a:pt x="4" y="16"/>
                  </a:cubicBezTo>
                  <a:cubicBezTo>
                    <a:pt x="14" y="6"/>
                    <a:pt x="26" y="0"/>
                    <a:pt x="38" y="0"/>
                  </a:cubicBezTo>
                  <a:cubicBezTo>
                    <a:pt x="48" y="0"/>
                    <a:pt x="60" y="6"/>
                    <a:pt x="70" y="16"/>
                  </a:cubicBezTo>
                  <a:cubicBezTo>
                    <a:pt x="73" y="20"/>
                    <a:pt x="73" y="25"/>
                    <a:pt x="70" y="29"/>
                  </a:cubicBezTo>
                  <a:cubicBezTo>
                    <a:pt x="66" y="32"/>
                    <a:pt x="60" y="32"/>
                    <a:pt x="57" y="29"/>
                  </a:cubicBezTo>
                  <a:cubicBezTo>
                    <a:pt x="50" y="21"/>
                    <a:pt x="42" y="18"/>
                    <a:pt x="38" y="18"/>
                  </a:cubicBezTo>
                  <a:cubicBezTo>
                    <a:pt x="31" y="18"/>
                    <a:pt x="23" y="22"/>
                    <a:pt x="16" y="29"/>
                  </a:cubicBezTo>
                  <a:cubicBezTo>
                    <a:pt x="15" y="30"/>
                    <a:pt x="12" y="31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65" name="paper clip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01058" y="2200871"/>
            <a:ext cx="200667" cy="499404"/>
          </a:xfrm>
          <a:custGeom>
            <a:avLst/>
            <a:gdLst>
              <a:gd name="T0" fmla="*/ 34 w 65"/>
              <a:gd name="T1" fmla="*/ 162 h 162"/>
              <a:gd name="T2" fmla="*/ 0 w 65"/>
              <a:gd name="T3" fmla="*/ 123 h 162"/>
              <a:gd name="T4" fmla="*/ 0 w 65"/>
              <a:gd name="T5" fmla="*/ 27 h 162"/>
              <a:gd name="T6" fmla="*/ 25 w 65"/>
              <a:gd name="T7" fmla="*/ 0 h 162"/>
              <a:gd name="T8" fmla="*/ 51 w 65"/>
              <a:gd name="T9" fmla="*/ 27 h 162"/>
              <a:gd name="T10" fmla="*/ 51 w 65"/>
              <a:gd name="T11" fmla="*/ 120 h 162"/>
              <a:gd name="T12" fmla="*/ 33 w 65"/>
              <a:gd name="T13" fmla="*/ 140 h 162"/>
              <a:gd name="T14" fmla="*/ 20 w 65"/>
              <a:gd name="T15" fmla="*/ 137 h 162"/>
              <a:gd name="T16" fmla="*/ 12 w 65"/>
              <a:gd name="T17" fmla="*/ 120 h 162"/>
              <a:gd name="T18" fmla="*/ 12 w 65"/>
              <a:gd name="T19" fmla="*/ 51 h 162"/>
              <a:gd name="T20" fmla="*/ 15 w 65"/>
              <a:gd name="T21" fmla="*/ 48 h 162"/>
              <a:gd name="T22" fmla="*/ 19 w 65"/>
              <a:gd name="T23" fmla="*/ 51 h 162"/>
              <a:gd name="T24" fmla="*/ 19 w 65"/>
              <a:gd name="T25" fmla="*/ 120 h 162"/>
              <a:gd name="T26" fmla="*/ 24 w 65"/>
              <a:gd name="T27" fmla="*/ 131 h 162"/>
              <a:gd name="T28" fmla="*/ 31 w 65"/>
              <a:gd name="T29" fmla="*/ 133 h 162"/>
              <a:gd name="T30" fmla="*/ 32 w 65"/>
              <a:gd name="T31" fmla="*/ 133 h 162"/>
              <a:gd name="T32" fmla="*/ 32 w 65"/>
              <a:gd name="T33" fmla="*/ 133 h 162"/>
              <a:gd name="T34" fmla="*/ 44 w 65"/>
              <a:gd name="T35" fmla="*/ 120 h 162"/>
              <a:gd name="T36" fmla="*/ 44 w 65"/>
              <a:gd name="T37" fmla="*/ 27 h 162"/>
              <a:gd name="T38" fmla="*/ 25 w 65"/>
              <a:gd name="T39" fmla="*/ 7 h 162"/>
              <a:gd name="T40" fmla="*/ 7 w 65"/>
              <a:gd name="T41" fmla="*/ 27 h 162"/>
              <a:gd name="T42" fmla="*/ 7 w 65"/>
              <a:gd name="T43" fmla="*/ 123 h 162"/>
              <a:gd name="T44" fmla="*/ 34 w 65"/>
              <a:gd name="T45" fmla="*/ 155 h 162"/>
              <a:gd name="T46" fmla="*/ 58 w 65"/>
              <a:gd name="T47" fmla="*/ 121 h 162"/>
              <a:gd name="T48" fmla="*/ 58 w 65"/>
              <a:gd name="T49" fmla="*/ 20 h 162"/>
              <a:gd name="T50" fmla="*/ 61 w 65"/>
              <a:gd name="T51" fmla="*/ 17 h 162"/>
              <a:gd name="T52" fmla="*/ 65 w 65"/>
              <a:gd name="T53" fmla="*/ 20 h 162"/>
              <a:gd name="T54" fmla="*/ 65 w 65"/>
              <a:gd name="T55" fmla="*/ 121 h 162"/>
              <a:gd name="T56" fmla="*/ 34 w 65"/>
              <a:gd name="T5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162">
                <a:moveTo>
                  <a:pt x="34" y="162"/>
                </a:moveTo>
                <a:cubicBezTo>
                  <a:pt x="22" y="162"/>
                  <a:pt x="0" y="154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6"/>
                  <a:pt x="16" y="0"/>
                  <a:pt x="25" y="0"/>
                </a:cubicBezTo>
                <a:cubicBezTo>
                  <a:pt x="36" y="0"/>
                  <a:pt x="51" y="8"/>
                  <a:pt x="51" y="2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31"/>
                  <a:pt x="43" y="140"/>
                  <a:pt x="33" y="140"/>
                </a:cubicBezTo>
                <a:cubicBezTo>
                  <a:pt x="29" y="141"/>
                  <a:pt x="24" y="140"/>
                  <a:pt x="20" y="137"/>
                </a:cubicBezTo>
                <a:cubicBezTo>
                  <a:pt x="17" y="135"/>
                  <a:pt x="12" y="129"/>
                  <a:pt x="12" y="120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49"/>
                  <a:pt x="13" y="48"/>
                  <a:pt x="15" y="48"/>
                </a:cubicBezTo>
                <a:cubicBezTo>
                  <a:pt x="17" y="48"/>
                  <a:pt x="19" y="49"/>
                  <a:pt x="19" y="51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6"/>
                  <a:pt x="22" y="130"/>
                  <a:pt x="24" y="131"/>
                </a:cubicBezTo>
                <a:cubicBezTo>
                  <a:pt x="27" y="133"/>
                  <a:pt x="30" y="134"/>
                  <a:pt x="31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9" y="133"/>
                  <a:pt x="44" y="128"/>
                  <a:pt x="44" y="120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12"/>
                  <a:pt x="32" y="7"/>
                  <a:pt x="25" y="7"/>
                </a:cubicBezTo>
                <a:cubicBezTo>
                  <a:pt x="24" y="7"/>
                  <a:pt x="7" y="7"/>
                  <a:pt x="7" y="27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49"/>
                  <a:pt x="24" y="155"/>
                  <a:pt x="34" y="155"/>
                </a:cubicBezTo>
                <a:cubicBezTo>
                  <a:pt x="42" y="155"/>
                  <a:pt x="58" y="147"/>
                  <a:pt x="58" y="121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8"/>
                  <a:pt x="59" y="17"/>
                  <a:pt x="61" y="17"/>
                </a:cubicBezTo>
                <a:cubicBezTo>
                  <a:pt x="63" y="17"/>
                  <a:pt x="65" y="18"/>
                  <a:pt x="65" y="20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50"/>
                  <a:pt x="47" y="162"/>
                  <a:pt x="3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66" name="clock"/>
          <p:cNvGrpSpPr/>
          <p:nvPr>
            <p:custDataLst>
              <p:tags r:id="rId23"/>
            </p:custDataLst>
          </p:nvPr>
        </p:nvGrpSpPr>
        <p:grpSpPr>
          <a:xfrm>
            <a:off x="2633830" y="3234380"/>
            <a:ext cx="497895" cy="493369"/>
            <a:chOff x="4360455" y="3025694"/>
            <a:chExt cx="497895" cy="493369"/>
          </a:xfrm>
        </p:grpSpPr>
        <p:sp>
          <p:nvSpPr>
            <p:cNvPr id="167" name="Oval 45"/>
            <p:cNvSpPr>
              <a:spLocks noChangeArrowheads="1"/>
            </p:cNvSpPr>
            <p:nvPr/>
          </p:nvSpPr>
          <p:spPr bwMode="auto">
            <a:xfrm>
              <a:off x="4383086" y="3043799"/>
              <a:ext cx="452632" cy="455649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4604876" y="3395343"/>
              <a:ext cx="9053" cy="45263"/>
            </a:xfrm>
            <a:custGeom>
              <a:avLst/>
              <a:gdLst>
                <a:gd name="T0" fmla="*/ 2 w 3"/>
                <a:gd name="T1" fmla="*/ 15 h 15"/>
                <a:gd name="T2" fmla="*/ 2 w 3"/>
                <a:gd name="T3" fmla="*/ 15 h 15"/>
                <a:gd name="T4" fmla="*/ 0 w 3"/>
                <a:gd name="T5" fmla="*/ 13 h 15"/>
                <a:gd name="T6" fmla="*/ 0 w 3"/>
                <a:gd name="T7" fmla="*/ 2 h 15"/>
                <a:gd name="T8" fmla="*/ 2 w 3"/>
                <a:gd name="T9" fmla="*/ 0 h 15"/>
                <a:gd name="T10" fmla="*/ 2 w 3"/>
                <a:gd name="T11" fmla="*/ 0 h 15"/>
                <a:gd name="T12" fmla="*/ 3 w 3"/>
                <a:gd name="T13" fmla="*/ 2 h 15"/>
                <a:gd name="T14" fmla="*/ 3 w 3"/>
                <a:gd name="T15" fmla="*/ 13 h 15"/>
                <a:gd name="T16" fmla="*/ 2 w 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9" name="Freeform 47"/>
            <p:cNvSpPr>
              <a:spLocks/>
            </p:cNvSpPr>
            <p:nvPr/>
          </p:nvSpPr>
          <p:spPr bwMode="auto">
            <a:xfrm>
              <a:off x="4604876" y="3102641"/>
              <a:ext cx="9053" cy="48281"/>
            </a:xfrm>
            <a:custGeom>
              <a:avLst/>
              <a:gdLst>
                <a:gd name="T0" fmla="*/ 2 w 3"/>
                <a:gd name="T1" fmla="*/ 16 h 16"/>
                <a:gd name="T2" fmla="*/ 0 w 3"/>
                <a:gd name="T3" fmla="*/ 14 h 16"/>
                <a:gd name="T4" fmla="*/ 0 w 3"/>
                <a:gd name="T5" fmla="*/ 2 h 16"/>
                <a:gd name="T6" fmla="*/ 2 w 3"/>
                <a:gd name="T7" fmla="*/ 0 h 16"/>
                <a:gd name="T8" fmla="*/ 3 w 3"/>
                <a:gd name="T9" fmla="*/ 2 h 16"/>
                <a:gd name="T10" fmla="*/ 3 w 3"/>
                <a:gd name="T11" fmla="*/ 14 h 16"/>
                <a:gd name="T12" fmla="*/ 2 w 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4666735" y="3377238"/>
              <a:ext cx="30175" cy="42246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1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10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7" y="14"/>
                    <a:pt x="6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4521893" y="3123764"/>
              <a:ext cx="30175" cy="43755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0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9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6" y="14"/>
                    <a:pt x="6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2" name="Freeform 50"/>
            <p:cNvSpPr>
              <a:spLocks/>
            </p:cNvSpPr>
            <p:nvPr/>
          </p:nvSpPr>
          <p:spPr bwMode="auto">
            <a:xfrm>
              <a:off x="4711998" y="3330466"/>
              <a:ext cx="46772" cy="30175"/>
            </a:xfrm>
            <a:custGeom>
              <a:avLst/>
              <a:gdLst>
                <a:gd name="T0" fmla="*/ 12 w 15"/>
                <a:gd name="T1" fmla="*/ 10 h 10"/>
                <a:gd name="T2" fmla="*/ 11 w 15"/>
                <a:gd name="T3" fmla="*/ 9 h 10"/>
                <a:gd name="T4" fmla="*/ 2 w 15"/>
                <a:gd name="T5" fmla="*/ 4 h 10"/>
                <a:gd name="T6" fmla="*/ 1 w 15"/>
                <a:gd name="T7" fmla="*/ 1 h 10"/>
                <a:gd name="T8" fmla="*/ 3 w 15"/>
                <a:gd name="T9" fmla="*/ 0 h 10"/>
                <a:gd name="T10" fmla="*/ 13 w 15"/>
                <a:gd name="T11" fmla="*/ 6 h 10"/>
                <a:gd name="T12" fmla="*/ 14 w 15"/>
                <a:gd name="T13" fmla="*/ 9 h 10"/>
                <a:gd name="T14" fmla="*/ 12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cubicBezTo>
                    <a:pt x="12" y="10"/>
                    <a:pt x="12" y="10"/>
                    <a:pt x="11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4" y="9"/>
                  </a:cubicBezTo>
                  <a:cubicBezTo>
                    <a:pt x="14" y="9"/>
                    <a:pt x="13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4463051" y="3185624"/>
              <a:ext cx="42246" cy="27158"/>
            </a:xfrm>
            <a:custGeom>
              <a:avLst/>
              <a:gdLst>
                <a:gd name="T0" fmla="*/ 12 w 14"/>
                <a:gd name="T1" fmla="*/ 9 h 9"/>
                <a:gd name="T2" fmla="*/ 11 w 14"/>
                <a:gd name="T3" fmla="*/ 9 h 9"/>
                <a:gd name="T4" fmla="*/ 1 w 14"/>
                <a:gd name="T5" fmla="*/ 4 h 9"/>
                <a:gd name="T6" fmla="*/ 0 w 14"/>
                <a:gd name="T7" fmla="*/ 1 h 9"/>
                <a:gd name="T8" fmla="*/ 3 w 14"/>
                <a:gd name="T9" fmla="*/ 0 h 9"/>
                <a:gd name="T10" fmla="*/ 13 w 14"/>
                <a:gd name="T11" fmla="*/ 6 h 9"/>
                <a:gd name="T12" fmla="*/ 13 w 14"/>
                <a:gd name="T13" fmla="*/ 8 h 9"/>
                <a:gd name="T14" fmla="*/ 12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2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8"/>
                    <a:pt x="13" y="8"/>
                  </a:cubicBezTo>
                  <a:cubicBezTo>
                    <a:pt x="13" y="9"/>
                    <a:pt x="12" y="9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4731613" y="3265589"/>
              <a:ext cx="45263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4440419" y="3265589"/>
              <a:ext cx="46772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4711998" y="3185624"/>
              <a:ext cx="46772" cy="27158"/>
            </a:xfrm>
            <a:custGeom>
              <a:avLst/>
              <a:gdLst>
                <a:gd name="T0" fmla="*/ 2 w 15"/>
                <a:gd name="T1" fmla="*/ 9 h 9"/>
                <a:gd name="T2" fmla="*/ 1 w 15"/>
                <a:gd name="T3" fmla="*/ 8 h 9"/>
                <a:gd name="T4" fmla="*/ 2 w 15"/>
                <a:gd name="T5" fmla="*/ 6 h 9"/>
                <a:gd name="T6" fmla="*/ 11 w 15"/>
                <a:gd name="T7" fmla="*/ 0 h 9"/>
                <a:gd name="T8" fmla="*/ 14 w 15"/>
                <a:gd name="T9" fmla="*/ 1 h 9"/>
                <a:gd name="T10" fmla="*/ 13 w 15"/>
                <a:gd name="T11" fmla="*/ 4 h 9"/>
                <a:gd name="T12" fmla="*/ 3 w 15"/>
                <a:gd name="T13" fmla="*/ 9 h 9"/>
                <a:gd name="T14" fmla="*/ 2 w 1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4463051" y="3330466"/>
              <a:ext cx="42246" cy="30175"/>
            </a:xfrm>
            <a:custGeom>
              <a:avLst/>
              <a:gdLst>
                <a:gd name="T0" fmla="*/ 2 w 14"/>
                <a:gd name="T1" fmla="*/ 10 h 10"/>
                <a:gd name="T2" fmla="*/ 0 w 14"/>
                <a:gd name="T3" fmla="*/ 9 h 10"/>
                <a:gd name="T4" fmla="*/ 1 w 14"/>
                <a:gd name="T5" fmla="*/ 6 h 10"/>
                <a:gd name="T6" fmla="*/ 11 w 14"/>
                <a:gd name="T7" fmla="*/ 0 h 10"/>
                <a:gd name="T8" fmla="*/ 13 w 14"/>
                <a:gd name="T9" fmla="*/ 1 h 10"/>
                <a:gd name="T10" fmla="*/ 13 w 14"/>
                <a:gd name="T11" fmla="*/ 4 h 10"/>
                <a:gd name="T12" fmla="*/ 3 w 14"/>
                <a:gd name="T13" fmla="*/ 9 h 10"/>
                <a:gd name="T14" fmla="*/ 2 w 1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4666735" y="3123764"/>
              <a:ext cx="30175" cy="43755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1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10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4521893" y="3377238"/>
              <a:ext cx="30175" cy="42246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0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9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0" name="Freeform 58"/>
            <p:cNvSpPr>
              <a:spLocks noEditPoints="1"/>
            </p:cNvSpPr>
            <p:nvPr/>
          </p:nvSpPr>
          <p:spPr bwMode="auto">
            <a:xfrm>
              <a:off x="4360455" y="3025694"/>
              <a:ext cx="497895" cy="493369"/>
            </a:xfrm>
            <a:custGeom>
              <a:avLst/>
              <a:gdLst>
                <a:gd name="T0" fmla="*/ 81 w 161"/>
                <a:gd name="T1" fmla="*/ 160 h 160"/>
                <a:gd name="T2" fmla="*/ 0 w 161"/>
                <a:gd name="T3" fmla="*/ 80 h 160"/>
                <a:gd name="T4" fmla="*/ 81 w 161"/>
                <a:gd name="T5" fmla="*/ 0 h 160"/>
                <a:gd name="T6" fmla="*/ 161 w 161"/>
                <a:gd name="T7" fmla="*/ 80 h 160"/>
                <a:gd name="T8" fmla="*/ 81 w 161"/>
                <a:gd name="T9" fmla="*/ 160 h 160"/>
                <a:gd name="T10" fmla="*/ 81 w 161"/>
                <a:gd name="T11" fmla="*/ 10 h 160"/>
                <a:gd name="T12" fmla="*/ 11 w 161"/>
                <a:gd name="T13" fmla="*/ 80 h 160"/>
                <a:gd name="T14" fmla="*/ 81 w 161"/>
                <a:gd name="T15" fmla="*/ 150 h 160"/>
                <a:gd name="T16" fmla="*/ 150 w 161"/>
                <a:gd name="T17" fmla="*/ 80 h 160"/>
                <a:gd name="T18" fmla="*/ 81 w 161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0">
                  <a:moveTo>
                    <a:pt x="81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0"/>
                  </a:cubicBezTo>
                  <a:cubicBezTo>
                    <a:pt x="161" y="124"/>
                    <a:pt x="125" y="160"/>
                    <a:pt x="81" y="160"/>
                  </a:cubicBezTo>
                  <a:close/>
                  <a:moveTo>
                    <a:pt x="81" y="10"/>
                  </a:moveTo>
                  <a:cubicBezTo>
                    <a:pt x="42" y="10"/>
                    <a:pt x="11" y="42"/>
                    <a:pt x="11" y="80"/>
                  </a:cubicBezTo>
                  <a:cubicBezTo>
                    <a:pt x="11" y="119"/>
                    <a:pt x="42" y="150"/>
                    <a:pt x="81" y="150"/>
                  </a:cubicBezTo>
                  <a:cubicBezTo>
                    <a:pt x="119" y="150"/>
                    <a:pt x="150" y="119"/>
                    <a:pt x="150" y="80"/>
                  </a:cubicBezTo>
                  <a:cubicBezTo>
                    <a:pt x="150" y="42"/>
                    <a:pt x="119" y="10"/>
                    <a:pt x="8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1" name="Freeform 59"/>
            <p:cNvSpPr>
              <a:spLocks noEditPoints="1"/>
            </p:cNvSpPr>
            <p:nvPr/>
          </p:nvSpPr>
          <p:spPr bwMode="auto">
            <a:xfrm>
              <a:off x="4407226" y="3070957"/>
              <a:ext cx="404351" cy="404351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5 h 131"/>
                <a:gd name="T4" fmla="*/ 66 w 131"/>
                <a:gd name="T5" fmla="*/ 0 h 131"/>
                <a:gd name="T6" fmla="*/ 131 w 131"/>
                <a:gd name="T7" fmla="*/ 65 h 131"/>
                <a:gd name="T8" fmla="*/ 66 w 131"/>
                <a:gd name="T9" fmla="*/ 131 h 131"/>
                <a:gd name="T10" fmla="*/ 66 w 131"/>
                <a:gd name="T11" fmla="*/ 2 h 131"/>
                <a:gd name="T12" fmla="*/ 3 w 131"/>
                <a:gd name="T13" fmla="*/ 65 h 131"/>
                <a:gd name="T14" fmla="*/ 66 w 131"/>
                <a:gd name="T15" fmla="*/ 128 h 131"/>
                <a:gd name="T16" fmla="*/ 128 w 131"/>
                <a:gd name="T17" fmla="*/ 65 h 131"/>
                <a:gd name="T18" fmla="*/ 66 w 1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1" y="29"/>
                    <a:pt x="131" y="65"/>
                  </a:cubicBezTo>
                  <a:cubicBezTo>
                    <a:pt x="131" y="101"/>
                    <a:pt x="102" y="131"/>
                    <a:pt x="66" y="131"/>
                  </a:cubicBezTo>
                  <a:close/>
                  <a:moveTo>
                    <a:pt x="66" y="2"/>
                  </a:moveTo>
                  <a:cubicBezTo>
                    <a:pt x="31" y="2"/>
                    <a:pt x="3" y="31"/>
                    <a:pt x="3" y="65"/>
                  </a:cubicBezTo>
                  <a:cubicBezTo>
                    <a:pt x="3" y="100"/>
                    <a:pt x="31" y="128"/>
                    <a:pt x="66" y="128"/>
                  </a:cubicBezTo>
                  <a:cubicBezTo>
                    <a:pt x="100" y="128"/>
                    <a:pt x="128" y="100"/>
                    <a:pt x="128" y="65"/>
                  </a:cubicBezTo>
                  <a:cubicBezTo>
                    <a:pt x="128" y="31"/>
                    <a:pt x="100" y="2"/>
                    <a:pt x="6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4598841" y="3161484"/>
              <a:ext cx="18105" cy="110141"/>
            </a:xfrm>
            <a:custGeom>
              <a:avLst/>
              <a:gdLst>
                <a:gd name="T0" fmla="*/ 3 w 6"/>
                <a:gd name="T1" fmla="*/ 36 h 36"/>
                <a:gd name="T2" fmla="*/ 0 w 6"/>
                <a:gd name="T3" fmla="*/ 33 h 36"/>
                <a:gd name="T4" fmla="*/ 0 w 6"/>
                <a:gd name="T5" fmla="*/ 2 h 36"/>
                <a:gd name="T6" fmla="*/ 3 w 6"/>
                <a:gd name="T7" fmla="*/ 0 h 36"/>
                <a:gd name="T8" fmla="*/ 6 w 6"/>
                <a:gd name="T9" fmla="*/ 2 h 36"/>
                <a:gd name="T10" fmla="*/ 6 w 6"/>
                <a:gd name="T11" fmla="*/ 33 h 36"/>
                <a:gd name="T12" fmla="*/ 3 w 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6">
                  <a:moveTo>
                    <a:pt x="3" y="36"/>
                  </a:moveTo>
                  <a:cubicBezTo>
                    <a:pt x="2" y="36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4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4604876" y="3262571"/>
              <a:ext cx="101088" cy="15088"/>
            </a:xfrm>
            <a:custGeom>
              <a:avLst/>
              <a:gdLst>
                <a:gd name="T0" fmla="*/ 30 w 33"/>
                <a:gd name="T1" fmla="*/ 5 h 5"/>
                <a:gd name="T2" fmla="*/ 3 w 33"/>
                <a:gd name="T3" fmla="*/ 5 h 5"/>
                <a:gd name="T4" fmla="*/ 0 w 33"/>
                <a:gd name="T5" fmla="*/ 3 h 5"/>
                <a:gd name="T6" fmla="*/ 3 w 33"/>
                <a:gd name="T7" fmla="*/ 0 h 5"/>
                <a:gd name="T8" fmla="*/ 30 w 33"/>
                <a:gd name="T9" fmla="*/ 0 h 5"/>
                <a:gd name="T10" fmla="*/ 33 w 33"/>
                <a:gd name="T11" fmla="*/ 3 h 5"/>
                <a:gd name="T12" fmla="*/ 30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2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4" name="Oval 62"/>
            <p:cNvSpPr>
              <a:spLocks noChangeArrowheads="1"/>
            </p:cNvSpPr>
            <p:nvPr/>
          </p:nvSpPr>
          <p:spPr bwMode="auto">
            <a:xfrm>
              <a:off x="4589788" y="3253518"/>
              <a:ext cx="36211" cy="36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85" name="calculator"/>
          <p:cNvGrpSpPr/>
          <p:nvPr>
            <p:custDataLst>
              <p:tags r:id="rId24"/>
            </p:custDataLst>
          </p:nvPr>
        </p:nvGrpSpPr>
        <p:grpSpPr>
          <a:xfrm>
            <a:off x="1048110" y="944064"/>
            <a:ext cx="274597" cy="484316"/>
            <a:chOff x="2774735" y="735378"/>
            <a:chExt cx="274597" cy="484316"/>
          </a:xfrm>
        </p:grpSpPr>
        <p:sp>
          <p:nvSpPr>
            <p:cNvPr id="186" name="Freeform 63"/>
            <p:cNvSpPr>
              <a:spLocks/>
            </p:cNvSpPr>
            <p:nvPr/>
          </p:nvSpPr>
          <p:spPr bwMode="auto">
            <a:xfrm>
              <a:off x="2780770" y="741413"/>
              <a:ext cx="262526" cy="472246"/>
            </a:xfrm>
            <a:custGeom>
              <a:avLst/>
              <a:gdLst>
                <a:gd name="T0" fmla="*/ 85 w 85"/>
                <a:gd name="T1" fmla="*/ 142 h 153"/>
                <a:gd name="T2" fmla="*/ 74 w 85"/>
                <a:gd name="T3" fmla="*/ 153 h 153"/>
                <a:gd name="T4" fmla="*/ 11 w 85"/>
                <a:gd name="T5" fmla="*/ 153 h 153"/>
                <a:gd name="T6" fmla="*/ 0 w 85"/>
                <a:gd name="T7" fmla="*/ 142 h 153"/>
                <a:gd name="T8" fmla="*/ 0 w 85"/>
                <a:gd name="T9" fmla="*/ 11 h 153"/>
                <a:gd name="T10" fmla="*/ 11 w 85"/>
                <a:gd name="T11" fmla="*/ 0 h 153"/>
                <a:gd name="T12" fmla="*/ 74 w 85"/>
                <a:gd name="T13" fmla="*/ 0 h 153"/>
                <a:gd name="T14" fmla="*/ 85 w 85"/>
                <a:gd name="T15" fmla="*/ 11 h 153"/>
                <a:gd name="T16" fmla="*/ 85 w 85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53">
                  <a:moveTo>
                    <a:pt x="85" y="142"/>
                  </a:moveTo>
                  <a:cubicBezTo>
                    <a:pt x="85" y="148"/>
                    <a:pt x="80" y="153"/>
                    <a:pt x="74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5" y="153"/>
                    <a:pt x="0" y="148"/>
                    <a:pt x="0" y="1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5" y="5"/>
                    <a:pt x="85" y="11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7" name="Freeform 64"/>
            <p:cNvSpPr>
              <a:spLocks noEditPoints="1"/>
            </p:cNvSpPr>
            <p:nvPr/>
          </p:nvSpPr>
          <p:spPr bwMode="auto">
            <a:xfrm>
              <a:off x="2774735" y="735378"/>
              <a:ext cx="274597" cy="484316"/>
            </a:xfrm>
            <a:custGeom>
              <a:avLst/>
              <a:gdLst>
                <a:gd name="T0" fmla="*/ 76 w 89"/>
                <a:gd name="T1" fmla="*/ 157 h 157"/>
                <a:gd name="T2" fmla="*/ 13 w 89"/>
                <a:gd name="T3" fmla="*/ 157 h 157"/>
                <a:gd name="T4" fmla="*/ 0 w 89"/>
                <a:gd name="T5" fmla="*/ 144 h 157"/>
                <a:gd name="T6" fmla="*/ 0 w 89"/>
                <a:gd name="T7" fmla="*/ 13 h 157"/>
                <a:gd name="T8" fmla="*/ 13 w 89"/>
                <a:gd name="T9" fmla="*/ 0 h 157"/>
                <a:gd name="T10" fmla="*/ 76 w 89"/>
                <a:gd name="T11" fmla="*/ 0 h 157"/>
                <a:gd name="T12" fmla="*/ 89 w 89"/>
                <a:gd name="T13" fmla="*/ 13 h 157"/>
                <a:gd name="T14" fmla="*/ 89 w 89"/>
                <a:gd name="T15" fmla="*/ 144 h 157"/>
                <a:gd name="T16" fmla="*/ 76 w 89"/>
                <a:gd name="T17" fmla="*/ 157 h 157"/>
                <a:gd name="T18" fmla="*/ 13 w 89"/>
                <a:gd name="T19" fmla="*/ 4 h 157"/>
                <a:gd name="T20" fmla="*/ 4 w 89"/>
                <a:gd name="T21" fmla="*/ 13 h 157"/>
                <a:gd name="T22" fmla="*/ 4 w 89"/>
                <a:gd name="T23" fmla="*/ 144 h 157"/>
                <a:gd name="T24" fmla="*/ 13 w 89"/>
                <a:gd name="T25" fmla="*/ 153 h 157"/>
                <a:gd name="T26" fmla="*/ 76 w 89"/>
                <a:gd name="T27" fmla="*/ 153 h 157"/>
                <a:gd name="T28" fmla="*/ 84 w 89"/>
                <a:gd name="T29" fmla="*/ 144 h 157"/>
                <a:gd name="T30" fmla="*/ 84 w 89"/>
                <a:gd name="T31" fmla="*/ 13 h 157"/>
                <a:gd name="T32" fmla="*/ 76 w 89"/>
                <a:gd name="T33" fmla="*/ 4 h 157"/>
                <a:gd name="T34" fmla="*/ 13 w 89"/>
                <a:gd name="T35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57">
                  <a:moveTo>
                    <a:pt x="76" y="157"/>
                  </a:move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9" y="6"/>
                    <a:pt x="89" y="1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1"/>
                    <a:pt x="83" y="157"/>
                    <a:pt x="76" y="157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3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49"/>
                    <a:pt x="8" y="153"/>
                    <a:pt x="13" y="153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81" y="153"/>
                    <a:pt x="84" y="149"/>
                    <a:pt x="84" y="14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8"/>
                    <a:pt x="81" y="4"/>
                    <a:pt x="76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8" name="Freeform 65"/>
            <p:cNvSpPr>
              <a:spLocks/>
            </p:cNvSpPr>
            <p:nvPr/>
          </p:nvSpPr>
          <p:spPr bwMode="auto">
            <a:xfrm>
              <a:off x="2806419" y="782149"/>
              <a:ext cx="212737" cy="73930"/>
            </a:xfrm>
            <a:custGeom>
              <a:avLst/>
              <a:gdLst>
                <a:gd name="T0" fmla="*/ 2 w 69"/>
                <a:gd name="T1" fmla="*/ 24 h 24"/>
                <a:gd name="T2" fmla="*/ 0 w 69"/>
                <a:gd name="T3" fmla="*/ 22 h 24"/>
                <a:gd name="T4" fmla="*/ 0 w 69"/>
                <a:gd name="T5" fmla="*/ 1 h 24"/>
                <a:gd name="T6" fmla="*/ 2 w 69"/>
                <a:gd name="T7" fmla="*/ 0 h 24"/>
                <a:gd name="T8" fmla="*/ 67 w 69"/>
                <a:gd name="T9" fmla="*/ 0 h 24"/>
                <a:gd name="T10" fmla="*/ 69 w 69"/>
                <a:gd name="T11" fmla="*/ 1 h 24"/>
                <a:gd name="T12" fmla="*/ 69 w 69"/>
                <a:gd name="T13" fmla="*/ 22 h 24"/>
                <a:gd name="T14" fmla="*/ 67 w 69"/>
                <a:gd name="T15" fmla="*/ 24 h 24"/>
                <a:gd name="T16" fmla="*/ 2 w 69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">
                  <a:moveTo>
                    <a:pt x="2" y="24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3"/>
                    <a:pt x="68" y="24"/>
                    <a:pt x="67" y="24"/>
                  </a:cubicBez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2821507" y="1068816"/>
              <a:ext cx="52808" cy="48281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2821507" y="1130676"/>
              <a:ext cx="117684" cy="45263"/>
            </a:xfrm>
            <a:custGeom>
              <a:avLst/>
              <a:gdLst>
                <a:gd name="T0" fmla="*/ 37 w 38"/>
                <a:gd name="T1" fmla="*/ 0 h 15"/>
                <a:gd name="T2" fmla="*/ 1 w 38"/>
                <a:gd name="T3" fmla="*/ 0 h 15"/>
                <a:gd name="T4" fmla="*/ 0 w 38"/>
                <a:gd name="T5" fmla="*/ 1 h 15"/>
                <a:gd name="T6" fmla="*/ 0 w 38"/>
                <a:gd name="T7" fmla="*/ 14 h 15"/>
                <a:gd name="T8" fmla="*/ 1 w 38"/>
                <a:gd name="T9" fmla="*/ 15 h 15"/>
                <a:gd name="T10" fmla="*/ 37 w 38"/>
                <a:gd name="T11" fmla="*/ 15 h 15"/>
                <a:gd name="T12" fmla="*/ 38 w 38"/>
                <a:gd name="T13" fmla="*/ 14 h 15"/>
                <a:gd name="T14" fmla="*/ 38 w 38"/>
                <a:gd name="T15" fmla="*/ 1 h 15"/>
                <a:gd name="T16" fmla="*/ 37 w 3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">
                  <a:moveTo>
                    <a:pt x="3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8" y="15"/>
                    <a:pt x="38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2886384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2951261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2951261" y="1130676"/>
              <a:ext cx="52808" cy="45263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2821507" y="1009974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2886384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2951261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821507" y="948114"/>
              <a:ext cx="52808" cy="49790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2886384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2951261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2821507" y="889272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2886384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2951261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06" name="@ sign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174846" y="3447117"/>
            <a:ext cx="354562" cy="384737"/>
          </a:xfrm>
          <a:custGeom>
            <a:avLst/>
            <a:gdLst>
              <a:gd name="T0" fmla="*/ 114 w 115"/>
              <a:gd name="T1" fmla="*/ 55 h 125"/>
              <a:gd name="T2" fmla="*/ 108 w 115"/>
              <a:gd name="T3" fmla="*/ 76 h 125"/>
              <a:gd name="T4" fmla="*/ 95 w 115"/>
              <a:gd name="T5" fmla="*/ 90 h 125"/>
              <a:gd name="T6" fmla="*/ 79 w 115"/>
              <a:gd name="T7" fmla="*/ 91 h 125"/>
              <a:gd name="T8" fmla="*/ 71 w 115"/>
              <a:gd name="T9" fmla="*/ 85 h 125"/>
              <a:gd name="T10" fmla="*/ 63 w 115"/>
              <a:gd name="T11" fmla="*/ 85 h 125"/>
              <a:gd name="T12" fmla="*/ 51 w 115"/>
              <a:gd name="T13" fmla="*/ 91 h 125"/>
              <a:gd name="T14" fmla="*/ 40 w 115"/>
              <a:gd name="T15" fmla="*/ 91 h 125"/>
              <a:gd name="T16" fmla="*/ 32 w 115"/>
              <a:gd name="T17" fmla="*/ 87 h 125"/>
              <a:gd name="T18" fmla="*/ 28 w 115"/>
              <a:gd name="T19" fmla="*/ 77 h 125"/>
              <a:gd name="T20" fmla="*/ 28 w 115"/>
              <a:gd name="T21" fmla="*/ 63 h 125"/>
              <a:gd name="T22" fmla="*/ 34 w 115"/>
              <a:gd name="T23" fmla="*/ 45 h 125"/>
              <a:gd name="T24" fmla="*/ 47 w 115"/>
              <a:gd name="T25" fmla="*/ 31 h 125"/>
              <a:gd name="T26" fmla="*/ 62 w 115"/>
              <a:gd name="T27" fmla="*/ 29 h 125"/>
              <a:gd name="T28" fmla="*/ 71 w 115"/>
              <a:gd name="T29" fmla="*/ 35 h 125"/>
              <a:gd name="T30" fmla="*/ 76 w 115"/>
              <a:gd name="T31" fmla="*/ 32 h 125"/>
              <a:gd name="T32" fmla="*/ 81 w 115"/>
              <a:gd name="T33" fmla="*/ 30 h 125"/>
              <a:gd name="T34" fmla="*/ 84 w 115"/>
              <a:gd name="T35" fmla="*/ 30 h 125"/>
              <a:gd name="T36" fmla="*/ 85 w 115"/>
              <a:gd name="T37" fmla="*/ 32 h 125"/>
              <a:gd name="T38" fmla="*/ 78 w 115"/>
              <a:gd name="T39" fmla="*/ 80 h 125"/>
              <a:gd name="T40" fmla="*/ 93 w 115"/>
              <a:gd name="T41" fmla="*/ 82 h 125"/>
              <a:gd name="T42" fmla="*/ 101 w 115"/>
              <a:gd name="T43" fmla="*/ 71 h 125"/>
              <a:gd name="T44" fmla="*/ 105 w 115"/>
              <a:gd name="T45" fmla="*/ 53 h 125"/>
              <a:gd name="T46" fmla="*/ 103 w 115"/>
              <a:gd name="T47" fmla="*/ 31 h 125"/>
              <a:gd name="T48" fmla="*/ 84 w 115"/>
              <a:gd name="T49" fmla="*/ 11 h 125"/>
              <a:gd name="T50" fmla="*/ 47 w 115"/>
              <a:gd name="T51" fmla="*/ 10 h 125"/>
              <a:gd name="T52" fmla="*/ 23 w 115"/>
              <a:gd name="T53" fmla="*/ 26 h 125"/>
              <a:gd name="T54" fmla="*/ 13 w 115"/>
              <a:gd name="T55" fmla="*/ 48 h 125"/>
              <a:gd name="T56" fmla="*/ 10 w 115"/>
              <a:gd name="T57" fmla="*/ 68 h 125"/>
              <a:gd name="T58" fmla="*/ 12 w 115"/>
              <a:gd name="T59" fmla="*/ 91 h 125"/>
              <a:gd name="T60" fmla="*/ 33 w 115"/>
              <a:gd name="T61" fmla="*/ 113 h 125"/>
              <a:gd name="T62" fmla="*/ 65 w 115"/>
              <a:gd name="T63" fmla="*/ 116 h 125"/>
              <a:gd name="T64" fmla="*/ 79 w 115"/>
              <a:gd name="T65" fmla="*/ 113 h 125"/>
              <a:gd name="T66" fmla="*/ 82 w 115"/>
              <a:gd name="T67" fmla="*/ 113 h 125"/>
              <a:gd name="T68" fmla="*/ 83 w 115"/>
              <a:gd name="T69" fmla="*/ 115 h 125"/>
              <a:gd name="T70" fmla="*/ 83 w 115"/>
              <a:gd name="T71" fmla="*/ 118 h 125"/>
              <a:gd name="T72" fmla="*/ 82 w 115"/>
              <a:gd name="T73" fmla="*/ 119 h 125"/>
              <a:gd name="T74" fmla="*/ 79 w 115"/>
              <a:gd name="T75" fmla="*/ 121 h 125"/>
              <a:gd name="T76" fmla="*/ 65 w 115"/>
              <a:gd name="T77" fmla="*/ 124 h 125"/>
              <a:gd name="T78" fmla="*/ 28 w 115"/>
              <a:gd name="T79" fmla="*/ 121 h 125"/>
              <a:gd name="T80" fmla="*/ 3 w 115"/>
              <a:gd name="T81" fmla="*/ 95 h 125"/>
              <a:gd name="T82" fmla="*/ 0 w 115"/>
              <a:gd name="T83" fmla="*/ 68 h 125"/>
              <a:gd name="T84" fmla="*/ 4 w 115"/>
              <a:gd name="T85" fmla="*/ 45 h 125"/>
              <a:gd name="T86" fmla="*/ 17 w 115"/>
              <a:gd name="T87" fmla="*/ 20 h 125"/>
              <a:gd name="T88" fmla="*/ 45 w 115"/>
              <a:gd name="T89" fmla="*/ 3 h 125"/>
              <a:gd name="T90" fmla="*/ 88 w 115"/>
              <a:gd name="T91" fmla="*/ 3 h 125"/>
              <a:gd name="T92" fmla="*/ 112 w 115"/>
              <a:gd name="T93" fmla="*/ 26 h 125"/>
              <a:gd name="T94" fmla="*/ 72 w 115"/>
              <a:gd name="T95" fmla="*/ 48 h 125"/>
              <a:gd name="T96" fmla="*/ 57 w 115"/>
              <a:gd name="T97" fmla="*/ 37 h 125"/>
              <a:gd name="T98" fmla="*/ 45 w 115"/>
              <a:gd name="T99" fmla="*/ 43 h 125"/>
              <a:gd name="T100" fmla="*/ 39 w 115"/>
              <a:gd name="T101" fmla="*/ 57 h 125"/>
              <a:gd name="T102" fmla="*/ 37 w 115"/>
              <a:gd name="T103" fmla="*/ 70 h 125"/>
              <a:gd name="T104" fmla="*/ 48 w 115"/>
              <a:gd name="T105" fmla="*/ 84 h 125"/>
              <a:gd name="T106" fmla="*/ 57 w 115"/>
              <a:gd name="T107" fmla="*/ 81 h 125"/>
              <a:gd name="T108" fmla="*/ 68 w 115"/>
              <a:gd name="T109" fmla="*/ 7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" h="125">
                <a:moveTo>
                  <a:pt x="115" y="44"/>
                </a:moveTo>
                <a:cubicBezTo>
                  <a:pt x="115" y="48"/>
                  <a:pt x="115" y="51"/>
                  <a:pt x="114" y="55"/>
                </a:cubicBezTo>
                <a:cubicBezTo>
                  <a:pt x="114" y="59"/>
                  <a:pt x="113" y="62"/>
                  <a:pt x="112" y="66"/>
                </a:cubicBezTo>
                <a:cubicBezTo>
                  <a:pt x="111" y="69"/>
                  <a:pt x="110" y="73"/>
                  <a:pt x="108" y="76"/>
                </a:cubicBezTo>
                <a:cubicBezTo>
                  <a:pt x="107" y="79"/>
                  <a:pt x="105" y="82"/>
                  <a:pt x="103" y="84"/>
                </a:cubicBezTo>
                <a:cubicBezTo>
                  <a:pt x="100" y="87"/>
                  <a:pt x="98" y="88"/>
                  <a:pt x="95" y="90"/>
                </a:cubicBezTo>
                <a:cubicBezTo>
                  <a:pt x="92" y="91"/>
                  <a:pt x="88" y="92"/>
                  <a:pt x="84" y="92"/>
                </a:cubicBezTo>
                <a:cubicBezTo>
                  <a:pt x="82" y="92"/>
                  <a:pt x="80" y="92"/>
                  <a:pt x="79" y="91"/>
                </a:cubicBezTo>
                <a:cubicBezTo>
                  <a:pt x="77" y="91"/>
                  <a:pt x="75" y="90"/>
                  <a:pt x="74" y="89"/>
                </a:cubicBezTo>
                <a:cubicBezTo>
                  <a:pt x="73" y="88"/>
                  <a:pt x="72" y="87"/>
                  <a:pt x="71" y="85"/>
                </a:cubicBezTo>
                <a:cubicBezTo>
                  <a:pt x="70" y="84"/>
                  <a:pt x="69" y="82"/>
                  <a:pt x="69" y="80"/>
                </a:cubicBezTo>
                <a:cubicBezTo>
                  <a:pt x="67" y="82"/>
                  <a:pt x="65" y="84"/>
                  <a:pt x="63" y="85"/>
                </a:cubicBezTo>
                <a:cubicBezTo>
                  <a:pt x="61" y="87"/>
                  <a:pt x="59" y="88"/>
                  <a:pt x="57" y="89"/>
                </a:cubicBezTo>
                <a:cubicBezTo>
                  <a:pt x="55" y="90"/>
                  <a:pt x="53" y="91"/>
                  <a:pt x="51" y="91"/>
                </a:cubicBezTo>
                <a:cubicBezTo>
                  <a:pt x="49" y="92"/>
                  <a:pt x="48" y="92"/>
                  <a:pt x="46" y="92"/>
                </a:cubicBezTo>
                <a:cubicBezTo>
                  <a:pt x="44" y="92"/>
                  <a:pt x="42" y="92"/>
                  <a:pt x="40" y="91"/>
                </a:cubicBezTo>
                <a:cubicBezTo>
                  <a:pt x="38" y="91"/>
                  <a:pt x="37" y="90"/>
                  <a:pt x="36" y="90"/>
                </a:cubicBezTo>
                <a:cubicBezTo>
                  <a:pt x="34" y="89"/>
                  <a:pt x="33" y="88"/>
                  <a:pt x="32" y="87"/>
                </a:cubicBezTo>
                <a:cubicBezTo>
                  <a:pt x="31" y="85"/>
                  <a:pt x="30" y="84"/>
                  <a:pt x="30" y="82"/>
                </a:cubicBezTo>
                <a:cubicBezTo>
                  <a:pt x="29" y="81"/>
                  <a:pt x="29" y="79"/>
                  <a:pt x="28" y="77"/>
                </a:cubicBezTo>
                <a:cubicBezTo>
                  <a:pt x="28" y="75"/>
                  <a:pt x="28" y="73"/>
                  <a:pt x="28" y="71"/>
                </a:cubicBezTo>
                <a:cubicBezTo>
                  <a:pt x="28" y="69"/>
                  <a:pt x="28" y="66"/>
                  <a:pt x="28" y="63"/>
                </a:cubicBezTo>
                <a:cubicBezTo>
                  <a:pt x="29" y="60"/>
                  <a:pt x="29" y="57"/>
                  <a:pt x="30" y="54"/>
                </a:cubicBezTo>
                <a:cubicBezTo>
                  <a:pt x="31" y="51"/>
                  <a:pt x="32" y="48"/>
                  <a:pt x="34" y="45"/>
                </a:cubicBezTo>
                <a:cubicBezTo>
                  <a:pt x="35" y="42"/>
                  <a:pt x="37" y="39"/>
                  <a:pt x="39" y="37"/>
                </a:cubicBezTo>
                <a:cubicBezTo>
                  <a:pt x="41" y="34"/>
                  <a:pt x="44" y="32"/>
                  <a:pt x="47" y="31"/>
                </a:cubicBezTo>
                <a:cubicBezTo>
                  <a:pt x="50" y="29"/>
                  <a:pt x="53" y="29"/>
                  <a:pt x="57" y="29"/>
                </a:cubicBezTo>
                <a:cubicBezTo>
                  <a:pt x="59" y="29"/>
                  <a:pt x="61" y="29"/>
                  <a:pt x="62" y="29"/>
                </a:cubicBezTo>
                <a:cubicBezTo>
                  <a:pt x="64" y="30"/>
                  <a:pt x="65" y="30"/>
                  <a:pt x="67" y="31"/>
                </a:cubicBezTo>
                <a:cubicBezTo>
                  <a:pt x="68" y="32"/>
                  <a:pt x="70" y="33"/>
                  <a:pt x="71" y="35"/>
                </a:cubicBezTo>
                <a:cubicBezTo>
                  <a:pt x="72" y="36"/>
                  <a:pt x="74" y="37"/>
                  <a:pt x="75" y="39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0"/>
                  <a:pt x="78" y="30"/>
                </a:cubicBezTo>
                <a:cubicBezTo>
                  <a:pt x="78" y="30"/>
                  <a:pt x="79" y="30"/>
                  <a:pt x="81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3" y="30"/>
                  <a:pt x="84" y="30"/>
                  <a:pt x="84" y="30"/>
                </a:cubicBezTo>
                <a:cubicBezTo>
                  <a:pt x="84" y="30"/>
                  <a:pt x="84" y="30"/>
                  <a:pt x="84" y="31"/>
                </a:cubicBezTo>
                <a:cubicBezTo>
                  <a:pt x="85" y="31"/>
                  <a:pt x="85" y="31"/>
                  <a:pt x="85" y="32"/>
                </a:cubicBezTo>
                <a:cubicBezTo>
                  <a:pt x="77" y="69"/>
                  <a:pt x="77" y="69"/>
                  <a:pt x="77" y="69"/>
                </a:cubicBezTo>
                <a:cubicBezTo>
                  <a:pt x="76" y="74"/>
                  <a:pt x="77" y="78"/>
                  <a:pt x="78" y="80"/>
                </a:cubicBezTo>
                <a:cubicBezTo>
                  <a:pt x="79" y="83"/>
                  <a:pt x="82" y="84"/>
                  <a:pt x="86" y="84"/>
                </a:cubicBezTo>
                <a:cubicBezTo>
                  <a:pt x="89" y="84"/>
                  <a:pt x="91" y="83"/>
                  <a:pt x="93" y="82"/>
                </a:cubicBezTo>
                <a:cubicBezTo>
                  <a:pt x="94" y="81"/>
                  <a:pt x="96" y="79"/>
                  <a:pt x="97" y="77"/>
                </a:cubicBezTo>
                <a:cubicBezTo>
                  <a:pt x="99" y="75"/>
                  <a:pt x="100" y="73"/>
                  <a:pt x="101" y="71"/>
                </a:cubicBezTo>
                <a:cubicBezTo>
                  <a:pt x="102" y="68"/>
                  <a:pt x="103" y="65"/>
                  <a:pt x="104" y="62"/>
                </a:cubicBezTo>
                <a:cubicBezTo>
                  <a:pt x="104" y="59"/>
                  <a:pt x="105" y="56"/>
                  <a:pt x="105" y="53"/>
                </a:cubicBezTo>
                <a:cubicBezTo>
                  <a:pt x="105" y="50"/>
                  <a:pt x="105" y="47"/>
                  <a:pt x="105" y="44"/>
                </a:cubicBezTo>
                <a:cubicBezTo>
                  <a:pt x="105" y="40"/>
                  <a:pt x="105" y="35"/>
                  <a:pt x="103" y="31"/>
                </a:cubicBezTo>
                <a:cubicBezTo>
                  <a:pt x="102" y="26"/>
                  <a:pt x="100" y="22"/>
                  <a:pt x="97" y="19"/>
                </a:cubicBezTo>
                <a:cubicBezTo>
                  <a:pt x="94" y="16"/>
                  <a:pt x="90" y="13"/>
                  <a:pt x="84" y="11"/>
                </a:cubicBezTo>
                <a:cubicBezTo>
                  <a:pt x="79" y="9"/>
                  <a:pt x="73" y="8"/>
                  <a:pt x="65" y="8"/>
                </a:cubicBezTo>
                <a:cubicBezTo>
                  <a:pt x="58" y="8"/>
                  <a:pt x="52" y="9"/>
                  <a:pt x="47" y="10"/>
                </a:cubicBezTo>
                <a:cubicBezTo>
                  <a:pt x="42" y="12"/>
                  <a:pt x="37" y="14"/>
                  <a:pt x="33" y="17"/>
                </a:cubicBezTo>
                <a:cubicBezTo>
                  <a:pt x="29" y="19"/>
                  <a:pt x="26" y="22"/>
                  <a:pt x="23" y="26"/>
                </a:cubicBezTo>
                <a:cubicBezTo>
                  <a:pt x="21" y="29"/>
                  <a:pt x="18" y="33"/>
                  <a:pt x="17" y="37"/>
                </a:cubicBezTo>
                <a:cubicBezTo>
                  <a:pt x="15" y="40"/>
                  <a:pt x="14" y="44"/>
                  <a:pt x="13" y="48"/>
                </a:cubicBezTo>
                <a:cubicBezTo>
                  <a:pt x="12" y="52"/>
                  <a:pt x="11" y="56"/>
                  <a:pt x="10" y="59"/>
                </a:cubicBezTo>
                <a:cubicBezTo>
                  <a:pt x="10" y="62"/>
                  <a:pt x="10" y="65"/>
                  <a:pt x="10" y="68"/>
                </a:cubicBezTo>
                <a:cubicBezTo>
                  <a:pt x="9" y="71"/>
                  <a:pt x="9" y="73"/>
                  <a:pt x="9" y="75"/>
                </a:cubicBezTo>
                <a:cubicBezTo>
                  <a:pt x="9" y="80"/>
                  <a:pt x="10" y="86"/>
                  <a:pt x="12" y="91"/>
                </a:cubicBezTo>
                <a:cubicBezTo>
                  <a:pt x="13" y="96"/>
                  <a:pt x="15" y="101"/>
                  <a:pt x="19" y="104"/>
                </a:cubicBezTo>
                <a:cubicBezTo>
                  <a:pt x="22" y="108"/>
                  <a:pt x="27" y="111"/>
                  <a:pt x="33" y="113"/>
                </a:cubicBezTo>
                <a:cubicBezTo>
                  <a:pt x="39" y="115"/>
                  <a:pt x="46" y="117"/>
                  <a:pt x="55" y="117"/>
                </a:cubicBezTo>
                <a:cubicBezTo>
                  <a:pt x="59" y="117"/>
                  <a:pt x="62" y="116"/>
                  <a:pt x="65" y="116"/>
                </a:cubicBezTo>
                <a:cubicBezTo>
                  <a:pt x="68" y="115"/>
                  <a:pt x="71" y="115"/>
                  <a:pt x="73" y="115"/>
                </a:cubicBezTo>
                <a:cubicBezTo>
                  <a:pt x="75" y="114"/>
                  <a:pt x="77" y="114"/>
                  <a:pt x="79" y="113"/>
                </a:cubicBezTo>
                <a:cubicBezTo>
                  <a:pt x="80" y="113"/>
                  <a:pt x="81" y="113"/>
                  <a:pt x="81" y="11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2" y="113"/>
                  <a:pt x="83" y="113"/>
                  <a:pt x="83" y="113"/>
                </a:cubicBezTo>
                <a:cubicBezTo>
                  <a:pt x="83" y="114"/>
                  <a:pt x="83" y="114"/>
                  <a:pt x="83" y="115"/>
                </a:cubicBezTo>
                <a:cubicBezTo>
                  <a:pt x="83" y="115"/>
                  <a:pt x="83" y="116"/>
                  <a:pt x="83" y="116"/>
                </a:cubicBezTo>
                <a:cubicBezTo>
                  <a:pt x="83" y="117"/>
                  <a:pt x="83" y="117"/>
                  <a:pt x="83" y="11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19"/>
                  <a:pt x="83" y="119"/>
                  <a:pt x="82" y="119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1" y="120"/>
                  <a:pt x="81" y="121"/>
                  <a:pt x="79" y="121"/>
                </a:cubicBezTo>
                <a:cubicBezTo>
                  <a:pt x="78" y="122"/>
                  <a:pt x="76" y="122"/>
                  <a:pt x="73" y="123"/>
                </a:cubicBezTo>
                <a:cubicBezTo>
                  <a:pt x="71" y="123"/>
                  <a:pt x="68" y="124"/>
                  <a:pt x="65" y="124"/>
                </a:cubicBezTo>
                <a:cubicBezTo>
                  <a:pt x="61" y="125"/>
                  <a:pt x="58" y="125"/>
                  <a:pt x="54" y="125"/>
                </a:cubicBezTo>
                <a:cubicBezTo>
                  <a:pt x="44" y="125"/>
                  <a:pt x="35" y="124"/>
                  <a:pt x="28" y="121"/>
                </a:cubicBezTo>
                <a:cubicBezTo>
                  <a:pt x="22" y="119"/>
                  <a:pt x="16" y="115"/>
                  <a:pt x="12" y="111"/>
                </a:cubicBezTo>
                <a:cubicBezTo>
                  <a:pt x="8" y="107"/>
                  <a:pt x="5" y="101"/>
                  <a:pt x="3" y="95"/>
                </a:cubicBezTo>
                <a:cubicBezTo>
                  <a:pt x="1" y="89"/>
                  <a:pt x="0" y="82"/>
                  <a:pt x="0" y="75"/>
                </a:cubicBezTo>
                <a:cubicBezTo>
                  <a:pt x="0" y="73"/>
                  <a:pt x="0" y="71"/>
                  <a:pt x="0" y="68"/>
                </a:cubicBezTo>
                <a:cubicBezTo>
                  <a:pt x="0" y="64"/>
                  <a:pt x="1" y="61"/>
                  <a:pt x="1" y="57"/>
                </a:cubicBezTo>
                <a:cubicBezTo>
                  <a:pt x="2" y="53"/>
                  <a:pt x="3" y="49"/>
                  <a:pt x="4" y="45"/>
                </a:cubicBezTo>
                <a:cubicBezTo>
                  <a:pt x="5" y="40"/>
                  <a:pt x="7" y="36"/>
                  <a:pt x="9" y="32"/>
                </a:cubicBezTo>
                <a:cubicBezTo>
                  <a:pt x="11" y="28"/>
                  <a:pt x="14" y="24"/>
                  <a:pt x="17" y="20"/>
                </a:cubicBezTo>
                <a:cubicBezTo>
                  <a:pt x="20" y="16"/>
                  <a:pt x="24" y="13"/>
                  <a:pt x="29" y="10"/>
                </a:cubicBezTo>
                <a:cubicBezTo>
                  <a:pt x="33" y="7"/>
                  <a:pt x="39" y="4"/>
                  <a:pt x="45" y="3"/>
                </a:cubicBezTo>
                <a:cubicBezTo>
                  <a:pt x="51" y="1"/>
                  <a:pt x="58" y="0"/>
                  <a:pt x="66" y="0"/>
                </a:cubicBezTo>
                <a:cubicBezTo>
                  <a:pt x="74" y="0"/>
                  <a:pt x="82" y="1"/>
                  <a:pt x="88" y="3"/>
                </a:cubicBezTo>
                <a:cubicBezTo>
                  <a:pt x="94" y="5"/>
                  <a:pt x="99" y="8"/>
                  <a:pt x="103" y="12"/>
                </a:cubicBezTo>
                <a:cubicBezTo>
                  <a:pt x="107" y="16"/>
                  <a:pt x="110" y="20"/>
                  <a:pt x="112" y="26"/>
                </a:cubicBezTo>
                <a:cubicBezTo>
                  <a:pt x="114" y="31"/>
                  <a:pt x="115" y="37"/>
                  <a:pt x="115" y="44"/>
                </a:cubicBezTo>
                <a:close/>
                <a:moveTo>
                  <a:pt x="72" y="48"/>
                </a:moveTo>
                <a:cubicBezTo>
                  <a:pt x="70" y="44"/>
                  <a:pt x="68" y="42"/>
                  <a:pt x="65" y="40"/>
                </a:cubicBezTo>
                <a:cubicBezTo>
                  <a:pt x="63" y="38"/>
                  <a:pt x="60" y="37"/>
                  <a:pt x="57" y="37"/>
                </a:cubicBezTo>
                <a:cubicBezTo>
                  <a:pt x="55" y="37"/>
                  <a:pt x="53" y="37"/>
                  <a:pt x="51" y="38"/>
                </a:cubicBezTo>
                <a:cubicBezTo>
                  <a:pt x="49" y="40"/>
                  <a:pt x="47" y="41"/>
                  <a:pt x="45" y="43"/>
                </a:cubicBezTo>
                <a:cubicBezTo>
                  <a:pt x="44" y="45"/>
                  <a:pt x="43" y="47"/>
                  <a:pt x="42" y="50"/>
                </a:cubicBezTo>
                <a:cubicBezTo>
                  <a:pt x="41" y="52"/>
                  <a:pt x="40" y="54"/>
                  <a:pt x="39" y="57"/>
                </a:cubicBezTo>
                <a:cubicBezTo>
                  <a:pt x="39" y="59"/>
                  <a:pt x="38" y="62"/>
                  <a:pt x="38" y="64"/>
                </a:cubicBezTo>
                <a:cubicBezTo>
                  <a:pt x="38" y="67"/>
                  <a:pt x="37" y="69"/>
                  <a:pt x="37" y="70"/>
                </a:cubicBezTo>
                <a:cubicBezTo>
                  <a:pt x="37" y="75"/>
                  <a:pt x="38" y="78"/>
                  <a:pt x="40" y="80"/>
                </a:cubicBezTo>
                <a:cubicBezTo>
                  <a:pt x="41" y="83"/>
                  <a:pt x="44" y="84"/>
                  <a:pt x="48" y="84"/>
                </a:cubicBezTo>
                <a:cubicBezTo>
                  <a:pt x="49" y="84"/>
                  <a:pt x="50" y="83"/>
                  <a:pt x="52" y="83"/>
                </a:cubicBezTo>
                <a:cubicBezTo>
                  <a:pt x="53" y="83"/>
                  <a:pt x="55" y="82"/>
                  <a:pt x="57" y="81"/>
                </a:cubicBezTo>
                <a:cubicBezTo>
                  <a:pt x="58" y="80"/>
                  <a:pt x="60" y="78"/>
                  <a:pt x="62" y="77"/>
                </a:cubicBezTo>
                <a:cubicBezTo>
                  <a:pt x="64" y="75"/>
                  <a:pt x="66" y="73"/>
                  <a:pt x="68" y="71"/>
                </a:cubicBezTo>
                <a:lnTo>
                  <a:pt x="7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207" name="smart phone"/>
          <p:cNvGrpSpPr/>
          <p:nvPr>
            <p:custDataLst>
              <p:tags r:id="rId26"/>
            </p:custDataLst>
          </p:nvPr>
        </p:nvGrpSpPr>
        <p:grpSpPr>
          <a:xfrm>
            <a:off x="687513" y="2906976"/>
            <a:ext cx="280632" cy="493369"/>
            <a:chOff x="2414138" y="2698290"/>
            <a:chExt cx="280632" cy="493369"/>
          </a:xfrm>
        </p:grpSpPr>
        <p:sp>
          <p:nvSpPr>
            <p:cNvPr id="208" name="Freeform 83"/>
            <p:cNvSpPr>
              <a:spLocks/>
            </p:cNvSpPr>
            <p:nvPr/>
          </p:nvSpPr>
          <p:spPr bwMode="auto">
            <a:xfrm>
              <a:off x="2420173" y="2704325"/>
              <a:ext cx="268561" cy="481299"/>
            </a:xfrm>
            <a:custGeom>
              <a:avLst/>
              <a:gdLst>
                <a:gd name="T0" fmla="*/ 87 w 87"/>
                <a:gd name="T1" fmla="*/ 142 h 156"/>
                <a:gd name="T2" fmla="*/ 73 w 87"/>
                <a:gd name="T3" fmla="*/ 156 h 156"/>
                <a:gd name="T4" fmla="*/ 13 w 87"/>
                <a:gd name="T5" fmla="*/ 156 h 156"/>
                <a:gd name="T6" fmla="*/ 0 w 87"/>
                <a:gd name="T7" fmla="*/ 142 h 156"/>
                <a:gd name="T8" fmla="*/ 0 w 87"/>
                <a:gd name="T9" fmla="*/ 13 h 156"/>
                <a:gd name="T10" fmla="*/ 13 w 87"/>
                <a:gd name="T11" fmla="*/ 0 h 156"/>
                <a:gd name="T12" fmla="*/ 73 w 87"/>
                <a:gd name="T13" fmla="*/ 0 h 156"/>
                <a:gd name="T14" fmla="*/ 87 w 87"/>
                <a:gd name="T15" fmla="*/ 13 h 156"/>
                <a:gd name="T16" fmla="*/ 87 w 87"/>
                <a:gd name="T17" fmla="*/ 142 h 156"/>
                <a:gd name="T18" fmla="*/ 87 w 87"/>
                <a:gd name="T1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56">
                  <a:moveTo>
                    <a:pt x="87" y="142"/>
                  </a:moveTo>
                  <a:cubicBezTo>
                    <a:pt x="87" y="149"/>
                    <a:pt x="80" y="156"/>
                    <a:pt x="7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7" y="156"/>
                    <a:pt x="0" y="149"/>
                    <a:pt x="0" y="14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7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7" y="5"/>
                    <a:pt x="87" y="1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9" name="Freeform 84"/>
            <p:cNvSpPr>
              <a:spLocks noEditPoints="1"/>
            </p:cNvSpPr>
            <p:nvPr/>
          </p:nvSpPr>
          <p:spPr bwMode="auto">
            <a:xfrm>
              <a:off x="2414138" y="2698290"/>
              <a:ext cx="280632" cy="493369"/>
            </a:xfrm>
            <a:custGeom>
              <a:avLst/>
              <a:gdLst>
                <a:gd name="T0" fmla="*/ 75 w 91"/>
                <a:gd name="T1" fmla="*/ 160 h 160"/>
                <a:gd name="T2" fmla="*/ 15 w 91"/>
                <a:gd name="T3" fmla="*/ 160 h 160"/>
                <a:gd name="T4" fmla="*/ 0 w 91"/>
                <a:gd name="T5" fmla="*/ 144 h 160"/>
                <a:gd name="T6" fmla="*/ 0 w 91"/>
                <a:gd name="T7" fmla="*/ 15 h 160"/>
                <a:gd name="T8" fmla="*/ 15 w 91"/>
                <a:gd name="T9" fmla="*/ 0 h 160"/>
                <a:gd name="T10" fmla="*/ 75 w 91"/>
                <a:gd name="T11" fmla="*/ 0 h 160"/>
                <a:gd name="T12" fmla="*/ 91 w 91"/>
                <a:gd name="T13" fmla="*/ 15 h 160"/>
                <a:gd name="T14" fmla="*/ 91 w 91"/>
                <a:gd name="T15" fmla="*/ 144 h 160"/>
                <a:gd name="T16" fmla="*/ 75 w 91"/>
                <a:gd name="T17" fmla="*/ 160 h 160"/>
                <a:gd name="T18" fmla="*/ 15 w 91"/>
                <a:gd name="T19" fmla="*/ 4 h 160"/>
                <a:gd name="T20" fmla="*/ 4 w 91"/>
                <a:gd name="T21" fmla="*/ 15 h 160"/>
                <a:gd name="T22" fmla="*/ 4 w 91"/>
                <a:gd name="T23" fmla="*/ 144 h 160"/>
                <a:gd name="T24" fmla="*/ 15 w 91"/>
                <a:gd name="T25" fmla="*/ 156 h 160"/>
                <a:gd name="T26" fmla="*/ 75 w 91"/>
                <a:gd name="T27" fmla="*/ 156 h 160"/>
                <a:gd name="T28" fmla="*/ 86 w 91"/>
                <a:gd name="T29" fmla="*/ 144 h 160"/>
                <a:gd name="T30" fmla="*/ 86 w 91"/>
                <a:gd name="T31" fmla="*/ 15 h 160"/>
                <a:gd name="T32" fmla="*/ 75 w 91"/>
                <a:gd name="T33" fmla="*/ 4 h 160"/>
                <a:gd name="T34" fmla="*/ 15 w 91"/>
                <a:gd name="T3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60">
                  <a:moveTo>
                    <a:pt x="75" y="160"/>
                  </a:moveTo>
                  <a:cubicBezTo>
                    <a:pt x="15" y="160"/>
                    <a:pt x="15" y="160"/>
                    <a:pt x="15" y="160"/>
                  </a:cubicBezTo>
                  <a:cubicBezTo>
                    <a:pt x="8" y="160"/>
                    <a:pt x="0" y="152"/>
                    <a:pt x="0" y="1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1" y="6"/>
                    <a:pt x="91" y="1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52"/>
                    <a:pt x="83" y="160"/>
                    <a:pt x="75" y="160"/>
                  </a:cubicBezTo>
                  <a:close/>
                  <a:moveTo>
                    <a:pt x="15" y="4"/>
                  </a:moveTo>
                  <a:cubicBezTo>
                    <a:pt x="10" y="4"/>
                    <a:pt x="4" y="8"/>
                    <a:pt x="4" y="15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50"/>
                    <a:pt x="10" y="156"/>
                    <a:pt x="15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81" y="156"/>
                    <a:pt x="86" y="150"/>
                    <a:pt x="86" y="14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8"/>
                    <a:pt x="81" y="4"/>
                    <a:pt x="75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0" name="Freeform 85"/>
            <p:cNvSpPr>
              <a:spLocks/>
            </p:cNvSpPr>
            <p:nvPr/>
          </p:nvSpPr>
          <p:spPr bwMode="auto">
            <a:xfrm>
              <a:off x="2460910" y="2760150"/>
              <a:ext cx="187088" cy="324387"/>
            </a:xfrm>
            <a:custGeom>
              <a:avLst/>
              <a:gdLst>
                <a:gd name="T0" fmla="*/ 0 w 124"/>
                <a:gd name="T1" fmla="*/ 0 h 215"/>
                <a:gd name="T2" fmla="*/ 124 w 124"/>
                <a:gd name="T3" fmla="*/ 0 h 215"/>
                <a:gd name="T4" fmla="*/ 124 w 124"/>
                <a:gd name="T5" fmla="*/ 215 h 215"/>
                <a:gd name="T6" fmla="*/ 0 w 124"/>
                <a:gd name="T7" fmla="*/ 215 h 215"/>
                <a:gd name="T8" fmla="*/ 0 w 124"/>
                <a:gd name="T9" fmla="*/ 0 h 215"/>
                <a:gd name="T10" fmla="*/ 0 w 124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15">
                  <a:moveTo>
                    <a:pt x="0" y="0"/>
                  </a:moveTo>
                  <a:lnTo>
                    <a:pt x="124" y="0"/>
                  </a:lnTo>
                  <a:lnTo>
                    <a:pt x="124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1" name="Freeform 86"/>
            <p:cNvSpPr>
              <a:spLocks noEditPoints="1"/>
            </p:cNvSpPr>
            <p:nvPr/>
          </p:nvSpPr>
          <p:spPr bwMode="auto">
            <a:xfrm>
              <a:off x="2454875" y="2754115"/>
              <a:ext cx="196140" cy="333439"/>
            </a:xfrm>
            <a:custGeom>
              <a:avLst/>
              <a:gdLst>
                <a:gd name="T0" fmla="*/ 63 w 64"/>
                <a:gd name="T1" fmla="*/ 108 h 108"/>
                <a:gd name="T2" fmla="*/ 2 w 64"/>
                <a:gd name="T3" fmla="*/ 108 h 108"/>
                <a:gd name="T4" fmla="*/ 0 w 64"/>
                <a:gd name="T5" fmla="*/ 107 h 108"/>
                <a:gd name="T6" fmla="*/ 0 w 64"/>
                <a:gd name="T7" fmla="*/ 2 h 108"/>
                <a:gd name="T8" fmla="*/ 2 w 64"/>
                <a:gd name="T9" fmla="*/ 0 h 108"/>
                <a:gd name="T10" fmla="*/ 63 w 64"/>
                <a:gd name="T11" fmla="*/ 0 h 108"/>
                <a:gd name="T12" fmla="*/ 64 w 64"/>
                <a:gd name="T13" fmla="*/ 2 h 108"/>
                <a:gd name="T14" fmla="*/ 64 w 64"/>
                <a:gd name="T15" fmla="*/ 107 h 108"/>
                <a:gd name="T16" fmla="*/ 63 w 64"/>
                <a:gd name="T17" fmla="*/ 108 h 108"/>
                <a:gd name="T18" fmla="*/ 3 w 64"/>
                <a:gd name="T19" fmla="*/ 105 h 108"/>
                <a:gd name="T20" fmla="*/ 62 w 64"/>
                <a:gd name="T21" fmla="*/ 105 h 108"/>
                <a:gd name="T22" fmla="*/ 62 w 64"/>
                <a:gd name="T23" fmla="*/ 3 h 108"/>
                <a:gd name="T24" fmla="*/ 3 w 64"/>
                <a:gd name="T25" fmla="*/ 3 h 108"/>
                <a:gd name="T26" fmla="*/ 3 w 64"/>
                <a:gd name="T27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8">
                  <a:moveTo>
                    <a:pt x="63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1"/>
                    <a:pt x="64" y="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7"/>
                    <a:pt x="64" y="108"/>
                    <a:pt x="63" y="108"/>
                  </a:cubicBezTo>
                  <a:close/>
                  <a:moveTo>
                    <a:pt x="3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2" name="Oval 87"/>
            <p:cNvSpPr>
              <a:spLocks noChangeArrowheads="1"/>
            </p:cNvSpPr>
            <p:nvPr/>
          </p:nvSpPr>
          <p:spPr bwMode="auto">
            <a:xfrm>
              <a:off x="2531823" y="3105659"/>
              <a:ext cx="45263" cy="497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213" name="envelope"/>
          <p:cNvGrpSpPr/>
          <p:nvPr>
            <p:custDataLst>
              <p:tags r:id="rId27"/>
            </p:custDataLst>
          </p:nvPr>
        </p:nvGrpSpPr>
        <p:grpSpPr>
          <a:xfrm>
            <a:off x="1063197" y="2383433"/>
            <a:ext cx="488842" cy="381720"/>
            <a:chOff x="2789822" y="2174747"/>
            <a:chExt cx="488842" cy="381720"/>
          </a:xfrm>
        </p:grpSpPr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2803402" y="2183799"/>
              <a:ext cx="464702" cy="360597"/>
            </a:xfrm>
            <a:custGeom>
              <a:avLst/>
              <a:gdLst>
                <a:gd name="T0" fmla="*/ 140 w 151"/>
                <a:gd name="T1" fmla="*/ 0 h 117"/>
                <a:gd name="T2" fmla="*/ 151 w 151"/>
                <a:gd name="T3" fmla="*/ 11 h 117"/>
                <a:gd name="T4" fmla="*/ 151 w 151"/>
                <a:gd name="T5" fmla="*/ 107 h 117"/>
                <a:gd name="T6" fmla="*/ 140 w 151"/>
                <a:gd name="T7" fmla="*/ 117 h 117"/>
                <a:gd name="T8" fmla="*/ 10 w 151"/>
                <a:gd name="T9" fmla="*/ 117 h 117"/>
                <a:gd name="T10" fmla="*/ 0 w 151"/>
                <a:gd name="T11" fmla="*/ 107 h 117"/>
                <a:gd name="T12" fmla="*/ 0 w 151"/>
                <a:gd name="T13" fmla="*/ 11 h 117"/>
                <a:gd name="T14" fmla="*/ 10 w 151"/>
                <a:gd name="T15" fmla="*/ 0 h 117"/>
                <a:gd name="T16" fmla="*/ 140 w 15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17">
                  <a:moveTo>
                    <a:pt x="140" y="0"/>
                  </a:moveTo>
                  <a:cubicBezTo>
                    <a:pt x="146" y="0"/>
                    <a:pt x="151" y="5"/>
                    <a:pt x="151" y="11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1" y="112"/>
                    <a:pt x="146" y="117"/>
                    <a:pt x="14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5" y="117"/>
                    <a:pt x="0" y="112"/>
                    <a:pt x="0" y="10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2809437" y="2198887"/>
              <a:ext cx="449614" cy="215755"/>
            </a:xfrm>
            <a:custGeom>
              <a:avLst/>
              <a:gdLst>
                <a:gd name="T0" fmla="*/ 146 w 146"/>
                <a:gd name="T1" fmla="*/ 0 h 70"/>
                <a:gd name="T2" fmla="*/ 78 w 146"/>
                <a:gd name="T3" fmla="*/ 66 h 70"/>
                <a:gd name="T4" fmla="*/ 63 w 146"/>
                <a:gd name="T5" fmla="*/ 65 h 70"/>
                <a:gd name="T6" fmla="*/ 0 w 146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70">
                  <a:moveTo>
                    <a:pt x="146" y="0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4" y="70"/>
                    <a:pt x="67" y="70"/>
                    <a:pt x="63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6" name="Freeform 90"/>
            <p:cNvSpPr>
              <a:spLocks noEditPoints="1"/>
            </p:cNvSpPr>
            <p:nvPr/>
          </p:nvSpPr>
          <p:spPr bwMode="auto">
            <a:xfrm>
              <a:off x="2789822" y="2174747"/>
              <a:ext cx="488842" cy="381720"/>
            </a:xfrm>
            <a:custGeom>
              <a:avLst/>
              <a:gdLst>
                <a:gd name="T0" fmla="*/ 144 w 158"/>
                <a:gd name="T1" fmla="*/ 0 h 124"/>
                <a:gd name="T2" fmla="*/ 14 w 158"/>
                <a:gd name="T3" fmla="*/ 0 h 124"/>
                <a:gd name="T4" fmla="*/ 0 w 158"/>
                <a:gd name="T5" fmla="*/ 14 h 124"/>
                <a:gd name="T6" fmla="*/ 0 w 158"/>
                <a:gd name="T7" fmla="*/ 110 h 124"/>
                <a:gd name="T8" fmla="*/ 14 w 158"/>
                <a:gd name="T9" fmla="*/ 124 h 124"/>
                <a:gd name="T10" fmla="*/ 144 w 158"/>
                <a:gd name="T11" fmla="*/ 124 h 124"/>
                <a:gd name="T12" fmla="*/ 158 w 158"/>
                <a:gd name="T13" fmla="*/ 110 h 124"/>
                <a:gd name="T14" fmla="*/ 158 w 158"/>
                <a:gd name="T15" fmla="*/ 14 h 124"/>
                <a:gd name="T16" fmla="*/ 144 w 158"/>
                <a:gd name="T17" fmla="*/ 0 h 124"/>
                <a:gd name="T18" fmla="*/ 144 w 158"/>
                <a:gd name="T19" fmla="*/ 7 h 124"/>
                <a:gd name="T20" fmla="*/ 147 w 158"/>
                <a:gd name="T21" fmla="*/ 8 h 124"/>
                <a:gd name="T22" fmla="*/ 81 w 158"/>
                <a:gd name="T23" fmla="*/ 71 h 124"/>
                <a:gd name="T24" fmla="*/ 77 w 158"/>
                <a:gd name="T25" fmla="*/ 73 h 124"/>
                <a:gd name="T26" fmla="*/ 72 w 158"/>
                <a:gd name="T27" fmla="*/ 71 h 124"/>
                <a:gd name="T28" fmla="*/ 11 w 158"/>
                <a:gd name="T29" fmla="*/ 8 h 124"/>
                <a:gd name="T30" fmla="*/ 14 w 158"/>
                <a:gd name="T31" fmla="*/ 7 h 124"/>
                <a:gd name="T32" fmla="*/ 144 w 158"/>
                <a:gd name="T33" fmla="*/ 7 h 124"/>
                <a:gd name="T34" fmla="*/ 144 w 158"/>
                <a:gd name="T35" fmla="*/ 116 h 124"/>
                <a:gd name="T36" fmla="*/ 14 w 158"/>
                <a:gd name="T37" fmla="*/ 116 h 124"/>
                <a:gd name="T38" fmla="*/ 8 w 158"/>
                <a:gd name="T39" fmla="*/ 110 h 124"/>
                <a:gd name="T40" fmla="*/ 8 w 158"/>
                <a:gd name="T41" fmla="*/ 15 h 124"/>
                <a:gd name="T42" fmla="*/ 67 w 158"/>
                <a:gd name="T43" fmla="*/ 76 h 124"/>
                <a:gd name="T44" fmla="*/ 77 w 158"/>
                <a:gd name="T45" fmla="*/ 80 h 124"/>
                <a:gd name="T46" fmla="*/ 77 w 158"/>
                <a:gd name="T47" fmla="*/ 80 h 124"/>
                <a:gd name="T48" fmla="*/ 87 w 158"/>
                <a:gd name="T49" fmla="*/ 76 h 124"/>
                <a:gd name="T50" fmla="*/ 151 w 158"/>
                <a:gd name="T51" fmla="*/ 14 h 124"/>
                <a:gd name="T52" fmla="*/ 151 w 158"/>
                <a:gd name="T53" fmla="*/ 110 h 124"/>
                <a:gd name="T54" fmla="*/ 144 w 158"/>
                <a:gd name="T55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24">
                  <a:moveTo>
                    <a:pt x="14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7"/>
                    <a:pt x="7" y="124"/>
                    <a:pt x="14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2" y="124"/>
                    <a:pt x="158" y="117"/>
                    <a:pt x="158" y="11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6"/>
                    <a:pt x="152" y="0"/>
                    <a:pt x="144" y="0"/>
                  </a:cubicBezTo>
                  <a:close/>
                  <a:moveTo>
                    <a:pt x="144" y="7"/>
                  </a:moveTo>
                  <a:cubicBezTo>
                    <a:pt x="145" y="7"/>
                    <a:pt x="146" y="7"/>
                    <a:pt x="147" y="8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2"/>
                    <a:pt x="79" y="73"/>
                    <a:pt x="77" y="73"/>
                  </a:cubicBezTo>
                  <a:cubicBezTo>
                    <a:pt x="75" y="73"/>
                    <a:pt x="73" y="72"/>
                    <a:pt x="72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3" y="7"/>
                    <a:pt x="14" y="7"/>
                  </a:cubicBezTo>
                  <a:lnTo>
                    <a:pt x="144" y="7"/>
                  </a:lnTo>
                  <a:close/>
                  <a:moveTo>
                    <a:pt x="144" y="116"/>
                  </a:moveTo>
                  <a:cubicBezTo>
                    <a:pt x="14" y="116"/>
                    <a:pt x="14" y="116"/>
                    <a:pt x="14" y="116"/>
                  </a:cubicBezTo>
                  <a:cubicBezTo>
                    <a:pt x="11" y="116"/>
                    <a:pt x="8" y="113"/>
                    <a:pt x="8" y="1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81" y="80"/>
                    <a:pt x="84" y="79"/>
                    <a:pt x="87" y="7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3"/>
                    <a:pt x="148" y="116"/>
                    <a:pt x="144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8" y="1779341"/>
            <a:ext cx="807230" cy="246512"/>
          </a:xfrm>
          <a:prstGeom prst="rect">
            <a:avLst/>
          </a:prstGeom>
        </p:spPr>
      </p:pic>
      <p:sp>
        <p:nvSpPr>
          <p:cNvPr id="219" name="green rectangle"/>
          <p:cNvSpPr/>
          <p:nvPr>
            <p:custDataLst>
              <p:tags r:id="rId29"/>
            </p:custDataLst>
          </p:nvPr>
        </p:nvSpPr>
        <p:spPr>
          <a:xfrm>
            <a:off x="4267200" y="1242046"/>
            <a:ext cx="4343400" cy="5082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Description :</a:t>
            </a:r>
          </a:p>
          <a:p>
            <a:endParaRPr lang="en-CA" sz="1600" b="1" i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Sondage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en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ligne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contenant</a:t>
            </a:r>
            <a:r>
              <a:rPr lang="en-CA" sz="1600" b="1" dirty="0" smtClean="0">
                <a:latin typeface="Arial Narrow" panose="020B0606020202030204" pitchFamily="34" charset="0"/>
              </a:rPr>
              <a:t> des questions à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choix</a:t>
            </a:r>
            <a:r>
              <a:rPr lang="en-CA" sz="1600" b="1" dirty="0" smtClean="0">
                <a:latin typeface="Arial Narrow" panose="020B0606020202030204" pitchFamily="34" charset="0"/>
              </a:rPr>
              <a:t> multiples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évaluant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l’incidence</a:t>
            </a:r>
            <a:r>
              <a:rPr lang="en-CA" sz="1600" b="1" dirty="0" smtClean="0">
                <a:latin typeface="Arial Narrow" panose="020B0606020202030204" pitchFamily="34" charset="0"/>
              </a:rPr>
              <a:t> de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rétroaction</a:t>
            </a:r>
            <a:r>
              <a:rPr lang="en-CA" sz="1600" b="1" dirty="0" smtClean="0">
                <a:latin typeface="Arial Narrow" panose="020B0606020202030204" pitchFamily="34" charset="0"/>
              </a:rPr>
              <a:t> interactive et des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ressources</a:t>
            </a:r>
            <a:r>
              <a:rPr lang="en-CA" sz="1600" b="1" dirty="0" smtClean="0">
                <a:latin typeface="Arial Narrow" panose="020B0606020202030204" pitchFamily="34" charset="0"/>
              </a:rPr>
              <a:t>/</a:t>
            </a:r>
            <a:r>
              <a:rPr lang="en-CA" sz="1600" b="1" dirty="0" err="1" smtClean="0">
                <a:latin typeface="Arial Narrow" panose="020B0606020202030204" pitchFamily="34" charset="0"/>
              </a:rPr>
              <a:t>outils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sur</a:t>
            </a:r>
            <a:r>
              <a:rPr lang="en-CA" sz="1600" b="1" dirty="0" smtClean="0">
                <a:latin typeface="Arial Narrow" panose="020B0606020202030204" pitchFamily="34" charset="0"/>
              </a:rPr>
              <a:t>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pratique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clinique</a:t>
            </a:r>
            <a:endParaRPr lang="en-CA" sz="1600" b="1" dirty="0" smtClean="0">
              <a:latin typeface="Arial Narrow" panose="020B0606020202030204" pitchFamily="34" charset="0"/>
            </a:endParaRPr>
          </a:p>
          <a:p>
            <a:endParaRPr lang="en-CA" sz="16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6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Éléments</a:t>
            </a:r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CA" sz="16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spécifiques</a:t>
            </a:r>
            <a:r>
              <a:rPr lang="en-CA" sz="16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 :</a:t>
            </a:r>
          </a:p>
          <a:p>
            <a:endParaRPr lang="en-CA" sz="16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latin typeface="Arial Narrow" panose="020B0606020202030204" pitchFamily="34" charset="0"/>
              </a:rPr>
              <a:t>Mécanisme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visant</a:t>
            </a:r>
            <a:r>
              <a:rPr lang="en-CA" sz="1600" b="1" dirty="0" smtClean="0">
                <a:latin typeface="Arial Narrow" panose="020B0606020202030204" pitchFamily="34" charset="0"/>
              </a:rPr>
              <a:t> à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évaluer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si</a:t>
            </a:r>
            <a:r>
              <a:rPr lang="en-CA" sz="1600" b="1" dirty="0" smtClean="0">
                <a:latin typeface="Arial Narrow" panose="020B0606020202030204" pitchFamily="34" charset="0"/>
              </a:rPr>
              <a:t>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considérations</a:t>
            </a:r>
            <a:r>
              <a:rPr lang="en-CA" sz="1600" b="1" dirty="0" smtClean="0">
                <a:latin typeface="Arial Narrow" panose="020B0606020202030204" pitchFamily="34" charset="0"/>
              </a:rPr>
              <a:t> et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recommandations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résumées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dans</a:t>
            </a:r>
            <a:r>
              <a:rPr lang="en-CA" sz="1600" b="1" dirty="0" smtClean="0">
                <a:latin typeface="Arial Narrow" panose="020B0606020202030204" pitchFamily="34" charset="0"/>
              </a:rPr>
              <a:t> la </a:t>
            </a:r>
            <a:r>
              <a:rPr lang="en-CA" sz="1600" b="1" dirty="0" err="1" smtClean="0">
                <a:latin typeface="Arial Narrow" panose="020B0606020202030204" pitchFamily="34" charset="0"/>
              </a:rPr>
              <a:t>rétroaction</a:t>
            </a:r>
            <a:r>
              <a:rPr lang="en-CA" sz="1600" b="1" dirty="0" smtClean="0">
                <a:latin typeface="Arial Narrow" panose="020B0606020202030204" pitchFamily="34" charset="0"/>
              </a:rPr>
              <a:t> interactive </a:t>
            </a:r>
            <a:r>
              <a:rPr lang="en-CA" sz="1600" b="1" dirty="0" err="1" smtClean="0">
                <a:latin typeface="Arial Narrow" panose="020B0606020202030204" pitchFamily="34" charset="0"/>
              </a:rPr>
              <a:t>ont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été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mises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en</a:t>
            </a:r>
            <a:r>
              <a:rPr lang="en-CA" sz="1600" b="1" dirty="0" smtClean="0">
                <a:latin typeface="Arial Narrow" panose="020B0606020202030204" pitchFamily="34" charset="0"/>
              </a:rPr>
              <a:t> </a:t>
            </a:r>
            <a:r>
              <a:rPr lang="en-CA" sz="1600" b="1" dirty="0" err="1" smtClean="0">
                <a:latin typeface="Arial Narrow" panose="020B0606020202030204" pitchFamily="34" charset="0"/>
              </a:rPr>
              <a:t>œuvre</a:t>
            </a:r>
            <a:r>
              <a:rPr lang="en-CA" sz="1600" b="1" dirty="0" smtClean="0">
                <a:latin typeface="Arial Narrow" panose="020B0606020202030204" pitchFamily="34" charset="0"/>
              </a:rPr>
              <a:t> par le participant</a:t>
            </a:r>
            <a:endParaRPr lang="en-CA" sz="16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latin typeface="Arial Narrow" panose="020B0606020202030204" pitchFamily="34" charset="0"/>
              </a:rPr>
              <a:t>Identifier les </a:t>
            </a:r>
            <a:r>
              <a:rPr lang="en-CA" sz="1600" b="1" dirty="0" err="1" smtClean="0">
                <a:latin typeface="Arial Narrow" panose="020B0606020202030204" pitchFamily="34" charset="0"/>
              </a:rPr>
              <a:t>autres</a:t>
            </a:r>
            <a:r>
              <a:rPr lang="en-CA" sz="1600" b="1" dirty="0" smtClean="0">
                <a:latin typeface="Arial Narrow" panose="020B0606020202030204" pitchFamily="34" charset="0"/>
              </a:rPr>
              <a:t> obstacles au </a:t>
            </a:r>
            <a:r>
              <a:rPr lang="en-CA" sz="1600" b="1" dirty="0" err="1" smtClean="0">
                <a:latin typeface="Arial Narrow" panose="020B0606020202030204" pitchFamily="34" charset="0"/>
              </a:rPr>
              <a:t>changement</a:t>
            </a:r>
            <a:endParaRPr lang="en-CA" sz="1600" b="1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al rectangle"/>
          <p:cNvSpPr/>
          <p:nvPr>
            <p:custDataLst>
              <p:tags r:id="rId1"/>
            </p:custDataLst>
          </p:nvPr>
        </p:nvSpPr>
        <p:spPr>
          <a:xfrm>
            <a:off x="0" y="5094955"/>
            <a:ext cx="9144000" cy="1293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l rectangle"/>
          <p:cNvSpPr/>
          <p:nvPr>
            <p:custDataLst>
              <p:tags r:id="rId2"/>
            </p:custDataLst>
          </p:nvPr>
        </p:nvSpPr>
        <p:spPr>
          <a:xfrm>
            <a:off x="0" y="4419445"/>
            <a:ext cx="9144000" cy="473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8" y="76200"/>
            <a:ext cx="6551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Bulletin d’information</a:t>
            </a:r>
            <a:endParaRPr lang="en-CA" sz="3200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1" name="solid tree"/>
          <p:cNvGrpSpPr/>
          <p:nvPr>
            <p:custDataLst>
              <p:tags r:id="rId5"/>
            </p:custDataLst>
          </p:nvPr>
        </p:nvGrpSpPr>
        <p:grpSpPr>
          <a:xfrm>
            <a:off x="70425" y="281712"/>
            <a:ext cx="3915265" cy="6379090"/>
            <a:chOff x="1797050" y="73025"/>
            <a:chExt cx="4119563" cy="6858001"/>
          </a:xfrm>
          <a:solidFill>
            <a:srgbClr val="BB054A"/>
          </a:solidFill>
        </p:grpSpPr>
        <p:sp>
          <p:nvSpPr>
            <p:cNvPr id="122" name="tree trunk"/>
            <p:cNvSpPr>
              <a:spLocks/>
            </p:cNvSpPr>
            <p:nvPr/>
          </p:nvSpPr>
          <p:spPr bwMode="auto">
            <a:xfrm>
              <a:off x="3478213" y="3957638"/>
              <a:ext cx="757238" cy="2973388"/>
            </a:xfrm>
            <a:custGeom>
              <a:avLst/>
              <a:gdLst>
                <a:gd name="T0" fmla="*/ 205 w 233"/>
                <a:gd name="T1" fmla="*/ 917 h 917"/>
                <a:gd name="T2" fmla="*/ 28 w 233"/>
                <a:gd name="T3" fmla="*/ 917 h 917"/>
                <a:gd name="T4" fmla="*/ 0 w 233"/>
                <a:gd name="T5" fmla="*/ 888 h 917"/>
                <a:gd name="T6" fmla="*/ 0 w 233"/>
                <a:gd name="T7" fmla="*/ 29 h 917"/>
                <a:gd name="T8" fmla="*/ 28 w 233"/>
                <a:gd name="T9" fmla="*/ 0 h 917"/>
                <a:gd name="T10" fmla="*/ 205 w 233"/>
                <a:gd name="T11" fmla="*/ 0 h 917"/>
                <a:gd name="T12" fmla="*/ 233 w 233"/>
                <a:gd name="T13" fmla="*/ 29 h 917"/>
                <a:gd name="T14" fmla="*/ 233 w 233"/>
                <a:gd name="T15" fmla="*/ 888 h 917"/>
                <a:gd name="T16" fmla="*/ 205 w 233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17">
                  <a:moveTo>
                    <a:pt x="205" y="917"/>
                  </a:moveTo>
                  <a:cubicBezTo>
                    <a:pt x="28" y="917"/>
                    <a:pt x="28" y="917"/>
                    <a:pt x="28" y="917"/>
                  </a:cubicBezTo>
                  <a:cubicBezTo>
                    <a:pt x="13" y="917"/>
                    <a:pt x="0" y="904"/>
                    <a:pt x="0" y="88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0" y="0"/>
                    <a:pt x="233" y="13"/>
                    <a:pt x="233" y="29"/>
                  </a:cubicBezTo>
                  <a:cubicBezTo>
                    <a:pt x="233" y="888"/>
                    <a:pt x="233" y="888"/>
                    <a:pt x="233" y="888"/>
                  </a:cubicBezTo>
                  <a:cubicBezTo>
                    <a:pt x="233" y="904"/>
                    <a:pt x="220" y="917"/>
                    <a:pt x="205" y="917"/>
                  </a:cubicBezTo>
                  <a:close/>
                </a:path>
              </a:pathLst>
            </a:cu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3" name="tree top"/>
            <p:cNvSpPr>
              <a:spLocks noChangeArrowheads="1"/>
            </p:cNvSpPr>
            <p:nvPr/>
          </p:nvSpPr>
          <p:spPr bwMode="auto">
            <a:xfrm>
              <a:off x="1797050" y="73025"/>
              <a:ext cx="4119563" cy="4114800"/>
            </a:xfrm>
            <a:prstGeom prst="ellipse">
              <a:avLst/>
            </a:prstGeom>
            <a:grpFill/>
            <a:ln w="349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24" name="tree lines"/>
          <p:cNvGrpSpPr/>
          <p:nvPr>
            <p:custDataLst>
              <p:tags r:id="rId6"/>
            </p:custDataLst>
          </p:nvPr>
        </p:nvGrpSpPr>
        <p:grpSpPr>
          <a:xfrm>
            <a:off x="536636" y="734344"/>
            <a:ext cx="3000949" cy="5926459"/>
            <a:chOff x="2263261" y="525658"/>
            <a:chExt cx="3000949" cy="5926459"/>
          </a:xfrm>
          <a:solidFill>
            <a:sysClr val="windowText" lastClr="000000">
              <a:lumMod val="85000"/>
              <a:lumOff val="15000"/>
            </a:sysClr>
          </a:solidFill>
        </p:grpSpPr>
        <p:sp>
          <p:nvSpPr>
            <p:cNvPr id="125" name="line"/>
            <p:cNvSpPr>
              <a:spLocks/>
            </p:cNvSpPr>
            <p:nvPr/>
          </p:nvSpPr>
          <p:spPr bwMode="auto">
            <a:xfrm>
              <a:off x="3728279" y="525658"/>
              <a:ext cx="52808" cy="5926458"/>
            </a:xfrm>
            <a:custGeom>
              <a:avLst/>
              <a:gdLst>
                <a:gd name="T0" fmla="*/ 9 w 17"/>
                <a:gd name="T1" fmla="*/ 1923 h 1923"/>
                <a:gd name="T2" fmla="*/ 0 w 17"/>
                <a:gd name="T3" fmla="*/ 1914 h 1923"/>
                <a:gd name="T4" fmla="*/ 0 w 17"/>
                <a:gd name="T5" fmla="*/ 9 h 1923"/>
                <a:gd name="T6" fmla="*/ 9 w 17"/>
                <a:gd name="T7" fmla="*/ 0 h 1923"/>
                <a:gd name="T8" fmla="*/ 17 w 17"/>
                <a:gd name="T9" fmla="*/ 9 h 1923"/>
                <a:gd name="T10" fmla="*/ 17 w 17"/>
                <a:gd name="T11" fmla="*/ 1914 h 1923"/>
                <a:gd name="T12" fmla="*/ 9 w 17"/>
                <a:gd name="T13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23">
                  <a:moveTo>
                    <a:pt x="9" y="1923"/>
                  </a:moveTo>
                  <a:cubicBezTo>
                    <a:pt x="4" y="1923"/>
                    <a:pt x="0" y="1919"/>
                    <a:pt x="0" y="19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914"/>
                    <a:pt x="17" y="1914"/>
                    <a:pt x="17" y="1914"/>
                  </a:cubicBezTo>
                  <a:cubicBezTo>
                    <a:pt x="17" y="1919"/>
                    <a:pt x="13" y="1923"/>
                    <a:pt x="9" y="192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6" name="line"/>
            <p:cNvSpPr>
              <a:spLocks/>
            </p:cNvSpPr>
            <p:nvPr/>
          </p:nvSpPr>
          <p:spPr bwMode="auto">
            <a:xfrm>
              <a:off x="3820314" y="1790009"/>
              <a:ext cx="1443896" cy="4662107"/>
            </a:xfrm>
            <a:custGeom>
              <a:avLst/>
              <a:gdLst>
                <a:gd name="T0" fmla="*/ 8 w 468"/>
                <a:gd name="T1" fmla="*/ 1513 h 1513"/>
                <a:gd name="T2" fmla="*/ 0 w 468"/>
                <a:gd name="T3" fmla="*/ 1504 h 1513"/>
                <a:gd name="T4" fmla="*/ 0 w 468"/>
                <a:gd name="T5" fmla="*/ 152 h 1513"/>
                <a:gd name="T6" fmla="*/ 150 w 468"/>
                <a:gd name="T7" fmla="*/ 0 h 1513"/>
                <a:gd name="T8" fmla="*/ 460 w 468"/>
                <a:gd name="T9" fmla="*/ 0 h 1513"/>
                <a:gd name="T10" fmla="*/ 468 w 468"/>
                <a:gd name="T11" fmla="*/ 9 h 1513"/>
                <a:gd name="T12" fmla="*/ 460 w 468"/>
                <a:gd name="T13" fmla="*/ 18 h 1513"/>
                <a:gd name="T14" fmla="*/ 150 w 468"/>
                <a:gd name="T15" fmla="*/ 18 h 1513"/>
                <a:gd name="T16" fmla="*/ 17 w 468"/>
                <a:gd name="T17" fmla="*/ 152 h 1513"/>
                <a:gd name="T18" fmla="*/ 17 w 468"/>
                <a:gd name="T19" fmla="*/ 1504 h 1513"/>
                <a:gd name="T20" fmla="*/ 8 w 468"/>
                <a:gd name="T21" fmla="*/ 151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513">
                  <a:moveTo>
                    <a:pt x="8" y="1513"/>
                  </a:moveTo>
                  <a:cubicBezTo>
                    <a:pt x="3" y="1513"/>
                    <a:pt x="0" y="1509"/>
                    <a:pt x="0" y="150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5" y="0"/>
                    <a:pt x="468" y="4"/>
                    <a:pt x="468" y="9"/>
                  </a:cubicBezTo>
                  <a:cubicBezTo>
                    <a:pt x="468" y="14"/>
                    <a:pt x="465" y="18"/>
                    <a:pt x="46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77" y="18"/>
                    <a:pt x="17" y="78"/>
                    <a:pt x="17" y="152"/>
                  </a:cubicBezTo>
                  <a:cubicBezTo>
                    <a:pt x="17" y="1504"/>
                    <a:pt x="17" y="1504"/>
                    <a:pt x="17" y="1504"/>
                  </a:cubicBezTo>
                  <a:cubicBezTo>
                    <a:pt x="17" y="1509"/>
                    <a:pt x="13" y="1513"/>
                    <a:pt x="8" y="151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7" name="line"/>
            <p:cNvSpPr>
              <a:spLocks/>
            </p:cNvSpPr>
            <p:nvPr/>
          </p:nvSpPr>
          <p:spPr bwMode="auto">
            <a:xfrm>
              <a:off x="2540875" y="2917063"/>
              <a:ext cx="1054632" cy="3535054"/>
            </a:xfrm>
            <a:custGeom>
              <a:avLst/>
              <a:gdLst>
                <a:gd name="T0" fmla="*/ 333 w 342"/>
                <a:gd name="T1" fmla="*/ 1147 h 1147"/>
                <a:gd name="T2" fmla="*/ 325 w 342"/>
                <a:gd name="T3" fmla="*/ 1138 h 1147"/>
                <a:gd name="T4" fmla="*/ 325 w 342"/>
                <a:gd name="T5" fmla="*/ 151 h 1147"/>
                <a:gd name="T6" fmla="*/ 191 w 342"/>
                <a:gd name="T7" fmla="*/ 17 h 1147"/>
                <a:gd name="T8" fmla="*/ 9 w 342"/>
                <a:gd name="T9" fmla="*/ 17 h 1147"/>
                <a:gd name="T10" fmla="*/ 0 w 342"/>
                <a:gd name="T11" fmla="*/ 8 h 1147"/>
                <a:gd name="T12" fmla="*/ 9 w 342"/>
                <a:gd name="T13" fmla="*/ 0 h 1147"/>
                <a:gd name="T14" fmla="*/ 191 w 342"/>
                <a:gd name="T15" fmla="*/ 0 h 1147"/>
                <a:gd name="T16" fmla="*/ 342 w 342"/>
                <a:gd name="T17" fmla="*/ 151 h 1147"/>
                <a:gd name="T18" fmla="*/ 342 w 342"/>
                <a:gd name="T19" fmla="*/ 1138 h 1147"/>
                <a:gd name="T20" fmla="*/ 333 w 342"/>
                <a:gd name="T21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1147">
                  <a:moveTo>
                    <a:pt x="333" y="1147"/>
                  </a:moveTo>
                  <a:cubicBezTo>
                    <a:pt x="329" y="1147"/>
                    <a:pt x="325" y="1143"/>
                    <a:pt x="325" y="1138"/>
                  </a:cubicBezTo>
                  <a:cubicBezTo>
                    <a:pt x="325" y="151"/>
                    <a:pt x="325" y="151"/>
                    <a:pt x="325" y="151"/>
                  </a:cubicBezTo>
                  <a:cubicBezTo>
                    <a:pt x="325" y="77"/>
                    <a:pt x="265" y="17"/>
                    <a:pt x="19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74" y="0"/>
                    <a:pt x="342" y="67"/>
                    <a:pt x="342" y="151"/>
                  </a:cubicBezTo>
                  <a:cubicBezTo>
                    <a:pt x="342" y="1138"/>
                    <a:pt x="342" y="1138"/>
                    <a:pt x="342" y="1138"/>
                  </a:cubicBezTo>
                  <a:cubicBezTo>
                    <a:pt x="342" y="1143"/>
                    <a:pt x="338" y="1147"/>
                    <a:pt x="333" y="1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8" name="line"/>
            <p:cNvSpPr>
              <a:spLocks/>
            </p:cNvSpPr>
            <p:nvPr/>
          </p:nvSpPr>
          <p:spPr bwMode="auto">
            <a:xfrm>
              <a:off x="3907823" y="2642466"/>
              <a:ext cx="1228141" cy="3809651"/>
            </a:xfrm>
            <a:custGeom>
              <a:avLst/>
              <a:gdLst>
                <a:gd name="T0" fmla="*/ 9 w 398"/>
                <a:gd name="T1" fmla="*/ 1236 h 1236"/>
                <a:gd name="T2" fmla="*/ 0 w 398"/>
                <a:gd name="T3" fmla="*/ 1227 h 1236"/>
                <a:gd name="T4" fmla="*/ 0 w 398"/>
                <a:gd name="T5" fmla="*/ 151 h 1236"/>
                <a:gd name="T6" fmla="*/ 9 w 398"/>
                <a:gd name="T7" fmla="*/ 143 h 1236"/>
                <a:gd name="T8" fmla="*/ 142 w 398"/>
                <a:gd name="T9" fmla="*/ 9 h 1236"/>
                <a:gd name="T10" fmla="*/ 151 w 398"/>
                <a:gd name="T11" fmla="*/ 0 h 1236"/>
                <a:gd name="T12" fmla="*/ 389 w 398"/>
                <a:gd name="T13" fmla="*/ 0 h 1236"/>
                <a:gd name="T14" fmla="*/ 398 w 398"/>
                <a:gd name="T15" fmla="*/ 9 h 1236"/>
                <a:gd name="T16" fmla="*/ 389 w 398"/>
                <a:gd name="T17" fmla="*/ 18 h 1236"/>
                <a:gd name="T18" fmla="*/ 159 w 398"/>
                <a:gd name="T19" fmla="*/ 18 h 1236"/>
                <a:gd name="T20" fmla="*/ 18 w 398"/>
                <a:gd name="T21" fmla="*/ 160 h 1236"/>
                <a:gd name="T22" fmla="*/ 18 w 398"/>
                <a:gd name="T23" fmla="*/ 1227 h 1236"/>
                <a:gd name="T24" fmla="*/ 9 w 398"/>
                <a:gd name="T25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8" h="1236">
                  <a:moveTo>
                    <a:pt x="9" y="1236"/>
                  </a:moveTo>
                  <a:cubicBezTo>
                    <a:pt x="4" y="1236"/>
                    <a:pt x="0" y="1232"/>
                    <a:pt x="0" y="122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46"/>
                    <a:pt x="4" y="143"/>
                    <a:pt x="9" y="143"/>
                  </a:cubicBezTo>
                  <a:cubicBezTo>
                    <a:pt x="83" y="143"/>
                    <a:pt x="142" y="83"/>
                    <a:pt x="142" y="9"/>
                  </a:cubicBezTo>
                  <a:cubicBezTo>
                    <a:pt x="142" y="4"/>
                    <a:pt x="146" y="0"/>
                    <a:pt x="151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94" y="0"/>
                    <a:pt x="398" y="4"/>
                    <a:pt x="398" y="9"/>
                  </a:cubicBezTo>
                  <a:cubicBezTo>
                    <a:pt x="398" y="14"/>
                    <a:pt x="394" y="18"/>
                    <a:pt x="389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5" y="94"/>
                    <a:pt x="94" y="155"/>
                    <a:pt x="18" y="160"/>
                  </a:cubicBezTo>
                  <a:cubicBezTo>
                    <a:pt x="18" y="1227"/>
                    <a:pt x="18" y="1227"/>
                    <a:pt x="18" y="1227"/>
                  </a:cubicBezTo>
                  <a:cubicBezTo>
                    <a:pt x="18" y="1232"/>
                    <a:pt x="14" y="1236"/>
                    <a:pt x="9" y="1236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29" name="line"/>
            <p:cNvSpPr>
              <a:spLocks/>
            </p:cNvSpPr>
            <p:nvPr/>
          </p:nvSpPr>
          <p:spPr bwMode="auto">
            <a:xfrm>
              <a:off x="2263261" y="1710045"/>
              <a:ext cx="1428808" cy="4742072"/>
            </a:xfrm>
            <a:custGeom>
              <a:avLst/>
              <a:gdLst>
                <a:gd name="T0" fmla="*/ 454 w 463"/>
                <a:gd name="T1" fmla="*/ 1539 h 1539"/>
                <a:gd name="T2" fmla="*/ 445 w 463"/>
                <a:gd name="T3" fmla="*/ 1530 h 1539"/>
                <a:gd name="T4" fmla="*/ 445 w 463"/>
                <a:gd name="T5" fmla="*/ 159 h 1539"/>
                <a:gd name="T6" fmla="*/ 303 w 463"/>
                <a:gd name="T7" fmla="*/ 18 h 1539"/>
                <a:gd name="T8" fmla="*/ 9 w 463"/>
                <a:gd name="T9" fmla="*/ 18 h 1539"/>
                <a:gd name="T10" fmla="*/ 0 w 463"/>
                <a:gd name="T11" fmla="*/ 9 h 1539"/>
                <a:gd name="T12" fmla="*/ 9 w 463"/>
                <a:gd name="T13" fmla="*/ 0 h 1539"/>
                <a:gd name="T14" fmla="*/ 312 w 463"/>
                <a:gd name="T15" fmla="*/ 0 h 1539"/>
                <a:gd name="T16" fmla="*/ 320 w 463"/>
                <a:gd name="T17" fmla="*/ 9 h 1539"/>
                <a:gd name="T18" fmla="*/ 454 w 463"/>
                <a:gd name="T19" fmla="*/ 142 h 1539"/>
                <a:gd name="T20" fmla="*/ 463 w 463"/>
                <a:gd name="T21" fmla="*/ 151 h 1539"/>
                <a:gd name="T22" fmla="*/ 463 w 463"/>
                <a:gd name="T23" fmla="*/ 1530 h 1539"/>
                <a:gd name="T24" fmla="*/ 454 w 463"/>
                <a:gd name="T25" fmla="*/ 1539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3" h="1539">
                  <a:moveTo>
                    <a:pt x="454" y="1539"/>
                  </a:moveTo>
                  <a:cubicBezTo>
                    <a:pt x="449" y="1539"/>
                    <a:pt x="445" y="1535"/>
                    <a:pt x="445" y="1530"/>
                  </a:cubicBezTo>
                  <a:cubicBezTo>
                    <a:pt x="445" y="159"/>
                    <a:pt x="445" y="159"/>
                    <a:pt x="445" y="159"/>
                  </a:cubicBezTo>
                  <a:cubicBezTo>
                    <a:pt x="369" y="155"/>
                    <a:pt x="308" y="94"/>
                    <a:pt x="303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7" y="0"/>
                    <a:pt x="320" y="4"/>
                    <a:pt x="320" y="9"/>
                  </a:cubicBezTo>
                  <a:cubicBezTo>
                    <a:pt x="320" y="83"/>
                    <a:pt x="380" y="142"/>
                    <a:pt x="454" y="142"/>
                  </a:cubicBezTo>
                  <a:cubicBezTo>
                    <a:pt x="459" y="142"/>
                    <a:pt x="463" y="146"/>
                    <a:pt x="463" y="151"/>
                  </a:cubicBezTo>
                  <a:cubicBezTo>
                    <a:pt x="463" y="1530"/>
                    <a:pt x="463" y="1530"/>
                    <a:pt x="463" y="1530"/>
                  </a:cubicBezTo>
                  <a:cubicBezTo>
                    <a:pt x="463" y="1535"/>
                    <a:pt x="459" y="1539"/>
                    <a:pt x="454" y="153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0" name="line"/>
            <p:cNvSpPr>
              <a:spLocks/>
            </p:cNvSpPr>
            <p:nvPr/>
          </p:nvSpPr>
          <p:spPr bwMode="auto">
            <a:xfrm>
              <a:off x="3830875" y="2337694"/>
              <a:ext cx="505439" cy="502422"/>
            </a:xfrm>
            <a:custGeom>
              <a:avLst/>
              <a:gdLst>
                <a:gd name="T0" fmla="*/ 9 w 164"/>
                <a:gd name="T1" fmla="*/ 163 h 163"/>
                <a:gd name="T2" fmla="*/ 0 w 164"/>
                <a:gd name="T3" fmla="*/ 155 h 163"/>
                <a:gd name="T4" fmla="*/ 9 w 164"/>
                <a:gd name="T5" fmla="*/ 146 h 163"/>
                <a:gd name="T6" fmla="*/ 146 w 164"/>
                <a:gd name="T7" fmla="*/ 8 h 163"/>
                <a:gd name="T8" fmla="*/ 155 w 164"/>
                <a:gd name="T9" fmla="*/ 0 h 163"/>
                <a:gd name="T10" fmla="*/ 164 w 164"/>
                <a:gd name="T11" fmla="*/ 8 h 163"/>
                <a:gd name="T12" fmla="*/ 9 w 16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63">
                  <a:moveTo>
                    <a:pt x="9" y="163"/>
                  </a:moveTo>
                  <a:cubicBezTo>
                    <a:pt x="4" y="163"/>
                    <a:pt x="0" y="159"/>
                    <a:pt x="0" y="155"/>
                  </a:cubicBezTo>
                  <a:cubicBezTo>
                    <a:pt x="0" y="150"/>
                    <a:pt x="4" y="146"/>
                    <a:pt x="9" y="146"/>
                  </a:cubicBezTo>
                  <a:cubicBezTo>
                    <a:pt x="85" y="146"/>
                    <a:pt x="146" y="84"/>
                    <a:pt x="146" y="8"/>
                  </a:cubicBezTo>
                  <a:cubicBezTo>
                    <a:pt x="146" y="4"/>
                    <a:pt x="150" y="0"/>
                    <a:pt x="155" y="0"/>
                  </a:cubicBezTo>
                  <a:cubicBezTo>
                    <a:pt x="160" y="0"/>
                    <a:pt x="164" y="4"/>
                    <a:pt x="164" y="8"/>
                  </a:cubicBezTo>
                  <a:cubicBezTo>
                    <a:pt x="164" y="94"/>
                    <a:pt x="94" y="163"/>
                    <a:pt x="9" y="16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1" name="line"/>
            <p:cNvSpPr>
              <a:spLocks/>
            </p:cNvSpPr>
            <p:nvPr/>
          </p:nvSpPr>
          <p:spPr bwMode="auto">
            <a:xfrm>
              <a:off x="3925928" y="3371203"/>
              <a:ext cx="706106" cy="440562"/>
            </a:xfrm>
            <a:custGeom>
              <a:avLst/>
              <a:gdLst>
                <a:gd name="T0" fmla="*/ 56 w 229"/>
                <a:gd name="T1" fmla="*/ 143 h 143"/>
                <a:gd name="T2" fmla="*/ 8 w 229"/>
                <a:gd name="T3" fmla="*/ 136 h 143"/>
                <a:gd name="T4" fmla="*/ 2 w 229"/>
                <a:gd name="T5" fmla="*/ 125 h 143"/>
                <a:gd name="T6" fmla="*/ 12 w 229"/>
                <a:gd name="T7" fmla="*/ 119 h 143"/>
                <a:gd name="T8" fmla="*/ 211 w 229"/>
                <a:gd name="T9" fmla="*/ 8 h 143"/>
                <a:gd name="T10" fmla="*/ 222 w 229"/>
                <a:gd name="T11" fmla="*/ 2 h 143"/>
                <a:gd name="T12" fmla="*/ 228 w 229"/>
                <a:gd name="T13" fmla="*/ 12 h 143"/>
                <a:gd name="T14" fmla="*/ 56 w 229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43">
                  <a:moveTo>
                    <a:pt x="56" y="143"/>
                  </a:moveTo>
                  <a:cubicBezTo>
                    <a:pt x="40" y="143"/>
                    <a:pt x="24" y="140"/>
                    <a:pt x="8" y="136"/>
                  </a:cubicBezTo>
                  <a:cubicBezTo>
                    <a:pt x="3" y="135"/>
                    <a:pt x="0" y="130"/>
                    <a:pt x="2" y="125"/>
                  </a:cubicBezTo>
                  <a:cubicBezTo>
                    <a:pt x="3" y="121"/>
                    <a:pt x="8" y="118"/>
                    <a:pt x="12" y="119"/>
                  </a:cubicBezTo>
                  <a:cubicBezTo>
                    <a:pt x="98" y="143"/>
                    <a:pt x="187" y="93"/>
                    <a:pt x="211" y="8"/>
                  </a:cubicBezTo>
                  <a:cubicBezTo>
                    <a:pt x="212" y="3"/>
                    <a:pt x="217" y="0"/>
                    <a:pt x="222" y="2"/>
                  </a:cubicBezTo>
                  <a:cubicBezTo>
                    <a:pt x="226" y="3"/>
                    <a:pt x="229" y="8"/>
                    <a:pt x="228" y="12"/>
                  </a:cubicBezTo>
                  <a:cubicBezTo>
                    <a:pt x="205" y="91"/>
                    <a:pt x="134" y="143"/>
                    <a:pt x="56" y="143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2" name="line"/>
            <p:cNvSpPr>
              <a:spLocks/>
            </p:cNvSpPr>
            <p:nvPr/>
          </p:nvSpPr>
          <p:spPr bwMode="auto">
            <a:xfrm>
              <a:off x="3034243" y="1160851"/>
              <a:ext cx="734773" cy="455649"/>
            </a:xfrm>
            <a:custGeom>
              <a:avLst/>
              <a:gdLst>
                <a:gd name="T0" fmla="*/ 180 w 238"/>
                <a:gd name="T1" fmla="*/ 147 h 148"/>
                <a:gd name="T2" fmla="*/ 1 w 238"/>
                <a:gd name="T3" fmla="*/ 12 h 148"/>
                <a:gd name="T4" fmla="*/ 7 w 238"/>
                <a:gd name="T5" fmla="*/ 1 h 148"/>
                <a:gd name="T6" fmla="*/ 18 w 238"/>
                <a:gd name="T7" fmla="*/ 7 h 148"/>
                <a:gd name="T8" fmla="*/ 226 w 238"/>
                <a:gd name="T9" fmla="*/ 123 h 148"/>
                <a:gd name="T10" fmla="*/ 237 w 238"/>
                <a:gd name="T11" fmla="*/ 129 h 148"/>
                <a:gd name="T12" fmla="*/ 231 w 238"/>
                <a:gd name="T13" fmla="*/ 139 h 148"/>
                <a:gd name="T14" fmla="*/ 180 w 238"/>
                <a:gd name="T1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148">
                  <a:moveTo>
                    <a:pt x="180" y="147"/>
                  </a:moveTo>
                  <a:cubicBezTo>
                    <a:pt x="99" y="147"/>
                    <a:pt x="25" y="93"/>
                    <a:pt x="1" y="12"/>
                  </a:cubicBezTo>
                  <a:cubicBezTo>
                    <a:pt x="0" y="7"/>
                    <a:pt x="3" y="2"/>
                    <a:pt x="7" y="1"/>
                  </a:cubicBezTo>
                  <a:cubicBezTo>
                    <a:pt x="12" y="0"/>
                    <a:pt x="17" y="2"/>
                    <a:pt x="18" y="7"/>
                  </a:cubicBezTo>
                  <a:cubicBezTo>
                    <a:pt x="43" y="96"/>
                    <a:pt x="137" y="148"/>
                    <a:pt x="226" y="123"/>
                  </a:cubicBezTo>
                  <a:cubicBezTo>
                    <a:pt x="231" y="122"/>
                    <a:pt x="235" y="124"/>
                    <a:pt x="237" y="129"/>
                  </a:cubicBezTo>
                  <a:cubicBezTo>
                    <a:pt x="238" y="133"/>
                    <a:pt x="235" y="138"/>
                    <a:pt x="231" y="139"/>
                  </a:cubicBezTo>
                  <a:cubicBezTo>
                    <a:pt x="214" y="144"/>
                    <a:pt x="197" y="147"/>
                    <a:pt x="180" y="147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3" name="line"/>
            <p:cNvSpPr>
              <a:spLocks/>
            </p:cNvSpPr>
            <p:nvPr/>
          </p:nvSpPr>
          <p:spPr bwMode="auto">
            <a:xfrm>
              <a:off x="3111191" y="2411623"/>
              <a:ext cx="580878" cy="478281"/>
            </a:xfrm>
            <a:custGeom>
              <a:avLst/>
              <a:gdLst>
                <a:gd name="T0" fmla="*/ 178 w 188"/>
                <a:gd name="T1" fmla="*/ 155 h 155"/>
                <a:gd name="T2" fmla="*/ 170 w 188"/>
                <a:gd name="T3" fmla="*/ 148 h 155"/>
                <a:gd name="T4" fmla="*/ 11 w 188"/>
                <a:gd name="T5" fmla="*/ 30 h 155"/>
                <a:gd name="T6" fmla="*/ 1 w 188"/>
                <a:gd name="T7" fmla="*/ 23 h 155"/>
                <a:gd name="T8" fmla="*/ 8 w 188"/>
                <a:gd name="T9" fmla="*/ 13 h 155"/>
                <a:gd name="T10" fmla="*/ 187 w 188"/>
                <a:gd name="T11" fmla="*/ 145 h 155"/>
                <a:gd name="T12" fmla="*/ 180 w 188"/>
                <a:gd name="T13" fmla="*/ 155 h 155"/>
                <a:gd name="T14" fmla="*/ 178 w 188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55">
                  <a:moveTo>
                    <a:pt x="178" y="155"/>
                  </a:moveTo>
                  <a:cubicBezTo>
                    <a:pt x="174" y="155"/>
                    <a:pt x="170" y="152"/>
                    <a:pt x="170" y="148"/>
                  </a:cubicBezTo>
                  <a:cubicBezTo>
                    <a:pt x="158" y="72"/>
                    <a:pt x="87" y="19"/>
                    <a:pt x="11" y="30"/>
                  </a:cubicBezTo>
                  <a:cubicBezTo>
                    <a:pt x="6" y="31"/>
                    <a:pt x="2" y="28"/>
                    <a:pt x="1" y="23"/>
                  </a:cubicBezTo>
                  <a:cubicBezTo>
                    <a:pt x="0" y="18"/>
                    <a:pt x="4" y="14"/>
                    <a:pt x="8" y="13"/>
                  </a:cubicBezTo>
                  <a:cubicBezTo>
                    <a:pt x="94" y="0"/>
                    <a:pt x="174" y="60"/>
                    <a:pt x="187" y="145"/>
                  </a:cubicBezTo>
                  <a:cubicBezTo>
                    <a:pt x="188" y="150"/>
                    <a:pt x="184" y="154"/>
                    <a:pt x="180" y="155"/>
                  </a:cubicBezTo>
                  <a:cubicBezTo>
                    <a:pt x="179" y="155"/>
                    <a:pt x="179" y="155"/>
                    <a:pt x="178" y="15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4" name="line"/>
            <p:cNvSpPr>
              <a:spLocks/>
            </p:cNvSpPr>
            <p:nvPr/>
          </p:nvSpPr>
          <p:spPr bwMode="auto">
            <a:xfrm>
              <a:off x="3730024" y="1178957"/>
              <a:ext cx="980702" cy="315334"/>
            </a:xfrm>
            <a:custGeom>
              <a:avLst/>
              <a:gdLst>
                <a:gd name="T0" fmla="*/ 139 w 318"/>
                <a:gd name="T1" fmla="*/ 102 h 102"/>
                <a:gd name="T2" fmla="*/ 4 w 318"/>
                <a:gd name="T3" fmla="*/ 55 h 102"/>
                <a:gd name="T4" fmla="*/ 3 w 318"/>
                <a:gd name="T5" fmla="*/ 43 h 102"/>
                <a:gd name="T6" fmla="*/ 15 w 318"/>
                <a:gd name="T7" fmla="*/ 42 h 102"/>
                <a:gd name="T8" fmla="*/ 166 w 318"/>
                <a:gd name="T9" fmla="*/ 83 h 102"/>
                <a:gd name="T10" fmla="*/ 302 w 318"/>
                <a:gd name="T11" fmla="*/ 5 h 102"/>
                <a:gd name="T12" fmla="*/ 314 w 318"/>
                <a:gd name="T13" fmla="*/ 3 h 102"/>
                <a:gd name="T14" fmla="*/ 315 w 318"/>
                <a:gd name="T15" fmla="*/ 15 h 102"/>
                <a:gd name="T16" fmla="*/ 168 w 318"/>
                <a:gd name="T17" fmla="*/ 100 h 102"/>
                <a:gd name="T18" fmla="*/ 139 w 31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102">
                  <a:moveTo>
                    <a:pt x="139" y="102"/>
                  </a:moveTo>
                  <a:cubicBezTo>
                    <a:pt x="90" y="102"/>
                    <a:pt x="43" y="86"/>
                    <a:pt x="4" y="55"/>
                  </a:cubicBezTo>
                  <a:cubicBezTo>
                    <a:pt x="0" y="53"/>
                    <a:pt x="0" y="47"/>
                    <a:pt x="3" y="43"/>
                  </a:cubicBezTo>
                  <a:cubicBezTo>
                    <a:pt x="5" y="40"/>
                    <a:pt x="11" y="39"/>
                    <a:pt x="15" y="42"/>
                  </a:cubicBezTo>
                  <a:cubicBezTo>
                    <a:pt x="58" y="75"/>
                    <a:pt x="112" y="90"/>
                    <a:pt x="166" y="83"/>
                  </a:cubicBezTo>
                  <a:cubicBezTo>
                    <a:pt x="220" y="76"/>
                    <a:pt x="268" y="48"/>
                    <a:pt x="302" y="5"/>
                  </a:cubicBezTo>
                  <a:cubicBezTo>
                    <a:pt x="305" y="1"/>
                    <a:pt x="310" y="0"/>
                    <a:pt x="314" y="3"/>
                  </a:cubicBezTo>
                  <a:cubicBezTo>
                    <a:pt x="317" y="6"/>
                    <a:pt x="318" y="11"/>
                    <a:pt x="315" y="15"/>
                  </a:cubicBezTo>
                  <a:cubicBezTo>
                    <a:pt x="279" y="62"/>
                    <a:pt x="227" y="92"/>
                    <a:pt x="168" y="100"/>
                  </a:cubicBezTo>
                  <a:cubicBezTo>
                    <a:pt x="158" y="101"/>
                    <a:pt x="149" y="102"/>
                    <a:pt x="139" y="10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35" name="line"/>
            <p:cNvSpPr>
              <a:spLocks/>
            </p:cNvSpPr>
            <p:nvPr/>
          </p:nvSpPr>
          <p:spPr bwMode="auto">
            <a:xfrm>
              <a:off x="3081016" y="3188642"/>
              <a:ext cx="496387" cy="354562"/>
            </a:xfrm>
            <a:custGeom>
              <a:avLst/>
              <a:gdLst>
                <a:gd name="T0" fmla="*/ 9 w 161"/>
                <a:gd name="T1" fmla="*/ 115 h 115"/>
                <a:gd name="T2" fmla="*/ 7 w 161"/>
                <a:gd name="T3" fmla="*/ 115 h 115"/>
                <a:gd name="T4" fmla="*/ 1 w 161"/>
                <a:gd name="T5" fmla="*/ 104 h 115"/>
                <a:gd name="T6" fmla="*/ 154 w 161"/>
                <a:gd name="T7" fmla="*/ 18 h 115"/>
                <a:gd name="T8" fmla="*/ 160 w 161"/>
                <a:gd name="T9" fmla="*/ 29 h 115"/>
                <a:gd name="T10" fmla="*/ 149 w 161"/>
                <a:gd name="T11" fmla="*/ 35 h 115"/>
                <a:gd name="T12" fmla="*/ 68 w 161"/>
                <a:gd name="T13" fmla="*/ 45 h 115"/>
                <a:gd name="T14" fmla="*/ 18 w 161"/>
                <a:gd name="T15" fmla="*/ 109 h 115"/>
                <a:gd name="T16" fmla="*/ 9 w 161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15">
                  <a:moveTo>
                    <a:pt x="9" y="115"/>
                  </a:moveTo>
                  <a:cubicBezTo>
                    <a:pt x="9" y="115"/>
                    <a:pt x="8" y="115"/>
                    <a:pt x="7" y="115"/>
                  </a:cubicBezTo>
                  <a:cubicBezTo>
                    <a:pt x="2" y="114"/>
                    <a:pt x="0" y="109"/>
                    <a:pt x="1" y="104"/>
                  </a:cubicBezTo>
                  <a:cubicBezTo>
                    <a:pt x="20" y="38"/>
                    <a:pt x="88" y="0"/>
                    <a:pt x="154" y="18"/>
                  </a:cubicBezTo>
                  <a:cubicBezTo>
                    <a:pt x="159" y="20"/>
                    <a:pt x="161" y="24"/>
                    <a:pt x="160" y="29"/>
                  </a:cubicBezTo>
                  <a:cubicBezTo>
                    <a:pt x="159" y="33"/>
                    <a:pt x="154" y="36"/>
                    <a:pt x="149" y="35"/>
                  </a:cubicBezTo>
                  <a:cubicBezTo>
                    <a:pt x="122" y="27"/>
                    <a:pt x="93" y="31"/>
                    <a:pt x="68" y="45"/>
                  </a:cubicBezTo>
                  <a:cubicBezTo>
                    <a:pt x="43" y="59"/>
                    <a:pt x="25" y="81"/>
                    <a:pt x="18" y="109"/>
                  </a:cubicBezTo>
                  <a:cubicBezTo>
                    <a:pt x="17" y="113"/>
                    <a:pt x="13" y="115"/>
                    <a:pt x="9" y="115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136" name="circle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58075" y="417502"/>
            <a:ext cx="924878" cy="924878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7" name="circle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88391" y="1606414"/>
            <a:ext cx="840387" cy="838877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8" name="circle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6390" y="1490239"/>
            <a:ext cx="911299" cy="91129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9" name="circle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41198" y="2540345"/>
            <a:ext cx="663860" cy="66235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0" name="circle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899" y="2820977"/>
            <a:ext cx="663860" cy="66536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1" name="circl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00391" y="2152590"/>
            <a:ext cx="602001" cy="60049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2" name="circle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62917" y="3160450"/>
            <a:ext cx="639720" cy="641229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3" name="circle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62110" y="2226520"/>
            <a:ext cx="694035" cy="695545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4" name="circle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47443" y="849010"/>
            <a:ext cx="675930" cy="674422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5" name="circle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52592" y="781116"/>
            <a:ext cx="820772" cy="819264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6" name="circle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70742" y="3356590"/>
            <a:ext cx="564281" cy="564281"/>
          </a:xfrm>
          <a:prstGeom prst="ellipse">
            <a:avLst/>
          </a:prstGeom>
          <a:solidFill>
            <a:srgbClr val="000000">
              <a:lumMod val="85000"/>
              <a:lumOff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47" name="people"/>
          <p:cNvGrpSpPr/>
          <p:nvPr>
            <p:custDataLst>
              <p:tags r:id="rId18"/>
            </p:custDataLst>
          </p:nvPr>
        </p:nvGrpSpPr>
        <p:grpSpPr>
          <a:xfrm>
            <a:off x="3084952" y="1776906"/>
            <a:ext cx="647265" cy="434526"/>
            <a:chOff x="4811577" y="1568220"/>
            <a:chExt cx="647265" cy="434526"/>
          </a:xfrm>
        </p:grpSpPr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11577" y="1568220"/>
              <a:ext cx="478281" cy="434526"/>
            </a:xfrm>
            <a:custGeom>
              <a:avLst/>
              <a:gdLst>
                <a:gd name="T0" fmla="*/ 154 w 155"/>
                <a:gd name="T1" fmla="*/ 136 h 141"/>
                <a:gd name="T2" fmla="*/ 102 w 155"/>
                <a:gd name="T3" fmla="*/ 94 h 141"/>
                <a:gd name="T4" fmla="*/ 91 w 155"/>
                <a:gd name="T5" fmla="*/ 95 h 141"/>
                <a:gd name="T6" fmla="*/ 91 w 155"/>
                <a:gd name="T7" fmla="*/ 92 h 141"/>
                <a:gd name="T8" fmla="*/ 114 w 155"/>
                <a:gd name="T9" fmla="*/ 48 h 141"/>
                <a:gd name="T10" fmla="*/ 77 w 155"/>
                <a:gd name="T11" fmla="*/ 0 h 141"/>
                <a:gd name="T12" fmla="*/ 41 w 155"/>
                <a:gd name="T13" fmla="*/ 48 h 141"/>
                <a:gd name="T14" fmla="*/ 64 w 155"/>
                <a:gd name="T15" fmla="*/ 92 h 141"/>
                <a:gd name="T16" fmla="*/ 64 w 155"/>
                <a:gd name="T17" fmla="*/ 95 h 141"/>
                <a:gd name="T18" fmla="*/ 53 w 155"/>
                <a:gd name="T19" fmla="*/ 94 h 141"/>
                <a:gd name="T20" fmla="*/ 1 w 155"/>
                <a:gd name="T21" fmla="*/ 136 h 141"/>
                <a:gd name="T22" fmla="*/ 1 w 155"/>
                <a:gd name="T23" fmla="*/ 139 h 141"/>
                <a:gd name="T24" fmla="*/ 4 w 155"/>
                <a:gd name="T25" fmla="*/ 141 h 141"/>
                <a:gd name="T26" fmla="*/ 151 w 155"/>
                <a:gd name="T27" fmla="*/ 141 h 141"/>
                <a:gd name="T28" fmla="*/ 154 w 155"/>
                <a:gd name="T29" fmla="*/ 139 h 141"/>
                <a:gd name="T30" fmla="*/ 154 w 155"/>
                <a:gd name="T31" fmla="*/ 13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141">
                  <a:moveTo>
                    <a:pt x="154" y="136"/>
                  </a:moveTo>
                  <a:cubicBezTo>
                    <a:pt x="145" y="115"/>
                    <a:pt x="133" y="95"/>
                    <a:pt x="102" y="94"/>
                  </a:cubicBezTo>
                  <a:cubicBezTo>
                    <a:pt x="97" y="93"/>
                    <a:pt x="94" y="94"/>
                    <a:pt x="91" y="95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104" y="85"/>
                    <a:pt x="114" y="68"/>
                    <a:pt x="114" y="48"/>
                  </a:cubicBezTo>
                  <a:cubicBezTo>
                    <a:pt x="114" y="21"/>
                    <a:pt x="97" y="0"/>
                    <a:pt x="77" y="0"/>
                  </a:cubicBezTo>
                  <a:cubicBezTo>
                    <a:pt x="57" y="0"/>
                    <a:pt x="41" y="21"/>
                    <a:pt x="41" y="48"/>
                  </a:cubicBezTo>
                  <a:cubicBezTo>
                    <a:pt x="41" y="68"/>
                    <a:pt x="51" y="85"/>
                    <a:pt x="64" y="92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1" y="94"/>
                    <a:pt x="58" y="93"/>
                    <a:pt x="53" y="94"/>
                  </a:cubicBezTo>
                  <a:cubicBezTo>
                    <a:pt x="22" y="95"/>
                    <a:pt x="10" y="115"/>
                    <a:pt x="1" y="136"/>
                  </a:cubicBezTo>
                  <a:cubicBezTo>
                    <a:pt x="0" y="137"/>
                    <a:pt x="0" y="138"/>
                    <a:pt x="1" y="139"/>
                  </a:cubicBezTo>
                  <a:cubicBezTo>
                    <a:pt x="1" y="140"/>
                    <a:pt x="3" y="141"/>
                    <a:pt x="4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2" y="141"/>
                    <a:pt x="153" y="140"/>
                    <a:pt x="154" y="139"/>
                  </a:cubicBezTo>
                  <a:cubicBezTo>
                    <a:pt x="155" y="138"/>
                    <a:pt x="155" y="137"/>
                    <a:pt x="15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5101262" y="1654220"/>
              <a:ext cx="357580" cy="325895"/>
            </a:xfrm>
            <a:custGeom>
              <a:avLst/>
              <a:gdLst>
                <a:gd name="T0" fmla="*/ 116 w 116"/>
                <a:gd name="T1" fmla="*/ 102 h 106"/>
                <a:gd name="T2" fmla="*/ 77 w 116"/>
                <a:gd name="T3" fmla="*/ 70 h 106"/>
                <a:gd name="T4" fmla="*/ 68 w 116"/>
                <a:gd name="T5" fmla="*/ 71 h 106"/>
                <a:gd name="T6" fmla="*/ 68 w 116"/>
                <a:gd name="T7" fmla="*/ 69 h 106"/>
                <a:gd name="T8" fmla="*/ 86 w 116"/>
                <a:gd name="T9" fmla="*/ 36 h 106"/>
                <a:gd name="T10" fmla="*/ 58 w 116"/>
                <a:gd name="T11" fmla="*/ 0 h 106"/>
                <a:gd name="T12" fmla="*/ 31 w 116"/>
                <a:gd name="T13" fmla="*/ 36 h 106"/>
                <a:gd name="T14" fmla="*/ 48 w 116"/>
                <a:gd name="T15" fmla="*/ 69 h 106"/>
                <a:gd name="T16" fmla="*/ 48 w 116"/>
                <a:gd name="T17" fmla="*/ 71 h 106"/>
                <a:gd name="T18" fmla="*/ 40 w 116"/>
                <a:gd name="T19" fmla="*/ 70 h 106"/>
                <a:gd name="T20" fmla="*/ 1 w 116"/>
                <a:gd name="T21" fmla="*/ 102 h 106"/>
                <a:gd name="T22" fmla="*/ 1 w 116"/>
                <a:gd name="T23" fmla="*/ 104 h 106"/>
                <a:gd name="T24" fmla="*/ 3 w 116"/>
                <a:gd name="T25" fmla="*/ 106 h 106"/>
                <a:gd name="T26" fmla="*/ 114 w 116"/>
                <a:gd name="T27" fmla="*/ 106 h 106"/>
                <a:gd name="T28" fmla="*/ 116 w 116"/>
                <a:gd name="T29" fmla="*/ 104 h 106"/>
                <a:gd name="T30" fmla="*/ 116 w 116"/>
                <a:gd name="T3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6">
                  <a:moveTo>
                    <a:pt x="116" y="102"/>
                  </a:moveTo>
                  <a:cubicBezTo>
                    <a:pt x="109" y="87"/>
                    <a:pt x="100" y="71"/>
                    <a:pt x="77" y="70"/>
                  </a:cubicBezTo>
                  <a:cubicBezTo>
                    <a:pt x="73" y="70"/>
                    <a:pt x="71" y="71"/>
                    <a:pt x="68" y="71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8" y="64"/>
                    <a:pt x="86" y="51"/>
                    <a:pt x="86" y="36"/>
                  </a:cubicBezTo>
                  <a:cubicBezTo>
                    <a:pt x="86" y="16"/>
                    <a:pt x="73" y="0"/>
                    <a:pt x="58" y="0"/>
                  </a:cubicBezTo>
                  <a:cubicBezTo>
                    <a:pt x="43" y="0"/>
                    <a:pt x="31" y="16"/>
                    <a:pt x="31" y="36"/>
                  </a:cubicBezTo>
                  <a:cubicBezTo>
                    <a:pt x="31" y="51"/>
                    <a:pt x="38" y="64"/>
                    <a:pt x="48" y="69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6" y="71"/>
                    <a:pt x="44" y="70"/>
                    <a:pt x="40" y="70"/>
                  </a:cubicBezTo>
                  <a:cubicBezTo>
                    <a:pt x="17" y="71"/>
                    <a:pt x="8" y="87"/>
                    <a:pt x="1" y="102"/>
                  </a:cubicBezTo>
                  <a:cubicBezTo>
                    <a:pt x="0" y="103"/>
                    <a:pt x="0" y="104"/>
                    <a:pt x="1" y="104"/>
                  </a:cubicBezTo>
                  <a:cubicBezTo>
                    <a:pt x="1" y="105"/>
                    <a:pt x="2" y="106"/>
                    <a:pt x="3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6"/>
                    <a:pt x="115" y="105"/>
                    <a:pt x="116" y="104"/>
                  </a:cubicBezTo>
                  <a:cubicBezTo>
                    <a:pt x="116" y="104"/>
                    <a:pt x="116" y="103"/>
                    <a:pt x="11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50" name="speech bubble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92672" y="965186"/>
            <a:ext cx="534105" cy="508457"/>
          </a:xfrm>
          <a:custGeom>
            <a:avLst/>
            <a:gdLst>
              <a:gd name="T0" fmla="*/ 141 w 173"/>
              <a:gd name="T1" fmla="*/ 0 h 165"/>
              <a:gd name="T2" fmla="*/ 28 w 173"/>
              <a:gd name="T3" fmla="*/ 0 h 165"/>
              <a:gd name="T4" fmla="*/ 27 w 173"/>
              <a:gd name="T5" fmla="*/ 0 h 165"/>
              <a:gd name="T6" fmla="*/ 0 w 173"/>
              <a:gd name="T7" fmla="*/ 33 h 165"/>
              <a:gd name="T8" fmla="*/ 0 w 173"/>
              <a:gd name="T9" fmla="*/ 93 h 165"/>
              <a:gd name="T10" fmla="*/ 31 w 173"/>
              <a:gd name="T11" fmla="*/ 128 h 165"/>
              <a:gd name="T12" fmla="*/ 71 w 173"/>
              <a:gd name="T13" fmla="*/ 128 h 165"/>
              <a:gd name="T14" fmla="*/ 95 w 173"/>
              <a:gd name="T15" fmla="*/ 163 h 165"/>
              <a:gd name="T16" fmla="*/ 98 w 173"/>
              <a:gd name="T17" fmla="*/ 165 h 165"/>
              <a:gd name="T18" fmla="*/ 98 w 173"/>
              <a:gd name="T19" fmla="*/ 165 h 165"/>
              <a:gd name="T20" fmla="*/ 102 w 173"/>
              <a:gd name="T21" fmla="*/ 163 h 165"/>
              <a:gd name="T22" fmla="*/ 123 w 173"/>
              <a:gd name="T23" fmla="*/ 128 h 165"/>
              <a:gd name="T24" fmla="*/ 141 w 173"/>
              <a:gd name="T25" fmla="*/ 128 h 165"/>
              <a:gd name="T26" fmla="*/ 173 w 173"/>
              <a:gd name="T27" fmla="*/ 93 h 165"/>
              <a:gd name="T28" fmla="*/ 173 w 173"/>
              <a:gd name="T29" fmla="*/ 33 h 165"/>
              <a:gd name="T30" fmla="*/ 141 w 173"/>
              <a:gd name="T3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5">
                <a:moveTo>
                  <a:pt x="141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11" y="2"/>
                  <a:pt x="0" y="16"/>
                  <a:pt x="0" y="3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12"/>
                  <a:pt x="14" y="128"/>
                  <a:pt x="3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4"/>
                  <a:pt x="97" y="165"/>
                  <a:pt x="98" y="165"/>
                </a:cubicBezTo>
                <a:cubicBezTo>
                  <a:pt x="98" y="165"/>
                  <a:pt x="98" y="165"/>
                  <a:pt x="98" y="165"/>
                </a:cubicBezTo>
                <a:cubicBezTo>
                  <a:pt x="100" y="165"/>
                  <a:pt x="101" y="164"/>
                  <a:pt x="102" y="163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58" y="128"/>
                  <a:pt x="173" y="112"/>
                  <a:pt x="173" y="93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3" y="15"/>
                  <a:pt x="159" y="0"/>
                  <a:pt x="1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51" name="letter"/>
          <p:cNvGrpSpPr/>
          <p:nvPr>
            <p:custDataLst>
              <p:tags r:id="rId20"/>
            </p:custDataLst>
          </p:nvPr>
        </p:nvGrpSpPr>
        <p:grpSpPr>
          <a:xfrm>
            <a:off x="1810040" y="583466"/>
            <a:ext cx="433018" cy="582386"/>
            <a:chOff x="3536665" y="374780"/>
            <a:chExt cx="433018" cy="582386"/>
          </a:xfrm>
        </p:grpSpPr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36665" y="374780"/>
              <a:ext cx="433018" cy="582386"/>
            </a:xfrm>
            <a:custGeom>
              <a:avLst/>
              <a:gdLst>
                <a:gd name="T0" fmla="*/ 127 w 140"/>
                <a:gd name="T1" fmla="*/ 0 h 189"/>
                <a:gd name="T2" fmla="*/ 14 w 140"/>
                <a:gd name="T3" fmla="*/ 0 h 189"/>
                <a:gd name="T4" fmla="*/ 0 w 140"/>
                <a:gd name="T5" fmla="*/ 14 h 189"/>
                <a:gd name="T6" fmla="*/ 0 w 140"/>
                <a:gd name="T7" fmla="*/ 175 h 189"/>
                <a:gd name="T8" fmla="*/ 14 w 140"/>
                <a:gd name="T9" fmla="*/ 189 h 189"/>
                <a:gd name="T10" fmla="*/ 127 w 140"/>
                <a:gd name="T11" fmla="*/ 189 h 189"/>
                <a:gd name="T12" fmla="*/ 140 w 140"/>
                <a:gd name="T13" fmla="*/ 175 h 189"/>
                <a:gd name="T14" fmla="*/ 140 w 140"/>
                <a:gd name="T15" fmla="*/ 14 h 189"/>
                <a:gd name="T16" fmla="*/ 127 w 140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9">
                  <a:moveTo>
                    <a:pt x="12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89"/>
                    <a:pt x="14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35" y="189"/>
                    <a:pt x="140" y="183"/>
                    <a:pt x="140" y="175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6"/>
                    <a:pt x="135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3805227" y="445693"/>
              <a:ext cx="105614" cy="24140"/>
            </a:xfrm>
            <a:custGeom>
              <a:avLst/>
              <a:gdLst>
                <a:gd name="T0" fmla="*/ 30 w 34"/>
                <a:gd name="T1" fmla="*/ 8 h 8"/>
                <a:gd name="T2" fmla="*/ 4 w 34"/>
                <a:gd name="T3" fmla="*/ 8 h 8"/>
                <a:gd name="T4" fmla="*/ 0 w 34"/>
                <a:gd name="T5" fmla="*/ 4 h 8"/>
                <a:gd name="T6" fmla="*/ 4 w 34"/>
                <a:gd name="T7" fmla="*/ 0 h 8"/>
                <a:gd name="T8" fmla="*/ 30 w 34"/>
                <a:gd name="T9" fmla="*/ 0 h 8"/>
                <a:gd name="T10" fmla="*/ 34 w 34"/>
                <a:gd name="T11" fmla="*/ 4 h 8"/>
                <a:gd name="T12" fmla="*/ 30 w 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">
                  <a:moveTo>
                    <a:pt x="3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6"/>
                    <a:pt x="32" y="8"/>
                    <a:pt x="30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598524" y="504535"/>
              <a:ext cx="312316" cy="27158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3598524" y="566395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598524" y="741413"/>
              <a:ext cx="312316" cy="2565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3598524" y="679553"/>
              <a:ext cx="312316" cy="28667"/>
            </a:xfrm>
            <a:custGeom>
              <a:avLst/>
              <a:gdLst>
                <a:gd name="T0" fmla="*/ 97 w 101"/>
                <a:gd name="T1" fmla="*/ 9 h 9"/>
                <a:gd name="T2" fmla="*/ 4 w 101"/>
                <a:gd name="T3" fmla="*/ 9 h 9"/>
                <a:gd name="T4" fmla="*/ 0 w 101"/>
                <a:gd name="T5" fmla="*/ 5 h 9"/>
                <a:gd name="T6" fmla="*/ 4 w 101"/>
                <a:gd name="T7" fmla="*/ 0 h 9"/>
                <a:gd name="T8" fmla="*/ 97 w 101"/>
                <a:gd name="T9" fmla="*/ 0 h 9"/>
                <a:gd name="T10" fmla="*/ 101 w 101"/>
                <a:gd name="T11" fmla="*/ 5 h 9"/>
                <a:gd name="T12" fmla="*/ 97 w 10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9">
                  <a:moveTo>
                    <a:pt x="9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99" y="9"/>
                    <a:pt x="97" y="9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3598524" y="803272"/>
              <a:ext cx="312316" cy="24140"/>
            </a:xfrm>
            <a:custGeom>
              <a:avLst/>
              <a:gdLst>
                <a:gd name="T0" fmla="*/ 97 w 101"/>
                <a:gd name="T1" fmla="*/ 8 h 8"/>
                <a:gd name="T2" fmla="*/ 4 w 101"/>
                <a:gd name="T3" fmla="*/ 8 h 8"/>
                <a:gd name="T4" fmla="*/ 0 w 101"/>
                <a:gd name="T5" fmla="*/ 4 h 8"/>
                <a:gd name="T6" fmla="*/ 4 w 101"/>
                <a:gd name="T7" fmla="*/ 0 h 8"/>
                <a:gd name="T8" fmla="*/ 97 w 101"/>
                <a:gd name="T9" fmla="*/ 0 h 8"/>
                <a:gd name="T10" fmla="*/ 101 w 101"/>
                <a:gd name="T11" fmla="*/ 4 h 8"/>
                <a:gd name="T12" fmla="*/ 97 w 10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8">
                  <a:moveTo>
                    <a:pt x="9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1" y="4"/>
                  </a:cubicBezTo>
                  <a:cubicBezTo>
                    <a:pt x="101" y="6"/>
                    <a:pt x="99" y="8"/>
                    <a:pt x="97" y="8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3598524" y="622219"/>
              <a:ext cx="312316" cy="30175"/>
            </a:xfrm>
            <a:custGeom>
              <a:avLst/>
              <a:gdLst>
                <a:gd name="T0" fmla="*/ 97 w 101"/>
                <a:gd name="T1" fmla="*/ 10 h 10"/>
                <a:gd name="T2" fmla="*/ 97 w 101"/>
                <a:gd name="T3" fmla="*/ 10 h 10"/>
                <a:gd name="T4" fmla="*/ 4 w 101"/>
                <a:gd name="T5" fmla="*/ 8 h 10"/>
                <a:gd name="T6" fmla="*/ 0 w 101"/>
                <a:gd name="T7" fmla="*/ 4 h 10"/>
                <a:gd name="T8" fmla="*/ 4 w 101"/>
                <a:gd name="T9" fmla="*/ 0 h 10"/>
                <a:gd name="T10" fmla="*/ 4 w 101"/>
                <a:gd name="T11" fmla="*/ 0 h 10"/>
                <a:gd name="T12" fmla="*/ 97 w 101"/>
                <a:gd name="T13" fmla="*/ 2 h 10"/>
                <a:gd name="T14" fmla="*/ 101 w 101"/>
                <a:gd name="T15" fmla="*/ 6 h 10"/>
                <a:gd name="T16" fmla="*/ 97 w 10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">
                  <a:moveTo>
                    <a:pt x="97" y="10"/>
                  </a:moveTo>
                  <a:cubicBezTo>
                    <a:pt x="97" y="10"/>
                    <a:pt x="97" y="10"/>
                    <a:pt x="97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9" y="2"/>
                    <a:pt x="101" y="3"/>
                    <a:pt x="101" y="6"/>
                  </a:cubicBezTo>
                  <a:cubicBezTo>
                    <a:pt x="101" y="8"/>
                    <a:pt x="99" y="10"/>
                    <a:pt x="97" y="10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3604559" y="853062"/>
              <a:ext cx="108632" cy="33193"/>
            </a:xfrm>
            <a:custGeom>
              <a:avLst/>
              <a:gdLst>
                <a:gd name="T0" fmla="*/ 0 w 35"/>
                <a:gd name="T1" fmla="*/ 11 h 11"/>
                <a:gd name="T2" fmla="*/ 0 w 35"/>
                <a:gd name="T3" fmla="*/ 10 h 11"/>
                <a:gd name="T4" fmla="*/ 0 w 35"/>
                <a:gd name="T5" fmla="*/ 10 h 11"/>
                <a:gd name="T6" fmla="*/ 11 w 35"/>
                <a:gd name="T7" fmla="*/ 0 h 11"/>
                <a:gd name="T8" fmla="*/ 12 w 35"/>
                <a:gd name="T9" fmla="*/ 0 h 11"/>
                <a:gd name="T10" fmla="*/ 13 w 35"/>
                <a:gd name="T11" fmla="*/ 1 h 11"/>
                <a:gd name="T12" fmla="*/ 13 w 35"/>
                <a:gd name="T13" fmla="*/ 8 h 11"/>
                <a:gd name="T14" fmla="*/ 16 w 35"/>
                <a:gd name="T15" fmla="*/ 6 h 11"/>
                <a:gd name="T16" fmla="*/ 19 w 35"/>
                <a:gd name="T17" fmla="*/ 4 h 11"/>
                <a:gd name="T18" fmla="*/ 20 w 35"/>
                <a:gd name="T19" fmla="*/ 4 h 11"/>
                <a:gd name="T20" fmla="*/ 20 w 35"/>
                <a:gd name="T21" fmla="*/ 5 h 11"/>
                <a:gd name="T22" fmla="*/ 20 w 35"/>
                <a:gd name="T23" fmla="*/ 6 h 11"/>
                <a:gd name="T24" fmla="*/ 23 w 35"/>
                <a:gd name="T25" fmla="*/ 4 h 11"/>
                <a:gd name="T26" fmla="*/ 24 w 35"/>
                <a:gd name="T27" fmla="*/ 4 h 11"/>
                <a:gd name="T28" fmla="*/ 29 w 35"/>
                <a:gd name="T29" fmla="*/ 7 h 11"/>
                <a:gd name="T30" fmla="*/ 30 w 35"/>
                <a:gd name="T31" fmla="*/ 6 h 11"/>
                <a:gd name="T32" fmla="*/ 31 w 35"/>
                <a:gd name="T33" fmla="*/ 6 h 11"/>
                <a:gd name="T34" fmla="*/ 35 w 35"/>
                <a:gd name="T35" fmla="*/ 6 h 11"/>
                <a:gd name="T36" fmla="*/ 35 w 35"/>
                <a:gd name="T37" fmla="*/ 6 h 11"/>
                <a:gd name="T38" fmla="*/ 35 w 35"/>
                <a:gd name="T39" fmla="*/ 7 h 11"/>
                <a:gd name="T40" fmla="*/ 31 w 35"/>
                <a:gd name="T41" fmla="*/ 7 h 11"/>
                <a:gd name="T42" fmla="*/ 29 w 35"/>
                <a:gd name="T43" fmla="*/ 9 h 11"/>
                <a:gd name="T44" fmla="*/ 23 w 35"/>
                <a:gd name="T45" fmla="*/ 6 h 11"/>
                <a:gd name="T46" fmla="*/ 19 w 35"/>
                <a:gd name="T47" fmla="*/ 7 h 11"/>
                <a:gd name="T48" fmla="*/ 18 w 35"/>
                <a:gd name="T49" fmla="*/ 6 h 11"/>
                <a:gd name="T50" fmla="*/ 17 w 35"/>
                <a:gd name="T51" fmla="*/ 7 h 11"/>
                <a:gd name="T52" fmla="*/ 11 w 35"/>
                <a:gd name="T53" fmla="*/ 9 h 11"/>
                <a:gd name="T54" fmla="*/ 11 w 35"/>
                <a:gd name="T55" fmla="*/ 8 h 11"/>
                <a:gd name="T56" fmla="*/ 11 w 35"/>
                <a:gd name="T57" fmla="*/ 3 h 11"/>
                <a:gd name="T58" fmla="*/ 0 w 35"/>
                <a:gd name="T5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9" y="4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5" y="7"/>
                    <a:pt x="16" y="6"/>
                  </a:cubicBezTo>
                  <a:cubicBezTo>
                    <a:pt x="17" y="5"/>
                    <a:pt x="18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2" y="5"/>
                    <a:pt x="23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5" y="5"/>
                    <a:pt x="27" y="8"/>
                    <a:pt x="29" y="7"/>
                  </a:cubicBezTo>
                  <a:cubicBezTo>
                    <a:pt x="29" y="7"/>
                    <a:pt x="30" y="7"/>
                    <a:pt x="30" y="6"/>
                  </a:cubicBezTo>
                  <a:cubicBezTo>
                    <a:pt x="30" y="6"/>
                    <a:pt x="30" y="6"/>
                    <a:pt x="3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7" y="9"/>
                    <a:pt x="25" y="7"/>
                    <a:pt x="23" y="6"/>
                  </a:cubicBezTo>
                  <a:cubicBezTo>
                    <a:pt x="22" y="7"/>
                    <a:pt x="20" y="8"/>
                    <a:pt x="19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5" y="9"/>
                    <a:pt x="13" y="11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7"/>
                    <a:pt x="2" y="11"/>
                    <a:pt x="0" y="1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61" name="wireless"/>
          <p:cNvGrpSpPr/>
          <p:nvPr>
            <p:custDataLst>
              <p:tags r:id="rId21"/>
            </p:custDataLst>
          </p:nvPr>
        </p:nvGrpSpPr>
        <p:grpSpPr>
          <a:xfrm>
            <a:off x="3103058" y="2706310"/>
            <a:ext cx="543158" cy="333439"/>
            <a:chOff x="4829683" y="2497624"/>
            <a:chExt cx="543158" cy="333439"/>
          </a:xfrm>
        </p:grpSpPr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4909648" y="2615308"/>
              <a:ext cx="380211" cy="141825"/>
            </a:xfrm>
            <a:custGeom>
              <a:avLst/>
              <a:gdLst>
                <a:gd name="T0" fmla="*/ 10 w 123"/>
                <a:gd name="T1" fmla="*/ 45 h 46"/>
                <a:gd name="T2" fmla="*/ 5 w 123"/>
                <a:gd name="T3" fmla="*/ 43 h 46"/>
                <a:gd name="T4" fmla="*/ 4 w 123"/>
                <a:gd name="T5" fmla="*/ 30 h 46"/>
                <a:gd name="T6" fmla="*/ 63 w 123"/>
                <a:gd name="T7" fmla="*/ 0 h 46"/>
                <a:gd name="T8" fmla="*/ 120 w 123"/>
                <a:gd name="T9" fmla="*/ 30 h 46"/>
                <a:gd name="T10" fmla="*/ 119 w 123"/>
                <a:gd name="T11" fmla="*/ 43 h 46"/>
                <a:gd name="T12" fmla="*/ 106 w 123"/>
                <a:gd name="T13" fmla="*/ 41 h 46"/>
                <a:gd name="T14" fmla="*/ 63 w 123"/>
                <a:gd name="T15" fmla="*/ 18 h 46"/>
                <a:gd name="T16" fmla="*/ 17 w 123"/>
                <a:gd name="T17" fmla="*/ 41 h 46"/>
                <a:gd name="T18" fmla="*/ 10 w 123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6">
                  <a:moveTo>
                    <a:pt x="10" y="45"/>
                  </a:moveTo>
                  <a:cubicBezTo>
                    <a:pt x="8" y="45"/>
                    <a:pt x="6" y="44"/>
                    <a:pt x="5" y="43"/>
                  </a:cubicBezTo>
                  <a:cubicBezTo>
                    <a:pt x="1" y="40"/>
                    <a:pt x="0" y="34"/>
                    <a:pt x="4" y="30"/>
                  </a:cubicBezTo>
                  <a:cubicBezTo>
                    <a:pt x="19" y="12"/>
                    <a:pt x="42" y="0"/>
                    <a:pt x="63" y="0"/>
                  </a:cubicBezTo>
                  <a:cubicBezTo>
                    <a:pt x="82" y="0"/>
                    <a:pt x="105" y="12"/>
                    <a:pt x="120" y="30"/>
                  </a:cubicBezTo>
                  <a:cubicBezTo>
                    <a:pt x="123" y="34"/>
                    <a:pt x="122" y="40"/>
                    <a:pt x="119" y="43"/>
                  </a:cubicBezTo>
                  <a:cubicBezTo>
                    <a:pt x="115" y="46"/>
                    <a:pt x="109" y="45"/>
                    <a:pt x="106" y="41"/>
                  </a:cubicBezTo>
                  <a:cubicBezTo>
                    <a:pt x="95" y="28"/>
                    <a:pt x="77" y="18"/>
                    <a:pt x="63" y="18"/>
                  </a:cubicBezTo>
                  <a:cubicBezTo>
                    <a:pt x="47" y="18"/>
                    <a:pt x="29" y="27"/>
                    <a:pt x="17" y="41"/>
                  </a:cubicBezTo>
                  <a:cubicBezTo>
                    <a:pt x="16" y="44"/>
                    <a:pt x="13" y="45"/>
                    <a:pt x="1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4829683" y="2497624"/>
              <a:ext cx="543158" cy="188597"/>
            </a:xfrm>
            <a:custGeom>
              <a:avLst/>
              <a:gdLst>
                <a:gd name="T0" fmla="*/ 166 w 176"/>
                <a:gd name="T1" fmla="*/ 60 h 61"/>
                <a:gd name="T2" fmla="*/ 158 w 176"/>
                <a:gd name="T3" fmla="*/ 56 h 61"/>
                <a:gd name="T4" fmla="*/ 89 w 176"/>
                <a:gd name="T5" fmla="*/ 18 h 61"/>
                <a:gd name="T6" fmla="*/ 17 w 176"/>
                <a:gd name="T7" fmla="*/ 56 h 61"/>
                <a:gd name="T8" fmla="*/ 5 w 176"/>
                <a:gd name="T9" fmla="*/ 59 h 61"/>
                <a:gd name="T10" fmla="*/ 2 w 176"/>
                <a:gd name="T11" fmla="*/ 46 h 61"/>
                <a:gd name="T12" fmla="*/ 89 w 176"/>
                <a:gd name="T13" fmla="*/ 0 h 61"/>
                <a:gd name="T14" fmla="*/ 173 w 176"/>
                <a:gd name="T15" fmla="*/ 46 h 61"/>
                <a:gd name="T16" fmla="*/ 171 w 176"/>
                <a:gd name="T17" fmla="*/ 59 h 61"/>
                <a:gd name="T18" fmla="*/ 166 w 176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61">
                  <a:moveTo>
                    <a:pt x="166" y="60"/>
                  </a:moveTo>
                  <a:cubicBezTo>
                    <a:pt x="163" y="60"/>
                    <a:pt x="160" y="59"/>
                    <a:pt x="158" y="56"/>
                  </a:cubicBezTo>
                  <a:cubicBezTo>
                    <a:pt x="142" y="34"/>
                    <a:pt x="114" y="18"/>
                    <a:pt x="89" y="18"/>
                  </a:cubicBezTo>
                  <a:cubicBezTo>
                    <a:pt x="62" y="18"/>
                    <a:pt x="34" y="33"/>
                    <a:pt x="17" y="56"/>
                  </a:cubicBezTo>
                  <a:cubicBezTo>
                    <a:pt x="14" y="60"/>
                    <a:pt x="9" y="61"/>
                    <a:pt x="5" y="59"/>
                  </a:cubicBezTo>
                  <a:cubicBezTo>
                    <a:pt x="1" y="56"/>
                    <a:pt x="0" y="50"/>
                    <a:pt x="2" y="46"/>
                  </a:cubicBezTo>
                  <a:cubicBezTo>
                    <a:pt x="22" y="18"/>
                    <a:pt x="56" y="0"/>
                    <a:pt x="89" y="0"/>
                  </a:cubicBezTo>
                  <a:cubicBezTo>
                    <a:pt x="120" y="0"/>
                    <a:pt x="154" y="19"/>
                    <a:pt x="173" y="46"/>
                  </a:cubicBezTo>
                  <a:cubicBezTo>
                    <a:pt x="176" y="50"/>
                    <a:pt x="175" y="56"/>
                    <a:pt x="171" y="59"/>
                  </a:cubicBezTo>
                  <a:cubicBezTo>
                    <a:pt x="169" y="60"/>
                    <a:pt x="167" y="60"/>
                    <a:pt x="166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4986595" y="2732992"/>
              <a:ext cx="226316" cy="98071"/>
            </a:xfrm>
            <a:custGeom>
              <a:avLst/>
              <a:gdLst>
                <a:gd name="T0" fmla="*/ 10 w 73"/>
                <a:gd name="T1" fmla="*/ 31 h 32"/>
                <a:gd name="T2" fmla="*/ 4 w 73"/>
                <a:gd name="T3" fmla="*/ 29 h 32"/>
                <a:gd name="T4" fmla="*/ 4 w 73"/>
                <a:gd name="T5" fmla="*/ 16 h 32"/>
                <a:gd name="T6" fmla="*/ 38 w 73"/>
                <a:gd name="T7" fmla="*/ 0 h 32"/>
                <a:gd name="T8" fmla="*/ 70 w 73"/>
                <a:gd name="T9" fmla="*/ 16 h 32"/>
                <a:gd name="T10" fmla="*/ 70 w 73"/>
                <a:gd name="T11" fmla="*/ 29 h 32"/>
                <a:gd name="T12" fmla="*/ 57 w 73"/>
                <a:gd name="T13" fmla="*/ 29 h 32"/>
                <a:gd name="T14" fmla="*/ 38 w 73"/>
                <a:gd name="T15" fmla="*/ 18 h 32"/>
                <a:gd name="T16" fmla="*/ 16 w 73"/>
                <a:gd name="T17" fmla="*/ 29 h 32"/>
                <a:gd name="T18" fmla="*/ 10 w 73"/>
                <a:gd name="T1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32">
                  <a:moveTo>
                    <a:pt x="10" y="31"/>
                  </a:moveTo>
                  <a:cubicBezTo>
                    <a:pt x="8" y="31"/>
                    <a:pt x="6" y="31"/>
                    <a:pt x="4" y="29"/>
                  </a:cubicBezTo>
                  <a:cubicBezTo>
                    <a:pt x="0" y="25"/>
                    <a:pt x="0" y="20"/>
                    <a:pt x="4" y="16"/>
                  </a:cubicBezTo>
                  <a:cubicBezTo>
                    <a:pt x="14" y="6"/>
                    <a:pt x="26" y="0"/>
                    <a:pt x="38" y="0"/>
                  </a:cubicBezTo>
                  <a:cubicBezTo>
                    <a:pt x="48" y="0"/>
                    <a:pt x="60" y="6"/>
                    <a:pt x="70" y="16"/>
                  </a:cubicBezTo>
                  <a:cubicBezTo>
                    <a:pt x="73" y="20"/>
                    <a:pt x="73" y="25"/>
                    <a:pt x="70" y="29"/>
                  </a:cubicBezTo>
                  <a:cubicBezTo>
                    <a:pt x="66" y="32"/>
                    <a:pt x="60" y="32"/>
                    <a:pt x="57" y="29"/>
                  </a:cubicBezTo>
                  <a:cubicBezTo>
                    <a:pt x="50" y="21"/>
                    <a:pt x="42" y="18"/>
                    <a:pt x="38" y="18"/>
                  </a:cubicBezTo>
                  <a:cubicBezTo>
                    <a:pt x="31" y="18"/>
                    <a:pt x="23" y="22"/>
                    <a:pt x="16" y="29"/>
                  </a:cubicBezTo>
                  <a:cubicBezTo>
                    <a:pt x="15" y="30"/>
                    <a:pt x="12" y="31"/>
                    <a:pt x="1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165" name="paper clip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501058" y="2200871"/>
            <a:ext cx="200667" cy="499404"/>
          </a:xfrm>
          <a:custGeom>
            <a:avLst/>
            <a:gdLst>
              <a:gd name="T0" fmla="*/ 34 w 65"/>
              <a:gd name="T1" fmla="*/ 162 h 162"/>
              <a:gd name="T2" fmla="*/ 0 w 65"/>
              <a:gd name="T3" fmla="*/ 123 h 162"/>
              <a:gd name="T4" fmla="*/ 0 w 65"/>
              <a:gd name="T5" fmla="*/ 27 h 162"/>
              <a:gd name="T6" fmla="*/ 25 w 65"/>
              <a:gd name="T7" fmla="*/ 0 h 162"/>
              <a:gd name="T8" fmla="*/ 51 w 65"/>
              <a:gd name="T9" fmla="*/ 27 h 162"/>
              <a:gd name="T10" fmla="*/ 51 w 65"/>
              <a:gd name="T11" fmla="*/ 120 h 162"/>
              <a:gd name="T12" fmla="*/ 33 w 65"/>
              <a:gd name="T13" fmla="*/ 140 h 162"/>
              <a:gd name="T14" fmla="*/ 20 w 65"/>
              <a:gd name="T15" fmla="*/ 137 h 162"/>
              <a:gd name="T16" fmla="*/ 12 w 65"/>
              <a:gd name="T17" fmla="*/ 120 h 162"/>
              <a:gd name="T18" fmla="*/ 12 w 65"/>
              <a:gd name="T19" fmla="*/ 51 h 162"/>
              <a:gd name="T20" fmla="*/ 15 w 65"/>
              <a:gd name="T21" fmla="*/ 48 h 162"/>
              <a:gd name="T22" fmla="*/ 19 w 65"/>
              <a:gd name="T23" fmla="*/ 51 h 162"/>
              <a:gd name="T24" fmla="*/ 19 w 65"/>
              <a:gd name="T25" fmla="*/ 120 h 162"/>
              <a:gd name="T26" fmla="*/ 24 w 65"/>
              <a:gd name="T27" fmla="*/ 131 h 162"/>
              <a:gd name="T28" fmla="*/ 31 w 65"/>
              <a:gd name="T29" fmla="*/ 133 h 162"/>
              <a:gd name="T30" fmla="*/ 32 w 65"/>
              <a:gd name="T31" fmla="*/ 133 h 162"/>
              <a:gd name="T32" fmla="*/ 32 w 65"/>
              <a:gd name="T33" fmla="*/ 133 h 162"/>
              <a:gd name="T34" fmla="*/ 44 w 65"/>
              <a:gd name="T35" fmla="*/ 120 h 162"/>
              <a:gd name="T36" fmla="*/ 44 w 65"/>
              <a:gd name="T37" fmla="*/ 27 h 162"/>
              <a:gd name="T38" fmla="*/ 25 w 65"/>
              <a:gd name="T39" fmla="*/ 7 h 162"/>
              <a:gd name="T40" fmla="*/ 7 w 65"/>
              <a:gd name="T41" fmla="*/ 27 h 162"/>
              <a:gd name="T42" fmla="*/ 7 w 65"/>
              <a:gd name="T43" fmla="*/ 123 h 162"/>
              <a:gd name="T44" fmla="*/ 34 w 65"/>
              <a:gd name="T45" fmla="*/ 155 h 162"/>
              <a:gd name="T46" fmla="*/ 58 w 65"/>
              <a:gd name="T47" fmla="*/ 121 h 162"/>
              <a:gd name="T48" fmla="*/ 58 w 65"/>
              <a:gd name="T49" fmla="*/ 20 h 162"/>
              <a:gd name="T50" fmla="*/ 61 w 65"/>
              <a:gd name="T51" fmla="*/ 17 h 162"/>
              <a:gd name="T52" fmla="*/ 65 w 65"/>
              <a:gd name="T53" fmla="*/ 20 h 162"/>
              <a:gd name="T54" fmla="*/ 65 w 65"/>
              <a:gd name="T55" fmla="*/ 121 h 162"/>
              <a:gd name="T56" fmla="*/ 34 w 65"/>
              <a:gd name="T5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162">
                <a:moveTo>
                  <a:pt x="34" y="162"/>
                </a:moveTo>
                <a:cubicBezTo>
                  <a:pt x="22" y="162"/>
                  <a:pt x="0" y="154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6"/>
                  <a:pt x="16" y="0"/>
                  <a:pt x="25" y="0"/>
                </a:cubicBezTo>
                <a:cubicBezTo>
                  <a:pt x="36" y="0"/>
                  <a:pt x="51" y="8"/>
                  <a:pt x="51" y="27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1" y="131"/>
                  <a:pt x="43" y="140"/>
                  <a:pt x="33" y="140"/>
                </a:cubicBezTo>
                <a:cubicBezTo>
                  <a:pt x="29" y="141"/>
                  <a:pt x="24" y="140"/>
                  <a:pt x="20" y="137"/>
                </a:cubicBezTo>
                <a:cubicBezTo>
                  <a:pt x="17" y="135"/>
                  <a:pt x="12" y="129"/>
                  <a:pt x="12" y="120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49"/>
                  <a:pt x="13" y="48"/>
                  <a:pt x="15" y="48"/>
                </a:cubicBezTo>
                <a:cubicBezTo>
                  <a:pt x="17" y="48"/>
                  <a:pt x="19" y="49"/>
                  <a:pt x="19" y="51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9" y="126"/>
                  <a:pt x="22" y="130"/>
                  <a:pt x="24" y="131"/>
                </a:cubicBezTo>
                <a:cubicBezTo>
                  <a:pt x="27" y="133"/>
                  <a:pt x="30" y="134"/>
                  <a:pt x="31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9" y="133"/>
                  <a:pt x="44" y="128"/>
                  <a:pt x="44" y="120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12"/>
                  <a:pt x="32" y="7"/>
                  <a:pt x="25" y="7"/>
                </a:cubicBezTo>
                <a:cubicBezTo>
                  <a:pt x="24" y="7"/>
                  <a:pt x="7" y="7"/>
                  <a:pt x="7" y="27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49"/>
                  <a:pt x="24" y="155"/>
                  <a:pt x="34" y="155"/>
                </a:cubicBezTo>
                <a:cubicBezTo>
                  <a:pt x="42" y="155"/>
                  <a:pt x="58" y="147"/>
                  <a:pt x="58" y="121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8"/>
                  <a:pt x="59" y="17"/>
                  <a:pt x="61" y="17"/>
                </a:cubicBezTo>
                <a:cubicBezTo>
                  <a:pt x="63" y="17"/>
                  <a:pt x="65" y="18"/>
                  <a:pt x="65" y="20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5" y="150"/>
                  <a:pt x="47" y="162"/>
                  <a:pt x="3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166" name="clock"/>
          <p:cNvGrpSpPr/>
          <p:nvPr>
            <p:custDataLst>
              <p:tags r:id="rId23"/>
            </p:custDataLst>
          </p:nvPr>
        </p:nvGrpSpPr>
        <p:grpSpPr>
          <a:xfrm>
            <a:off x="2633830" y="3234380"/>
            <a:ext cx="497895" cy="493369"/>
            <a:chOff x="4360455" y="3025694"/>
            <a:chExt cx="497895" cy="493369"/>
          </a:xfrm>
        </p:grpSpPr>
        <p:sp>
          <p:nvSpPr>
            <p:cNvPr id="167" name="Oval 45"/>
            <p:cNvSpPr>
              <a:spLocks noChangeArrowheads="1"/>
            </p:cNvSpPr>
            <p:nvPr/>
          </p:nvSpPr>
          <p:spPr bwMode="auto">
            <a:xfrm>
              <a:off x="4383086" y="3043799"/>
              <a:ext cx="452632" cy="455649"/>
            </a:xfrm>
            <a:prstGeom prst="ellipse">
              <a:avLst/>
            </a:pr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4604876" y="3395343"/>
              <a:ext cx="9053" cy="45263"/>
            </a:xfrm>
            <a:custGeom>
              <a:avLst/>
              <a:gdLst>
                <a:gd name="T0" fmla="*/ 2 w 3"/>
                <a:gd name="T1" fmla="*/ 15 h 15"/>
                <a:gd name="T2" fmla="*/ 2 w 3"/>
                <a:gd name="T3" fmla="*/ 15 h 15"/>
                <a:gd name="T4" fmla="*/ 0 w 3"/>
                <a:gd name="T5" fmla="*/ 13 h 15"/>
                <a:gd name="T6" fmla="*/ 0 w 3"/>
                <a:gd name="T7" fmla="*/ 2 h 15"/>
                <a:gd name="T8" fmla="*/ 2 w 3"/>
                <a:gd name="T9" fmla="*/ 0 h 15"/>
                <a:gd name="T10" fmla="*/ 2 w 3"/>
                <a:gd name="T11" fmla="*/ 0 h 15"/>
                <a:gd name="T12" fmla="*/ 3 w 3"/>
                <a:gd name="T13" fmla="*/ 2 h 15"/>
                <a:gd name="T14" fmla="*/ 3 w 3"/>
                <a:gd name="T15" fmla="*/ 13 h 15"/>
                <a:gd name="T16" fmla="*/ 2 w 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5"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69" name="Freeform 47"/>
            <p:cNvSpPr>
              <a:spLocks/>
            </p:cNvSpPr>
            <p:nvPr/>
          </p:nvSpPr>
          <p:spPr bwMode="auto">
            <a:xfrm>
              <a:off x="4604876" y="3102641"/>
              <a:ext cx="9053" cy="48281"/>
            </a:xfrm>
            <a:custGeom>
              <a:avLst/>
              <a:gdLst>
                <a:gd name="T0" fmla="*/ 2 w 3"/>
                <a:gd name="T1" fmla="*/ 16 h 16"/>
                <a:gd name="T2" fmla="*/ 0 w 3"/>
                <a:gd name="T3" fmla="*/ 14 h 16"/>
                <a:gd name="T4" fmla="*/ 0 w 3"/>
                <a:gd name="T5" fmla="*/ 2 h 16"/>
                <a:gd name="T6" fmla="*/ 2 w 3"/>
                <a:gd name="T7" fmla="*/ 0 h 16"/>
                <a:gd name="T8" fmla="*/ 3 w 3"/>
                <a:gd name="T9" fmla="*/ 2 h 16"/>
                <a:gd name="T10" fmla="*/ 3 w 3"/>
                <a:gd name="T11" fmla="*/ 14 h 16"/>
                <a:gd name="T12" fmla="*/ 2 w 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6">
                  <a:moveTo>
                    <a:pt x="2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6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4666735" y="3377238"/>
              <a:ext cx="30175" cy="42246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1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10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7" y="14"/>
                    <a:pt x="6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4521893" y="3123764"/>
              <a:ext cx="30175" cy="43755"/>
            </a:xfrm>
            <a:custGeom>
              <a:avLst/>
              <a:gdLst>
                <a:gd name="T0" fmla="*/ 8 w 10"/>
                <a:gd name="T1" fmla="*/ 14 h 14"/>
                <a:gd name="T2" fmla="*/ 6 w 10"/>
                <a:gd name="T3" fmla="*/ 13 h 14"/>
                <a:gd name="T4" fmla="*/ 0 w 10"/>
                <a:gd name="T5" fmla="*/ 3 h 14"/>
                <a:gd name="T6" fmla="*/ 1 w 10"/>
                <a:gd name="T7" fmla="*/ 1 h 14"/>
                <a:gd name="T8" fmla="*/ 4 w 10"/>
                <a:gd name="T9" fmla="*/ 1 h 14"/>
                <a:gd name="T10" fmla="*/ 9 w 10"/>
                <a:gd name="T11" fmla="*/ 11 h 14"/>
                <a:gd name="T12" fmla="*/ 9 w 10"/>
                <a:gd name="T13" fmla="*/ 14 h 14"/>
                <a:gd name="T14" fmla="*/ 8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cubicBezTo>
                    <a:pt x="7" y="14"/>
                    <a:pt x="6" y="14"/>
                    <a:pt x="6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2" name="Freeform 50"/>
            <p:cNvSpPr>
              <a:spLocks/>
            </p:cNvSpPr>
            <p:nvPr/>
          </p:nvSpPr>
          <p:spPr bwMode="auto">
            <a:xfrm>
              <a:off x="4711998" y="3330466"/>
              <a:ext cx="46772" cy="30175"/>
            </a:xfrm>
            <a:custGeom>
              <a:avLst/>
              <a:gdLst>
                <a:gd name="T0" fmla="*/ 12 w 15"/>
                <a:gd name="T1" fmla="*/ 10 h 10"/>
                <a:gd name="T2" fmla="*/ 11 w 15"/>
                <a:gd name="T3" fmla="*/ 9 h 10"/>
                <a:gd name="T4" fmla="*/ 2 w 15"/>
                <a:gd name="T5" fmla="*/ 4 h 10"/>
                <a:gd name="T6" fmla="*/ 1 w 15"/>
                <a:gd name="T7" fmla="*/ 1 h 10"/>
                <a:gd name="T8" fmla="*/ 3 w 15"/>
                <a:gd name="T9" fmla="*/ 0 h 10"/>
                <a:gd name="T10" fmla="*/ 13 w 15"/>
                <a:gd name="T11" fmla="*/ 6 h 10"/>
                <a:gd name="T12" fmla="*/ 14 w 15"/>
                <a:gd name="T13" fmla="*/ 9 h 10"/>
                <a:gd name="T14" fmla="*/ 12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cubicBezTo>
                    <a:pt x="12" y="10"/>
                    <a:pt x="12" y="10"/>
                    <a:pt x="11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4" y="9"/>
                  </a:cubicBezTo>
                  <a:cubicBezTo>
                    <a:pt x="14" y="9"/>
                    <a:pt x="13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4463051" y="3185624"/>
              <a:ext cx="42246" cy="27158"/>
            </a:xfrm>
            <a:custGeom>
              <a:avLst/>
              <a:gdLst>
                <a:gd name="T0" fmla="*/ 12 w 14"/>
                <a:gd name="T1" fmla="*/ 9 h 9"/>
                <a:gd name="T2" fmla="*/ 11 w 14"/>
                <a:gd name="T3" fmla="*/ 9 h 9"/>
                <a:gd name="T4" fmla="*/ 1 w 14"/>
                <a:gd name="T5" fmla="*/ 4 h 9"/>
                <a:gd name="T6" fmla="*/ 0 w 14"/>
                <a:gd name="T7" fmla="*/ 1 h 9"/>
                <a:gd name="T8" fmla="*/ 3 w 14"/>
                <a:gd name="T9" fmla="*/ 0 h 9"/>
                <a:gd name="T10" fmla="*/ 13 w 14"/>
                <a:gd name="T11" fmla="*/ 6 h 9"/>
                <a:gd name="T12" fmla="*/ 13 w 14"/>
                <a:gd name="T13" fmla="*/ 8 h 9"/>
                <a:gd name="T14" fmla="*/ 12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2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8"/>
                    <a:pt x="13" y="8"/>
                  </a:cubicBezTo>
                  <a:cubicBezTo>
                    <a:pt x="13" y="9"/>
                    <a:pt x="12" y="9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4731613" y="3265589"/>
              <a:ext cx="45263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3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4440419" y="3265589"/>
              <a:ext cx="46772" cy="12070"/>
            </a:xfrm>
            <a:custGeom>
              <a:avLst/>
              <a:gdLst>
                <a:gd name="T0" fmla="*/ 13 w 15"/>
                <a:gd name="T1" fmla="*/ 4 h 4"/>
                <a:gd name="T2" fmla="*/ 13 w 15"/>
                <a:gd name="T3" fmla="*/ 4 h 4"/>
                <a:gd name="T4" fmla="*/ 2 w 15"/>
                <a:gd name="T5" fmla="*/ 4 h 4"/>
                <a:gd name="T6" fmla="*/ 0 w 15"/>
                <a:gd name="T7" fmla="*/ 2 h 4"/>
                <a:gd name="T8" fmla="*/ 2 w 15"/>
                <a:gd name="T9" fmla="*/ 0 h 4"/>
                <a:gd name="T10" fmla="*/ 2 w 15"/>
                <a:gd name="T11" fmla="*/ 0 h 4"/>
                <a:gd name="T12" fmla="*/ 13 w 15"/>
                <a:gd name="T13" fmla="*/ 0 h 4"/>
                <a:gd name="T14" fmla="*/ 15 w 15"/>
                <a:gd name="T15" fmla="*/ 2 h 4"/>
                <a:gd name="T16" fmla="*/ 13 w 1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4711998" y="3185624"/>
              <a:ext cx="46772" cy="27158"/>
            </a:xfrm>
            <a:custGeom>
              <a:avLst/>
              <a:gdLst>
                <a:gd name="T0" fmla="*/ 2 w 15"/>
                <a:gd name="T1" fmla="*/ 9 h 9"/>
                <a:gd name="T2" fmla="*/ 1 w 15"/>
                <a:gd name="T3" fmla="*/ 8 h 9"/>
                <a:gd name="T4" fmla="*/ 2 w 15"/>
                <a:gd name="T5" fmla="*/ 6 h 9"/>
                <a:gd name="T6" fmla="*/ 11 w 15"/>
                <a:gd name="T7" fmla="*/ 0 h 9"/>
                <a:gd name="T8" fmla="*/ 14 w 15"/>
                <a:gd name="T9" fmla="*/ 1 h 9"/>
                <a:gd name="T10" fmla="*/ 13 w 15"/>
                <a:gd name="T11" fmla="*/ 4 h 9"/>
                <a:gd name="T12" fmla="*/ 3 w 15"/>
                <a:gd name="T13" fmla="*/ 9 h 9"/>
                <a:gd name="T14" fmla="*/ 2 w 1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4463051" y="3330466"/>
              <a:ext cx="42246" cy="30175"/>
            </a:xfrm>
            <a:custGeom>
              <a:avLst/>
              <a:gdLst>
                <a:gd name="T0" fmla="*/ 2 w 14"/>
                <a:gd name="T1" fmla="*/ 10 h 10"/>
                <a:gd name="T2" fmla="*/ 0 w 14"/>
                <a:gd name="T3" fmla="*/ 9 h 10"/>
                <a:gd name="T4" fmla="*/ 1 w 14"/>
                <a:gd name="T5" fmla="*/ 6 h 10"/>
                <a:gd name="T6" fmla="*/ 11 w 14"/>
                <a:gd name="T7" fmla="*/ 0 h 10"/>
                <a:gd name="T8" fmla="*/ 13 w 14"/>
                <a:gd name="T9" fmla="*/ 1 h 10"/>
                <a:gd name="T10" fmla="*/ 13 w 14"/>
                <a:gd name="T11" fmla="*/ 4 h 10"/>
                <a:gd name="T12" fmla="*/ 3 w 14"/>
                <a:gd name="T13" fmla="*/ 9 h 10"/>
                <a:gd name="T14" fmla="*/ 2 w 1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4666735" y="3123764"/>
              <a:ext cx="30175" cy="43755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1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10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0" y="3"/>
                    <a:pt x="10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4521893" y="3377238"/>
              <a:ext cx="30175" cy="42246"/>
            </a:xfrm>
            <a:custGeom>
              <a:avLst/>
              <a:gdLst>
                <a:gd name="T0" fmla="*/ 2 w 10"/>
                <a:gd name="T1" fmla="*/ 14 h 14"/>
                <a:gd name="T2" fmla="*/ 1 w 10"/>
                <a:gd name="T3" fmla="*/ 14 h 14"/>
                <a:gd name="T4" fmla="*/ 0 w 10"/>
                <a:gd name="T5" fmla="*/ 11 h 14"/>
                <a:gd name="T6" fmla="*/ 6 w 10"/>
                <a:gd name="T7" fmla="*/ 1 h 14"/>
                <a:gd name="T8" fmla="*/ 9 w 10"/>
                <a:gd name="T9" fmla="*/ 1 h 14"/>
                <a:gd name="T10" fmla="*/ 9 w 10"/>
                <a:gd name="T11" fmla="*/ 3 h 14"/>
                <a:gd name="T12" fmla="*/ 4 w 10"/>
                <a:gd name="T13" fmla="*/ 13 h 14"/>
                <a:gd name="T14" fmla="*/ 2 w 1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2" y="14"/>
                  </a:moveTo>
                  <a:cubicBezTo>
                    <a:pt x="2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0" name="Freeform 58"/>
            <p:cNvSpPr>
              <a:spLocks noEditPoints="1"/>
            </p:cNvSpPr>
            <p:nvPr/>
          </p:nvSpPr>
          <p:spPr bwMode="auto">
            <a:xfrm>
              <a:off x="4360455" y="3025694"/>
              <a:ext cx="497895" cy="493369"/>
            </a:xfrm>
            <a:custGeom>
              <a:avLst/>
              <a:gdLst>
                <a:gd name="T0" fmla="*/ 81 w 161"/>
                <a:gd name="T1" fmla="*/ 160 h 160"/>
                <a:gd name="T2" fmla="*/ 0 w 161"/>
                <a:gd name="T3" fmla="*/ 80 h 160"/>
                <a:gd name="T4" fmla="*/ 81 w 161"/>
                <a:gd name="T5" fmla="*/ 0 h 160"/>
                <a:gd name="T6" fmla="*/ 161 w 161"/>
                <a:gd name="T7" fmla="*/ 80 h 160"/>
                <a:gd name="T8" fmla="*/ 81 w 161"/>
                <a:gd name="T9" fmla="*/ 160 h 160"/>
                <a:gd name="T10" fmla="*/ 81 w 161"/>
                <a:gd name="T11" fmla="*/ 10 h 160"/>
                <a:gd name="T12" fmla="*/ 11 w 161"/>
                <a:gd name="T13" fmla="*/ 80 h 160"/>
                <a:gd name="T14" fmla="*/ 81 w 161"/>
                <a:gd name="T15" fmla="*/ 150 h 160"/>
                <a:gd name="T16" fmla="*/ 150 w 161"/>
                <a:gd name="T17" fmla="*/ 80 h 160"/>
                <a:gd name="T18" fmla="*/ 81 w 161"/>
                <a:gd name="T19" fmla="*/ 1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0">
                  <a:moveTo>
                    <a:pt x="81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0"/>
                  </a:cubicBezTo>
                  <a:cubicBezTo>
                    <a:pt x="161" y="124"/>
                    <a:pt x="125" y="160"/>
                    <a:pt x="81" y="160"/>
                  </a:cubicBezTo>
                  <a:close/>
                  <a:moveTo>
                    <a:pt x="81" y="10"/>
                  </a:moveTo>
                  <a:cubicBezTo>
                    <a:pt x="42" y="10"/>
                    <a:pt x="11" y="42"/>
                    <a:pt x="11" y="80"/>
                  </a:cubicBezTo>
                  <a:cubicBezTo>
                    <a:pt x="11" y="119"/>
                    <a:pt x="42" y="150"/>
                    <a:pt x="81" y="150"/>
                  </a:cubicBezTo>
                  <a:cubicBezTo>
                    <a:pt x="119" y="150"/>
                    <a:pt x="150" y="119"/>
                    <a:pt x="150" y="80"/>
                  </a:cubicBezTo>
                  <a:cubicBezTo>
                    <a:pt x="150" y="42"/>
                    <a:pt x="119" y="10"/>
                    <a:pt x="8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1" name="Freeform 59"/>
            <p:cNvSpPr>
              <a:spLocks noEditPoints="1"/>
            </p:cNvSpPr>
            <p:nvPr/>
          </p:nvSpPr>
          <p:spPr bwMode="auto">
            <a:xfrm>
              <a:off x="4407226" y="3070957"/>
              <a:ext cx="404351" cy="404351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5 h 131"/>
                <a:gd name="T4" fmla="*/ 66 w 131"/>
                <a:gd name="T5" fmla="*/ 0 h 131"/>
                <a:gd name="T6" fmla="*/ 131 w 131"/>
                <a:gd name="T7" fmla="*/ 65 h 131"/>
                <a:gd name="T8" fmla="*/ 66 w 131"/>
                <a:gd name="T9" fmla="*/ 131 h 131"/>
                <a:gd name="T10" fmla="*/ 66 w 131"/>
                <a:gd name="T11" fmla="*/ 2 h 131"/>
                <a:gd name="T12" fmla="*/ 3 w 131"/>
                <a:gd name="T13" fmla="*/ 65 h 131"/>
                <a:gd name="T14" fmla="*/ 66 w 131"/>
                <a:gd name="T15" fmla="*/ 128 h 131"/>
                <a:gd name="T16" fmla="*/ 128 w 131"/>
                <a:gd name="T17" fmla="*/ 65 h 131"/>
                <a:gd name="T18" fmla="*/ 66 w 131"/>
                <a:gd name="T19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29" y="131"/>
                    <a:pt x="0" y="101"/>
                    <a:pt x="0" y="65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1" y="29"/>
                    <a:pt x="131" y="65"/>
                  </a:cubicBezTo>
                  <a:cubicBezTo>
                    <a:pt x="131" y="101"/>
                    <a:pt x="102" y="131"/>
                    <a:pt x="66" y="131"/>
                  </a:cubicBezTo>
                  <a:close/>
                  <a:moveTo>
                    <a:pt x="66" y="2"/>
                  </a:moveTo>
                  <a:cubicBezTo>
                    <a:pt x="31" y="2"/>
                    <a:pt x="3" y="31"/>
                    <a:pt x="3" y="65"/>
                  </a:cubicBezTo>
                  <a:cubicBezTo>
                    <a:pt x="3" y="100"/>
                    <a:pt x="31" y="128"/>
                    <a:pt x="66" y="128"/>
                  </a:cubicBezTo>
                  <a:cubicBezTo>
                    <a:pt x="100" y="128"/>
                    <a:pt x="128" y="100"/>
                    <a:pt x="128" y="65"/>
                  </a:cubicBezTo>
                  <a:cubicBezTo>
                    <a:pt x="128" y="31"/>
                    <a:pt x="100" y="2"/>
                    <a:pt x="6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4598841" y="3161484"/>
              <a:ext cx="18105" cy="110141"/>
            </a:xfrm>
            <a:custGeom>
              <a:avLst/>
              <a:gdLst>
                <a:gd name="T0" fmla="*/ 3 w 6"/>
                <a:gd name="T1" fmla="*/ 36 h 36"/>
                <a:gd name="T2" fmla="*/ 0 w 6"/>
                <a:gd name="T3" fmla="*/ 33 h 36"/>
                <a:gd name="T4" fmla="*/ 0 w 6"/>
                <a:gd name="T5" fmla="*/ 2 h 36"/>
                <a:gd name="T6" fmla="*/ 3 w 6"/>
                <a:gd name="T7" fmla="*/ 0 h 36"/>
                <a:gd name="T8" fmla="*/ 6 w 6"/>
                <a:gd name="T9" fmla="*/ 2 h 36"/>
                <a:gd name="T10" fmla="*/ 6 w 6"/>
                <a:gd name="T11" fmla="*/ 33 h 36"/>
                <a:gd name="T12" fmla="*/ 3 w 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6">
                  <a:moveTo>
                    <a:pt x="3" y="36"/>
                  </a:moveTo>
                  <a:cubicBezTo>
                    <a:pt x="2" y="36"/>
                    <a:pt x="0" y="34"/>
                    <a:pt x="0" y="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4" y="36"/>
                    <a:pt x="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4604876" y="3262571"/>
              <a:ext cx="101088" cy="15088"/>
            </a:xfrm>
            <a:custGeom>
              <a:avLst/>
              <a:gdLst>
                <a:gd name="T0" fmla="*/ 30 w 33"/>
                <a:gd name="T1" fmla="*/ 5 h 5"/>
                <a:gd name="T2" fmla="*/ 3 w 33"/>
                <a:gd name="T3" fmla="*/ 5 h 5"/>
                <a:gd name="T4" fmla="*/ 0 w 33"/>
                <a:gd name="T5" fmla="*/ 3 h 5"/>
                <a:gd name="T6" fmla="*/ 3 w 33"/>
                <a:gd name="T7" fmla="*/ 0 h 5"/>
                <a:gd name="T8" fmla="*/ 30 w 33"/>
                <a:gd name="T9" fmla="*/ 0 h 5"/>
                <a:gd name="T10" fmla="*/ 33 w 33"/>
                <a:gd name="T11" fmla="*/ 3 h 5"/>
                <a:gd name="T12" fmla="*/ 30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3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2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4" name="Oval 62"/>
            <p:cNvSpPr>
              <a:spLocks noChangeArrowheads="1"/>
            </p:cNvSpPr>
            <p:nvPr/>
          </p:nvSpPr>
          <p:spPr bwMode="auto">
            <a:xfrm>
              <a:off x="4589788" y="3253518"/>
              <a:ext cx="36211" cy="36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185" name="calculator"/>
          <p:cNvGrpSpPr/>
          <p:nvPr>
            <p:custDataLst>
              <p:tags r:id="rId24"/>
            </p:custDataLst>
          </p:nvPr>
        </p:nvGrpSpPr>
        <p:grpSpPr>
          <a:xfrm>
            <a:off x="1048110" y="944064"/>
            <a:ext cx="274597" cy="484316"/>
            <a:chOff x="2774735" y="735378"/>
            <a:chExt cx="274597" cy="484316"/>
          </a:xfrm>
        </p:grpSpPr>
        <p:sp>
          <p:nvSpPr>
            <p:cNvPr id="186" name="Freeform 63"/>
            <p:cNvSpPr>
              <a:spLocks/>
            </p:cNvSpPr>
            <p:nvPr/>
          </p:nvSpPr>
          <p:spPr bwMode="auto">
            <a:xfrm>
              <a:off x="2780770" y="741413"/>
              <a:ext cx="262526" cy="472246"/>
            </a:xfrm>
            <a:custGeom>
              <a:avLst/>
              <a:gdLst>
                <a:gd name="T0" fmla="*/ 85 w 85"/>
                <a:gd name="T1" fmla="*/ 142 h 153"/>
                <a:gd name="T2" fmla="*/ 74 w 85"/>
                <a:gd name="T3" fmla="*/ 153 h 153"/>
                <a:gd name="T4" fmla="*/ 11 w 85"/>
                <a:gd name="T5" fmla="*/ 153 h 153"/>
                <a:gd name="T6" fmla="*/ 0 w 85"/>
                <a:gd name="T7" fmla="*/ 142 h 153"/>
                <a:gd name="T8" fmla="*/ 0 w 85"/>
                <a:gd name="T9" fmla="*/ 11 h 153"/>
                <a:gd name="T10" fmla="*/ 11 w 85"/>
                <a:gd name="T11" fmla="*/ 0 h 153"/>
                <a:gd name="T12" fmla="*/ 74 w 85"/>
                <a:gd name="T13" fmla="*/ 0 h 153"/>
                <a:gd name="T14" fmla="*/ 85 w 85"/>
                <a:gd name="T15" fmla="*/ 11 h 153"/>
                <a:gd name="T16" fmla="*/ 85 w 85"/>
                <a:gd name="T1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53">
                  <a:moveTo>
                    <a:pt x="85" y="142"/>
                  </a:moveTo>
                  <a:cubicBezTo>
                    <a:pt x="85" y="148"/>
                    <a:pt x="80" y="153"/>
                    <a:pt x="74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5" y="153"/>
                    <a:pt x="0" y="148"/>
                    <a:pt x="0" y="14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0" y="0"/>
                    <a:pt x="85" y="5"/>
                    <a:pt x="85" y="11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7" name="Freeform 64"/>
            <p:cNvSpPr>
              <a:spLocks noEditPoints="1"/>
            </p:cNvSpPr>
            <p:nvPr/>
          </p:nvSpPr>
          <p:spPr bwMode="auto">
            <a:xfrm>
              <a:off x="2774735" y="735378"/>
              <a:ext cx="274597" cy="484316"/>
            </a:xfrm>
            <a:custGeom>
              <a:avLst/>
              <a:gdLst>
                <a:gd name="T0" fmla="*/ 76 w 89"/>
                <a:gd name="T1" fmla="*/ 157 h 157"/>
                <a:gd name="T2" fmla="*/ 13 w 89"/>
                <a:gd name="T3" fmla="*/ 157 h 157"/>
                <a:gd name="T4" fmla="*/ 0 w 89"/>
                <a:gd name="T5" fmla="*/ 144 h 157"/>
                <a:gd name="T6" fmla="*/ 0 w 89"/>
                <a:gd name="T7" fmla="*/ 13 h 157"/>
                <a:gd name="T8" fmla="*/ 13 w 89"/>
                <a:gd name="T9" fmla="*/ 0 h 157"/>
                <a:gd name="T10" fmla="*/ 76 w 89"/>
                <a:gd name="T11" fmla="*/ 0 h 157"/>
                <a:gd name="T12" fmla="*/ 89 w 89"/>
                <a:gd name="T13" fmla="*/ 13 h 157"/>
                <a:gd name="T14" fmla="*/ 89 w 89"/>
                <a:gd name="T15" fmla="*/ 144 h 157"/>
                <a:gd name="T16" fmla="*/ 76 w 89"/>
                <a:gd name="T17" fmla="*/ 157 h 157"/>
                <a:gd name="T18" fmla="*/ 13 w 89"/>
                <a:gd name="T19" fmla="*/ 4 h 157"/>
                <a:gd name="T20" fmla="*/ 4 w 89"/>
                <a:gd name="T21" fmla="*/ 13 h 157"/>
                <a:gd name="T22" fmla="*/ 4 w 89"/>
                <a:gd name="T23" fmla="*/ 144 h 157"/>
                <a:gd name="T24" fmla="*/ 13 w 89"/>
                <a:gd name="T25" fmla="*/ 153 h 157"/>
                <a:gd name="T26" fmla="*/ 76 w 89"/>
                <a:gd name="T27" fmla="*/ 153 h 157"/>
                <a:gd name="T28" fmla="*/ 84 w 89"/>
                <a:gd name="T29" fmla="*/ 144 h 157"/>
                <a:gd name="T30" fmla="*/ 84 w 89"/>
                <a:gd name="T31" fmla="*/ 13 h 157"/>
                <a:gd name="T32" fmla="*/ 76 w 89"/>
                <a:gd name="T33" fmla="*/ 4 h 157"/>
                <a:gd name="T34" fmla="*/ 13 w 89"/>
                <a:gd name="T35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57">
                  <a:moveTo>
                    <a:pt x="76" y="157"/>
                  </a:moveTo>
                  <a:cubicBezTo>
                    <a:pt x="13" y="157"/>
                    <a:pt x="13" y="157"/>
                    <a:pt x="13" y="157"/>
                  </a:cubicBezTo>
                  <a:cubicBezTo>
                    <a:pt x="6" y="157"/>
                    <a:pt x="0" y="151"/>
                    <a:pt x="0" y="1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9" y="6"/>
                    <a:pt x="89" y="13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1"/>
                    <a:pt x="83" y="157"/>
                    <a:pt x="76" y="157"/>
                  </a:cubicBezTo>
                  <a:close/>
                  <a:moveTo>
                    <a:pt x="13" y="4"/>
                  </a:moveTo>
                  <a:cubicBezTo>
                    <a:pt x="8" y="4"/>
                    <a:pt x="4" y="8"/>
                    <a:pt x="4" y="13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49"/>
                    <a:pt x="8" y="153"/>
                    <a:pt x="13" y="153"/>
                  </a:cubicBezTo>
                  <a:cubicBezTo>
                    <a:pt x="76" y="153"/>
                    <a:pt x="76" y="153"/>
                    <a:pt x="76" y="153"/>
                  </a:cubicBezTo>
                  <a:cubicBezTo>
                    <a:pt x="81" y="153"/>
                    <a:pt x="84" y="149"/>
                    <a:pt x="84" y="14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8"/>
                    <a:pt x="81" y="4"/>
                    <a:pt x="76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8" name="Freeform 65"/>
            <p:cNvSpPr>
              <a:spLocks/>
            </p:cNvSpPr>
            <p:nvPr/>
          </p:nvSpPr>
          <p:spPr bwMode="auto">
            <a:xfrm>
              <a:off x="2806419" y="782149"/>
              <a:ext cx="212737" cy="73930"/>
            </a:xfrm>
            <a:custGeom>
              <a:avLst/>
              <a:gdLst>
                <a:gd name="T0" fmla="*/ 2 w 69"/>
                <a:gd name="T1" fmla="*/ 24 h 24"/>
                <a:gd name="T2" fmla="*/ 0 w 69"/>
                <a:gd name="T3" fmla="*/ 22 h 24"/>
                <a:gd name="T4" fmla="*/ 0 w 69"/>
                <a:gd name="T5" fmla="*/ 1 h 24"/>
                <a:gd name="T6" fmla="*/ 2 w 69"/>
                <a:gd name="T7" fmla="*/ 0 h 24"/>
                <a:gd name="T8" fmla="*/ 67 w 69"/>
                <a:gd name="T9" fmla="*/ 0 h 24"/>
                <a:gd name="T10" fmla="*/ 69 w 69"/>
                <a:gd name="T11" fmla="*/ 1 h 24"/>
                <a:gd name="T12" fmla="*/ 69 w 69"/>
                <a:gd name="T13" fmla="*/ 22 h 24"/>
                <a:gd name="T14" fmla="*/ 67 w 69"/>
                <a:gd name="T15" fmla="*/ 24 h 24"/>
                <a:gd name="T16" fmla="*/ 2 w 69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4">
                  <a:moveTo>
                    <a:pt x="2" y="24"/>
                  </a:moveTo>
                  <a:cubicBezTo>
                    <a:pt x="1" y="24"/>
                    <a:pt x="0" y="23"/>
                    <a:pt x="0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69" y="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3"/>
                    <a:pt x="68" y="24"/>
                    <a:pt x="67" y="24"/>
                  </a:cubicBez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89" name="Freeform 66"/>
            <p:cNvSpPr>
              <a:spLocks/>
            </p:cNvSpPr>
            <p:nvPr/>
          </p:nvSpPr>
          <p:spPr bwMode="auto">
            <a:xfrm>
              <a:off x="2821507" y="1068816"/>
              <a:ext cx="52808" cy="48281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0" name="Freeform 67"/>
            <p:cNvSpPr>
              <a:spLocks/>
            </p:cNvSpPr>
            <p:nvPr/>
          </p:nvSpPr>
          <p:spPr bwMode="auto">
            <a:xfrm>
              <a:off x="2821507" y="1130676"/>
              <a:ext cx="117684" cy="45263"/>
            </a:xfrm>
            <a:custGeom>
              <a:avLst/>
              <a:gdLst>
                <a:gd name="T0" fmla="*/ 37 w 38"/>
                <a:gd name="T1" fmla="*/ 0 h 15"/>
                <a:gd name="T2" fmla="*/ 1 w 38"/>
                <a:gd name="T3" fmla="*/ 0 h 15"/>
                <a:gd name="T4" fmla="*/ 0 w 38"/>
                <a:gd name="T5" fmla="*/ 1 h 15"/>
                <a:gd name="T6" fmla="*/ 0 w 38"/>
                <a:gd name="T7" fmla="*/ 14 h 15"/>
                <a:gd name="T8" fmla="*/ 1 w 38"/>
                <a:gd name="T9" fmla="*/ 15 h 15"/>
                <a:gd name="T10" fmla="*/ 37 w 38"/>
                <a:gd name="T11" fmla="*/ 15 h 15"/>
                <a:gd name="T12" fmla="*/ 38 w 38"/>
                <a:gd name="T13" fmla="*/ 14 h 15"/>
                <a:gd name="T14" fmla="*/ 38 w 38"/>
                <a:gd name="T15" fmla="*/ 1 h 15"/>
                <a:gd name="T16" fmla="*/ 37 w 3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5">
                  <a:moveTo>
                    <a:pt x="3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8" y="15"/>
                    <a:pt x="38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1" name="Freeform 68"/>
            <p:cNvSpPr>
              <a:spLocks/>
            </p:cNvSpPr>
            <p:nvPr/>
          </p:nvSpPr>
          <p:spPr bwMode="auto">
            <a:xfrm>
              <a:off x="2886384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2" name="Freeform 69"/>
            <p:cNvSpPr>
              <a:spLocks/>
            </p:cNvSpPr>
            <p:nvPr/>
          </p:nvSpPr>
          <p:spPr bwMode="auto">
            <a:xfrm>
              <a:off x="2951261" y="1068816"/>
              <a:ext cx="52808" cy="48281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3" name="Freeform 70"/>
            <p:cNvSpPr>
              <a:spLocks/>
            </p:cNvSpPr>
            <p:nvPr/>
          </p:nvSpPr>
          <p:spPr bwMode="auto">
            <a:xfrm>
              <a:off x="2951261" y="1130676"/>
              <a:ext cx="52808" cy="45263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2821507" y="1009974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5" name="Freeform 72"/>
            <p:cNvSpPr>
              <a:spLocks/>
            </p:cNvSpPr>
            <p:nvPr/>
          </p:nvSpPr>
          <p:spPr bwMode="auto">
            <a:xfrm>
              <a:off x="2886384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6" name="Freeform 73"/>
            <p:cNvSpPr>
              <a:spLocks/>
            </p:cNvSpPr>
            <p:nvPr/>
          </p:nvSpPr>
          <p:spPr bwMode="auto">
            <a:xfrm>
              <a:off x="2951261" y="1009974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7" name="Freeform 74"/>
            <p:cNvSpPr>
              <a:spLocks/>
            </p:cNvSpPr>
            <p:nvPr/>
          </p:nvSpPr>
          <p:spPr bwMode="auto">
            <a:xfrm>
              <a:off x="2821507" y="948114"/>
              <a:ext cx="52808" cy="49790"/>
            </a:xfrm>
            <a:custGeom>
              <a:avLst/>
              <a:gdLst>
                <a:gd name="T0" fmla="*/ 1 w 17"/>
                <a:gd name="T1" fmla="*/ 16 h 16"/>
                <a:gd name="T2" fmla="*/ 16 w 17"/>
                <a:gd name="T3" fmla="*/ 16 h 16"/>
                <a:gd name="T4" fmla="*/ 17 w 17"/>
                <a:gd name="T5" fmla="*/ 15 h 16"/>
                <a:gd name="T6" fmla="*/ 17 w 17"/>
                <a:gd name="T7" fmla="*/ 1 h 16"/>
                <a:gd name="T8" fmla="*/ 16 w 17"/>
                <a:gd name="T9" fmla="*/ 0 h 16"/>
                <a:gd name="T10" fmla="*/ 1 w 17"/>
                <a:gd name="T11" fmla="*/ 0 h 16"/>
                <a:gd name="T12" fmla="*/ 0 w 17"/>
                <a:gd name="T13" fmla="*/ 1 h 16"/>
                <a:gd name="T14" fmla="*/ 0 w 17"/>
                <a:gd name="T15" fmla="*/ 15 h 16"/>
                <a:gd name="T16" fmla="*/ 1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8" name="Freeform 75"/>
            <p:cNvSpPr>
              <a:spLocks/>
            </p:cNvSpPr>
            <p:nvPr/>
          </p:nvSpPr>
          <p:spPr bwMode="auto">
            <a:xfrm>
              <a:off x="2886384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2951261" y="948114"/>
              <a:ext cx="52808" cy="49790"/>
            </a:xfrm>
            <a:custGeom>
              <a:avLst/>
              <a:gdLst>
                <a:gd name="T0" fmla="*/ 16 w 17"/>
                <a:gd name="T1" fmla="*/ 0 h 16"/>
                <a:gd name="T2" fmla="*/ 1 w 17"/>
                <a:gd name="T3" fmla="*/ 0 h 16"/>
                <a:gd name="T4" fmla="*/ 0 w 17"/>
                <a:gd name="T5" fmla="*/ 1 h 16"/>
                <a:gd name="T6" fmla="*/ 0 w 17"/>
                <a:gd name="T7" fmla="*/ 15 h 16"/>
                <a:gd name="T8" fmla="*/ 1 w 17"/>
                <a:gd name="T9" fmla="*/ 16 h 16"/>
                <a:gd name="T10" fmla="*/ 16 w 17"/>
                <a:gd name="T11" fmla="*/ 16 h 16"/>
                <a:gd name="T12" fmla="*/ 17 w 17"/>
                <a:gd name="T13" fmla="*/ 15 h 16"/>
                <a:gd name="T14" fmla="*/ 17 w 17"/>
                <a:gd name="T15" fmla="*/ 1 h 16"/>
                <a:gd name="T16" fmla="*/ 16 w 17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7" y="15"/>
                    <a:pt x="17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2821507" y="889272"/>
              <a:ext cx="52808" cy="46772"/>
            </a:xfrm>
            <a:custGeom>
              <a:avLst/>
              <a:gdLst>
                <a:gd name="T0" fmla="*/ 1 w 17"/>
                <a:gd name="T1" fmla="*/ 15 h 15"/>
                <a:gd name="T2" fmla="*/ 16 w 17"/>
                <a:gd name="T3" fmla="*/ 15 h 15"/>
                <a:gd name="T4" fmla="*/ 17 w 17"/>
                <a:gd name="T5" fmla="*/ 14 h 15"/>
                <a:gd name="T6" fmla="*/ 17 w 17"/>
                <a:gd name="T7" fmla="*/ 1 h 15"/>
                <a:gd name="T8" fmla="*/ 16 w 17"/>
                <a:gd name="T9" fmla="*/ 0 h 15"/>
                <a:gd name="T10" fmla="*/ 1 w 17"/>
                <a:gd name="T11" fmla="*/ 0 h 15"/>
                <a:gd name="T12" fmla="*/ 0 w 17"/>
                <a:gd name="T13" fmla="*/ 1 h 15"/>
                <a:gd name="T14" fmla="*/ 0 w 17"/>
                <a:gd name="T15" fmla="*/ 14 h 15"/>
                <a:gd name="T16" fmla="*/ 1 w 1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1" name="Freeform 78"/>
            <p:cNvSpPr>
              <a:spLocks/>
            </p:cNvSpPr>
            <p:nvPr/>
          </p:nvSpPr>
          <p:spPr bwMode="auto">
            <a:xfrm>
              <a:off x="2886384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2" name="Freeform 79"/>
            <p:cNvSpPr>
              <a:spLocks/>
            </p:cNvSpPr>
            <p:nvPr/>
          </p:nvSpPr>
          <p:spPr bwMode="auto">
            <a:xfrm>
              <a:off x="2951261" y="889272"/>
              <a:ext cx="52808" cy="46772"/>
            </a:xfrm>
            <a:custGeom>
              <a:avLst/>
              <a:gdLst>
                <a:gd name="T0" fmla="*/ 16 w 17"/>
                <a:gd name="T1" fmla="*/ 0 h 15"/>
                <a:gd name="T2" fmla="*/ 1 w 17"/>
                <a:gd name="T3" fmla="*/ 0 h 15"/>
                <a:gd name="T4" fmla="*/ 0 w 17"/>
                <a:gd name="T5" fmla="*/ 1 h 15"/>
                <a:gd name="T6" fmla="*/ 0 w 17"/>
                <a:gd name="T7" fmla="*/ 14 h 15"/>
                <a:gd name="T8" fmla="*/ 1 w 17"/>
                <a:gd name="T9" fmla="*/ 15 h 15"/>
                <a:gd name="T10" fmla="*/ 16 w 17"/>
                <a:gd name="T11" fmla="*/ 15 h 15"/>
                <a:gd name="T12" fmla="*/ 17 w 17"/>
                <a:gd name="T13" fmla="*/ 14 h 15"/>
                <a:gd name="T14" fmla="*/ 17 w 17"/>
                <a:gd name="T15" fmla="*/ 1 h 15"/>
                <a:gd name="T16" fmla="*/ 16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06" name="@ sign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1174846" y="3447117"/>
            <a:ext cx="354562" cy="384737"/>
          </a:xfrm>
          <a:custGeom>
            <a:avLst/>
            <a:gdLst>
              <a:gd name="T0" fmla="*/ 114 w 115"/>
              <a:gd name="T1" fmla="*/ 55 h 125"/>
              <a:gd name="T2" fmla="*/ 108 w 115"/>
              <a:gd name="T3" fmla="*/ 76 h 125"/>
              <a:gd name="T4" fmla="*/ 95 w 115"/>
              <a:gd name="T5" fmla="*/ 90 h 125"/>
              <a:gd name="T6" fmla="*/ 79 w 115"/>
              <a:gd name="T7" fmla="*/ 91 h 125"/>
              <a:gd name="T8" fmla="*/ 71 w 115"/>
              <a:gd name="T9" fmla="*/ 85 h 125"/>
              <a:gd name="T10" fmla="*/ 63 w 115"/>
              <a:gd name="T11" fmla="*/ 85 h 125"/>
              <a:gd name="T12" fmla="*/ 51 w 115"/>
              <a:gd name="T13" fmla="*/ 91 h 125"/>
              <a:gd name="T14" fmla="*/ 40 w 115"/>
              <a:gd name="T15" fmla="*/ 91 h 125"/>
              <a:gd name="T16" fmla="*/ 32 w 115"/>
              <a:gd name="T17" fmla="*/ 87 h 125"/>
              <a:gd name="T18" fmla="*/ 28 w 115"/>
              <a:gd name="T19" fmla="*/ 77 h 125"/>
              <a:gd name="T20" fmla="*/ 28 w 115"/>
              <a:gd name="T21" fmla="*/ 63 h 125"/>
              <a:gd name="T22" fmla="*/ 34 w 115"/>
              <a:gd name="T23" fmla="*/ 45 h 125"/>
              <a:gd name="T24" fmla="*/ 47 w 115"/>
              <a:gd name="T25" fmla="*/ 31 h 125"/>
              <a:gd name="T26" fmla="*/ 62 w 115"/>
              <a:gd name="T27" fmla="*/ 29 h 125"/>
              <a:gd name="T28" fmla="*/ 71 w 115"/>
              <a:gd name="T29" fmla="*/ 35 h 125"/>
              <a:gd name="T30" fmla="*/ 76 w 115"/>
              <a:gd name="T31" fmla="*/ 32 h 125"/>
              <a:gd name="T32" fmla="*/ 81 w 115"/>
              <a:gd name="T33" fmla="*/ 30 h 125"/>
              <a:gd name="T34" fmla="*/ 84 w 115"/>
              <a:gd name="T35" fmla="*/ 30 h 125"/>
              <a:gd name="T36" fmla="*/ 85 w 115"/>
              <a:gd name="T37" fmla="*/ 32 h 125"/>
              <a:gd name="T38" fmla="*/ 78 w 115"/>
              <a:gd name="T39" fmla="*/ 80 h 125"/>
              <a:gd name="T40" fmla="*/ 93 w 115"/>
              <a:gd name="T41" fmla="*/ 82 h 125"/>
              <a:gd name="T42" fmla="*/ 101 w 115"/>
              <a:gd name="T43" fmla="*/ 71 h 125"/>
              <a:gd name="T44" fmla="*/ 105 w 115"/>
              <a:gd name="T45" fmla="*/ 53 h 125"/>
              <a:gd name="T46" fmla="*/ 103 w 115"/>
              <a:gd name="T47" fmla="*/ 31 h 125"/>
              <a:gd name="T48" fmla="*/ 84 w 115"/>
              <a:gd name="T49" fmla="*/ 11 h 125"/>
              <a:gd name="T50" fmla="*/ 47 w 115"/>
              <a:gd name="T51" fmla="*/ 10 h 125"/>
              <a:gd name="T52" fmla="*/ 23 w 115"/>
              <a:gd name="T53" fmla="*/ 26 h 125"/>
              <a:gd name="T54" fmla="*/ 13 w 115"/>
              <a:gd name="T55" fmla="*/ 48 h 125"/>
              <a:gd name="T56" fmla="*/ 10 w 115"/>
              <a:gd name="T57" fmla="*/ 68 h 125"/>
              <a:gd name="T58" fmla="*/ 12 w 115"/>
              <a:gd name="T59" fmla="*/ 91 h 125"/>
              <a:gd name="T60" fmla="*/ 33 w 115"/>
              <a:gd name="T61" fmla="*/ 113 h 125"/>
              <a:gd name="T62" fmla="*/ 65 w 115"/>
              <a:gd name="T63" fmla="*/ 116 h 125"/>
              <a:gd name="T64" fmla="*/ 79 w 115"/>
              <a:gd name="T65" fmla="*/ 113 h 125"/>
              <a:gd name="T66" fmla="*/ 82 w 115"/>
              <a:gd name="T67" fmla="*/ 113 h 125"/>
              <a:gd name="T68" fmla="*/ 83 w 115"/>
              <a:gd name="T69" fmla="*/ 115 h 125"/>
              <a:gd name="T70" fmla="*/ 83 w 115"/>
              <a:gd name="T71" fmla="*/ 118 h 125"/>
              <a:gd name="T72" fmla="*/ 82 w 115"/>
              <a:gd name="T73" fmla="*/ 119 h 125"/>
              <a:gd name="T74" fmla="*/ 79 w 115"/>
              <a:gd name="T75" fmla="*/ 121 h 125"/>
              <a:gd name="T76" fmla="*/ 65 w 115"/>
              <a:gd name="T77" fmla="*/ 124 h 125"/>
              <a:gd name="T78" fmla="*/ 28 w 115"/>
              <a:gd name="T79" fmla="*/ 121 h 125"/>
              <a:gd name="T80" fmla="*/ 3 w 115"/>
              <a:gd name="T81" fmla="*/ 95 h 125"/>
              <a:gd name="T82" fmla="*/ 0 w 115"/>
              <a:gd name="T83" fmla="*/ 68 h 125"/>
              <a:gd name="T84" fmla="*/ 4 w 115"/>
              <a:gd name="T85" fmla="*/ 45 h 125"/>
              <a:gd name="T86" fmla="*/ 17 w 115"/>
              <a:gd name="T87" fmla="*/ 20 h 125"/>
              <a:gd name="T88" fmla="*/ 45 w 115"/>
              <a:gd name="T89" fmla="*/ 3 h 125"/>
              <a:gd name="T90" fmla="*/ 88 w 115"/>
              <a:gd name="T91" fmla="*/ 3 h 125"/>
              <a:gd name="T92" fmla="*/ 112 w 115"/>
              <a:gd name="T93" fmla="*/ 26 h 125"/>
              <a:gd name="T94" fmla="*/ 72 w 115"/>
              <a:gd name="T95" fmla="*/ 48 h 125"/>
              <a:gd name="T96" fmla="*/ 57 w 115"/>
              <a:gd name="T97" fmla="*/ 37 h 125"/>
              <a:gd name="T98" fmla="*/ 45 w 115"/>
              <a:gd name="T99" fmla="*/ 43 h 125"/>
              <a:gd name="T100" fmla="*/ 39 w 115"/>
              <a:gd name="T101" fmla="*/ 57 h 125"/>
              <a:gd name="T102" fmla="*/ 37 w 115"/>
              <a:gd name="T103" fmla="*/ 70 h 125"/>
              <a:gd name="T104" fmla="*/ 48 w 115"/>
              <a:gd name="T105" fmla="*/ 84 h 125"/>
              <a:gd name="T106" fmla="*/ 57 w 115"/>
              <a:gd name="T107" fmla="*/ 81 h 125"/>
              <a:gd name="T108" fmla="*/ 68 w 115"/>
              <a:gd name="T109" fmla="*/ 7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5" h="125">
                <a:moveTo>
                  <a:pt x="115" y="44"/>
                </a:moveTo>
                <a:cubicBezTo>
                  <a:pt x="115" y="48"/>
                  <a:pt x="115" y="51"/>
                  <a:pt x="114" y="55"/>
                </a:cubicBezTo>
                <a:cubicBezTo>
                  <a:pt x="114" y="59"/>
                  <a:pt x="113" y="62"/>
                  <a:pt x="112" y="66"/>
                </a:cubicBezTo>
                <a:cubicBezTo>
                  <a:pt x="111" y="69"/>
                  <a:pt x="110" y="73"/>
                  <a:pt x="108" y="76"/>
                </a:cubicBezTo>
                <a:cubicBezTo>
                  <a:pt x="107" y="79"/>
                  <a:pt x="105" y="82"/>
                  <a:pt x="103" y="84"/>
                </a:cubicBezTo>
                <a:cubicBezTo>
                  <a:pt x="100" y="87"/>
                  <a:pt x="98" y="88"/>
                  <a:pt x="95" y="90"/>
                </a:cubicBezTo>
                <a:cubicBezTo>
                  <a:pt x="92" y="91"/>
                  <a:pt x="88" y="92"/>
                  <a:pt x="84" y="92"/>
                </a:cubicBezTo>
                <a:cubicBezTo>
                  <a:pt x="82" y="92"/>
                  <a:pt x="80" y="92"/>
                  <a:pt x="79" y="91"/>
                </a:cubicBezTo>
                <a:cubicBezTo>
                  <a:pt x="77" y="91"/>
                  <a:pt x="75" y="90"/>
                  <a:pt x="74" y="89"/>
                </a:cubicBezTo>
                <a:cubicBezTo>
                  <a:pt x="73" y="88"/>
                  <a:pt x="72" y="87"/>
                  <a:pt x="71" y="85"/>
                </a:cubicBezTo>
                <a:cubicBezTo>
                  <a:pt x="70" y="84"/>
                  <a:pt x="69" y="82"/>
                  <a:pt x="69" y="80"/>
                </a:cubicBezTo>
                <a:cubicBezTo>
                  <a:pt x="67" y="82"/>
                  <a:pt x="65" y="84"/>
                  <a:pt x="63" y="85"/>
                </a:cubicBezTo>
                <a:cubicBezTo>
                  <a:pt x="61" y="87"/>
                  <a:pt x="59" y="88"/>
                  <a:pt x="57" y="89"/>
                </a:cubicBezTo>
                <a:cubicBezTo>
                  <a:pt x="55" y="90"/>
                  <a:pt x="53" y="91"/>
                  <a:pt x="51" y="91"/>
                </a:cubicBezTo>
                <a:cubicBezTo>
                  <a:pt x="49" y="92"/>
                  <a:pt x="48" y="92"/>
                  <a:pt x="46" y="92"/>
                </a:cubicBezTo>
                <a:cubicBezTo>
                  <a:pt x="44" y="92"/>
                  <a:pt x="42" y="92"/>
                  <a:pt x="40" y="91"/>
                </a:cubicBezTo>
                <a:cubicBezTo>
                  <a:pt x="38" y="91"/>
                  <a:pt x="37" y="90"/>
                  <a:pt x="36" y="90"/>
                </a:cubicBezTo>
                <a:cubicBezTo>
                  <a:pt x="34" y="89"/>
                  <a:pt x="33" y="88"/>
                  <a:pt x="32" y="87"/>
                </a:cubicBezTo>
                <a:cubicBezTo>
                  <a:pt x="31" y="85"/>
                  <a:pt x="30" y="84"/>
                  <a:pt x="30" y="82"/>
                </a:cubicBezTo>
                <a:cubicBezTo>
                  <a:pt x="29" y="81"/>
                  <a:pt x="29" y="79"/>
                  <a:pt x="28" y="77"/>
                </a:cubicBezTo>
                <a:cubicBezTo>
                  <a:pt x="28" y="75"/>
                  <a:pt x="28" y="73"/>
                  <a:pt x="28" y="71"/>
                </a:cubicBezTo>
                <a:cubicBezTo>
                  <a:pt x="28" y="69"/>
                  <a:pt x="28" y="66"/>
                  <a:pt x="28" y="63"/>
                </a:cubicBezTo>
                <a:cubicBezTo>
                  <a:pt x="29" y="60"/>
                  <a:pt x="29" y="57"/>
                  <a:pt x="30" y="54"/>
                </a:cubicBezTo>
                <a:cubicBezTo>
                  <a:pt x="31" y="51"/>
                  <a:pt x="32" y="48"/>
                  <a:pt x="34" y="45"/>
                </a:cubicBezTo>
                <a:cubicBezTo>
                  <a:pt x="35" y="42"/>
                  <a:pt x="37" y="39"/>
                  <a:pt x="39" y="37"/>
                </a:cubicBezTo>
                <a:cubicBezTo>
                  <a:pt x="41" y="34"/>
                  <a:pt x="44" y="32"/>
                  <a:pt x="47" y="31"/>
                </a:cubicBezTo>
                <a:cubicBezTo>
                  <a:pt x="50" y="29"/>
                  <a:pt x="53" y="29"/>
                  <a:pt x="57" y="29"/>
                </a:cubicBezTo>
                <a:cubicBezTo>
                  <a:pt x="59" y="29"/>
                  <a:pt x="61" y="29"/>
                  <a:pt x="62" y="29"/>
                </a:cubicBezTo>
                <a:cubicBezTo>
                  <a:pt x="64" y="30"/>
                  <a:pt x="65" y="30"/>
                  <a:pt x="67" y="31"/>
                </a:cubicBezTo>
                <a:cubicBezTo>
                  <a:pt x="68" y="32"/>
                  <a:pt x="70" y="33"/>
                  <a:pt x="71" y="35"/>
                </a:cubicBezTo>
                <a:cubicBezTo>
                  <a:pt x="72" y="36"/>
                  <a:pt x="74" y="37"/>
                  <a:pt x="75" y="39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0"/>
                  <a:pt x="78" y="30"/>
                </a:cubicBezTo>
                <a:cubicBezTo>
                  <a:pt x="78" y="30"/>
                  <a:pt x="79" y="30"/>
                  <a:pt x="81" y="30"/>
                </a:cubicBezTo>
                <a:cubicBezTo>
                  <a:pt x="82" y="30"/>
                  <a:pt x="82" y="30"/>
                  <a:pt x="83" y="30"/>
                </a:cubicBezTo>
                <a:cubicBezTo>
                  <a:pt x="83" y="30"/>
                  <a:pt x="84" y="30"/>
                  <a:pt x="84" y="30"/>
                </a:cubicBezTo>
                <a:cubicBezTo>
                  <a:pt x="84" y="30"/>
                  <a:pt x="84" y="30"/>
                  <a:pt x="84" y="31"/>
                </a:cubicBezTo>
                <a:cubicBezTo>
                  <a:pt x="85" y="31"/>
                  <a:pt x="85" y="31"/>
                  <a:pt x="85" y="32"/>
                </a:cubicBezTo>
                <a:cubicBezTo>
                  <a:pt x="77" y="69"/>
                  <a:pt x="77" y="69"/>
                  <a:pt x="77" y="69"/>
                </a:cubicBezTo>
                <a:cubicBezTo>
                  <a:pt x="76" y="74"/>
                  <a:pt x="77" y="78"/>
                  <a:pt x="78" y="80"/>
                </a:cubicBezTo>
                <a:cubicBezTo>
                  <a:pt x="79" y="83"/>
                  <a:pt x="82" y="84"/>
                  <a:pt x="86" y="84"/>
                </a:cubicBezTo>
                <a:cubicBezTo>
                  <a:pt x="89" y="84"/>
                  <a:pt x="91" y="83"/>
                  <a:pt x="93" y="82"/>
                </a:cubicBezTo>
                <a:cubicBezTo>
                  <a:pt x="94" y="81"/>
                  <a:pt x="96" y="79"/>
                  <a:pt x="97" y="77"/>
                </a:cubicBezTo>
                <a:cubicBezTo>
                  <a:pt x="99" y="75"/>
                  <a:pt x="100" y="73"/>
                  <a:pt x="101" y="71"/>
                </a:cubicBezTo>
                <a:cubicBezTo>
                  <a:pt x="102" y="68"/>
                  <a:pt x="103" y="65"/>
                  <a:pt x="104" y="62"/>
                </a:cubicBezTo>
                <a:cubicBezTo>
                  <a:pt x="104" y="59"/>
                  <a:pt x="105" y="56"/>
                  <a:pt x="105" y="53"/>
                </a:cubicBezTo>
                <a:cubicBezTo>
                  <a:pt x="105" y="50"/>
                  <a:pt x="105" y="47"/>
                  <a:pt x="105" y="44"/>
                </a:cubicBezTo>
                <a:cubicBezTo>
                  <a:pt x="105" y="40"/>
                  <a:pt x="105" y="35"/>
                  <a:pt x="103" y="31"/>
                </a:cubicBezTo>
                <a:cubicBezTo>
                  <a:pt x="102" y="26"/>
                  <a:pt x="100" y="22"/>
                  <a:pt x="97" y="19"/>
                </a:cubicBezTo>
                <a:cubicBezTo>
                  <a:pt x="94" y="16"/>
                  <a:pt x="90" y="13"/>
                  <a:pt x="84" y="11"/>
                </a:cubicBezTo>
                <a:cubicBezTo>
                  <a:pt x="79" y="9"/>
                  <a:pt x="73" y="8"/>
                  <a:pt x="65" y="8"/>
                </a:cubicBezTo>
                <a:cubicBezTo>
                  <a:pt x="58" y="8"/>
                  <a:pt x="52" y="9"/>
                  <a:pt x="47" y="10"/>
                </a:cubicBezTo>
                <a:cubicBezTo>
                  <a:pt x="42" y="12"/>
                  <a:pt x="37" y="14"/>
                  <a:pt x="33" y="17"/>
                </a:cubicBezTo>
                <a:cubicBezTo>
                  <a:pt x="29" y="19"/>
                  <a:pt x="26" y="22"/>
                  <a:pt x="23" y="26"/>
                </a:cubicBezTo>
                <a:cubicBezTo>
                  <a:pt x="21" y="29"/>
                  <a:pt x="18" y="33"/>
                  <a:pt x="17" y="37"/>
                </a:cubicBezTo>
                <a:cubicBezTo>
                  <a:pt x="15" y="40"/>
                  <a:pt x="14" y="44"/>
                  <a:pt x="13" y="48"/>
                </a:cubicBezTo>
                <a:cubicBezTo>
                  <a:pt x="12" y="52"/>
                  <a:pt x="11" y="56"/>
                  <a:pt x="10" y="59"/>
                </a:cubicBezTo>
                <a:cubicBezTo>
                  <a:pt x="10" y="62"/>
                  <a:pt x="10" y="65"/>
                  <a:pt x="10" y="68"/>
                </a:cubicBezTo>
                <a:cubicBezTo>
                  <a:pt x="9" y="71"/>
                  <a:pt x="9" y="73"/>
                  <a:pt x="9" y="75"/>
                </a:cubicBezTo>
                <a:cubicBezTo>
                  <a:pt x="9" y="80"/>
                  <a:pt x="10" y="86"/>
                  <a:pt x="12" y="91"/>
                </a:cubicBezTo>
                <a:cubicBezTo>
                  <a:pt x="13" y="96"/>
                  <a:pt x="15" y="101"/>
                  <a:pt x="19" y="104"/>
                </a:cubicBezTo>
                <a:cubicBezTo>
                  <a:pt x="22" y="108"/>
                  <a:pt x="27" y="111"/>
                  <a:pt x="33" y="113"/>
                </a:cubicBezTo>
                <a:cubicBezTo>
                  <a:pt x="39" y="115"/>
                  <a:pt x="46" y="117"/>
                  <a:pt x="55" y="117"/>
                </a:cubicBezTo>
                <a:cubicBezTo>
                  <a:pt x="59" y="117"/>
                  <a:pt x="62" y="116"/>
                  <a:pt x="65" y="116"/>
                </a:cubicBezTo>
                <a:cubicBezTo>
                  <a:pt x="68" y="115"/>
                  <a:pt x="71" y="115"/>
                  <a:pt x="73" y="115"/>
                </a:cubicBezTo>
                <a:cubicBezTo>
                  <a:pt x="75" y="114"/>
                  <a:pt x="77" y="114"/>
                  <a:pt x="79" y="113"/>
                </a:cubicBezTo>
                <a:cubicBezTo>
                  <a:pt x="80" y="113"/>
                  <a:pt x="81" y="113"/>
                  <a:pt x="81" y="11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2" y="113"/>
                  <a:pt x="83" y="113"/>
                  <a:pt x="83" y="113"/>
                </a:cubicBezTo>
                <a:cubicBezTo>
                  <a:pt x="83" y="114"/>
                  <a:pt x="83" y="114"/>
                  <a:pt x="83" y="115"/>
                </a:cubicBezTo>
                <a:cubicBezTo>
                  <a:pt x="83" y="115"/>
                  <a:pt x="83" y="116"/>
                  <a:pt x="83" y="116"/>
                </a:cubicBezTo>
                <a:cubicBezTo>
                  <a:pt x="83" y="117"/>
                  <a:pt x="83" y="117"/>
                  <a:pt x="83" y="11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19"/>
                  <a:pt x="83" y="119"/>
                  <a:pt x="82" y="119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1" y="120"/>
                  <a:pt x="81" y="121"/>
                  <a:pt x="79" y="121"/>
                </a:cubicBezTo>
                <a:cubicBezTo>
                  <a:pt x="78" y="122"/>
                  <a:pt x="76" y="122"/>
                  <a:pt x="73" y="123"/>
                </a:cubicBezTo>
                <a:cubicBezTo>
                  <a:pt x="71" y="123"/>
                  <a:pt x="68" y="124"/>
                  <a:pt x="65" y="124"/>
                </a:cubicBezTo>
                <a:cubicBezTo>
                  <a:pt x="61" y="125"/>
                  <a:pt x="58" y="125"/>
                  <a:pt x="54" y="125"/>
                </a:cubicBezTo>
                <a:cubicBezTo>
                  <a:pt x="44" y="125"/>
                  <a:pt x="35" y="124"/>
                  <a:pt x="28" y="121"/>
                </a:cubicBezTo>
                <a:cubicBezTo>
                  <a:pt x="22" y="119"/>
                  <a:pt x="16" y="115"/>
                  <a:pt x="12" y="111"/>
                </a:cubicBezTo>
                <a:cubicBezTo>
                  <a:pt x="8" y="107"/>
                  <a:pt x="5" y="101"/>
                  <a:pt x="3" y="95"/>
                </a:cubicBezTo>
                <a:cubicBezTo>
                  <a:pt x="1" y="89"/>
                  <a:pt x="0" y="82"/>
                  <a:pt x="0" y="75"/>
                </a:cubicBezTo>
                <a:cubicBezTo>
                  <a:pt x="0" y="73"/>
                  <a:pt x="0" y="71"/>
                  <a:pt x="0" y="68"/>
                </a:cubicBezTo>
                <a:cubicBezTo>
                  <a:pt x="0" y="64"/>
                  <a:pt x="1" y="61"/>
                  <a:pt x="1" y="57"/>
                </a:cubicBezTo>
                <a:cubicBezTo>
                  <a:pt x="2" y="53"/>
                  <a:pt x="3" y="49"/>
                  <a:pt x="4" y="45"/>
                </a:cubicBezTo>
                <a:cubicBezTo>
                  <a:pt x="5" y="40"/>
                  <a:pt x="7" y="36"/>
                  <a:pt x="9" y="32"/>
                </a:cubicBezTo>
                <a:cubicBezTo>
                  <a:pt x="11" y="28"/>
                  <a:pt x="14" y="24"/>
                  <a:pt x="17" y="20"/>
                </a:cubicBezTo>
                <a:cubicBezTo>
                  <a:pt x="20" y="16"/>
                  <a:pt x="24" y="13"/>
                  <a:pt x="29" y="10"/>
                </a:cubicBezTo>
                <a:cubicBezTo>
                  <a:pt x="33" y="7"/>
                  <a:pt x="39" y="4"/>
                  <a:pt x="45" y="3"/>
                </a:cubicBezTo>
                <a:cubicBezTo>
                  <a:pt x="51" y="1"/>
                  <a:pt x="58" y="0"/>
                  <a:pt x="66" y="0"/>
                </a:cubicBezTo>
                <a:cubicBezTo>
                  <a:pt x="74" y="0"/>
                  <a:pt x="82" y="1"/>
                  <a:pt x="88" y="3"/>
                </a:cubicBezTo>
                <a:cubicBezTo>
                  <a:pt x="94" y="5"/>
                  <a:pt x="99" y="8"/>
                  <a:pt x="103" y="12"/>
                </a:cubicBezTo>
                <a:cubicBezTo>
                  <a:pt x="107" y="16"/>
                  <a:pt x="110" y="20"/>
                  <a:pt x="112" y="26"/>
                </a:cubicBezTo>
                <a:cubicBezTo>
                  <a:pt x="114" y="31"/>
                  <a:pt x="115" y="37"/>
                  <a:pt x="115" y="44"/>
                </a:cubicBezTo>
                <a:close/>
                <a:moveTo>
                  <a:pt x="72" y="48"/>
                </a:moveTo>
                <a:cubicBezTo>
                  <a:pt x="70" y="44"/>
                  <a:pt x="68" y="42"/>
                  <a:pt x="65" y="40"/>
                </a:cubicBezTo>
                <a:cubicBezTo>
                  <a:pt x="63" y="38"/>
                  <a:pt x="60" y="37"/>
                  <a:pt x="57" y="37"/>
                </a:cubicBezTo>
                <a:cubicBezTo>
                  <a:pt x="55" y="37"/>
                  <a:pt x="53" y="37"/>
                  <a:pt x="51" y="38"/>
                </a:cubicBezTo>
                <a:cubicBezTo>
                  <a:pt x="49" y="40"/>
                  <a:pt x="47" y="41"/>
                  <a:pt x="45" y="43"/>
                </a:cubicBezTo>
                <a:cubicBezTo>
                  <a:pt x="44" y="45"/>
                  <a:pt x="43" y="47"/>
                  <a:pt x="42" y="50"/>
                </a:cubicBezTo>
                <a:cubicBezTo>
                  <a:pt x="41" y="52"/>
                  <a:pt x="40" y="54"/>
                  <a:pt x="39" y="57"/>
                </a:cubicBezTo>
                <a:cubicBezTo>
                  <a:pt x="39" y="59"/>
                  <a:pt x="38" y="62"/>
                  <a:pt x="38" y="64"/>
                </a:cubicBezTo>
                <a:cubicBezTo>
                  <a:pt x="38" y="67"/>
                  <a:pt x="37" y="69"/>
                  <a:pt x="37" y="70"/>
                </a:cubicBezTo>
                <a:cubicBezTo>
                  <a:pt x="37" y="75"/>
                  <a:pt x="38" y="78"/>
                  <a:pt x="40" y="80"/>
                </a:cubicBezTo>
                <a:cubicBezTo>
                  <a:pt x="41" y="83"/>
                  <a:pt x="44" y="84"/>
                  <a:pt x="48" y="84"/>
                </a:cubicBezTo>
                <a:cubicBezTo>
                  <a:pt x="49" y="84"/>
                  <a:pt x="50" y="83"/>
                  <a:pt x="52" y="83"/>
                </a:cubicBezTo>
                <a:cubicBezTo>
                  <a:pt x="53" y="83"/>
                  <a:pt x="55" y="82"/>
                  <a:pt x="57" y="81"/>
                </a:cubicBezTo>
                <a:cubicBezTo>
                  <a:pt x="58" y="80"/>
                  <a:pt x="60" y="78"/>
                  <a:pt x="62" y="77"/>
                </a:cubicBezTo>
                <a:cubicBezTo>
                  <a:pt x="64" y="75"/>
                  <a:pt x="66" y="73"/>
                  <a:pt x="68" y="71"/>
                </a:cubicBezTo>
                <a:lnTo>
                  <a:pt x="72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207" name="smart phone"/>
          <p:cNvGrpSpPr/>
          <p:nvPr>
            <p:custDataLst>
              <p:tags r:id="rId26"/>
            </p:custDataLst>
          </p:nvPr>
        </p:nvGrpSpPr>
        <p:grpSpPr>
          <a:xfrm>
            <a:off x="687513" y="2906976"/>
            <a:ext cx="280632" cy="493369"/>
            <a:chOff x="2414138" y="2698290"/>
            <a:chExt cx="280632" cy="493369"/>
          </a:xfrm>
        </p:grpSpPr>
        <p:sp>
          <p:nvSpPr>
            <p:cNvPr id="208" name="Freeform 83"/>
            <p:cNvSpPr>
              <a:spLocks/>
            </p:cNvSpPr>
            <p:nvPr/>
          </p:nvSpPr>
          <p:spPr bwMode="auto">
            <a:xfrm>
              <a:off x="2420173" y="2704325"/>
              <a:ext cx="268561" cy="481299"/>
            </a:xfrm>
            <a:custGeom>
              <a:avLst/>
              <a:gdLst>
                <a:gd name="T0" fmla="*/ 87 w 87"/>
                <a:gd name="T1" fmla="*/ 142 h 156"/>
                <a:gd name="T2" fmla="*/ 73 w 87"/>
                <a:gd name="T3" fmla="*/ 156 h 156"/>
                <a:gd name="T4" fmla="*/ 13 w 87"/>
                <a:gd name="T5" fmla="*/ 156 h 156"/>
                <a:gd name="T6" fmla="*/ 0 w 87"/>
                <a:gd name="T7" fmla="*/ 142 h 156"/>
                <a:gd name="T8" fmla="*/ 0 w 87"/>
                <a:gd name="T9" fmla="*/ 13 h 156"/>
                <a:gd name="T10" fmla="*/ 13 w 87"/>
                <a:gd name="T11" fmla="*/ 0 h 156"/>
                <a:gd name="T12" fmla="*/ 73 w 87"/>
                <a:gd name="T13" fmla="*/ 0 h 156"/>
                <a:gd name="T14" fmla="*/ 87 w 87"/>
                <a:gd name="T15" fmla="*/ 13 h 156"/>
                <a:gd name="T16" fmla="*/ 87 w 87"/>
                <a:gd name="T17" fmla="*/ 142 h 156"/>
                <a:gd name="T18" fmla="*/ 87 w 87"/>
                <a:gd name="T19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56">
                  <a:moveTo>
                    <a:pt x="87" y="142"/>
                  </a:moveTo>
                  <a:cubicBezTo>
                    <a:pt x="87" y="149"/>
                    <a:pt x="80" y="156"/>
                    <a:pt x="7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7" y="156"/>
                    <a:pt x="0" y="149"/>
                    <a:pt x="0" y="14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7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7" y="5"/>
                    <a:pt x="87" y="1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09" name="Freeform 84"/>
            <p:cNvSpPr>
              <a:spLocks noEditPoints="1"/>
            </p:cNvSpPr>
            <p:nvPr/>
          </p:nvSpPr>
          <p:spPr bwMode="auto">
            <a:xfrm>
              <a:off x="2414138" y="2698290"/>
              <a:ext cx="280632" cy="493369"/>
            </a:xfrm>
            <a:custGeom>
              <a:avLst/>
              <a:gdLst>
                <a:gd name="T0" fmla="*/ 75 w 91"/>
                <a:gd name="T1" fmla="*/ 160 h 160"/>
                <a:gd name="T2" fmla="*/ 15 w 91"/>
                <a:gd name="T3" fmla="*/ 160 h 160"/>
                <a:gd name="T4" fmla="*/ 0 w 91"/>
                <a:gd name="T5" fmla="*/ 144 h 160"/>
                <a:gd name="T6" fmla="*/ 0 w 91"/>
                <a:gd name="T7" fmla="*/ 15 h 160"/>
                <a:gd name="T8" fmla="*/ 15 w 91"/>
                <a:gd name="T9" fmla="*/ 0 h 160"/>
                <a:gd name="T10" fmla="*/ 75 w 91"/>
                <a:gd name="T11" fmla="*/ 0 h 160"/>
                <a:gd name="T12" fmla="*/ 91 w 91"/>
                <a:gd name="T13" fmla="*/ 15 h 160"/>
                <a:gd name="T14" fmla="*/ 91 w 91"/>
                <a:gd name="T15" fmla="*/ 144 h 160"/>
                <a:gd name="T16" fmla="*/ 75 w 91"/>
                <a:gd name="T17" fmla="*/ 160 h 160"/>
                <a:gd name="T18" fmla="*/ 15 w 91"/>
                <a:gd name="T19" fmla="*/ 4 h 160"/>
                <a:gd name="T20" fmla="*/ 4 w 91"/>
                <a:gd name="T21" fmla="*/ 15 h 160"/>
                <a:gd name="T22" fmla="*/ 4 w 91"/>
                <a:gd name="T23" fmla="*/ 144 h 160"/>
                <a:gd name="T24" fmla="*/ 15 w 91"/>
                <a:gd name="T25" fmla="*/ 156 h 160"/>
                <a:gd name="T26" fmla="*/ 75 w 91"/>
                <a:gd name="T27" fmla="*/ 156 h 160"/>
                <a:gd name="T28" fmla="*/ 86 w 91"/>
                <a:gd name="T29" fmla="*/ 144 h 160"/>
                <a:gd name="T30" fmla="*/ 86 w 91"/>
                <a:gd name="T31" fmla="*/ 15 h 160"/>
                <a:gd name="T32" fmla="*/ 75 w 91"/>
                <a:gd name="T33" fmla="*/ 4 h 160"/>
                <a:gd name="T34" fmla="*/ 15 w 91"/>
                <a:gd name="T3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60">
                  <a:moveTo>
                    <a:pt x="75" y="160"/>
                  </a:moveTo>
                  <a:cubicBezTo>
                    <a:pt x="15" y="160"/>
                    <a:pt x="15" y="160"/>
                    <a:pt x="15" y="160"/>
                  </a:cubicBezTo>
                  <a:cubicBezTo>
                    <a:pt x="8" y="160"/>
                    <a:pt x="0" y="152"/>
                    <a:pt x="0" y="14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8" y="0"/>
                    <a:pt x="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1" y="6"/>
                    <a:pt x="91" y="15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52"/>
                    <a:pt x="83" y="160"/>
                    <a:pt x="75" y="160"/>
                  </a:cubicBezTo>
                  <a:close/>
                  <a:moveTo>
                    <a:pt x="15" y="4"/>
                  </a:moveTo>
                  <a:cubicBezTo>
                    <a:pt x="10" y="4"/>
                    <a:pt x="4" y="8"/>
                    <a:pt x="4" y="15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150"/>
                    <a:pt x="10" y="156"/>
                    <a:pt x="15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81" y="156"/>
                    <a:pt x="86" y="150"/>
                    <a:pt x="86" y="144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8"/>
                    <a:pt x="81" y="4"/>
                    <a:pt x="75" y="4"/>
                  </a:cubicBez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0" name="Freeform 85"/>
            <p:cNvSpPr>
              <a:spLocks/>
            </p:cNvSpPr>
            <p:nvPr/>
          </p:nvSpPr>
          <p:spPr bwMode="auto">
            <a:xfrm>
              <a:off x="2460910" y="2760150"/>
              <a:ext cx="187088" cy="324387"/>
            </a:xfrm>
            <a:custGeom>
              <a:avLst/>
              <a:gdLst>
                <a:gd name="T0" fmla="*/ 0 w 124"/>
                <a:gd name="T1" fmla="*/ 0 h 215"/>
                <a:gd name="T2" fmla="*/ 124 w 124"/>
                <a:gd name="T3" fmla="*/ 0 h 215"/>
                <a:gd name="T4" fmla="*/ 124 w 124"/>
                <a:gd name="T5" fmla="*/ 215 h 215"/>
                <a:gd name="T6" fmla="*/ 0 w 124"/>
                <a:gd name="T7" fmla="*/ 215 h 215"/>
                <a:gd name="T8" fmla="*/ 0 w 124"/>
                <a:gd name="T9" fmla="*/ 0 h 215"/>
                <a:gd name="T10" fmla="*/ 0 w 124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15">
                  <a:moveTo>
                    <a:pt x="0" y="0"/>
                  </a:moveTo>
                  <a:lnTo>
                    <a:pt x="124" y="0"/>
                  </a:lnTo>
                  <a:lnTo>
                    <a:pt x="124" y="215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1" name="Freeform 86"/>
            <p:cNvSpPr>
              <a:spLocks noEditPoints="1"/>
            </p:cNvSpPr>
            <p:nvPr/>
          </p:nvSpPr>
          <p:spPr bwMode="auto">
            <a:xfrm>
              <a:off x="2454875" y="2754115"/>
              <a:ext cx="196140" cy="333439"/>
            </a:xfrm>
            <a:custGeom>
              <a:avLst/>
              <a:gdLst>
                <a:gd name="T0" fmla="*/ 63 w 64"/>
                <a:gd name="T1" fmla="*/ 108 h 108"/>
                <a:gd name="T2" fmla="*/ 2 w 64"/>
                <a:gd name="T3" fmla="*/ 108 h 108"/>
                <a:gd name="T4" fmla="*/ 0 w 64"/>
                <a:gd name="T5" fmla="*/ 107 h 108"/>
                <a:gd name="T6" fmla="*/ 0 w 64"/>
                <a:gd name="T7" fmla="*/ 2 h 108"/>
                <a:gd name="T8" fmla="*/ 2 w 64"/>
                <a:gd name="T9" fmla="*/ 0 h 108"/>
                <a:gd name="T10" fmla="*/ 63 w 64"/>
                <a:gd name="T11" fmla="*/ 0 h 108"/>
                <a:gd name="T12" fmla="*/ 64 w 64"/>
                <a:gd name="T13" fmla="*/ 2 h 108"/>
                <a:gd name="T14" fmla="*/ 64 w 64"/>
                <a:gd name="T15" fmla="*/ 107 h 108"/>
                <a:gd name="T16" fmla="*/ 63 w 64"/>
                <a:gd name="T17" fmla="*/ 108 h 108"/>
                <a:gd name="T18" fmla="*/ 3 w 64"/>
                <a:gd name="T19" fmla="*/ 105 h 108"/>
                <a:gd name="T20" fmla="*/ 62 w 64"/>
                <a:gd name="T21" fmla="*/ 105 h 108"/>
                <a:gd name="T22" fmla="*/ 62 w 64"/>
                <a:gd name="T23" fmla="*/ 3 h 108"/>
                <a:gd name="T24" fmla="*/ 3 w 64"/>
                <a:gd name="T25" fmla="*/ 3 h 108"/>
                <a:gd name="T26" fmla="*/ 3 w 64"/>
                <a:gd name="T27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8">
                  <a:moveTo>
                    <a:pt x="63" y="108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8"/>
                    <a:pt x="0" y="107"/>
                    <a:pt x="0" y="1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1"/>
                    <a:pt x="64" y="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4" y="107"/>
                    <a:pt x="64" y="108"/>
                    <a:pt x="63" y="108"/>
                  </a:cubicBezTo>
                  <a:close/>
                  <a:moveTo>
                    <a:pt x="3" y="105"/>
                  </a:moveTo>
                  <a:cubicBezTo>
                    <a:pt x="62" y="105"/>
                    <a:pt x="62" y="105"/>
                    <a:pt x="62" y="10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2" name="Oval 87"/>
            <p:cNvSpPr>
              <a:spLocks noChangeArrowheads="1"/>
            </p:cNvSpPr>
            <p:nvPr/>
          </p:nvSpPr>
          <p:spPr bwMode="auto">
            <a:xfrm>
              <a:off x="2531823" y="3105659"/>
              <a:ext cx="45263" cy="497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grpSp>
        <p:nvGrpSpPr>
          <p:cNvPr id="213" name="envelope"/>
          <p:cNvGrpSpPr/>
          <p:nvPr>
            <p:custDataLst>
              <p:tags r:id="rId27"/>
            </p:custDataLst>
          </p:nvPr>
        </p:nvGrpSpPr>
        <p:grpSpPr>
          <a:xfrm>
            <a:off x="1063197" y="2383433"/>
            <a:ext cx="488842" cy="381720"/>
            <a:chOff x="2789822" y="2174747"/>
            <a:chExt cx="488842" cy="381720"/>
          </a:xfrm>
        </p:grpSpPr>
        <p:sp>
          <p:nvSpPr>
            <p:cNvPr id="214" name="Freeform 88"/>
            <p:cNvSpPr>
              <a:spLocks/>
            </p:cNvSpPr>
            <p:nvPr/>
          </p:nvSpPr>
          <p:spPr bwMode="auto">
            <a:xfrm>
              <a:off x="2803402" y="2183799"/>
              <a:ext cx="464702" cy="360597"/>
            </a:xfrm>
            <a:custGeom>
              <a:avLst/>
              <a:gdLst>
                <a:gd name="T0" fmla="*/ 140 w 151"/>
                <a:gd name="T1" fmla="*/ 0 h 117"/>
                <a:gd name="T2" fmla="*/ 151 w 151"/>
                <a:gd name="T3" fmla="*/ 11 h 117"/>
                <a:gd name="T4" fmla="*/ 151 w 151"/>
                <a:gd name="T5" fmla="*/ 107 h 117"/>
                <a:gd name="T6" fmla="*/ 140 w 151"/>
                <a:gd name="T7" fmla="*/ 117 h 117"/>
                <a:gd name="T8" fmla="*/ 10 w 151"/>
                <a:gd name="T9" fmla="*/ 117 h 117"/>
                <a:gd name="T10" fmla="*/ 0 w 151"/>
                <a:gd name="T11" fmla="*/ 107 h 117"/>
                <a:gd name="T12" fmla="*/ 0 w 151"/>
                <a:gd name="T13" fmla="*/ 11 h 117"/>
                <a:gd name="T14" fmla="*/ 10 w 151"/>
                <a:gd name="T15" fmla="*/ 0 h 117"/>
                <a:gd name="T16" fmla="*/ 140 w 15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17">
                  <a:moveTo>
                    <a:pt x="140" y="0"/>
                  </a:moveTo>
                  <a:cubicBezTo>
                    <a:pt x="146" y="0"/>
                    <a:pt x="151" y="5"/>
                    <a:pt x="151" y="11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1" y="112"/>
                    <a:pt x="146" y="117"/>
                    <a:pt x="14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5" y="117"/>
                    <a:pt x="0" y="112"/>
                    <a:pt x="0" y="10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5" name="Freeform 89"/>
            <p:cNvSpPr>
              <a:spLocks/>
            </p:cNvSpPr>
            <p:nvPr/>
          </p:nvSpPr>
          <p:spPr bwMode="auto">
            <a:xfrm>
              <a:off x="2809437" y="2198887"/>
              <a:ext cx="449614" cy="215755"/>
            </a:xfrm>
            <a:custGeom>
              <a:avLst/>
              <a:gdLst>
                <a:gd name="T0" fmla="*/ 146 w 146"/>
                <a:gd name="T1" fmla="*/ 0 h 70"/>
                <a:gd name="T2" fmla="*/ 78 w 146"/>
                <a:gd name="T3" fmla="*/ 66 h 70"/>
                <a:gd name="T4" fmla="*/ 63 w 146"/>
                <a:gd name="T5" fmla="*/ 65 h 70"/>
                <a:gd name="T6" fmla="*/ 0 w 146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70">
                  <a:moveTo>
                    <a:pt x="146" y="0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4" y="70"/>
                    <a:pt x="67" y="70"/>
                    <a:pt x="63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  <p:sp>
          <p:nvSpPr>
            <p:cNvPr id="216" name="Freeform 90"/>
            <p:cNvSpPr>
              <a:spLocks noEditPoints="1"/>
            </p:cNvSpPr>
            <p:nvPr/>
          </p:nvSpPr>
          <p:spPr bwMode="auto">
            <a:xfrm>
              <a:off x="2789822" y="2174747"/>
              <a:ext cx="488842" cy="381720"/>
            </a:xfrm>
            <a:custGeom>
              <a:avLst/>
              <a:gdLst>
                <a:gd name="T0" fmla="*/ 144 w 158"/>
                <a:gd name="T1" fmla="*/ 0 h 124"/>
                <a:gd name="T2" fmla="*/ 14 w 158"/>
                <a:gd name="T3" fmla="*/ 0 h 124"/>
                <a:gd name="T4" fmla="*/ 0 w 158"/>
                <a:gd name="T5" fmla="*/ 14 h 124"/>
                <a:gd name="T6" fmla="*/ 0 w 158"/>
                <a:gd name="T7" fmla="*/ 110 h 124"/>
                <a:gd name="T8" fmla="*/ 14 w 158"/>
                <a:gd name="T9" fmla="*/ 124 h 124"/>
                <a:gd name="T10" fmla="*/ 144 w 158"/>
                <a:gd name="T11" fmla="*/ 124 h 124"/>
                <a:gd name="T12" fmla="*/ 158 w 158"/>
                <a:gd name="T13" fmla="*/ 110 h 124"/>
                <a:gd name="T14" fmla="*/ 158 w 158"/>
                <a:gd name="T15" fmla="*/ 14 h 124"/>
                <a:gd name="T16" fmla="*/ 144 w 158"/>
                <a:gd name="T17" fmla="*/ 0 h 124"/>
                <a:gd name="T18" fmla="*/ 144 w 158"/>
                <a:gd name="T19" fmla="*/ 7 h 124"/>
                <a:gd name="T20" fmla="*/ 147 w 158"/>
                <a:gd name="T21" fmla="*/ 8 h 124"/>
                <a:gd name="T22" fmla="*/ 81 w 158"/>
                <a:gd name="T23" fmla="*/ 71 h 124"/>
                <a:gd name="T24" fmla="*/ 77 w 158"/>
                <a:gd name="T25" fmla="*/ 73 h 124"/>
                <a:gd name="T26" fmla="*/ 72 w 158"/>
                <a:gd name="T27" fmla="*/ 71 h 124"/>
                <a:gd name="T28" fmla="*/ 11 w 158"/>
                <a:gd name="T29" fmla="*/ 8 h 124"/>
                <a:gd name="T30" fmla="*/ 14 w 158"/>
                <a:gd name="T31" fmla="*/ 7 h 124"/>
                <a:gd name="T32" fmla="*/ 144 w 158"/>
                <a:gd name="T33" fmla="*/ 7 h 124"/>
                <a:gd name="T34" fmla="*/ 144 w 158"/>
                <a:gd name="T35" fmla="*/ 116 h 124"/>
                <a:gd name="T36" fmla="*/ 14 w 158"/>
                <a:gd name="T37" fmla="*/ 116 h 124"/>
                <a:gd name="T38" fmla="*/ 8 w 158"/>
                <a:gd name="T39" fmla="*/ 110 h 124"/>
                <a:gd name="T40" fmla="*/ 8 w 158"/>
                <a:gd name="T41" fmla="*/ 15 h 124"/>
                <a:gd name="T42" fmla="*/ 67 w 158"/>
                <a:gd name="T43" fmla="*/ 76 h 124"/>
                <a:gd name="T44" fmla="*/ 77 w 158"/>
                <a:gd name="T45" fmla="*/ 80 h 124"/>
                <a:gd name="T46" fmla="*/ 77 w 158"/>
                <a:gd name="T47" fmla="*/ 80 h 124"/>
                <a:gd name="T48" fmla="*/ 87 w 158"/>
                <a:gd name="T49" fmla="*/ 76 h 124"/>
                <a:gd name="T50" fmla="*/ 151 w 158"/>
                <a:gd name="T51" fmla="*/ 14 h 124"/>
                <a:gd name="T52" fmla="*/ 151 w 158"/>
                <a:gd name="T53" fmla="*/ 110 h 124"/>
                <a:gd name="T54" fmla="*/ 144 w 158"/>
                <a:gd name="T55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124">
                  <a:moveTo>
                    <a:pt x="14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7"/>
                    <a:pt x="7" y="124"/>
                    <a:pt x="14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52" y="124"/>
                    <a:pt x="158" y="117"/>
                    <a:pt x="158" y="11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6"/>
                    <a:pt x="152" y="0"/>
                    <a:pt x="144" y="0"/>
                  </a:cubicBezTo>
                  <a:close/>
                  <a:moveTo>
                    <a:pt x="144" y="7"/>
                  </a:moveTo>
                  <a:cubicBezTo>
                    <a:pt x="145" y="7"/>
                    <a:pt x="146" y="7"/>
                    <a:pt x="147" y="8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2"/>
                    <a:pt x="79" y="73"/>
                    <a:pt x="77" y="73"/>
                  </a:cubicBezTo>
                  <a:cubicBezTo>
                    <a:pt x="75" y="73"/>
                    <a:pt x="73" y="72"/>
                    <a:pt x="72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3" y="7"/>
                    <a:pt x="14" y="7"/>
                  </a:cubicBezTo>
                  <a:lnTo>
                    <a:pt x="144" y="7"/>
                  </a:lnTo>
                  <a:close/>
                  <a:moveTo>
                    <a:pt x="144" y="116"/>
                  </a:moveTo>
                  <a:cubicBezTo>
                    <a:pt x="14" y="116"/>
                    <a:pt x="14" y="116"/>
                    <a:pt x="14" y="116"/>
                  </a:cubicBezTo>
                  <a:cubicBezTo>
                    <a:pt x="11" y="116"/>
                    <a:pt x="8" y="113"/>
                    <a:pt x="8" y="1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9"/>
                    <a:pt x="73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81" y="80"/>
                    <a:pt x="84" y="79"/>
                    <a:pt x="87" y="76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13"/>
                    <a:pt x="148" y="116"/>
                    <a:pt x="144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8" y="1779341"/>
            <a:ext cx="807230" cy="246512"/>
          </a:xfrm>
          <a:prstGeom prst="rect">
            <a:avLst/>
          </a:prstGeom>
        </p:spPr>
      </p:pic>
      <p:sp>
        <p:nvSpPr>
          <p:cNvPr id="219" name="green rectangle"/>
          <p:cNvSpPr/>
          <p:nvPr>
            <p:custDataLst>
              <p:tags r:id="rId29"/>
            </p:custDataLst>
          </p:nvPr>
        </p:nvSpPr>
        <p:spPr>
          <a:xfrm>
            <a:off x="4267200" y="990600"/>
            <a:ext cx="4343400" cy="53091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Description : </a:t>
            </a:r>
          </a:p>
          <a:p>
            <a:endParaRPr lang="en-CA" sz="1400" b="1" i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latin typeface="Arial Narrow" panose="020B0606020202030204" pitchFamily="34" charset="0"/>
              </a:rPr>
              <a:t>Des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spécialistes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communautaires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rédigent</a:t>
            </a:r>
            <a:r>
              <a:rPr lang="en-CA" sz="1400" b="1" dirty="0" smtClean="0">
                <a:latin typeface="Arial Narrow" panose="020B0606020202030204" pitchFamily="34" charset="0"/>
              </a:rPr>
              <a:t>,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conjointement</a:t>
            </a:r>
            <a:r>
              <a:rPr lang="en-CA" sz="1400" b="1" dirty="0" smtClean="0">
                <a:latin typeface="Arial Narrow" panose="020B0606020202030204" pitchFamily="34" charset="0"/>
              </a:rPr>
              <a:t> avec le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comité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directeur</a:t>
            </a:r>
            <a:r>
              <a:rPr lang="en-CA" sz="1400" b="1" dirty="0" smtClean="0">
                <a:latin typeface="Arial Narrow" panose="020B0606020202030204" pitchFamily="34" charset="0"/>
              </a:rPr>
              <a:t>, un bulletin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d’information</a:t>
            </a:r>
            <a:r>
              <a:rPr lang="en-CA" sz="1400" b="1" dirty="0" smtClean="0">
                <a:latin typeface="Arial Narrow" panose="020B0606020202030204" pitchFamily="34" charset="0"/>
              </a:rPr>
              <a:t> qui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résume</a:t>
            </a:r>
            <a:r>
              <a:rPr lang="en-CA" sz="1400" b="1" dirty="0" smtClean="0">
                <a:latin typeface="Arial Narrow" panose="020B0606020202030204" pitchFamily="34" charset="0"/>
              </a:rPr>
              <a:t> 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progrès</a:t>
            </a:r>
            <a:r>
              <a:rPr lang="en-CA" sz="1400" b="1" dirty="0" smtClean="0">
                <a:latin typeface="Arial Narrow" panose="020B0606020202030204" pitchFamily="34" charset="0"/>
              </a:rPr>
              <a:t> du programme, 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résultats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provisoires</a:t>
            </a:r>
            <a:r>
              <a:rPr lang="en-CA" sz="1400" b="1" dirty="0" smtClean="0">
                <a:latin typeface="Arial Narrow" panose="020B0606020202030204" pitchFamily="34" charset="0"/>
              </a:rPr>
              <a:t> et 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prochaines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étapes</a:t>
            </a:r>
            <a:r>
              <a:rPr lang="en-CA" sz="1400" b="1" dirty="0" smtClean="0">
                <a:latin typeface="Arial Narrow" panose="020B0606020202030204" pitchFamily="34" charset="0"/>
              </a:rPr>
              <a:t> à </a:t>
            </a:r>
            <a:r>
              <a:rPr lang="en-CA" sz="1400" b="1" dirty="0" err="1" smtClean="0">
                <a:latin typeface="Arial Narrow" panose="020B0606020202030204" pitchFamily="34" charset="0"/>
              </a:rPr>
              <a:t>franchir</a:t>
            </a:r>
            <a:r>
              <a:rPr lang="en-CA" sz="1400" b="1" dirty="0" smtClean="0">
                <a:latin typeface="Arial Narrow" panose="020B0606020202030204" pitchFamily="34" charset="0"/>
              </a:rPr>
              <a:t> par 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médecins</a:t>
            </a:r>
            <a:r>
              <a:rPr lang="en-CA" sz="1400" b="1" dirty="0" smtClean="0">
                <a:latin typeface="Arial Narrow" panose="020B0606020202030204" pitchFamily="34" charset="0"/>
              </a:rPr>
              <a:t> de premier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recours</a:t>
            </a:r>
            <a:endParaRPr lang="en-CA" sz="1400" b="1" dirty="0" smtClean="0">
              <a:latin typeface="Arial Narrow" panose="020B0606020202030204" pitchFamily="34" charset="0"/>
            </a:endParaRPr>
          </a:p>
          <a:p>
            <a:endParaRPr lang="en-CA" sz="1400" b="1" i="1" dirty="0" smtClean="0">
              <a:solidFill>
                <a:schemeClr val="accent2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CA" sz="14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Éléments</a:t>
            </a:r>
            <a:r>
              <a:rPr lang="en-CA" sz="1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CA" sz="14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spécifiques</a:t>
            </a:r>
            <a:r>
              <a:rPr lang="en-CA" sz="14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 :</a:t>
            </a:r>
          </a:p>
          <a:p>
            <a:endParaRPr lang="en-CA" sz="14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latin typeface="Arial Narrow" panose="020B0606020202030204" pitchFamily="34" charset="0"/>
              </a:rPr>
              <a:t>Les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résultats</a:t>
            </a:r>
            <a:r>
              <a:rPr lang="en-CA" sz="1400" b="1" dirty="0" smtClean="0">
                <a:latin typeface="Arial Narrow" panose="020B0606020202030204" pitchFamily="34" charset="0"/>
              </a:rPr>
              <a:t> de la phase I de </a:t>
            </a:r>
            <a:r>
              <a:rPr lang="en-CA" sz="1400" b="1" dirty="0" err="1" smtClean="0">
                <a:latin typeface="Arial Narrow" panose="020B0606020202030204" pitchFamily="34" charset="0"/>
              </a:rPr>
              <a:t>l’évaluation</a:t>
            </a:r>
            <a:r>
              <a:rPr lang="en-CA" sz="1400" b="1" dirty="0" smtClean="0">
                <a:latin typeface="Arial Narrow" panose="020B0606020202030204" pitchFamily="34" charset="0"/>
              </a:rPr>
              <a:t> de la </a:t>
            </a:r>
            <a:r>
              <a:rPr lang="en-CA" sz="1400" b="1" dirty="0" err="1" smtClean="0">
                <a:latin typeface="Arial Narrow" panose="020B0606020202030204" pitchFamily="34" charset="0"/>
              </a:rPr>
              <a:t>pratique</a:t>
            </a:r>
            <a:r>
              <a:rPr lang="en-CA" sz="1400" b="1" dirty="0" smtClean="0">
                <a:latin typeface="Arial Narrow" panose="020B0606020202030204" pitchFamily="34" charset="0"/>
              </a:rPr>
              <a:t> et le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sondage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destiné</a:t>
            </a:r>
            <a:r>
              <a:rPr lang="en-CA" sz="1400" b="1" dirty="0" smtClean="0">
                <a:latin typeface="Arial Narrow" panose="020B0606020202030204" pitchFamily="34" charset="0"/>
              </a:rPr>
              <a:t> aux patients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seront</a:t>
            </a:r>
            <a:r>
              <a:rPr lang="en-CA" sz="1400" b="1" dirty="0" smtClean="0">
                <a:latin typeface="Arial Narrow" panose="020B0606020202030204" pitchFamily="34" charset="0"/>
              </a:rPr>
              <a:t> résumés et le bulletin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d’information</a:t>
            </a:r>
            <a:r>
              <a:rPr lang="en-CA" sz="1400" b="1" dirty="0" smtClean="0">
                <a:latin typeface="Arial Narrow" panose="020B0606020202030204" pitchFamily="34" charset="0"/>
              </a:rPr>
              <a:t> sera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distribué</a:t>
            </a:r>
            <a:r>
              <a:rPr lang="en-CA" sz="1400" b="1" dirty="0" smtClean="0">
                <a:latin typeface="Arial Narrow" panose="020B0606020202030204" pitchFamily="34" charset="0"/>
              </a:rPr>
              <a:t> aux </a:t>
            </a:r>
            <a:r>
              <a:rPr lang="en-CA" sz="1400" b="1" dirty="0" err="1" smtClean="0">
                <a:latin typeface="Arial Narrow" panose="020B0606020202030204" pitchFamily="34" charset="0"/>
              </a:rPr>
              <a:t>médecins</a:t>
            </a:r>
            <a:r>
              <a:rPr lang="en-CA" sz="1400" b="1" dirty="0" smtClean="0">
                <a:latin typeface="Arial Narrow" panose="020B0606020202030204" pitchFamily="34" charset="0"/>
              </a:rPr>
              <a:t> de premier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recours</a:t>
            </a:r>
            <a:r>
              <a:rPr lang="en-CA" sz="1400" b="1" dirty="0" smtClean="0">
                <a:latin typeface="Arial Narrow" panose="020B0606020202030204" pitchFamily="34" charset="0"/>
              </a:rPr>
              <a:t> de la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région</a:t>
            </a:r>
            <a:endParaRPr lang="en-CA" sz="14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 smtClean="0">
                <a:latin typeface="Arial Narrow" panose="020B0606020202030204" pitchFamily="34" charset="0"/>
              </a:rPr>
              <a:t>Le bulletin </a:t>
            </a:r>
            <a:r>
              <a:rPr lang="en-CA" sz="1400" b="1" dirty="0" err="1" smtClean="0">
                <a:latin typeface="Arial Narrow" panose="020B0606020202030204" pitchFamily="34" charset="0"/>
              </a:rPr>
              <a:t>d’information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comprendra</a:t>
            </a:r>
            <a:r>
              <a:rPr lang="en-CA" sz="1400" b="1" dirty="0" smtClean="0">
                <a:latin typeface="Arial Narrow" panose="020B0606020202030204" pitchFamily="34" charset="0"/>
              </a:rPr>
              <a:t> un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sommaire</a:t>
            </a:r>
            <a:r>
              <a:rPr lang="en-CA" sz="1400" b="1" dirty="0" smtClean="0">
                <a:latin typeface="Arial Narrow" panose="020B0606020202030204" pitchFamily="34" charset="0"/>
              </a:rPr>
              <a:t> des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considérations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nationales</a:t>
            </a:r>
            <a:r>
              <a:rPr lang="en-CA" sz="1400" b="1" dirty="0" smtClean="0">
                <a:latin typeface="Arial Narrow" panose="020B0606020202030204" pitchFamily="34" charset="0"/>
              </a:rPr>
              <a:t> et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régionales</a:t>
            </a:r>
            <a:r>
              <a:rPr lang="en-CA" sz="1400" b="1" dirty="0" smtClean="0">
                <a:latin typeface="Arial Narrow" panose="020B0606020202030204" pitchFamily="34" charset="0"/>
              </a:rPr>
              <a:t> et un exposé des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considérations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factuelles</a:t>
            </a:r>
            <a:r>
              <a:rPr lang="en-CA" sz="1400" b="1" dirty="0" smtClean="0">
                <a:latin typeface="Arial Narrow" panose="020B0606020202030204" pitchFamily="34" charset="0"/>
              </a:rPr>
              <a:t>, </a:t>
            </a:r>
            <a:r>
              <a:rPr lang="en-CA" sz="1400" b="1" dirty="0" smtClean="0">
                <a:latin typeface="Arial Narrow" panose="020B0606020202030204" pitchFamily="34" charset="0"/>
              </a:rPr>
              <a:t>et </a:t>
            </a:r>
            <a:r>
              <a:rPr lang="en-CA" sz="1400" b="1" dirty="0" err="1" smtClean="0">
                <a:latin typeface="Arial Narrow" panose="020B0606020202030204" pitchFamily="34" charset="0"/>
              </a:rPr>
              <a:t>il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soulignera</a:t>
            </a:r>
            <a:r>
              <a:rPr lang="en-CA" sz="1400" b="1" dirty="0" smtClean="0">
                <a:latin typeface="Arial Narrow" panose="020B0606020202030204" pitchFamily="34" charset="0"/>
              </a:rPr>
              <a:t> </a:t>
            </a:r>
            <a:r>
              <a:rPr lang="en-CA" sz="1400" b="1" dirty="0" err="1" smtClean="0">
                <a:latin typeface="Arial Narrow" panose="020B0606020202030204" pitchFamily="34" charset="0"/>
              </a:rPr>
              <a:t>l’importance</a:t>
            </a:r>
            <a:r>
              <a:rPr lang="en-CA" sz="1400" b="1" dirty="0" smtClean="0">
                <a:latin typeface="Arial Narrow" panose="020B0606020202030204" pitchFamily="34" charset="0"/>
              </a:rPr>
              <a:t> de la participation continue au programme des </a:t>
            </a:r>
            <a:r>
              <a:rPr lang="en-CA" sz="1400" b="1" dirty="0" err="1" smtClean="0">
                <a:latin typeface="Arial Narrow" panose="020B0606020202030204" pitchFamily="34" charset="0"/>
              </a:rPr>
              <a:t>médecins</a:t>
            </a:r>
            <a:r>
              <a:rPr lang="en-CA" sz="1400" b="1" dirty="0" smtClean="0">
                <a:latin typeface="Arial Narrow" panose="020B0606020202030204" pitchFamily="34" charset="0"/>
              </a:rPr>
              <a:t> de premier </a:t>
            </a:r>
            <a:r>
              <a:rPr lang="en-CA" sz="1400" b="1" dirty="0" err="1" smtClean="0">
                <a:latin typeface="Arial Narrow" panose="020B0606020202030204" pitchFamily="34" charset="0"/>
              </a:rPr>
              <a:t>recours</a:t>
            </a:r>
            <a:endParaRPr lang="en-CA" sz="14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1524000" y="297359"/>
            <a:ext cx="7542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9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Rémunération des participants</a:t>
            </a:r>
            <a:endParaRPr lang="en-CA" sz="39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152399" y="1219200"/>
            <a:ext cx="8773085" cy="48768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Rémunération</a:t>
            </a:r>
            <a:r>
              <a:rPr lang="en-US" sz="3600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des participants</a:t>
            </a:r>
          </a:p>
          <a:p>
            <a:pPr lvl="1"/>
            <a:r>
              <a:rPr lang="en-GB" sz="2400" dirty="0" smtClean="0">
                <a:latin typeface="Arial Narrow" panose="020B0606020202030204" pitchFamily="34" charset="0"/>
              </a:rPr>
              <a:t>Les participants </a:t>
            </a:r>
            <a:r>
              <a:rPr lang="en-GB" sz="2400" dirty="0" err="1" smtClean="0">
                <a:latin typeface="Arial Narrow" panose="020B0606020202030204" pitchFamily="34" charset="0"/>
              </a:rPr>
              <a:t>seront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rémunérés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conformément</a:t>
            </a:r>
            <a:r>
              <a:rPr lang="en-GB" sz="2400" dirty="0" smtClean="0">
                <a:latin typeface="Arial Narrow" panose="020B0606020202030204" pitchFamily="34" charset="0"/>
              </a:rPr>
              <a:t> à la section 12.3 du Code </a:t>
            </a:r>
            <a:r>
              <a:rPr lang="en-GB" sz="2400" dirty="0" err="1" smtClean="0">
                <a:latin typeface="Arial Narrow" panose="020B0606020202030204" pitchFamily="34" charset="0"/>
              </a:rPr>
              <a:t>d’éthique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smtClean="0">
                <a:latin typeface="Arial Narrow" panose="020B0606020202030204" pitchFamily="34" charset="0"/>
              </a:rPr>
              <a:t>de </a:t>
            </a:r>
            <a:r>
              <a:rPr lang="en-GB" sz="2400" dirty="0" err="1" smtClean="0">
                <a:latin typeface="Arial Narrow" panose="020B0606020202030204" pitchFamily="34" charset="0"/>
              </a:rPr>
              <a:t>Rx&amp;D</a:t>
            </a:r>
            <a:endParaRPr lang="en-GB" sz="2400" dirty="0" smtClean="0">
              <a:latin typeface="Arial Narrow" panose="020B0606020202030204" pitchFamily="34" charset="0"/>
            </a:endParaRPr>
          </a:p>
          <a:p>
            <a:pPr lvl="1"/>
            <a:r>
              <a:rPr lang="en-GB" sz="2400" dirty="0" smtClean="0">
                <a:latin typeface="Arial Narrow" panose="020B0606020202030204" pitchFamily="34" charset="0"/>
              </a:rPr>
              <a:t>Les </a:t>
            </a:r>
            <a:r>
              <a:rPr lang="en-GB" sz="2400" dirty="0" err="1" smtClean="0">
                <a:latin typeface="Arial Narrow" panose="020B0606020202030204" pitchFamily="34" charset="0"/>
              </a:rPr>
              <a:t>médecins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sont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rémunérés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lorsqu’ils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remplissent</a:t>
            </a:r>
            <a:r>
              <a:rPr lang="en-GB" sz="2400" dirty="0" smtClean="0">
                <a:latin typeface="Arial Narrow" panose="020B0606020202030204" pitchFamily="34" charset="0"/>
              </a:rPr>
              <a:t> les </a:t>
            </a:r>
            <a:r>
              <a:rPr lang="en-GB" sz="2400" dirty="0" err="1" smtClean="0">
                <a:latin typeface="Arial Narrow" panose="020B0606020202030204" pitchFamily="34" charset="0"/>
              </a:rPr>
              <a:t>formulaires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d’évaluation</a:t>
            </a:r>
            <a:r>
              <a:rPr lang="en-GB" sz="2400" dirty="0" smtClean="0">
                <a:latin typeface="Arial Narrow" panose="020B0606020202030204" pitchFamily="34" charset="0"/>
              </a:rPr>
              <a:t> de la </a:t>
            </a:r>
            <a:r>
              <a:rPr lang="en-GB" sz="2400" dirty="0" err="1" smtClean="0">
                <a:latin typeface="Arial Narrow" panose="020B0606020202030204" pitchFamily="34" charset="0"/>
              </a:rPr>
              <a:t>pratique</a:t>
            </a:r>
            <a:r>
              <a:rPr lang="en-GB" sz="2400" dirty="0" smtClean="0">
                <a:latin typeface="Arial Narrow" panose="020B0606020202030204" pitchFamily="34" charset="0"/>
              </a:rPr>
              <a:t> et de </a:t>
            </a:r>
            <a:r>
              <a:rPr lang="en-GB" sz="2400" dirty="0" err="1" smtClean="0">
                <a:latin typeface="Arial Narrow" panose="020B0606020202030204" pitchFamily="34" charset="0"/>
              </a:rPr>
              <a:t>réévaluation</a:t>
            </a:r>
            <a:r>
              <a:rPr lang="en-GB" sz="2400" dirty="0" smtClean="0">
                <a:latin typeface="Arial Narrow" panose="020B0606020202030204" pitchFamily="34" charset="0"/>
              </a:rPr>
              <a:t> de la </a:t>
            </a:r>
            <a:r>
              <a:rPr lang="en-GB" sz="2400" dirty="0" err="1" smtClean="0">
                <a:latin typeface="Arial Narrow" panose="020B0606020202030204" pitchFamily="34" charset="0"/>
              </a:rPr>
              <a:t>pratique</a:t>
            </a:r>
            <a:r>
              <a:rPr lang="en-GB" sz="2400" dirty="0" smtClean="0">
                <a:latin typeface="Arial Narrow" panose="020B0606020202030204" pitchFamily="34" charset="0"/>
              </a:rPr>
              <a:t>, </a:t>
            </a:r>
            <a:r>
              <a:rPr lang="en-GB" sz="2400" dirty="0" err="1" smtClean="0">
                <a:latin typeface="Arial Narrow" panose="020B0606020202030204" pitchFamily="34" charset="0"/>
              </a:rPr>
              <a:t>ainsi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que</a:t>
            </a:r>
            <a:r>
              <a:rPr lang="en-GB" sz="2400" dirty="0" smtClean="0">
                <a:latin typeface="Arial Narrow" panose="020B0606020202030204" pitchFamily="34" charset="0"/>
              </a:rPr>
              <a:t> pour le temps </a:t>
            </a:r>
            <a:r>
              <a:rPr lang="en-GB" sz="2400" dirty="0" err="1" smtClean="0">
                <a:latin typeface="Arial Narrow" panose="020B0606020202030204" pitchFamily="34" charset="0"/>
              </a:rPr>
              <a:t>qu’ils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consacrent</a:t>
            </a:r>
            <a:r>
              <a:rPr lang="en-GB" sz="2400" dirty="0" smtClean="0">
                <a:latin typeface="Arial Narrow" panose="020B0606020202030204" pitchFamily="34" charset="0"/>
              </a:rPr>
              <a:t> à </a:t>
            </a:r>
            <a:r>
              <a:rPr lang="en-GB" sz="2400" dirty="0" err="1" smtClean="0">
                <a:latin typeface="Arial Narrow" panose="020B0606020202030204" pitchFamily="34" charset="0"/>
              </a:rPr>
              <a:t>l’accomplissement</a:t>
            </a:r>
            <a:r>
              <a:rPr lang="en-GB" sz="2400" dirty="0" smtClean="0">
                <a:latin typeface="Arial Narrow" panose="020B0606020202030204" pitchFamily="34" charset="0"/>
              </a:rPr>
              <a:t> des </a:t>
            </a:r>
            <a:r>
              <a:rPr lang="en-GB" sz="2400" dirty="0" err="1" smtClean="0">
                <a:latin typeface="Arial Narrow" panose="020B0606020202030204" pitchFamily="34" charset="0"/>
              </a:rPr>
              <a:t>tâches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en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dehors</a:t>
            </a:r>
            <a:r>
              <a:rPr lang="en-GB" sz="2400" dirty="0" smtClean="0">
                <a:latin typeface="Arial Narrow" panose="020B0606020202030204" pitchFamily="34" charset="0"/>
              </a:rPr>
              <a:t> de </a:t>
            </a:r>
            <a:r>
              <a:rPr lang="en-GB" sz="2400" dirty="0" err="1" smtClean="0">
                <a:latin typeface="Arial Narrow" panose="020B0606020202030204" pitchFamily="34" charset="0"/>
              </a:rPr>
              <a:t>leur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pratique</a:t>
            </a:r>
            <a:r>
              <a:rPr lang="en-GB" sz="2400" dirty="0" smtClean="0">
                <a:latin typeface="Arial Narrow" panose="020B0606020202030204" pitchFamily="34" charset="0"/>
              </a:rPr>
              <a:t> (p. ex. participation au </a:t>
            </a:r>
            <a:r>
              <a:rPr lang="en-GB" sz="2400" dirty="0" err="1" smtClean="0">
                <a:latin typeface="Arial Narrow" panose="020B0606020202030204" pitchFamily="34" charset="0"/>
              </a:rPr>
              <a:t>comité</a:t>
            </a:r>
            <a:r>
              <a:rPr lang="en-GB" sz="2400" dirty="0" smtClean="0">
                <a:latin typeface="Arial Narrow" panose="020B0606020202030204" pitchFamily="34" charset="0"/>
              </a:rPr>
              <a:t> de </a:t>
            </a:r>
            <a:r>
              <a:rPr lang="en-GB" sz="2400" dirty="0" err="1" smtClean="0">
                <a:latin typeface="Arial Narrow" panose="020B0606020202030204" pitchFamily="34" charset="0"/>
              </a:rPr>
              <a:t>planification</a:t>
            </a:r>
            <a:r>
              <a:rPr lang="en-GB" sz="2400" dirty="0" smtClean="0">
                <a:latin typeface="Arial Narrow" panose="020B0606020202030204" pitchFamily="34" charset="0"/>
              </a:rPr>
              <a:t>, </a:t>
            </a:r>
            <a:r>
              <a:rPr lang="en-GB" sz="2400" dirty="0" err="1" smtClean="0">
                <a:latin typeface="Arial Narrow" panose="020B0606020202030204" pitchFamily="34" charset="0"/>
              </a:rPr>
              <a:t>s’il</a:t>
            </a:r>
            <a:r>
              <a:rPr lang="en-GB" sz="2400" dirty="0" smtClean="0">
                <a:latin typeface="Arial Narrow" panose="020B0606020202030204" pitchFamily="34" charset="0"/>
              </a:rPr>
              <a:t> y a lieu)</a:t>
            </a:r>
          </a:p>
          <a:p>
            <a:pPr lvl="1"/>
            <a:r>
              <a:rPr lang="en-GB" sz="2400" dirty="0" err="1" smtClean="0">
                <a:latin typeface="Arial Narrow" panose="020B0606020202030204" pitchFamily="34" charset="0"/>
              </a:rPr>
              <a:t>Ils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seront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rémunérés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seulement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lorsque</a:t>
            </a:r>
            <a:r>
              <a:rPr lang="en-GB" sz="2400" dirty="0" smtClean="0">
                <a:latin typeface="Arial Narrow" panose="020B0606020202030204" pitchFamily="34" charset="0"/>
              </a:rPr>
              <a:t> les </a:t>
            </a:r>
            <a:r>
              <a:rPr lang="en-GB" sz="2400" dirty="0" err="1" smtClean="0">
                <a:latin typeface="Arial Narrow" panose="020B0606020202030204" pitchFamily="34" charset="0"/>
              </a:rPr>
              <a:t>tâches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ont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été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accomplies</a:t>
            </a:r>
            <a:r>
              <a:rPr lang="en-GB" sz="2400" dirty="0" smtClean="0">
                <a:latin typeface="Arial Narrow" panose="020B0606020202030204" pitchFamily="34" charset="0"/>
              </a:rPr>
              <a:t> et </a:t>
            </a:r>
            <a:r>
              <a:rPr lang="en-GB" sz="2400" dirty="0" err="1" smtClean="0">
                <a:latin typeface="Arial Narrow" panose="020B0606020202030204" pitchFamily="34" charset="0"/>
              </a:rPr>
              <a:t>soumises</a:t>
            </a:r>
            <a:r>
              <a:rPr lang="en-GB" sz="2400" dirty="0" smtClean="0">
                <a:latin typeface="Arial Narrow" panose="020B0606020202030204" pitchFamily="34" charset="0"/>
              </a:rPr>
              <a:t> au </a:t>
            </a:r>
            <a:r>
              <a:rPr lang="en-GB" sz="2400" dirty="0" err="1" smtClean="0">
                <a:latin typeface="Arial Narrow" panose="020B0606020202030204" pitchFamily="34" charset="0"/>
              </a:rPr>
              <a:t>CCRC</a:t>
            </a:r>
            <a:endParaRPr lang="en-GB" sz="2400" dirty="0" smtClean="0">
              <a:latin typeface="Arial Narrow" panose="020B0606020202030204" pitchFamily="34" charset="0"/>
            </a:endParaRPr>
          </a:p>
          <a:p>
            <a:pPr lvl="1"/>
            <a:r>
              <a:rPr lang="en-GB" sz="2400" dirty="0" smtClean="0">
                <a:latin typeface="Arial Narrow" panose="020B0606020202030204" pitchFamily="34" charset="0"/>
              </a:rPr>
              <a:t>La </a:t>
            </a:r>
            <a:r>
              <a:rPr lang="en-GB" sz="2400" dirty="0" err="1" smtClean="0">
                <a:latin typeface="Arial Narrow" panose="020B0606020202030204" pitchFamily="34" charset="0"/>
              </a:rPr>
              <a:t>rémunération</a:t>
            </a:r>
            <a:r>
              <a:rPr lang="en-GB" sz="2400" dirty="0" smtClean="0">
                <a:latin typeface="Arial Narrow" panose="020B0606020202030204" pitchFamily="34" charset="0"/>
              </a:rPr>
              <a:t> du </a:t>
            </a:r>
            <a:r>
              <a:rPr lang="en-GB" sz="2400" dirty="0" err="1" smtClean="0">
                <a:latin typeface="Arial Narrow" panose="020B0606020202030204" pitchFamily="34" charset="0"/>
              </a:rPr>
              <a:t>médecin</a:t>
            </a:r>
            <a:r>
              <a:rPr lang="en-GB" sz="2400" dirty="0" smtClean="0">
                <a:latin typeface="Arial Narrow" panose="020B0606020202030204" pitchFamily="34" charset="0"/>
              </a:rPr>
              <a:t> sera </a:t>
            </a:r>
            <a:r>
              <a:rPr lang="en-GB" sz="2400" dirty="0" err="1" smtClean="0">
                <a:latin typeface="Arial Narrow" panose="020B0606020202030204" pitchFamily="34" charset="0"/>
              </a:rPr>
              <a:t>conforme</a:t>
            </a:r>
            <a:r>
              <a:rPr lang="en-GB" sz="2400" dirty="0" smtClean="0">
                <a:latin typeface="Arial Narrow" panose="020B0606020202030204" pitchFamily="34" charset="0"/>
              </a:rPr>
              <a:t> au </a:t>
            </a:r>
            <a:r>
              <a:rPr lang="en-GB" sz="2400" dirty="0" err="1" smtClean="0">
                <a:latin typeface="Arial Narrow" panose="020B0606020202030204" pitchFamily="34" charset="0"/>
              </a:rPr>
              <a:t>barème</a:t>
            </a:r>
            <a:r>
              <a:rPr lang="en-GB" sz="2400" dirty="0" smtClean="0">
                <a:latin typeface="Arial Narrow" panose="020B0606020202030204" pitchFamily="34" charset="0"/>
              </a:rPr>
              <a:t> de </a:t>
            </a:r>
            <a:r>
              <a:rPr lang="en-GB" sz="2400" dirty="0" err="1" smtClean="0">
                <a:latin typeface="Arial Narrow" panose="020B0606020202030204" pitchFamily="34" charset="0"/>
              </a:rPr>
              <a:t>juste</a:t>
            </a:r>
            <a:r>
              <a:rPr lang="en-GB" sz="2400" dirty="0" smtClean="0">
                <a:latin typeface="Arial Narrow" panose="020B0606020202030204" pitchFamily="34" charset="0"/>
              </a:rPr>
              <a:t> </a:t>
            </a:r>
            <a:r>
              <a:rPr lang="en-GB" sz="2400" dirty="0" err="1" smtClean="0">
                <a:latin typeface="Arial Narrow" panose="020B0606020202030204" pitchFamily="34" charset="0"/>
              </a:rPr>
              <a:t>valeur</a:t>
            </a:r>
            <a:r>
              <a:rPr lang="en-GB" sz="2400" dirty="0" smtClean="0">
                <a:latin typeface="Arial Narrow" panose="020B0606020202030204" pitchFamily="34" charset="0"/>
              </a:rPr>
              <a:t> de la BI </a:t>
            </a:r>
            <a:r>
              <a:rPr lang="en-GB" sz="2400" dirty="0">
                <a:latin typeface="Arial Narrow" panose="020B0606020202030204" pitchFamily="34" charset="0"/>
              </a:rPr>
              <a:t>Lilly </a:t>
            </a:r>
            <a:r>
              <a:rPr lang="en-GB" sz="2400" dirty="0" smtClean="0">
                <a:latin typeface="Arial Narrow" panose="020B0606020202030204" pitchFamily="34" charset="0"/>
              </a:rPr>
              <a:t>Alliance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23414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Rôles et responsabilités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Quels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sont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mes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rôles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et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responsabilités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?</a:t>
            </a: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Le </a:t>
            </a:r>
            <a:r>
              <a:rPr lang="en-US" dirty="0" err="1" smtClean="0">
                <a:latin typeface="Arial Narrow" panose="020B0606020202030204" pitchFamily="34" charset="0"/>
              </a:rPr>
              <a:t>CCRC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et le </a:t>
            </a:r>
            <a:r>
              <a:rPr lang="en-US" dirty="0" err="1" smtClean="0">
                <a:latin typeface="Arial Narrow" panose="020B0606020202030204" pitchFamily="34" charset="0"/>
              </a:rPr>
              <a:t>comité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planification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accompliront</a:t>
            </a:r>
            <a:r>
              <a:rPr lang="en-US" dirty="0" smtClean="0">
                <a:latin typeface="Arial Narrow" panose="020B0606020202030204" pitchFamily="34" charset="0"/>
              </a:rPr>
              <a:t> la plus </a:t>
            </a:r>
            <a:r>
              <a:rPr lang="en-US" dirty="0" err="1" smtClean="0">
                <a:latin typeface="Arial Narrow" panose="020B0606020202030204" pitchFamily="34" charset="0"/>
              </a:rPr>
              <a:t>grande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partie</a:t>
            </a:r>
            <a:r>
              <a:rPr lang="en-US" dirty="0" smtClean="0">
                <a:latin typeface="Arial Narrow" panose="020B0606020202030204" pitchFamily="34" charset="0"/>
              </a:rPr>
              <a:t> du travail (c.-à-d. la </a:t>
            </a:r>
            <a:r>
              <a:rPr lang="en-US" dirty="0" err="1" smtClean="0">
                <a:latin typeface="Arial Narrow" panose="020B0606020202030204" pitchFamily="34" charset="0"/>
              </a:rPr>
              <a:t>sélection</a:t>
            </a:r>
            <a:r>
              <a:rPr lang="en-US" dirty="0" smtClean="0">
                <a:latin typeface="Arial Narrow" panose="020B0606020202030204" pitchFamily="34" charset="0"/>
              </a:rPr>
              <a:t> des participants, le </a:t>
            </a:r>
            <a:r>
              <a:rPr lang="en-US" dirty="0" err="1" smtClean="0">
                <a:latin typeface="Arial Narrow" panose="020B0606020202030204" pitchFamily="34" charset="0"/>
              </a:rPr>
              <a:t>recrutement</a:t>
            </a:r>
            <a:r>
              <a:rPr lang="en-US" dirty="0" smtClean="0">
                <a:latin typeface="Arial Narrow" panose="020B0606020202030204" pitchFamily="34" charset="0"/>
              </a:rPr>
              <a:t> et </a:t>
            </a:r>
            <a:r>
              <a:rPr lang="en-US" dirty="0" err="1" smtClean="0">
                <a:latin typeface="Arial Narrow" panose="020B0606020202030204" pitchFamily="34" charset="0"/>
              </a:rPr>
              <a:t>l’élaboration</a:t>
            </a:r>
            <a:r>
              <a:rPr lang="en-US" dirty="0" smtClean="0">
                <a:latin typeface="Arial Narrow" panose="020B0606020202030204" pitchFamily="34" charset="0"/>
              </a:rPr>
              <a:t>/la </a:t>
            </a:r>
            <a:r>
              <a:rPr lang="en-US" dirty="0" err="1" smtClean="0">
                <a:latin typeface="Arial Narrow" panose="020B0606020202030204" pitchFamily="34" charset="0"/>
              </a:rPr>
              <a:t>mise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œuvre</a:t>
            </a:r>
            <a:r>
              <a:rPr lang="en-US" dirty="0" smtClean="0">
                <a:latin typeface="Arial Narrow" panose="020B0606020202030204" pitchFamily="34" charset="0"/>
              </a:rPr>
              <a:t> du </a:t>
            </a:r>
            <a:r>
              <a:rPr lang="en-US" dirty="0" err="1" smtClean="0">
                <a:latin typeface="Arial Narrow" panose="020B0606020202030204" pitchFamily="34" charset="0"/>
              </a:rPr>
              <a:t>contenu</a:t>
            </a:r>
            <a:r>
              <a:rPr lang="en-US" dirty="0" smtClean="0">
                <a:latin typeface="Arial Narrow" panose="020B060602020203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Arial Narrow" panose="020B0606020202030204" pitchFamily="34" charset="0"/>
              </a:rPr>
              <a:t>Votre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rôle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est</a:t>
            </a:r>
            <a:r>
              <a:rPr lang="en-US" dirty="0" smtClean="0">
                <a:latin typeface="Arial Narrow" panose="020B0606020202030204" pitchFamily="34" charset="0"/>
              </a:rPr>
              <a:t> simple :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dirty="0" err="1" smtClean="0">
                <a:latin typeface="Arial Narrow" panose="020B0606020202030204" pitchFamily="34" charset="0"/>
              </a:rPr>
              <a:t>Recruter</a:t>
            </a:r>
            <a:r>
              <a:rPr lang="en-GB" dirty="0" smtClean="0">
                <a:latin typeface="Arial Narrow" panose="020B0606020202030204" pitchFamily="34" charset="0"/>
              </a:rPr>
              <a:t> des participants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err="1" smtClean="0">
                <a:latin typeface="Arial Narrow" panose="020B0606020202030204" pitchFamily="34" charset="0"/>
              </a:rPr>
              <a:t>Réacheminer</a:t>
            </a:r>
            <a:r>
              <a:rPr lang="en-GB" dirty="0" smtClean="0">
                <a:latin typeface="Arial Narrow" panose="020B0606020202030204" pitchFamily="34" charset="0"/>
              </a:rPr>
              <a:t> les </a:t>
            </a:r>
            <a:r>
              <a:rPr lang="en-GB" dirty="0" smtClean="0">
                <a:latin typeface="Arial Narrow" panose="020B0606020202030204" pitchFamily="34" charset="0"/>
              </a:rPr>
              <a:t>questions des participants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err="1" smtClean="0">
                <a:latin typeface="Arial Narrow" panose="020B0606020202030204" pitchFamily="34" charset="0"/>
              </a:rPr>
              <a:t>Assurer</a:t>
            </a:r>
            <a:r>
              <a:rPr lang="de-DE" dirty="0" smtClean="0">
                <a:latin typeface="Arial Narrow" panose="020B0606020202030204" pitchFamily="34" charset="0"/>
              </a:rPr>
              <a:t> le </a:t>
            </a:r>
            <a:r>
              <a:rPr lang="de-DE" dirty="0" err="1" smtClean="0">
                <a:latin typeface="Arial Narrow" panose="020B0606020202030204" pitchFamily="34" charset="0"/>
              </a:rPr>
              <a:t>suivi</a:t>
            </a:r>
            <a:r>
              <a:rPr lang="de-DE" dirty="0" smtClean="0">
                <a:latin typeface="Arial Narrow" panose="020B0606020202030204" pitchFamily="34" charset="0"/>
              </a:rPr>
              <a:t> </a:t>
            </a:r>
            <a:r>
              <a:rPr lang="de-DE" dirty="0" err="1" smtClean="0">
                <a:latin typeface="Arial Narrow" panose="020B0606020202030204" pitchFamily="34" charset="0"/>
              </a:rPr>
              <a:t>général</a:t>
            </a:r>
            <a:r>
              <a:rPr lang="de-DE" dirty="0" smtClean="0">
                <a:latin typeface="Arial Narrow" panose="020B0606020202030204" pitchFamily="34" charset="0"/>
              </a:rPr>
              <a:t> </a:t>
            </a:r>
            <a:r>
              <a:rPr lang="de-DE" dirty="0" err="1" smtClean="0">
                <a:latin typeface="Arial Narrow" panose="020B0606020202030204" pitchFamily="34" charset="0"/>
              </a:rPr>
              <a:t>sur</a:t>
            </a:r>
            <a:r>
              <a:rPr lang="de-DE" dirty="0" smtClean="0">
                <a:latin typeface="Arial Narrow" panose="020B0606020202030204" pitchFamily="34" charset="0"/>
              </a:rPr>
              <a:t> l</a:t>
            </a:r>
            <a:r>
              <a:rPr lang="en-US" dirty="0">
                <a:latin typeface="Arial Narrow" panose="020B0606020202030204" pitchFamily="34" charset="0"/>
              </a:rPr>
              <a:t>’</a:t>
            </a:r>
            <a:r>
              <a:rPr lang="de-DE" dirty="0" err="1" smtClean="0">
                <a:latin typeface="Arial Narrow" panose="020B0606020202030204" pitchFamily="34" charset="0"/>
              </a:rPr>
              <a:t>utilité</a:t>
            </a:r>
            <a:r>
              <a:rPr lang="de-DE" dirty="0" smtClean="0">
                <a:latin typeface="Arial Narrow" panose="020B0606020202030204" pitchFamily="34" charset="0"/>
              </a:rPr>
              <a:t> du </a:t>
            </a:r>
            <a:r>
              <a:rPr lang="de-DE" dirty="0" err="1" smtClean="0">
                <a:latin typeface="Arial Narrow" panose="020B0606020202030204" pitchFamily="34" charset="0"/>
              </a:rPr>
              <a:t>programme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-1" y="6629400"/>
            <a:ext cx="8726037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</a:t>
            </a:r>
            <a:r>
              <a:rPr lang="en-US" sz="110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2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Rôles et responsabilités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39237162"/>
              </p:ext>
            </p:extLst>
          </p:nvPr>
        </p:nvGraphicFramePr>
        <p:xfrm>
          <a:off x="457200" y="1600200"/>
          <a:ext cx="8229600" cy="495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-2540" y="1610360"/>
            <a:ext cx="53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1.</a:t>
            </a:r>
            <a:endParaRPr lang="en-US" sz="2400" b="1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http://images.clipartpanda.com/invitation-clipart-invitation-md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8411">
            <a:off x="16544" y="3076201"/>
            <a:ext cx="2250511" cy="24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342789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Rôles et responsabilités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33538980"/>
              </p:ext>
            </p:extLst>
          </p:nvPr>
        </p:nvGraphicFramePr>
        <p:xfrm>
          <a:off x="457200" y="1600200"/>
          <a:ext cx="8229600" cy="495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-2540" y="1610360"/>
            <a:ext cx="53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>
                <a:solidFill>
                  <a:srgbClr val="BB054A"/>
                </a:solidFill>
                <a:latin typeface="Arial Narrow" panose="020B0606020202030204" pitchFamily="34" charset="0"/>
              </a:rPr>
              <a:t>2</a:t>
            </a:r>
            <a:r>
              <a:rPr lang="en-US" sz="24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.</a:t>
            </a:r>
            <a:endParaRPr lang="en-US" sz="2400" b="1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2" name="Picture 4" descr="http://media.eremedia.com/uploads/2012/02/15200107/question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2" y="3200400"/>
            <a:ext cx="1735288" cy="228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1491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Rôle et responsabilités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79769127"/>
              </p:ext>
            </p:extLst>
          </p:nvPr>
        </p:nvGraphicFramePr>
        <p:xfrm>
          <a:off x="457200" y="1600200"/>
          <a:ext cx="8229600" cy="495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-2540" y="1610360"/>
            <a:ext cx="53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mtClean="0">
                <a:solidFill>
                  <a:srgbClr val="BB054A"/>
                </a:solidFill>
                <a:latin typeface="Arial Narrow" panose="020B0606020202030204" pitchFamily="34" charset="0"/>
              </a:rPr>
              <a:t>3.</a:t>
            </a:r>
            <a:endParaRPr lang="en-US" sz="2400" b="1">
              <a:solidFill>
                <a:srgbClr val="BB054A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4" name="Picture 2" descr="https://blogthebigword.files.wordpress.com/2013/04/creating-value-and-driving-customer-satisfaction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23859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Aperçu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des sections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97326399"/>
              </p:ext>
            </p:extLst>
          </p:nvPr>
        </p:nvGraphicFramePr>
        <p:xfrm>
          <a:off x="1371600" y="1219200"/>
          <a:ext cx="6324600" cy="5410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7156"/>
                <a:gridCol w="5197444"/>
              </a:tblGrid>
              <a:tr h="4375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r>
                        <a:rPr lang="en-US" sz="1600" baseline="30000" dirty="0" smtClean="0"/>
                        <a:t>o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diapositive</a:t>
                      </a:r>
                      <a:endParaRPr lang="en-US" sz="1600" dirty="0"/>
                    </a:p>
                  </a:txBody>
                  <a:tcPr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 smtClean="0"/>
                        <a:t>Aperçu</a:t>
                      </a:r>
                      <a:r>
                        <a:rPr lang="en-US" sz="1600" smtClean="0"/>
                        <a:t> des sections</a:t>
                      </a:r>
                      <a:endParaRPr lang="en-US" sz="1600"/>
                    </a:p>
                  </a:txBody>
                  <a:tcPr anchor="ctr">
                    <a:solidFill>
                      <a:srgbClr val="BB054A"/>
                    </a:solidFill>
                  </a:tcPr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Le programme VISTA DM et les </a:t>
                      </a:r>
                      <a:r>
                        <a:rPr lang="en-US" sz="1400" err="1" smtClean="0"/>
                        <a:t>activités</a:t>
                      </a:r>
                      <a:r>
                        <a:rPr lang="en-US" sz="1400" smtClean="0"/>
                        <a:t> de </a:t>
                      </a:r>
                      <a:r>
                        <a:rPr lang="en-US" sz="1400" baseline="0" smtClean="0"/>
                        <a:t>pratique de la médecine</a:t>
                      </a:r>
                      <a:endParaRPr lang="en-US" sz="140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err="1" smtClean="0"/>
                        <a:t>Rôles</a:t>
                      </a:r>
                      <a:r>
                        <a:rPr lang="en-US" sz="1400" baseline="0" smtClean="0"/>
                        <a:t> et </a:t>
                      </a:r>
                      <a:r>
                        <a:rPr lang="en-US" sz="1400" baseline="0" err="1" smtClean="0"/>
                        <a:t>responsabilités</a:t>
                      </a:r>
                      <a:r>
                        <a:rPr lang="en-US" sz="1400" baseline="0" smtClean="0"/>
                        <a:t> des </a:t>
                      </a:r>
                      <a:r>
                        <a:rPr lang="en-US" sz="1400" baseline="0" err="1" smtClean="0"/>
                        <a:t>représentants</a:t>
                      </a:r>
                      <a:r>
                        <a:rPr lang="en-US" sz="1400" baseline="0" smtClean="0"/>
                        <a:t> </a:t>
                      </a:r>
                      <a:endParaRPr lang="en-US" sz="140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err="1" smtClean="0"/>
                        <a:t>Comité</a:t>
                      </a:r>
                      <a:r>
                        <a:rPr lang="en-US" sz="1400" smtClean="0"/>
                        <a:t> de </a:t>
                      </a:r>
                      <a:r>
                        <a:rPr lang="en-US" sz="1400" err="1" smtClean="0"/>
                        <a:t>planification</a:t>
                      </a:r>
                      <a:endParaRPr lang="en-US" sz="140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smtClean="0"/>
                        <a:t>Centre </a:t>
                      </a:r>
                      <a:r>
                        <a:rPr lang="en-US" sz="1400" i="0" dirty="0" err="1" smtClean="0"/>
                        <a:t>canadien</a:t>
                      </a:r>
                      <a:r>
                        <a:rPr lang="en-US" sz="1400" i="0" dirty="0" smtClean="0"/>
                        <a:t> de </a:t>
                      </a:r>
                      <a:r>
                        <a:rPr lang="en-US" sz="1400" i="0" dirty="0" err="1" smtClean="0"/>
                        <a:t>recherche</a:t>
                      </a:r>
                      <a:r>
                        <a:rPr lang="en-US" sz="1400" i="0" dirty="0" smtClean="0"/>
                        <a:t> en </a:t>
                      </a:r>
                      <a:r>
                        <a:rPr lang="en-US" sz="1400" i="0" dirty="0" err="1" smtClean="0"/>
                        <a:t>cardiologie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Participants au </a:t>
                      </a:r>
                      <a:r>
                        <a:rPr lang="en-US" sz="1400" err="1" smtClean="0"/>
                        <a:t>programme</a:t>
                      </a:r>
                      <a:endParaRPr lang="en-US" sz="140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Phases </a:t>
                      </a:r>
                      <a:r>
                        <a:rPr lang="fr-CA" sz="1400" smtClean="0"/>
                        <a:t>à</a:t>
                      </a:r>
                      <a:r>
                        <a:rPr lang="fr-CA" sz="1400" baseline="0" smtClean="0"/>
                        <a:t> franchir par les</a:t>
                      </a:r>
                      <a:r>
                        <a:rPr lang="en-US" sz="1400" baseline="0" smtClean="0"/>
                        <a:t> médecins de premier recours</a:t>
                      </a:r>
                      <a:endParaRPr lang="en-US" sz="140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Phases</a:t>
                      </a:r>
                      <a:r>
                        <a:rPr lang="en-US" sz="1400" baseline="0" smtClean="0"/>
                        <a:t> à franchir par les </a:t>
                      </a:r>
                      <a:r>
                        <a:rPr lang="en-US" sz="1400" baseline="0" err="1" smtClean="0"/>
                        <a:t>spécialistes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aseline="0" err="1" smtClean="0"/>
                        <a:t>communautaires</a:t>
                      </a:r>
                      <a:endParaRPr lang="en-US" sz="140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Calendrier</a:t>
                      </a:r>
                      <a:endParaRPr lang="en-US" sz="140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Rémunération</a:t>
                      </a:r>
                      <a:endParaRPr lang="en-US" sz="1400"/>
                    </a:p>
                  </a:txBody>
                  <a:tcPr anchor="ctr"/>
                </a:tc>
              </a:tr>
              <a:tr h="43750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err="1" smtClean="0"/>
                        <a:t>Soutien</a:t>
                      </a:r>
                      <a:r>
                        <a:rPr lang="en-US" sz="1400" smtClean="0"/>
                        <a:t> de </a:t>
                      </a:r>
                      <a:r>
                        <a:rPr lang="en-US" sz="1400" err="1" smtClean="0"/>
                        <a:t>l’Alliance</a:t>
                      </a:r>
                      <a:endParaRPr lang="en-US" sz="1400"/>
                    </a:p>
                  </a:txBody>
                  <a:tcPr anchor="ctr"/>
                </a:tc>
              </a:tr>
              <a:tr h="37537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mtClean="0"/>
                        <a:t>Questions supplémentaires</a:t>
                      </a:r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-381000" y="6629400"/>
            <a:ext cx="9220199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smtClean="0">
                <a:latin typeface="Arial Narrow" panose="020B0606020202030204" pitchFamily="34" charset="0"/>
              </a:rPr>
              <a:t>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 smtClean="0">
                <a:latin typeface="Arial Narrow" panose="020B0606020202030204" pitchFamily="34" charset="0"/>
              </a:rPr>
              <a:t>Ingelheim</a:t>
            </a:r>
            <a:r>
              <a:rPr lang="en-US" sz="1000" dirty="0" smtClean="0">
                <a:latin typeface="Arial Narrow" panose="020B0606020202030204" pitchFamily="34" charset="0"/>
              </a:rPr>
              <a:t>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384414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Soutien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de </a:t>
            </a:r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l’Alliance</a:t>
            </a:r>
            <a:endParaRPr lang="en-CA" sz="44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Soutien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de la BI Lilly Alliance </a:t>
            </a:r>
          </a:p>
          <a:p>
            <a:pPr lvl="1"/>
            <a:r>
              <a:rPr lang="en-US" sz="2400" dirty="0" smtClean="0">
                <a:latin typeface="Arial Narrow" panose="020B0606020202030204" pitchFamily="34" charset="0"/>
              </a:rPr>
              <a:t>Le </a:t>
            </a:r>
            <a:r>
              <a:rPr lang="en-US" sz="2400" dirty="0" err="1" smtClean="0">
                <a:latin typeface="Arial Narrow" panose="020B0606020202030204" pitchFamily="34" charset="0"/>
              </a:rPr>
              <a:t>soutien</a:t>
            </a:r>
            <a:r>
              <a:rPr lang="en-US" sz="2400" dirty="0" smtClean="0">
                <a:latin typeface="Arial Narrow" panose="020B0606020202030204" pitchFamily="34" charset="0"/>
              </a:rPr>
              <a:t> du </a:t>
            </a:r>
            <a:r>
              <a:rPr lang="en-US" sz="2400" dirty="0" err="1" smtClean="0">
                <a:latin typeface="Arial Narrow" panose="020B0606020202030204" pitchFamily="34" charset="0"/>
              </a:rPr>
              <a:t>programme</a:t>
            </a:r>
            <a:r>
              <a:rPr lang="en-US" sz="2400" dirty="0" smtClean="0">
                <a:latin typeface="Arial Narrow" panose="020B0606020202030204" pitchFamily="34" charset="0"/>
              </a:rPr>
              <a:t> VISTA </a:t>
            </a:r>
            <a:r>
              <a:rPr lang="en-US" sz="2400" dirty="0" err="1" smtClean="0">
                <a:latin typeface="Arial Narrow" panose="020B0606020202030204" pitchFamily="34" charset="0"/>
              </a:rPr>
              <a:t>DM</a:t>
            </a:r>
            <a:r>
              <a:rPr lang="en-US" sz="2400" dirty="0" smtClean="0">
                <a:latin typeface="Arial Narrow" panose="020B0606020202030204" pitchFamily="34" charset="0"/>
              </a:rPr>
              <a:t> par </a:t>
            </a:r>
            <a:r>
              <a:rPr lang="en-US" sz="2400" dirty="0" err="1" smtClean="0">
                <a:latin typeface="Arial Narrow" panose="020B0606020202030204" pitchFamily="34" charset="0"/>
              </a:rPr>
              <a:t>l’Alliance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BI Lilly </a:t>
            </a:r>
            <a:r>
              <a:rPr lang="en-US" sz="2400" dirty="0" err="1" smtClean="0">
                <a:latin typeface="Arial Narrow" panose="020B0606020202030204" pitchFamily="34" charset="0"/>
              </a:rPr>
              <a:t>permet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de </a:t>
            </a:r>
            <a:r>
              <a:rPr lang="en-US" sz="2400" dirty="0" err="1" smtClean="0">
                <a:latin typeface="Arial Narrow" panose="020B0606020202030204" pitchFamily="34" charset="0"/>
              </a:rPr>
              <a:t>maintenir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impératifs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stratégiques</a:t>
            </a:r>
            <a:r>
              <a:rPr lang="en-US" sz="2400" dirty="0" smtClean="0">
                <a:latin typeface="Arial Narrow" panose="020B0606020202030204" pitchFamily="34" charset="0"/>
              </a:rPr>
              <a:t> qui </a:t>
            </a:r>
            <a:r>
              <a:rPr lang="en-US" sz="2400" dirty="0" err="1" smtClean="0">
                <a:latin typeface="Arial Narrow" panose="020B0606020202030204" pitchFamily="34" charset="0"/>
              </a:rPr>
              <a:t>visent</a:t>
            </a:r>
            <a:r>
              <a:rPr lang="en-US" sz="2400" dirty="0" smtClean="0">
                <a:latin typeface="Arial Narrow" panose="020B0606020202030204" pitchFamily="34" charset="0"/>
              </a:rPr>
              <a:t> à </a:t>
            </a:r>
            <a:r>
              <a:rPr lang="en-US" sz="2400" i="1" dirty="0" smtClean="0">
                <a:latin typeface="Arial Narrow" panose="020B0606020202030204" pitchFamily="34" charset="0"/>
              </a:rPr>
              <a:t>aider les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médecins</a:t>
            </a:r>
            <a:r>
              <a:rPr lang="en-US" sz="2400" i="1" dirty="0" smtClean="0">
                <a:latin typeface="Arial Narrow" panose="020B0606020202030204" pitchFamily="34" charset="0"/>
              </a:rPr>
              <a:t> à </a:t>
            </a:r>
            <a:r>
              <a:rPr lang="en-US" sz="2400" i="1" dirty="0" err="1" smtClean="0">
                <a:latin typeface="Arial Narrow" panose="020B0606020202030204" pitchFamily="34" charset="0"/>
              </a:rPr>
              <a:t>améliorer</a:t>
            </a:r>
            <a:r>
              <a:rPr lang="en-US" sz="2400" i="1" dirty="0" smtClean="0">
                <a:latin typeface="Arial Narrow" panose="020B0606020202030204" pitchFamily="34" charset="0"/>
              </a:rPr>
              <a:t> les </a:t>
            </a:r>
            <a:r>
              <a:rPr lang="en-US" sz="2400" i="1" dirty="0" err="1" smtClean="0">
                <a:latin typeface="Arial Narrow" panose="020B0606020202030204" pitchFamily="34" charset="0"/>
              </a:rPr>
              <a:t>résultats</a:t>
            </a:r>
            <a:r>
              <a:rPr lang="en-US" sz="2400" i="1" dirty="0" smtClean="0">
                <a:latin typeface="Arial Narrow" panose="020B0606020202030204" pitchFamily="34" charset="0"/>
              </a:rPr>
              <a:t> du </a:t>
            </a:r>
            <a:r>
              <a:rPr lang="en-US" sz="2400" i="1" dirty="0" err="1" smtClean="0">
                <a:latin typeface="Arial Narrow" panose="020B0606020202030204" pitchFamily="34" charset="0"/>
              </a:rPr>
              <a:t>traitement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antidiabétique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et </a:t>
            </a:r>
            <a:r>
              <a:rPr lang="en-US" sz="2400" dirty="0" smtClean="0">
                <a:latin typeface="Arial Narrow" panose="020B0606020202030204" pitchFamily="34" charset="0"/>
              </a:rPr>
              <a:t>à </a:t>
            </a:r>
            <a:r>
              <a:rPr lang="en-US" sz="2400" i="1" dirty="0" err="1" smtClean="0">
                <a:latin typeface="Arial Narrow" panose="020B0606020202030204" pitchFamily="34" charset="0"/>
              </a:rPr>
              <a:t>habiliter</a:t>
            </a:r>
            <a:r>
              <a:rPr lang="en-US" sz="2400" i="1" dirty="0" smtClean="0">
                <a:latin typeface="Arial Narrow" panose="020B0606020202030204" pitchFamily="34" charset="0"/>
              </a:rPr>
              <a:t> les </a:t>
            </a:r>
            <a:r>
              <a:rPr lang="en-US" sz="2400" i="1" dirty="0" err="1" smtClean="0">
                <a:latin typeface="Arial Narrow" panose="020B0606020202030204" pitchFamily="34" charset="0"/>
              </a:rPr>
              <a:t>influenceurs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locaux</a:t>
            </a:r>
            <a:r>
              <a:rPr lang="en-US" sz="2400" i="1" dirty="0" smtClean="0">
                <a:latin typeface="Arial Narrow" panose="020B0606020202030204" pitchFamily="34" charset="0"/>
              </a:rPr>
              <a:t> à </a:t>
            </a:r>
            <a:r>
              <a:rPr lang="en-US" sz="2400" i="1" dirty="0" err="1" smtClean="0">
                <a:latin typeface="Arial Narrow" panose="020B0606020202030204" pitchFamily="34" charset="0"/>
              </a:rPr>
              <a:t>façonner</a:t>
            </a:r>
            <a:r>
              <a:rPr lang="en-US" sz="2400" i="1" dirty="0" smtClean="0">
                <a:latin typeface="Arial Narrow" panose="020B0606020202030204" pitchFamily="34" charset="0"/>
              </a:rPr>
              <a:t> les </a:t>
            </a:r>
            <a:r>
              <a:rPr lang="en-US" sz="2400" i="1" dirty="0" err="1" smtClean="0">
                <a:latin typeface="Arial Narrow" panose="020B0606020202030204" pitchFamily="34" charset="0"/>
              </a:rPr>
              <a:t>soins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contre</a:t>
            </a:r>
            <a:r>
              <a:rPr lang="en-US" sz="2400" i="1" dirty="0" smtClean="0">
                <a:latin typeface="Arial Narrow" panose="020B0606020202030204" pitchFamily="34" charset="0"/>
              </a:rPr>
              <a:t> le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diabète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dans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leurs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communautés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– </a:t>
            </a:r>
            <a:r>
              <a:rPr lang="en-US" sz="2400" dirty="0" err="1" smtClean="0">
                <a:latin typeface="Arial Narrow" panose="020B0606020202030204" pitchFamily="34" charset="0"/>
              </a:rPr>
              <a:t>dans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l’optique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u="sng" dirty="0" err="1" smtClean="0">
                <a:latin typeface="Arial Narrow" panose="020B0606020202030204" pitchFamily="34" charset="0"/>
              </a:rPr>
              <a:t>d’aider</a:t>
            </a:r>
            <a:r>
              <a:rPr lang="en-US" sz="2400" u="sng" dirty="0" smtClean="0">
                <a:latin typeface="Arial Narrow" panose="020B0606020202030204" pitchFamily="34" charset="0"/>
              </a:rPr>
              <a:t> </a:t>
            </a:r>
            <a:r>
              <a:rPr lang="en-US" sz="2400" u="sng" dirty="0" err="1" smtClean="0">
                <a:latin typeface="Arial Narrow" panose="020B0606020202030204" pitchFamily="34" charset="0"/>
              </a:rPr>
              <a:t>nos</a:t>
            </a:r>
            <a:r>
              <a:rPr lang="en-US" sz="2400" u="sng" dirty="0" smtClean="0">
                <a:latin typeface="Arial Narrow" panose="020B0606020202030204" pitchFamily="34" charset="0"/>
              </a:rPr>
              <a:t> clients à </a:t>
            </a:r>
            <a:r>
              <a:rPr lang="en-US" sz="2400" u="sng" dirty="0" err="1" smtClean="0">
                <a:latin typeface="Arial Narrow" panose="020B0606020202030204" pitchFamily="34" charset="0"/>
              </a:rPr>
              <a:t>maîtriser</a:t>
            </a:r>
            <a:r>
              <a:rPr lang="en-US" sz="2400" u="sng" dirty="0" smtClean="0">
                <a:latin typeface="Arial Narrow" panose="020B0606020202030204" pitchFamily="34" charset="0"/>
              </a:rPr>
              <a:t> le </a:t>
            </a:r>
            <a:r>
              <a:rPr lang="en-US" sz="2400" u="sng" dirty="0" err="1" smtClean="0">
                <a:latin typeface="Arial Narrow" panose="020B0606020202030204" pitchFamily="34" charset="0"/>
              </a:rPr>
              <a:t>diabète</a:t>
            </a:r>
            <a:r>
              <a:rPr lang="en-US" sz="2400" dirty="0" smtClean="0">
                <a:latin typeface="Arial Narrow" panose="020B0606020202030204" pitchFamily="34" charset="0"/>
              </a:rPr>
              <a:t> (</a:t>
            </a:r>
            <a:r>
              <a:rPr lang="en-US" sz="2400" dirty="0" err="1" smtClean="0">
                <a:latin typeface="Arial Narrow" panose="020B0606020202030204" pitchFamily="34" charset="0"/>
              </a:rPr>
              <a:t>promesse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notre</a:t>
            </a:r>
            <a:r>
              <a:rPr lang="en-US" sz="2400" dirty="0" smtClean="0">
                <a:latin typeface="Arial Narrow" panose="020B0606020202030204" pitchFamily="34" charset="0"/>
              </a:rPr>
              <a:t> Alliance)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80" y="4495801"/>
            <a:ext cx="2942104" cy="2046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4198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Questions supplémentaires 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3300" dirty="0" smtClean="0">
                <a:latin typeface="Arial Narrow" panose="020B0606020202030204" pitchFamily="34" charset="0"/>
              </a:rPr>
              <a:t>Ce </a:t>
            </a:r>
            <a:r>
              <a:rPr lang="en-US" sz="3300" dirty="0" err="1" smtClean="0">
                <a:latin typeface="Arial Narrow" panose="020B0606020202030204" pitchFamily="34" charset="0"/>
              </a:rPr>
              <a:t>diaporama</a:t>
            </a:r>
            <a:endParaRPr lang="en-US" sz="33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300" dirty="0" smtClean="0">
              <a:latin typeface="Arial Narrow" panose="020B0606020202030204" pitchFamily="34" charset="0"/>
            </a:endParaRPr>
          </a:p>
          <a:p>
            <a:r>
              <a:rPr lang="en-US" sz="3300" dirty="0" err="1" smtClean="0">
                <a:latin typeface="Arial Narrow" panose="020B0606020202030204" pitchFamily="34" charset="0"/>
              </a:rPr>
              <a:t>Foire</a:t>
            </a:r>
            <a:r>
              <a:rPr lang="en-US" sz="3300" dirty="0" smtClean="0">
                <a:latin typeface="Arial Narrow" panose="020B0606020202030204" pitchFamily="34" charset="0"/>
              </a:rPr>
              <a:t> aux questions </a:t>
            </a:r>
            <a:r>
              <a:rPr lang="en-US" sz="3300" dirty="0" err="1" smtClean="0">
                <a:latin typeface="Arial Narrow" panose="020B0606020202030204" pitchFamily="34" charset="0"/>
              </a:rPr>
              <a:t>sur</a:t>
            </a:r>
            <a:r>
              <a:rPr lang="en-US" sz="3300" dirty="0" smtClean="0">
                <a:latin typeface="Arial Narrow" panose="020B0606020202030204" pitchFamily="34" charset="0"/>
              </a:rPr>
              <a:t> le </a:t>
            </a:r>
            <a:r>
              <a:rPr lang="en-US" sz="3300" dirty="0" err="1" smtClean="0">
                <a:latin typeface="Arial Narrow" panose="020B0606020202030204" pitchFamily="34" charset="0"/>
              </a:rPr>
              <a:t>programme</a:t>
            </a:r>
            <a:r>
              <a:rPr lang="en-US" sz="3300" dirty="0" smtClean="0">
                <a:latin typeface="Arial Narrow" panose="020B0606020202030204" pitchFamily="34" charset="0"/>
              </a:rPr>
              <a:t> VISTA DM</a:t>
            </a:r>
          </a:p>
          <a:p>
            <a:pPr marL="0" indent="0">
              <a:buNone/>
            </a:pPr>
            <a:endParaRPr lang="en-US" sz="3300" dirty="0" smtClean="0">
              <a:latin typeface="Arial Narrow" panose="020B0606020202030204" pitchFamily="34" charset="0"/>
            </a:endParaRPr>
          </a:p>
          <a:p>
            <a:r>
              <a:rPr lang="en-US" sz="3300" dirty="0" smtClean="0">
                <a:latin typeface="Arial Narrow" panose="020B0606020202030204" pitchFamily="34" charset="0"/>
              </a:rPr>
              <a:t>David Grabowski – Chef de </a:t>
            </a:r>
            <a:r>
              <a:rPr lang="en-US" sz="3300" dirty="0" err="1" smtClean="0">
                <a:latin typeface="Arial Narrow" panose="020B0606020202030204" pitchFamily="34" charset="0"/>
              </a:rPr>
              <a:t>produits</a:t>
            </a:r>
            <a:r>
              <a:rPr lang="en-US" sz="3300" dirty="0" smtClean="0">
                <a:latin typeface="Arial Narrow" panose="020B0606020202030204" pitchFamily="34" charset="0"/>
              </a:rPr>
              <a:t> </a:t>
            </a:r>
            <a:r>
              <a:rPr lang="en-US" sz="3300" dirty="0" err="1" smtClean="0">
                <a:latin typeface="Arial Narrow" panose="020B0606020202030204" pitchFamily="34" charset="0"/>
              </a:rPr>
              <a:t>adjoint</a:t>
            </a:r>
            <a:r>
              <a:rPr lang="en-US" sz="3300" dirty="0">
                <a:latin typeface="Arial Narrow" panose="020B0606020202030204" pitchFamily="34" charset="0"/>
              </a:rPr>
              <a:t/>
            </a:r>
            <a:br>
              <a:rPr lang="en-US" sz="3300" dirty="0">
                <a:latin typeface="Arial Narrow" panose="020B0606020202030204" pitchFamily="34" charset="0"/>
              </a:rPr>
            </a:br>
            <a:r>
              <a:rPr lang="en-US" sz="3300" dirty="0" smtClean="0">
                <a:latin typeface="Arial Narrow" panose="020B0606020202030204" pitchFamily="34" charset="0"/>
                <a:hlinkClick r:id="rId11"/>
              </a:rPr>
              <a:t>david.grabowski@boehringer-ingelheim.com</a:t>
            </a:r>
            <a:endParaRPr lang="en-US" sz="33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300" dirty="0" smtClean="0">
              <a:latin typeface="Arial Narrow" panose="020B0606020202030204" pitchFamily="34" charset="0"/>
            </a:endParaRPr>
          </a:p>
          <a:p>
            <a:r>
              <a:rPr lang="en-US" sz="3300" smtClean="0">
                <a:latin typeface="Arial Narrow" panose="020B0606020202030204" pitchFamily="34" charset="0"/>
              </a:rPr>
              <a:t>CCRC</a:t>
            </a:r>
            <a:r>
              <a:rPr lang="en-US" sz="3300" dirty="0" smtClean="0">
                <a:latin typeface="Arial Narrow" panose="020B0606020202030204" pitchFamily="34" charset="0"/>
              </a:rPr>
              <a:t> </a:t>
            </a:r>
            <a:r>
              <a:rPr lang="en-US" sz="3300" u="sng" dirty="0">
                <a:latin typeface="Arial Narrow" panose="020B0606020202030204" pitchFamily="34" charset="0"/>
                <a:hlinkClick r:id="rId12"/>
              </a:rPr>
              <a:t>alliance@vistadm.ca</a:t>
            </a:r>
            <a:r>
              <a:rPr lang="en-US" sz="3300" dirty="0" smtClean="0">
                <a:latin typeface="Arial Narrow" panose="020B0606020202030204" pitchFamily="34" charset="0"/>
              </a:rPr>
              <a:t> </a:t>
            </a:r>
            <a:endParaRPr lang="en-US" sz="33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-1" y="6629400"/>
            <a:ext cx="87260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3975" lvl="1"/>
            <a:r>
              <a:rPr lang="en-US" sz="1000">
                <a:latin typeface="Arial Narrow" panose="020B0606020202030204" pitchFamily="34" charset="0"/>
              </a:rPr>
              <a:t>Réservé à l’usage interne seulement. Ne doit pas être utilisé pour donner des renseignements détaillés sur le produit. Confidentiel. Copyright Boehringer Ingelheim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2961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Résumé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857455523"/>
              </p:ext>
            </p:extLst>
          </p:nvPr>
        </p:nvGraphicFramePr>
        <p:xfrm>
          <a:off x="193039" y="1219200"/>
          <a:ext cx="8773085" cy="5332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-304800" y="6629400"/>
            <a:ext cx="9030837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et Eli Lilly Canada</a:t>
            </a:r>
            <a:r>
              <a:rPr lang="en-US" sz="1000" dirty="0" smtClean="0">
                <a:latin typeface="Arial Narrow" panose="020B0606020202030204" pitchFamily="34" charset="0"/>
              </a:rPr>
              <a:t>.</a:t>
            </a:r>
            <a:endParaRPr lang="en-US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Programme VISTA DM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VISTA DM</a:t>
            </a:r>
          </a:p>
          <a:p>
            <a:pPr lvl="1"/>
            <a:r>
              <a:rPr lang="en-US" i="1" dirty="0" err="1" smtClean="0">
                <a:latin typeface="Arial Narrow" panose="020B0606020202030204" pitchFamily="34" charset="0"/>
              </a:rPr>
              <a:t>e</a:t>
            </a:r>
            <a:r>
              <a:rPr lang="en-US" i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VI</a:t>
            </a:r>
            <a:r>
              <a:rPr lang="en-US" i="1" dirty="0" err="1" smtClean="0">
                <a:latin typeface="Arial Narrow" panose="020B0606020202030204" pitchFamily="34" charset="0"/>
              </a:rPr>
              <a:t>dence</a:t>
            </a:r>
            <a:r>
              <a:rPr lang="en-US" i="1" dirty="0" smtClean="0">
                <a:latin typeface="Arial Narrow" panose="020B0606020202030204" pitchFamily="34" charset="0"/>
              </a:rPr>
              <a:t> </a:t>
            </a:r>
            <a:r>
              <a:rPr lang="en-US" i="1" dirty="0" err="1" smtClean="0">
                <a:latin typeface="Arial Narrow" panose="020B0606020202030204" pitchFamily="34" charset="0"/>
              </a:rPr>
              <a:t>ba</a:t>
            </a:r>
            <a:r>
              <a:rPr lang="en-US" i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S</a:t>
            </a:r>
            <a:r>
              <a:rPr lang="en-US" i="1" dirty="0" err="1" smtClean="0">
                <a:latin typeface="Arial Narrow" panose="020B0606020202030204" pitchFamily="34" charset="0"/>
              </a:rPr>
              <a:t>ed</a:t>
            </a:r>
            <a:r>
              <a:rPr lang="en-US" i="1" dirty="0" smtClean="0">
                <a:latin typeface="Arial Narrow" panose="020B0606020202030204" pitchFamily="34" charset="0"/>
              </a:rPr>
              <a:t> </a:t>
            </a:r>
            <a:r>
              <a:rPr lang="en-US" i="1" dirty="0" err="1" smtClean="0">
                <a:latin typeface="Arial Narrow" panose="020B0606020202030204" pitchFamily="34" charset="0"/>
              </a:rPr>
              <a:t>prac</a:t>
            </a:r>
            <a:r>
              <a:rPr lang="en-US" i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T</a:t>
            </a:r>
            <a:r>
              <a:rPr lang="en-US" i="1" dirty="0" err="1" smtClean="0">
                <a:latin typeface="Arial Narrow" panose="020B0606020202030204" pitchFamily="34" charset="0"/>
              </a:rPr>
              <a:t>ice</a:t>
            </a:r>
            <a:r>
              <a:rPr lang="en-US" i="1" dirty="0" smtClean="0">
                <a:latin typeface="Arial Narrow" panose="020B0606020202030204" pitchFamily="34" charset="0"/>
              </a:rPr>
              <a:t> </a:t>
            </a:r>
            <a:r>
              <a:rPr lang="en-US" i="1" dirty="0" err="1" smtClean="0">
                <a:latin typeface="Arial Narrow" panose="020B0606020202030204" pitchFamily="34" charset="0"/>
              </a:rPr>
              <a:t>progr</a:t>
            </a:r>
            <a:r>
              <a:rPr lang="en-US" i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A</a:t>
            </a:r>
            <a:r>
              <a:rPr lang="en-US" i="1" dirty="0" err="1" smtClean="0">
                <a:latin typeface="Arial Narrow" panose="020B0606020202030204" pitchFamily="34" charset="0"/>
              </a:rPr>
              <a:t>m</a:t>
            </a:r>
            <a:r>
              <a:rPr lang="en-US" i="1" dirty="0" smtClean="0">
                <a:latin typeface="Arial Narrow" panose="020B0606020202030204" pitchFamily="34" charset="0"/>
              </a:rPr>
              <a:t> in </a:t>
            </a:r>
            <a:r>
              <a:rPr lang="en-US" i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D</a:t>
            </a:r>
            <a:r>
              <a:rPr lang="en-US" i="1" dirty="0" smtClean="0">
                <a:latin typeface="Arial Narrow" panose="020B0606020202030204" pitchFamily="34" charset="0"/>
              </a:rPr>
              <a:t>iabetes </a:t>
            </a:r>
            <a:r>
              <a:rPr lang="en-US" i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M</a:t>
            </a:r>
            <a:r>
              <a:rPr lang="en-US" i="1" dirty="0" smtClean="0">
                <a:latin typeface="Arial Narrow" panose="020B0606020202030204" pitchFamily="34" charset="0"/>
              </a:rPr>
              <a:t>ellitus (</a:t>
            </a:r>
            <a:r>
              <a:rPr lang="en-US" dirty="0" err="1" smtClean="0">
                <a:latin typeface="Arial Narrow" panose="020B0606020202030204" pitchFamily="34" charset="0"/>
              </a:rPr>
              <a:t>Programme</a:t>
            </a:r>
            <a:r>
              <a:rPr lang="en-US" dirty="0" smtClean="0">
                <a:latin typeface="Arial Narrow" panose="020B0606020202030204" pitchFamily="34" charset="0"/>
              </a:rPr>
              <a:t> de </a:t>
            </a:r>
            <a:r>
              <a:rPr lang="en-US" dirty="0" err="1" smtClean="0">
                <a:latin typeface="Arial Narrow" panose="020B0606020202030204" pitchFamily="34" charset="0"/>
              </a:rPr>
              <a:t>pratique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factuelle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sur</a:t>
            </a:r>
            <a:r>
              <a:rPr lang="en-US" dirty="0" smtClean="0">
                <a:latin typeface="Arial Narrow" panose="020B0606020202030204" pitchFamily="34" charset="0"/>
              </a:rPr>
              <a:t> le </a:t>
            </a:r>
            <a:r>
              <a:rPr lang="en-US" dirty="0" err="1" smtClean="0">
                <a:latin typeface="Arial Narrow" panose="020B0606020202030204" pitchFamily="34" charset="0"/>
              </a:rPr>
              <a:t>diabète</a:t>
            </a:r>
            <a:r>
              <a:rPr lang="en-US" dirty="0" smtClean="0">
                <a:latin typeface="Arial Narrow" panose="020B0606020202030204" pitchFamily="34" charset="0"/>
              </a:rPr>
              <a:t> de type 2)</a:t>
            </a:r>
            <a:endParaRPr lang="en-US" i="1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vista (nom) : Grande vision</a:t>
            </a:r>
          </a:p>
          <a:p>
            <a:pPr lvl="1"/>
            <a:r>
              <a:rPr lang="en-US" dirty="0" err="1" smtClean="0">
                <a:latin typeface="Arial Narrow" panose="020B0606020202030204" pitchFamily="34" charset="0"/>
              </a:rPr>
              <a:t>Objectifs</a:t>
            </a:r>
            <a:r>
              <a:rPr lang="en-US" dirty="0" smtClean="0">
                <a:latin typeface="Arial Narrow" panose="020B0606020202030204" pitchFamily="34" charset="0"/>
              </a:rPr>
              <a:t> :</a:t>
            </a:r>
          </a:p>
          <a:p>
            <a:pPr lvl="2"/>
            <a:r>
              <a:rPr lang="en-GB" dirty="0" smtClean="0">
                <a:latin typeface="Arial Narrow" panose="020B0606020202030204" pitchFamily="34" charset="0"/>
              </a:rPr>
              <a:t>Identifier les obstacles</a:t>
            </a:r>
            <a:endParaRPr lang="en-US" sz="2400" dirty="0">
              <a:latin typeface="Arial Narrow" panose="020B0606020202030204" pitchFamily="34" charset="0"/>
            </a:endParaRPr>
          </a:p>
          <a:p>
            <a:pPr lvl="2"/>
            <a:r>
              <a:rPr lang="en-GB" dirty="0" err="1" smtClean="0">
                <a:latin typeface="Arial Narrow" panose="020B0606020202030204" pitchFamily="34" charset="0"/>
              </a:rPr>
              <a:t>Fournir</a:t>
            </a:r>
            <a:r>
              <a:rPr lang="en-GB" dirty="0" smtClean="0">
                <a:latin typeface="Arial Narrow" panose="020B0606020202030204" pitchFamily="34" charset="0"/>
              </a:rPr>
              <a:t> des interventions </a:t>
            </a:r>
            <a:r>
              <a:rPr lang="en-GB" dirty="0" err="1" smtClean="0">
                <a:latin typeface="Arial Narrow" panose="020B0606020202030204" pitchFamily="34" charset="0"/>
              </a:rPr>
              <a:t>factuelles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afin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smtClean="0">
                <a:latin typeface="Arial Narrow" panose="020B0606020202030204" pitchFamily="34" charset="0"/>
              </a:rPr>
              <a:t>de </a:t>
            </a:r>
            <a:r>
              <a:rPr lang="en-GB" dirty="0" err="1" smtClean="0">
                <a:latin typeface="Arial Narrow" panose="020B0606020202030204" pitchFamily="34" charset="0"/>
              </a:rPr>
              <a:t>surmonter</a:t>
            </a:r>
            <a:r>
              <a:rPr lang="en-GB" dirty="0" smtClean="0">
                <a:latin typeface="Arial Narrow" panose="020B0606020202030204" pitchFamily="34" charset="0"/>
              </a:rPr>
              <a:t> les obstacles</a:t>
            </a:r>
            <a:endParaRPr lang="en-US" sz="2000" dirty="0">
              <a:latin typeface="Arial Narrow" panose="020B0606020202030204" pitchFamily="34" charset="0"/>
            </a:endParaRPr>
          </a:p>
          <a:p>
            <a:pPr lvl="2"/>
            <a:r>
              <a:rPr lang="en-GB" dirty="0" err="1" smtClean="0">
                <a:latin typeface="Arial Narrow" panose="020B0606020202030204" pitchFamily="34" charset="0"/>
              </a:rPr>
              <a:t>Permettre</a:t>
            </a:r>
            <a:r>
              <a:rPr lang="en-GB" dirty="0" smtClean="0">
                <a:latin typeface="Arial Narrow" panose="020B0606020202030204" pitchFamily="34" charset="0"/>
              </a:rPr>
              <a:t> aux </a:t>
            </a:r>
            <a:r>
              <a:rPr lang="en-GB" dirty="0" err="1" smtClean="0">
                <a:latin typeface="Arial Narrow" panose="020B0606020202030204" pitchFamily="34" charset="0"/>
              </a:rPr>
              <a:t>médecins</a:t>
            </a:r>
            <a:r>
              <a:rPr lang="en-GB" dirty="0" smtClean="0">
                <a:latin typeface="Arial Narrow" panose="020B0606020202030204" pitchFamily="34" charset="0"/>
              </a:rPr>
              <a:t> de </a:t>
            </a:r>
            <a:r>
              <a:rPr lang="en-GB" dirty="0" err="1" smtClean="0">
                <a:latin typeface="Arial Narrow" panose="020B0606020202030204" pitchFamily="34" charset="0"/>
              </a:rPr>
              <a:t>mettre</a:t>
            </a:r>
            <a:r>
              <a:rPr lang="en-GB" dirty="0" smtClean="0">
                <a:latin typeface="Arial Narrow" panose="020B0606020202030204" pitchFamily="34" charset="0"/>
              </a:rPr>
              <a:t> au point des </a:t>
            </a:r>
            <a:r>
              <a:rPr lang="en-GB" dirty="0" err="1" smtClean="0">
                <a:latin typeface="Arial Narrow" panose="020B0606020202030204" pitchFamily="34" charset="0"/>
              </a:rPr>
              <a:t>stratégies</a:t>
            </a:r>
            <a:r>
              <a:rPr lang="en-GB" dirty="0" smtClean="0">
                <a:latin typeface="Arial Narrow" panose="020B0606020202030204" pitchFamily="34" charset="0"/>
              </a:rPr>
              <a:t> de </a:t>
            </a:r>
            <a:r>
              <a:rPr lang="en-GB" dirty="0" err="1" smtClean="0">
                <a:latin typeface="Arial Narrow" panose="020B0606020202030204" pitchFamily="34" charset="0"/>
              </a:rPr>
              <a:t>traitement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efficaces</a:t>
            </a:r>
            <a:r>
              <a:rPr lang="en-GB" dirty="0" smtClean="0">
                <a:latin typeface="Arial Narrow" panose="020B0606020202030204" pitchFamily="34" charset="0"/>
              </a:rPr>
              <a:t> pour les patients </a:t>
            </a:r>
            <a:r>
              <a:rPr lang="en-GB" dirty="0" err="1" smtClean="0">
                <a:latin typeface="Arial Narrow" panose="020B0606020202030204" pitchFamily="34" charset="0"/>
              </a:rPr>
              <a:t>atteints</a:t>
            </a:r>
            <a:r>
              <a:rPr lang="en-GB" dirty="0" smtClean="0">
                <a:latin typeface="Arial Narrow" panose="020B0606020202030204" pitchFamily="34" charset="0"/>
              </a:rPr>
              <a:t> de </a:t>
            </a:r>
            <a:r>
              <a:rPr lang="en-GB" dirty="0" err="1" smtClean="0">
                <a:latin typeface="Arial Narrow" panose="020B0606020202030204" pitchFamily="34" charset="0"/>
              </a:rPr>
              <a:t>diabète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</a:p>
          <a:p>
            <a:pPr lvl="2"/>
            <a:r>
              <a:rPr lang="de-DE" dirty="0" err="1" smtClean="0">
                <a:latin typeface="Arial Narrow" panose="020B0606020202030204" pitchFamily="34" charset="0"/>
              </a:rPr>
              <a:t>Évaluer</a:t>
            </a:r>
            <a:r>
              <a:rPr lang="de-DE" dirty="0" smtClean="0">
                <a:latin typeface="Arial Narrow" panose="020B0606020202030204" pitchFamily="34" charset="0"/>
              </a:rPr>
              <a:t> le </a:t>
            </a:r>
            <a:r>
              <a:rPr lang="de-DE" dirty="0" err="1" smtClean="0">
                <a:latin typeface="Arial Narrow" panose="020B0606020202030204" pitchFamily="34" charset="0"/>
              </a:rPr>
              <a:t>changement</a:t>
            </a:r>
            <a:r>
              <a:rPr lang="de-DE" dirty="0" smtClean="0">
                <a:latin typeface="Arial Narrow" panose="020B0606020202030204" pitchFamily="34" charset="0"/>
              </a:rPr>
              <a:t> et l</a:t>
            </a:r>
            <a:r>
              <a:rPr lang="en-US" dirty="0">
                <a:latin typeface="Arial Narrow" panose="020B0606020202030204" pitchFamily="34" charset="0"/>
              </a:rPr>
              <a:t>’</a:t>
            </a:r>
            <a:r>
              <a:rPr lang="de-DE" dirty="0" err="1" smtClean="0">
                <a:latin typeface="Arial Narrow" panose="020B0606020202030204" pitchFamily="34" charset="0"/>
              </a:rPr>
              <a:t>atteinte</a:t>
            </a:r>
            <a:r>
              <a:rPr lang="de-DE" dirty="0" smtClean="0">
                <a:latin typeface="Arial Narrow" panose="020B0606020202030204" pitchFamily="34" charset="0"/>
              </a:rPr>
              <a:t> des </a:t>
            </a:r>
            <a:r>
              <a:rPr lang="de-DE" dirty="0" err="1" smtClean="0">
                <a:latin typeface="Arial Narrow" panose="020B0606020202030204" pitchFamily="34" charset="0"/>
              </a:rPr>
              <a:t>objectifs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-381000" y="6629400"/>
            <a:ext cx="9220199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et Eli Lilly Canada</a:t>
            </a:r>
            <a:r>
              <a:rPr lang="en-US" sz="1000" dirty="0" smtClean="0">
                <a:latin typeface="Arial Narrow" panose="020B0606020202030204" pitchFamily="34" charset="0"/>
              </a:rPr>
              <a:t>.</a:t>
            </a:r>
            <a:endParaRPr lang="en-US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209801" y="76200"/>
            <a:ext cx="6856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Activités de pratique de </a:t>
            </a:r>
            <a:br>
              <a:rPr 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 médecine</a:t>
            </a:r>
            <a:endParaRPr lang="en-CA" sz="36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96437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Activités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de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pratique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de la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médecine</a:t>
            </a:r>
            <a:endParaRPr lang="en-US" b="1" dirty="0" smtClean="0">
              <a:solidFill>
                <a:srgbClr val="BB054A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600" dirty="0" smtClean="0">
                <a:latin typeface="Arial Narrow" panose="020B0606020202030204" pitchFamily="34" charset="0"/>
              </a:rPr>
              <a:t>Un </a:t>
            </a:r>
            <a:r>
              <a:rPr lang="en-US" sz="2600" dirty="0" err="1" smtClean="0">
                <a:latin typeface="Arial Narrow" panose="020B0606020202030204" pitchFamily="34" charset="0"/>
              </a:rPr>
              <a:t>programme</a:t>
            </a:r>
            <a:r>
              <a:rPr lang="en-US" sz="2600" dirty="0" smtClean="0">
                <a:latin typeface="Arial Narrow" panose="020B0606020202030204" pitchFamily="34" charset="0"/>
              </a:rPr>
              <a:t> qui </a:t>
            </a:r>
            <a:r>
              <a:rPr lang="en-US" sz="2600" dirty="0" err="1" smtClean="0">
                <a:latin typeface="Arial Narrow" panose="020B0606020202030204" pitchFamily="34" charset="0"/>
              </a:rPr>
              <a:t>favorise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en-US" sz="2600" dirty="0" err="1" smtClean="0">
                <a:latin typeface="Arial Narrow" panose="020B0606020202030204" pitchFamily="34" charset="0"/>
              </a:rPr>
              <a:t>l’utilisation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en-US" sz="2600" dirty="0" err="1" smtClean="0">
                <a:latin typeface="Arial Narrow" panose="020B0606020202030204" pitchFamily="34" charset="0"/>
              </a:rPr>
              <a:t>optimale</a:t>
            </a:r>
            <a:r>
              <a:rPr lang="en-US" sz="2600" dirty="0" smtClean="0">
                <a:latin typeface="Arial Narrow" panose="020B0606020202030204" pitchFamily="34" charset="0"/>
              </a:rPr>
              <a:t> de </a:t>
            </a:r>
            <a:r>
              <a:rPr lang="en-US" sz="2600" dirty="0" err="1" smtClean="0">
                <a:latin typeface="Arial Narrow" panose="020B0606020202030204" pitchFamily="34" charset="0"/>
              </a:rPr>
              <a:t>médicaments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en-US" sz="2600" dirty="0" err="1" smtClean="0">
                <a:latin typeface="Arial Narrow" panose="020B0606020202030204" pitchFamily="34" charset="0"/>
              </a:rPr>
              <a:t>d’ordonnance</a:t>
            </a:r>
            <a:r>
              <a:rPr lang="en-US" sz="2600" dirty="0" smtClean="0">
                <a:latin typeface="Arial Narrow" panose="020B0606020202030204" pitchFamily="34" charset="0"/>
              </a:rPr>
              <a:t> et qui vise à </a:t>
            </a:r>
            <a:r>
              <a:rPr lang="en-US" sz="2600" dirty="0" err="1" smtClean="0">
                <a:latin typeface="Arial Narrow" panose="020B0606020202030204" pitchFamily="34" charset="0"/>
              </a:rPr>
              <a:t>améliorer</a:t>
            </a:r>
            <a:r>
              <a:rPr lang="en-US" sz="2600" dirty="0" smtClean="0">
                <a:latin typeface="Arial Narrow" panose="020B0606020202030204" pitchFamily="34" charset="0"/>
              </a:rPr>
              <a:t> la </a:t>
            </a:r>
            <a:r>
              <a:rPr lang="en-US" sz="2600" dirty="0" err="1" smtClean="0">
                <a:latin typeface="Arial Narrow" panose="020B0606020202030204" pitchFamily="34" charset="0"/>
              </a:rPr>
              <a:t>pratique</a:t>
            </a:r>
            <a:r>
              <a:rPr lang="en-US" sz="2600" dirty="0" smtClean="0">
                <a:latin typeface="Arial Narrow" panose="020B0606020202030204" pitchFamily="34" charset="0"/>
              </a:rPr>
              <a:t> de la </a:t>
            </a:r>
            <a:r>
              <a:rPr lang="en-US" sz="2600" dirty="0" err="1" smtClean="0">
                <a:latin typeface="Arial Narrow" panose="020B0606020202030204" pitchFamily="34" charset="0"/>
              </a:rPr>
              <a:t>médecine</a:t>
            </a:r>
            <a:endParaRPr lang="en-US" sz="2600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600" dirty="0" smtClean="0">
                <a:latin typeface="Arial Narrow" panose="020B0606020202030204" pitchFamily="34" charset="0"/>
              </a:rPr>
              <a:t>Section 12.3 du code </a:t>
            </a:r>
            <a:r>
              <a:rPr lang="en-US" sz="2600" dirty="0" err="1" smtClean="0">
                <a:latin typeface="Arial Narrow" panose="020B0606020202030204" pitchFamily="34" charset="0"/>
              </a:rPr>
              <a:t>d’éthique</a:t>
            </a:r>
            <a:r>
              <a:rPr lang="en-US" sz="2600" dirty="0" smtClean="0">
                <a:latin typeface="Arial Narrow" panose="020B0606020202030204" pitchFamily="34" charset="0"/>
              </a:rPr>
              <a:t> des </a:t>
            </a:r>
            <a:r>
              <a:rPr lang="en-US" sz="2600" dirty="0" err="1" smtClean="0">
                <a:latin typeface="Arial Narrow" panose="020B0606020202030204" pitchFamily="34" charset="0"/>
              </a:rPr>
              <a:t>compagnies</a:t>
            </a:r>
            <a:r>
              <a:rPr lang="en-US" sz="2600" dirty="0" smtClean="0">
                <a:latin typeface="Arial Narrow" panose="020B0606020202030204" pitchFamily="34" charset="0"/>
              </a:rPr>
              <a:t> de </a:t>
            </a:r>
            <a:r>
              <a:rPr lang="en-US" sz="2600" dirty="0" err="1" smtClean="0">
                <a:latin typeface="Arial Narrow" panose="020B0606020202030204" pitchFamily="34" charset="0"/>
              </a:rPr>
              <a:t>recherche</a:t>
            </a:r>
            <a:r>
              <a:rPr lang="en-US" sz="2600" dirty="0" smtClean="0">
                <a:latin typeface="Arial Narrow" panose="020B0606020202030204" pitchFamily="34" charset="0"/>
              </a:rPr>
              <a:t> </a:t>
            </a:r>
            <a:r>
              <a:rPr lang="en-US" sz="2600" dirty="0" err="1" smtClean="0">
                <a:latin typeface="Arial Narrow" panose="020B0606020202030204" pitchFamily="34" charset="0"/>
              </a:rPr>
              <a:t>pharmaceutique</a:t>
            </a:r>
            <a:r>
              <a:rPr lang="en-US" sz="2600" dirty="0" smtClean="0">
                <a:latin typeface="Arial Narrow" panose="020B0606020202030204" pitchFamily="34" charset="0"/>
              </a:rPr>
              <a:t> du Canada</a:t>
            </a:r>
          </a:p>
        </p:txBody>
      </p:sp>
      <p:pic>
        <p:nvPicPr>
          <p:cNvPr id="1026" name="Picture 2" descr="http://www.hpicanada.ca/wp-content/uploads/2014/09/RXDBVCW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40" y="4296229"/>
            <a:ext cx="3266440" cy="2333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-228600" y="6620933"/>
            <a:ext cx="9067800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36810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Comité de planification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65694139"/>
              </p:ext>
            </p:extLst>
          </p:nvPr>
        </p:nvGraphicFramePr>
        <p:xfrm>
          <a:off x="304799" y="1447800"/>
          <a:ext cx="8620685" cy="4937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72939"/>
                <a:gridCol w="2873873"/>
                <a:gridCol w="2873873"/>
              </a:tblGrid>
              <a:tr h="262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NOM</a:t>
                      </a:r>
                      <a:endParaRPr lang="en-US" sz="1200" dirty="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VILLE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SPÉCIALITÉ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Larry Leiter </a:t>
                      </a:r>
                      <a:r>
                        <a:rPr lang="en-GB" sz="1800" smtClean="0">
                          <a:effectLst/>
                        </a:rPr>
                        <a:t>(co-président)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Toronto, ON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Alice Cheng </a:t>
                      </a:r>
                      <a:r>
                        <a:rPr lang="en-GB" sz="1800" smtClean="0">
                          <a:effectLst/>
                        </a:rPr>
                        <a:t>(co-présidente)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Toronto, ON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Lori Berard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Winnipeg, MB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Éducateur</a:t>
                      </a:r>
                      <a:r>
                        <a:rPr lang="en-GB" sz="1800" baseline="0" dirty="0" smtClean="0">
                          <a:effectLst/>
                        </a:rPr>
                        <a:t> </a:t>
                      </a:r>
                      <a:r>
                        <a:rPr lang="en-GB" sz="1800" baseline="0" dirty="0" err="1" smtClean="0">
                          <a:effectLst/>
                        </a:rPr>
                        <a:t>certifié</a:t>
                      </a:r>
                      <a:r>
                        <a:rPr lang="en-GB" sz="1800" baseline="0" dirty="0" smtClean="0">
                          <a:effectLst/>
                        </a:rPr>
                        <a:t> en </a:t>
                      </a:r>
                      <a:r>
                        <a:rPr lang="en-GB" sz="1800" baseline="0" dirty="0" err="1" smtClean="0">
                          <a:effectLst/>
                        </a:rPr>
                        <a:t>diabète</a:t>
                      </a:r>
                      <a:endParaRPr lang="en-US" sz="1200" dirty="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Maureen Clement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Vernon, </a:t>
                      </a:r>
                      <a:r>
                        <a:rPr lang="en-GB" sz="1800" smtClean="0">
                          <a:effectLst/>
                        </a:rPr>
                        <a:t>C.-B.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MPR (diabétologue)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Kim Connelly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Toronto, ON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Cardiologue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Jean-Marie Ekoe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Montréal, QC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Pierre Filteau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Saint-Marc Des Carrières, QC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MPR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Ron Goldenberg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Thornhill, ON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Stewart Harris 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London, ON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MPR (diabétologue)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Mark Lipman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Montréal, QC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Néphrologue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Lori MacCallum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Toronto, ON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Pharmacien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Peter Senior 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Edmonton, AB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David Shu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New Westminster, </a:t>
                      </a:r>
                      <a:r>
                        <a:rPr lang="fr-FR" sz="1800" dirty="0" err="1" smtClean="0">
                          <a:effectLst/>
                        </a:rPr>
                        <a:t>C.-B</a:t>
                      </a:r>
                      <a:r>
                        <a:rPr lang="fr-FR" sz="1800" dirty="0" smtClean="0">
                          <a:effectLst/>
                        </a:rPr>
                        <a:t>.</a:t>
                      </a:r>
                      <a:endParaRPr lang="en-US" sz="1200" dirty="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Thomas Ransom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Halifax, </a:t>
                      </a:r>
                      <a:r>
                        <a:rPr lang="fr-FR" sz="1800" smtClean="0">
                          <a:effectLst/>
                        </a:rPr>
                        <a:t>N.-É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Dana Whitham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Toronto, ON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Diététiste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Jean-François </a:t>
                      </a:r>
                      <a:r>
                        <a:rPr lang="en-GB" sz="1800" dirty="0">
                          <a:effectLst/>
                        </a:rPr>
                        <a:t>Yale</a:t>
                      </a:r>
                      <a:endParaRPr lang="en-US" sz="1200" dirty="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Montréal, QC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2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Pam Katz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BB054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Winnipeg, MB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Endocrinologie</a:t>
                      </a:r>
                      <a:endParaRPr lang="en-US" sz="1200">
                        <a:solidFill>
                          <a:srgbClr val="943634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-304800" y="6627707"/>
            <a:ext cx="8991600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32999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Comité de planification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Sélection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du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comité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de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planification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Arial Narrow" panose="020B0606020202030204" pitchFamily="34" charset="0"/>
              </a:rPr>
              <a:t>Sélectionné</a:t>
            </a:r>
            <a:r>
              <a:rPr lang="en-US" dirty="0" smtClean="0">
                <a:latin typeface="Arial Narrow" panose="020B0606020202030204" pitchFamily="34" charset="0"/>
              </a:rPr>
              <a:t> par le </a:t>
            </a:r>
            <a:r>
              <a:rPr lang="en-US" dirty="0" err="1" smtClean="0">
                <a:latin typeface="Arial Narrow" panose="020B0606020202030204" pitchFamily="34" charset="0"/>
              </a:rPr>
              <a:t>CCRC</a:t>
            </a:r>
            <a:r>
              <a:rPr lang="en-US" dirty="0" smtClean="0">
                <a:latin typeface="Arial Narrow" panose="020B0606020202030204" pitchFamily="34" charset="0"/>
              </a:rPr>
              <a:t> avec </a:t>
            </a:r>
            <a:r>
              <a:rPr lang="en-US" dirty="0" err="1" smtClean="0">
                <a:latin typeface="Arial Narrow" panose="020B0606020202030204" pitchFamily="34" charset="0"/>
              </a:rPr>
              <a:t>l’aide</a:t>
            </a:r>
            <a:r>
              <a:rPr lang="en-US" dirty="0" smtClean="0">
                <a:latin typeface="Arial Narrow" panose="020B0606020202030204" pitchFamily="34" charset="0"/>
              </a:rPr>
              <a:t> des co-</a:t>
            </a:r>
            <a:r>
              <a:rPr lang="en-US" dirty="0" err="1" smtClean="0">
                <a:latin typeface="Arial Narrow" panose="020B0606020202030204" pitchFamily="34" charset="0"/>
              </a:rPr>
              <a:t>présidents</a:t>
            </a:r>
            <a:r>
              <a:rPr lang="en-US" dirty="0" smtClean="0">
                <a:latin typeface="Arial Narrow" panose="020B0606020202030204" pitchFamily="34" charset="0"/>
              </a:rPr>
              <a:t> du </a:t>
            </a:r>
            <a:r>
              <a:rPr lang="en-US" dirty="0" err="1" smtClean="0">
                <a:latin typeface="Arial Narrow" panose="020B0606020202030204" pitchFamily="34" charset="0"/>
              </a:rPr>
              <a:t>programme</a:t>
            </a:r>
            <a:r>
              <a:rPr lang="en-US" dirty="0" smtClean="0"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latin typeface="Arial Narrow" panose="020B0606020202030204" pitchFamily="34" charset="0"/>
              </a:rPr>
              <a:t>selon</a:t>
            </a:r>
            <a:r>
              <a:rPr lang="en-US" dirty="0" smtClean="0">
                <a:latin typeface="Arial Narrow" panose="020B0606020202030204" pitchFamily="34" charset="0"/>
              </a:rPr>
              <a:t> les </a:t>
            </a:r>
            <a:r>
              <a:rPr lang="en-US" dirty="0" err="1" smtClean="0">
                <a:latin typeface="Arial Narrow" panose="020B0606020202030204" pitchFamily="34" charset="0"/>
              </a:rPr>
              <a:t>critères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suivants</a:t>
            </a:r>
            <a:r>
              <a:rPr lang="en-US" dirty="0" smtClean="0">
                <a:latin typeface="Arial Narrow" panose="020B0606020202030204" pitchFamily="34" charset="0"/>
              </a:rPr>
              <a:t> :</a:t>
            </a:r>
            <a:endParaRPr lang="en-US" sz="1200" dirty="0">
              <a:latin typeface="Arial Narrow" panose="020B0606020202030204" pitchFamily="34" charset="0"/>
            </a:endParaRPr>
          </a:p>
          <a:p>
            <a:pPr lvl="2"/>
            <a:r>
              <a:rPr lang="en-GB" dirty="0" err="1" smtClean="0">
                <a:latin typeface="Arial Narrow" panose="020B0606020202030204" pitchFamily="34" charset="0"/>
              </a:rPr>
              <a:t>Intérêt</a:t>
            </a:r>
            <a:r>
              <a:rPr lang="en-GB" dirty="0" smtClean="0">
                <a:latin typeface="Arial Narrow" panose="020B0606020202030204" pitchFamily="34" charset="0"/>
              </a:rPr>
              <a:t> à </a:t>
            </a:r>
            <a:r>
              <a:rPr lang="en-GB" dirty="0" err="1" smtClean="0">
                <a:latin typeface="Arial Narrow" panose="020B0606020202030204" pitchFamily="34" charset="0"/>
              </a:rPr>
              <a:t>l’égard</a:t>
            </a:r>
            <a:r>
              <a:rPr lang="en-GB" dirty="0" smtClean="0">
                <a:latin typeface="Arial Narrow" panose="020B0606020202030204" pitchFamily="34" charset="0"/>
              </a:rPr>
              <a:t> du </a:t>
            </a:r>
            <a:r>
              <a:rPr lang="en-GB" dirty="0" err="1" smtClean="0">
                <a:latin typeface="Arial Narrow" panose="020B0606020202030204" pitchFamily="34" charset="0"/>
              </a:rPr>
              <a:t>domaine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thérapeutique</a:t>
            </a:r>
            <a:r>
              <a:rPr lang="en-GB" dirty="0" smtClean="0">
                <a:latin typeface="Arial Narrow" panose="020B0606020202030204" pitchFamily="34" charset="0"/>
              </a:rPr>
              <a:t> du </a:t>
            </a:r>
            <a:r>
              <a:rPr lang="en-GB" dirty="0" err="1" smtClean="0">
                <a:latin typeface="Arial Narrow" panose="020B0606020202030204" pitchFamily="34" charset="0"/>
              </a:rPr>
              <a:t>diabète</a:t>
            </a:r>
            <a:r>
              <a:rPr lang="en-GB" dirty="0" smtClean="0">
                <a:latin typeface="Arial Narrow" panose="020B0606020202030204" pitchFamily="34" charset="0"/>
              </a:rPr>
              <a:t> et contribution au </a:t>
            </a:r>
            <a:r>
              <a:rPr lang="en-GB" dirty="0" err="1" smtClean="0">
                <a:latin typeface="Arial Narrow" panose="020B0606020202030204" pitchFamily="34" charset="0"/>
              </a:rPr>
              <a:t>domaine</a:t>
            </a:r>
            <a:endParaRPr lang="en-US" sz="2000" dirty="0">
              <a:latin typeface="Arial Narrow" panose="020B0606020202030204" pitchFamily="34" charset="0"/>
            </a:endParaRPr>
          </a:p>
          <a:p>
            <a:pPr lvl="2"/>
            <a:r>
              <a:rPr lang="en-GB" dirty="0" smtClean="0">
                <a:latin typeface="Arial Narrow" panose="020B0606020202030204" pitchFamily="34" charset="0"/>
              </a:rPr>
              <a:t>Profession/</a:t>
            </a:r>
            <a:r>
              <a:rPr lang="en-GB" dirty="0" err="1" smtClean="0">
                <a:latin typeface="Arial Narrow" panose="020B0606020202030204" pitchFamily="34" charset="0"/>
              </a:rPr>
              <a:t>spécialité</a:t>
            </a:r>
            <a:endParaRPr lang="en-US" sz="2000" dirty="0">
              <a:latin typeface="Arial Narrow" panose="020B0606020202030204" pitchFamily="34" charset="0"/>
            </a:endParaRPr>
          </a:p>
          <a:p>
            <a:pPr lvl="2"/>
            <a:r>
              <a:rPr lang="en-GB" dirty="0" err="1" smtClean="0">
                <a:latin typeface="Arial Narrow" panose="020B0606020202030204" pitchFamily="34" charset="0"/>
              </a:rPr>
              <a:t>Degré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d’expertise</a:t>
            </a:r>
            <a:r>
              <a:rPr lang="en-GB" dirty="0" smtClean="0">
                <a:latin typeface="Arial Narrow" panose="020B0606020202030204" pitchFamily="34" charset="0"/>
              </a:rPr>
              <a:t> et </a:t>
            </a:r>
            <a:r>
              <a:rPr lang="en-GB" dirty="0" err="1" smtClean="0">
                <a:latin typeface="Arial Narrow" panose="020B0606020202030204" pitchFamily="34" charset="0"/>
              </a:rPr>
              <a:t>réputation</a:t>
            </a:r>
            <a:r>
              <a:rPr lang="en-GB" dirty="0" smtClean="0">
                <a:latin typeface="Arial Narrow" panose="020B0606020202030204" pitchFamily="34" charset="0"/>
              </a:rPr>
              <a:t> à </a:t>
            </a:r>
            <a:r>
              <a:rPr lang="en-GB" dirty="0" err="1" smtClean="0">
                <a:latin typeface="Arial Narrow" panose="020B0606020202030204" pitchFamily="34" charset="0"/>
              </a:rPr>
              <a:t>l’échelle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régionale</a:t>
            </a:r>
            <a:r>
              <a:rPr lang="en-GB" dirty="0" smtClean="0">
                <a:latin typeface="Arial Narrow" panose="020B0606020202030204" pitchFamily="34" charset="0"/>
              </a:rPr>
              <a:t> et </a:t>
            </a:r>
            <a:r>
              <a:rPr lang="en-GB" dirty="0" err="1" smtClean="0">
                <a:latin typeface="Arial Narrow" panose="020B0606020202030204" pitchFamily="34" charset="0"/>
              </a:rPr>
              <a:t>nationale</a:t>
            </a:r>
            <a:endParaRPr lang="en-US" sz="2000" dirty="0">
              <a:latin typeface="Arial Narrow" panose="020B0606020202030204" pitchFamily="34" charset="0"/>
            </a:endParaRPr>
          </a:p>
          <a:p>
            <a:pPr lvl="2"/>
            <a:r>
              <a:rPr lang="de-DE" dirty="0" err="1" smtClean="0">
                <a:latin typeface="Arial Narrow" panose="020B0606020202030204" pitchFamily="34" charset="0"/>
              </a:rPr>
              <a:t>Collaboration</a:t>
            </a:r>
            <a:r>
              <a:rPr lang="de-DE" dirty="0" smtClean="0">
                <a:latin typeface="Arial Narrow" panose="020B0606020202030204" pitchFamily="34" charset="0"/>
              </a:rPr>
              <a:t> </a:t>
            </a:r>
            <a:r>
              <a:rPr lang="de-DE" dirty="0" err="1" smtClean="0">
                <a:latin typeface="Arial Narrow" panose="020B0606020202030204" pitchFamily="34" charset="0"/>
              </a:rPr>
              <a:t>antérieure</a:t>
            </a:r>
            <a:r>
              <a:rPr lang="de-DE" dirty="0" smtClean="0">
                <a:latin typeface="Arial Narrow" panose="020B0606020202030204" pitchFamily="34" charset="0"/>
              </a:rPr>
              <a:t> et </a:t>
            </a:r>
            <a:r>
              <a:rPr lang="de-DE" dirty="0" err="1" smtClean="0">
                <a:latin typeface="Arial Narrow" panose="020B0606020202030204" pitchFamily="34" charset="0"/>
              </a:rPr>
              <a:t>capacité</a:t>
            </a:r>
            <a:r>
              <a:rPr lang="de-DE" dirty="0" smtClean="0">
                <a:latin typeface="Arial Narrow" panose="020B0606020202030204" pitchFamily="34" charset="0"/>
              </a:rPr>
              <a:t> à </a:t>
            </a:r>
            <a:r>
              <a:rPr lang="de-DE" dirty="0" err="1" smtClean="0">
                <a:latin typeface="Arial Narrow" panose="020B0606020202030204" pitchFamily="34" charset="0"/>
              </a:rPr>
              <a:t>fournir</a:t>
            </a:r>
            <a:r>
              <a:rPr lang="de-DE" dirty="0" smtClean="0">
                <a:latin typeface="Arial Narrow" panose="020B0606020202030204" pitchFamily="34" charset="0"/>
              </a:rPr>
              <a:t> du </a:t>
            </a:r>
            <a:r>
              <a:rPr lang="de-DE" dirty="0" err="1" smtClean="0">
                <a:latin typeface="Arial Narrow" panose="020B0606020202030204" pitchFamily="34" charset="0"/>
              </a:rPr>
              <a:t>contenu</a:t>
            </a:r>
            <a:r>
              <a:rPr lang="de-DE" dirty="0" smtClean="0">
                <a:latin typeface="Arial Narrow" panose="020B0606020202030204" pitchFamily="34" charset="0"/>
              </a:rPr>
              <a:t> </a:t>
            </a:r>
            <a:r>
              <a:rPr lang="de-DE" dirty="0" err="1" smtClean="0">
                <a:latin typeface="Arial Narrow" panose="020B0606020202030204" pitchFamily="34" charset="0"/>
              </a:rPr>
              <a:t>novateur</a:t>
            </a:r>
            <a:r>
              <a:rPr lang="de-DE" dirty="0" smtClean="0">
                <a:latin typeface="Arial Narrow" panose="020B0606020202030204" pitchFamily="34" charset="0"/>
              </a:rPr>
              <a:t> s</a:t>
            </a:r>
            <a:r>
              <a:rPr lang="en-GB" dirty="0" smtClean="0">
                <a:latin typeface="Arial Narrow" panose="020B0606020202030204" pitchFamily="34" charset="0"/>
              </a:rPr>
              <a:t>’</a:t>
            </a:r>
            <a:r>
              <a:rPr lang="de-DE" dirty="0" err="1" smtClean="0">
                <a:latin typeface="Arial Narrow" panose="020B0606020202030204" pitchFamily="34" charset="0"/>
              </a:rPr>
              <a:t>harmonisant</a:t>
            </a:r>
            <a:r>
              <a:rPr lang="de-DE" dirty="0" smtClean="0">
                <a:latin typeface="Arial Narrow" panose="020B0606020202030204" pitchFamily="34" charset="0"/>
              </a:rPr>
              <a:t> </a:t>
            </a:r>
            <a:r>
              <a:rPr lang="de-DE" dirty="0" err="1" smtClean="0">
                <a:latin typeface="Arial Narrow" panose="020B0606020202030204" pitchFamily="34" charset="0"/>
              </a:rPr>
              <a:t>avec</a:t>
            </a:r>
            <a:r>
              <a:rPr lang="de-DE" dirty="0" smtClean="0">
                <a:latin typeface="Arial Narrow" panose="020B0606020202030204" pitchFamily="34" charset="0"/>
              </a:rPr>
              <a:t> la </a:t>
            </a:r>
            <a:r>
              <a:rPr lang="de-DE" dirty="0" err="1" smtClean="0">
                <a:latin typeface="Arial Narrow" panose="020B0606020202030204" pitchFamily="34" charset="0"/>
              </a:rPr>
              <a:t>portée</a:t>
            </a:r>
            <a:r>
              <a:rPr lang="de-DE" dirty="0" smtClean="0">
                <a:latin typeface="Arial Narrow" panose="020B0606020202030204" pitchFamily="34" charset="0"/>
              </a:rPr>
              <a:t> du </a:t>
            </a:r>
            <a:r>
              <a:rPr lang="de-DE" dirty="0" err="1" smtClean="0">
                <a:latin typeface="Arial Narrow" panose="020B0606020202030204" pitchFamily="34" charset="0"/>
              </a:rPr>
              <a:t>programme</a:t>
            </a:r>
            <a:r>
              <a:rPr lang="de-DE" dirty="0" smtClean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-304799" y="6629400"/>
            <a:ext cx="9030836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et Eli Lilly Canada.</a:t>
            </a:r>
          </a:p>
        </p:txBody>
      </p:sp>
    </p:spTree>
    <p:extLst>
      <p:ext uri="{BB962C8B-B14F-4D97-AF65-F5344CB8AC3E}">
        <p14:creationId xmlns:p14="http://schemas.microsoft.com/office/powerpoint/2010/main" val="24240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6650726"/>
            <a:ext cx="8726037" cy="19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pic>
        <p:nvPicPr>
          <p:cNvPr id="7" name="Picture 2" descr="C:\Users\goldinl.CTU\AppData\Local\Microsoft\Windows\Temporary Internet Files\Content.Outlook\OQUTX7GM\CHRC logo_HEARTicon (2)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DFC"/>
              </a:clrFrom>
              <a:clrTo>
                <a:srgbClr val="FFFDFC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2" y="6551221"/>
            <a:ext cx="282167" cy="2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>
            <p:custDataLst>
              <p:tags r:id="rId3"/>
            </p:custDataLst>
          </p:nvPr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514599" y="297359"/>
            <a:ext cx="6551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Comité de planification</a:t>
            </a:r>
            <a:endParaRPr lang="en-CA" sz="4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" y="0"/>
            <a:ext cx="2745740" cy="78363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Responsabilités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du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comité</a:t>
            </a:r>
            <a:r>
              <a:rPr lang="en-US" b="1" dirty="0" smtClean="0">
                <a:solidFill>
                  <a:srgbClr val="BB054A"/>
                </a:solidFill>
                <a:latin typeface="Arial Narrow" panose="020B0606020202030204" pitchFamily="34" charset="0"/>
              </a:rPr>
              <a:t> de </a:t>
            </a:r>
            <a:r>
              <a:rPr lang="en-US" b="1" dirty="0" err="1" smtClean="0">
                <a:solidFill>
                  <a:srgbClr val="BB054A"/>
                </a:solidFill>
                <a:latin typeface="Arial Narrow" panose="020B0606020202030204" pitchFamily="34" charset="0"/>
              </a:rPr>
              <a:t>planification</a:t>
            </a:r>
            <a:endParaRPr lang="en-US" b="1" dirty="0" smtClean="0">
              <a:solidFill>
                <a:srgbClr val="BB054A"/>
              </a:solidFill>
              <a:latin typeface="Arial Narrow" panose="020B0606020202030204" pitchFamily="34" charset="0"/>
            </a:endParaRPr>
          </a:p>
          <a:p>
            <a:pPr lvl="1"/>
            <a:r>
              <a:rPr lang="en-GB" dirty="0" smtClean="0">
                <a:latin typeface="Arial Narrow" panose="020B0606020202030204" pitchFamily="34" charset="0"/>
              </a:rPr>
              <a:t>Assurer </a:t>
            </a:r>
            <a:r>
              <a:rPr lang="en-GB" dirty="0" err="1" smtClean="0">
                <a:latin typeface="Arial Narrow" panose="020B0606020202030204" pitchFamily="34" charset="0"/>
              </a:rPr>
              <a:t>l’intégrité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scientifique</a:t>
            </a:r>
            <a:r>
              <a:rPr lang="en-GB" dirty="0" smtClean="0">
                <a:latin typeface="Arial Narrow" panose="020B0606020202030204" pitchFamily="34" charset="0"/>
              </a:rPr>
              <a:t> du programme et </a:t>
            </a:r>
            <a:r>
              <a:rPr lang="en-GB" dirty="0" err="1" smtClean="0">
                <a:latin typeface="Arial Narrow" panose="020B0606020202030204" pitchFamily="34" charset="0"/>
              </a:rPr>
              <a:t>l’atteinte</a:t>
            </a:r>
            <a:r>
              <a:rPr lang="en-GB" dirty="0" smtClean="0">
                <a:latin typeface="Arial Narrow" panose="020B0606020202030204" pitchFamily="34" charset="0"/>
              </a:rPr>
              <a:t> des </a:t>
            </a:r>
            <a:r>
              <a:rPr lang="en-GB" dirty="0" err="1" smtClean="0">
                <a:latin typeface="Arial Narrow" panose="020B0606020202030204" pitchFamily="34" charset="0"/>
              </a:rPr>
              <a:t>objectifs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GB" dirty="0" err="1" smtClean="0">
                <a:latin typeface="Arial Narrow" panose="020B0606020202030204" pitchFamily="34" charset="0"/>
              </a:rPr>
              <a:t>Élaborer</a:t>
            </a:r>
            <a:r>
              <a:rPr lang="en-GB" dirty="0" smtClean="0">
                <a:latin typeface="Arial Narrow" panose="020B0606020202030204" pitchFamily="34" charset="0"/>
              </a:rPr>
              <a:t> le </a:t>
            </a:r>
            <a:r>
              <a:rPr lang="en-GB" dirty="0" err="1" smtClean="0">
                <a:latin typeface="Arial Narrow" panose="020B0606020202030204" pitchFamily="34" charset="0"/>
              </a:rPr>
              <a:t>contenu</a:t>
            </a:r>
            <a:r>
              <a:rPr lang="en-GB" dirty="0" smtClean="0">
                <a:latin typeface="Arial Narrow" panose="020B0606020202030204" pitchFamily="34" charset="0"/>
              </a:rPr>
              <a:t> et le </a:t>
            </a:r>
            <a:r>
              <a:rPr lang="en-GB" dirty="0" err="1" smtClean="0">
                <a:latin typeface="Arial Narrow" panose="020B0606020202030204" pitchFamily="34" charset="0"/>
              </a:rPr>
              <a:t>matériel</a:t>
            </a:r>
            <a:r>
              <a:rPr lang="en-GB" dirty="0" smtClean="0">
                <a:latin typeface="Arial Narrow" panose="020B0606020202030204" pitchFamily="34" charset="0"/>
              </a:rPr>
              <a:t> du programme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GB" dirty="0" err="1" smtClean="0">
                <a:latin typeface="Arial Narrow" panose="020B0606020202030204" pitchFamily="34" charset="0"/>
              </a:rPr>
              <a:t>Être</a:t>
            </a:r>
            <a:r>
              <a:rPr lang="en-GB" dirty="0" smtClean="0">
                <a:latin typeface="Arial Narrow" panose="020B0606020202030204" pitchFamily="34" charset="0"/>
              </a:rPr>
              <a:t> le </a:t>
            </a:r>
            <a:r>
              <a:rPr lang="en-GB" dirty="0" err="1" smtClean="0">
                <a:latin typeface="Arial Narrow" panose="020B0606020202030204" pitchFamily="34" charset="0"/>
              </a:rPr>
              <a:t>porte</a:t>
            </a:r>
            <a:r>
              <a:rPr lang="en-GB" dirty="0" smtClean="0">
                <a:latin typeface="Arial Narrow" panose="020B0606020202030204" pitchFamily="34" charset="0"/>
              </a:rPr>
              <a:t>-parole du programme à </a:t>
            </a:r>
            <a:r>
              <a:rPr lang="en-GB" dirty="0" err="1" smtClean="0">
                <a:latin typeface="Arial Narrow" panose="020B0606020202030204" pitchFamily="34" charset="0"/>
              </a:rPr>
              <a:t>l’échelle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nationale</a:t>
            </a:r>
            <a:r>
              <a:rPr lang="en-GB" dirty="0" smtClean="0">
                <a:latin typeface="Arial Narrow" panose="020B0606020202030204" pitchFamily="34" charset="0"/>
              </a:rPr>
              <a:t> et </a:t>
            </a:r>
            <a:r>
              <a:rPr lang="en-GB" dirty="0" err="1" smtClean="0">
                <a:latin typeface="Arial Narrow" panose="020B0606020202030204" pitchFamily="34" charset="0"/>
              </a:rPr>
              <a:t>dans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leurs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communautés</a:t>
            </a:r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GB" dirty="0" smtClean="0">
                <a:latin typeface="Arial Narrow" panose="020B0606020202030204" pitchFamily="34" charset="0"/>
              </a:rPr>
              <a:t>Assurer le </a:t>
            </a:r>
            <a:r>
              <a:rPr lang="en-GB" dirty="0" err="1" smtClean="0">
                <a:latin typeface="Arial Narrow" panose="020B0606020202030204" pitchFamily="34" charset="0"/>
              </a:rPr>
              <a:t>mentorat</a:t>
            </a:r>
            <a:r>
              <a:rPr lang="en-GB" dirty="0" smtClean="0">
                <a:latin typeface="Arial Narrow" panose="020B0606020202030204" pitchFamily="34" charset="0"/>
              </a:rPr>
              <a:t> de 80 </a:t>
            </a:r>
            <a:r>
              <a:rPr lang="en-GB" dirty="0" err="1" smtClean="0">
                <a:latin typeface="Arial Narrow" panose="020B0606020202030204" pitchFamily="34" charset="0"/>
              </a:rPr>
              <a:t>spécialistes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communautaires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régionaux</a:t>
            </a:r>
            <a:endParaRPr lang="en-GB" dirty="0" smtClean="0">
              <a:latin typeface="Arial Narrow" panose="020B0606020202030204" pitchFamily="34" charset="0"/>
            </a:endParaRPr>
          </a:p>
          <a:p>
            <a:pPr lvl="1"/>
            <a:r>
              <a:rPr lang="en-GB" dirty="0" smtClean="0">
                <a:latin typeface="Arial Narrow" panose="020B0606020202030204" pitchFamily="34" charset="0"/>
              </a:rPr>
              <a:t>Les Drs </a:t>
            </a:r>
            <a:r>
              <a:rPr lang="en-GB" dirty="0" err="1">
                <a:latin typeface="Arial Narrow" panose="020B0606020202030204" pitchFamily="34" charset="0"/>
              </a:rPr>
              <a:t>Leiter</a:t>
            </a:r>
            <a:r>
              <a:rPr lang="en-GB" dirty="0">
                <a:latin typeface="Arial Narrow" panose="020B0606020202030204" pitchFamily="34" charset="0"/>
              </a:rPr>
              <a:t> </a:t>
            </a:r>
            <a:r>
              <a:rPr lang="en-GB" dirty="0" smtClean="0">
                <a:latin typeface="Arial Narrow" panose="020B0606020202030204" pitchFamily="34" charset="0"/>
              </a:rPr>
              <a:t>et Cheng (</a:t>
            </a:r>
            <a:r>
              <a:rPr lang="en-GB" dirty="0" err="1" smtClean="0">
                <a:latin typeface="Arial Narrow" panose="020B0606020202030204" pitchFamily="34" charset="0"/>
              </a:rPr>
              <a:t>en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qualité</a:t>
            </a:r>
            <a:r>
              <a:rPr lang="en-GB" dirty="0" smtClean="0">
                <a:latin typeface="Arial Narrow" panose="020B0606020202030204" pitchFamily="34" charset="0"/>
              </a:rPr>
              <a:t> de co-</a:t>
            </a:r>
            <a:r>
              <a:rPr lang="en-GB" dirty="0" err="1" smtClean="0">
                <a:latin typeface="Arial Narrow" panose="020B0606020202030204" pitchFamily="34" charset="0"/>
              </a:rPr>
              <a:t>présidents</a:t>
            </a:r>
            <a:r>
              <a:rPr lang="en-GB" dirty="0" smtClean="0">
                <a:latin typeface="Arial Narrow" panose="020B0606020202030204" pitchFamily="34" charset="0"/>
              </a:rPr>
              <a:t>) </a:t>
            </a:r>
            <a:r>
              <a:rPr lang="en-GB" dirty="0" err="1" smtClean="0">
                <a:latin typeface="Arial Narrow" panose="020B0606020202030204" pitchFamily="34" charset="0"/>
              </a:rPr>
              <a:t>dirigeront</a:t>
            </a:r>
            <a:r>
              <a:rPr lang="en-GB" dirty="0" smtClean="0">
                <a:latin typeface="Arial Narrow" panose="020B0606020202030204" pitchFamily="34" charset="0"/>
              </a:rPr>
              <a:t> la </a:t>
            </a:r>
            <a:r>
              <a:rPr lang="en-GB" dirty="0" err="1" smtClean="0">
                <a:latin typeface="Arial Narrow" panose="020B0606020202030204" pitchFamily="34" charset="0"/>
              </a:rPr>
              <a:t>soumission</a:t>
            </a:r>
            <a:r>
              <a:rPr lang="en-GB" dirty="0" smtClean="0">
                <a:latin typeface="Arial Narrow" panose="020B0606020202030204" pitchFamily="34" charset="0"/>
              </a:rPr>
              <a:t> au </a:t>
            </a:r>
            <a:r>
              <a:rPr lang="en-GB" dirty="0" err="1" smtClean="0">
                <a:latin typeface="Arial Narrow" panose="020B0606020202030204" pitchFamily="34" charset="0"/>
              </a:rPr>
              <a:t>comité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d’éthique</a:t>
            </a:r>
            <a:r>
              <a:rPr lang="en-GB" dirty="0" smtClean="0">
                <a:latin typeface="Arial Narrow" panose="020B0606020202030204" pitchFamily="34" charset="0"/>
              </a:rPr>
              <a:t> central du </a:t>
            </a:r>
            <a:r>
              <a:rPr lang="en-GB" dirty="0" err="1" smtClean="0">
                <a:latin typeface="Arial Narrow" panose="020B0606020202030204" pitchFamily="34" charset="0"/>
              </a:rPr>
              <a:t>protocole</a:t>
            </a:r>
            <a:r>
              <a:rPr lang="en-GB" dirty="0" smtClean="0">
                <a:latin typeface="Arial Narrow" panose="020B0606020202030204" pitchFamily="34" charset="0"/>
              </a:rPr>
              <a:t> et du </a:t>
            </a:r>
            <a:r>
              <a:rPr lang="en-GB" dirty="0" err="1" smtClean="0">
                <a:latin typeface="Arial Narrow" panose="020B0606020202030204" pitchFamily="34" charset="0"/>
              </a:rPr>
              <a:t>matériel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afin</a:t>
            </a:r>
            <a:r>
              <a:rPr lang="en-GB" dirty="0" smtClean="0">
                <a:latin typeface="Arial Narrow" panose="020B0606020202030204" pitchFamily="34" charset="0"/>
              </a:rPr>
              <a:t> de </a:t>
            </a:r>
            <a:r>
              <a:rPr lang="en-GB" dirty="0" err="1" smtClean="0">
                <a:latin typeface="Arial Narrow" panose="020B0606020202030204" pitchFamily="34" charset="0"/>
              </a:rPr>
              <a:t>s’assurer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qu’ils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sont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conformes</a:t>
            </a:r>
            <a:r>
              <a:rPr lang="en-GB" dirty="0" smtClean="0">
                <a:latin typeface="Arial Narrow" panose="020B0606020202030204" pitchFamily="34" charset="0"/>
              </a:rPr>
              <a:t> aux </a:t>
            </a:r>
            <a:r>
              <a:rPr lang="en-GB" dirty="0" err="1" smtClean="0">
                <a:latin typeface="Arial Narrow" panose="020B0606020202030204" pitchFamily="34" charset="0"/>
              </a:rPr>
              <a:t>exigences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réglementaires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en</a:t>
            </a:r>
            <a:r>
              <a:rPr lang="en-GB" dirty="0" smtClean="0">
                <a:latin typeface="Arial Narrow" panose="020B0606020202030204" pitchFamily="34" charset="0"/>
              </a:rPr>
              <a:t> </a:t>
            </a:r>
            <a:r>
              <a:rPr lang="en-GB" dirty="0" err="1" smtClean="0">
                <a:latin typeface="Arial Narrow" panose="020B0606020202030204" pitchFamily="34" charset="0"/>
              </a:rPr>
              <a:t>vigueur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-304799" y="6629400"/>
            <a:ext cx="9030836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sz="1000" dirty="0" err="1">
                <a:latin typeface="Arial Narrow" panose="020B0606020202030204" pitchFamily="34" charset="0"/>
              </a:rPr>
              <a:t>Réservé</a:t>
            </a:r>
            <a:r>
              <a:rPr lang="en-US" sz="1000" dirty="0">
                <a:latin typeface="Arial Narrow" panose="020B0606020202030204" pitchFamily="34" charset="0"/>
              </a:rPr>
              <a:t> à </a:t>
            </a:r>
            <a:r>
              <a:rPr lang="en-US" sz="1000" dirty="0" err="1">
                <a:latin typeface="Arial Narrow" panose="020B0606020202030204" pitchFamily="34" charset="0"/>
              </a:rPr>
              <a:t>l’usage</a:t>
            </a:r>
            <a:r>
              <a:rPr lang="en-US" sz="1000" dirty="0">
                <a:latin typeface="Arial Narrow" panose="020B0606020202030204" pitchFamily="34" charset="0"/>
              </a:rPr>
              <a:t> interne </a:t>
            </a:r>
            <a:r>
              <a:rPr lang="en-US" sz="1000" dirty="0" err="1">
                <a:latin typeface="Arial Narrow" panose="020B0606020202030204" pitchFamily="34" charset="0"/>
              </a:rPr>
              <a:t>seulement</a:t>
            </a:r>
            <a:r>
              <a:rPr lang="en-US" sz="1000" dirty="0">
                <a:latin typeface="Arial Narrow" panose="020B0606020202030204" pitchFamily="34" charset="0"/>
              </a:rPr>
              <a:t>. Ne </a:t>
            </a:r>
            <a:r>
              <a:rPr lang="en-US" sz="1000" dirty="0" err="1">
                <a:latin typeface="Arial Narrow" panose="020B0606020202030204" pitchFamily="34" charset="0"/>
              </a:rPr>
              <a:t>doit</a:t>
            </a:r>
            <a:r>
              <a:rPr lang="en-US" sz="1000" dirty="0">
                <a:latin typeface="Arial Narrow" panose="020B0606020202030204" pitchFamily="34" charset="0"/>
              </a:rPr>
              <a:t> pas </a:t>
            </a:r>
            <a:r>
              <a:rPr lang="en-US" sz="1000" dirty="0" err="1">
                <a:latin typeface="Arial Narrow" panose="020B0606020202030204" pitchFamily="34" charset="0"/>
              </a:rPr>
              <a:t>être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utilisé</a:t>
            </a:r>
            <a:r>
              <a:rPr lang="en-US" sz="1000" dirty="0">
                <a:latin typeface="Arial Narrow" panose="020B0606020202030204" pitchFamily="34" charset="0"/>
              </a:rPr>
              <a:t> pour </a:t>
            </a:r>
            <a:r>
              <a:rPr lang="en-US" sz="1000" dirty="0" err="1">
                <a:latin typeface="Arial Narrow" panose="020B0606020202030204" pitchFamily="34" charset="0"/>
              </a:rPr>
              <a:t>donner</a:t>
            </a:r>
            <a:r>
              <a:rPr lang="en-US" sz="1000" dirty="0">
                <a:latin typeface="Arial Narrow" panose="020B0606020202030204" pitchFamily="34" charset="0"/>
              </a:rPr>
              <a:t> des </a:t>
            </a:r>
            <a:r>
              <a:rPr lang="en-US" sz="1000" dirty="0" err="1">
                <a:latin typeface="Arial Narrow" panose="020B0606020202030204" pitchFamily="34" charset="0"/>
              </a:rPr>
              <a:t>renseignements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détaillés</a:t>
            </a:r>
            <a:r>
              <a:rPr lang="en-US" sz="1000" dirty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sur</a:t>
            </a:r>
            <a:r>
              <a:rPr lang="en-US" sz="1000" dirty="0">
                <a:latin typeface="Arial Narrow" panose="020B0606020202030204" pitchFamily="34" charset="0"/>
              </a:rPr>
              <a:t> le </a:t>
            </a:r>
            <a:r>
              <a:rPr lang="en-US" sz="1000" dirty="0" err="1">
                <a:latin typeface="Arial Narrow" panose="020B0606020202030204" pitchFamily="34" charset="0"/>
              </a:rPr>
              <a:t>produit</a:t>
            </a:r>
            <a:r>
              <a:rPr lang="en-US" sz="1000" dirty="0">
                <a:latin typeface="Arial Narrow" panose="020B0606020202030204" pitchFamily="34" charset="0"/>
              </a:rPr>
              <a:t>. </a:t>
            </a:r>
            <a:r>
              <a:rPr lang="en-US" sz="1000" dirty="0" err="1">
                <a:latin typeface="Arial Narrow" panose="020B0606020202030204" pitchFamily="34" charset="0"/>
              </a:rPr>
              <a:t>Confidentiel</a:t>
            </a:r>
            <a:r>
              <a:rPr lang="en-US" sz="1000" dirty="0">
                <a:latin typeface="Arial Narrow" panose="020B0606020202030204" pitchFamily="34" charset="0"/>
              </a:rPr>
              <a:t>. Copyright </a:t>
            </a:r>
            <a:r>
              <a:rPr lang="en-US" sz="1000" dirty="0" err="1" smtClean="0">
                <a:latin typeface="Arial Narrow" panose="020B0606020202030204" pitchFamily="34" charset="0"/>
              </a:rPr>
              <a:t>Boehringer</a:t>
            </a:r>
            <a:r>
              <a:rPr lang="en-US" sz="1000" dirty="0" smtClean="0"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latin typeface="Arial Narrow" panose="020B0606020202030204" pitchFamily="34" charset="0"/>
              </a:rPr>
              <a:t>Ingelheim</a:t>
            </a:r>
            <a:r>
              <a:rPr lang="en-US" sz="1000" dirty="0">
                <a:latin typeface="Arial Narrow" panose="020B0606020202030204" pitchFamily="34" charset="0"/>
              </a:rPr>
              <a:t> et Eli Lilly Canada</a:t>
            </a:r>
          </a:p>
        </p:txBody>
      </p:sp>
    </p:spTree>
    <p:extLst>
      <p:ext uri="{BB962C8B-B14F-4D97-AF65-F5344CB8AC3E}">
        <p14:creationId xmlns:p14="http://schemas.microsoft.com/office/powerpoint/2010/main" val="30420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2339</Words>
  <Application>Microsoft Office PowerPoint</Application>
  <PresentationFormat>On-screen Show (4:3)</PresentationFormat>
  <Paragraphs>389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APERÇU DU PROGRAMME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Based Practice Program</dc:title>
  <dc:creator>Lianne Goldin</dc:creator>
  <cp:lastModifiedBy>Raquier,Luce  BI-CA-B</cp:lastModifiedBy>
  <cp:revision>218</cp:revision>
  <dcterms:created xsi:type="dcterms:W3CDTF">2014-06-01T18:10:16Z</dcterms:created>
  <dcterms:modified xsi:type="dcterms:W3CDTF">2015-08-12T17:01:34Z</dcterms:modified>
</cp:coreProperties>
</file>