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63" r:id="rId3"/>
    <p:sldId id="349" r:id="rId4"/>
    <p:sldId id="364" r:id="rId5"/>
    <p:sldId id="373" r:id="rId6"/>
    <p:sldId id="350" r:id="rId7"/>
    <p:sldId id="357" r:id="rId8"/>
    <p:sldId id="368" r:id="rId9"/>
    <p:sldId id="360" r:id="rId10"/>
    <p:sldId id="361" r:id="rId11"/>
    <p:sldId id="362" r:id="rId12"/>
    <p:sldId id="367" r:id="rId13"/>
    <p:sldId id="369" r:id="rId14"/>
    <p:sldId id="370" r:id="rId15"/>
    <p:sldId id="371" r:id="rId16"/>
    <p:sldId id="372" r:id="rId17"/>
    <p:sldId id="375" r:id="rId18"/>
    <p:sldId id="376" r:id="rId19"/>
    <p:sldId id="377" r:id="rId20"/>
    <p:sldId id="378" r:id="rId21"/>
    <p:sldId id="379" r:id="rId22"/>
    <p:sldId id="380" r:id="rId23"/>
    <p:sldId id="381" r:id="rId24"/>
    <p:sldId id="382" r:id="rId25"/>
    <p:sldId id="374" r:id="rId26"/>
    <p:sldId id="352" r:id="rId27"/>
    <p:sldId id="354" r:id="rId28"/>
    <p:sldId id="365" r:id="rId29"/>
    <p:sldId id="366" r:id="rId30"/>
    <p:sldId id="383" r:id="rId31"/>
    <p:sldId id="38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05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1476" y="-3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_rels/data4.xml.rels><?xml version="1.0" encoding="UTF-8" standalone="yes"?>
<Relationships xmlns="http://schemas.openxmlformats.org/package/2006/relationships"><Relationship Id="rId3" Type="http://schemas.openxmlformats.org/officeDocument/2006/relationships/hyperlink" Target="mailto:lgoldin@chrc.net" TargetMode="External"/><Relationship Id="rId2" Type="http://schemas.openxmlformats.org/officeDocument/2006/relationships/hyperlink" Target="mailto:webmaster@vistadm.ca" TargetMode="External"/><Relationship Id="rId1" Type="http://schemas.openxmlformats.org/officeDocument/2006/relationships/hyperlink" Target="mailto:info@vistadm.ca" TargetMode="External"/><Relationship Id="rId5" Type="http://schemas.openxmlformats.org/officeDocument/2006/relationships/hyperlink" Target="mailto:khourym@chrc.net" TargetMode="External"/><Relationship Id="rId4" Type="http://schemas.openxmlformats.org/officeDocument/2006/relationships/hyperlink" Target="mailto:gootgartsv@chrc.net" TargetMode="External"/></Relationships>
</file>

<file path=ppt/diagrams/_rels/data6.xml.rels><?xml version="1.0" encoding="UTF-8" standalone="yes"?>
<Relationships xmlns="http://schemas.openxmlformats.org/package/2006/relationships"><Relationship Id="rId2" Type="http://schemas.openxmlformats.org/officeDocument/2006/relationships/hyperlink" Target="mailto:webmaster@vistadm.ca" TargetMode="External"/><Relationship Id="rId1" Type="http://schemas.openxmlformats.org/officeDocument/2006/relationships/hyperlink" Target="mailto:info@vistadm.ca" TargetMode="External"/></Relationships>
</file>

<file path=ppt/diagrams/_rels/drawing6.xml.rels><?xml version="1.0" encoding="UTF-8" standalone="yes"?>
<Relationships xmlns="http://schemas.openxmlformats.org/package/2006/relationships"><Relationship Id="rId2" Type="http://schemas.openxmlformats.org/officeDocument/2006/relationships/hyperlink" Target="mailto:webmaster@vistadm.ca" TargetMode="External"/><Relationship Id="rId1" Type="http://schemas.openxmlformats.org/officeDocument/2006/relationships/hyperlink" Target="mailto:info@vistadm.ca"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16EBB9-675C-48D6-B125-518630BC446D}"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en-US"/>
        </a:p>
      </dgm:t>
    </dgm:pt>
    <dgm:pt modelId="{EFA2B9EB-02E1-4F44-B09F-E9C9A5C3F172}">
      <dgm:prSet phldrT="[Text]"/>
      <dgm:spPr>
        <a:solidFill>
          <a:srgbClr val="BB054A"/>
        </a:solidFill>
      </dgm:spPr>
      <dgm:t>
        <a:bodyPr/>
        <a:lstStyle/>
        <a:p>
          <a:r>
            <a:rPr lang="en-US" b="1" dirty="0" smtClean="0">
              <a:latin typeface="Arial Narrow" panose="020B0606020202030204" pitchFamily="34" charset="0"/>
            </a:rPr>
            <a:t>Program</a:t>
          </a:r>
          <a:endParaRPr lang="en-US" b="1" dirty="0">
            <a:latin typeface="Arial Narrow" panose="020B0606020202030204" pitchFamily="34" charset="0"/>
          </a:endParaRPr>
        </a:p>
      </dgm:t>
    </dgm:pt>
    <dgm:pt modelId="{6434ED32-2BBA-4CC3-B154-3D28862FB5E5}" type="parTrans" cxnId="{1F1D2B58-3CF7-445D-94A2-CC42CB80159E}">
      <dgm:prSet/>
      <dgm:spPr/>
      <dgm:t>
        <a:bodyPr/>
        <a:lstStyle/>
        <a:p>
          <a:endParaRPr lang="en-US">
            <a:latin typeface="Arial Narrow" panose="020B0606020202030204" pitchFamily="34" charset="0"/>
          </a:endParaRPr>
        </a:p>
      </dgm:t>
    </dgm:pt>
    <dgm:pt modelId="{3E5BE53B-CC8A-46DE-B1B2-C0448A754A25}" type="sibTrans" cxnId="{1F1D2B58-3CF7-445D-94A2-CC42CB80159E}">
      <dgm:prSet/>
      <dgm:spPr/>
      <dgm:t>
        <a:bodyPr/>
        <a:lstStyle/>
        <a:p>
          <a:endParaRPr lang="en-US">
            <a:latin typeface="Arial Narrow" panose="020B0606020202030204" pitchFamily="34" charset="0"/>
          </a:endParaRPr>
        </a:p>
      </dgm:t>
    </dgm:pt>
    <dgm:pt modelId="{D0042A10-2B02-4C38-AED4-CD756672E782}">
      <dgm:prSet phldrT="[Text]"/>
      <dgm:spPr/>
      <dgm:t>
        <a:bodyPr/>
        <a:lstStyle/>
        <a:p>
          <a:r>
            <a:rPr lang="en-US" dirty="0" smtClean="0">
              <a:latin typeface="Arial Narrow" panose="020B0606020202030204" pitchFamily="34" charset="0"/>
            </a:rPr>
            <a:t>VISTA DM is a Medical Practice Activity</a:t>
          </a:r>
          <a:endParaRPr lang="en-US" dirty="0">
            <a:latin typeface="Arial Narrow" panose="020B0606020202030204" pitchFamily="34" charset="0"/>
          </a:endParaRPr>
        </a:p>
      </dgm:t>
    </dgm:pt>
    <dgm:pt modelId="{F9250467-9C72-402A-A2FD-C029B1ED6F25}" type="parTrans" cxnId="{A31C25E5-FAC9-4D93-A377-73EA873AFCB0}">
      <dgm:prSet/>
      <dgm:spPr/>
      <dgm:t>
        <a:bodyPr/>
        <a:lstStyle/>
        <a:p>
          <a:endParaRPr lang="en-US">
            <a:latin typeface="Arial Narrow" panose="020B0606020202030204" pitchFamily="34" charset="0"/>
          </a:endParaRPr>
        </a:p>
      </dgm:t>
    </dgm:pt>
    <dgm:pt modelId="{5F6CE189-D120-4436-96A3-ADCF0463043B}" type="sibTrans" cxnId="{A31C25E5-FAC9-4D93-A377-73EA873AFCB0}">
      <dgm:prSet/>
      <dgm:spPr/>
      <dgm:t>
        <a:bodyPr/>
        <a:lstStyle/>
        <a:p>
          <a:endParaRPr lang="en-US">
            <a:latin typeface="Arial Narrow" panose="020B0606020202030204" pitchFamily="34" charset="0"/>
          </a:endParaRPr>
        </a:p>
      </dgm:t>
    </dgm:pt>
    <dgm:pt modelId="{1C01B752-88AA-4F64-8C22-158AE6E2B189}">
      <dgm:prSet phldrT="[Text]"/>
      <dgm:spPr>
        <a:solidFill>
          <a:srgbClr val="BB054A"/>
        </a:solidFill>
      </dgm:spPr>
      <dgm:t>
        <a:bodyPr/>
        <a:lstStyle/>
        <a:p>
          <a:r>
            <a:rPr lang="en-US" b="1" dirty="0" smtClean="0">
              <a:latin typeface="Arial Narrow" panose="020B0606020202030204" pitchFamily="34" charset="0"/>
            </a:rPr>
            <a:t>Participants</a:t>
          </a:r>
          <a:endParaRPr lang="en-US" b="1" dirty="0">
            <a:latin typeface="Arial Narrow" panose="020B0606020202030204" pitchFamily="34" charset="0"/>
          </a:endParaRPr>
        </a:p>
      </dgm:t>
    </dgm:pt>
    <dgm:pt modelId="{21F5FAA4-8707-469F-8595-DBEC203999B4}" type="parTrans" cxnId="{8EB0AE0C-9982-4B24-B88C-0E4D99E933ED}">
      <dgm:prSet/>
      <dgm:spPr/>
      <dgm:t>
        <a:bodyPr/>
        <a:lstStyle/>
        <a:p>
          <a:endParaRPr lang="en-US">
            <a:latin typeface="Arial Narrow" panose="020B0606020202030204" pitchFamily="34" charset="0"/>
          </a:endParaRPr>
        </a:p>
      </dgm:t>
    </dgm:pt>
    <dgm:pt modelId="{E370B57B-44EA-4859-84A8-CF5941C8389C}" type="sibTrans" cxnId="{8EB0AE0C-9982-4B24-B88C-0E4D99E933ED}">
      <dgm:prSet/>
      <dgm:spPr/>
      <dgm:t>
        <a:bodyPr/>
        <a:lstStyle/>
        <a:p>
          <a:endParaRPr lang="en-US">
            <a:latin typeface="Arial Narrow" panose="020B0606020202030204" pitchFamily="34" charset="0"/>
          </a:endParaRPr>
        </a:p>
      </dgm:t>
    </dgm:pt>
    <dgm:pt modelId="{0CB3EBB2-753C-4DF9-929C-BBDD5E3BFB40}">
      <dgm:prSet phldrT="[Text]"/>
      <dgm:spPr/>
      <dgm:t>
        <a:bodyPr/>
        <a:lstStyle/>
        <a:p>
          <a:r>
            <a:rPr lang="en-US" dirty="0" smtClean="0">
              <a:latin typeface="Arial Narrow" panose="020B0606020202030204" pitchFamily="34" charset="0"/>
            </a:rPr>
            <a:t>80 Community Specialists and 370 Primary Care Physicians selected and recruited by CHRC and the Planning Committee (not BI/Lilly)</a:t>
          </a:r>
          <a:endParaRPr lang="en-US" dirty="0">
            <a:latin typeface="Arial Narrow" panose="020B0606020202030204" pitchFamily="34" charset="0"/>
          </a:endParaRPr>
        </a:p>
      </dgm:t>
    </dgm:pt>
    <dgm:pt modelId="{20F51CFD-DEC1-446B-91AF-0F14D687222D}" type="parTrans" cxnId="{47A628ED-5D14-4421-85C5-9BE7657B1422}">
      <dgm:prSet/>
      <dgm:spPr/>
      <dgm:t>
        <a:bodyPr/>
        <a:lstStyle/>
        <a:p>
          <a:endParaRPr lang="en-US">
            <a:latin typeface="Arial Narrow" panose="020B0606020202030204" pitchFamily="34" charset="0"/>
          </a:endParaRPr>
        </a:p>
      </dgm:t>
    </dgm:pt>
    <dgm:pt modelId="{C405E453-B52B-4947-B64A-BDC1D7DBD57D}" type="sibTrans" cxnId="{47A628ED-5D14-4421-85C5-9BE7657B1422}">
      <dgm:prSet/>
      <dgm:spPr/>
      <dgm:t>
        <a:bodyPr/>
        <a:lstStyle/>
        <a:p>
          <a:endParaRPr lang="en-US">
            <a:latin typeface="Arial Narrow" panose="020B0606020202030204" pitchFamily="34" charset="0"/>
          </a:endParaRPr>
        </a:p>
      </dgm:t>
    </dgm:pt>
    <dgm:pt modelId="{33A6A7D6-8051-4687-BE28-72FEEF967B8A}">
      <dgm:prSet phldrT="[Text]"/>
      <dgm:spPr/>
      <dgm:t>
        <a:bodyPr/>
        <a:lstStyle/>
        <a:p>
          <a:r>
            <a:rPr lang="en-US" dirty="0" smtClean="0">
              <a:latin typeface="Arial Narrow" panose="020B0606020202030204" pitchFamily="34" charset="0"/>
            </a:rPr>
            <a:t>List of your invited physicians available in the online portal</a:t>
          </a:r>
          <a:endParaRPr lang="en-US" dirty="0">
            <a:latin typeface="Arial Narrow" panose="020B0606020202030204" pitchFamily="34" charset="0"/>
          </a:endParaRPr>
        </a:p>
      </dgm:t>
    </dgm:pt>
    <dgm:pt modelId="{BB5F5BC9-7498-4E2A-A9F7-C1F1720C0F99}" type="parTrans" cxnId="{2DFE3FAB-4822-4E8F-93A9-7B48F1C93827}">
      <dgm:prSet/>
      <dgm:spPr/>
      <dgm:t>
        <a:bodyPr/>
        <a:lstStyle/>
        <a:p>
          <a:endParaRPr lang="en-US">
            <a:latin typeface="Arial Narrow" panose="020B0606020202030204" pitchFamily="34" charset="0"/>
          </a:endParaRPr>
        </a:p>
      </dgm:t>
    </dgm:pt>
    <dgm:pt modelId="{8861683D-139C-4FBB-9C3E-B1F6C497BD84}" type="sibTrans" cxnId="{2DFE3FAB-4822-4E8F-93A9-7B48F1C93827}">
      <dgm:prSet/>
      <dgm:spPr/>
      <dgm:t>
        <a:bodyPr/>
        <a:lstStyle/>
        <a:p>
          <a:endParaRPr lang="en-US">
            <a:latin typeface="Arial Narrow" panose="020B0606020202030204" pitchFamily="34" charset="0"/>
          </a:endParaRPr>
        </a:p>
      </dgm:t>
    </dgm:pt>
    <dgm:pt modelId="{68A52775-CC25-4F03-873C-E2ED1DB71076}">
      <dgm:prSet phldrT="[Text]"/>
      <dgm:spPr>
        <a:solidFill>
          <a:srgbClr val="BB054A"/>
        </a:solidFill>
      </dgm:spPr>
      <dgm:t>
        <a:bodyPr/>
        <a:lstStyle/>
        <a:p>
          <a:r>
            <a:rPr lang="en-US" b="1" dirty="0" smtClean="0">
              <a:latin typeface="Arial Narrow" panose="020B0606020202030204" pitchFamily="34" charset="0"/>
            </a:rPr>
            <a:t>Timing</a:t>
          </a:r>
          <a:endParaRPr lang="en-US" b="1" dirty="0">
            <a:latin typeface="Arial Narrow" panose="020B0606020202030204" pitchFamily="34" charset="0"/>
          </a:endParaRPr>
        </a:p>
      </dgm:t>
    </dgm:pt>
    <dgm:pt modelId="{B55A55D7-A38E-44DF-943B-D84147DC511F}" type="parTrans" cxnId="{7EA9AD10-F964-4D53-84CF-A0BF084FB3EC}">
      <dgm:prSet/>
      <dgm:spPr/>
      <dgm:t>
        <a:bodyPr/>
        <a:lstStyle/>
        <a:p>
          <a:endParaRPr lang="en-US">
            <a:latin typeface="Arial Narrow" panose="020B0606020202030204" pitchFamily="34" charset="0"/>
          </a:endParaRPr>
        </a:p>
      </dgm:t>
    </dgm:pt>
    <dgm:pt modelId="{602D1182-A0F7-4118-AE6F-F8A6496DAF3B}" type="sibTrans" cxnId="{7EA9AD10-F964-4D53-84CF-A0BF084FB3EC}">
      <dgm:prSet/>
      <dgm:spPr/>
      <dgm:t>
        <a:bodyPr/>
        <a:lstStyle/>
        <a:p>
          <a:endParaRPr lang="en-US">
            <a:latin typeface="Arial Narrow" panose="020B0606020202030204" pitchFamily="34" charset="0"/>
          </a:endParaRPr>
        </a:p>
      </dgm:t>
    </dgm:pt>
    <dgm:pt modelId="{161E7CB6-1D67-4EAE-9F68-218433AF11E1}">
      <dgm:prSet phldrT="[Text]"/>
      <dgm:spPr/>
      <dgm:t>
        <a:bodyPr/>
        <a:lstStyle/>
        <a:p>
          <a:r>
            <a:rPr lang="en-US" dirty="0" smtClean="0">
              <a:latin typeface="Arial Narrow" panose="020B0606020202030204" pitchFamily="34" charset="0"/>
            </a:rPr>
            <a:t>Approximate start is early Sept. 2015</a:t>
          </a:r>
          <a:endParaRPr lang="en-US" dirty="0">
            <a:latin typeface="Arial Narrow" panose="020B0606020202030204" pitchFamily="34" charset="0"/>
          </a:endParaRPr>
        </a:p>
      </dgm:t>
    </dgm:pt>
    <dgm:pt modelId="{3F823CEF-905B-4342-8B21-D146AA5A8BE7}" type="parTrans" cxnId="{C8F4EAE5-7362-4922-BE8D-B4047DDE2D72}">
      <dgm:prSet/>
      <dgm:spPr/>
      <dgm:t>
        <a:bodyPr/>
        <a:lstStyle/>
        <a:p>
          <a:endParaRPr lang="en-US">
            <a:latin typeface="Arial Narrow" panose="020B0606020202030204" pitchFamily="34" charset="0"/>
          </a:endParaRPr>
        </a:p>
      </dgm:t>
    </dgm:pt>
    <dgm:pt modelId="{D8E0DFE3-4C72-4C6F-A2F4-B5D124D750FD}" type="sibTrans" cxnId="{C8F4EAE5-7362-4922-BE8D-B4047DDE2D72}">
      <dgm:prSet/>
      <dgm:spPr/>
      <dgm:t>
        <a:bodyPr/>
        <a:lstStyle/>
        <a:p>
          <a:endParaRPr lang="en-US">
            <a:latin typeface="Arial Narrow" panose="020B0606020202030204" pitchFamily="34" charset="0"/>
          </a:endParaRPr>
        </a:p>
      </dgm:t>
    </dgm:pt>
    <dgm:pt modelId="{A6F96F5B-80B5-4725-9F78-7AD62ED5E56C}">
      <dgm:prSet phldrT="[Text]"/>
      <dgm:spPr/>
      <dgm:t>
        <a:bodyPr/>
        <a:lstStyle/>
        <a:p>
          <a:r>
            <a:rPr lang="en-US" dirty="0" smtClean="0">
              <a:latin typeface="Arial Narrow" panose="020B0606020202030204" pitchFamily="34" charset="0"/>
            </a:rPr>
            <a:t>Approximate end is late April 2016</a:t>
          </a:r>
          <a:endParaRPr lang="en-US" dirty="0">
            <a:latin typeface="Arial Narrow" panose="020B0606020202030204" pitchFamily="34" charset="0"/>
          </a:endParaRPr>
        </a:p>
      </dgm:t>
    </dgm:pt>
    <dgm:pt modelId="{DE3E64CD-214A-4FD5-9E99-995508F35D26}" type="parTrans" cxnId="{1D1D1AD6-2310-43C4-A485-52A83365A8B0}">
      <dgm:prSet/>
      <dgm:spPr/>
      <dgm:t>
        <a:bodyPr/>
        <a:lstStyle/>
        <a:p>
          <a:endParaRPr lang="en-US">
            <a:latin typeface="Arial Narrow" panose="020B0606020202030204" pitchFamily="34" charset="0"/>
          </a:endParaRPr>
        </a:p>
      </dgm:t>
    </dgm:pt>
    <dgm:pt modelId="{DEA13241-FDAD-465F-B974-BF439013B240}" type="sibTrans" cxnId="{1D1D1AD6-2310-43C4-A485-52A83365A8B0}">
      <dgm:prSet/>
      <dgm:spPr/>
      <dgm:t>
        <a:bodyPr/>
        <a:lstStyle/>
        <a:p>
          <a:endParaRPr lang="en-US">
            <a:latin typeface="Arial Narrow" panose="020B0606020202030204" pitchFamily="34" charset="0"/>
          </a:endParaRPr>
        </a:p>
      </dgm:t>
    </dgm:pt>
    <dgm:pt modelId="{250B342E-CF73-4607-A97F-706236609708}">
      <dgm:prSet phldrT="[Text]"/>
      <dgm:spPr/>
      <dgm:t>
        <a:bodyPr/>
        <a:lstStyle/>
        <a:p>
          <a:r>
            <a:rPr lang="en-US" dirty="0" smtClean="0">
              <a:latin typeface="Arial Narrow" panose="020B0606020202030204" pitchFamily="34" charset="0"/>
            </a:rPr>
            <a:t>Aims to provide evidence-based interventions to help physicians address barriers to achieving optimal management of patients with type 2 diabetes  </a:t>
          </a:r>
          <a:endParaRPr lang="en-US" dirty="0">
            <a:latin typeface="Arial Narrow" panose="020B0606020202030204" pitchFamily="34" charset="0"/>
          </a:endParaRPr>
        </a:p>
      </dgm:t>
    </dgm:pt>
    <dgm:pt modelId="{552E9836-3C13-496F-A85B-DE6978CAF206}" type="parTrans" cxnId="{EDCBCBD8-517E-4604-ABAF-33BD11A0EECE}">
      <dgm:prSet/>
      <dgm:spPr/>
      <dgm:t>
        <a:bodyPr/>
        <a:lstStyle/>
        <a:p>
          <a:endParaRPr lang="en-US"/>
        </a:p>
      </dgm:t>
    </dgm:pt>
    <dgm:pt modelId="{84576D5F-90CF-447C-809B-90AD57828497}" type="sibTrans" cxnId="{EDCBCBD8-517E-4604-ABAF-33BD11A0EECE}">
      <dgm:prSet/>
      <dgm:spPr/>
      <dgm:t>
        <a:bodyPr/>
        <a:lstStyle/>
        <a:p>
          <a:endParaRPr lang="en-US"/>
        </a:p>
      </dgm:t>
    </dgm:pt>
    <dgm:pt modelId="{33FE18B0-4E89-4246-B31A-9ADF6CE36264}" type="pres">
      <dgm:prSet presAssocID="{7B16EBB9-675C-48D6-B125-518630BC446D}" presName="Name0" presStyleCnt="0">
        <dgm:presLayoutVars>
          <dgm:dir/>
          <dgm:animLvl val="lvl"/>
          <dgm:resizeHandles val="exact"/>
        </dgm:presLayoutVars>
      </dgm:prSet>
      <dgm:spPr/>
      <dgm:t>
        <a:bodyPr/>
        <a:lstStyle/>
        <a:p>
          <a:endParaRPr lang="en-US"/>
        </a:p>
      </dgm:t>
    </dgm:pt>
    <dgm:pt modelId="{BF372B0D-633F-4F21-9749-9ADDDE0C7D23}" type="pres">
      <dgm:prSet presAssocID="{EFA2B9EB-02E1-4F44-B09F-E9C9A5C3F172}" presName="composite" presStyleCnt="0"/>
      <dgm:spPr/>
    </dgm:pt>
    <dgm:pt modelId="{22EC95E9-0ADE-4374-B6FE-D9A3265BE440}" type="pres">
      <dgm:prSet presAssocID="{EFA2B9EB-02E1-4F44-B09F-E9C9A5C3F172}" presName="parTx" presStyleLbl="alignNode1" presStyleIdx="0" presStyleCnt="3">
        <dgm:presLayoutVars>
          <dgm:chMax val="0"/>
          <dgm:chPref val="0"/>
          <dgm:bulletEnabled val="1"/>
        </dgm:presLayoutVars>
      </dgm:prSet>
      <dgm:spPr/>
      <dgm:t>
        <a:bodyPr/>
        <a:lstStyle/>
        <a:p>
          <a:endParaRPr lang="en-US"/>
        </a:p>
      </dgm:t>
    </dgm:pt>
    <dgm:pt modelId="{C1943D07-C6A9-4E10-ADEF-DC2D6CA2A66F}" type="pres">
      <dgm:prSet presAssocID="{EFA2B9EB-02E1-4F44-B09F-E9C9A5C3F172}" presName="desTx" presStyleLbl="alignAccFollowNode1" presStyleIdx="0" presStyleCnt="3">
        <dgm:presLayoutVars>
          <dgm:bulletEnabled val="1"/>
        </dgm:presLayoutVars>
      </dgm:prSet>
      <dgm:spPr/>
      <dgm:t>
        <a:bodyPr/>
        <a:lstStyle/>
        <a:p>
          <a:endParaRPr lang="en-US"/>
        </a:p>
      </dgm:t>
    </dgm:pt>
    <dgm:pt modelId="{2B88E8BB-35C8-422A-B3DF-F554AF3B1B5A}" type="pres">
      <dgm:prSet presAssocID="{3E5BE53B-CC8A-46DE-B1B2-C0448A754A25}" presName="space" presStyleCnt="0"/>
      <dgm:spPr/>
    </dgm:pt>
    <dgm:pt modelId="{4281E857-B9E4-41A8-A4C5-5201C5151F5D}" type="pres">
      <dgm:prSet presAssocID="{1C01B752-88AA-4F64-8C22-158AE6E2B189}" presName="composite" presStyleCnt="0"/>
      <dgm:spPr/>
    </dgm:pt>
    <dgm:pt modelId="{CD6668F7-8334-4DDA-8C85-0243F1264547}" type="pres">
      <dgm:prSet presAssocID="{1C01B752-88AA-4F64-8C22-158AE6E2B189}" presName="parTx" presStyleLbl="alignNode1" presStyleIdx="1" presStyleCnt="3">
        <dgm:presLayoutVars>
          <dgm:chMax val="0"/>
          <dgm:chPref val="0"/>
          <dgm:bulletEnabled val="1"/>
        </dgm:presLayoutVars>
      </dgm:prSet>
      <dgm:spPr/>
      <dgm:t>
        <a:bodyPr/>
        <a:lstStyle/>
        <a:p>
          <a:endParaRPr lang="en-US"/>
        </a:p>
      </dgm:t>
    </dgm:pt>
    <dgm:pt modelId="{FA03E58E-B29D-4946-A0C4-61BEEEA8B73B}" type="pres">
      <dgm:prSet presAssocID="{1C01B752-88AA-4F64-8C22-158AE6E2B189}" presName="desTx" presStyleLbl="alignAccFollowNode1" presStyleIdx="1" presStyleCnt="3">
        <dgm:presLayoutVars>
          <dgm:bulletEnabled val="1"/>
        </dgm:presLayoutVars>
      </dgm:prSet>
      <dgm:spPr/>
      <dgm:t>
        <a:bodyPr/>
        <a:lstStyle/>
        <a:p>
          <a:endParaRPr lang="en-US"/>
        </a:p>
      </dgm:t>
    </dgm:pt>
    <dgm:pt modelId="{93040491-E675-4EB8-A60B-57BB566A175E}" type="pres">
      <dgm:prSet presAssocID="{E370B57B-44EA-4859-84A8-CF5941C8389C}" presName="space" presStyleCnt="0"/>
      <dgm:spPr/>
    </dgm:pt>
    <dgm:pt modelId="{4CA9CC06-7EAF-42ED-B548-4B7436C2ACC7}" type="pres">
      <dgm:prSet presAssocID="{68A52775-CC25-4F03-873C-E2ED1DB71076}" presName="composite" presStyleCnt="0"/>
      <dgm:spPr/>
    </dgm:pt>
    <dgm:pt modelId="{D7F5E4D8-E5A6-4929-9363-3E6174427BE4}" type="pres">
      <dgm:prSet presAssocID="{68A52775-CC25-4F03-873C-E2ED1DB71076}" presName="parTx" presStyleLbl="alignNode1" presStyleIdx="2" presStyleCnt="3">
        <dgm:presLayoutVars>
          <dgm:chMax val="0"/>
          <dgm:chPref val="0"/>
          <dgm:bulletEnabled val="1"/>
        </dgm:presLayoutVars>
      </dgm:prSet>
      <dgm:spPr/>
      <dgm:t>
        <a:bodyPr/>
        <a:lstStyle/>
        <a:p>
          <a:endParaRPr lang="en-US"/>
        </a:p>
      </dgm:t>
    </dgm:pt>
    <dgm:pt modelId="{FDF289C5-C111-4951-A3A0-26AA8258F2E5}" type="pres">
      <dgm:prSet presAssocID="{68A52775-CC25-4F03-873C-E2ED1DB71076}" presName="desTx" presStyleLbl="alignAccFollowNode1" presStyleIdx="2" presStyleCnt="3">
        <dgm:presLayoutVars>
          <dgm:bulletEnabled val="1"/>
        </dgm:presLayoutVars>
      </dgm:prSet>
      <dgm:spPr/>
      <dgm:t>
        <a:bodyPr/>
        <a:lstStyle/>
        <a:p>
          <a:endParaRPr lang="en-US"/>
        </a:p>
      </dgm:t>
    </dgm:pt>
  </dgm:ptLst>
  <dgm:cxnLst>
    <dgm:cxn modelId="{1D1D1AD6-2310-43C4-A485-52A83365A8B0}" srcId="{68A52775-CC25-4F03-873C-E2ED1DB71076}" destId="{A6F96F5B-80B5-4725-9F78-7AD62ED5E56C}" srcOrd="1" destOrd="0" parTransId="{DE3E64CD-214A-4FD5-9E99-995508F35D26}" sibTransId="{DEA13241-FDAD-465F-B974-BF439013B240}"/>
    <dgm:cxn modelId="{8EB0AE0C-9982-4B24-B88C-0E4D99E933ED}" srcId="{7B16EBB9-675C-48D6-B125-518630BC446D}" destId="{1C01B752-88AA-4F64-8C22-158AE6E2B189}" srcOrd="1" destOrd="0" parTransId="{21F5FAA4-8707-469F-8595-DBEC203999B4}" sibTransId="{E370B57B-44EA-4859-84A8-CF5941C8389C}"/>
    <dgm:cxn modelId="{1FC4BE70-B38D-4826-86EE-B550353353F3}" type="presOf" srcId="{161E7CB6-1D67-4EAE-9F68-218433AF11E1}" destId="{FDF289C5-C111-4951-A3A0-26AA8258F2E5}" srcOrd="0" destOrd="0" presId="urn:microsoft.com/office/officeart/2005/8/layout/hList1"/>
    <dgm:cxn modelId="{86FB69A2-F5D6-48BC-9745-C07B0AECE1F3}" type="presOf" srcId="{A6F96F5B-80B5-4725-9F78-7AD62ED5E56C}" destId="{FDF289C5-C111-4951-A3A0-26AA8258F2E5}" srcOrd="0" destOrd="1" presId="urn:microsoft.com/office/officeart/2005/8/layout/hList1"/>
    <dgm:cxn modelId="{2DFE3FAB-4822-4E8F-93A9-7B48F1C93827}" srcId="{1C01B752-88AA-4F64-8C22-158AE6E2B189}" destId="{33A6A7D6-8051-4687-BE28-72FEEF967B8A}" srcOrd="1" destOrd="0" parTransId="{BB5F5BC9-7498-4E2A-A9F7-C1F1720C0F99}" sibTransId="{8861683D-139C-4FBB-9C3E-B1F6C497BD84}"/>
    <dgm:cxn modelId="{949C792A-FF6F-43A9-B6F1-3A1173917318}" type="presOf" srcId="{1C01B752-88AA-4F64-8C22-158AE6E2B189}" destId="{CD6668F7-8334-4DDA-8C85-0243F1264547}" srcOrd="0" destOrd="0" presId="urn:microsoft.com/office/officeart/2005/8/layout/hList1"/>
    <dgm:cxn modelId="{242BF91B-5F69-433D-8F2E-1B2EF0764115}" type="presOf" srcId="{33A6A7D6-8051-4687-BE28-72FEEF967B8A}" destId="{FA03E58E-B29D-4946-A0C4-61BEEEA8B73B}" srcOrd="0" destOrd="1" presId="urn:microsoft.com/office/officeart/2005/8/layout/hList1"/>
    <dgm:cxn modelId="{EDCBCBD8-517E-4604-ABAF-33BD11A0EECE}" srcId="{EFA2B9EB-02E1-4F44-B09F-E9C9A5C3F172}" destId="{250B342E-CF73-4607-A97F-706236609708}" srcOrd="1" destOrd="0" parTransId="{552E9836-3C13-496F-A85B-DE6978CAF206}" sibTransId="{84576D5F-90CF-447C-809B-90AD57828497}"/>
    <dgm:cxn modelId="{9A28B2F6-3E19-4C07-898B-303ACCB2389E}" type="presOf" srcId="{D0042A10-2B02-4C38-AED4-CD756672E782}" destId="{C1943D07-C6A9-4E10-ADEF-DC2D6CA2A66F}" srcOrd="0" destOrd="0" presId="urn:microsoft.com/office/officeart/2005/8/layout/hList1"/>
    <dgm:cxn modelId="{D8EEA1B1-3D8D-46DB-A0B8-50E4CC144D62}" type="presOf" srcId="{7B16EBB9-675C-48D6-B125-518630BC446D}" destId="{33FE18B0-4E89-4246-B31A-9ADF6CE36264}" srcOrd="0" destOrd="0" presId="urn:microsoft.com/office/officeart/2005/8/layout/hList1"/>
    <dgm:cxn modelId="{7EA9AD10-F964-4D53-84CF-A0BF084FB3EC}" srcId="{7B16EBB9-675C-48D6-B125-518630BC446D}" destId="{68A52775-CC25-4F03-873C-E2ED1DB71076}" srcOrd="2" destOrd="0" parTransId="{B55A55D7-A38E-44DF-943B-D84147DC511F}" sibTransId="{602D1182-A0F7-4118-AE6F-F8A6496DAF3B}"/>
    <dgm:cxn modelId="{3CD89E59-46EA-4F4B-8326-CDA6C8E228C0}" type="presOf" srcId="{EFA2B9EB-02E1-4F44-B09F-E9C9A5C3F172}" destId="{22EC95E9-0ADE-4374-B6FE-D9A3265BE440}" srcOrd="0" destOrd="0" presId="urn:microsoft.com/office/officeart/2005/8/layout/hList1"/>
    <dgm:cxn modelId="{897BA9C8-F82F-4C75-B182-1258BB2319DB}" type="presOf" srcId="{250B342E-CF73-4607-A97F-706236609708}" destId="{C1943D07-C6A9-4E10-ADEF-DC2D6CA2A66F}" srcOrd="0" destOrd="1" presId="urn:microsoft.com/office/officeart/2005/8/layout/hList1"/>
    <dgm:cxn modelId="{6316E0EE-D099-4129-937A-480BD52E1EDD}" type="presOf" srcId="{68A52775-CC25-4F03-873C-E2ED1DB71076}" destId="{D7F5E4D8-E5A6-4929-9363-3E6174427BE4}" srcOrd="0" destOrd="0" presId="urn:microsoft.com/office/officeart/2005/8/layout/hList1"/>
    <dgm:cxn modelId="{B3883D36-992B-462C-81DF-B36E4DE56314}" type="presOf" srcId="{0CB3EBB2-753C-4DF9-929C-BBDD5E3BFB40}" destId="{FA03E58E-B29D-4946-A0C4-61BEEEA8B73B}" srcOrd="0" destOrd="0" presId="urn:microsoft.com/office/officeart/2005/8/layout/hList1"/>
    <dgm:cxn modelId="{47A628ED-5D14-4421-85C5-9BE7657B1422}" srcId="{1C01B752-88AA-4F64-8C22-158AE6E2B189}" destId="{0CB3EBB2-753C-4DF9-929C-BBDD5E3BFB40}" srcOrd="0" destOrd="0" parTransId="{20F51CFD-DEC1-446B-91AF-0F14D687222D}" sibTransId="{C405E453-B52B-4947-B64A-BDC1D7DBD57D}"/>
    <dgm:cxn modelId="{A31C25E5-FAC9-4D93-A377-73EA873AFCB0}" srcId="{EFA2B9EB-02E1-4F44-B09F-E9C9A5C3F172}" destId="{D0042A10-2B02-4C38-AED4-CD756672E782}" srcOrd="0" destOrd="0" parTransId="{F9250467-9C72-402A-A2FD-C029B1ED6F25}" sibTransId="{5F6CE189-D120-4436-96A3-ADCF0463043B}"/>
    <dgm:cxn modelId="{C8F4EAE5-7362-4922-BE8D-B4047DDE2D72}" srcId="{68A52775-CC25-4F03-873C-E2ED1DB71076}" destId="{161E7CB6-1D67-4EAE-9F68-218433AF11E1}" srcOrd="0" destOrd="0" parTransId="{3F823CEF-905B-4342-8B21-D146AA5A8BE7}" sibTransId="{D8E0DFE3-4C72-4C6F-A2F4-B5D124D750FD}"/>
    <dgm:cxn modelId="{1F1D2B58-3CF7-445D-94A2-CC42CB80159E}" srcId="{7B16EBB9-675C-48D6-B125-518630BC446D}" destId="{EFA2B9EB-02E1-4F44-B09F-E9C9A5C3F172}" srcOrd="0" destOrd="0" parTransId="{6434ED32-2BBA-4CC3-B154-3D28862FB5E5}" sibTransId="{3E5BE53B-CC8A-46DE-B1B2-C0448A754A25}"/>
    <dgm:cxn modelId="{458AB06D-B888-4519-84C1-01E02575B9FF}" type="presParOf" srcId="{33FE18B0-4E89-4246-B31A-9ADF6CE36264}" destId="{BF372B0D-633F-4F21-9749-9ADDDE0C7D23}" srcOrd="0" destOrd="0" presId="urn:microsoft.com/office/officeart/2005/8/layout/hList1"/>
    <dgm:cxn modelId="{35CC808B-C51F-4A1D-9E5E-43B4E8CCA440}" type="presParOf" srcId="{BF372B0D-633F-4F21-9749-9ADDDE0C7D23}" destId="{22EC95E9-0ADE-4374-B6FE-D9A3265BE440}" srcOrd="0" destOrd="0" presId="urn:microsoft.com/office/officeart/2005/8/layout/hList1"/>
    <dgm:cxn modelId="{0C0E5F96-C887-4E4A-9328-6E5BFA27DBA4}" type="presParOf" srcId="{BF372B0D-633F-4F21-9749-9ADDDE0C7D23}" destId="{C1943D07-C6A9-4E10-ADEF-DC2D6CA2A66F}" srcOrd="1" destOrd="0" presId="urn:microsoft.com/office/officeart/2005/8/layout/hList1"/>
    <dgm:cxn modelId="{9D68E135-1774-4CDE-8BCE-C131A8124076}" type="presParOf" srcId="{33FE18B0-4E89-4246-B31A-9ADF6CE36264}" destId="{2B88E8BB-35C8-422A-B3DF-F554AF3B1B5A}" srcOrd="1" destOrd="0" presId="urn:microsoft.com/office/officeart/2005/8/layout/hList1"/>
    <dgm:cxn modelId="{1FCF110E-3A70-41A6-A34E-324641E8B58C}" type="presParOf" srcId="{33FE18B0-4E89-4246-B31A-9ADF6CE36264}" destId="{4281E857-B9E4-41A8-A4C5-5201C5151F5D}" srcOrd="2" destOrd="0" presId="urn:microsoft.com/office/officeart/2005/8/layout/hList1"/>
    <dgm:cxn modelId="{96CBEE13-F418-4B14-B701-A2A6CE499D60}" type="presParOf" srcId="{4281E857-B9E4-41A8-A4C5-5201C5151F5D}" destId="{CD6668F7-8334-4DDA-8C85-0243F1264547}" srcOrd="0" destOrd="0" presId="urn:microsoft.com/office/officeart/2005/8/layout/hList1"/>
    <dgm:cxn modelId="{BF328A3A-0629-4117-BA3A-EA9EA4477618}" type="presParOf" srcId="{4281E857-B9E4-41A8-A4C5-5201C5151F5D}" destId="{FA03E58E-B29D-4946-A0C4-61BEEEA8B73B}" srcOrd="1" destOrd="0" presId="urn:microsoft.com/office/officeart/2005/8/layout/hList1"/>
    <dgm:cxn modelId="{B0FF0E22-98E3-4D2B-9044-6EA0AB596573}" type="presParOf" srcId="{33FE18B0-4E89-4246-B31A-9ADF6CE36264}" destId="{93040491-E675-4EB8-A60B-57BB566A175E}" srcOrd="3" destOrd="0" presId="urn:microsoft.com/office/officeart/2005/8/layout/hList1"/>
    <dgm:cxn modelId="{CD595C68-8F5B-4E0D-8CD4-96EB150F3A1E}" type="presParOf" srcId="{33FE18B0-4E89-4246-B31A-9ADF6CE36264}" destId="{4CA9CC06-7EAF-42ED-B548-4B7436C2ACC7}" srcOrd="4" destOrd="0" presId="urn:microsoft.com/office/officeart/2005/8/layout/hList1"/>
    <dgm:cxn modelId="{106F644B-392F-4DD9-B55D-94B7BCEE7AF4}" type="presParOf" srcId="{4CA9CC06-7EAF-42ED-B548-4B7436C2ACC7}" destId="{D7F5E4D8-E5A6-4929-9363-3E6174427BE4}" srcOrd="0" destOrd="0" presId="urn:microsoft.com/office/officeart/2005/8/layout/hList1"/>
    <dgm:cxn modelId="{DC3438F1-917E-4192-AA19-4A1927F0A0A7}" type="presParOf" srcId="{4CA9CC06-7EAF-42ED-B548-4B7436C2ACC7}" destId="{FDF289C5-C111-4951-A3A0-26AA8258F2E5}"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41BCB6-1D6D-463B-A7D6-260D891D6809}"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US"/>
        </a:p>
      </dgm:t>
    </dgm:pt>
    <dgm:pt modelId="{216002FE-9150-4E03-81A2-3EF53168CF5F}">
      <dgm:prSet phldrT="[Text]"/>
      <dgm:spPr>
        <a:solidFill>
          <a:srgbClr val="BB054A"/>
        </a:solidFill>
      </dgm:spPr>
      <dgm:t>
        <a:bodyPr/>
        <a:lstStyle/>
        <a:p>
          <a:r>
            <a:rPr lang="en-US" i="1" dirty="0" smtClean="0">
              <a:latin typeface="Arial Narrow" panose="020B0606020202030204" pitchFamily="34" charset="0"/>
            </a:rPr>
            <a:t>How were the participants selected and when/how can I see the list?</a:t>
          </a:r>
          <a:endParaRPr lang="en-US" i="1" dirty="0">
            <a:latin typeface="Arial Narrow" panose="020B0606020202030204" pitchFamily="34" charset="0"/>
          </a:endParaRPr>
        </a:p>
      </dgm:t>
    </dgm:pt>
    <dgm:pt modelId="{AD941CCF-58A8-41AB-AE09-531D58A3B640}" type="parTrans" cxnId="{BC25221D-A5B3-46EE-B3B4-331793AADC8D}">
      <dgm:prSet/>
      <dgm:spPr/>
      <dgm:t>
        <a:bodyPr/>
        <a:lstStyle/>
        <a:p>
          <a:endParaRPr lang="en-US">
            <a:latin typeface="Arial Narrow" panose="020B0606020202030204" pitchFamily="34" charset="0"/>
          </a:endParaRPr>
        </a:p>
      </dgm:t>
    </dgm:pt>
    <dgm:pt modelId="{E52464DE-9523-4566-A8D4-799D8A8244C3}" type="sibTrans" cxnId="{BC25221D-A5B3-46EE-B3B4-331793AADC8D}">
      <dgm:prSet/>
      <dgm:spPr/>
      <dgm:t>
        <a:bodyPr/>
        <a:lstStyle/>
        <a:p>
          <a:endParaRPr lang="en-US">
            <a:latin typeface="Arial Narrow" panose="020B0606020202030204" pitchFamily="34" charset="0"/>
          </a:endParaRPr>
        </a:p>
      </dgm:t>
    </dgm:pt>
    <dgm:pt modelId="{1C834930-B038-439C-9ED9-72B01F6F6E22}">
      <dgm:prSet phldrT="[Text]"/>
      <dgm:spPr/>
      <dgm:t>
        <a:bodyPr/>
        <a:lstStyle/>
        <a:p>
          <a:r>
            <a:rPr lang="en-GB" dirty="0" smtClean="0">
              <a:latin typeface="Arial Narrow" panose="020B0606020202030204" pitchFamily="34" charset="0"/>
            </a:rPr>
            <a:t>Participants were selected by the CHRC based on a national database of community specialists and primary care physicians who are active in the management of patients with type 2 diabetes </a:t>
          </a:r>
          <a:endParaRPr lang="en-US" dirty="0">
            <a:latin typeface="Arial Narrow" panose="020B0606020202030204" pitchFamily="34" charset="0"/>
          </a:endParaRPr>
        </a:p>
      </dgm:t>
    </dgm:pt>
    <dgm:pt modelId="{ACA34E7F-E1C5-438F-A24B-DA595047C8E5}" type="parTrans" cxnId="{62B4B40E-CEAE-4751-980E-0210C4C08EEA}">
      <dgm:prSet/>
      <dgm:spPr/>
      <dgm:t>
        <a:bodyPr/>
        <a:lstStyle/>
        <a:p>
          <a:endParaRPr lang="en-US">
            <a:latin typeface="Arial Narrow" panose="020B0606020202030204" pitchFamily="34" charset="0"/>
          </a:endParaRPr>
        </a:p>
      </dgm:t>
    </dgm:pt>
    <dgm:pt modelId="{84A71A07-626B-42CE-99F2-F2125F4ECBEF}" type="sibTrans" cxnId="{62B4B40E-CEAE-4751-980E-0210C4C08EEA}">
      <dgm:prSet/>
      <dgm:spPr/>
      <dgm:t>
        <a:bodyPr/>
        <a:lstStyle/>
        <a:p>
          <a:endParaRPr lang="en-US">
            <a:latin typeface="Arial Narrow" panose="020B0606020202030204" pitchFamily="34" charset="0"/>
          </a:endParaRPr>
        </a:p>
      </dgm:t>
    </dgm:pt>
    <dgm:pt modelId="{BCEA0888-6D23-4B9A-B5C8-D5EF6FB69B99}">
      <dgm:prSet phldrT="[Text]"/>
      <dgm:spPr>
        <a:solidFill>
          <a:srgbClr val="BB054A"/>
        </a:solidFill>
      </dgm:spPr>
      <dgm:t>
        <a:bodyPr/>
        <a:lstStyle/>
        <a:p>
          <a:r>
            <a:rPr lang="en-US" i="1" dirty="0" smtClean="0">
              <a:latin typeface="Arial Narrow" panose="020B0606020202030204" pitchFamily="34" charset="0"/>
            </a:rPr>
            <a:t>How come I did not have any input into the selection?</a:t>
          </a:r>
          <a:endParaRPr lang="en-US" i="1" dirty="0">
            <a:latin typeface="Arial Narrow" panose="020B0606020202030204" pitchFamily="34" charset="0"/>
          </a:endParaRPr>
        </a:p>
      </dgm:t>
    </dgm:pt>
    <dgm:pt modelId="{7E2FB9B7-EF83-4A35-A3F0-5D78BE852762}" type="parTrans" cxnId="{A075D7D7-6F52-4F20-817D-6B7F5DDCBD41}">
      <dgm:prSet/>
      <dgm:spPr/>
      <dgm:t>
        <a:bodyPr/>
        <a:lstStyle/>
        <a:p>
          <a:endParaRPr lang="en-US">
            <a:latin typeface="Arial Narrow" panose="020B0606020202030204" pitchFamily="34" charset="0"/>
          </a:endParaRPr>
        </a:p>
      </dgm:t>
    </dgm:pt>
    <dgm:pt modelId="{F5ABD549-8481-4C87-9A8F-9B4B4EAA85BD}" type="sibTrans" cxnId="{A075D7D7-6F52-4F20-817D-6B7F5DDCBD41}">
      <dgm:prSet/>
      <dgm:spPr/>
      <dgm:t>
        <a:bodyPr/>
        <a:lstStyle/>
        <a:p>
          <a:endParaRPr lang="en-US">
            <a:latin typeface="Arial Narrow" panose="020B0606020202030204" pitchFamily="34" charset="0"/>
          </a:endParaRPr>
        </a:p>
      </dgm:t>
    </dgm:pt>
    <dgm:pt modelId="{55D24A47-16D7-43D5-BC3E-A409DF093A35}">
      <dgm:prSet phldrT="[Text]"/>
      <dgm:spPr/>
      <dgm:t>
        <a:bodyPr/>
        <a:lstStyle/>
        <a:p>
          <a:r>
            <a:rPr lang="en-GB" dirty="0" smtClean="0">
              <a:latin typeface="Arial Narrow" panose="020B0606020202030204" pitchFamily="34" charset="0"/>
            </a:rPr>
            <a:t>The participants were selected by the CHRC in order maintain the credibility and integrity of the program.</a:t>
          </a:r>
          <a:endParaRPr lang="en-US" dirty="0">
            <a:latin typeface="Arial Narrow" panose="020B0606020202030204" pitchFamily="34" charset="0"/>
          </a:endParaRPr>
        </a:p>
      </dgm:t>
    </dgm:pt>
    <dgm:pt modelId="{E240A7E2-D467-485A-811B-CCDC526FFD2C}" type="parTrans" cxnId="{C99620DE-8BA9-4F54-82E3-D5AE55006709}">
      <dgm:prSet/>
      <dgm:spPr/>
      <dgm:t>
        <a:bodyPr/>
        <a:lstStyle/>
        <a:p>
          <a:endParaRPr lang="en-US">
            <a:latin typeface="Arial Narrow" panose="020B0606020202030204" pitchFamily="34" charset="0"/>
          </a:endParaRPr>
        </a:p>
      </dgm:t>
    </dgm:pt>
    <dgm:pt modelId="{1C04D83E-0FBA-4BAA-9F91-176C8054783B}" type="sibTrans" cxnId="{C99620DE-8BA9-4F54-82E3-D5AE55006709}">
      <dgm:prSet/>
      <dgm:spPr/>
      <dgm:t>
        <a:bodyPr/>
        <a:lstStyle/>
        <a:p>
          <a:endParaRPr lang="en-US">
            <a:latin typeface="Arial Narrow" panose="020B0606020202030204" pitchFamily="34" charset="0"/>
          </a:endParaRPr>
        </a:p>
      </dgm:t>
    </dgm:pt>
    <dgm:pt modelId="{00DAE531-D47C-476D-90DD-3F0BB050ECDB}">
      <dgm:prSet phldrT="[Text]"/>
      <dgm:spPr>
        <a:solidFill>
          <a:srgbClr val="BB054A"/>
        </a:solidFill>
      </dgm:spPr>
      <dgm:t>
        <a:bodyPr/>
        <a:lstStyle/>
        <a:p>
          <a:r>
            <a:rPr lang="en-US" i="1" dirty="0" smtClean="0">
              <a:latin typeface="Arial Narrow" panose="020B0606020202030204" pitchFamily="34" charset="0"/>
            </a:rPr>
            <a:t>What if one of my customers finds out about the program and wants to participate?</a:t>
          </a:r>
          <a:endParaRPr lang="en-US" i="1" dirty="0">
            <a:latin typeface="Arial Narrow" panose="020B0606020202030204" pitchFamily="34" charset="0"/>
          </a:endParaRPr>
        </a:p>
      </dgm:t>
    </dgm:pt>
    <dgm:pt modelId="{03F202ED-6403-4FFC-8BF6-0A38F0B6DCBA}" type="parTrans" cxnId="{96DF4010-23FE-40F7-A455-1B7D1DB50914}">
      <dgm:prSet/>
      <dgm:spPr/>
      <dgm:t>
        <a:bodyPr/>
        <a:lstStyle/>
        <a:p>
          <a:endParaRPr lang="en-US">
            <a:latin typeface="Arial Narrow" panose="020B0606020202030204" pitchFamily="34" charset="0"/>
          </a:endParaRPr>
        </a:p>
      </dgm:t>
    </dgm:pt>
    <dgm:pt modelId="{8BF7A0CE-F4EA-4252-83E7-902AA383F4CC}" type="sibTrans" cxnId="{96DF4010-23FE-40F7-A455-1B7D1DB50914}">
      <dgm:prSet/>
      <dgm:spPr/>
      <dgm:t>
        <a:bodyPr/>
        <a:lstStyle/>
        <a:p>
          <a:endParaRPr lang="en-US">
            <a:latin typeface="Arial Narrow" panose="020B0606020202030204" pitchFamily="34" charset="0"/>
          </a:endParaRPr>
        </a:p>
      </dgm:t>
    </dgm:pt>
    <dgm:pt modelId="{25E0B2B7-32E5-4BE8-AA85-8AC72D087637}">
      <dgm:prSet phldrT="[Text]"/>
      <dgm:spPr/>
      <dgm:t>
        <a:bodyPr/>
        <a:lstStyle/>
        <a:p>
          <a:r>
            <a:rPr lang="en-GB" dirty="0" smtClean="0">
              <a:latin typeface="Arial Narrow" panose="020B0606020202030204" pitchFamily="34" charset="0"/>
            </a:rPr>
            <a:t>Customers should not be proactively invited to participate in this program</a:t>
          </a:r>
          <a:endParaRPr lang="en-US" dirty="0">
            <a:latin typeface="Arial Narrow" panose="020B0606020202030204" pitchFamily="34" charset="0"/>
          </a:endParaRPr>
        </a:p>
      </dgm:t>
    </dgm:pt>
    <dgm:pt modelId="{C80DE221-6343-47D9-8092-FCECF3A9B42B}" type="parTrans" cxnId="{73EFEF35-3436-4B66-9E7F-6266E56BCBDA}">
      <dgm:prSet/>
      <dgm:spPr/>
      <dgm:t>
        <a:bodyPr/>
        <a:lstStyle/>
        <a:p>
          <a:endParaRPr lang="en-US">
            <a:latin typeface="Arial Narrow" panose="020B0606020202030204" pitchFamily="34" charset="0"/>
          </a:endParaRPr>
        </a:p>
      </dgm:t>
    </dgm:pt>
    <dgm:pt modelId="{535C077F-F8CA-43DD-BA06-6A6345800C08}" type="sibTrans" cxnId="{73EFEF35-3436-4B66-9E7F-6266E56BCBDA}">
      <dgm:prSet/>
      <dgm:spPr/>
      <dgm:t>
        <a:bodyPr/>
        <a:lstStyle/>
        <a:p>
          <a:endParaRPr lang="en-US">
            <a:latin typeface="Arial Narrow" panose="020B0606020202030204" pitchFamily="34" charset="0"/>
          </a:endParaRPr>
        </a:p>
      </dgm:t>
    </dgm:pt>
    <dgm:pt modelId="{0125A687-79BE-486B-B83F-FFE335D6DE34}">
      <dgm:prSet phldrT="[Text]"/>
      <dgm:spPr/>
      <dgm:t>
        <a:bodyPr/>
        <a:lstStyle/>
        <a:p>
          <a:r>
            <a:rPr lang="en-US" dirty="0" smtClean="0">
              <a:latin typeface="Arial Narrow" panose="020B0606020202030204" pitchFamily="34" charset="0"/>
            </a:rPr>
            <a:t>You can view the list in the online portal when you login </a:t>
          </a:r>
          <a:endParaRPr lang="en-US" dirty="0">
            <a:latin typeface="Arial Narrow" panose="020B0606020202030204" pitchFamily="34" charset="0"/>
          </a:endParaRPr>
        </a:p>
      </dgm:t>
    </dgm:pt>
    <dgm:pt modelId="{ED77A7DF-F3F8-4721-9D9E-1BE23EDCBECD}" type="parTrans" cxnId="{786DC674-C9A6-43D8-B65E-CEBA30EDBA81}">
      <dgm:prSet/>
      <dgm:spPr/>
      <dgm:t>
        <a:bodyPr/>
        <a:lstStyle/>
        <a:p>
          <a:endParaRPr lang="en-US"/>
        </a:p>
      </dgm:t>
    </dgm:pt>
    <dgm:pt modelId="{248C2DCE-1791-4927-9991-6E950FC877A1}" type="sibTrans" cxnId="{786DC674-C9A6-43D8-B65E-CEBA30EDBA81}">
      <dgm:prSet/>
      <dgm:spPr/>
      <dgm:t>
        <a:bodyPr/>
        <a:lstStyle/>
        <a:p>
          <a:endParaRPr lang="en-US"/>
        </a:p>
      </dgm:t>
    </dgm:pt>
    <dgm:pt modelId="{FAF0E877-5C83-4EF8-AE3D-EE710C45F9D0}">
      <dgm:prSet phldrT="[Text]"/>
      <dgm:spPr/>
      <dgm:t>
        <a:bodyPr/>
        <a:lstStyle/>
        <a:p>
          <a:r>
            <a:rPr lang="en-GB" dirty="0" smtClean="0">
              <a:latin typeface="Arial Narrow" panose="020B0606020202030204" pitchFamily="34" charset="0"/>
            </a:rPr>
            <a:t>However, we do recognize that physicians in group practices may hear about this program through colleagues and may want to participate</a:t>
          </a:r>
          <a:endParaRPr lang="en-US" dirty="0">
            <a:latin typeface="Arial Narrow" panose="020B0606020202030204" pitchFamily="34" charset="0"/>
          </a:endParaRPr>
        </a:p>
      </dgm:t>
    </dgm:pt>
    <dgm:pt modelId="{C5DD35E9-B2B0-4665-BEF8-E4C73EC331F4}" type="parTrans" cxnId="{9FFC4FDB-D2A4-4B5A-827F-80A729E3CE36}">
      <dgm:prSet/>
      <dgm:spPr/>
      <dgm:t>
        <a:bodyPr/>
        <a:lstStyle/>
        <a:p>
          <a:endParaRPr lang="en-US"/>
        </a:p>
      </dgm:t>
    </dgm:pt>
    <dgm:pt modelId="{2440AC34-3616-4391-A103-3E5925D72FD8}" type="sibTrans" cxnId="{9FFC4FDB-D2A4-4B5A-827F-80A729E3CE36}">
      <dgm:prSet/>
      <dgm:spPr/>
      <dgm:t>
        <a:bodyPr/>
        <a:lstStyle/>
        <a:p>
          <a:endParaRPr lang="en-US"/>
        </a:p>
      </dgm:t>
    </dgm:pt>
    <dgm:pt modelId="{38871B5C-5EF3-4499-B732-4AAD937BC893}">
      <dgm:prSet phldrT="[Text]"/>
      <dgm:spPr/>
      <dgm:t>
        <a:bodyPr/>
        <a:lstStyle/>
        <a:p>
          <a:r>
            <a:rPr lang="en-GB" dirty="0" smtClean="0">
              <a:latin typeface="Arial Narrow" panose="020B0606020202030204" pitchFamily="34" charset="0"/>
            </a:rPr>
            <a:t>The CHRC has included a mechanism for you to request additional physicians to be added in ‘Your Document Centre’ of the online portal</a:t>
          </a:r>
          <a:endParaRPr lang="en-US" dirty="0">
            <a:latin typeface="Arial Narrow" panose="020B0606020202030204" pitchFamily="34" charset="0"/>
          </a:endParaRPr>
        </a:p>
      </dgm:t>
    </dgm:pt>
    <dgm:pt modelId="{0BF3B391-61D3-4D8C-8A37-0B51F887E78F}" type="parTrans" cxnId="{A5390652-AE7D-480B-BE48-066C5AE93BC3}">
      <dgm:prSet/>
      <dgm:spPr/>
      <dgm:t>
        <a:bodyPr/>
        <a:lstStyle/>
        <a:p>
          <a:endParaRPr lang="en-US"/>
        </a:p>
      </dgm:t>
    </dgm:pt>
    <dgm:pt modelId="{805FC189-DB00-4ACF-8AFB-8F064E241E4C}" type="sibTrans" cxnId="{A5390652-AE7D-480B-BE48-066C5AE93BC3}">
      <dgm:prSet/>
      <dgm:spPr/>
      <dgm:t>
        <a:bodyPr/>
        <a:lstStyle/>
        <a:p>
          <a:endParaRPr lang="en-US"/>
        </a:p>
      </dgm:t>
    </dgm:pt>
    <dgm:pt modelId="{965E96BA-7E74-4F7A-9D4E-8D68F6393C54}" type="pres">
      <dgm:prSet presAssocID="{F841BCB6-1D6D-463B-A7D6-260D891D6809}" presName="Name0" presStyleCnt="0">
        <dgm:presLayoutVars>
          <dgm:dir/>
          <dgm:animLvl val="lvl"/>
          <dgm:resizeHandles val="exact"/>
        </dgm:presLayoutVars>
      </dgm:prSet>
      <dgm:spPr/>
      <dgm:t>
        <a:bodyPr/>
        <a:lstStyle/>
        <a:p>
          <a:endParaRPr lang="en-US"/>
        </a:p>
      </dgm:t>
    </dgm:pt>
    <dgm:pt modelId="{C266DBBF-BF21-4B4F-82FE-A443867FE6A9}" type="pres">
      <dgm:prSet presAssocID="{216002FE-9150-4E03-81A2-3EF53168CF5F}" presName="linNode" presStyleCnt="0"/>
      <dgm:spPr/>
    </dgm:pt>
    <dgm:pt modelId="{09056DB0-4E2A-4357-8654-C9C864D2DE2F}" type="pres">
      <dgm:prSet presAssocID="{216002FE-9150-4E03-81A2-3EF53168CF5F}" presName="parentText" presStyleLbl="node1" presStyleIdx="0" presStyleCnt="3" custLinFactNeighborX="-21701" custLinFactNeighborY="-5376">
        <dgm:presLayoutVars>
          <dgm:chMax val="1"/>
          <dgm:bulletEnabled val="1"/>
        </dgm:presLayoutVars>
      </dgm:prSet>
      <dgm:spPr/>
      <dgm:t>
        <a:bodyPr/>
        <a:lstStyle/>
        <a:p>
          <a:endParaRPr lang="en-US"/>
        </a:p>
      </dgm:t>
    </dgm:pt>
    <dgm:pt modelId="{B8EF3F8B-6621-4E82-8590-53AF598E134F}" type="pres">
      <dgm:prSet presAssocID="{216002FE-9150-4E03-81A2-3EF53168CF5F}" presName="descendantText" presStyleLbl="alignAccFollowNode1" presStyleIdx="0" presStyleCnt="3">
        <dgm:presLayoutVars>
          <dgm:bulletEnabled val="1"/>
        </dgm:presLayoutVars>
      </dgm:prSet>
      <dgm:spPr/>
      <dgm:t>
        <a:bodyPr/>
        <a:lstStyle/>
        <a:p>
          <a:endParaRPr lang="en-US"/>
        </a:p>
      </dgm:t>
    </dgm:pt>
    <dgm:pt modelId="{D360758E-01BC-4363-ACB9-72EFF572D376}" type="pres">
      <dgm:prSet presAssocID="{E52464DE-9523-4566-A8D4-799D8A8244C3}" presName="sp" presStyleCnt="0"/>
      <dgm:spPr/>
    </dgm:pt>
    <dgm:pt modelId="{76C0A6D4-649E-4904-8C11-477C56AB8BDF}" type="pres">
      <dgm:prSet presAssocID="{BCEA0888-6D23-4B9A-B5C8-D5EF6FB69B99}" presName="linNode" presStyleCnt="0"/>
      <dgm:spPr/>
    </dgm:pt>
    <dgm:pt modelId="{5275FF17-1B00-4156-AC29-B663BBB1727C}" type="pres">
      <dgm:prSet presAssocID="{BCEA0888-6D23-4B9A-B5C8-D5EF6FB69B99}" presName="parentText" presStyleLbl="node1" presStyleIdx="1" presStyleCnt="3">
        <dgm:presLayoutVars>
          <dgm:chMax val="1"/>
          <dgm:bulletEnabled val="1"/>
        </dgm:presLayoutVars>
      </dgm:prSet>
      <dgm:spPr/>
      <dgm:t>
        <a:bodyPr/>
        <a:lstStyle/>
        <a:p>
          <a:endParaRPr lang="en-US"/>
        </a:p>
      </dgm:t>
    </dgm:pt>
    <dgm:pt modelId="{C23C4DB0-5F8D-4D74-BFDE-851C8A92EFC4}" type="pres">
      <dgm:prSet presAssocID="{BCEA0888-6D23-4B9A-B5C8-D5EF6FB69B99}" presName="descendantText" presStyleLbl="alignAccFollowNode1" presStyleIdx="1" presStyleCnt="3">
        <dgm:presLayoutVars>
          <dgm:bulletEnabled val="1"/>
        </dgm:presLayoutVars>
      </dgm:prSet>
      <dgm:spPr/>
      <dgm:t>
        <a:bodyPr/>
        <a:lstStyle/>
        <a:p>
          <a:endParaRPr lang="en-US"/>
        </a:p>
      </dgm:t>
    </dgm:pt>
    <dgm:pt modelId="{688CD364-EA93-415E-B921-609194185B6D}" type="pres">
      <dgm:prSet presAssocID="{F5ABD549-8481-4C87-9A8F-9B4B4EAA85BD}" presName="sp" presStyleCnt="0"/>
      <dgm:spPr/>
    </dgm:pt>
    <dgm:pt modelId="{7A49B809-ECE6-4C0D-955A-65C5E2854030}" type="pres">
      <dgm:prSet presAssocID="{00DAE531-D47C-476D-90DD-3F0BB050ECDB}" presName="linNode" presStyleCnt="0"/>
      <dgm:spPr/>
    </dgm:pt>
    <dgm:pt modelId="{F6F8C809-2F0A-4656-A574-9AD6B884D03E}" type="pres">
      <dgm:prSet presAssocID="{00DAE531-D47C-476D-90DD-3F0BB050ECDB}" presName="parentText" presStyleLbl="node1" presStyleIdx="2" presStyleCnt="3">
        <dgm:presLayoutVars>
          <dgm:chMax val="1"/>
          <dgm:bulletEnabled val="1"/>
        </dgm:presLayoutVars>
      </dgm:prSet>
      <dgm:spPr/>
      <dgm:t>
        <a:bodyPr/>
        <a:lstStyle/>
        <a:p>
          <a:endParaRPr lang="en-US"/>
        </a:p>
      </dgm:t>
    </dgm:pt>
    <dgm:pt modelId="{3C2365BC-2A4F-483B-BFEB-E8BF759F8038}" type="pres">
      <dgm:prSet presAssocID="{00DAE531-D47C-476D-90DD-3F0BB050ECDB}" presName="descendantText" presStyleLbl="alignAccFollowNode1" presStyleIdx="2" presStyleCnt="3">
        <dgm:presLayoutVars>
          <dgm:bulletEnabled val="1"/>
        </dgm:presLayoutVars>
      </dgm:prSet>
      <dgm:spPr/>
      <dgm:t>
        <a:bodyPr/>
        <a:lstStyle/>
        <a:p>
          <a:endParaRPr lang="en-US"/>
        </a:p>
      </dgm:t>
    </dgm:pt>
  </dgm:ptLst>
  <dgm:cxnLst>
    <dgm:cxn modelId="{CA1821A9-1918-4FC3-BE25-D873EA42FBD3}" type="presOf" srcId="{FAF0E877-5C83-4EF8-AE3D-EE710C45F9D0}" destId="{3C2365BC-2A4F-483B-BFEB-E8BF759F8038}" srcOrd="0" destOrd="1" presId="urn:microsoft.com/office/officeart/2005/8/layout/vList5"/>
    <dgm:cxn modelId="{18A0FC3D-A3BA-401A-B31E-C8023962C0AE}" type="presOf" srcId="{00DAE531-D47C-476D-90DD-3F0BB050ECDB}" destId="{F6F8C809-2F0A-4656-A574-9AD6B884D03E}" srcOrd="0" destOrd="0" presId="urn:microsoft.com/office/officeart/2005/8/layout/vList5"/>
    <dgm:cxn modelId="{A075D7D7-6F52-4F20-817D-6B7F5DDCBD41}" srcId="{F841BCB6-1D6D-463B-A7D6-260D891D6809}" destId="{BCEA0888-6D23-4B9A-B5C8-D5EF6FB69B99}" srcOrd="1" destOrd="0" parTransId="{7E2FB9B7-EF83-4A35-A3F0-5D78BE852762}" sibTransId="{F5ABD549-8481-4C87-9A8F-9B4B4EAA85BD}"/>
    <dgm:cxn modelId="{C99620DE-8BA9-4F54-82E3-D5AE55006709}" srcId="{BCEA0888-6D23-4B9A-B5C8-D5EF6FB69B99}" destId="{55D24A47-16D7-43D5-BC3E-A409DF093A35}" srcOrd="0" destOrd="0" parTransId="{E240A7E2-D467-485A-811B-CCDC526FFD2C}" sibTransId="{1C04D83E-0FBA-4BAA-9F91-176C8054783B}"/>
    <dgm:cxn modelId="{A5390652-AE7D-480B-BE48-066C5AE93BC3}" srcId="{00DAE531-D47C-476D-90DD-3F0BB050ECDB}" destId="{38871B5C-5EF3-4499-B732-4AAD937BC893}" srcOrd="2" destOrd="0" parTransId="{0BF3B391-61D3-4D8C-8A37-0B51F887E78F}" sibTransId="{805FC189-DB00-4ACF-8AFB-8F064E241E4C}"/>
    <dgm:cxn modelId="{F6A13C23-B0F1-4CC1-9BD6-ABFF6B0FFC3B}" type="presOf" srcId="{216002FE-9150-4E03-81A2-3EF53168CF5F}" destId="{09056DB0-4E2A-4357-8654-C9C864D2DE2F}" srcOrd="0" destOrd="0" presId="urn:microsoft.com/office/officeart/2005/8/layout/vList5"/>
    <dgm:cxn modelId="{96DF4010-23FE-40F7-A455-1B7D1DB50914}" srcId="{F841BCB6-1D6D-463B-A7D6-260D891D6809}" destId="{00DAE531-D47C-476D-90DD-3F0BB050ECDB}" srcOrd="2" destOrd="0" parTransId="{03F202ED-6403-4FFC-8BF6-0A38F0B6DCBA}" sibTransId="{8BF7A0CE-F4EA-4252-83E7-902AA383F4CC}"/>
    <dgm:cxn modelId="{9FFC4FDB-D2A4-4B5A-827F-80A729E3CE36}" srcId="{00DAE531-D47C-476D-90DD-3F0BB050ECDB}" destId="{FAF0E877-5C83-4EF8-AE3D-EE710C45F9D0}" srcOrd="1" destOrd="0" parTransId="{C5DD35E9-B2B0-4665-BEF8-E4C73EC331F4}" sibTransId="{2440AC34-3616-4391-A103-3E5925D72FD8}"/>
    <dgm:cxn modelId="{786DC674-C9A6-43D8-B65E-CEBA30EDBA81}" srcId="{216002FE-9150-4E03-81A2-3EF53168CF5F}" destId="{0125A687-79BE-486B-B83F-FFE335D6DE34}" srcOrd="1" destOrd="0" parTransId="{ED77A7DF-F3F8-4721-9D9E-1BE23EDCBECD}" sibTransId="{248C2DCE-1791-4927-9991-6E950FC877A1}"/>
    <dgm:cxn modelId="{373EBB40-1F2F-4D0E-95BD-DEAF84C5E585}" type="presOf" srcId="{1C834930-B038-439C-9ED9-72B01F6F6E22}" destId="{B8EF3F8B-6621-4E82-8590-53AF598E134F}" srcOrd="0" destOrd="0" presId="urn:microsoft.com/office/officeart/2005/8/layout/vList5"/>
    <dgm:cxn modelId="{62B4B40E-CEAE-4751-980E-0210C4C08EEA}" srcId="{216002FE-9150-4E03-81A2-3EF53168CF5F}" destId="{1C834930-B038-439C-9ED9-72B01F6F6E22}" srcOrd="0" destOrd="0" parTransId="{ACA34E7F-E1C5-438F-A24B-DA595047C8E5}" sibTransId="{84A71A07-626B-42CE-99F2-F2125F4ECBEF}"/>
    <dgm:cxn modelId="{BC25221D-A5B3-46EE-B3B4-331793AADC8D}" srcId="{F841BCB6-1D6D-463B-A7D6-260D891D6809}" destId="{216002FE-9150-4E03-81A2-3EF53168CF5F}" srcOrd="0" destOrd="0" parTransId="{AD941CCF-58A8-41AB-AE09-531D58A3B640}" sibTransId="{E52464DE-9523-4566-A8D4-799D8A8244C3}"/>
    <dgm:cxn modelId="{4E5A2AC9-2A4B-476A-983B-F1263BD4C6AC}" type="presOf" srcId="{0125A687-79BE-486B-B83F-FFE335D6DE34}" destId="{B8EF3F8B-6621-4E82-8590-53AF598E134F}" srcOrd="0" destOrd="1" presId="urn:microsoft.com/office/officeart/2005/8/layout/vList5"/>
    <dgm:cxn modelId="{A625DDBA-B5F1-4D97-8197-BD5F0F0C7D19}" type="presOf" srcId="{BCEA0888-6D23-4B9A-B5C8-D5EF6FB69B99}" destId="{5275FF17-1B00-4156-AC29-B663BBB1727C}" srcOrd="0" destOrd="0" presId="urn:microsoft.com/office/officeart/2005/8/layout/vList5"/>
    <dgm:cxn modelId="{FB5EEFF6-64E7-467C-94B5-32D535678427}" type="presOf" srcId="{F841BCB6-1D6D-463B-A7D6-260D891D6809}" destId="{965E96BA-7E74-4F7A-9D4E-8D68F6393C54}" srcOrd="0" destOrd="0" presId="urn:microsoft.com/office/officeart/2005/8/layout/vList5"/>
    <dgm:cxn modelId="{A733C1DB-639B-43D5-983F-8213E1F12D07}" type="presOf" srcId="{25E0B2B7-32E5-4BE8-AA85-8AC72D087637}" destId="{3C2365BC-2A4F-483B-BFEB-E8BF759F8038}" srcOrd="0" destOrd="0" presId="urn:microsoft.com/office/officeart/2005/8/layout/vList5"/>
    <dgm:cxn modelId="{1970E7F8-D345-4EA5-BB81-FBC47AAA4680}" type="presOf" srcId="{38871B5C-5EF3-4499-B732-4AAD937BC893}" destId="{3C2365BC-2A4F-483B-BFEB-E8BF759F8038}" srcOrd="0" destOrd="2" presId="urn:microsoft.com/office/officeart/2005/8/layout/vList5"/>
    <dgm:cxn modelId="{E431BC14-EC27-43A6-9C67-07604988306C}" type="presOf" srcId="{55D24A47-16D7-43D5-BC3E-A409DF093A35}" destId="{C23C4DB0-5F8D-4D74-BFDE-851C8A92EFC4}" srcOrd="0" destOrd="0" presId="urn:microsoft.com/office/officeart/2005/8/layout/vList5"/>
    <dgm:cxn modelId="{73EFEF35-3436-4B66-9E7F-6266E56BCBDA}" srcId="{00DAE531-D47C-476D-90DD-3F0BB050ECDB}" destId="{25E0B2B7-32E5-4BE8-AA85-8AC72D087637}" srcOrd="0" destOrd="0" parTransId="{C80DE221-6343-47D9-8092-FCECF3A9B42B}" sibTransId="{535C077F-F8CA-43DD-BA06-6A6345800C08}"/>
    <dgm:cxn modelId="{B92A732B-DE9B-4D34-BED4-A0FB80EBD371}" type="presParOf" srcId="{965E96BA-7E74-4F7A-9D4E-8D68F6393C54}" destId="{C266DBBF-BF21-4B4F-82FE-A443867FE6A9}" srcOrd="0" destOrd="0" presId="urn:microsoft.com/office/officeart/2005/8/layout/vList5"/>
    <dgm:cxn modelId="{C5B1E73E-4A07-4E68-B0C5-D5146943679F}" type="presParOf" srcId="{C266DBBF-BF21-4B4F-82FE-A443867FE6A9}" destId="{09056DB0-4E2A-4357-8654-C9C864D2DE2F}" srcOrd="0" destOrd="0" presId="urn:microsoft.com/office/officeart/2005/8/layout/vList5"/>
    <dgm:cxn modelId="{32821E14-01EA-457E-9B16-E86F79D20DA5}" type="presParOf" srcId="{C266DBBF-BF21-4B4F-82FE-A443867FE6A9}" destId="{B8EF3F8B-6621-4E82-8590-53AF598E134F}" srcOrd="1" destOrd="0" presId="urn:microsoft.com/office/officeart/2005/8/layout/vList5"/>
    <dgm:cxn modelId="{FC30F19D-BE18-4104-A7A7-C8E9A78BB6E3}" type="presParOf" srcId="{965E96BA-7E74-4F7A-9D4E-8D68F6393C54}" destId="{D360758E-01BC-4363-ACB9-72EFF572D376}" srcOrd="1" destOrd="0" presId="urn:microsoft.com/office/officeart/2005/8/layout/vList5"/>
    <dgm:cxn modelId="{DA7CD331-836E-443A-98EC-C12D2DEE04C2}" type="presParOf" srcId="{965E96BA-7E74-4F7A-9D4E-8D68F6393C54}" destId="{76C0A6D4-649E-4904-8C11-477C56AB8BDF}" srcOrd="2" destOrd="0" presId="urn:microsoft.com/office/officeart/2005/8/layout/vList5"/>
    <dgm:cxn modelId="{10A49E8F-739E-4CD6-BA68-E3E76E167758}" type="presParOf" srcId="{76C0A6D4-649E-4904-8C11-477C56AB8BDF}" destId="{5275FF17-1B00-4156-AC29-B663BBB1727C}" srcOrd="0" destOrd="0" presId="urn:microsoft.com/office/officeart/2005/8/layout/vList5"/>
    <dgm:cxn modelId="{FA13CBA1-B1F3-4E6D-A344-137274A4B56A}" type="presParOf" srcId="{76C0A6D4-649E-4904-8C11-477C56AB8BDF}" destId="{C23C4DB0-5F8D-4D74-BFDE-851C8A92EFC4}" srcOrd="1" destOrd="0" presId="urn:microsoft.com/office/officeart/2005/8/layout/vList5"/>
    <dgm:cxn modelId="{27D72753-2E47-4C33-9CB6-66AE146FA12E}" type="presParOf" srcId="{965E96BA-7E74-4F7A-9D4E-8D68F6393C54}" destId="{688CD364-EA93-415E-B921-609194185B6D}" srcOrd="3" destOrd="0" presId="urn:microsoft.com/office/officeart/2005/8/layout/vList5"/>
    <dgm:cxn modelId="{D6E3F349-BB08-4B52-BB36-428D3C6BC7E5}" type="presParOf" srcId="{965E96BA-7E74-4F7A-9D4E-8D68F6393C54}" destId="{7A49B809-ECE6-4C0D-955A-65C5E2854030}" srcOrd="4" destOrd="0" presId="urn:microsoft.com/office/officeart/2005/8/layout/vList5"/>
    <dgm:cxn modelId="{3B049408-9BAB-4369-817B-B48EFCCD4BF5}" type="presParOf" srcId="{7A49B809-ECE6-4C0D-955A-65C5E2854030}" destId="{F6F8C809-2F0A-4656-A574-9AD6B884D03E}" srcOrd="0" destOrd="0" presId="urn:microsoft.com/office/officeart/2005/8/layout/vList5"/>
    <dgm:cxn modelId="{C413A36E-5289-4EC3-AB85-6A594E1E86A3}" type="presParOf" srcId="{7A49B809-ECE6-4C0D-955A-65C5E2854030}" destId="{3C2365BC-2A4F-483B-BFEB-E8BF759F80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B18955-A383-4A4C-A507-2CAAEB95C633}" type="doc">
      <dgm:prSet loTypeId="urn:microsoft.com/office/officeart/2008/layout/LinedList" loCatId="hierarchy" qsTypeId="urn:microsoft.com/office/officeart/2005/8/quickstyle/simple1" qsCatId="simple" csTypeId="urn:microsoft.com/office/officeart/2005/8/colors/colorful2" csCatId="colorful" phldr="1"/>
      <dgm:spPr/>
      <dgm:t>
        <a:bodyPr/>
        <a:lstStyle/>
        <a:p>
          <a:endParaRPr lang="en-US"/>
        </a:p>
      </dgm:t>
    </dgm:pt>
    <dgm:pt modelId="{25778921-1EDE-4E57-8702-BDF305584DB1}">
      <dgm:prSet phldrT="[Text]" custT="1"/>
      <dgm:spPr/>
      <dgm:t>
        <a:bodyPr/>
        <a:lstStyle/>
        <a:p>
          <a:r>
            <a:rPr lang="en-US" sz="2400" b="1" dirty="0" smtClean="0">
              <a:solidFill>
                <a:srgbClr val="BB054A"/>
              </a:solidFill>
              <a:latin typeface="Arial Narrow" panose="020B0606020202030204" pitchFamily="34" charset="0"/>
            </a:rPr>
            <a:t>Expectations for Participants</a:t>
          </a:r>
          <a:endParaRPr lang="en-US" sz="2400" b="1" dirty="0">
            <a:solidFill>
              <a:srgbClr val="BB054A"/>
            </a:solidFill>
            <a:latin typeface="Arial Narrow" panose="020B0606020202030204" pitchFamily="34" charset="0"/>
          </a:endParaRPr>
        </a:p>
      </dgm:t>
    </dgm:pt>
    <dgm:pt modelId="{81F0C8D8-F27E-43B1-A0DA-6ABB4656D1E0}" type="parTrans" cxnId="{4C232CE1-CED4-4825-895E-7C48F2EFFB15}">
      <dgm:prSet/>
      <dgm:spPr/>
      <dgm:t>
        <a:bodyPr/>
        <a:lstStyle/>
        <a:p>
          <a:endParaRPr lang="en-US">
            <a:latin typeface="Arial Narrow" panose="020B0606020202030204" pitchFamily="34" charset="0"/>
          </a:endParaRPr>
        </a:p>
      </dgm:t>
    </dgm:pt>
    <dgm:pt modelId="{412A305B-BDFF-48C8-A908-7709336F5A8F}" type="sibTrans" cxnId="{4C232CE1-CED4-4825-895E-7C48F2EFFB15}">
      <dgm:prSet/>
      <dgm:spPr/>
      <dgm:t>
        <a:bodyPr/>
        <a:lstStyle/>
        <a:p>
          <a:endParaRPr lang="en-US">
            <a:latin typeface="Arial Narrow" panose="020B0606020202030204" pitchFamily="34" charset="0"/>
          </a:endParaRPr>
        </a:p>
      </dgm:t>
    </dgm:pt>
    <dgm:pt modelId="{C6C32B8D-F1B3-44EE-9599-BCD076D847A1}">
      <dgm:prSet phldrT="[Text]"/>
      <dgm:spPr/>
      <dgm:t>
        <a:bodyPr/>
        <a:lstStyle/>
        <a:p>
          <a:r>
            <a:rPr lang="en-GB" b="1" dirty="0" smtClean="0">
              <a:latin typeface="Arial Narrow" panose="020B0606020202030204" pitchFamily="34" charset="0"/>
            </a:rPr>
            <a:t>What happens if my customers do not complete the phases on time?</a:t>
          </a:r>
        </a:p>
        <a:p>
          <a:r>
            <a:rPr lang="en-GB" dirty="0" smtClean="0">
              <a:latin typeface="Arial Narrow" panose="020B0606020202030204" pitchFamily="34" charset="0"/>
            </a:rPr>
            <a:t>Participating physicians will be required to sign a memorandum of understanding (MOU) outlining the entire program scope and responsibilities of the physician </a:t>
          </a:r>
        </a:p>
        <a:p>
          <a:r>
            <a:rPr lang="en-GB" dirty="0" smtClean="0">
              <a:latin typeface="Arial Narrow" panose="020B0606020202030204" pitchFamily="34" charset="0"/>
            </a:rPr>
            <a:t>The terms of the MOU will clearly identify expectations around timelines related to the completion of the different phases of the program.  </a:t>
          </a:r>
        </a:p>
        <a:p>
          <a:r>
            <a:rPr lang="en-GB" dirty="0" smtClean="0">
              <a:latin typeface="Arial Narrow" panose="020B0606020202030204" pitchFamily="34" charset="0"/>
            </a:rPr>
            <a:t>CHRC will step-in and work with the participant if timelines are not being met; physicians may have to forfeit participation in the program if they are unable to complete the necessary steps within the timeframe.   </a:t>
          </a:r>
        </a:p>
        <a:p>
          <a:r>
            <a:rPr lang="en-GB" dirty="0" smtClean="0">
              <a:latin typeface="Arial Narrow" panose="020B0606020202030204" pitchFamily="34" charset="0"/>
            </a:rPr>
            <a:t>The CHRC will work with the physicians to ensure maximum flexibility is offered while ensuring that the milestones of the overall program are closely followed. </a:t>
          </a:r>
          <a:endParaRPr lang="en-US" dirty="0">
            <a:latin typeface="Arial Narrow" panose="020B0606020202030204" pitchFamily="34" charset="0"/>
          </a:endParaRPr>
        </a:p>
      </dgm:t>
    </dgm:pt>
    <dgm:pt modelId="{187BB63C-C5FE-4FC6-8F17-A3529A1A2656}" type="parTrans" cxnId="{528ADC90-D21E-4F75-9419-E8643C5227CD}">
      <dgm:prSet/>
      <dgm:spPr/>
      <dgm:t>
        <a:bodyPr/>
        <a:lstStyle/>
        <a:p>
          <a:endParaRPr lang="en-US">
            <a:latin typeface="Arial Narrow" panose="020B0606020202030204" pitchFamily="34" charset="0"/>
          </a:endParaRPr>
        </a:p>
      </dgm:t>
    </dgm:pt>
    <dgm:pt modelId="{2629E21D-EA28-4315-BDEC-32228FF1E590}" type="sibTrans" cxnId="{528ADC90-D21E-4F75-9419-E8643C5227CD}">
      <dgm:prSet/>
      <dgm:spPr/>
      <dgm:t>
        <a:bodyPr/>
        <a:lstStyle/>
        <a:p>
          <a:endParaRPr lang="en-US">
            <a:latin typeface="Arial Narrow" panose="020B0606020202030204" pitchFamily="34" charset="0"/>
          </a:endParaRPr>
        </a:p>
      </dgm:t>
    </dgm:pt>
    <dgm:pt modelId="{D56C0169-86F8-4F48-A960-BCF6DBB41370}" type="pres">
      <dgm:prSet presAssocID="{CAB18955-A383-4A4C-A507-2CAAEB95C633}" presName="vert0" presStyleCnt="0">
        <dgm:presLayoutVars>
          <dgm:dir/>
          <dgm:animOne val="branch"/>
          <dgm:animLvl val="lvl"/>
        </dgm:presLayoutVars>
      </dgm:prSet>
      <dgm:spPr/>
      <dgm:t>
        <a:bodyPr/>
        <a:lstStyle/>
        <a:p>
          <a:endParaRPr lang="en-US"/>
        </a:p>
      </dgm:t>
    </dgm:pt>
    <dgm:pt modelId="{0487DE10-0F2F-48F4-9D24-385C5C2339D3}" type="pres">
      <dgm:prSet presAssocID="{25778921-1EDE-4E57-8702-BDF305584DB1}" presName="thickLine" presStyleLbl="alignNode1" presStyleIdx="0" presStyleCnt="1"/>
      <dgm:spPr>
        <a:ln>
          <a:solidFill>
            <a:srgbClr val="BB054A"/>
          </a:solidFill>
        </a:ln>
      </dgm:spPr>
    </dgm:pt>
    <dgm:pt modelId="{B3D8BC5B-825D-480C-B5CC-474AED19745D}" type="pres">
      <dgm:prSet presAssocID="{25778921-1EDE-4E57-8702-BDF305584DB1}" presName="horz1" presStyleCnt="0"/>
      <dgm:spPr/>
    </dgm:pt>
    <dgm:pt modelId="{7B74CEC3-466A-4E7A-A578-2CCF9845ACD6}" type="pres">
      <dgm:prSet presAssocID="{25778921-1EDE-4E57-8702-BDF305584DB1}" presName="tx1" presStyleLbl="revTx" presStyleIdx="0" presStyleCnt="2" custScaleX="140741"/>
      <dgm:spPr/>
      <dgm:t>
        <a:bodyPr/>
        <a:lstStyle/>
        <a:p>
          <a:endParaRPr lang="en-US"/>
        </a:p>
      </dgm:t>
    </dgm:pt>
    <dgm:pt modelId="{46B9E353-4631-469B-94C7-910C03A32D79}" type="pres">
      <dgm:prSet presAssocID="{25778921-1EDE-4E57-8702-BDF305584DB1}" presName="vert1" presStyleCnt="0"/>
      <dgm:spPr/>
    </dgm:pt>
    <dgm:pt modelId="{489A97E1-C889-4469-8344-FB5875EC8E3F}" type="pres">
      <dgm:prSet presAssocID="{C6C32B8D-F1B3-44EE-9599-BCD076D847A1}" presName="vertSpace2a" presStyleCnt="0"/>
      <dgm:spPr/>
    </dgm:pt>
    <dgm:pt modelId="{FEA67620-C007-44EA-B679-8BD77E3E76AB}" type="pres">
      <dgm:prSet presAssocID="{C6C32B8D-F1B3-44EE-9599-BCD076D847A1}" presName="horz2" presStyleCnt="0"/>
      <dgm:spPr/>
    </dgm:pt>
    <dgm:pt modelId="{819953A9-D269-4F37-A44E-B940A6871244}" type="pres">
      <dgm:prSet presAssocID="{C6C32B8D-F1B3-44EE-9599-BCD076D847A1}" presName="horzSpace2" presStyleCnt="0"/>
      <dgm:spPr/>
    </dgm:pt>
    <dgm:pt modelId="{DC390EAB-BAD2-4E66-BEA1-6D2B9EDBCD17}" type="pres">
      <dgm:prSet presAssocID="{C6C32B8D-F1B3-44EE-9599-BCD076D847A1}" presName="tx2" presStyleLbl="revTx" presStyleIdx="1" presStyleCnt="2"/>
      <dgm:spPr/>
      <dgm:t>
        <a:bodyPr/>
        <a:lstStyle/>
        <a:p>
          <a:endParaRPr lang="en-US"/>
        </a:p>
      </dgm:t>
    </dgm:pt>
    <dgm:pt modelId="{A143DA86-5CFB-48C5-8113-59902F320AE2}" type="pres">
      <dgm:prSet presAssocID="{C6C32B8D-F1B3-44EE-9599-BCD076D847A1}" presName="vert2" presStyleCnt="0"/>
      <dgm:spPr/>
    </dgm:pt>
    <dgm:pt modelId="{7D65D254-7965-4FA4-BDA3-716F84562081}" type="pres">
      <dgm:prSet presAssocID="{C6C32B8D-F1B3-44EE-9599-BCD076D847A1}" presName="thinLine2b" presStyleLbl="callout" presStyleIdx="0" presStyleCnt="1"/>
      <dgm:spPr/>
    </dgm:pt>
    <dgm:pt modelId="{39E06111-FAEB-486F-BA22-ECC7B5384851}" type="pres">
      <dgm:prSet presAssocID="{C6C32B8D-F1B3-44EE-9599-BCD076D847A1}" presName="vertSpace2b" presStyleCnt="0"/>
      <dgm:spPr/>
    </dgm:pt>
  </dgm:ptLst>
  <dgm:cxnLst>
    <dgm:cxn modelId="{458F759E-4431-43B7-BBC0-94052CD75A36}" type="presOf" srcId="{CAB18955-A383-4A4C-A507-2CAAEB95C633}" destId="{D56C0169-86F8-4F48-A960-BCF6DBB41370}" srcOrd="0" destOrd="0" presId="urn:microsoft.com/office/officeart/2008/layout/LinedList"/>
    <dgm:cxn modelId="{519FDC0A-D5B0-4917-A984-CE3A5E94838D}" type="presOf" srcId="{25778921-1EDE-4E57-8702-BDF305584DB1}" destId="{7B74CEC3-466A-4E7A-A578-2CCF9845ACD6}" srcOrd="0" destOrd="0" presId="urn:microsoft.com/office/officeart/2008/layout/LinedList"/>
    <dgm:cxn modelId="{528ADC90-D21E-4F75-9419-E8643C5227CD}" srcId="{25778921-1EDE-4E57-8702-BDF305584DB1}" destId="{C6C32B8D-F1B3-44EE-9599-BCD076D847A1}" srcOrd="0" destOrd="0" parTransId="{187BB63C-C5FE-4FC6-8F17-A3529A1A2656}" sibTransId="{2629E21D-EA28-4315-BDEC-32228FF1E590}"/>
    <dgm:cxn modelId="{4C232CE1-CED4-4825-895E-7C48F2EFFB15}" srcId="{CAB18955-A383-4A4C-A507-2CAAEB95C633}" destId="{25778921-1EDE-4E57-8702-BDF305584DB1}" srcOrd="0" destOrd="0" parTransId="{81F0C8D8-F27E-43B1-A0DA-6ABB4656D1E0}" sibTransId="{412A305B-BDFF-48C8-A908-7709336F5A8F}"/>
    <dgm:cxn modelId="{92AB4D76-D07B-419B-97D6-0E29E22A5EBE}" type="presOf" srcId="{C6C32B8D-F1B3-44EE-9599-BCD076D847A1}" destId="{DC390EAB-BAD2-4E66-BEA1-6D2B9EDBCD17}" srcOrd="0" destOrd="0" presId="urn:microsoft.com/office/officeart/2008/layout/LinedList"/>
    <dgm:cxn modelId="{5D4330C5-8790-4222-8624-B0C9D96E1C10}" type="presParOf" srcId="{D56C0169-86F8-4F48-A960-BCF6DBB41370}" destId="{0487DE10-0F2F-48F4-9D24-385C5C2339D3}" srcOrd="0" destOrd="0" presId="urn:microsoft.com/office/officeart/2008/layout/LinedList"/>
    <dgm:cxn modelId="{AA79FCCA-B1E0-4C1D-8734-1B50E1E6A39E}" type="presParOf" srcId="{D56C0169-86F8-4F48-A960-BCF6DBB41370}" destId="{B3D8BC5B-825D-480C-B5CC-474AED19745D}" srcOrd="1" destOrd="0" presId="urn:microsoft.com/office/officeart/2008/layout/LinedList"/>
    <dgm:cxn modelId="{882FAF90-B59B-4E55-A234-74CD6145CC0C}" type="presParOf" srcId="{B3D8BC5B-825D-480C-B5CC-474AED19745D}" destId="{7B74CEC3-466A-4E7A-A578-2CCF9845ACD6}" srcOrd="0" destOrd="0" presId="urn:microsoft.com/office/officeart/2008/layout/LinedList"/>
    <dgm:cxn modelId="{E6CC9775-1E7F-49A2-BCDB-1D9AF19A0716}" type="presParOf" srcId="{B3D8BC5B-825D-480C-B5CC-474AED19745D}" destId="{46B9E353-4631-469B-94C7-910C03A32D79}" srcOrd="1" destOrd="0" presId="urn:microsoft.com/office/officeart/2008/layout/LinedList"/>
    <dgm:cxn modelId="{64CC2992-1DF0-491C-8450-D1B57348F8C7}" type="presParOf" srcId="{46B9E353-4631-469B-94C7-910C03A32D79}" destId="{489A97E1-C889-4469-8344-FB5875EC8E3F}" srcOrd="0" destOrd="0" presId="urn:microsoft.com/office/officeart/2008/layout/LinedList"/>
    <dgm:cxn modelId="{1EA9412E-2EA6-4C6C-9D6B-1ADF7BC8C71F}" type="presParOf" srcId="{46B9E353-4631-469B-94C7-910C03A32D79}" destId="{FEA67620-C007-44EA-B679-8BD77E3E76AB}" srcOrd="1" destOrd="0" presId="urn:microsoft.com/office/officeart/2008/layout/LinedList"/>
    <dgm:cxn modelId="{EBD1F079-9436-4800-8739-2B3B76E9939E}" type="presParOf" srcId="{FEA67620-C007-44EA-B679-8BD77E3E76AB}" destId="{819953A9-D269-4F37-A44E-B940A6871244}" srcOrd="0" destOrd="0" presId="urn:microsoft.com/office/officeart/2008/layout/LinedList"/>
    <dgm:cxn modelId="{36CB34BE-5CC2-4F8B-8A3C-15F0C1A22C33}" type="presParOf" srcId="{FEA67620-C007-44EA-B679-8BD77E3E76AB}" destId="{DC390EAB-BAD2-4E66-BEA1-6D2B9EDBCD17}" srcOrd="1" destOrd="0" presId="urn:microsoft.com/office/officeart/2008/layout/LinedList"/>
    <dgm:cxn modelId="{B4DAD2D0-D680-4A1D-834C-5A3EEECED4F9}" type="presParOf" srcId="{FEA67620-C007-44EA-B679-8BD77E3E76AB}" destId="{A143DA86-5CFB-48C5-8113-59902F320AE2}" srcOrd="2" destOrd="0" presId="urn:microsoft.com/office/officeart/2008/layout/LinedList"/>
    <dgm:cxn modelId="{6A786FA8-7F17-4832-9F80-A607367E273A}" type="presParOf" srcId="{46B9E353-4631-469B-94C7-910C03A32D79}" destId="{7D65D254-7965-4FA4-BDA3-716F84562081}" srcOrd="2" destOrd="0" presId="urn:microsoft.com/office/officeart/2008/layout/LinedList"/>
    <dgm:cxn modelId="{308ABF0A-DAD1-4336-8B5C-2ACC439F959F}" type="presParOf" srcId="{46B9E353-4631-469B-94C7-910C03A32D79}" destId="{39E06111-FAEB-486F-BA22-ECC7B5384851}" srcOrd="3"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4A8C5B-EDBD-457C-A63D-6005DA01F94C}" type="doc">
      <dgm:prSet loTypeId="urn:microsoft.com/office/officeart/2008/layout/PictureAccentList" loCatId="list" qsTypeId="urn:microsoft.com/office/officeart/2005/8/quickstyle/simple3" qsCatId="simple" csTypeId="urn:microsoft.com/office/officeart/2005/8/colors/accent2_2" csCatId="accent2" phldr="1"/>
      <dgm:spPr/>
      <dgm:t>
        <a:bodyPr/>
        <a:lstStyle/>
        <a:p>
          <a:endParaRPr lang="en-US"/>
        </a:p>
      </dgm:t>
    </dgm:pt>
    <dgm:pt modelId="{16ADFCAA-5F49-41C4-AABA-547F48150E65}">
      <dgm:prSet phldrT="[Text]"/>
      <dgm:spPr>
        <a:solidFill>
          <a:srgbClr val="BB054A"/>
        </a:solidFill>
      </dgm:spPr>
      <dgm:t>
        <a:bodyPr/>
        <a:lstStyle/>
        <a:p>
          <a:r>
            <a:rPr lang="en-US" b="1" dirty="0" smtClean="0">
              <a:solidFill>
                <a:schemeClr val="bg1"/>
              </a:solidFill>
              <a:latin typeface="Arial Narrow" panose="020B0606020202030204" pitchFamily="34" charset="0"/>
            </a:rPr>
            <a:t>Questions from Participants</a:t>
          </a:r>
          <a:endParaRPr lang="en-US" b="1" dirty="0">
            <a:solidFill>
              <a:schemeClr val="bg1"/>
            </a:solidFill>
            <a:latin typeface="Arial Narrow" panose="020B0606020202030204" pitchFamily="34" charset="0"/>
          </a:endParaRPr>
        </a:p>
      </dgm:t>
    </dgm:pt>
    <dgm:pt modelId="{5E713396-C1E7-45EA-9C8D-CE1362706934}" type="parTrans" cxnId="{9C0C9652-9039-46EE-B9F4-0D19E4D7C29E}">
      <dgm:prSet/>
      <dgm:spPr/>
      <dgm:t>
        <a:bodyPr/>
        <a:lstStyle/>
        <a:p>
          <a:endParaRPr lang="en-US">
            <a:latin typeface="Arial Narrow" panose="020B0606020202030204" pitchFamily="34" charset="0"/>
          </a:endParaRPr>
        </a:p>
      </dgm:t>
    </dgm:pt>
    <dgm:pt modelId="{17FBBEF0-C865-48E7-9886-F0BC3FC2B7DD}" type="sibTrans" cxnId="{9C0C9652-9039-46EE-B9F4-0D19E4D7C29E}">
      <dgm:prSet/>
      <dgm:spPr/>
      <dgm:t>
        <a:bodyPr/>
        <a:lstStyle/>
        <a:p>
          <a:endParaRPr lang="en-US">
            <a:latin typeface="Arial Narrow" panose="020B0606020202030204" pitchFamily="34" charset="0"/>
          </a:endParaRPr>
        </a:p>
      </dgm:t>
    </dgm:pt>
    <dgm:pt modelId="{46261F35-BEDD-4131-8A3F-A9D6210E25CF}">
      <dgm:prSet phldrT="[Text]" custT="1"/>
      <dgm:spPr>
        <a:solidFill>
          <a:schemeClr val="bg1"/>
        </a:solidFill>
        <a:ln>
          <a:solidFill>
            <a:srgbClr val="BB054A"/>
          </a:solidFill>
        </a:ln>
      </dgm:spPr>
      <dgm:t>
        <a:bodyPr/>
        <a:lstStyle/>
        <a:p>
          <a:r>
            <a:rPr lang="en-GB" sz="2200" b="1" dirty="0" smtClean="0">
              <a:latin typeface="Arial Narrow" panose="020B0606020202030204" pitchFamily="34" charset="0"/>
            </a:rPr>
            <a:t>General inquiries</a:t>
          </a:r>
          <a:r>
            <a:rPr lang="en-GB" sz="2200" dirty="0" smtClean="0">
              <a:latin typeface="Arial Narrow" panose="020B0606020202030204" pitchFamily="34" charset="0"/>
            </a:rPr>
            <a:t>: </a:t>
          </a:r>
          <a:r>
            <a:rPr lang="en-GB" sz="2200" dirty="0" smtClean="0">
              <a:latin typeface="Arial Narrow" panose="020B0606020202030204" pitchFamily="34" charset="0"/>
              <a:hlinkClick xmlns:r="http://schemas.openxmlformats.org/officeDocument/2006/relationships" r:id="rId1"/>
            </a:rPr>
            <a:t>info@vistadm.ca</a:t>
          </a:r>
          <a:r>
            <a:rPr lang="en-GB" sz="2200" dirty="0" smtClean="0">
              <a:latin typeface="Arial Narrow" panose="020B0606020202030204" pitchFamily="34" charset="0"/>
            </a:rPr>
            <a:t> </a:t>
          </a:r>
          <a:endParaRPr lang="en-US" sz="2200" dirty="0">
            <a:latin typeface="Arial Narrow" panose="020B0606020202030204" pitchFamily="34" charset="0"/>
          </a:endParaRPr>
        </a:p>
      </dgm:t>
    </dgm:pt>
    <dgm:pt modelId="{BAECA6E1-2137-4CF5-8CF1-911F9E0CE553}" type="parTrans" cxnId="{C8C628DF-B4BB-4046-94CD-DB1E9B8878C6}">
      <dgm:prSet/>
      <dgm:spPr/>
      <dgm:t>
        <a:bodyPr/>
        <a:lstStyle/>
        <a:p>
          <a:endParaRPr lang="en-US">
            <a:latin typeface="Arial Narrow" panose="020B0606020202030204" pitchFamily="34" charset="0"/>
          </a:endParaRPr>
        </a:p>
      </dgm:t>
    </dgm:pt>
    <dgm:pt modelId="{51F4B737-B3C9-4006-9889-3D3001725D80}" type="sibTrans" cxnId="{C8C628DF-B4BB-4046-94CD-DB1E9B8878C6}">
      <dgm:prSet/>
      <dgm:spPr/>
      <dgm:t>
        <a:bodyPr/>
        <a:lstStyle/>
        <a:p>
          <a:endParaRPr lang="en-US">
            <a:latin typeface="Arial Narrow" panose="020B0606020202030204" pitchFamily="34" charset="0"/>
          </a:endParaRPr>
        </a:p>
      </dgm:t>
    </dgm:pt>
    <dgm:pt modelId="{45672AAB-847F-48F1-B902-503DC6E2FADD}">
      <dgm:prSet phldrT="[Text]" custT="1"/>
      <dgm:spPr>
        <a:solidFill>
          <a:schemeClr val="bg1"/>
        </a:solidFill>
        <a:ln>
          <a:solidFill>
            <a:srgbClr val="BB054A"/>
          </a:solidFill>
        </a:ln>
      </dgm:spPr>
      <dgm:t>
        <a:bodyPr/>
        <a:lstStyle/>
        <a:p>
          <a:r>
            <a:rPr lang="en-GB" sz="2200" b="1" dirty="0" smtClean="0">
              <a:latin typeface="Arial Narrow" panose="020B0606020202030204" pitchFamily="34" charset="0"/>
            </a:rPr>
            <a:t>Technical inquiries</a:t>
          </a:r>
          <a:r>
            <a:rPr lang="en-GB" sz="2200" dirty="0" smtClean="0">
              <a:latin typeface="Arial Narrow" panose="020B0606020202030204" pitchFamily="34" charset="0"/>
            </a:rPr>
            <a:t>: </a:t>
          </a:r>
          <a:r>
            <a:rPr lang="en-GB" sz="2200" dirty="0" smtClean="0">
              <a:latin typeface="Arial Narrow" panose="020B0606020202030204" pitchFamily="34" charset="0"/>
              <a:hlinkClick xmlns:r="http://schemas.openxmlformats.org/officeDocument/2006/relationships" r:id="rId2"/>
            </a:rPr>
            <a:t>webmaster@vistadm.ca</a:t>
          </a:r>
          <a:endParaRPr lang="en-US" sz="2200" dirty="0">
            <a:latin typeface="Arial Narrow" panose="020B0606020202030204" pitchFamily="34" charset="0"/>
          </a:endParaRPr>
        </a:p>
      </dgm:t>
    </dgm:pt>
    <dgm:pt modelId="{18CBBFC9-F15A-4444-A764-87A00100C9C9}" type="parTrans" cxnId="{F8964D49-D72B-436F-80E9-443A607500FD}">
      <dgm:prSet/>
      <dgm:spPr/>
      <dgm:t>
        <a:bodyPr/>
        <a:lstStyle/>
        <a:p>
          <a:endParaRPr lang="en-US">
            <a:latin typeface="Arial Narrow" panose="020B0606020202030204" pitchFamily="34" charset="0"/>
          </a:endParaRPr>
        </a:p>
      </dgm:t>
    </dgm:pt>
    <dgm:pt modelId="{D7560AA2-E29A-4AEA-BF91-4825982D4035}" type="sibTrans" cxnId="{F8964D49-D72B-436F-80E9-443A607500FD}">
      <dgm:prSet/>
      <dgm:spPr/>
      <dgm:t>
        <a:bodyPr/>
        <a:lstStyle/>
        <a:p>
          <a:endParaRPr lang="en-US">
            <a:latin typeface="Arial Narrow" panose="020B0606020202030204" pitchFamily="34" charset="0"/>
          </a:endParaRPr>
        </a:p>
      </dgm:t>
    </dgm:pt>
    <dgm:pt modelId="{C6EF637C-00C0-4C1E-B8A0-868F58267D6C}">
      <dgm:prSet custT="1"/>
      <dgm:spPr>
        <a:solidFill>
          <a:schemeClr val="bg1"/>
        </a:solidFill>
        <a:ln>
          <a:solidFill>
            <a:srgbClr val="BB054A"/>
          </a:solidFill>
        </a:ln>
      </dgm:spPr>
      <dgm:t>
        <a:bodyPr/>
        <a:lstStyle/>
        <a:p>
          <a:r>
            <a:rPr lang="en-US" sz="2200" b="1" dirty="0" smtClean="0">
              <a:latin typeface="Arial Narrow" panose="020B0606020202030204" pitchFamily="34" charset="0"/>
            </a:rPr>
            <a:t>Designated CHRC contacts</a:t>
          </a:r>
          <a:r>
            <a:rPr lang="en-US" sz="2200" dirty="0" smtClean="0">
              <a:latin typeface="Arial Narrow" panose="020B0606020202030204" pitchFamily="34" charset="0"/>
            </a:rPr>
            <a:t>: </a:t>
          </a:r>
          <a:r>
            <a:rPr lang="en-US" sz="2200" dirty="0" err="1" smtClean="0">
              <a:latin typeface="Arial Narrow" panose="020B0606020202030204" pitchFamily="34" charset="0"/>
            </a:rPr>
            <a:t>Lianne</a:t>
          </a:r>
          <a:r>
            <a:rPr lang="en-US" sz="2200" dirty="0" smtClean="0">
              <a:latin typeface="Arial Narrow" panose="020B0606020202030204" pitchFamily="34" charset="0"/>
            </a:rPr>
            <a:t> </a:t>
          </a:r>
          <a:r>
            <a:rPr lang="en-US" sz="2200" dirty="0" err="1" smtClean="0">
              <a:latin typeface="Arial Narrow" panose="020B0606020202030204" pitchFamily="34" charset="0"/>
            </a:rPr>
            <a:t>Goldin</a:t>
          </a:r>
          <a:r>
            <a:rPr lang="en-US" sz="2200" dirty="0" smtClean="0">
              <a:latin typeface="Arial Narrow" panose="020B0606020202030204" pitchFamily="34" charset="0"/>
            </a:rPr>
            <a:t> </a:t>
          </a:r>
          <a:r>
            <a:rPr lang="en-GB" sz="2200" dirty="0" smtClean="0">
              <a:latin typeface="Arial Narrow" panose="020B0606020202030204" pitchFamily="34" charset="0"/>
            </a:rPr>
            <a:t>(</a:t>
          </a:r>
          <a:r>
            <a:rPr lang="en-GB" sz="2200" dirty="0" smtClean="0">
              <a:latin typeface="Arial Narrow" panose="020B0606020202030204" pitchFamily="34" charset="0"/>
              <a:hlinkClick xmlns:r="http://schemas.openxmlformats.org/officeDocument/2006/relationships" r:id="rId3"/>
            </a:rPr>
            <a:t>lgoldin@chrc.net</a:t>
          </a:r>
          <a:r>
            <a:rPr lang="en-GB" sz="2200" dirty="0" smtClean="0">
              <a:latin typeface="Arial Narrow" panose="020B0606020202030204" pitchFamily="34" charset="0"/>
            </a:rPr>
            <a:t>), Victoria </a:t>
          </a:r>
          <a:r>
            <a:rPr lang="en-GB" sz="2200" dirty="0" err="1" smtClean="0">
              <a:latin typeface="Arial Narrow" panose="020B0606020202030204" pitchFamily="34" charset="0"/>
            </a:rPr>
            <a:t>Gootgarts</a:t>
          </a:r>
          <a:r>
            <a:rPr lang="en-GB" sz="2200" dirty="0" smtClean="0">
              <a:latin typeface="Arial Narrow" panose="020B0606020202030204" pitchFamily="34" charset="0"/>
            </a:rPr>
            <a:t> (</a:t>
          </a:r>
          <a:r>
            <a:rPr lang="en-GB" sz="2200" dirty="0" smtClean="0">
              <a:latin typeface="Arial Narrow" panose="020B0606020202030204" pitchFamily="34" charset="0"/>
              <a:hlinkClick xmlns:r="http://schemas.openxmlformats.org/officeDocument/2006/relationships" r:id="rId4"/>
            </a:rPr>
            <a:t>gootgartsv@chrc.net</a:t>
          </a:r>
          <a:r>
            <a:rPr lang="en-GB" sz="2200" dirty="0" smtClean="0">
              <a:latin typeface="Arial Narrow" panose="020B0606020202030204" pitchFamily="34" charset="0"/>
            </a:rPr>
            <a:t>) and Monique </a:t>
          </a:r>
          <a:r>
            <a:rPr lang="en-GB" sz="2200" dirty="0" err="1" smtClean="0">
              <a:latin typeface="Arial Narrow" panose="020B0606020202030204" pitchFamily="34" charset="0"/>
            </a:rPr>
            <a:t>Khoury</a:t>
          </a:r>
          <a:r>
            <a:rPr lang="en-GB" sz="2200" dirty="0" smtClean="0">
              <a:latin typeface="Arial Narrow" panose="020B0606020202030204" pitchFamily="34" charset="0"/>
            </a:rPr>
            <a:t> (</a:t>
          </a:r>
          <a:r>
            <a:rPr lang="en-GB" sz="2200" i="1" dirty="0" smtClean="0">
              <a:latin typeface="Arial Narrow" panose="020B0606020202030204" pitchFamily="34" charset="0"/>
            </a:rPr>
            <a:t>French</a:t>
          </a:r>
          <a:r>
            <a:rPr lang="en-GB" sz="2200" dirty="0" smtClean="0">
              <a:latin typeface="Arial Narrow" panose="020B0606020202030204" pitchFamily="34" charset="0"/>
            </a:rPr>
            <a:t>) (</a:t>
          </a:r>
          <a:r>
            <a:rPr lang="en-GB" sz="2200" dirty="0" smtClean="0">
              <a:latin typeface="Arial Narrow" panose="020B0606020202030204" pitchFamily="34" charset="0"/>
              <a:hlinkClick xmlns:r="http://schemas.openxmlformats.org/officeDocument/2006/relationships" r:id="rId5"/>
            </a:rPr>
            <a:t>khourym@chrc.net</a:t>
          </a:r>
          <a:r>
            <a:rPr lang="en-GB" sz="2200" dirty="0" smtClean="0">
              <a:latin typeface="Arial Narrow" panose="020B0606020202030204" pitchFamily="34" charset="0"/>
            </a:rPr>
            <a:t>) </a:t>
          </a:r>
          <a:endParaRPr lang="en-US" sz="2200" dirty="0" smtClean="0">
            <a:latin typeface="Arial Narrow" panose="020B0606020202030204" pitchFamily="34" charset="0"/>
          </a:endParaRPr>
        </a:p>
      </dgm:t>
    </dgm:pt>
    <dgm:pt modelId="{C021A0D8-180F-409F-BD78-5522CC42CCBA}" type="parTrans" cxnId="{0879E5A8-AB6E-4989-AF4A-F384046FFEC6}">
      <dgm:prSet/>
      <dgm:spPr/>
      <dgm:t>
        <a:bodyPr/>
        <a:lstStyle/>
        <a:p>
          <a:endParaRPr lang="en-US"/>
        </a:p>
      </dgm:t>
    </dgm:pt>
    <dgm:pt modelId="{98183A7F-C94A-48FC-9689-5969D1AFF186}" type="sibTrans" cxnId="{0879E5A8-AB6E-4989-AF4A-F384046FFEC6}">
      <dgm:prSet/>
      <dgm:spPr/>
      <dgm:t>
        <a:bodyPr/>
        <a:lstStyle/>
        <a:p>
          <a:endParaRPr lang="en-US"/>
        </a:p>
      </dgm:t>
    </dgm:pt>
    <dgm:pt modelId="{879ED449-0EFD-4616-81C1-35364BF63F7D}" type="pres">
      <dgm:prSet presAssocID="{BB4A8C5B-EDBD-457C-A63D-6005DA01F94C}" presName="layout" presStyleCnt="0">
        <dgm:presLayoutVars>
          <dgm:chMax/>
          <dgm:chPref/>
          <dgm:dir/>
          <dgm:animOne val="branch"/>
          <dgm:animLvl val="lvl"/>
          <dgm:resizeHandles/>
        </dgm:presLayoutVars>
      </dgm:prSet>
      <dgm:spPr/>
      <dgm:t>
        <a:bodyPr/>
        <a:lstStyle/>
        <a:p>
          <a:endParaRPr lang="en-US"/>
        </a:p>
      </dgm:t>
    </dgm:pt>
    <dgm:pt modelId="{8AAD22EC-60D8-42A5-A0CE-5955988D3961}" type="pres">
      <dgm:prSet presAssocID="{16ADFCAA-5F49-41C4-AABA-547F48150E65}" presName="root" presStyleCnt="0">
        <dgm:presLayoutVars>
          <dgm:chMax/>
          <dgm:chPref val="4"/>
        </dgm:presLayoutVars>
      </dgm:prSet>
      <dgm:spPr/>
    </dgm:pt>
    <dgm:pt modelId="{EC34B213-F101-43CE-BC0D-52DF25964A2A}" type="pres">
      <dgm:prSet presAssocID="{16ADFCAA-5F49-41C4-AABA-547F48150E65}" presName="rootComposite" presStyleCnt="0">
        <dgm:presLayoutVars/>
      </dgm:prSet>
      <dgm:spPr/>
    </dgm:pt>
    <dgm:pt modelId="{6788BA9B-4CD5-4216-8F9B-08336B01D418}" type="pres">
      <dgm:prSet presAssocID="{16ADFCAA-5F49-41C4-AABA-547F48150E65}" presName="rootText" presStyleLbl="node0" presStyleIdx="0" presStyleCnt="1">
        <dgm:presLayoutVars>
          <dgm:chMax/>
          <dgm:chPref val="4"/>
        </dgm:presLayoutVars>
      </dgm:prSet>
      <dgm:spPr/>
      <dgm:t>
        <a:bodyPr/>
        <a:lstStyle/>
        <a:p>
          <a:endParaRPr lang="en-US"/>
        </a:p>
      </dgm:t>
    </dgm:pt>
    <dgm:pt modelId="{D2DD1FEB-05AD-440E-8024-9B5DC931912F}" type="pres">
      <dgm:prSet presAssocID="{16ADFCAA-5F49-41C4-AABA-547F48150E65}" presName="childShape" presStyleCnt="0">
        <dgm:presLayoutVars>
          <dgm:chMax val="0"/>
          <dgm:chPref val="0"/>
        </dgm:presLayoutVars>
      </dgm:prSet>
      <dgm:spPr/>
    </dgm:pt>
    <dgm:pt modelId="{B1D0D8C9-A68E-4D9D-87CF-FBE13503D9A3}" type="pres">
      <dgm:prSet presAssocID="{46261F35-BEDD-4131-8A3F-A9D6210E25CF}" presName="childComposite" presStyleCnt="0">
        <dgm:presLayoutVars>
          <dgm:chMax val="0"/>
          <dgm:chPref val="0"/>
        </dgm:presLayoutVars>
      </dgm:prSet>
      <dgm:spPr/>
    </dgm:pt>
    <dgm:pt modelId="{89AEF6A1-6C75-4D47-8BE8-E01E02E38273}" type="pres">
      <dgm:prSet presAssocID="{46261F35-BEDD-4131-8A3F-A9D6210E25CF}" presName="Image" presStyleLbl="node1" presStyleIdx="0" presStyleCnt="3"/>
      <dgm:spPr>
        <a:solidFill>
          <a:srgbClr val="BB054A"/>
        </a:solidFill>
      </dgm:spPr>
    </dgm:pt>
    <dgm:pt modelId="{6F487B42-7F59-4A88-B292-67EE4DBC2FFB}" type="pres">
      <dgm:prSet presAssocID="{46261F35-BEDD-4131-8A3F-A9D6210E25CF}" presName="childText" presStyleLbl="lnNode1" presStyleIdx="0" presStyleCnt="3">
        <dgm:presLayoutVars>
          <dgm:chMax val="0"/>
          <dgm:chPref val="0"/>
          <dgm:bulletEnabled val="1"/>
        </dgm:presLayoutVars>
      </dgm:prSet>
      <dgm:spPr/>
      <dgm:t>
        <a:bodyPr/>
        <a:lstStyle/>
        <a:p>
          <a:endParaRPr lang="en-US"/>
        </a:p>
      </dgm:t>
    </dgm:pt>
    <dgm:pt modelId="{EB636B8C-3E6C-4990-8AE5-44DFF573D642}" type="pres">
      <dgm:prSet presAssocID="{45672AAB-847F-48F1-B902-503DC6E2FADD}" presName="childComposite" presStyleCnt="0">
        <dgm:presLayoutVars>
          <dgm:chMax val="0"/>
          <dgm:chPref val="0"/>
        </dgm:presLayoutVars>
      </dgm:prSet>
      <dgm:spPr/>
    </dgm:pt>
    <dgm:pt modelId="{B6172166-B925-464F-AC0D-71FF11C9E141}" type="pres">
      <dgm:prSet presAssocID="{45672AAB-847F-48F1-B902-503DC6E2FADD}" presName="Image" presStyleLbl="node1" presStyleIdx="1" presStyleCnt="3"/>
      <dgm:spPr>
        <a:solidFill>
          <a:srgbClr val="BB054A"/>
        </a:solidFill>
      </dgm:spPr>
    </dgm:pt>
    <dgm:pt modelId="{608857A1-6154-424A-BE52-A6652B130976}" type="pres">
      <dgm:prSet presAssocID="{45672AAB-847F-48F1-B902-503DC6E2FADD}" presName="childText" presStyleLbl="lnNode1" presStyleIdx="1" presStyleCnt="3">
        <dgm:presLayoutVars>
          <dgm:chMax val="0"/>
          <dgm:chPref val="0"/>
          <dgm:bulletEnabled val="1"/>
        </dgm:presLayoutVars>
      </dgm:prSet>
      <dgm:spPr/>
      <dgm:t>
        <a:bodyPr/>
        <a:lstStyle/>
        <a:p>
          <a:endParaRPr lang="en-US"/>
        </a:p>
      </dgm:t>
    </dgm:pt>
    <dgm:pt modelId="{F13B95BF-F88B-4260-BB3A-EAAC76A4088F}" type="pres">
      <dgm:prSet presAssocID="{C6EF637C-00C0-4C1E-B8A0-868F58267D6C}" presName="childComposite" presStyleCnt="0">
        <dgm:presLayoutVars>
          <dgm:chMax val="0"/>
          <dgm:chPref val="0"/>
        </dgm:presLayoutVars>
      </dgm:prSet>
      <dgm:spPr/>
    </dgm:pt>
    <dgm:pt modelId="{B4270369-C3FC-4982-A0A9-DA9DD7EE6F87}" type="pres">
      <dgm:prSet presAssocID="{C6EF637C-00C0-4C1E-B8A0-868F58267D6C}" presName="Image" presStyleLbl="node1" presStyleIdx="2" presStyleCnt="3"/>
      <dgm:spPr>
        <a:solidFill>
          <a:srgbClr val="BB054A"/>
        </a:solidFill>
      </dgm:spPr>
    </dgm:pt>
    <dgm:pt modelId="{73E48C63-BF39-46A6-A8B2-DB135FB4E7E7}" type="pres">
      <dgm:prSet presAssocID="{C6EF637C-00C0-4C1E-B8A0-868F58267D6C}" presName="childText" presStyleLbl="lnNode1" presStyleIdx="2" presStyleCnt="3">
        <dgm:presLayoutVars>
          <dgm:chMax val="0"/>
          <dgm:chPref val="0"/>
          <dgm:bulletEnabled val="1"/>
        </dgm:presLayoutVars>
      </dgm:prSet>
      <dgm:spPr/>
      <dgm:t>
        <a:bodyPr/>
        <a:lstStyle/>
        <a:p>
          <a:endParaRPr lang="en-US"/>
        </a:p>
      </dgm:t>
    </dgm:pt>
  </dgm:ptLst>
  <dgm:cxnLst>
    <dgm:cxn modelId="{0879E5A8-AB6E-4989-AF4A-F384046FFEC6}" srcId="{16ADFCAA-5F49-41C4-AABA-547F48150E65}" destId="{C6EF637C-00C0-4C1E-B8A0-868F58267D6C}" srcOrd="2" destOrd="0" parTransId="{C021A0D8-180F-409F-BD78-5522CC42CCBA}" sibTransId="{98183A7F-C94A-48FC-9689-5969D1AFF186}"/>
    <dgm:cxn modelId="{0AD8F305-5929-4208-B7A4-11FEE26A2187}" type="presOf" srcId="{46261F35-BEDD-4131-8A3F-A9D6210E25CF}" destId="{6F487B42-7F59-4A88-B292-67EE4DBC2FFB}" srcOrd="0" destOrd="0" presId="urn:microsoft.com/office/officeart/2008/layout/PictureAccentList"/>
    <dgm:cxn modelId="{C8C628DF-B4BB-4046-94CD-DB1E9B8878C6}" srcId="{16ADFCAA-5F49-41C4-AABA-547F48150E65}" destId="{46261F35-BEDD-4131-8A3F-A9D6210E25CF}" srcOrd="0" destOrd="0" parTransId="{BAECA6E1-2137-4CF5-8CF1-911F9E0CE553}" sibTransId="{51F4B737-B3C9-4006-9889-3D3001725D80}"/>
    <dgm:cxn modelId="{99A63C25-B997-4D40-9D6D-6A10F8B87B7E}" type="presOf" srcId="{C6EF637C-00C0-4C1E-B8A0-868F58267D6C}" destId="{73E48C63-BF39-46A6-A8B2-DB135FB4E7E7}" srcOrd="0" destOrd="0" presId="urn:microsoft.com/office/officeart/2008/layout/PictureAccentList"/>
    <dgm:cxn modelId="{F8964D49-D72B-436F-80E9-443A607500FD}" srcId="{16ADFCAA-5F49-41C4-AABA-547F48150E65}" destId="{45672AAB-847F-48F1-B902-503DC6E2FADD}" srcOrd="1" destOrd="0" parTransId="{18CBBFC9-F15A-4444-A764-87A00100C9C9}" sibTransId="{D7560AA2-E29A-4AEA-BF91-4825982D4035}"/>
    <dgm:cxn modelId="{A9E5B3F8-5479-4E74-B742-6AE08730A391}" type="presOf" srcId="{BB4A8C5B-EDBD-457C-A63D-6005DA01F94C}" destId="{879ED449-0EFD-4616-81C1-35364BF63F7D}" srcOrd="0" destOrd="0" presId="urn:microsoft.com/office/officeart/2008/layout/PictureAccentList"/>
    <dgm:cxn modelId="{B2C7843D-F519-4A90-8708-C64D54A7FE05}" type="presOf" srcId="{45672AAB-847F-48F1-B902-503DC6E2FADD}" destId="{608857A1-6154-424A-BE52-A6652B130976}" srcOrd="0" destOrd="0" presId="urn:microsoft.com/office/officeart/2008/layout/PictureAccentList"/>
    <dgm:cxn modelId="{9C0C9652-9039-46EE-B9F4-0D19E4D7C29E}" srcId="{BB4A8C5B-EDBD-457C-A63D-6005DA01F94C}" destId="{16ADFCAA-5F49-41C4-AABA-547F48150E65}" srcOrd="0" destOrd="0" parTransId="{5E713396-C1E7-45EA-9C8D-CE1362706934}" sibTransId="{17FBBEF0-C865-48E7-9886-F0BC3FC2B7DD}"/>
    <dgm:cxn modelId="{E958366A-9AFA-4041-B5D9-5CDEE78E168E}" type="presOf" srcId="{16ADFCAA-5F49-41C4-AABA-547F48150E65}" destId="{6788BA9B-4CD5-4216-8F9B-08336B01D418}" srcOrd="0" destOrd="0" presId="urn:microsoft.com/office/officeart/2008/layout/PictureAccentList"/>
    <dgm:cxn modelId="{52FC619B-300E-44A3-8768-76F3FCAF42E2}" type="presParOf" srcId="{879ED449-0EFD-4616-81C1-35364BF63F7D}" destId="{8AAD22EC-60D8-42A5-A0CE-5955988D3961}" srcOrd="0" destOrd="0" presId="urn:microsoft.com/office/officeart/2008/layout/PictureAccentList"/>
    <dgm:cxn modelId="{59A03496-F396-46A3-B93C-6B074C930AE9}" type="presParOf" srcId="{8AAD22EC-60D8-42A5-A0CE-5955988D3961}" destId="{EC34B213-F101-43CE-BC0D-52DF25964A2A}" srcOrd="0" destOrd="0" presId="urn:microsoft.com/office/officeart/2008/layout/PictureAccentList"/>
    <dgm:cxn modelId="{4B599603-205E-488B-AC0E-060EE4B2249C}" type="presParOf" srcId="{EC34B213-F101-43CE-BC0D-52DF25964A2A}" destId="{6788BA9B-4CD5-4216-8F9B-08336B01D418}" srcOrd="0" destOrd="0" presId="urn:microsoft.com/office/officeart/2008/layout/PictureAccentList"/>
    <dgm:cxn modelId="{E90DE0BC-FE25-4050-ABF6-4733DEA306B2}" type="presParOf" srcId="{8AAD22EC-60D8-42A5-A0CE-5955988D3961}" destId="{D2DD1FEB-05AD-440E-8024-9B5DC931912F}" srcOrd="1" destOrd="0" presId="urn:microsoft.com/office/officeart/2008/layout/PictureAccentList"/>
    <dgm:cxn modelId="{8020DCBD-AFF6-46F2-B296-6F7CFCB46429}" type="presParOf" srcId="{D2DD1FEB-05AD-440E-8024-9B5DC931912F}" destId="{B1D0D8C9-A68E-4D9D-87CF-FBE13503D9A3}" srcOrd="0" destOrd="0" presId="urn:microsoft.com/office/officeart/2008/layout/PictureAccentList"/>
    <dgm:cxn modelId="{CED4E549-A22A-4AAE-813B-F4B3642D573B}" type="presParOf" srcId="{B1D0D8C9-A68E-4D9D-87CF-FBE13503D9A3}" destId="{89AEF6A1-6C75-4D47-8BE8-E01E02E38273}" srcOrd="0" destOrd="0" presId="urn:microsoft.com/office/officeart/2008/layout/PictureAccentList"/>
    <dgm:cxn modelId="{A65EE8D2-21FA-4605-AB0F-ABEB4AFE60A7}" type="presParOf" srcId="{B1D0D8C9-A68E-4D9D-87CF-FBE13503D9A3}" destId="{6F487B42-7F59-4A88-B292-67EE4DBC2FFB}" srcOrd="1" destOrd="0" presId="urn:microsoft.com/office/officeart/2008/layout/PictureAccentList"/>
    <dgm:cxn modelId="{865FEE0A-2522-44F1-9D62-7807218EE25D}" type="presParOf" srcId="{D2DD1FEB-05AD-440E-8024-9B5DC931912F}" destId="{EB636B8C-3E6C-4990-8AE5-44DFF573D642}" srcOrd="1" destOrd="0" presId="urn:microsoft.com/office/officeart/2008/layout/PictureAccentList"/>
    <dgm:cxn modelId="{B6601390-3628-4DA8-B360-227C69433FF8}" type="presParOf" srcId="{EB636B8C-3E6C-4990-8AE5-44DFF573D642}" destId="{B6172166-B925-464F-AC0D-71FF11C9E141}" srcOrd="0" destOrd="0" presId="urn:microsoft.com/office/officeart/2008/layout/PictureAccentList"/>
    <dgm:cxn modelId="{B82EA4E9-36F5-4C8D-A68C-C689288162BF}" type="presParOf" srcId="{EB636B8C-3E6C-4990-8AE5-44DFF573D642}" destId="{608857A1-6154-424A-BE52-A6652B130976}" srcOrd="1" destOrd="0" presId="urn:microsoft.com/office/officeart/2008/layout/PictureAccentList"/>
    <dgm:cxn modelId="{DC7780FC-4576-49A9-BAEC-BFF2AEE02039}" type="presParOf" srcId="{D2DD1FEB-05AD-440E-8024-9B5DC931912F}" destId="{F13B95BF-F88B-4260-BB3A-EAAC76A4088F}" srcOrd="2" destOrd="0" presId="urn:microsoft.com/office/officeart/2008/layout/PictureAccentList"/>
    <dgm:cxn modelId="{EA7329DC-B6B7-4696-ACFE-4987C1B882B6}" type="presParOf" srcId="{F13B95BF-F88B-4260-BB3A-EAAC76A4088F}" destId="{B4270369-C3FC-4982-A0A9-DA9DD7EE6F87}" srcOrd="0" destOrd="0" presId="urn:microsoft.com/office/officeart/2008/layout/PictureAccentList"/>
    <dgm:cxn modelId="{6AD713D9-DE2D-476B-ACCA-C7F4B6B02246}" type="presParOf" srcId="{F13B95BF-F88B-4260-BB3A-EAAC76A4088F}" destId="{73E48C63-BF39-46A6-A8B2-DB135FB4E7E7}" srcOrd="1" destOrd="0" presId="urn:microsoft.com/office/officeart/2008/layout/PictureAccen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AB18955-A383-4A4C-A507-2CAAEB95C633}" type="doc">
      <dgm:prSet loTypeId="urn:microsoft.com/office/officeart/2008/layout/LinedList" loCatId="hierarchy" qsTypeId="urn:microsoft.com/office/officeart/2005/8/quickstyle/simple1" qsCatId="simple" csTypeId="urn:microsoft.com/office/officeart/2005/8/colors/colorful2" csCatId="colorful" phldr="1"/>
      <dgm:spPr/>
      <dgm:t>
        <a:bodyPr/>
        <a:lstStyle/>
        <a:p>
          <a:endParaRPr lang="en-US"/>
        </a:p>
      </dgm:t>
    </dgm:pt>
    <dgm:pt modelId="{25778921-1EDE-4E57-8702-BDF305584DB1}">
      <dgm:prSet phldrT="[Text]"/>
      <dgm:spPr/>
      <dgm:t>
        <a:bodyPr/>
        <a:lstStyle/>
        <a:p>
          <a:r>
            <a:rPr lang="en-US" b="1" dirty="0" smtClean="0">
              <a:solidFill>
                <a:srgbClr val="BB054A"/>
              </a:solidFill>
              <a:latin typeface="Arial Narrow" panose="020B0606020202030204" pitchFamily="34" charset="0"/>
            </a:rPr>
            <a:t>Participant Recruitment</a:t>
          </a:r>
          <a:endParaRPr lang="en-US" b="1" dirty="0">
            <a:solidFill>
              <a:srgbClr val="BB054A"/>
            </a:solidFill>
            <a:latin typeface="Arial Narrow" panose="020B0606020202030204" pitchFamily="34" charset="0"/>
          </a:endParaRPr>
        </a:p>
      </dgm:t>
    </dgm:pt>
    <dgm:pt modelId="{81F0C8D8-F27E-43B1-A0DA-6ABB4656D1E0}" type="parTrans" cxnId="{4C232CE1-CED4-4825-895E-7C48F2EFFB15}">
      <dgm:prSet/>
      <dgm:spPr/>
      <dgm:t>
        <a:bodyPr/>
        <a:lstStyle/>
        <a:p>
          <a:endParaRPr lang="en-US">
            <a:latin typeface="Arial Narrow" panose="020B0606020202030204" pitchFamily="34" charset="0"/>
          </a:endParaRPr>
        </a:p>
      </dgm:t>
    </dgm:pt>
    <dgm:pt modelId="{412A305B-BDFF-48C8-A908-7709336F5A8F}" type="sibTrans" cxnId="{4C232CE1-CED4-4825-895E-7C48F2EFFB15}">
      <dgm:prSet/>
      <dgm:spPr/>
      <dgm:t>
        <a:bodyPr/>
        <a:lstStyle/>
        <a:p>
          <a:endParaRPr lang="en-US">
            <a:latin typeface="Arial Narrow" panose="020B0606020202030204" pitchFamily="34" charset="0"/>
          </a:endParaRPr>
        </a:p>
      </dgm:t>
    </dgm:pt>
    <dgm:pt modelId="{C6C32B8D-F1B3-44EE-9599-BCD076D847A1}">
      <dgm:prSet phldrT="[Text]"/>
      <dgm:spPr/>
      <dgm:t>
        <a:bodyPr/>
        <a:lstStyle/>
        <a:p>
          <a:r>
            <a:rPr lang="en-US" b="1" dirty="0" smtClean="0">
              <a:latin typeface="Arial Narrow" panose="020B0606020202030204" pitchFamily="34" charset="0"/>
            </a:rPr>
            <a:t>What?</a:t>
          </a:r>
        </a:p>
        <a:p>
          <a:r>
            <a:rPr lang="en-US" dirty="0" smtClean="0">
              <a:latin typeface="Arial Narrow" panose="020B0606020202030204" pitchFamily="34" charset="0"/>
            </a:rPr>
            <a:t>You can follow-up with invited physicians to see if they want to participate once the initial invitation has come from the CHRC and the Planning Committee</a:t>
          </a:r>
          <a:endParaRPr lang="en-US" dirty="0">
            <a:latin typeface="Arial Narrow" panose="020B0606020202030204" pitchFamily="34" charset="0"/>
          </a:endParaRPr>
        </a:p>
      </dgm:t>
    </dgm:pt>
    <dgm:pt modelId="{187BB63C-C5FE-4FC6-8F17-A3529A1A2656}" type="parTrans" cxnId="{528ADC90-D21E-4F75-9419-E8643C5227CD}">
      <dgm:prSet/>
      <dgm:spPr/>
      <dgm:t>
        <a:bodyPr/>
        <a:lstStyle/>
        <a:p>
          <a:endParaRPr lang="en-US">
            <a:latin typeface="Arial Narrow" panose="020B0606020202030204" pitchFamily="34" charset="0"/>
          </a:endParaRPr>
        </a:p>
      </dgm:t>
    </dgm:pt>
    <dgm:pt modelId="{2629E21D-EA28-4315-BDEC-32228FF1E590}" type="sibTrans" cxnId="{528ADC90-D21E-4F75-9419-E8643C5227CD}">
      <dgm:prSet/>
      <dgm:spPr/>
      <dgm:t>
        <a:bodyPr/>
        <a:lstStyle/>
        <a:p>
          <a:endParaRPr lang="en-US">
            <a:latin typeface="Arial Narrow" panose="020B0606020202030204" pitchFamily="34" charset="0"/>
          </a:endParaRPr>
        </a:p>
      </dgm:t>
    </dgm:pt>
    <dgm:pt modelId="{FD6CC384-B328-4594-8C04-D3B045638868}">
      <dgm:prSet phldrT="[Text]"/>
      <dgm:spPr/>
      <dgm:t>
        <a:bodyPr/>
        <a:lstStyle/>
        <a:p>
          <a:r>
            <a:rPr lang="en-US" b="1" dirty="0" smtClean="0">
              <a:latin typeface="Arial Narrow" panose="020B0606020202030204" pitchFamily="34" charset="0"/>
            </a:rPr>
            <a:t>When?</a:t>
          </a:r>
        </a:p>
        <a:p>
          <a:r>
            <a:rPr lang="en-US" dirty="0" smtClean="0">
              <a:latin typeface="Arial Narrow" panose="020B0606020202030204" pitchFamily="34" charset="0"/>
            </a:rPr>
            <a:t>At any time because the initial invitations have already been sent out; although, we would like physicians to register as soon as possible if they are want to participate.  </a:t>
          </a:r>
          <a:endParaRPr lang="en-US" dirty="0">
            <a:latin typeface="Arial Narrow" panose="020B0606020202030204" pitchFamily="34" charset="0"/>
          </a:endParaRPr>
        </a:p>
      </dgm:t>
    </dgm:pt>
    <dgm:pt modelId="{B2B71A46-8763-44B2-8CF7-3882DD1AC32E}" type="parTrans" cxnId="{854DCF4C-BCD9-4EA0-AA60-3F1A570902B6}">
      <dgm:prSet/>
      <dgm:spPr/>
      <dgm:t>
        <a:bodyPr/>
        <a:lstStyle/>
        <a:p>
          <a:endParaRPr lang="en-US">
            <a:latin typeface="Arial Narrow" panose="020B0606020202030204" pitchFamily="34" charset="0"/>
          </a:endParaRPr>
        </a:p>
      </dgm:t>
    </dgm:pt>
    <dgm:pt modelId="{B1BD80A0-86FD-42C8-949C-59978160B969}" type="sibTrans" cxnId="{854DCF4C-BCD9-4EA0-AA60-3F1A570902B6}">
      <dgm:prSet/>
      <dgm:spPr/>
      <dgm:t>
        <a:bodyPr/>
        <a:lstStyle/>
        <a:p>
          <a:endParaRPr lang="en-US">
            <a:latin typeface="Arial Narrow" panose="020B0606020202030204" pitchFamily="34" charset="0"/>
          </a:endParaRPr>
        </a:p>
      </dgm:t>
    </dgm:pt>
    <dgm:pt modelId="{77AA4638-0867-411F-AD26-7235B2E0303E}">
      <dgm:prSet phldrT="[Text]"/>
      <dgm:spPr/>
      <dgm:t>
        <a:bodyPr/>
        <a:lstStyle/>
        <a:p>
          <a:r>
            <a:rPr lang="en-US" b="1" dirty="0" smtClean="0">
              <a:latin typeface="Arial Narrow" panose="020B0606020202030204" pitchFamily="34" charset="0"/>
            </a:rPr>
            <a:t>How?</a:t>
          </a:r>
        </a:p>
        <a:p>
          <a:r>
            <a:rPr lang="en-US" dirty="0" smtClean="0">
              <a:latin typeface="Arial Narrow" panose="020B0606020202030204" pitchFamily="34" charset="0"/>
            </a:rPr>
            <a:t>You can view the invitation/participation status of your physicians in the online portal and you can also access customized invitations here that can be printed out and then used to follow-up with your physicians </a:t>
          </a:r>
          <a:endParaRPr lang="en-US" dirty="0">
            <a:latin typeface="Arial Narrow" panose="020B0606020202030204" pitchFamily="34" charset="0"/>
          </a:endParaRPr>
        </a:p>
      </dgm:t>
    </dgm:pt>
    <dgm:pt modelId="{00EEEF2C-4B97-439B-AF1D-3F50DCC95BAA}" type="parTrans" cxnId="{6EA70FE5-5AC0-444E-B628-DD0E25CC88AE}">
      <dgm:prSet/>
      <dgm:spPr/>
      <dgm:t>
        <a:bodyPr/>
        <a:lstStyle/>
        <a:p>
          <a:endParaRPr lang="en-US">
            <a:latin typeface="Arial Narrow" panose="020B0606020202030204" pitchFamily="34" charset="0"/>
          </a:endParaRPr>
        </a:p>
      </dgm:t>
    </dgm:pt>
    <dgm:pt modelId="{14E37452-A49E-4770-A24D-60DE88FF957A}" type="sibTrans" cxnId="{6EA70FE5-5AC0-444E-B628-DD0E25CC88AE}">
      <dgm:prSet/>
      <dgm:spPr/>
      <dgm:t>
        <a:bodyPr/>
        <a:lstStyle/>
        <a:p>
          <a:endParaRPr lang="en-US">
            <a:latin typeface="Arial Narrow" panose="020B0606020202030204" pitchFamily="34" charset="0"/>
          </a:endParaRPr>
        </a:p>
      </dgm:t>
    </dgm:pt>
    <dgm:pt modelId="{D56C0169-86F8-4F48-A960-BCF6DBB41370}" type="pres">
      <dgm:prSet presAssocID="{CAB18955-A383-4A4C-A507-2CAAEB95C633}" presName="vert0" presStyleCnt="0">
        <dgm:presLayoutVars>
          <dgm:dir/>
          <dgm:animOne val="branch"/>
          <dgm:animLvl val="lvl"/>
        </dgm:presLayoutVars>
      </dgm:prSet>
      <dgm:spPr/>
      <dgm:t>
        <a:bodyPr/>
        <a:lstStyle/>
        <a:p>
          <a:endParaRPr lang="en-US"/>
        </a:p>
      </dgm:t>
    </dgm:pt>
    <dgm:pt modelId="{0487DE10-0F2F-48F4-9D24-385C5C2339D3}" type="pres">
      <dgm:prSet presAssocID="{25778921-1EDE-4E57-8702-BDF305584DB1}" presName="thickLine" presStyleLbl="alignNode1" presStyleIdx="0" presStyleCnt="1"/>
      <dgm:spPr>
        <a:ln>
          <a:solidFill>
            <a:srgbClr val="BB054A"/>
          </a:solidFill>
        </a:ln>
      </dgm:spPr>
    </dgm:pt>
    <dgm:pt modelId="{B3D8BC5B-825D-480C-B5CC-474AED19745D}" type="pres">
      <dgm:prSet presAssocID="{25778921-1EDE-4E57-8702-BDF305584DB1}" presName="horz1" presStyleCnt="0"/>
      <dgm:spPr/>
    </dgm:pt>
    <dgm:pt modelId="{7B74CEC3-466A-4E7A-A578-2CCF9845ACD6}" type="pres">
      <dgm:prSet presAssocID="{25778921-1EDE-4E57-8702-BDF305584DB1}" presName="tx1" presStyleLbl="revTx" presStyleIdx="0" presStyleCnt="4"/>
      <dgm:spPr/>
      <dgm:t>
        <a:bodyPr/>
        <a:lstStyle/>
        <a:p>
          <a:endParaRPr lang="en-US"/>
        </a:p>
      </dgm:t>
    </dgm:pt>
    <dgm:pt modelId="{46B9E353-4631-469B-94C7-910C03A32D79}" type="pres">
      <dgm:prSet presAssocID="{25778921-1EDE-4E57-8702-BDF305584DB1}" presName="vert1" presStyleCnt="0"/>
      <dgm:spPr/>
    </dgm:pt>
    <dgm:pt modelId="{489A97E1-C889-4469-8344-FB5875EC8E3F}" type="pres">
      <dgm:prSet presAssocID="{C6C32B8D-F1B3-44EE-9599-BCD076D847A1}" presName="vertSpace2a" presStyleCnt="0"/>
      <dgm:spPr/>
    </dgm:pt>
    <dgm:pt modelId="{FEA67620-C007-44EA-B679-8BD77E3E76AB}" type="pres">
      <dgm:prSet presAssocID="{C6C32B8D-F1B3-44EE-9599-BCD076D847A1}" presName="horz2" presStyleCnt="0"/>
      <dgm:spPr/>
    </dgm:pt>
    <dgm:pt modelId="{819953A9-D269-4F37-A44E-B940A6871244}" type="pres">
      <dgm:prSet presAssocID="{C6C32B8D-F1B3-44EE-9599-BCD076D847A1}" presName="horzSpace2" presStyleCnt="0"/>
      <dgm:spPr/>
    </dgm:pt>
    <dgm:pt modelId="{DC390EAB-BAD2-4E66-BEA1-6D2B9EDBCD17}" type="pres">
      <dgm:prSet presAssocID="{C6C32B8D-F1B3-44EE-9599-BCD076D847A1}" presName="tx2" presStyleLbl="revTx" presStyleIdx="1" presStyleCnt="4"/>
      <dgm:spPr/>
      <dgm:t>
        <a:bodyPr/>
        <a:lstStyle/>
        <a:p>
          <a:endParaRPr lang="en-US"/>
        </a:p>
      </dgm:t>
    </dgm:pt>
    <dgm:pt modelId="{A143DA86-5CFB-48C5-8113-59902F320AE2}" type="pres">
      <dgm:prSet presAssocID="{C6C32B8D-F1B3-44EE-9599-BCD076D847A1}" presName="vert2" presStyleCnt="0"/>
      <dgm:spPr/>
    </dgm:pt>
    <dgm:pt modelId="{7D65D254-7965-4FA4-BDA3-716F84562081}" type="pres">
      <dgm:prSet presAssocID="{C6C32B8D-F1B3-44EE-9599-BCD076D847A1}" presName="thinLine2b" presStyleLbl="callout" presStyleIdx="0" presStyleCnt="3"/>
      <dgm:spPr/>
    </dgm:pt>
    <dgm:pt modelId="{39E06111-FAEB-486F-BA22-ECC7B5384851}" type="pres">
      <dgm:prSet presAssocID="{C6C32B8D-F1B3-44EE-9599-BCD076D847A1}" presName="vertSpace2b" presStyleCnt="0"/>
      <dgm:spPr/>
    </dgm:pt>
    <dgm:pt modelId="{9CB198D4-6990-4F3C-B380-9DF7AE9F5C57}" type="pres">
      <dgm:prSet presAssocID="{FD6CC384-B328-4594-8C04-D3B045638868}" presName="horz2" presStyleCnt="0"/>
      <dgm:spPr/>
    </dgm:pt>
    <dgm:pt modelId="{527B039A-AD26-4F38-8107-EF0C0D16E344}" type="pres">
      <dgm:prSet presAssocID="{FD6CC384-B328-4594-8C04-D3B045638868}" presName="horzSpace2" presStyleCnt="0"/>
      <dgm:spPr/>
    </dgm:pt>
    <dgm:pt modelId="{C2571890-71F5-4D14-90FA-809B8C56391D}" type="pres">
      <dgm:prSet presAssocID="{FD6CC384-B328-4594-8C04-D3B045638868}" presName="tx2" presStyleLbl="revTx" presStyleIdx="2" presStyleCnt="4"/>
      <dgm:spPr/>
      <dgm:t>
        <a:bodyPr/>
        <a:lstStyle/>
        <a:p>
          <a:endParaRPr lang="en-US"/>
        </a:p>
      </dgm:t>
    </dgm:pt>
    <dgm:pt modelId="{66EF51DA-0452-49F8-BE4B-8BFECCA8B125}" type="pres">
      <dgm:prSet presAssocID="{FD6CC384-B328-4594-8C04-D3B045638868}" presName="vert2" presStyleCnt="0"/>
      <dgm:spPr/>
    </dgm:pt>
    <dgm:pt modelId="{A05DD927-ACCC-47E2-B6B1-843C41FDA368}" type="pres">
      <dgm:prSet presAssocID="{FD6CC384-B328-4594-8C04-D3B045638868}" presName="thinLine2b" presStyleLbl="callout" presStyleIdx="1" presStyleCnt="3"/>
      <dgm:spPr/>
    </dgm:pt>
    <dgm:pt modelId="{69878347-F0E1-48A4-8573-06786D4BD94E}" type="pres">
      <dgm:prSet presAssocID="{FD6CC384-B328-4594-8C04-D3B045638868}" presName="vertSpace2b" presStyleCnt="0"/>
      <dgm:spPr/>
    </dgm:pt>
    <dgm:pt modelId="{ADDEBD92-5366-44F5-830C-6B1F31983019}" type="pres">
      <dgm:prSet presAssocID="{77AA4638-0867-411F-AD26-7235B2E0303E}" presName="horz2" presStyleCnt="0"/>
      <dgm:spPr/>
    </dgm:pt>
    <dgm:pt modelId="{4D7120A3-4BEA-4A28-8DA5-009304A95DB5}" type="pres">
      <dgm:prSet presAssocID="{77AA4638-0867-411F-AD26-7235B2E0303E}" presName="horzSpace2" presStyleCnt="0"/>
      <dgm:spPr/>
    </dgm:pt>
    <dgm:pt modelId="{CCADE9C2-BBEC-4ECF-9212-5CDEF66C3709}" type="pres">
      <dgm:prSet presAssocID="{77AA4638-0867-411F-AD26-7235B2E0303E}" presName="tx2" presStyleLbl="revTx" presStyleIdx="3" presStyleCnt="4"/>
      <dgm:spPr/>
      <dgm:t>
        <a:bodyPr/>
        <a:lstStyle/>
        <a:p>
          <a:endParaRPr lang="en-US"/>
        </a:p>
      </dgm:t>
    </dgm:pt>
    <dgm:pt modelId="{24C4D7A3-576E-4545-A16A-7225CCED4253}" type="pres">
      <dgm:prSet presAssocID="{77AA4638-0867-411F-AD26-7235B2E0303E}" presName="vert2" presStyleCnt="0"/>
      <dgm:spPr/>
    </dgm:pt>
    <dgm:pt modelId="{0EDAE615-7CE3-4943-BCA4-21AA1E2AC6AB}" type="pres">
      <dgm:prSet presAssocID="{77AA4638-0867-411F-AD26-7235B2E0303E}" presName="thinLine2b" presStyleLbl="callout" presStyleIdx="2" presStyleCnt="3"/>
      <dgm:spPr/>
    </dgm:pt>
    <dgm:pt modelId="{623DAB08-DA5B-469C-86BD-E31F9C856BAD}" type="pres">
      <dgm:prSet presAssocID="{77AA4638-0867-411F-AD26-7235B2E0303E}" presName="vertSpace2b" presStyleCnt="0"/>
      <dgm:spPr/>
    </dgm:pt>
  </dgm:ptLst>
  <dgm:cxnLst>
    <dgm:cxn modelId="{4C232CE1-CED4-4825-895E-7C48F2EFFB15}" srcId="{CAB18955-A383-4A4C-A507-2CAAEB95C633}" destId="{25778921-1EDE-4E57-8702-BDF305584DB1}" srcOrd="0" destOrd="0" parTransId="{81F0C8D8-F27E-43B1-A0DA-6ABB4656D1E0}" sibTransId="{412A305B-BDFF-48C8-A908-7709336F5A8F}"/>
    <dgm:cxn modelId="{584D76AF-54E8-437B-A550-0F7571EFBA0C}" type="presOf" srcId="{25778921-1EDE-4E57-8702-BDF305584DB1}" destId="{7B74CEC3-466A-4E7A-A578-2CCF9845ACD6}" srcOrd="0" destOrd="0" presId="urn:microsoft.com/office/officeart/2008/layout/LinedList"/>
    <dgm:cxn modelId="{854DCF4C-BCD9-4EA0-AA60-3F1A570902B6}" srcId="{25778921-1EDE-4E57-8702-BDF305584DB1}" destId="{FD6CC384-B328-4594-8C04-D3B045638868}" srcOrd="1" destOrd="0" parTransId="{B2B71A46-8763-44B2-8CF7-3882DD1AC32E}" sibTransId="{B1BD80A0-86FD-42C8-949C-59978160B969}"/>
    <dgm:cxn modelId="{9F9ED337-E9B2-43B4-9BF2-E799934F6027}" type="presOf" srcId="{FD6CC384-B328-4594-8C04-D3B045638868}" destId="{C2571890-71F5-4D14-90FA-809B8C56391D}" srcOrd="0" destOrd="0" presId="urn:microsoft.com/office/officeart/2008/layout/LinedList"/>
    <dgm:cxn modelId="{6EA70FE5-5AC0-444E-B628-DD0E25CC88AE}" srcId="{25778921-1EDE-4E57-8702-BDF305584DB1}" destId="{77AA4638-0867-411F-AD26-7235B2E0303E}" srcOrd="2" destOrd="0" parTransId="{00EEEF2C-4B97-439B-AF1D-3F50DCC95BAA}" sibTransId="{14E37452-A49E-4770-A24D-60DE88FF957A}"/>
    <dgm:cxn modelId="{528ADC90-D21E-4F75-9419-E8643C5227CD}" srcId="{25778921-1EDE-4E57-8702-BDF305584DB1}" destId="{C6C32B8D-F1B3-44EE-9599-BCD076D847A1}" srcOrd="0" destOrd="0" parTransId="{187BB63C-C5FE-4FC6-8F17-A3529A1A2656}" sibTransId="{2629E21D-EA28-4315-BDEC-32228FF1E590}"/>
    <dgm:cxn modelId="{DCB38765-664A-487E-BD90-1F9AA22C3917}" type="presOf" srcId="{C6C32B8D-F1B3-44EE-9599-BCD076D847A1}" destId="{DC390EAB-BAD2-4E66-BEA1-6D2B9EDBCD17}" srcOrd="0" destOrd="0" presId="urn:microsoft.com/office/officeart/2008/layout/LinedList"/>
    <dgm:cxn modelId="{144C543F-7013-49C4-8971-E2483F25E741}" type="presOf" srcId="{CAB18955-A383-4A4C-A507-2CAAEB95C633}" destId="{D56C0169-86F8-4F48-A960-BCF6DBB41370}" srcOrd="0" destOrd="0" presId="urn:microsoft.com/office/officeart/2008/layout/LinedList"/>
    <dgm:cxn modelId="{10F3E529-EBC6-462B-996A-E7EE34701AEE}" type="presOf" srcId="{77AA4638-0867-411F-AD26-7235B2E0303E}" destId="{CCADE9C2-BBEC-4ECF-9212-5CDEF66C3709}" srcOrd="0" destOrd="0" presId="urn:microsoft.com/office/officeart/2008/layout/LinedList"/>
    <dgm:cxn modelId="{5351A9AA-17E1-4DE5-BACA-4D9C575B85C1}" type="presParOf" srcId="{D56C0169-86F8-4F48-A960-BCF6DBB41370}" destId="{0487DE10-0F2F-48F4-9D24-385C5C2339D3}" srcOrd="0" destOrd="0" presId="urn:microsoft.com/office/officeart/2008/layout/LinedList"/>
    <dgm:cxn modelId="{5C8ABA9B-AB2E-4724-9A8B-B7CBD9DC9642}" type="presParOf" srcId="{D56C0169-86F8-4F48-A960-BCF6DBB41370}" destId="{B3D8BC5B-825D-480C-B5CC-474AED19745D}" srcOrd="1" destOrd="0" presId="urn:microsoft.com/office/officeart/2008/layout/LinedList"/>
    <dgm:cxn modelId="{26DD0BEF-A677-4051-A1C5-B4421D2B25DF}" type="presParOf" srcId="{B3D8BC5B-825D-480C-B5CC-474AED19745D}" destId="{7B74CEC3-466A-4E7A-A578-2CCF9845ACD6}" srcOrd="0" destOrd="0" presId="urn:microsoft.com/office/officeart/2008/layout/LinedList"/>
    <dgm:cxn modelId="{290C5802-0205-4A9D-96B7-73C36FB5F708}" type="presParOf" srcId="{B3D8BC5B-825D-480C-B5CC-474AED19745D}" destId="{46B9E353-4631-469B-94C7-910C03A32D79}" srcOrd="1" destOrd="0" presId="urn:microsoft.com/office/officeart/2008/layout/LinedList"/>
    <dgm:cxn modelId="{3AB8DF16-74E6-476E-80F7-6244201E89AB}" type="presParOf" srcId="{46B9E353-4631-469B-94C7-910C03A32D79}" destId="{489A97E1-C889-4469-8344-FB5875EC8E3F}" srcOrd="0" destOrd="0" presId="urn:microsoft.com/office/officeart/2008/layout/LinedList"/>
    <dgm:cxn modelId="{713D4ACC-AC4F-4463-AA9A-A17E4CEC8CFF}" type="presParOf" srcId="{46B9E353-4631-469B-94C7-910C03A32D79}" destId="{FEA67620-C007-44EA-B679-8BD77E3E76AB}" srcOrd="1" destOrd="0" presId="urn:microsoft.com/office/officeart/2008/layout/LinedList"/>
    <dgm:cxn modelId="{69DF069A-D220-4DC0-98FB-0B088F4B17B4}" type="presParOf" srcId="{FEA67620-C007-44EA-B679-8BD77E3E76AB}" destId="{819953A9-D269-4F37-A44E-B940A6871244}" srcOrd="0" destOrd="0" presId="urn:microsoft.com/office/officeart/2008/layout/LinedList"/>
    <dgm:cxn modelId="{07528714-FD4C-4767-9ADF-414932B94052}" type="presParOf" srcId="{FEA67620-C007-44EA-B679-8BD77E3E76AB}" destId="{DC390EAB-BAD2-4E66-BEA1-6D2B9EDBCD17}" srcOrd="1" destOrd="0" presId="urn:microsoft.com/office/officeart/2008/layout/LinedList"/>
    <dgm:cxn modelId="{58DC58D5-1C4F-4A09-9C78-6FBD30783144}" type="presParOf" srcId="{FEA67620-C007-44EA-B679-8BD77E3E76AB}" destId="{A143DA86-5CFB-48C5-8113-59902F320AE2}" srcOrd="2" destOrd="0" presId="urn:microsoft.com/office/officeart/2008/layout/LinedList"/>
    <dgm:cxn modelId="{DFCB5B8F-D264-4915-AFDD-47DCC081CB4A}" type="presParOf" srcId="{46B9E353-4631-469B-94C7-910C03A32D79}" destId="{7D65D254-7965-4FA4-BDA3-716F84562081}" srcOrd="2" destOrd="0" presId="urn:microsoft.com/office/officeart/2008/layout/LinedList"/>
    <dgm:cxn modelId="{2F3D7298-4BA0-4E34-82D8-A7C8D56AFD8F}" type="presParOf" srcId="{46B9E353-4631-469B-94C7-910C03A32D79}" destId="{39E06111-FAEB-486F-BA22-ECC7B5384851}" srcOrd="3" destOrd="0" presId="urn:microsoft.com/office/officeart/2008/layout/LinedList"/>
    <dgm:cxn modelId="{6ABE1F40-FDF2-4AF0-8001-FEDC156E43D2}" type="presParOf" srcId="{46B9E353-4631-469B-94C7-910C03A32D79}" destId="{9CB198D4-6990-4F3C-B380-9DF7AE9F5C57}" srcOrd="4" destOrd="0" presId="urn:microsoft.com/office/officeart/2008/layout/LinedList"/>
    <dgm:cxn modelId="{7F28C98E-8FA3-4131-9469-32D67EEB13C0}" type="presParOf" srcId="{9CB198D4-6990-4F3C-B380-9DF7AE9F5C57}" destId="{527B039A-AD26-4F38-8107-EF0C0D16E344}" srcOrd="0" destOrd="0" presId="urn:microsoft.com/office/officeart/2008/layout/LinedList"/>
    <dgm:cxn modelId="{15ABD291-3E9C-4E5B-A53D-7FDCE019392B}" type="presParOf" srcId="{9CB198D4-6990-4F3C-B380-9DF7AE9F5C57}" destId="{C2571890-71F5-4D14-90FA-809B8C56391D}" srcOrd="1" destOrd="0" presId="urn:microsoft.com/office/officeart/2008/layout/LinedList"/>
    <dgm:cxn modelId="{351A56BD-B994-46B3-B269-8E0599965E99}" type="presParOf" srcId="{9CB198D4-6990-4F3C-B380-9DF7AE9F5C57}" destId="{66EF51DA-0452-49F8-BE4B-8BFECCA8B125}" srcOrd="2" destOrd="0" presId="urn:microsoft.com/office/officeart/2008/layout/LinedList"/>
    <dgm:cxn modelId="{F5F12AC3-4597-4A20-841C-E149566D679A}" type="presParOf" srcId="{46B9E353-4631-469B-94C7-910C03A32D79}" destId="{A05DD927-ACCC-47E2-B6B1-843C41FDA368}" srcOrd="5" destOrd="0" presId="urn:microsoft.com/office/officeart/2008/layout/LinedList"/>
    <dgm:cxn modelId="{53C4074B-6540-4DB6-87E6-572A5647562E}" type="presParOf" srcId="{46B9E353-4631-469B-94C7-910C03A32D79}" destId="{69878347-F0E1-48A4-8573-06786D4BD94E}" srcOrd="6" destOrd="0" presId="urn:microsoft.com/office/officeart/2008/layout/LinedList"/>
    <dgm:cxn modelId="{B3DAD972-EC50-4816-B3D5-BB85B2AFE362}" type="presParOf" srcId="{46B9E353-4631-469B-94C7-910C03A32D79}" destId="{ADDEBD92-5366-44F5-830C-6B1F31983019}" srcOrd="7" destOrd="0" presId="urn:microsoft.com/office/officeart/2008/layout/LinedList"/>
    <dgm:cxn modelId="{15926392-A56E-42D4-8F80-31F726F5835E}" type="presParOf" srcId="{ADDEBD92-5366-44F5-830C-6B1F31983019}" destId="{4D7120A3-4BEA-4A28-8DA5-009304A95DB5}" srcOrd="0" destOrd="0" presId="urn:microsoft.com/office/officeart/2008/layout/LinedList"/>
    <dgm:cxn modelId="{26456EAD-AAC1-49DF-825C-F5081A11253B}" type="presParOf" srcId="{ADDEBD92-5366-44F5-830C-6B1F31983019}" destId="{CCADE9C2-BBEC-4ECF-9212-5CDEF66C3709}" srcOrd="1" destOrd="0" presId="urn:microsoft.com/office/officeart/2008/layout/LinedList"/>
    <dgm:cxn modelId="{39D9430B-41B8-479D-91C1-127BD9CACDDC}" type="presParOf" srcId="{ADDEBD92-5366-44F5-830C-6B1F31983019}" destId="{24C4D7A3-576E-4545-A16A-7225CCED4253}" srcOrd="2" destOrd="0" presId="urn:microsoft.com/office/officeart/2008/layout/LinedList"/>
    <dgm:cxn modelId="{8E2497B1-6DE6-41CB-8C5F-A767262E7F74}" type="presParOf" srcId="{46B9E353-4631-469B-94C7-910C03A32D79}" destId="{0EDAE615-7CE3-4943-BCA4-21AA1E2AC6AB}" srcOrd="8" destOrd="0" presId="urn:microsoft.com/office/officeart/2008/layout/LinedList"/>
    <dgm:cxn modelId="{963CDFB3-944C-4ED9-AA90-6BF9CC2BC419}" type="presParOf" srcId="{46B9E353-4631-469B-94C7-910C03A32D79}" destId="{623DAB08-DA5B-469C-86BD-E31F9C856BAD}" srcOrd="9"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AB18955-A383-4A4C-A507-2CAAEB95C633}" type="doc">
      <dgm:prSet loTypeId="urn:microsoft.com/office/officeart/2008/layout/LinedList" loCatId="hierarchy" qsTypeId="urn:microsoft.com/office/officeart/2005/8/quickstyle/simple1" qsCatId="simple" csTypeId="urn:microsoft.com/office/officeart/2005/8/colors/colorful2" csCatId="colorful" phldr="1"/>
      <dgm:spPr/>
      <dgm:t>
        <a:bodyPr/>
        <a:lstStyle/>
        <a:p>
          <a:endParaRPr lang="en-US"/>
        </a:p>
      </dgm:t>
    </dgm:pt>
    <dgm:pt modelId="{25778921-1EDE-4E57-8702-BDF305584DB1}">
      <dgm:prSet phldrT="[Text]" custT="1"/>
      <dgm:spPr/>
      <dgm:t>
        <a:bodyPr/>
        <a:lstStyle/>
        <a:p>
          <a:r>
            <a:rPr lang="en-US" sz="2400" b="1" dirty="0" smtClean="0">
              <a:solidFill>
                <a:srgbClr val="BB054A"/>
              </a:solidFill>
              <a:latin typeface="Arial Narrow" panose="020B0606020202030204" pitchFamily="34" charset="0"/>
            </a:rPr>
            <a:t>Re-directing Participant Questions</a:t>
          </a:r>
          <a:endParaRPr lang="en-US" sz="2400" b="1" dirty="0">
            <a:solidFill>
              <a:srgbClr val="BB054A"/>
            </a:solidFill>
            <a:latin typeface="Arial Narrow" panose="020B0606020202030204" pitchFamily="34" charset="0"/>
          </a:endParaRPr>
        </a:p>
      </dgm:t>
    </dgm:pt>
    <dgm:pt modelId="{81F0C8D8-F27E-43B1-A0DA-6ABB4656D1E0}" type="parTrans" cxnId="{4C232CE1-CED4-4825-895E-7C48F2EFFB15}">
      <dgm:prSet/>
      <dgm:spPr/>
      <dgm:t>
        <a:bodyPr/>
        <a:lstStyle/>
        <a:p>
          <a:endParaRPr lang="en-US">
            <a:latin typeface="Arial Narrow" panose="020B0606020202030204" pitchFamily="34" charset="0"/>
          </a:endParaRPr>
        </a:p>
      </dgm:t>
    </dgm:pt>
    <dgm:pt modelId="{412A305B-BDFF-48C8-A908-7709336F5A8F}" type="sibTrans" cxnId="{4C232CE1-CED4-4825-895E-7C48F2EFFB15}">
      <dgm:prSet/>
      <dgm:spPr/>
      <dgm:t>
        <a:bodyPr/>
        <a:lstStyle/>
        <a:p>
          <a:endParaRPr lang="en-US">
            <a:latin typeface="Arial Narrow" panose="020B0606020202030204" pitchFamily="34" charset="0"/>
          </a:endParaRPr>
        </a:p>
      </dgm:t>
    </dgm:pt>
    <dgm:pt modelId="{C6C32B8D-F1B3-44EE-9599-BCD076D847A1}">
      <dgm:prSet phldrT="[Text]"/>
      <dgm:spPr/>
      <dgm:t>
        <a:bodyPr/>
        <a:lstStyle/>
        <a:p>
          <a:r>
            <a:rPr lang="en-US" b="1" dirty="0" smtClean="0">
              <a:latin typeface="Arial Narrow" panose="020B0606020202030204" pitchFamily="34" charset="0"/>
            </a:rPr>
            <a:t>What?</a:t>
          </a:r>
        </a:p>
        <a:p>
          <a:r>
            <a:rPr lang="en-US" dirty="0" smtClean="0">
              <a:latin typeface="Arial Narrow" panose="020B0606020202030204" pitchFamily="34" charset="0"/>
            </a:rPr>
            <a:t>Re-direct any questions that participants have about the program to CHRC (either technical questions about the online portal, or general questions about the program)</a:t>
          </a:r>
          <a:endParaRPr lang="en-US" dirty="0">
            <a:latin typeface="Arial Narrow" panose="020B0606020202030204" pitchFamily="34" charset="0"/>
          </a:endParaRPr>
        </a:p>
      </dgm:t>
    </dgm:pt>
    <dgm:pt modelId="{187BB63C-C5FE-4FC6-8F17-A3529A1A2656}" type="parTrans" cxnId="{528ADC90-D21E-4F75-9419-E8643C5227CD}">
      <dgm:prSet/>
      <dgm:spPr/>
      <dgm:t>
        <a:bodyPr/>
        <a:lstStyle/>
        <a:p>
          <a:endParaRPr lang="en-US">
            <a:latin typeface="Arial Narrow" panose="020B0606020202030204" pitchFamily="34" charset="0"/>
          </a:endParaRPr>
        </a:p>
      </dgm:t>
    </dgm:pt>
    <dgm:pt modelId="{2629E21D-EA28-4315-BDEC-32228FF1E590}" type="sibTrans" cxnId="{528ADC90-D21E-4F75-9419-E8643C5227CD}">
      <dgm:prSet/>
      <dgm:spPr/>
      <dgm:t>
        <a:bodyPr/>
        <a:lstStyle/>
        <a:p>
          <a:endParaRPr lang="en-US">
            <a:latin typeface="Arial Narrow" panose="020B0606020202030204" pitchFamily="34" charset="0"/>
          </a:endParaRPr>
        </a:p>
      </dgm:t>
    </dgm:pt>
    <dgm:pt modelId="{FD6CC384-B328-4594-8C04-D3B045638868}">
      <dgm:prSet phldrT="[Text]"/>
      <dgm:spPr/>
      <dgm:t>
        <a:bodyPr/>
        <a:lstStyle/>
        <a:p>
          <a:r>
            <a:rPr lang="en-US" b="1" dirty="0" smtClean="0">
              <a:latin typeface="Arial Narrow" panose="020B0606020202030204" pitchFamily="34" charset="0"/>
            </a:rPr>
            <a:t>When?</a:t>
          </a:r>
        </a:p>
        <a:p>
          <a:r>
            <a:rPr lang="en-US" dirty="0" smtClean="0">
              <a:latin typeface="Arial Narrow" panose="020B0606020202030204" pitchFamily="34" charset="0"/>
            </a:rPr>
            <a:t>The sooner that you relay any questions from participants to CHRC, the sooner CHRC can reply and provide answers.  </a:t>
          </a:r>
          <a:endParaRPr lang="en-US" dirty="0">
            <a:latin typeface="Arial Narrow" panose="020B0606020202030204" pitchFamily="34" charset="0"/>
          </a:endParaRPr>
        </a:p>
      </dgm:t>
    </dgm:pt>
    <dgm:pt modelId="{B2B71A46-8763-44B2-8CF7-3882DD1AC32E}" type="parTrans" cxnId="{854DCF4C-BCD9-4EA0-AA60-3F1A570902B6}">
      <dgm:prSet/>
      <dgm:spPr/>
      <dgm:t>
        <a:bodyPr/>
        <a:lstStyle/>
        <a:p>
          <a:endParaRPr lang="en-US">
            <a:latin typeface="Arial Narrow" panose="020B0606020202030204" pitchFamily="34" charset="0"/>
          </a:endParaRPr>
        </a:p>
      </dgm:t>
    </dgm:pt>
    <dgm:pt modelId="{B1BD80A0-86FD-42C8-949C-59978160B969}" type="sibTrans" cxnId="{854DCF4C-BCD9-4EA0-AA60-3F1A570902B6}">
      <dgm:prSet/>
      <dgm:spPr/>
      <dgm:t>
        <a:bodyPr/>
        <a:lstStyle/>
        <a:p>
          <a:endParaRPr lang="en-US">
            <a:latin typeface="Arial Narrow" panose="020B0606020202030204" pitchFamily="34" charset="0"/>
          </a:endParaRPr>
        </a:p>
      </dgm:t>
    </dgm:pt>
    <dgm:pt modelId="{77AA4638-0867-411F-AD26-7235B2E0303E}">
      <dgm:prSet phldrT="[Text]"/>
      <dgm:spPr/>
      <dgm:t>
        <a:bodyPr/>
        <a:lstStyle/>
        <a:p>
          <a:r>
            <a:rPr lang="en-US" b="1" dirty="0" smtClean="0">
              <a:latin typeface="Arial Narrow" panose="020B0606020202030204" pitchFamily="34" charset="0"/>
            </a:rPr>
            <a:t>How?</a:t>
          </a:r>
        </a:p>
        <a:p>
          <a:r>
            <a:rPr lang="en-US" dirty="0" smtClean="0">
              <a:latin typeface="Arial Narrow" panose="020B0606020202030204" pitchFamily="34" charset="0"/>
            </a:rPr>
            <a:t>General questions should be directed to </a:t>
          </a:r>
          <a:r>
            <a:rPr lang="de-DE" u="sng" dirty="0" smtClean="0">
              <a:latin typeface="Arial Narrow" panose="020B0606020202030204" pitchFamily="34" charset="0"/>
              <a:hlinkClick xmlns:r="http://schemas.openxmlformats.org/officeDocument/2006/relationships" r:id="rId1"/>
            </a:rPr>
            <a:t>info@vistadm.ca</a:t>
          </a:r>
          <a:r>
            <a:rPr lang="de-DE" dirty="0" smtClean="0">
              <a:latin typeface="Arial Narrow" panose="020B0606020202030204" pitchFamily="34" charset="0"/>
            </a:rPr>
            <a:t> and technical inquiries should be directed to </a:t>
          </a:r>
          <a:r>
            <a:rPr lang="de-DE" u="sng" dirty="0" smtClean="0">
              <a:latin typeface="Arial Narrow" panose="020B0606020202030204" pitchFamily="34" charset="0"/>
              <a:hlinkClick xmlns:r="http://schemas.openxmlformats.org/officeDocument/2006/relationships" r:id="rId2"/>
            </a:rPr>
            <a:t>webmaster@vistadm.ca</a:t>
          </a:r>
          <a:r>
            <a:rPr lang="de-DE" u="none" dirty="0" smtClean="0">
              <a:latin typeface="Arial Narrow" panose="020B0606020202030204" pitchFamily="34" charset="0"/>
            </a:rPr>
            <a:t>.  </a:t>
          </a:r>
          <a:r>
            <a:rPr lang="de-DE" dirty="0" smtClean="0">
              <a:latin typeface="Arial Narrow" panose="020B0606020202030204" pitchFamily="34" charset="0"/>
            </a:rPr>
            <a:t>You will receive cards in the mail that contain all of this info and can be distributed to participants. </a:t>
          </a:r>
          <a:endParaRPr lang="en-US" dirty="0">
            <a:latin typeface="Arial Narrow" panose="020B0606020202030204" pitchFamily="34" charset="0"/>
          </a:endParaRPr>
        </a:p>
      </dgm:t>
    </dgm:pt>
    <dgm:pt modelId="{00EEEF2C-4B97-439B-AF1D-3F50DCC95BAA}" type="parTrans" cxnId="{6EA70FE5-5AC0-444E-B628-DD0E25CC88AE}">
      <dgm:prSet/>
      <dgm:spPr/>
      <dgm:t>
        <a:bodyPr/>
        <a:lstStyle/>
        <a:p>
          <a:endParaRPr lang="en-US">
            <a:latin typeface="Arial Narrow" panose="020B0606020202030204" pitchFamily="34" charset="0"/>
          </a:endParaRPr>
        </a:p>
      </dgm:t>
    </dgm:pt>
    <dgm:pt modelId="{14E37452-A49E-4770-A24D-60DE88FF957A}" type="sibTrans" cxnId="{6EA70FE5-5AC0-444E-B628-DD0E25CC88AE}">
      <dgm:prSet/>
      <dgm:spPr/>
      <dgm:t>
        <a:bodyPr/>
        <a:lstStyle/>
        <a:p>
          <a:endParaRPr lang="en-US">
            <a:latin typeface="Arial Narrow" panose="020B0606020202030204" pitchFamily="34" charset="0"/>
          </a:endParaRPr>
        </a:p>
      </dgm:t>
    </dgm:pt>
    <dgm:pt modelId="{D56C0169-86F8-4F48-A960-BCF6DBB41370}" type="pres">
      <dgm:prSet presAssocID="{CAB18955-A383-4A4C-A507-2CAAEB95C633}" presName="vert0" presStyleCnt="0">
        <dgm:presLayoutVars>
          <dgm:dir/>
          <dgm:animOne val="branch"/>
          <dgm:animLvl val="lvl"/>
        </dgm:presLayoutVars>
      </dgm:prSet>
      <dgm:spPr/>
      <dgm:t>
        <a:bodyPr/>
        <a:lstStyle/>
        <a:p>
          <a:endParaRPr lang="en-US"/>
        </a:p>
      </dgm:t>
    </dgm:pt>
    <dgm:pt modelId="{0487DE10-0F2F-48F4-9D24-385C5C2339D3}" type="pres">
      <dgm:prSet presAssocID="{25778921-1EDE-4E57-8702-BDF305584DB1}" presName="thickLine" presStyleLbl="alignNode1" presStyleIdx="0" presStyleCnt="1"/>
      <dgm:spPr>
        <a:ln>
          <a:solidFill>
            <a:srgbClr val="BB054A"/>
          </a:solidFill>
        </a:ln>
      </dgm:spPr>
    </dgm:pt>
    <dgm:pt modelId="{B3D8BC5B-825D-480C-B5CC-474AED19745D}" type="pres">
      <dgm:prSet presAssocID="{25778921-1EDE-4E57-8702-BDF305584DB1}" presName="horz1" presStyleCnt="0"/>
      <dgm:spPr/>
    </dgm:pt>
    <dgm:pt modelId="{7B74CEC3-466A-4E7A-A578-2CCF9845ACD6}" type="pres">
      <dgm:prSet presAssocID="{25778921-1EDE-4E57-8702-BDF305584DB1}" presName="tx1" presStyleLbl="revTx" presStyleIdx="0" presStyleCnt="4"/>
      <dgm:spPr/>
      <dgm:t>
        <a:bodyPr/>
        <a:lstStyle/>
        <a:p>
          <a:endParaRPr lang="en-US"/>
        </a:p>
      </dgm:t>
    </dgm:pt>
    <dgm:pt modelId="{46B9E353-4631-469B-94C7-910C03A32D79}" type="pres">
      <dgm:prSet presAssocID="{25778921-1EDE-4E57-8702-BDF305584DB1}" presName="vert1" presStyleCnt="0"/>
      <dgm:spPr/>
    </dgm:pt>
    <dgm:pt modelId="{489A97E1-C889-4469-8344-FB5875EC8E3F}" type="pres">
      <dgm:prSet presAssocID="{C6C32B8D-F1B3-44EE-9599-BCD076D847A1}" presName="vertSpace2a" presStyleCnt="0"/>
      <dgm:spPr/>
    </dgm:pt>
    <dgm:pt modelId="{FEA67620-C007-44EA-B679-8BD77E3E76AB}" type="pres">
      <dgm:prSet presAssocID="{C6C32B8D-F1B3-44EE-9599-BCD076D847A1}" presName="horz2" presStyleCnt="0"/>
      <dgm:spPr/>
    </dgm:pt>
    <dgm:pt modelId="{819953A9-D269-4F37-A44E-B940A6871244}" type="pres">
      <dgm:prSet presAssocID="{C6C32B8D-F1B3-44EE-9599-BCD076D847A1}" presName="horzSpace2" presStyleCnt="0"/>
      <dgm:spPr/>
    </dgm:pt>
    <dgm:pt modelId="{DC390EAB-BAD2-4E66-BEA1-6D2B9EDBCD17}" type="pres">
      <dgm:prSet presAssocID="{C6C32B8D-F1B3-44EE-9599-BCD076D847A1}" presName="tx2" presStyleLbl="revTx" presStyleIdx="1" presStyleCnt="4"/>
      <dgm:spPr/>
      <dgm:t>
        <a:bodyPr/>
        <a:lstStyle/>
        <a:p>
          <a:endParaRPr lang="en-US"/>
        </a:p>
      </dgm:t>
    </dgm:pt>
    <dgm:pt modelId="{A143DA86-5CFB-48C5-8113-59902F320AE2}" type="pres">
      <dgm:prSet presAssocID="{C6C32B8D-F1B3-44EE-9599-BCD076D847A1}" presName="vert2" presStyleCnt="0"/>
      <dgm:spPr/>
    </dgm:pt>
    <dgm:pt modelId="{7D65D254-7965-4FA4-BDA3-716F84562081}" type="pres">
      <dgm:prSet presAssocID="{C6C32B8D-F1B3-44EE-9599-BCD076D847A1}" presName="thinLine2b" presStyleLbl="callout" presStyleIdx="0" presStyleCnt="3"/>
      <dgm:spPr/>
    </dgm:pt>
    <dgm:pt modelId="{39E06111-FAEB-486F-BA22-ECC7B5384851}" type="pres">
      <dgm:prSet presAssocID="{C6C32B8D-F1B3-44EE-9599-BCD076D847A1}" presName="vertSpace2b" presStyleCnt="0"/>
      <dgm:spPr/>
    </dgm:pt>
    <dgm:pt modelId="{9CB198D4-6990-4F3C-B380-9DF7AE9F5C57}" type="pres">
      <dgm:prSet presAssocID="{FD6CC384-B328-4594-8C04-D3B045638868}" presName="horz2" presStyleCnt="0"/>
      <dgm:spPr/>
    </dgm:pt>
    <dgm:pt modelId="{527B039A-AD26-4F38-8107-EF0C0D16E344}" type="pres">
      <dgm:prSet presAssocID="{FD6CC384-B328-4594-8C04-D3B045638868}" presName="horzSpace2" presStyleCnt="0"/>
      <dgm:spPr/>
    </dgm:pt>
    <dgm:pt modelId="{C2571890-71F5-4D14-90FA-809B8C56391D}" type="pres">
      <dgm:prSet presAssocID="{FD6CC384-B328-4594-8C04-D3B045638868}" presName="tx2" presStyleLbl="revTx" presStyleIdx="2" presStyleCnt="4"/>
      <dgm:spPr/>
      <dgm:t>
        <a:bodyPr/>
        <a:lstStyle/>
        <a:p>
          <a:endParaRPr lang="en-US"/>
        </a:p>
      </dgm:t>
    </dgm:pt>
    <dgm:pt modelId="{66EF51DA-0452-49F8-BE4B-8BFECCA8B125}" type="pres">
      <dgm:prSet presAssocID="{FD6CC384-B328-4594-8C04-D3B045638868}" presName="vert2" presStyleCnt="0"/>
      <dgm:spPr/>
    </dgm:pt>
    <dgm:pt modelId="{A05DD927-ACCC-47E2-B6B1-843C41FDA368}" type="pres">
      <dgm:prSet presAssocID="{FD6CC384-B328-4594-8C04-D3B045638868}" presName="thinLine2b" presStyleLbl="callout" presStyleIdx="1" presStyleCnt="3"/>
      <dgm:spPr/>
    </dgm:pt>
    <dgm:pt modelId="{69878347-F0E1-48A4-8573-06786D4BD94E}" type="pres">
      <dgm:prSet presAssocID="{FD6CC384-B328-4594-8C04-D3B045638868}" presName="vertSpace2b" presStyleCnt="0"/>
      <dgm:spPr/>
    </dgm:pt>
    <dgm:pt modelId="{ADDEBD92-5366-44F5-830C-6B1F31983019}" type="pres">
      <dgm:prSet presAssocID="{77AA4638-0867-411F-AD26-7235B2E0303E}" presName="horz2" presStyleCnt="0"/>
      <dgm:spPr/>
    </dgm:pt>
    <dgm:pt modelId="{4D7120A3-4BEA-4A28-8DA5-009304A95DB5}" type="pres">
      <dgm:prSet presAssocID="{77AA4638-0867-411F-AD26-7235B2E0303E}" presName="horzSpace2" presStyleCnt="0"/>
      <dgm:spPr/>
    </dgm:pt>
    <dgm:pt modelId="{CCADE9C2-BBEC-4ECF-9212-5CDEF66C3709}" type="pres">
      <dgm:prSet presAssocID="{77AA4638-0867-411F-AD26-7235B2E0303E}" presName="tx2" presStyleLbl="revTx" presStyleIdx="3" presStyleCnt="4"/>
      <dgm:spPr/>
      <dgm:t>
        <a:bodyPr/>
        <a:lstStyle/>
        <a:p>
          <a:endParaRPr lang="en-US"/>
        </a:p>
      </dgm:t>
    </dgm:pt>
    <dgm:pt modelId="{24C4D7A3-576E-4545-A16A-7225CCED4253}" type="pres">
      <dgm:prSet presAssocID="{77AA4638-0867-411F-AD26-7235B2E0303E}" presName="vert2" presStyleCnt="0"/>
      <dgm:spPr/>
    </dgm:pt>
    <dgm:pt modelId="{0EDAE615-7CE3-4943-BCA4-21AA1E2AC6AB}" type="pres">
      <dgm:prSet presAssocID="{77AA4638-0867-411F-AD26-7235B2E0303E}" presName="thinLine2b" presStyleLbl="callout" presStyleIdx="2" presStyleCnt="3"/>
      <dgm:spPr/>
    </dgm:pt>
    <dgm:pt modelId="{623DAB08-DA5B-469C-86BD-E31F9C856BAD}" type="pres">
      <dgm:prSet presAssocID="{77AA4638-0867-411F-AD26-7235B2E0303E}" presName="vertSpace2b" presStyleCnt="0"/>
      <dgm:spPr/>
    </dgm:pt>
  </dgm:ptLst>
  <dgm:cxnLst>
    <dgm:cxn modelId="{D071AC09-A021-4E46-A7E2-B84CFF38DF63}" type="presOf" srcId="{CAB18955-A383-4A4C-A507-2CAAEB95C633}" destId="{D56C0169-86F8-4F48-A960-BCF6DBB41370}" srcOrd="0" destOrd="0" presId="urn:microsoft.com/office/officeart/2008/layout/LinedList"/>
    <dgm:cxn modelId="{3A7A90E4-165C-4606-B42B-D87B2A00AA37}" type="presOf" srcId="{25778921-1EDE-4E57-8702-BDF305584DB1}" destId="{7B74CEC3-466A-4E7A-A578-2CCF9845ACD6}" srcOrd="0" destOrd="0" presId="urn:microsoft.com/office/officeart/2008/layout/LinedList"/>
    <dgm:cxn modelId="{4C232CE1-CED4-4825-895E-7C48F2EFFB15}" srcId="{CAB18955-A383-4A4C-A507-2CAAEB95C633}" destId="{25778921-1EDE-4E57-8702-BDF305584DB1}" srcOrd="0" destOrd="0" parTransId="{81F0C8D8-F27E-43B1-A0DA-6ABB4656D1E0}" sibTransId="{412A305B-BDFF-48C8-A908-7709336F5A8F}"/>
    <dgm:cxn modelId="{6B837AFD-9EFF-4781-B8A6-F985F425ECD7}" type="presOf" srcId="{FD6CC384-B328-4594-8C04-D3B045638868}" destId="{C2571890-71F5-4D14-90FA-809B8C56391D}" srcOrd="0" destOrd="0" presId="urn:microsoft.com/office/officeart/2008/layout/LinedList"/>
    <dgm:cxn modelId="{854DCF4C-BCD9-4EA0-AA60-3F1A570902B6}" srcId="{25778921-1EDE-4E57-8702-BDF305584DB1}" destId="{FD6CC384-B328-4594-8C04-D3B045638868}" srcOrd="1" destOrd="0" parTransId="{B2B71A46-8763-44B2-8CF7-3882DD1AC32E}" sibTransId="{B1BD80A0-86FD-42C8-949C-59978160B969}"/>
    <dgm:cxn modelId="{6EA70FE5-5AC0-444E-B628-DD0E25CC88AE}" srcId="{25778921-1EDE-4E57-8702-BDF305584DB1}" destId="{77AA4638-0867-411F-AD26-7235B2E0303E}" srcOrd="2" destOrd="0" parTransId="{00EEEF2C-4B97-439B-AF1D-3F50DCC95BAA}" sibTransId="{14E37452-A49E-4770-A24D-60DE88FF957A}"/>
    <dgm:cxn modelId="{528ADC90-D21E-4F75-9419-E8643C5227CD}" srcId="{25778921-1EDE-4E57-8702-BDF305584DB1}" destId="{C6C32B8D-F1B3-44EE-9599-BCD076D847A1}" srcOrd="0" destOrd="0" parTransId="{187BB63C-C5FE-4FC6-8F17-A3529A1A2656}" sibTransId="{2629E21D-EA28-4315-BDEC-32228FF1E590}"/>
    <dgm:cxn modelId="{7ED92EDD-E463-4BDE-A9A1-3ECF4BFCBB57}" type="presOf" srcId="{C6C32B8D-F1B3-44EE-9599-BCD076D847A1}" destId="{DC390EAB-BAD2-4E66-BEA1-6D2B9EDBCD17}" srcOrd="0" destOrd="0" presId="urn:microsoft.com/office/officeart/2008/layout/LinedList"/>
    <dgm:cxn modelId="{BC5EA57A-2775-4922-9F00-A6F95D064202}" type="presOf" srcId="{77AA4638-0867-411F-AD26-7235B2E0303E}" destId="{CCADE9C2-BBEC-4ECF-9212-5CDEF66C3709}" srcOrd="0" destOrd="0" presId="urn:microsoft.com/office/officeart/2008/layout/LinedList"/>
    <dgm:cxn modelId="{929B2343-C343-4ED5-BF20-DEBE6194A533}" type="presParOf" srcId="{D56C0169-86F8-4F48-A960-BCF6DBB41370}" destId="{0487DE10-0F2F-48F4-9D24-385C5C2339D3}" srcOrd="0" destOrd="0" presId="urn:microsoft.com/office/officeart/2008/layout/LinedList"/>
    <dgm:cxn modelId="{14A898A7-C68B-4A53-BDE2-1FC1FE7156AE}" type="presParOf" srcId="{D56C0169-86F8-4F48-A960-BCF6DBB41370}" destId="{B3D8BC5B-825D-480C-B5CC-474AED19745D}" srcOrd="1" destOrd="0" presId="urn:microsoft.com/office/officeart/2008/layout/LinedList"/>
    <dgm:cxn modelId="{37269561-EA42-4540-882E-05B261407380}" type="presParOf" srcId="{B3D8BC5B-825D-480C-B5CC-474AED19745D}" destId="{7B74CEC3-466A-4E7A-A578-2CCF9845ACD6}" srcOrd="0" destOrd="0" presId="urn:microsoft.com/office/officeart/2008/layout/LinedList"/>
    <dgm:cxn modelId="{39287844-FABB-4DC9-8F53-3677224ADD4D}" type="presParOf" srcId="{B3D8BC5B-825D-480C-B5CC-474AED19745D}" destId="{46B9E353-4631-469B-94C7-910C03A32D79}" srcOrd="1" destOrd="0" presId="urn:microsoft.com/office/officeart/2008/layout/LinedList"/>
    <dgm:cxn modelId="{998CB244-8694-43D9-8C4A-9EAAFE4A2B26}" type="presParOf" srcId="{46B9E353-4631-469B-94C7-910C03A32D79}" destId="{489A97E1-C889-4469-8344-FB5875EC8E3F}" srcOrd="0" destOrd="0" presId="urn:microsoft.com/office/officeart/2008/layout/LinedList"/>
    <dgm:cxn modelId="{8CF21F9D-EAB6-4585-A7B0-51EA55767F36}" type="presParOf" srcId="{46B9E353-4631-469B-94C7-910C03A32D79}" destId="{FEA67620-C007-44EA-B679-8BD77E3E76AB}" srcOrd="1" destOrd="0" presId="urn:microsoft.com/office/officeart/2008/layout/LinedList"/>
    <dgm:cxn modelId="{47ADEFB4-D1CA-4545-AA6C-4DADB3F93518}" type="presParOf" srcId="{FEA67620-C007-44EA-B679-8BD77E3E76AB}" destId="{819953A9-D269-4F37-A44E-B940A6871244}" srcOrd="0" destOrd="0" presId="urn:microsoft.com/office/officeart/2008/layout/LinedList"/>
    <dgm:cxn modelId="{45C2BE03-7064-4907-95E3-DE8AF2D5DA3A}" type="presParOf" srcId="{FEA67620-C007-44EA-B679-8BD77E3E76AB}" destId="{DC390EAB-BAD2-4E66-BEA1-6D2B9EDBCD17}" srcOrd="1" destOrd="0" presId="urn:microsoft.com/office/officeart/2008/layout/LinedList"/>
    <dgm:cxn modelId="{373E0E83-6166-4A00-A6E8-5CBAC30F3BC0}" type="presParOf" srcId="{FEA67620-C007-44EA-B679-8BD77E3E76AB}" destId="{A143DA86-5CFB-48C5-8113-59902F320AE2}" srcOrd="2" destOrd="0" presId="urn:microsoft.com/office/officeart/2008/layout/LinedList"/>
    <dgm:cxn modelId="{6E840AF0-FD21-4300-89A5-36FB3EF4BE53}" type="presParOf" srcId="{46B9E353-4631-469B-94C7-910C03A32D79}" destId="{7D65D254-7965-4FA4-BDA3-716F84562081}" srcOrd="2" destOrd="0" presId="urn:microsoft.com/office/officeart/2008/layout/LinedList"/>
    <dgm:cxn modelId="{ECC7DCA4-BC4C-41A5-BA63-883FF14786AA}" type="presParOf" srcId="{46B9E353-4631-469B-94C7-910C03A32D79}" destId="{39E06111-FAEB-486F-BA22-ECC7B5384851}" srcOrd="3" destOrd="0" presId="urn:microsoft.com/office/officeart/2008/layout/LinedList"/>
    <dgm:cxn modelId="{2A43BF55-7B3E-47B7-8980-6F6E96C03876}" type="presParOf" srcId="{46B9E353-4631-469B-94C7-910C03A32D79}" destId="{9CB198D4-6990-4F3C-B380-9DF7AE9F5C57}" srcOrd="4" destOrd="0" presId="urn:microsoft.com/office/officeart/2008/layout/LinedList"/>
    <dgm:cxn modelId="{221318B0-28E8-4B3C-B6F9-F88A9B48C840}" type="presParOf" srcId="{9CB198D4-6990-4F3C-B380-9DF7AE9F5C57}" destId="{527B039A-AD26-4F38-8107-EF0C0D16E344}" srcOrd="0" destOrd="0" presId="urn:microsoft.com/office/officeart/2008/layout/LinedList"/>
    <dgm:cxn modelId="{EB1DAD60-F60B-4901-B103-E6FD4DEB0370}" type="presParOf" srcId="{9CB198D4-6990-4F3C-B380-9DF7AE9F5C57}" destId="{C2571890-71F5-4D14-90FA-809B8C56391D}" srcOrd="1" destOrd="0" presId="urn:microsoft.com/office/officeart/2008/layout/LinedList"/>
    <dgm:cxn modelId="{64EC6019-EBCB-4616-849B-CA9F122BAB4C}" type="presParOf" srcId="{9CB198D4-6990-4F3C-B380-9DF7AE9F5C57}" destId="{66EF51DA-0452-49F8-BE4B-8BFECCA8B125}" srcOrd="2" destOrd="0" presId="urn:microsoft.com/office/officeart/2008/layout/LinedList"/>
    <dgm:cxn modelId="{D91A0AE1-FDED-4745-BE26-F6A45C7D2410}" type="presParOf" srcId="{46B9E353-4631-469B-94C7-910C03A32D79}" destId="{A05DD927-ACCC-47E2-B6B1-843C41FDA368}" srcOrd="5" destOrd="0" presId="urn:microsoft.com/office/officeart/2008/layout/LinedList"/>
    <dgm:cxn modelId="{6676C59A-EAD9-4C9E-BA04-A0B0A44DF0CA}" type="presParOf" srcId="{46B9E353-4631-469B-94C7-910C03A32D79}" destId="{69878347-F0E1-48A4-8573-06786D4BD94E}" srcOrd="6" destOrd="0" presId="urn:microsoft.com/office/officeart/2008/layout/LinedList"/>
    <dgm:cxn modelId="{9AA0EF93-7A1C-4620-934A-1D4EAFEF0E3A}" type="presParOf" srcId="{46B9E353-4631-469B-94C7-910C03A32D79}" destId="{ADDEBD92-5366-44F5-830C-6B1F31983019}" srcOrd="7" destOrd="0" presId="urn:microsoft.com/office/officeart/2008/layout/LinedList"/>
    <dgm:cxn modelId="{22BAB4A7-A0A9-4375-9A9F-4DB9CE8299F5}" type="presParOf" srcId="{ADDEBD92-5366-44F5-830C-6B1F31983019}" destId="{4D7120A3-4BEA-4A28-8DA5-009304A95DB5}" srcOrd="0" destOrd="0" presId="urn:microsoft.com/office/officeart/2008/layout/LinedList"/>
    <dgm:cxn modelId="{B39193AE-029A-4EC6-AEC2-AC15CF17456B}" type="presParOf" srcId="{ADDEBD92-5366-44F5-830C-6B1F31983019}" destId="{CCADE9C2-BBEC-4ECF-9212-5CDEF66C3709}" srcOrd="1" destOrd="0" presId="urn:microsoft.com/office/officeart/2008/layout/LinedList"/>
    <dgm:cxn modelId="{445E6AFC-32E7-473D-94D7-B45C96951EEB}" type="presParOf" srcId="{ADDEBD92-5366-44F5-830C-6B1F31983019}" destId="{24C4D7A3-576E-4545-A16A-7225CCED4253}" srcOrd="2" destOrd="0" presId="urn:microsoft.com/office/officeart/2008/layout/LinedList"/>
    <dgm:cxn modelId="{B0B26B46-9C08-4965-8A47-25282C2AC537}" type="presParOf" srcId="{46B9E353-4631-469B-94C7-910C03A32D79}" destId="{0EDAE615-7CE3-4943-BCA4-21AA1E2AC6AB}" srcOrd="8" destOrd="0" presId="urn:microsoft.com/office/officeart/2008/layout/LinedList"/>
    <dgm:cxn modelId="{E8F425B5-68D7-41F7-8DC3-28B3054C5B7B}" type="presParOf" srcId="{46B9E353-4631-469B-94C7-910C03A32D79}" destId="{623DAB08-DA5B-469C-86BD-E31F9C856BAD}" srcOrd="9"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AB18955-A383-4A4C-A507-2CAAEB95C633}" type="doc">
      <dgm:prSet loTypeId="urn:microsoft.com/office/officeart/2008/layout/LinedList" loCatId="hierarchy" qsTypeId="urn:microsoft.com/office/officeart/2005/8/quickstyle/simple1" qsCatId="simple" csTypeId="urn:microsoft.com/office/officeart/2005/8/colors/colorful2" csCatId="colorful" phldr="1"/>
      <dgm:spPr/>
      <dgm:t>
        <a:bodyPr/>
        <a:lstStyle/>
        <a:p>
          <a:endParaRPr lang="en-US"/>
        </a:p>
      </dgm:t>
    </dgm:pt>
    <dgm:pt modelId="{25778921-1EDE-4E57-8702-BDF305584DB1}">
      <dgm:prSet phldrT="[Text]" custT="1"/>
      <dgm:spPr/>
      <dgm:t>
        <a:bodyPr/>
        <a:lstStyle/>
        <a:p>
          <a:r>
            <a:rPr lang="en-US" sz="2400" b="1" dirty="0" smtClean="0">
              <a:solidFill>
                <a:srgbClr val="BB054A"/>
              </a:solidFill>
              <a:latin typeface="Arial Narrow" panose="020B0606020202030204" pitchFamily="34" charset="0"/>
            </a:rPr>
            <a:t>General Follow-Up on Value of Program</a:t>
          </a:r>
          <a:endParaRPr lang="en-US" sz="2400" b="1" dirty="0">
            <a:solidFill>
              <a:srgbClr val="BB054A"/>
            </a:solidFill>
            <a:latin typeface="Arial Narrow" panose="020B0606020202030204" pitchFamily="34" charset="0"/>
          </a:endParaRPr>
        </a:p>
      </dgm:t>
    </dgm:pt>
    <dgm:pt modelId="{81F0C8D8-F27E-43B1-A0DA-6ABB4656D1E0}" type="parTrans" cxnId="{4C232CE1-CED4-4825-895E-7C48F2EFFB15}">
      <dgm:prSet/>
      <dgm:spPr/>
      <dgm:t>
        <a:bodyPr/>
        <a:lstStyle/>
        <a:p>
          <a:endParaRPr lang="en-US">
            <a:latin typeface="Arial Narrow" panose="020B0606020202030204" pitchFamily="34" charset="0"/>
          </a:endParaRPr>
        </a:p>
      </dgm:t>
    </dgm:pt>
    <dgm:pt modelId="{412A305B-BDFF-48C8-A908-7709336F5A8F}" type="sibTrans" cxnId="{4C232CE1-CED4-4825-895E-7C48F2EFFB15}">
      <dgm:prSet/>
      <dgm:spPr/>
      <dgm:t>
        <a:bodyPr/>
        <a:lstStyle/>
        <a:p>
          <a:endParaRPr lang="en-US">
            <a:latin typeface="Arial Narrow" panose="020B0606020202030204" pitchFamily="34" charset="0"/>
          </a:endParaRPr>
        </a:p>
      </dgm:t>
    </dgm:pt>
    <dgm:pt modelId="{C6C32B8D-F1B3-44EE-9599-BCD076D847A1}">
      <dgm:prSet phldrT="[Text]"/>
      <dgm:spPr/>
      <dgm:t>
        <a:bodyPr/>
        <a:lstStyle/>
        <a:p>
          <a:r>
            <a:rPr lang="en-US" b="1" dirty="0" smtClean="0">
              <a:latin typeface="Arial Narrow" panose="020B0606020202030204" pitchFamily="34" charset="0"/>
            </a:rPr>
            <a:t>What?</a:t>
          </a:r>
        </a:p>
        <a:p>
          <a:r>
            <a:rPr lang="en-US" dirty="0" smtClean="0">
              <a:latin typeface="Arial Narrow" panose="020B0606020202030204" pitchFamily="34" charset="0"/>
            </a:rPr>
            <a:t>Follow-up with participants on the value of the program to reinforce learning, practice change, and support from the BI Lilly Alliance.</a:t>
          </a:r>
          <a:endParaRPr lang="en-US" dirty="0">
            <a:latin typeface="Arial Narrow" panose="020B0606020202030204" pitchFamily="34" charset="0"/>
          </a:endParaRPr>
        </a:p>
      </dgm:t>
    </dgm:pt>
    <dgm:pt modelId="{187BB63C-C5FE-4FC6-8F17-A3529A1A2656}" type="parTrans" cxnId="{528ADC90-D21E-4F75-9419-E8643C5227CD}">
      <dgm:prSet/>
      <dgm:spPr/>
      <dgm:t>
        <a:bodyPr/>
        <a:lstStyle/>
        <a:p>
          <a:endParaRPr lang="en-US">
            <a:latin typeface="Arial Narrow" panose="020B0606020202030204" pitchFamily="34" charset="0"/>
          </a:endParaRPr>
        </a:p>
      </dgm:t>
    </dgm:pt>
    <dgm:pt modelId="{2629E21D-EA28-4315-BDEC-32228FF1E590}" type="sibTrans" cxnId="{528ADC90-D21E-4F75-9419-E8643C5227CD}">
      <dgm:prSet/>
      <dgm:spPr/>
      <dgm:t>
        <a:bodyPr/>
        <a:lstStyle/>
        <a:p>
          <a:endParaRPr lang="en-US">
            <a:latin typeface="Arial Narrow" panose="020B0606020202030204" pitchFamily="34" charset="0"/>
          </a:endParaRPr>
        </a:p>
      </dgm:t>
    </dgm:pt>
    <dgm:pt modelId="{FD6CC384-B328-4594-8C04-D3B045638868}">
      <dgm:prSet phldrT="[Text]"/>
      <dgm:spPr/>
      <dgm:t>
        <a:bodyPr/>
        <a:lstStyle/>
        <a:p>
          <a:r>
            <a:rPr lang="en-US" b="1" dirty="0" smtClean="0">
              <a:latin typeface="Arial Narrow" panose="020B0606020202030204" pitchFamily="34" charset="0"/>
            </a:rPr>
            <a:t>When?</a:t>
          </a:r>
        </a:p>
        <a:p>
          <a:r>
            <a:rPr lang="en-US" dirty="0" smtClean="0">
              <a:latin typeface="Arial Narrow" panose="020B0606020202030204" pitchFamily="34" charset="0"/>
            </a:rPr>
            <a:t>Throughout the duration of the program and whenever you happen to be meeting with a participant. </a:t>
          </a:r>
          <a:endParaRPr lang="en-US" dirty="0">
            <a:latin typeface="Arial Narrow" panose="020B0606020202030204" pitchFamily="34" charset="0"/>
          </a:endParaRPr>
        </a:p>
      </dgm:t>
    </dgm:pt>
    <dgm:pt modelId="{B2B71A46-8763-44B2-8CF7-3882DD1AC32E}" type="parTrans" cxnId="{854DCF4C-BCD9-4EA0-AA60-3F1A570902B6}">
      <dgm:prSet/>
      <dgm:spPr/>
      <dgm:t>
        <a:bodyPr/>
        <a:lstStyle/>
        <a:p>
          <a:endParaRPr lang="en-US">
            <a:latin typeface="Arial Narrow" panose="020B0606020202030204" pitchFamily="34" charset="0"/>
          </a:endParaRPr>
        </a:p>
      </dgm:t>
    </dgm:pt>
    <dgm:pt modelId="{B1BD80A0-86FD-42C8-949C-59978160B969}" type="sibTrans" cxnId="{854DCF4C-BCD9-4EA0-AA60-3F1A570902B6}">
      <dgm:prSet/>
      <dgm:spPr/>
      <dgm:t>
        <a:bodyPr/>
        <a:lstStyle/>
        <a:p>
          <a:endParaRPr lang="en-US">
            <a:latin typeface="Arial Narrow" panose="020B0606020202030204" pitchFamily="34" charset="0"/>
          </a:endParaRPr>
        </a:p>
      </dgm:t>
    </dgm:pt>
    <dgm:pt modelId="{77AA4638-0867-411F-AD26-7235B2E0303E}">
      <dgm:prSet phldrT="[Text]"/>
      <dgm:spPr/>
      <dgm:t>
        <a:bodyPr/>
        <a:lstStyle/>
        <a:p>
          <a:r>
            <a:rPr lang="en-US" b="1" dirty="0" smtClean="0">
              <a:latin typeface="Arial Narrow" panose="020B0606020202030204" pitchFamily="34" charset="0"/>
            </a:rPr>
            <a:t>How?</a:t>
          </a:r>
        </a:p>
        <a:p>
          <a:r>
            <a:rPr lang="en-US" dirty="0" smtClean="0">
              <a:latin typeface="Arial Narrow" panose="020B0606020202030204" pitchFamily="34" charset="0"/>
            </a:rPr>
            <a:t>N/A</a:t>
          </a:r>
          <a:endParaRPr lang="en-US" dirty="0">
            <a:latin typeface="Arial Narrow" panose="020B0606020202030204" pitchFamily="34" charset="0"/>
          </a:endParaRPr>
        </a:p>
      </dgm:t>
    </dgm:pt>
    <dgm:pt modelId="{00EEEF2C-4B97-439B-AF1D-3F50DCC95BAA}" type="parTrans" cxnId="{6EA70FE5-5AC0-444E-B628-DD0E25CC88AE}">
      <dgm:prSet/>
      <dgm:spPr/>
      <dgm:t>
        <a:bodyPr/>
        <a:lstStyle/>
        <a:p>
          <a:endParaRPr lang="en-US">
            <a:latin typeface="Arial Narrow" panose="020B0606020202030204" pitchFamily="34" charset="0"/>
          </a:endParaRPr>
        </a:p>
      </dgm:t>
    </dgm:pt>
    <dgm:pt modelId="{14E37452-A49E-4770-A24D-60DE88FF957A}" type="sibTrans" cxnId="{6EA70FE5-5AC0-444E-B628-DD0E25CC88AE}">
      <dgm:prSet/>
      <dgm:spPr/>
      <dgm:t>
        <a:bodyPr/>
        <a:lstStyle/>
        <a:p>
          <a:endParaRPr lang="en-US">
            <a:latin typeface="Arial Narrow" panose="020B0606020202030204" pitchFamily="34" charset="0"/>
          </a:endParaRPr>
        </a:p>
      </dgm:t>
    </dgm:pt>
    <dgm:pt modelId="{D56C0169-86F8-4F48-A960-BCF6DBB41370}" type="pres">
      <dgm:prSet presAssocID="{CAB18955-A383-4A4C-A507-2CAAEB95C633}" presName="vert0" presStyleCnt="0">
        <dgm:presLayoutVars>
          <dgm:dir/>
          <dgm:animOne val="branch"/>
          <dgm:animLvl val="lvl"/>
        </dgm:presLayoutVars>
      </dgm:prSet>
      <dgm:spPr/>
      <dgm:t>
        <a:bodyPr/>
        <a:lstStyle/>
        <a:p>
          <a:endParaRPr lang="en-US"/>
        </a:p>
      </dgm:t>
    </dgm:pt>
    <dgm:pt modelId="{0487DE10-0F2F-48F4-9D24-385C5C2339D3}" type="pres">
      <dgm:prSet presAssocID="{25778921-1EDE-4E57-8702-BDF305584DB1}" presName="thickLine" presStyleLbl="alignNode1" presStyleIdx="0" presStyleCnt="1"/>
      <dgm:spPr>
        <a:ln>
          <a:solidFill>
            <a:srgbClr val="BB054A"/>
          </a:solidFill>
        </a:ln>
      </dgm:spPr>
    </dgm:pt>
    <dgm:pt modelId="{B3D8BC5B-825D-480C-B5CC-474AED19745D}" type="pres">
      <dgm:prSet presAssocID="{25778921-1EDE-4E57-8702-BDF305584DB1}" presName="horz1" presStyleCnt="0"/>
      <dgm:spPr/>
    </dgm:pt>
    <dgm:pt modelId="{7B74CEC3-466A-4E7A-A578-2CCF9845ACD6}" type="pres">
      <dgm:prSet presAssocID="{25778921-1EDE-4E57-8702-BDF305584DB1}" presName="tx1" presStyleLbl="revTx" presStyleIdx="0" presStyleCnt="4"/>
      <dgm:spPr/>
      <dgm:t>
        <a:bodyPr/>
        <a:lstStyle/>
        <a:p>
          <a:endParaRPr lang="en-US"/>
        </a:p>
      </dgm:t>
    </dgm:pt>
    <dgm:pt modelId="{46B9E353-4631-469B-94C7-910C03A32D79}" type="pres">
      <dgm:prSet presAssocID="{25778921-1EDE-4E57-8702-BDF305584DB1}" presName="vert1" presStyleCnt="0"/>
      <dgm:spPr/>
    </dgm:pt>
    <dgm:pt modelId="{489A97E1-C889-4469-8344-FB5875EC8E3F}" type="pres">
      <dgm:prSet presAssocID="{C6C32B8D-F1B3-44EE-9599-BCD076D847A1}" presName="vertSpace2a" presStyleCnt="0"/>
      <dgm:spPr/>
    </dgm:pt>
    <dgm:pt modelId="{FEA67620-C007-44EA-B679-8BD77E3E76AB}" type="pres">
      <dgm:prSet presAssocID="{C6C32B8D-F1B3-44EE-9599-BCD076D847A1}" presName="horz2" presStyleCnt="0"/>
      <dgm:spPr/>
    </dgm:pt>
    <dgm:pt modelId="{819953A9-D269-4F37-A44E-B940A6871244}" type="pres">
      <dgm:prSet presAssocID="{C6C32B8D-F1B3-44EE-9599-BCD076D847A1}" presName="horzSpace2" presStyleCnt="0"/>
      <dgm:spPr/>
    </dgm:pt>
    <dgm:pt modelId="{DC390EAB-BAD2-4E66-BEA1-6D2B9EDBCD17}" type="pres">
      <dgm:prSet presAssocID="{C6C32B8D-F1B3-44EE-9599-BCD076D847A1}" presName="tx2" presStyleLbl="revTx" presStyleIdx="1" presStyleCnt="4"/>
      <dgm:spPr/>
      <dgm:t>
        <a:bodyPr/>
        <a:lstStyle/>
        <a:p>
          <a:endParaRPr lang="en-US"/>
        </a:p>
      </dgm:t>
    </dgm:pt>
    <dgm:pt modelId="{A143DA86-5CFB-48C5-8113-59902F320AE2}" type="pres">
      <dgm:prSet presAssocID="{C6C32B8D-F1B3-44EE-9599-BCD076D847A1}" presName="vert2" presStyleCnt="0"/>
      <dgm:spPr/>
    </dgm:pt>
    <dgm:pt modelId="{7D65D254-7965-4FA4-BDA3-716F84562081}" type="pres">
      <dgm:prSet presAssocID="{C6C32B8D-F1B3-44EE-9599-BCD076D847A1}" presName="thinLine2b" presStyleLbl="callout" presStyleIdx="0" presStyleCnt="3"/>
      <dgm:spPr/>
    </dgm:pt>
    <dgm:pt modelId="{39E06111-FAEB-486F-BA22-ECC7B5384851}" type="pres">
      <dgm:prSet presAssocID="{C6C32B8D-F1B3-44EE-9599-BCD076D847A1}" presName="vertSpace2b" presStyleCnt="0"/>
      <dgm:spPr/>
    </dgm:pt>
    <dgm:pt modelId="{9CB198D4-6990-4F3C-B380-9DF7AE9F5C57}" type="pres">
      <dgm:prSet presAssocID="{FD6CC384-B328-4594-8C04-D3B045638868}" presName="horz2" presStyleCnt="0"/>
      <dgm:spPr/>
    </dgm:pt>
    <dgm:pt modelId="{527B039A-AD26-4F38-8107-EF0C0D16E344}" type="pres">
      <dgm:prSet presAssocID="{FD6CC384-B328-4594-8C04-D3B045638868}" presName="horzSpace2" presStyleCnt="0"/>
      <dgm:spPr/>
    </dgm:pt>
    <dgm:pt modelId="{C2571890-71F5-4D14-90FA-809B8C56391D}" type="pres">
      <dgm:prSet presAssocID="{FD6CC384-B328-4594-8C04-D3B045638868}" presName="tx2" presStyleLbl="revTx" presStyleIdx="2" presStyleCnt="4"/>
      <dgm:spPr/>
      <dgm:t>
        <a:bodyPr/>
        <a:lstStyle/>
        <a:p>
          <a:endParaRPr lang="en-US"/>
        </a:p>
      </dgm:t>
    </dgm:pt>
    <dgm:pt modelId="{66EF51DA-0452-49F8-BE4B-8BFECCA8B125}" type="pres">
      <dgm:prSet presAssocID="{FD6CC384-B328-4594-8C04-D3B045638868}" presName="vert2" presStyleCnt="0"/>
      <dgm:spPr/>
    </dgm:pt>
    <dgm:pt modelId="{A05DD927-ACCC-47E2-B6B1-843C41FDA368}" type="pres">
      <dgm:prSet presAssocID="{FD6CC384-B328-4594-8C04-D3B045638868}" presName="thinLine2b" presStyleLbl="callout" presStyleIdx="1" presStyleCnt="3"/>
      <dgm:spPr/>
    </dgm:pt>
    <dgm:pt modelId="{69878347-F0E1-48A4-8573-06786D4BD94E}" type="pres">
      <dgm:prSet presAssocID="{FD6CC384-B328-4594-8C04-D3B045638868}" presName="vertSpace2b" presStyleCnt="0"/>
      <dgm:spPr/>
    </dgm:pt>
    <dgm:pt modelId="{ADDEBD92-5366-44F5-830C-6B1F31983019}" type="pres">
      <dgm:prSet presAssocID="{77AA4638-0867-411F-AD26-7235B2E0303E}" presName="horz2" presStyleCnt="0"/>
      <dgm:spPr/>
    </dgm:pt>
    <dgm:pt modelId="{4D7120A3-4BEA-4A28-8DA5-009304A95DB5}" type="pres">
      <dgm:prSet presAssocID="{77AA4638-0867-411F-AD26-7235B2E0303E}" presName="horzSpace2" presStyleCnt="0"/>
      <dgm:spPr/>
    </dgm:pt>
    <dgm:pt modelId="{CCADE9C2-BBEC-4ECF-9212-5CDEF66C3709}" type="pres">
      <dgm:prSet presAssocID="{77AA4638-0867-411F-AD26-7235B2E0303E}" presName="tx2" presStyleLbl="revTx" presStyleIdx="3" presStyleCnt="4"/>
      <dgm:spPr/>
      <dgm:t>
        <a:bodyPr/>
        <a:lstStyle/>
        <a:p>
          <a:endParaRPr lang="en-US"/>
        </a:p>
      </dgm:t>
    </dgm:pt>
    <dgm:pt modelId="{24C4D7A3-576E-4545-A16A-7225CCED4253}" type="pres">
      <dgm:prSet presAssocID="{77AA4638-0867-411F-AD26-7235B2E0303E}" presName="vert2" presStyleCnt="0"/>
      <dgm:spPr/>
    </dgm:pt>
    <dgm:pt modelId="{0EDAE615-7CE3-4943-BCA4-21AA1E2AC6AB}" type="pres">
      <dgm:prSet presAssocID="{77AA4638-0867-411F-AD26-7235B2E0303E}" presName="thinLine2b" presStyleLbl="callout" presStyleIdx="2" presStyleCnt="3"/>
      <dgm:spPr/>
    </dgm:pt>
    <dgm:pt modelId="{623DAB08-DA5B-469C-86BD-E31F9C856BAD}" type="pres">
      <dgm:prSet presAssocID="{77AA4638-0867-411F-AD26-7235B2E0303E}" presName="vertSpace2b" presStyleCnt="0"/>
      <dgm:spPr/>
    </dgm:pt>
  </dgm:ptLst>
  <dgm:cxnLst>
    <dgm:cxn modelId="{C6CCF3A6-E7D6-43F0-AF2C-D79A13D0A075}" type="presOf" srcId="{77AA4638-0867-411F-AD26-7235B2E0303E}" destId="{CCADE9C2-BBEC-4ECF-9212-5CDEF66C3709}" srcOrd="0" destOrd="0" presId="urn:microsoft.com/office/officeart/2008/layout/LinedList"/>
    <dgm:cxn modelId="{528ADC90-D21E-4F75-9419-E8643C5227CD}" srcId="{25778921-1EDE-4E57-8702-BDF305584DB1}" destId="{C6C32B8D-F1B3-44EE-9599-BCD076D847A1}" srcOrd="0" destOrd="0" parTransId="{187BB63C-C5FE-4FC6-8F17-A3529A1A2656}" sibTransId="{2629E21D-EA28-4315-BDEC-32228FF1E590}"/>
    <dgm:cxn modelId="{544617FA-C3BD-4F15-BB12-01922BC1587C}" type="presOf" srcId="{CAB18955-A383-4A4C-A507-2CAAEB95C633}" destId="{D56C0169-86F8-4F48-A960-BCF6DBB41370}" srcOrd="0" destOrd="0" presId="urn:microsoft.com/office/officeart/2008/layout/LinedList"/>
    <dgm:cxn modelId="{854DCF4C-BCD9-4EA0-AA60-3F1A570902B6}" srcId="{25778921-1EDE-4E57-8702-BDF305584DB1}" destId="{FD6CC384-B328-4594-8C04-D3B045638868}" srcOrd="1" destOrd="0" parTransId="{B2B71A46-8763-44B2-8CF7-3882DD1AC32E}" sibTransId="{B1BD80A0-86FD-42C8-949C-59978160B969}"/>
    <dgm:cxn modelId="{3FBD70E7-C1D7-40BC-8EF6-D5117527A603}" type="presOf" srcId="{FD6CC384-B328-4594-8C04-D3B045638868}" destId="{C2571890-71F5-4D14-90FA-809B8C56391D}" srcOrd="0" destOrd="0" presId="urn:microsoft.com/office/officeart/2008/layout/LinedList"/>
    <dgm:cxn modelId="{7C67B5FA-6659-481A-A54D-DC17EC86D5B2}" type="presOf" srcId="{25778921-1EDE-4E57-8702-BDF305584DB1}" destId="{7B74CEC3-466A-4E7A-A578-2CCF9845ACD6}" srcOrd="0" destOrd="0" presId="urn:microsoft.com/office/officeart/2008/layout/LinedList"/>
    <dgm:cxn modelId="{140457F5-C1C3-4CDD-827B-0DED3625C265}" type="presOf" srcId="{C6C32B8D-F1B3-44EE-9599-BCD076D847A1}" destId="{DC390EAB-BAD2-4E66-BEA1-6D2B9EDBCD17}" srcOrd="0" destOrd="0" presId="urn:microsoft.com/office/officeart/2008/layout/LinedList"/>
    <dgm:cxn modelId="{4C232CE1-CED4-4825-895E-7C48F2EFFB15}" srcId="{CAB18955-A383-4A4C-A507-2CAAEB95C633}" destId="{25778921-1EDE-4E57-8702-BDF305584DB1}" srcOrd="0" destOrd="0" parTransId="{81F0C8D8-F27E-43B1-A0DA-6ABB4656D1E0}" sibTransId="{412A305B-BDFF-48C8-A908-7709336F5A8F}"/>
    <dgm:cxn modelId="{6EA70FE5-5AC0-444E-B628-DD0E25CC88AE}" srcId="{25778921-1EDE-4E57-8702-BDF305584DB1}" destId="{77AA4638-0867-411F-AD26-7235B2E0303E}" srcOrd="2" destOrd="0" parTransId="{00EEEF2C-4B97-439B-AF1D-3F50DCC95BAA}" sibTransId="{14E37452-A49E-4770-A24D-60DE88FF957A}"/>
    <dgm:cxn modelId="{00F29730-513E-4CF4-827A-4E322BB07B44}" type="presParOf" srcId="{D56C0169-86F8-4F48-A960-BCF6DBB41370}" destId="{0487DE10-0F2F-48F4-9D24-385C5C2339D3}" srcOrd="0" destOrd="0" presId="urn:microsoft.com/office/officeart/2008/layout/LinedList"/>
    <dgm:cxn modelId="{672D3C81-EEBC-417C-A844-A7EE0962AE26}" type="presParOf" srcId="{D56C0169-86F8-4F48-A960-BCF6DBB41370}" destId="{B3D8BC5B-825D-480C-B5CC-474AED19745D}" srcOrd="1" destOrd="0" presId="urn:microsoft.com/office/officeart/2008/layout/LinedList"/>
    <dgm:cxn modelId="{C5B7A108-1806-4543-B962-2E43A99C613E}" type="presParOf" srcId="{B3D8BC5B-825D-480C-B5CC-474AED19745D}" destId="{7B74CEC3-466A-4E7A-A578-2CCF9845ACD6}" srcOrd="0" destOrd="0" presId="urn:microsoft.com/office/officeart/2008/layout/LinedList"/>
    <dgm:cxn modelId="{CFE67CCE-0A40-41F3-B8D2-4BBBCEAAF328}" type="presParOf" srcId="{B3D8BC5B-825D-480C-B5CC-474AED19745D}" destId="{46B9E353-4631-469B-94C7-910C03A32D79}" srcOrd="1" destOrd="0" presId="urn:microsoft.com/office/officeart/2008/layout/LinedList"/>
    <dgm:cxn modelId="{657632C3-655F-4914-8A34-C0E9D058549C}" type="presParOf" srcId="{46B9E353-4631-469B-94C7-910C03A32D79}" destId="{489A97E1-C889-4469-8344-FB5875EC8E3F}" srcOrd="0" destOrd="0" presId="urn:microsoft.com/office/officeart/2008/layout/LinedList"/>
    <dgm:cxn modelId="{96A7D94F-4588-4427-8D92-E3EDB048A46C}" type="presParOf" srcId="{46B9E353-4631-469B-94C7-910C03A32D79}" destId="{FEA67620-C007-44EA-B679-8BD77E3E76AB}" srcOrd="1" destOrd="0" presId="urn:microsoft.com/office/officeart/2008/layout/LinedList"/>
    <dgm:cxn modelId="{B88E1F21-C2F7-4187-A4A8-31E68C1ABF1F}" type="presParOf" srcId="{FEA67620-C007-44EA-B679-8BD77E3E76AB}" destId="{819953A9-D269-4F37-A44E-B940A6871244}" srcOrd="0" destOrd="0" presId="urn:microsoft.com/office/officeart/2008/layout/LinedList"/>
    <dgm:cxn modelId="{15184BCB-BE70-46C8-9CB8-C0E328BD19A4}" type="presParOf" srcId="{FEA67620-C007-44EA-B679-8BD77E3E76AB}" destId="{DC390EAB-BAD2-4E66-BEA1-6D2B9EDBCD17}" srcOrd="1" destOrd="0" presId="urn:microsoft.com/office/officeart/2008/layout/LinedList"/>
    <dgm:cxn modelId="{2860896F-29D4-465B-8172-3B3E2F49AEFD}" type="presParOf" srcId="{FEA67620-C007-44EA-B679-8BD77E3E76AB}" destId="{A143DA86-5CFB-48C5-8113-59902F320AE2}" srcOrd="2" destOrd="0" presId="urn:microsoft.com/office/officeart/2008/layout/LinedList"/>
    <dgm:cxn modelId="{53711FFE-7DDE-4E3E-BD21-2650F9E1C42E}" type="presParOf" srcId="{46B9E353-4631-469B-94C7-910C03A32D79}" destId="{7D65D254-7965-4FA4-BDA3-716F84562081}" srcOrd="2" destOrd="0" presId="urn:microsoft.com/office/officeart/2008/layout/LinedList"/>
    <dgm:cxn modelId="{BCE09745-33FB-4E89-A0A6-05178FC3D03A}" type="presParOf" srcId="{46B9E353-4631-469B-94C7-910C03A32D79}" destId="{39E06111-FAEB-486F-BA22-ECC7B5384851}" srcOrd="3" destOrd="0" presId="urn:microsoft.com/office/officeart/2008/layout/LinedList"/>
    <dgm:cxn modelId="{6170D6EC-6D55-4ACF-AE08-0B7ED529B958}" type="presParOf" srcId="{46B9E353-4631-469B-94C7-910C03A32D79}" destId="{9CB198D4-6990-4F3C-B380-9DF7AE9F5C57}" srcOrd="4" destOrd="0" presId="urn:microsoft.com/office/officeart/2008/layout/LinedList"/>
    <dgm:cxn modelId="{B37088B2-C997-4EEF-A6EE-CEDE67377477}" type="presParOf" srcId="{9CB198D4-6990-4F3C-B380-9DF7AE9F5C57}" destId="{527B039A-AD26-4F38-8107-EF0C0D16E344}" srcOrd="0" destOrd="0" presId="urn:microsoft.com/office/officeart/2008/layout/LinedList"/>
    <dgm:cxn modelId="{67E178B9-A0F4-42BC-A6B7-B23E8CE2F207}" type="presParOf" srcId="{9CB198D4-6990-4F3C-B380-9DF7AE9F5C57}" destId="{C2571890-71F5-4D14-90FA-809B8C56391D}" srcOrd="1" destOrd="0" presId="urn:microsoft.com/office/officeart/2008/layout/LinedList"/>
    <dgm:cxn modelId="{B47982B0-B5E4-48A4-BF79-C55BD5461895}" type="presParOf" srcId="{9CB198D4-6990-4F3C-B380-9DF7AE9F5C57}" destId="{66EF51DA-0452-49F8-BE4B-8BFECCA8B125}" srcOrd="2" destOrd="0" presId="urn:microsoft.com/office/officeart/2008/layout/LinedList"/>
    <dgm:cxn modelId="{505D58F9-DFBD-4F1D-939F-D653DCC612E3}" type="presParOf" srcId="{46B9E353-4631-469B-94C7-910C03A32D79}" destId="{A05DD927-ACCC-47E2-B6B1-843C41FDA368}" srcOrd="5" destOrd="0" presId="urn:microsoft.com/office/officeart/2008/layout/LinedList"/>
    <dgm:cxn modelId="{CB6112B0-286C-4AAC-B4A5-072C28F59E77}" type="presParOf" srcId="{46B9E353-4631-469B-94C7-910C03A32D79}" destId="{69878347-F0E1-48A4-8573-06786D4BD94E}" srcOrd="6" destOrd="0" presId="urn:microsoft.com/office/officeart/2008/layout/LinedList"/>
    <dgm:cxn modelId="{BFA17313-E542-454C-B737-D4CA4622A7F3}" type="presParOf" srcId="{46B9E353-4631-469B-94C7-910C03A32D79}" destId="{ADDEBD92-5366-44F5-830C-6B1F31983019}" srcOrd="7" destOrd="0" presId="urn:microsoft.com/office/officeart/2008/layout/LinedList"/>
    <dgm:cxn modelId="{0C321742-BE63-4DAC-9237-318356C51B5A}" type="presParOf" srcId="{ADDEBD92-5366-44F5-830C-6B1F31983019}" destId="{4D7120A3-4BEA-4A28-8DA5-009304A95DB5}" srcOrd="0" destOrd="0" presId="urn:microsoft.com/office/officeart/2008/layout/LinedList"/>
    <dgm:cxn modelId="{4FDDA5BD-150C-41D9-BD48-3FD87149ED80}" type="presParOf" srcId="{ADDEBD92-5366-44F5-830C-6B1F31983019}" destId="{CCADE9C2-BBEC-4ECF-9212-5CDEF66C3709}" srcOrd="1" destOrd="0" presId="urn:microsoft.com/office/officeart/2008/layout/LinedList"/>
    <dgm:cxn modelId="{A2CBF7EE-411D-4C4B-A451-43712D304585}" type="presParOf" srcId="{ADDEBD92-5366-44F5-830C-6B1F31983019}" destId="{24C4D7A3-576E-4545-A16A-7225CCED4253}" srcOrd="2" destOrd="0" presId="urn:microsoft.com/office/officeart/2008/layout/LinedList"/>
    <dgm:cxn modelId="{B514BA09-A662-49BE-BEC3-F90E1370662B}" type="presParOf" srcId="{46B9E353-4631-469B-94C7-910C03A32D79}" destId="{0EDAE615-7CE3-4943-BCA4-21AA1E2AC6AB}" srcOrd="8" destOrd="0" presId="urn:microsoft.com/office/officeart/2008/layout/LinedList"/>
    <dgm:cxn modelId="{671A3103-02BC-4C71-8B7E-F3A1A65D7430}" type="presParOf" srcId="{46B9E353-4631-469B-94C7-910C03A32D79}" destId="{623DAB08-DA5B-469C-86BD-E31F9C856BAD}" srcOrd="9"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C95E9-0ADE-4374-B6FE-D9A3265BE440}">
      <dsp:nvSpPr>
        <dsp:cNvPr id="0" name=""/>
        <dsp:cNvSpPr/>
      </dsp:nvSpPr>
      <dsp:spPr>
        <a:xfrm>
          <a:off x="2741" y="50638"/>
          <a:ext cx="2673049" cy="691200"/>
        </a:xfrm>
        <a:prstGeom prst="rect">
          <a:avLst/>
        </a:prstGeom>
        <a:solidFill>
          <a:srgbClr val="BB054A"/>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b="1" kern="1200" dirty="0" smtClean="0">
              <a:latin typeface="Arial Narrow" panose="020B0606020202030204" pitchFamily="34" charset="0"/>
            </a:rPr>
            <a:t>Program</a:t>
          </a:r>
          <a:endParaRPr lang="en-US" sz="2400" b="1" kern="1200" dirty="0">
            <a:latin typeface="Arial Narrow" panose="020B0606020202030204" pitchFamily="34" charset="0"/>
          </a:endParaRPr>
        </a:p>
      </dsp:txBody>
      <dsp:txXfrm>
        <a:off x="2741" y="50638"/>
        <a:ext cx="2673049" cy="691200"/>
      </dsp:txXfrm>
    </dsp:sp>
    <dsp:sp modelId="{C1943D07-C6A9-4E10-ADEF-DC2D6CA2A66F}">
      <dsp:nvSpPr>
        <dsp:cNvPr id="0" name=""/>
        <dsp:cNvSpPr/>
      </dsp:nvSpPr>
      <dsp:spPr>
        <a:xfrm>
          <a:off x="2741" y="741838"/>
          <a:ext cx="2673049" cy="4539543"/>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latin typeface="Arial Narrow" panose="020B0606020202030204" pitchFamily="34" charset="0"/>
            </a:rPr>
            <a:t>VISTA DM is a Medical Practice Activity</a:t>
          </a:r>
          <a:endParaRPr lang="en-US" sz="2400" kern="1200" dirty="0">
            <a:latin typeface="Arial Narrow" panose="020B0606020202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Narrow" panose="020B0606020202030204" pitchFamily="34" charset="0"/>
            </a:rPr>
            <a:t>Aims to provide evidence-based interventions to help physicians address barriers to achieving optimal management of patients with type 2 diabetes  </a:t>
          </a:r>
          <a:endParaRPr lang="en-US" sz="2400" kern="1200" dirty="0">
            <a:latin typeface="Arial Narrow" panose="020B0606020202030204" pitchFamily="34" charset="0"/>
          </a:endParaRPr>
        </a:p>
      </dsp:txBody>
      <dsp:txXfrm>
        <a:off x="2741" y="741838"/>
        <a:ext cx="2673049" cy="4539543"/>
      </dsp:txXfrm>
    </dsp:sp>
    <dsp:sp modelId="{CD6668F7-8334-4DDA-8C85-0243F1264547}">
      <dsp:nvSpPr>
        <dsp:cNvPr id="0" name=""/>
        <dsp:cNvSpPr/>
      </dsp:nvSpPr>
      <dsp:spPr>
        <a:xfrm>
          <a:off x="3050017" y="50638"/>
          <a:ext cx="2673049" cy="691200"/>
        </a:xfrm>
        <a:prstGeom prst="rect">
          <a:avLst/>
        </a:prstGeom>
        <a:solidFill>
          <a:srgbClr val="BB054A"/>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b="1" kern="1200" dirty="0" smtClean="0">
              <a:latin typeface="Arial Narrow" panose="020B0606020202030204" pitchFamily="34" charset="0"/>
            </a:rPr>
            <a:t>Participants</a:t>
          </a:r>
          <a:endParaRPr lang="en-US" sz="2400" b="1" kern="1200" dirty="0">
            <a:latin typeface="Arial Narrow" panose="020B0606020202030204" pitchFamily="34" charset="0"/>
          </a:endParaRPr>
        </a:p>
      </dsp:txBody>
      <dsp:txXfrm>
        <a:off x="3050017" y="50638"/>
        <a:ext cx="2673049" cy="691200"/>
      </dsp:txXfrm>
    </dsp:sp>
    <dsp:sp modelId="{FA03E58E-B29D-4946-A0C4-61BEEEA8B73B}">
      <dsp:nvSpPr>
        <dsp:cNvPr id="0" name=""/>
        <dsp:cNvSpPr/>
      </dsp:nvSpPr>
      <dsp:spPr>
        <a:xfrm>
          <a:off x="3050017" y="741838"/>
          <a:ext cx="2673049" cy="4539543"/>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latin typeface="Arial Narrow" panose="020B0606020202030204" pitchFamily="34" charset="0"/>
            </a:rPr>
            <a:t>80 Community Specialists and 370 Primary Care Physicians selected and recruited by CHRC and the Planning Committee (not BI/Lilly)</a:t>
          </a:r>
          <a:endParaRPr lang="en-US" sz="2400" kern="1200" dirty="0">
            <a:latin typeface="Arial Narrow" panose="020B0606020202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Narrow" panose="020B0606020202030204" pitchFamily="34" charset="0"/>
            </a:rPr>
            <a:t>List of your invited physicians available in the online portal</a:t>
          </a:r>
          <a:endParaRPr lang="en-US" sz="2400" kern="1200" dirty="0">
            <a:latin typeface="Arial Narrow" panose="020B0606020202030204" pitchFamily="34" charset="0"/>
          </a:endParaRPr>
        </a:p>
      </dsp:txBody>
      <dsp:txXfrm>
        <a:off x="3050017" y="741838"/>
        <a:ext cx="2673049" cy="4539543"/>
      </dsp:txXfrm>
    </dsp:sp>
    <dsp:sp modelId="{D7F5E4D8-E5A6-4929-9363-3E6174427BE4}">
      <dsp:nvSpPr>
        <dsp:cNvPr id="0" name=""/>
        <dsp:cNvSpPr/>
      </dsp:nvSpPr>
      <dsp:spPr>
        <a:xfrm>
          <a:off x="6097294" y="50638"/>
          <a:ext cx="2673049" cy="691200"/>
        </a:xfrm>
        <a:prstGeom prst="rect">
          <a:avLst/>
        </a:prstGeom>
        <a:solidFill>
          <a:srgbClr val="BB054A"/>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b="1" kern="1200" dirty="0" smtClean="0">
              <a:latin typeface="Arial Narrow" panose="020B0606020202030204" pitchFamily="34" charset="0"/>
            </a:rPr>
            <a:t>Timing</a:t>
          </a:r>
          <a:endParaRPr lang="en-US" sz="2400" b="1" kern="1200" dirty="0">
            <a:latin typeface="Arial Narrow" panose="020B0606020202030204" pitchFamily="34" charset="0"/>
          </a:endParaRPr>
        </a:p>
      </dsp:txBody>
      <dsp:txXfrm>
        <a:off x="6097294" y="50638"/>
        <a:ext cx="2673049" cy="691200"/>
      </dsp:txXfrm>
    </dsp:sp>
    <dsp:sp modelId="{FDF289C5-C111-4951-A3A0-26AA8258F2E5}">
      <dsp:nvSpPr>
        <dsp:cNvPr id="0" name=""/>
        <dsp:cNvSpPr/>
      </dsp:nvSpPr>
      <dsp:spPr>
        <a:xfrm>
          <a:off x="6097294" y="741838"/>
          <a:ext cx="2673049" cy="4539543"/>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latin typeface="Arial Narrow" panose="020B0606020202030204" pitchFamily="34" charset="0"/>
            </a:rPr>
            <a:t>Approximate start is early Sept. 2015</a:t>
          </a:r>
          <a:endParaRPr lang="en-US" sz="2400" kern="1200" dirty="0">
            <a:latin typeface="Arial Narrow" panose="020B0606020202030204" pitchFamily="34" charset="0"/>
          </a:endParaRPr>
        </a:p>
        <a:p>
          <a:pPr marL="228600" lvl="1" indent="-228600" algn="l" defTabSz="1066800">
            <a:lnSpc>
              <a:spcPct val="90000"/>
            </a:lnSpc>
            <a:spcBef>
              <a:spcPct val="0"/>
            </a:spcBef>
            <a:spcAft>
              <a:spcPct val="15000"/>
            </a:spcAft>
            <a:buChar char="••"/>
          </a:pPr>
          <a:r>
            <a:rPr lang="en-US" sz="2400" kern="1200" dirty="0" smtClean="0">
              <a:latin typeface="Arial Narrow" panose="020B0606020202030204" pitchFamily="34" charset="0"/>
            </a:rPr>
            <a:t>Approximate end is late April 2016</a:t>
          </a:r>
          <a:endParaRPr lang="en-US" sz="2400" kern="1200" dirty="0">
            <a:latin typeface="Arial Narrow" panose="020B0606020202030204" pitchFamily="34" charset="0"/>
          </a:endParaRPr>
        </a:p>
      </dsp:txBody>
      <dsp:txXfrm>
        <a:off x="6097294" y="741838"/>
        <a:ext cx="2673049" cy="45395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87DE10-0F2F-48F4-9D24-385C5C2339D3}">
      <dsp:nvSpPr>
        <dsp:cNvPr id="0" name=""/>
        <dsp:cNvSpPr/>
      </dsp:nvSpPr>
      <dsp:spPr>
        <a:xfrm>
          <a:off x="0" y="0"/>
          <a:ext cx="8229600" cy="0"/>
        </a:xfrm>
        <a:prstGeom prst="line">
          <a:avLst/>
        </a:prstGeom>
        <a:solidFill>
          <a:schemeClr val="accent2">
            <a:hueOff val="0"/>
            <a:satOff val="0"/>
            <a:lumOff val="0"/>
            <a:alphaOff val="0"/>
          </a:schemeClr>
        </a:solidFill>
        <a:ln w="25400" cap="flat" cmpd="sng" algn="ctr">
          <a:solidFill>
            <a:srgbClr val="BB054A"/>
          </a:solidFill>
          <a:prstDash val="solid"/>
        </a:ln>
        <a:effectLst/>
      </dsp:spPr>
      <dsp:style>
        <a:lnRef idx="2">
          <a:scrgbClr r="0" g="0" b="0"/>
        </a:lnRef>
        <a:fillRef idx="1">
          <a:scrgbClr r="0" g="0" b="0"/>
        </a:fillRef>
        <a:effectRef idx="0">
          <a:scrgbClr r="0" g="0" b="0"/>
        </a:effectRef>
        <a:fontRef idx="minor">
          <a:schemeClr val="lt1"/>
        </a:fontRef>
      </dsp:style>
    </dsp:sp>
    <dsp:sp modelId="{7B74CEC3-466A-4E7A-A578-2CCF9845ACD6}">
      <dsp:nvSpPr>
        <dsp:cNvPr id="0" name=""/>
        <dsp:cNvSpPr/>
      </dsp:nvSpPr>
      <dsp:spPr>
        <a:xfrm>
          <a:off x="0" y="0"/>
          <a:ext cx="1645920" cy="4951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b="1" kern="1200" dirty="0" smtClean="0">
              <a:solidFill>
                <a:srgbClr val="BB054A"/>
              </a:solidFill>
              <a:latin typeface="Arial Narrow" panose="020B0606020202030204" pitchFamily="34" charset="0"/>
            </a:rPr>
            <a:t>Participant Recruitment</a:t>
          </a:r>
          <a:endParaRPr lang="en-US" sz="2400" b="1" kern="1200" dirty="0">
            <a:solidFill>
              <a:srgbClr val="BB054A"/>
            </a:solidFill>
            <a:latin typeface="Arial Narrow" panose="020B0606020202030204" pitchFamily="34" charset="0"/>
          </a:endParaRPr>
        </a:p>
      </dsp:txBody>
      <dsp:txXfrm>
        <a:off x="0" y="0"/>
        <a:ext cx="1645920" cy="4951021"/>
      </dsp:txXfrm>
    </dsp:sp>
    <dsp:sp modelId="{DC390EAB-BAD2-4E66-BEA1-6D2B9EDBCD17}">
      <dsp:nvSpPr>
        <dsp:cNvPr id="0" name=""/>
        <dsp:cNvSpPr/>
      </dsp:nvSpPr>
      <dsp:spPr>
        <a:xfrm>
          <a:off x="1769364" y="77359"/>
          <a:ext cx="6460236" cy="1547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1" kern="1200" dirty="0" smtClean="0">
              <a:latin typeface="Arial Narrow" panose="020B0606020202030204" pitchFamily="34" charset="0"/>
            </a:rPr>
            <a:t>What?</a:t>
          </a:r>
        </a:p>
        <a:p>
          <a:pPr lvl="0" algn="l" defTabSz="844550">
            <a:lnSpc>
              <a:spcPct val="90000"/>
            </a:lnSpc>
            <a:spcBef>
              <a:spcPct val="0"/>
            </a:spcBef>
            <a:spcAft>
              <a:spcPct val="35000"/>
            </a:spcAft>
          </a:pPr>
          <a:r>
            <a:rPr lang="en-US" sz="1900" kern="1200" dirty="0" smtClean="0">
              <a:latin typeface="Arial Narrow" panose="020B0606020202030204" pitchFamily="34" charset="0"/>
            </a:rPr>
            <a:t>You can follow-up with invited physicians to see if they want to participate once the initial invitation has come from the CHRC and the Planning Committee</a:t>
          </a:r>
          <a:endParaRPr lang="en-US" sz="1900" kern="1200" dirty="0">
            <a:latin typeface="Arial Narrow" panose="020B0606020202030204" pitchFamily="34" charset="0"/>
          </a:endParaRPr>
        </a:p>
      </dsp:txBody>
      <dsp:txXfrm>
        <a:off x="1769364" y="77359"/>
        <a:ext cx="6460236" cy="1547194"/>
      </dsp:txXfrm>
    </dsp:sp>
    <dsp:sp modelId="{7D65D254-7965-4FA4-BDA3-716F84562081}">
      <dsp:nvSpPr>
        <dsp:cNvPr id="0" name=""/>
        <dsp:cNvSpPr/>
      </dsp:nvSpPr>
      <dsp:spPr>
        <a:xfrm>
          <a:off x="1645920" y="1624553"/>
          <a:ext cx="6583680"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571890-71F5-4D14-90FA-809B8C56391D}">
      <dsp:nvSpPr>
        <dsp:cNvPr id="0" name=""/>
        <dsp:cNvSpPr/>
      </dsp:nvSpPr>
      <dsp:spPr>
        <a:xfrm>
          <a:off x="1769364" y="1701913"/>
          <a:ext cx="6460236" cy="1547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1" kern="1200" dirty="0" smtClean="0">
              <a:latin typeface="Arial Narrow" panose="020B0606020202030204" pitchFamily="34" charset="0"/>
            </a:rPr>
            <a:t>When?</a:t>
          </a:r>
        </a:p>
        <a:p>
          <a:pPr lvl="0" algn="l" defTabSz="844550">
            <a:lnSpc>
              <a:spcPct val="90000"/>
            </a:lnSpc>
            <a:spcBef>
              <a:spcPct val="0"/>
            </a:spcBef>
            <a:spcAft>
              <a:spcPct val="35000"/>
            </a:spcAft>
          </a:pPr>
          <a:r>
            <a:rPr lang="en-US" sz="1900" kern="1200" dirty="0" smtClean="0">
              <a:latin typeface="Arial Narrow" panose="020B0606020202030204" pitchFamily="34" charset="0"/>
            </a:rPr>
            <a:t>At any time because the initial invitations have already been sent out; although, we would like physicians to register as soon as possible if they are want to participate.  </a:t>
          </a:r>
          <a:endParaRPr lang="en-US" sz="1900" kern="1200" dirty="0">
            <a:latin typeface="Arial Narrow" panose="020B0606020202030204" pitchFamily="34" charset="0"/>
          </a:endParaRPr>
        </a:p>
      </dsp:txBody>
      <dsp:txXfrm>
        <a:off x="1769364" y="1701913"/>
        <a:ext cx="6460236" cy="1547194"/>
      </dsp:txXfrm>
    </dsp:sp>
    <dsp:sp modelId="{A05DD927-ACCC-47E2-B6B1-843C41FDA368}">
      <dsp:nvSpPr>
        <dsp:cNvPr id="0" name=""/>
        <dsp:cNvSpPr/>
      </dsp:nvSpPr>
      <dsp:spPr>
        <a:xfrm>
          <a:off x="1645920" y="3249107"/>
          <a:ext cx="6583680"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ADE9C2-BBEC-4ECF-9212-5CDEF66C3709}">
      <dsp:nvSpPr>
        <dsp:cNvPr id="0" name=""/>
        <dsp:cNvSpPr/>
      </dsp:nvSpPr>
      <dsp:spPr>
        <a:xfrm>
          <a:off x="1769364" y="3326467"/>
          <a:ext cx="6460236" cy="1547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1" kern="1200" dirty="0" smtClean="0">
              <a:latin typeface="Arial Narrow" panose="020B0606020202030204" pitchFamily="34" charset="0"/>
            </a:rPr>
            <a:t>How?</a:t>
          </a:r>
        </a:p>
        <a:p>
          <a:pPr lvl="0" algn="l" defTabSz="844550">
            <a:lnSpc>
              <a:spcPct val="90000"/>
            </a:lnSpc>
            <a:spcBef>
              <a:spcPct val="0"/>
            </a:spcBef>
            <a:spcAft>
              <a:spcPct val="35000"/>
            </a:spcAft>
          </a:pPr>
          <a:r>
            <a:rPr lang="en-US" sz="1900" kern="1200" dirty="0" smtClean="0">
              <a:latin typeface="Arial Narrow" panose="020B0606020202030204" pitchFamily="34" charset="0"/>
            </a:rPr>
            <a:t>You can view the invitation/participation status of your physicians in the online portal and you can also access customized invitations here that can be printed out and then used to follow-up with your physicians </a:t>
          </a:r>
          <a:endParaRPr lang="en-US" sz="1900" kern="1200" dirty="0">
            <a:latin typeface="Arial Narrow" panose="020B0606020202030204" pitchFamily="34" charset="0"/>
          </a:endParaRPr>
        </a:p>
      </dsp:txBody>
      <dsp:txXfrm>
        <a:off x="1769364" y="3326467"/>
        <a:ext cx="6460236" cy="1547194"/>
      </dsp:txXfrm>
    </dsp:sp>
    <dsp:sp modelId="{0EDAE615-7CE3-4943-BCA4-21AA1E2AC6AB}">
      <dsp:nvSpPr>
        <dsp:cNvPr id="0" name=""/>
        <dsp:cNvSpPr/>
      </dsp:nvSpPr>
      <dsp:spPr>
        <a:xfrm>
          <a:off x="1645920" y="4873661"/>
          <a:ext cx="6583680"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87DE10-0F2F-48F4-9D24-385C5C2339D3}">
      <dsp:nvSpPr>
        <dsp:cNvPr id="0" name=""/>
        <dsp:cNvSpPr/>
      </dsp:nvSpPr>
      <dsp:spPr>
        <a:xfrm>
          <a:off x="0" y="0"/>
          <a:ext cx="8229600" cy="0"/>
        </a:xfrm>
        <a:prstGeom prst="line">
          <a:avLst/>
        </a:prstGeom>
        <a:solidFill>
          <a:schemeClr val="accent2">
            <a:hueOff val="0"/>
            <a:satOff val="0"/>
            <a:lumOff val="0"/>
            <a:alphaOff val="0"/>
          </a:schemeClr>
        </a:solidFill>
        <a:ln w="25400" cap="flat" cmpd="sng" algn="ctr">
          <a:solidFill>
            <a:srgbClr val="BB054A"/>
          </a:solidFill>
          <a:prstDash val="solid"/>
        </a:ln>
        <a:effectLst/>
      </dsp:spPr>
      <dsp:style>
        <a:lnRef idx="2">
          <a:scrgbClr r="0" g="0" b="0"/>
        </a:lnRef>
        <a:fillRef idx="1">
          <a:scrgbClr r="0" g="0" b="0"/>
        </a:fillRef>
        <a:effectRef idx="0">
          <a:scrgbClr r="0" g="0" b="0"/>
        </a:effectRef>
        <a:fontRef idx="minor">
          <a:schemeClr val="lt1"/>
        </a:fontRef>
      </dsp:style>
    </dsp:sp>
    <dsp:sp modelId="{7B74CEC3-466A-4E7A-A578-2CCF9845ACD6}">
      <dsp:nvSpPr>
        <dsp:cNvPr id="0" name=""/>
        <dsp:cNvSpPr/>
      </dsp:nvSpPr>
      <dsp:spPr>
        <a:xfrm>
          <a:off x="0" y="0"/>
          <a:ext cx="1645920" cy="4951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b="1" kern="1200" dirty="0" smtClean="0">
              <a:solidFill>
                <a:srgbClr val="BB054A"/>
              </a:solidFill>
              <a:latin typeface="Arial Narrow" panose="020B0606020202030204" pitchFamily="34" charset="0"/>
            </a:rPr>
            <a:t>Re-directing Participant Questions</a:t>
          </a:r>
          <a:endParaRPr lang="en-US" sz="2400" b="1" kern="1200" dirty="0">
            <a:solidFill>
              <a:srgbClr val="BB054A"/>
            </a:solidFill>
            <a:latin typeface="Arial Narrow" panose="020B0606020202030204" pitchFamily="34" charset="0"/>
          </a:endParaRPr>
        </a:p>
      </dsp:txBody>
      <dsp:txXfrm>
        <a:off x="0" y="0"/>
        <a:ext cx="1645920" cy="4951021"/>
      </dsp:txXfrm>
    </dsp:sp>
    <dsp:sp modelId="{DC390EAB-BAD2-4E66-BEA1-6D2B9EDBCD17}">
      <dsp:nvSpPr>
        <dsp:cNvPr id="0" name=""/>
        <dsp:cNvSpPr/>
      </dsp:nvSpPr>
      <dsp:spPr>
        <a:xfrm>
          <a:off x="1769364" y="77359"/>
          <a:ext cx="6460236" cy="1547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1" kern="1200" dirty="0" smtClean="0">
              <a:latin typeface="Arial Narrow" panose="020B0606020202030204" pitchFamily="34" charset="0"/>
            </a:rPr>
            <a:t>What?</a:t>
          </a:r>
        </a:p>
        <a:p>
          <a:pPr lvl="0" algn="l" defTabSz="844550">
            <a:lnSpc>
              <a:spcPct val="90000"/>
            </a:lnSpc>
            <a:spcBef>
              <a:spcPct val="0"/>
            </a:spcBef>
            <a:spcAft>
              <a:spcPct val="35000"/>
            </a:spcAft>
          </a:pPr>
          <a:r>
            <a:rPr lang="en-US" sz="1900" kern="1200" dirty="0" smtClean="0">
              <a:latin typeface="Arial Narrow" panose="020B0606020202030204" pitchFamily="34" charset="0"/>
            </a:rPr>
            <a:t>Re-direct any questions that participants have about the program to CHRC (either technical questions about the online portal, or general questions about the program)</a:t>
          </a:r>
          <a:endParaRPr lang="en-US" sz="1900" kern="1200" dirty="0">
            <a:latin typeface="Arial Narrow" panose="020B0606020202030204" pitchFamily="34" charset="0"/>
          </a:endParaRPr>
        </a:p>
      </dsp:txBody>
      <dsp:txXfrm>
        <a:off x="1769364" y="77359"/>
        <a:ext cx="6460236" cy="1547194"/>
      </dsp:txXfrm>
    </dsp:sp>
    <dsp:sp modelId="{7D65D254-7965-4FA4-BDA3-716F84562081}">
      <dsp:nvSpPr>
        <dsp:cNvPr id="0" name=""/>
        <dsp:cNvSpPr/>
      </dsp:nvSpPr>
      <dsp:spPr>
        <a:xfrm>
          <a:off x="1645920" y="1624553"/>
          <a:ext cx="6583680"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571890-71F5-4D14-90FA-809B8C56391D}">
      <dsp:nvSpPr>
        <dsp:cNvPr id="0" name=""/>
        <dsp:cNvSpPr/>
      </dsp:nvSpPr>
      <dsp:spPr>
        <a:xfrm>
          <a:off x="1769364" y="1701913"/>
          <a:ext cx="6460236" cy="1547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1" kern="1200" dirty="0" smtClean="0">
              <a:latin typeface="Arial Narrow" panose="020B0606020202030204" pitchFamily="34" charset="0"/>
            </a:rPr>
            <a:t>When?</a:t>
          </a:r>
        </a:p>
        <a:p>
          <a:pPr lvl="0" algn="l" defTabSz="844550">
            <a:lnSpc>
              <a:spcPct val="90000"/>
            </a:lnSpc>
            <a:spcBef>
              <a:spcPct val="0"/>
            </a:spcBef>
            <a:spcAft>
              <a:spcPct val="35000"/>
            </a:spcAft>
          </a:pPr>
          <a:r>
            <a:rPr lang="en-US" sz="1900" kern="1200" dirty="0" smtClean="0">
              <a:latin typeface="Arial Narrow" panose="020B0606020202030204" pitchFamily="34" charset="0"/>
            </a:rPr>
            <a:t>The sooner that you relay any questions from participants to CHRC, the sooner CHRC can reply and provide answers.  </a:t>
          </a:r>
          <a:endParaRPr lang="en-US" sz="1900" kern="1200" dirty="0">
            <a:latin typeface="Arial Narrow" panose="020B0606020202030204" pitchFamily="34" charset="0"/>
          </a:endParaRPr>
        </a:p>
      </dsp:txBody>
      <dsp:txXfrm>
        <a:off x="1769364" y="1701913"/>
        <a:ext cx="6460236" cy="1547194"/>
      </dsp:txXfrm>
    </dsp:sp>
    <dsp:sp modelId="{A05DD927-ACCC-47E2-B6B1-843C41FDA368}">
      <dsp:nvSpPr>
        <dsp:cNvPr id="0" name=""/>
        <dsp:cNvSpPr/>
      </dsp:nvSpPr>
      <dsp:spPr>
        <a:xfrm>
          <a:off x="1645920" y="3249107"/>
          <a:ext cx="6583680"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ADE9C2-BBEC-4ECF-9212-5CDEF66C3709}">
      <dsp:nvSpPr>
        <dsp:cNvPr id="0" name=""/>
        <dsp:cNvSpPr/>
      </dsp:nvSpPr>
      <dsp:spPr>
        <a:xfrm>
          <a:off x="1769364" y="3326467"/>
          <a:ext cx="6460236" cy="1547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1" kern="1200" dirty="0" smtClean="0">
              <a:latin typeface="Arial Narrow" panose="020B0606020202030204" pitchFamily="34" charset="0"/>
            </a:rPr>
            <a:t>How?</a:t>
          </a:r>
        </a:p>
        <a:p>
          <a:pPr lvl="0" algn="l" defTabSz="844550">
            <a:lnSpc>
              <a:spcPct val="90000"/>
            </a:lnSpc>
            <a:spcBef>
              <a:spcPct val="0"/>
            </a:spcBef>
            <a:spcAft>
              <a:spcPct val="35000"/>
            </a:spcAft>
          </a:pPr>
          <a:r>
            <a:rPr lang="en-US" sz="1900" kern="1200" dirty="0" smtClean="0">
              <a:latin typeface="Arial Narrow" panose="020B0606020202030204" pitchFamily="34" charset="0"/>
            </a:rPr>
            <a:t>General questions should be directed to </a:t>
          </a:r>
          <a:r>
            <a:rPr lang="de-DE" sz="1900" u="sng" kern="1200" dirty="0" smtClean="0">
              <a:latin typeface="Arial Narrow" panose="020B0606020202030204" pitchFamily="34" charset="0"/>
              <a:hlinkClick xmlns:r="http://schemas.openxmlformats.org/officeDocument/2006/relationships" r:id="rId1"/>
            </a:rPr>
            <a:t>info@vistadm.ca</a:t>
          </a:r>
          <a:r>
            <a:rPr lang="de-DE" sz="1900" kern="1200" dirty="0" smtClean="0">
              <a:latin typeface="Arial Narrow" panose="020B0606020202030204" pitchFamily="34" charset="0"/>
            </a:rPr>
            <a:t> and technical inquiries should be directed to </a:t>
          </a:r>
          <a:r>
            <a:rPr lang="de-DE" sz="1900" u="sng" kern="1200" dirty="0" smtClean="0">
              <a:latin typeface="Arial Narrow" panose="020B0606020202030204" pitchFamily="34" charset="0"/>
              <a:hlinkClick xmlns:r="http://schemas.openxmlformats.org/officeDocument/2006/relationships" r:id="rId2"/>
            </a:rPr>
            <a:t>webmaster@vistadm.ca</a:t>
          </a:r>
          <a:r>
            <a:rPr lang="de-DE" sz="1900" u="none" kern="1200" dirty="0" smtClean="0">
              <a:latin typeface="Arial Narrow" panose="020B0606020202030204" pitchFamily="34" charset="0"/>
            </a:rPr>
            <a:t>.  </a:t>
          </a:r>
          <a:r>
            <a:rPr lang="de-DE" sz="1900" kern="1200" dirty="0" smtClean="0">
              <a:latin typeface="Arial Narrow" panose="020B0606020202030204" pitchFamily="34" charset="0"/>
            </a:rPr>
            <a:t>You will receive cards in the mail that contain all of this info and can be distributed to participants. </a:t>
          </a:r>
          <a:endParaRPr lang="en-US" sz="1900" kern="1200" dirty="0">
            <a:latin typeface="Arial Narrow" panose="020B0606020202030204" pitchFamily="34" charset="0"/>
          </a:endParaRPr>
        </a:p>
      </dsp:txBody>
      <dsp:txXfrm>
        <a:off x="1769364" y="3326467"/>
        <a:ext cx="6460236" cy="1547194"/>
      </dsp:txXfrm>
    </dsp:sp>
    <dsp:sp modelId="{0EDAE615-7CE3-4943-BCA4-21AA1E2AC6AB}">
      <dsp:nvSpPr>
        <dsp:cNvPr id="0" name=""/>
        <dsp:cNvSpPr/>
      </dsp:nvSpPr>
      <dsp:spPr>
        <a:xfrm>
          <a:off x="1645920" y="4873661"/>
          <a:ext cx="6583680"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87DE10-0F2F-48F4-9D24-385C5C2339D3}">
      <dsp:nvSpPr>
        <dsp:cNvPr id="0" name=""/>
        <dsp:cNvSpPr/>
      </dsp:nvSpPr>
      <dsp:spPr>
        <a:xfrm>
          <a:off x="0" y="0"/>
          <a:ext cx="8229600" cy="0"/>
        </a:xfrm>
        <a:prstGeom prst="line">
          <a:avLst/>
        </a:prstGeom>
        <a:solidFill>
          <a:schemeClr val="accent2">
            <a:hueOff val="0"/>
            <a:satOff val="0"/>
            <a:lumOff val="0"/>
            <a:alphaOff val="0"/>
          </a:schemeClr>
        </a:solidFill>
        <a:ln w="25400" cap="flat" cmpd="sng" algn="ctr">
          <a:solidFill>
            <a:srgbClr val="BB054A"/>
          </a:solidFill>
          <a:prstDash val="solid"/>
        </a:ln>
        <a:effectLst/>
      </dsp:spPr>
      <dsp:style>
        <a:lnRef idx="2">
          <a:scrgbClr r="0" g="0" b="0"/>
        </a:lnRef>
        <a:fillRef idx="1">
          <a:scrgbClr r="0" g="0" b="0"/>
        </a:fillRef>
        <a:effectRef idx="0">
          <a:scrgbClr r="0" g="0" b="0"/>
        </a:effectRef>
        <a:fontRef idx="minor">
          <a:schemeClr val="lt1"/>
        </a:fontRef>
      </dsp:style>
    </dsp:sp>
    <dsp:sp modelId="{7B74CEC3-466A-4E7A-A578-2CCF9845ACD6}">
      <dsp:nvSpPr>
        <dsp:cNvPr id="0" name=""/>
        <dsp:cNvSpPr/>
      </dsp:nvSpPr>
      <dsp:spPr>
        <a:xfrm>
          <a:off x="0" y="0"/>
          <a:ext cx="1645920" cy="4951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b="1" kern="1200" dirty="0" smtClean="0">
              <a:solidFill>
                <a:srgbClr val="BB054A"/>
              </a:solidFill>
              <a:latin typeface="Arial Narrow" panose="020B0606020202030204" pitchFamily="34" charset="0"/>
            </a:rPr>
            <a:t>General Follow-Up on Value of Program</a:t>
          </a:r>
          <a:endParaRPr lang="en-US" sz="2400" b="1" kern="1200" dirty="0">
            <a:solidFill>
              <a:srgbClr val="BB054A"/>
            </a:solidFill>
            <a:latin typeface="Arial Narrow" panose="020B0606020202030204" pitchFamily="34" charset="0"/>
          </a:endParaRPr>
        </a:p>
      </dsp:txBody>
      <dsp:txXfrm>
        <a:off x="0" y="0"/>
        <a:ext cx="1645920" cy="4951021"/>
      </dsp:txXfrm>
    </dsp:sp>
    <dsp:sp modelId="{DC390EAB-BAD2-4E66-BEA1-6D2B9EDBCD17}">
      <dsp:nvSpPr>
        <dsp:cNvPr id="0" name=""/>
        <dsp:cNvSpPr/>
      </dsp:nvSpPr>
      <dsp:spPr>
        <a:xfrm>
          <a:off x="1769364" y="77359"/>
          <a:ext cx="6460236" cy="1547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b="1" kern="1200" dirty="0" smtClean="0">
              <a:latin typeface="Arial Narrow" panose="020B0606020202030204" pitchFamily="34" charset="0"/>
            </a:rPr>
            <a:t>What?</a:t>
          </a:r>
        </a:p>
        <a:p>
          <a:pPr lvl="0" algn="l" defTabSz="1022350">
            <a:lnSpc>
              <a:spcPct val="90000"/>
            </a:lnSpc>
            <a:spcBef>
              <a:spcPct val="0"/>
            </a:spcBef>
            <a:spcAft>
              <a:spcPct val="35000"/>
            </a:spcAft>
          </a:pPr>
          <a:r>
            <a:rPr lang="en-US" sz="2300" kern="1200" dirty="0" smtClean="0">
              <a:latin typeface="Arial Narrow" panose="020B0606020202030204" pitchFamily="34" charset="0"/>
            </a:rPr>
            <a:t>Follow-up with participants on the value of the program to reinforce learning, practice change, and support from the BI Lilly Alliance.</a:t>
          </a:r>
          <a:endParaRPr lang="en-US" sz="2300" kern="1200" dirty="0">
            <a:latin typeface="Arial Narrow" panose="020B0606020202030204" pitchFamily="34" charset="0"/>
          </a:endParaRPr>
        </a:p>
      </dsp:txBody>
      <dsp:txXfrm>
        <a:off x="1769364" y="77359"/>
        <a:ext cx="6460236" cy="1547194"/>
      </dsp:txXfrm>
    </dsp:sp>
    <dsp:sp modelId="{7D65D254-7965-4FA4-BDA3-716F84562081}">
      <dsp:nvSpPr>
        <dsp:cNvPr id="0" name=""/>
        <dsp:cNvSpPr/>
      </dsp:nvSpPr>
      <dsp:spPr>
        <a:xfrm>
          <a:off x="1645920" y="1624553"/>
          <a:ext cx="6583680"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571890-71F5-4D14-90FA-809B8C56391D}">
      <dsp:nvSpPr>
        <dsp:cNvPr id="0" name=""/>
        <dsp:cNvSpPr/>
      </dsp:nvSpPr>
      <dsp:spPr>
        <a:xfrm>
          <a:off x="1769364" y="1701913"/>
          <a:ext cx="6460236" cy="1547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b="1" kern="1200" dirty="0" smtClean="0">
              <a:latin typeface="Arial Narrow" panose="020B0606020202030204" pitchFamily="34" charset="0"/>
            </a:rPr>
            <a:t>When?</a:t>
          </a:r>
        </a:p>
        <a:p>
          <a:pPr lvl="0" algn="l" defTabSz="1022350">
            <a:lnSpc>
              <a:spcPct val="90000"/>
            </a:lnSpc>
            <a:spcBef>
              <a:spcPct val="0"/>
            </a:spcBef>
            <a:spcAft>
              <a:spcPct val="35000"/>
            </a:spcAft>
          </a:pPr>
          <a:r>
            <a:rPr lang="en-US" sz="2300" kern="1200" dirty="0" smtClean="0">
              <a:latin typeface="Arial Narrow" panose="020B0606020202030204" pitchFamily="34" charset="0"/>
            </a:rPr>
            <a:t>Throughout the duration of the program and whenever you happen to be meeting with a participant. </a:t>
          </a:r>
          <a:endParaRPr lang="en-US" sz="2300" kern="1200" dirty="0">
            <a:latin typeface="Arial Narrow" panose="020B0606020202030204" pitchFamily="34" charset="0"/>
          </a:endParaRPr>
        </a:p>
      </dsp:txBody>
      <dsp:txXfrm>
        <a:off x="1769364" y="1701913"/>
        <a:ext cx="6460236" cy="1547194"/>
      </dsp:txXfrm>
    </dsp:sp>
    <dsp:sp modelId="{A05DD927-ACCC-47E2-B6B1-843C41FDA368}">
      <dsp:nvSpPr>
        <dsp:cNvPr id="0" name=""/>
        <dsp:cNvSpPr/>
      </dsp:nvSpPr>
      <dsp:spPr>
        <a:xfrm>
          <a:off x="1645920" y="3249107"/>
          <a:ext cx="6583680"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ADE9C2-BBEC-4ECF-9212-5CDEF66C3709}">
      <dsp:nvSpPr>
        <dsp:cNvPr id="0" name=""/>
        <dsp:cNvSpPr/>
      </dsp:nvSpPr>
      <dsp:spPr>
        <a:xfrm>
          <a:off x="1769364" y="3326467"/>
          <a:ext cx="6460236" cy="1547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b="1" kern="1200" dirty="0" smtClean="0">
              <a:latin typeface="Arial Narrow" panose="020B0606020202030204" pitchFamily="34" charset="0"/>
            </a:rPr>
            <a:t>How?</a:t>
          </a:r>
        </a:p>
        <a:p>
          <a:pPr lvl="0" algn="l" defTabSz="1022350">
            <a:lnSpc>
              <a:spcPct val="90000"/>
            </a:lnSpc>
            <a:spcBef>
              <a:spcPct val="0"/>
            </a:spcBef>
            <a:spcAft>
              <a:spcPct val="35000"/>
            </a:spcAft>
          </a:pPr>
          <a:r>
            <a:rPr lang="en-US" sz="2300" kern="1200" dirty="0" smtClean="0">
              <a:latin typeface="Arial Narrow" panose="020B0606020202030204" pitchFamily="34" charset="0"/>
            </a:rPr>
            <a:t>N/A</a:t>
          </a:r>
          <a:endParaRPr lang="en-US" sz="2300" kern="1200" dirty="0">
            <a:latin typeface="Arial Narrow" panose="020B0606020202030204" pitchFamily="34" charset="0"/>
          </a:endParaRPr>
        </a:p>
      </dsp:txBody>
      <dsp:txXfrm>
        <a:off x="1769364" y="3326467"/>
        <a:ext cx="6460236" cy="1547194"/>
      </dsp:txXfrm>
    </dsp:sp>
    <dsp:sp modelId="{0EDAE615-7CE3-4943-BCA4-21AA1E2AC6AB}">
      <dsp:nvSpPr>
        <dsp:cNvPr id="0" name=""/>
        <dsp:cNvSpPr/>
      </dsp:nvSpPr>
      <dsp:spPr>
        <a:xfrm>
          <a:off x="1645920" y="4873661"/>
          <a:ext cx="6583680"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1AEF4AA5-FD53-4CEA-8CD6-78E8EF184687}" type="datetimeFigureOut">
              <a:rPr lang="en-CA" smtClean="0"/>
              <a:t>17/11/2015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E3C3CB8-2BBB-478C-BF9A-4A218A6118C1}" type="slidenum">
              <a:rPr lang="en-CA" smtClean="0"/>
              <a:t>‹#›</a:t>
            </a:fld>
            <a:endParaRPr lang="en-CA"/>
          </a:p>
        </p:txBody>
      </p:sp>
    </p:spTree>
    <p:extLst>
      <p:ext uri="{BB962C8B-B14F-4D97-AF65-F5344CB8AC3E}">
        <p14:creationId xmlns:p14="http://schemas.microsoft.com/office/powerpoint/2010/main" val="3652547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AEF4AA5-FD53-4CEA-8CD6-78E8EF184687}" type="datetimeFigureOut">
              <a:rPr lang="en-CA" smtClean="0"/>
              <a:t>17/11/2015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E3C3CB8-2BBB-478C-BF9A-4A218A6118C1}" type="slidenum">
              <a:rPr lang="en-CA" smtClean="0"/>
              <a:t>‹#›</a:t>
            </a:fld>
            <a:endParaRPr lang="en-CA"/>
          </a:p>
        </p:txBody>
      </p:sp>
    </p:spTree>
    <p:extLst>
      <p:ext uri="{BB962C8B-B14F-4D97-AF65-F5344CB8AC3E}">
        <p14:creationId xmlns:p14="http://schemas.microsoft.com/office/powerpoint/2010/main" val="3043321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AEF4AA5-FD53-4CEA-8CD6-78E8EF184687}" type="datetimeFigureOut">
              <a:rPr lang="en-CA" smtClean="0"/>
              <a:t>17/11/2015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E3C3CB8-2BBB-478C-BF9A-4A218A6118C1}" type="slidenum">
              <a:rPr lang="en-CA" smtClean="0"/>
              <a:t>‹#›</a:t>
            </a:fld>
            <a:endParaRPr lang="en-CA"/>
          </a:p>
        </p:txBody>
      </p:sp>
    </p:spTree>
    <p:extLst>
      <p:ext uri="{BB962C8B-B14F-4D97-AF65-F5344CB8AC3E}">
        <p14:creationId xmlns:p14="http://schemas.microsoft.com/office/powerpoint/2010/main" val="3998999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AEF4AA5-FD53-4CEA-8CD6-78E8EF184687}" type="datetimeFigureOut">
              <a:rPr lang="en-CA" smtClean="0"/>
              <a:t>17/11/2015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E3C3CB8-2BBB-478C-BF9A-4A218A6118C1}" type="slidenum">
              <a:rPr lang="en-CA" smtClean="0"/>
              <a:t>‹#›</a:t>
            </a:fld>
            <a:endParaRPr lang="en-CA"/>
          </a:p>
        </p:txBody>
      </p:sp>
    </p:spTree>
    <p:extLst>
      <p:ext uri="{BB962C8B-B14F-4D97-AF65-F5344CB8AC3E}">
        <p14:creationId xmlns:p14="http://schemas.microsoft.com/office/powerpoint/2010/main" val="76582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EF4AA5-FD53-4CEA-8CD6-78E8EF184687}" type="datetimeFigureOut">
              <a:rPr lang="en-CA" smtClean="0"/>
              <a:t>17/11/2015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E3C3CB8-2BBB-478C-BF9A-4A218A6118C1}" type="slidenum">
              <a:rPr lang="en-CA" smtClean="0"/>
              <a:t>‹#›</a:t>
            </a:fld>
            <a:endParaRPr lang="en-CA"/>
          </a:p>
        </p:txBody>
      </p:sp>
      <p:sp>
        <p:nvSpPr>
          <p:cNvPr id="7" name="Rectangle 6"/>
          <p:cNvSpPr/>
          <p:nvPr userDrawn="1"/>
        </p:nvSpPr>
        <p:spPr>
          <a:xfrm>
            <a:off x="-1" y="6629400"/>
            <a:ext cx="8726037" cy="261610"/>
          </a:xfrm>
          <a:prstGeom prst="rect">
            <a:avLst/>
          </a:prstGeom>
        </p:spPr>
        <p:txBody>
          <a:bodyPr wrap="square" anchor="t">
            <a:spAutoFit/>
          </a:bodyPr>
          <a:lstStyle/>
          <a:p>
            <a:pPr lvl="1"/>
            <a:r>
              <a:rPr lang="en-US" sz="1100" dirty="0">
                <a:latin typeface="Arial Narrow" panose="020B0606020202030204" pitchFamily="34" charset="0"/>
              </a:rPr>
              <a:t>For Internal Use Only. Not for use in Product Detailing. Company Confidential. Copyright </a:t>
            </a:r>
            <a:r>
              <a:rPr lang="en-US" sz="1100" dirty="0" err="1">
                <a:latin typeface="Arial Narrow" panose="020B0606020202030204" pitchFamily="34" charset="0"/>
              </a:rPr>
              <a:t>Boehringer</a:t>
            </a:r>
            <a:r>
              <a:rPr lang="en-US" sz="1100" dirty="0">
                <a:latin typeface="Arial Narrow" panose="020B0606020202030204" pitchFamily="34" charset="0"/>
              </a:rPr>
              <a:t> </a:t>
            </a:r>
            <a:r>
              <a:rPr lang="en-US" sz="1100" dirty="0" err="1">
                <a:latin typeface="Arial Narrow" panose="020B0606020202030204" pitchFamily="34" charset="0"/>
              </a:rPr>
              <a:t>Ingelheim</a:t>
            </a:r>
            <a:r>
              <a:rPr lang="en-US" sz="1100" dirty="0">
                <a:latin typeface="Arial Narrow" panose="020B0606020202030204" pitchFamily="34" charset="0"/>
              </a:rPr>
              <a:t> and Eli Lilly Canada.</a:t>
            </a:r>
            <a:endParaRPr lang="en-US" sz="1200" dirty="0">
              <a:latin typeface="Arial Narrow" panose="020B0606020202030204" pitchFamily="34" charset="0"/>
            </a:endParaRPr>
          </a:p>
        </p:txBody>
      </p:sp>
    </p:spTree>
    <p:extLst>
      <p:ext uri="{BB962C8B-B14F-4D97-AF65-F5344CB8AC3E}">
        <p14:creationId xmlns:p14="http://schemas.microsoft.com/office/powerpoint/2010/main" val="34258941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1AEF4AA5-FD53-4CEA-8CD6-78E8EF184687}" type="datetimeFigureOut">
              <a:rPr lang="en-CA" smtClean="0"/>
              <a:t>17/11/2015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E3C3CB8-2BBB-478C-BF9A-4A218A6118C1}" type="slidenum">
              <a:rPr lang="en-CA" smtClean="0"/>
              <a:t>‹#›</a:t>
            </a:fld>
            <a:endParaRPr lang="en-CA"/>
          </a:p>
        </p:txBody>
      </p:sp>
    </p:spTree>
    <p:extLst>
      <p:ext uri="{BB962C8B-B14F-4D97-AF65-F5344CB8AC3E}">
        <p14:creationId xmlns:p14="http://schemas.microsoft.com/office/powerpoint/2010/main" val="1514420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1AEF4AA5-FD53-4CEA-8CD6-78E8EF184687}" type="datetimeFigureOut">
              <a:rPr lang="en-CA" smtClean="0"/>
              <a:t>17/11/2015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E3C3CB8-2BBB-478C-BF9A-4A218A6118C1}" type="slidenum">
              <a:rPr lang="en-CA" smtClean="0"/>
              <a:t>‹#›</a:t>
            </a:fld>
            <a:endParaRPr lang="en-CA"/>
          </a:p>
        </p:txBody>
      </p:sp>
    </p:spTree>
    <p:extLst>
      <p:ext uri="{BB962C8B-B14F-4D97-AF65-F5344CB8AC3E}">
        <p14:creationId xmlns:p14="http://schemas.microsoft.com/office/powerpoint/2010/main" val="236365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1AEF4AA5-FD53-4CEA-8CD6-78E8EF184687}" type="datetimeFigureOut">
              <a:rPr lang="en-CA" smtClean="0"/>
              <a:t>17/11/2015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E3C3CB8-2BBB-478C-BF9A-4A218A6118C1}" type="slidenum">
              <a:rPr lang="en-CA" smtClean="0"/>
              <a:t>‹#›</a:t>
            </a:fld>
            <a:endParaRPr lang="en-CA"/>
          </a:p>
        </p:txBody>
      </p:sp>
    </p:spTree>
    <p:extLst>
      <p:ext uri="{BB962C8B-B14F-4D97-AF65-F5344CB8AC3E}">
        <p14:creationId xmlns:p14="http://schemas.microsoft.com/office/powerpoint/2010/main" val="1927567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EF4AA5-FD53-4CEA-8CD6-78E8EF184687}" type="datetimeFigureOut">
              <a:rPr lang="en-CA" smtClean="0"/>
              <a:t>17/11/2015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E3C3CB8-2BBB-478C-BF9A-4A218A6118C1}" type="slidenum">
              <a:rPr lang="en-CA" smtClean="0"/>
              <a:t>‹#›</a:t>
            </a:fld>
            <a:endParaRPr lang="en-CA"/>
          </a:p>
        </p:txBody>
      </p:sp>
    </p:spTree>
    <p:extLst>
      <p:ext uri="{BB962C8B-B14F-4D97-AF65-F5344CB8AC3E}">
        <p14:creationId xmlns:p14="http://schemas.microsoft.com/office/powerpoint/2010/main" val="2006715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EF4AA5-FD53-4CEA-8CD6-78E8EF184687}" type="datetimeFigureOut">
              <a:rPr lang="en-CA" smtClean="0"/>
              <a:t>17/11/2015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E3C3CB8-2BBB-478C-BF9A-4A218A6118C1}" type="slidenum">
              <a:rPr lang="en-CA" smtClean="0"/>
              <a:t>‹#›</a:t>
            </a:fld>
            <a:endParaRPr lang="en-CA"/>
          </a:p>
        </p:txBody>
      </p:sp>
    </p:spTree>
    <p:extLst>
      <p:ext uri="{BB962C8B-B14F-4D97-AF65-F5344CB8AC3E}">
        <p14:creationId xmlns:p14="http://schemas.microsoft.com/office/powerpoint/2010/main" val="3450767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EF4AA5-FD53-4CEA-8CD6-78E8EF184687}" type="datetimeFigureOut">
              <a:rPr lang="en-CA" smtClean="0"/>
              <a:t>17/11/2015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E3C3CB8-2BBB-478C-BF9A-4A218A6118C1}" type="slidenum">
              <a:rPr lang="en-CA" smtClean="0"/>
              <a:t>‹#›</a:t>
            </a:fld>
            <a:endParaRPr lang="en-CA"/>
          </a:p>
        </p:txBody>
      </p:sp>
    </p:spTree>
    <p:extLst>
      <p:ext uri="{BB962C8B-B14F-4D97-AF65-F5344CB8AC3E}">
        <p14:creationId xmlns:p14="http://schemas.microsoft.com/office/powerpoint/2010/main" val="1570872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29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EF4AA5-FD53-4CEA-8CD6-78E8EF184687}" type="datetimeFigureOut">
              <a:rPr lang="en-CA" smtClean="0"/>
              <a:t>17/11/2015</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C3CB8-2BBB-478C-BF9A-4A218A6118C1}" type="slidenum">
              <a:rPr lang="en-CA" smtClean="0"/>
              <a:t>‹#›</a:t>
            </a:fld>
            <a:endParaRPr lang="en-CA"/>
          </a:p>
        </p:txBody>
      </p:sp>
      <p:sp>
        <p:nvSpPr>
          <p:cNvPr id="7" name="Rectangle 6"/>
          <p:cNvSpPr/>
          <p:nvPr userDrawn="1"/>
        </p:nvSpPr>
        <p:spPr>
          <a:xfrm>
            <a:off x="-1" y="6629400"/>
            <a:ext cx="8726037" cy="261610"/>
          </a:xfrm>
          <a:prstGeom prst="rect">
            <a:avLst/>
          </a:prstGeom>
        </p:spPr>
        <p:txBody>
          <a:bodyPr wrap="square" anchor="t">
            <a:spAutoFit/>
          </a:bodyPr>
          <a:lstStyle/>
          <a:p>
            <a:pPr lvl="1"/>
            <a:r>
              <a:rPr lang="en-US" sz="1100" dirty="0">
                <a:latin typeface="Arial Narrow" panose="020B0606020202030204" pitchFamily="34" charset="0"/>
              </a:rPr>
              <a:t>For Internal Use Only. Not for use in Product Detailing. Company Confidential. Copyright </a:t>
            </a:r>
            <a:r>
              <a:rPr lang="en-US" sz="1100" dirty="0" err="1">
                <a:latin typeface="Arial Narrow" panose="020B0606020202030204" pitchFamily="34" charset="0"/>
              </a:rPr>
              <a:t>Boehringer</a:t>
            </a:r>
            <a:r>
              <a:rPr lang="en-US" sz="1100" dirty="0">
                <a:latin typeface="Arial Narrow" panose="020B0606020202030204" pitchFamily="34" charset="0"/>
              </a:rPr>
              <a:t> </a:t>
            </a:r>
            <a:r>
              <a:rPr lang="en-US" sz="1100" dirty="0" err="1">
                <a:latin typeface="Arial Narrow" panose="020B0606020202030204" pitchFamily="34" charset="0"/>
              </a:rPr>
              <a:t>Ingelheim</a:t>
            </a:r>
            <a:r>
              <a:rPr lang="en-US" sz="1100" dirty="0">
                <a:latin typeface="Arial Narrow" panose="020B0606020202030204" pitchFamily="34" charset="0"/>
              </a:rPr>
              <a:t> and Eli Lilly Canada.</a:t>
            </a:r>
            <a:endParaRPr lang="en-US" sz="1200" dirty="0">
              <a:latin typeface="Arial Narrow" panose="020B0606020202030204" pitchFamily="34" charset="0"/>
            </a:endParaRPr>
          </a:p>
        </p:txBody>
      </p:sp>
    </p:spTree>
    <p:extLst>
      <p:ext uri="{BB962C8B-B14F-4D97-AF65-F5344CB8AC3E}">
        <p14:creationId xmlns:p14="http://schemas.microsoft.com/office/powerpoint/2010/main" val="1979598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e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jpe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5.jpeg"/></Relationships>
</file>

<file path=ppt/slides/_rels/slide1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jpe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8.png"/><Relationship Id="rId5" Type="http://schemas.openxmlformats.org/officeDocument/2006/relationships/diagramLayout" Target="../diagrams/layout4.xml"/><Relationship Id="rId10" Type="http://schemas.openxmlformats.org/officeDocument/2006/relationships/image" Target="../media/image7.png"/><Relationship Id="rId4" Type="http://schemas.openxmlformats.org/officeDocument/2006/relationships/diagramData" Target="../diagrams/data4.xml"/><Relationship Id="rId9"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mailto:alliance@vistadm.ca" TargetMode="External"/><Relationship Id="rId4" Type="http://schemas.openxmlformats.org/officeDocument/2006/relationships/hyperlink" Target="mailto:david.grabowski@boehringer-ingelheim.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jpeg"/><Relationship Id="rId7" Type="http://schemas.openxmlformats.org/officeDocument/2006/relationships/diagramColors" Target="../diagrams/colors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10.png"/></Relationships>
</file>

<file path=ppt/slides/_rels/slide2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jpeg"/><Relationship Id="rId7" Type="http://schemas.openxmlformats.org/officeDocument/2006/relationships/diagramColors" Target="../diagrams/colors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11.jpeg"/></Relationships>
</file>

<file path=ppt/slides/_rels/slide2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3.jpeg"/><Relationship Id="rId7" Type="http://schemas.openxmlformats.org/officeDocument/2006/relationships/diagramColors" Target="../diagrams/colors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 Id="rId9"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mailto:alliance@vistadm.ca" TargetMode="External"/><Relationship Id="rId4" Type="http://schemas.openxmlformats.org/officeDocument/2006/relationships/hyperlink" Target="mailto:david.grabowski@boehringer-ingelheim.com" TargetMode="Externa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650726"/>
            <a:ext cx="8726037" cy="193761"/>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CA">
              <a:solidFill>
                <a:prstClr val="black"/>
              </a:solidFill>
            </a:endParaRPr>
          </a:p>
        </p:txBody>
      </p:sp>
      <p:pic>
        <p:nvPicPr>
          <p:cNvPr id="7" name="Picture 2" descr="C:\Users\goldinl.CTU\AppData\Local\Microsoft\Windows\Temporary Internet Files\Content.Outlook\OQUTX7GM\CHRC logo_HEARTicon (2).jpg"/>
          <p:cNvPicPr>
            <a:picLocks noChangeAspect="1" noChangeArrowheads="1"/>
          </p:cNvPicPr>
          <p:nvPr/>
        </p:nvPicPr>
        <p:blipFill>
          <a:blip r:embed="rId2" cstate="print">
            <a:clrChange>
              <a:clrFrom>
                <a:srgbClr val="FFFDFC"/>
              </a:clrFrom>
              <a:clrTo>
                <a:srgbClr val="FFFDFC">
                  <a:alpha val="0"/>
                </a:srgbClr>
              </a:clrTo>
            </a:clrChange>
            <a:grayscl/>
            <a:extLst>
              <a:ext uri="{28A0092B-C50C-407E-A947-70E740481C1C}">
                <a14:useLocalDpi xmlns:a14="http://schemas.microsoft.com/office/drawing/2010/main" val="0"/>
              </a:ext>
            </a:extLst>
          </a:blip>
          <a:srcRect/>
          <a:stretch>
            <a:fillRect/>
          </a:stretch>
        </p:blipFill>
        <p:spPr bwMode="auto">
          <a:xfrm>
            <a:off x="8784402" y="6551221"/>
            <a:ext cx="282167" cy="29326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995" y="1051560"/>
            <a:ext cx="7529205" cy="2148840"/>
          </a:xfrm>
          <a:prstGeom prst="rect">
            <a:avLst/>
          </a:prstGeom>
        </p:spPr>
      </p:pic>
      <p:sp>
        <p:nvSpPr>
          <p:cNvPr id="10" name="Title 9"/>
          <p:cNvSpPr>
            <a:spLocks noGrp="1"/>
          </p:cNvSpPr>
          <p:nvPr>
            <p:ph type="title"/>
          </p:nvPr>
        </p:nvSpPr>
        <p:spPr/>
        <p:txBody>
          <a:bodyPr/>
          <a:lstStyle/>
          <a:p>
            <a:r>
              <a:rPr lang="en-US" dirty="0" smtClean="0"/>
              <a:t>Program Overview</a:t>
            </a:r>
            <a:endParaRPr lang="en-US" dirty="0"/>
          </a:p>
        </p:txBody>
      </p:sp>
      <p:sp>
        <p:nvSpPr>
          <p:cNvPr id="11" name="Text Placeholder 10"/>
          <p:cNvSpPr>
            <a:spLocks noGrp="1"/>
          </p:cNvSpPr>
          <p:nvPr>
            <p:ph type="body" idx="1"/>
          </p:nvPr>
        </p:nvSpPr>
        <p:spPr/>
        <p:txBody>
          <a:bodyPr/>
          <a:lstStyle/>
          <a:p>
            <a:r>
              <a:rPr lang="en-US" dirty="0" smtClean="0"/>
              <a:t>August 17, 2015</a:t>
            </a:r>
            <a:endParaRPr lang="en-US" dirty="0"/>
          </a:p>
        </p:txBody>
      </p:sp>
      <p:sp>
        <p:nvSpPr>
          <p:cNvPr id="4" name="Rectangle 3"/>
          <p:cNvSpPr/>
          <p:nvPr/>
        </p:nvSpPr>
        <p:spPr>
          <a:xfrm>
            <a:off x="-1" y="6629400"/>
            <a:ext cx="8726037" cy="261610"/>
          </a:xfrm>
          <a:prstGeom prst="rect">
            <a:avLst/>
          </a:prstGeom>
        </p:spPr>
        <p:txBody>
          <a:bodyPr wrap="square" anchor="t">
            <a:spAutoFit/>
          </a:bodyPr>
          <a:lstStyle/>
          <a:p>
            <a:pPr lvl="1"/>
            <a:r>
              <a:rPr lang="en-US" sz="1100" dirty="0">
                <a:latin typeface="Arial Narrow" panose="020B0606020202030204" pitchFamily="34" charset="0"/>
              </a:rPr>
              <a:t>For Internal Use Only. Not for use in Product Detailing. Company Confidential. Copyright </a:t>
            </a:r>
            <a:r>
              <a:rPr lang="en-US" sz="1100" dirty="0" err="1">
                <a:latin typeface="Arial Narrow" panose="020B0606020202030204" pitchFamily="34" charset="0"/>
              </a:rPr>
              <a:t>Boehringer</a:t>
            </a:r>
            <a:r>
              <a:rPr lang="en-US" sz="1100" dirty="0">
                <a:latin typeface="Arial Narrow" panose="020B0606020202030204" pitchFamily="34" charset="0"/>
              </a:rPr>
              <a:t> </a:t>
            </a:r>
            <a:r>
              <a:rPr lang="en-US" sz="1100" dirty="0" err="1">
                <a:latin typeface="Arial Narrow" panose="020B0606020202030204" pitchFamily="34" charset="0"/>
              </a:rPr>
              <a:t>Ingelheim</a:t>
            </a:r>
            <a:r>
              <a:rPr lang="en-US" sz="1100" dirty="0">
                <a:latin typeface="Arial Narrow" panose="020B0606020202030204" pitchFamily="34" charset="0"/>
              </a:rPr>
              <a:t> and Eli Lilly Canada.</a:t>
            </a:r>
            <a:endParaRPr lang="en-US" sz="1200" dirty="0">
              <a:latin typeface="Arial Narrow" panose="020B0606020202030204" pitchFamily="34" charset="0"/>
            </a:endParaRPr>
          </a:p>
        </p:txBody>
      </p:sp>
    </p:spTree>
    <p:extLst>
      <p:ext uri="{BB962C8B-B14F-4D97-AF65-F5344CB8AC3E}">
        <p14:creationId xmlns:p14="http://schemas.microsoft.com/office/powerpoint/2010/main" val="3297880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650726"/>
            <a:ext cx="8726037" cy="193761"/>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CA">
              <a:solidFill>
                <a:prstClr val="black"/>
              </a:solidFill>
            </a:endParaRPr>
          </a:p>
        </p:txBody>
      </p:sp>
      <p:pic>
        <p:nvPicPr>
          <p:cNvPr id="7" name="Picture 2" descr="C:\Users\goldinl.CTU\AppData\Local\Microsoft\Windows\Temporary Internet Files\Content.Outlook\OQUTX7GM\CHRC logo_HEARTicon (2).jpg"/>
          <p:cNvPicPr>
            <a:picLocks noChangeAspect="1" noChangeArrowheads="1"/>
          </p:cNvPicPr>
          <p:nvPr/>
        </p:nvPicPr>
        <p:blipFill>
          <a:blip r:embed="rId2" cstate="print">
            <a:clrChange>
              <a:clrFrom>
                <a:srgbClr val="FFFDFC"/>
              </a:clrFrom>
              <a:clrTo>
                <a:srgbClr val="FFFDFC">
                  <a:alpha val="0"/>
                </a:srgbClr>
              </a:clrTo>
            </a:clrChange>
            <a:grayscl/>
            <a:extLst>
              <a:ext uri="{28A0092B-C50C-407E-A947-70E740481C1C}">
                <a14:useLocalDpi xmlns:a14="http://schemas.microsoft.com/office/drawing/2010/main" val="0"/>
              </a:ext>
            </a:extLst>
          </a:blip>
          <a:srcRect/>
          <a:stretch>
            <a:fillRect/>
          </a:stretch>
        </p:blipFill>
        <p:spPr bwMode="auto">
          <a:xfrm>
            <a:off x="8784402" y="6551221"/>
            <a:ext cx="282167" cy="29326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0" y="1219200"/>
            <a:ext cx="91440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514599" y="297359"/>
            <a:ext cx="6551969" cy="769441"/>
          </a:xfrm>
          <a:prstGeom prst="rect">
            <a:avLst/>
          </a:prstGeom>
        </p:spPr>
        <p:txBody>
          <a:bodyPr wrap="square">
            <a:spAutoFit/>
          </a:bodyPr>
          <a:lstStyle/>
          <a:p>
            <a:pPr algn="r"/>
            <a:r>
              <a:rPr lang="en-US" sz="4400" b="1" dirty="0" smtClean="0">
                <a:solidFill>
                  <a:schemeClr val="tx1">
                    <a:lumMod val="65000"/>
                    <a:lumOff val="35000"/>
                  </a:schemeClr>
                </a:solidFill>
                <a:latin typeface="Arial Narrow" panose="020B0606020202030204" pitchFamily="34" charset="0"/>
              </a:rPr>
              <a:t>CHRC</a:t>
            </a:r>
            <a:endParaRPr lang="en-CA" sz="4400" dirty="0">
              <a:solidFill>
                <a:schemeClr val="tx1">
                  <a:lumMod val="65000"/>
                  <a:lumOff val="35000"/>
                </a:schemeClr>
              </a:solidFill>
              <a:latin typeface="Arial Narrow" panose="020B060602020203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 y="0"/>
            <a:ext cx="2745740" cy="783635"/>
          </a:xfrm>
          <a:prstGeom prst="rect">
            <a:avLst/>
          </a:prstGeom>
        </p:spPr>
      </p:pic>
      <p:sp>
        <p:nvSpPr>
          <p:cNvPr id="11" name="Content Placeholder 2"/>
          <p:cNvSpPr>
            <a:spLocks noGrp="1"/>
          </p:cNvSpPr>
          <p:nvPr>
            <p:ph idx="1"/>
          </p:nvPr>
        </p:nvSpPr>
        <p:spPr>
          <a:xfrm>
            <a:off x="457200" y="1600200"/>
            <a:ext cx="8229600" cy="4525963"/>
          </a:xfrm>
        </p:spPr>
        <p:txBody>
          <a:bodyPr>
            <a:normAutofit/>
          </a:bodyPr>
          <a:lstStyle/>
          <a:p>
            <a:r>
              <a:rPr lang="en-US" b="1" dirty="0" smtClean="0">
                <a:solidFill>
                  <a:srgbClr val="BB054A"/>
                </a:solidFill>
                <a:latin typeface="Arial Narrow" panose="020B0606020202030204" pitchFamily="34" charset="0"/>
              </a:rPr>
              <a:t>Canadian Heart Research Centre (CHRC)</a:t>
            </a:r>
          </a:p>
          <a:p>
            <a:pPr lvl="1"/>
            <a:r>
              <a:rPr lang="en-US" dirty="0">
                <a:latin typeface="Arial Narrow" panose="020B0606020202030204" pitchFamily="34" charset="0"/>
              </a:rPr>
              <a:t>CHRC is an academic physician organization dedicated to understanding and improving the treatment and prevention of cardiovascular and metabolic diseases in </a:t>
            </a:r>
            <a:r>
              <a:rPr lang="en-US" dirty="0" smtClean="0">
                <a:latin typeface="Arial Narrow" panose="020B0606020202030204" pitchFamily="34" charset="0"/>
              </a:rPr>
              <a:t>Canada</a:t>
            </a:r>
            <a:endParaRPr lang="en-US" dirty="0">
              <a:latin typeface="Arial Narrow" panose="020B0606020202030204" pitchFamily="34" charset="0"/>
            </a:endParaRPr>
          </a:p>
        </p:txBody>
      </p:sp>
      <p:sp>
        <p:nvSpPr>
          <p:cNvPr id="12" name="Rectangle 11"/>
          <p:cNvSpPr/>
          <p:nvPr/>
        </p:nvSpPr>
        <p:spPr>
          <a:xfrm>
            <a:off x="-1" y="6629400"/>
            <a:ext cx="8726037" cy="261610"/>
          </a:xfrm>
          <a:prstGeom prst="rect">
            <a:avLst/>
          </a:prstGeom>
        </p:spPr>
        <p:txBody>
          <a:bodyPr wrap="square" anchor="t">
            <a:spAutoFit/>
          </a:bodyPr>
          <a:lstStyle/>
          <a:p>
            <a:pPr lvl="1"/>
            <a:r>
              <a:rPr lang="en-US" sz="1100" dirty="0">
                <a:latin typeface="Arial Narrow" panose="020B0606020202030204" pitchFamily="34" charset="0"/>
              </a:rPr>
              <a:t>For Internal Use Only. Not for use in Product Detailing. Company Confidential. Copyright </a:t>
            </a:r>
            <a:r>
              <a:rPr lang="en-US" sz="1100" dirty="0" err="1">
                <a:latin typeface="Arial Narrow" panose="020B0606020202030204" pitchFamily="34" charset="0"/>
              </a:rPr>
              <a:t>Boehringer</a:t>
            </a:r>
            <a:r>
              <a:rPr lang="en-US" sz="1100" dirty="0">
                <a:latin typeface="Arial Narrow" panose="020B0606020202030204" pitchFamily="34" charset="0"/>
              </a:rPr>
              <a:t> </a:t>
            </a:r>
            <a:r>
              <a:rPr lang="en-US" sz="1100" dirty="0" err="1">
                <a:latin typeface="Arial Narrow" panose="020B0606020202030204" pitchFamily="34" charset="0"/>
              </a:rPr>
              <a:t>Ingelheim</a:t>
            </a:r>
            <a:r>
              <a:rPr lang="en-US" sz="1100" dirty="0">
                <a:latin typeface="Arial Narrow" panose="020B0606020202030204" pitchFamily="34" charset="0"/>
              </a:rPr>
              <a:t> and Eli Lilly Canada.</a:t>
            </a:r>
            <a:endParaRPr lang="en-US" sz="1200" dirty="0">
              <a:latin typeface="Arial Narrow" panose="020B0606020202030204" pitchFamily="34" charset="0"/>
            </a:endParaRPr>
          </a:p>
        </p:txBody>
      </p:sp>
    </p:spTree>
    <p:extLst>
      <p:ext uri="{BB962C8B-B14F-4D97-AF65-F5344CB8AC3E}">
        <p14:creationId xmlns:p14="http://schemas.microsoft.com/office/powerpoint/2010/main" val="3178940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650726"/>
            <a:ext cx="8726037" cy="193761"/>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CA">
              <a:solidFill>
                <a:prstClr val="black"/>
              </a:solidFill>
            </a:endParaRPr>
          </a:p>
        </p:txBody>
      </p:sp>
      <p:pic>
        <p:nvPicPr>
          <p:cNvPr id="7" name="Picture 2" descr="C:\Users\goldinl.CTU\AppData\Local\Microsoft\Windows\Temporary Internet Files\Content.Outlook\OQUTX7GM\CHRC logo_HEARTicon (2).jpg"/>
          <p:cNvPicPr>
            <a:picLocks noChangeAspect="1" noChangeArrowheads="1"/>
          </p:cNvPicPr>
          <p:nvPr/>
        </p:nvPicPr>
        <p:blipFill>
          <a:blip r:embed="rId2" cstate="print">
            <a:clrChange>
              <a:clrFrom>
                <a:srgbClr val="FFFDFC"/>
              </a:clrFrom>
              <a:clrTo>
                <a:srgbClr val="FFFDFC">
                  <a:alpha val="0"/>
                </a:srgbClr>
              </a:clrTo>
            </a:clrChange>
            <a:grayscl/>
            <a:extLst>
              <a:ext uri="{28A0092B-C50C-407E-A947-70E740481C1C}">
                <a14:useLocalDpi xmlns:a14="http://schemas.microsoft.com/office/drawing/2010/main" val="0"/>
              </a:ext>
            </a:extLst>
          </a:blip>
          <a:srcRect/>
          <a:stretch>
            <a:fillRect/>
          </a:stretch>
        </p:blipFill>
        <p:spPr bwMode="auto">
          <a:xfrm>
            <a:off x="8784402" y="6551221"/>
            <a:ext cx="282167" cy="29326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0" y="1219200"/>
            <a:ext cx="91440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514599" y="297359"/>
            <a:ext cx="6551969" cy="769441"/>
          </a:xfrm>
          <a:prstGeom prst="rect">
            <a:avLst/>
          </a:prstGeom>
        </p:spPr>
        <p:txBody>
          <a:bodyPr wrap="square">
            <a:spAutoFit/>
          </a:bodyPr>
          <a:lstStyle/>
          <a:p>
            <a:pPr algn="r"/>
            <a:r>
              <a:rPr lang="en-US" sz="4400" b="1" dirty="0" smtClean="0">
                <a:solidFill>
                  <a:schemeClr val="tx1">
                    <a:lumMod val="65000"/>
                    <a:lumOff val="35000"/>
                  </a:schemeClr>
                </a:solidFill>
                <a:latin typeface="Arial Narrow" panose="020B0606020202030204" pitchFamily="34" charset="0"/>
              </a:rPr>
              <a:t>CHRC</a:t>
            </a:r>
            <a:endParaRPr lang="en-CA" sz="4400" dirty="0">
              <a:solidFill>
                <a:schemeClr val="tx1">
                  <a:lumMod val="65000"/>
                  <a:lumOff val="35000"/>
                </a:schemeClr>
              </a:solidFill>
              <a:latin typeface="Arial Narrow" panose="020B060602020203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 y="0"/>
            <a:ext cx="2745740" cy="783635"/>
          </a:xfrm>
          <a:prstGeom prst="rect">
            <a:avLst/>
          </a:prstGeom>
        </p:spPr>
      </p:pic>
      <p:sp>
        <p:nvSpPr>
          <p:cNvPr id="11" name="Content Placeholder 2"/>
          <p:cNvSpPr>
            <a:spLocks noGrp="1"/>
          </p:cNvSpPr>
          <p:nvPr>
            <p:ph idx="1"/>
          </p:nvPr>
        </p:nvSpPr>
        <p:spPr>
          <a:xfrm>
            <a:off x="457200" y="1600200"/>
            <a:ext cx="8229600" cy="4525963"/>
          </a:xfrm>
        </p:spPr>
        <p:txBody>
          <a:bodyPr>
            <a:normAutofit/>
          </a:bodyPr>
          <a:lstStyle/>
          <a:p>
            <a:r>
              <a:rPr lang="en-US" b="1" dirty="0" smtClean="0">
                <a:solidFill>
                  <a:srgbClr val="BB054A"/>
                </a:solidFill>
                <a:latin typeface="Arial Narrow" panose="020B0606020202030204" pitchFamily="34" charset="0"/>
              </a:rPr>
              <a:t>Role of the CHRC</a:t>
            </a:r>
          </a:p>
          <a:p>
            <a:pPr lvl="1"/>
            <a:r>
              <a:rPr lang="en-US" dirty="0">
                <a:latin typeface="Arial Narrow" panose="020B0606020202030204" pitchFamily="34" charset="0"/>
              </a:rPr>
              <a:t>CHRC will be responsible for all aspects of program design, the identification of key stakeholders, objectives, medical practice activity protocol, educational and quality enhancement materials and templates, outcome measures and the dissemination of the program results.  </a:t>
            </a:r>
            <a:endParaRPr lang="en-US" dirty="0" smtClean="0">
              <a:latin typeface="Arial Narrow" panose="020B0606020202030204" pitchFamily="34" charset="0"/>
            </a:endParaRPr>
          </a:p>
          <a:p>
            <a:pPr lvl="1"/>
            <a:r>
              <a:rPr lang="en-US" dirty="0" smtClean="0">
                <a:latin typeface="Arial Narrow" panose="020B0606020202030204" pitchFamily="34" charset="0"/>
              </a:rPr>
              <a:t>The </a:t>
            </a:r>
            <a:r>
              <a:rPr lang="en-US" dirty="0">
                <a:latin typeface="Arial Narrow" panose="020B0606020202030204" pitchFamily="34" charset="0"/>
              </a:rPr>
              <a:t>CHRC will address any questions / challenges within 24 hours and provide a status update at that time. </a:t>
            </a:r>
          </a:p>
        </p:txBody>
      </p:sp>
      <p:sp>
        <p:nvSpPr>
          <p:cNvPr id="8" name="Rectangle 7"/>
          <p:cNvSpPr/>
          <p:nvPr/>
        </p:nvSpPr>
        <p:spPr>
          <a:xfrm>
            <a:off x="-1" y="6629400"/>
            <a:ext cx="8726037" cy="261610"/>
          </a:xfrm>
          <a:prstGeom prst="rect">
            <a:avLst/>
          </a:prstGeom>
        </p:spPr>
        <p:txBody>
          <a:bodyPr wrap="square" anchor="t">
            <a:spAutoFit/>
          </a:bodyPr>
          <a:lstStyle/>
          <a:p>
            <a:pPr lvl="1"/>
            <a:r>
              <a:rPr lang="en-US" sz="1100" dirty="0">
                <a:latin typeface="Arial Narrow" panose="020B0606020202030204" pitchFamily="34" charset="0"/>
              </a:rPr>
              <a:t>For Internal Use Only. Not for use in Product Detailing. Company Confidential. Copyright </a:t>
            </a:r>
            <a:r>
              <a:rPr lang="en-US" sz="1100" dirty="0" err="1">
                <a:latin typeface="Arial Narrow" panose="020B0606020202030204" pitchFamily="34" charset="0"/>
              </a:rPr>
              <a:t>Boehringer</a:t>
            </a:r>
            <a:r>
              <a:rPr lang="en-US" sz="1100" dirty="0">
                <a:latin typeface="Arial Narrow" panose="020B0606020202030204" pitchFamily="34" charset="0"/>
              </a:rPr>
              <a:t> </a:t>
            </a:r>
            <a:r>
              <a:rPr lang="en-US" sz="1100" dirty="0" err="1">
                <a:latin typeface="Arial Narrow" panose="020B0606020202030204" pitchFamily="34" charset="0"/>
              </a:rPr>
              <a:t>Ingelheim</a:t>
            </a:r>
            <a:r>
              <a:rPr lang="en-US" sz="1100" dirty="0">
                <a:latin typeface="Arial Narrow" panose="020B0606020202030204" pitchFamily="34" charset="0"/>
              </a:rPr>
              <a:t> and Eli Lilly Canada.</a:t>
            </a:r>
            <a:endParaRPr lang="en-US" sz="1200" dirty="0">
              <a:latin typeface="Arial Narrow" panose="020B0606020202030204" pitchFamily="34" charset="0"/>
            </a:endParaRPr>
          </a:p>
        </p:txBody>
      </p:sp>
    </p:spTree>
    <p:extLst>
      <p:ext uri="{BB962C8B-B14F-4D97-AF65-F5344CB8AC3E}">
        <p14:creationId xmlns:p14="http://schemas.microsoft.com/office/powerpoint/2010/main" val="2463232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650726"/>
            <a:ext cx="8726037" cy="193761"/>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CA">
              <a:solidFill>
                <a:prstClr val="black"/>
              </a:solidFill>
            </a:endParaRPr>
          </a:p>
        </p:txBody>
      </p:sp>
      <p:pic>
        <p:nvPicPr>
          <p:cNvPr id="7" name="Picture 2" descr="C:\Users\goldinl.CTU\AppData\Local\Microsoft\Windows\Temporary Internet Files\Content.Outlook\OQUTX7GM\CHRC logo_HEARTicon (2).jpg"/>
          <p:cNvPicPr>
            <a:picLocks noChangeAspect="1" noChangeArrowheads="1"/>
          </p:cNvPicPr>
          <p:nvPr/>
        </p:nvPicPr>
        <p:blipFill>
          <a:blip r:embed="rId2" cstate="print">
            <a:clrChange>
              <a:clrFrom>
                <a:srgbClr val="FFFDFC"/>
              </a:clrFrom>
              <a:clrTo>
                <a:srgbClr val="FFFDFC">
                  <a:alpha val="0"/>
                </a:srgbClr>
              </a:clrTo>
            </a:clrChange>
            <a:grayscl/>
            <a:extLst>
              <a:ext uri="{28A0092B-C50C-407E-A947-70E740481C1C}">
                <a14:useLocalDpi xmlns:a14="http://schemas.microsoft.com/office/drawing/2010/main" val="0"/>
              </a:ext>
            </a:extLst>
          </a:blip>
          <a:srcRect/>
          <a:stretch>
            <a:fillRect/>
          </a:stretch>
        </p:blipFill>
        <p:spPr bwMode="auto">
          <a:xfrm>
            <a:off x="8784402" y="6551221"/>
            <a:ext cx="282167" cy="29326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0" y="1219200"/>
            <a:ext cx="91440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514599" y="297359"/>
            <a:ext cx="6551969" cy="769441"/>
          </a:xfrm>
          <a:prstGeom prst="rect">
            <a:avLst/>
          </a:prstGeom>
        </p:spPr>
        <p:txBody>
          <a:bodyPr wrap="square">
            <a:spAutoFit/>
          </a:bodyPr>
          <a:lstStyle/>
          <a:p>
            <a:pPr algn="r"/>
            <a:r>
              <a:rPr lang="en-US" sz="4400" b="1" dirty="0" smtClean="0">
                <a:solidFill>
                  <a:schemeClr val="tx1">
                    <a:lumMod val="65000"/>
                    <a:lumOff val="35000"/>
                  </a:schemeClr>
                </a:solidFill>
                <a:latin typeface="Arial Narrow" panose="020B0606020202030204" pitchFamily="34" charset="0"/>
              </a:rPr>
              <a:t>Program Participants</a:t>
            </a:r>
            <a:endParaRPr lang="en-CA" sz="4400" dirty="0">
              <a:solidFill>
                <a:schemeClr val="tx1">
                  <a:lumMod val="65000"/>
                  <a:lumOff val="35000"/>
                </a:schemeClr>
              </a:solidFill>
              <a:latin typeface="Arial Narrow" panose="020B060602020203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 y="0"/>
            <a:ext cx="2745740" cy="783635"/>
          </a:xfrm>
          <a:prstGeom prst="rect">
            <a:avLst/>
          </a:prstGeom>
        </p:spPr>
      </p:pic>
      <p:graphicFrame>
        <p:nvGraphicFramePr>
          <p:cNvPr id="3" name="Content Placeholder 2"/>
          <p:cNvGraphicFramePr>
            <a:graphicFrameLocks noGrp="1"/>
          </p:cNvGraphicFramePr>
          <p:nvPr>
            <p:ph idx="1"/>
            <p:extLst>
              <p:ext uri="{D42A27DB-BD31-4B8C-83A1-F6EECF244321}">
                <p14:modId xmlns:p14="http://schemas.microsoft.com/office/powerpoint/2010/main" val="3736627009"/>
              </p:ext>
            </p:extLst>
          </p:nvPr>
        </p:nvGraphicFramePr>
        <p:xfrm>
          <a:off x="152399" y="1371600"/>
          <a:ext cx="8773085" cy="5029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Rectangle 11"/>
          <p:cNvSpPr/>
          <p:nvPr/>
        </p:nvSpPr>
        <p:spPr>
          <a:xfrm>
            <a:off x="-1" y="6629400"/>
            <a:ext cx="8726037" cy="261610"/>
          </a:xfrm>
          <a:prstGeom prst="rect">
            <a:avLst/>
          </a:prstGeom>
        </p:spPr>
        <p:txBody>
          <a:bodyPr wrap="square" anchor="t">
            <a:spAutoFit/>
          </a:bodyPr>
          <a:lstStyle/>
          <a:p>
            <a:pPr lvl="1"/>
            <a:r>
              <a:rPr lang="en-US" sz="1100" dirty="0">
                <a:latin typeface="Arial Narrow" panose="020B0606020202030204" pitchFamily="34" charset="0"/>
              </a:rPr>
              <a:t>For Internal Use Only. Not for use in Product Detailing. Company Confidential. Copyright </a:t>
            </a:r>
            <a:r>
              <a:rPr lang="en-US" sz="1100" dirty="0" err="1">
                <a:latin typeface="Arial Narrow" panose="020B0606020202030204" pitchFamily="34" charset="0"/>
              </a:rPr>
              <a:t>Boehringer</a:t>
            </a:r>
            <a:r>
              <a:rPr lang="en-US" sz="1100" dirty="0">
                <a:latin typeface="Arial Narrow" panose="020B0606020202030204" pitchFamily="34" charset="0"/>
              </a:rPr>
              <a:t> </a:t>
            </a:r>
            <a:r>
              <a:rPr lang="en-US" sz="1100" dirty="0" err="1">
                <a:latin typeface="Arial Narrow" panose="020B0606020202030204" pitchFamily="34" charset="0"/>
              </a:rPr>
              <a:t>Ingelheim</a:t>
            </a:r>
            <a:r>
              <a:rPr lang="en-US" sz="1100" dirty="0">
                <a:latin typeface="Arial Narrow" panose="020B0606020202030204" pitchFamily="34" charset="0"/>
              </a:rPr>
              <a:t> and Eli Lilly Canada.</a:t>
            </a:r>
            <a:endParaRPr lang="en-US" sz="1200" dirty="0">
              <a:latin typeface="Arial Narrow" panose="020B0606020202030204" pitchFamily="34" charset="0"/>
            </a:endParaRPr>
          </a:p>
        </p:txBody>
      </p:sp>
    </p:spTree>
    <p:extLst>
      <p:ext uri="{BB962C8B-B14F-4D97-AF65-F5344CB8AC3E}">
        <p14:creationId xmlns:p14="http://schemas.microsoft.com/office/powerpoint/2010/main" val="235122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650726"/>
            <a:ext cx="8726037" cy="193761"/>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CA">
              <a:solidFill>
                <a:prstClr val="black"/>
              </a:solidFill>
            </a:endParaRPr>
          </a:p>
        </p:txBody>
      </p:sp>
      <p:pic>
        <p:nvPicPr>
          <p:cNvPr id="7" name="Picture 2" descr="C:\Users\goldinl.CTU\AppData\Local\Microsoft\Windows\Temporary Internet Files\Content.Outlook\OQUTX7GM\CHRC logo_HEARTicon (2).jpg"/>
          <p:cNvPicPr>
            <a:picLocks noChangeAspect="1" noChangeArrowheads="1"/>
          </p:cNvPicPr>
          <p:nvPr/>
        </p:nvPicPr>
        <p:blipFill>
          <a:blip r:embed="rId2" cstate="print">
            <a:clrChange>
              <a:clrFrom>
                <a:srgbClr val="FFFDFC"/>
              </a:clrFrom>
              <a:clrTo>
                <a:srgbClr val="FFFDFC">
                  <a:alpha val="0"/>
                </a:srgbClr>
              </a:clrTo>
            </a:clrChange>
            <a:grayscl/>
            <a:extLst>
              <a:ext uri="{28A0092B-C50C-407E-A947-70E740481C1C}">
                <a14:useLocalDpi xmlns:a14="http://schemas.microsoft.com/office/drawing/2010/main" val="0"/>
              </a:ext>
            </a:extLst>
          </a:blip>
          <a:srcRect/>
          <a:stretch>
            <a:fillRect/>
          </a:stretch>
        </p:blipFill>
        <p:spPr bwMode="auto">
          <a:xfrm>
            <a:off x="8784402" y="6551221"/>
            <a:ext cx="282167" cy="29326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0" y="1219200"/>
            <a:ext cx="91440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514599" y="297359"/>
            <a:ext cx="6551969" cy="769441"/>
          </a:xfrm>
          <a:prstGeom prst="rect">
            <a:avLst/>
          </a:prstGeom>
        </p:spPr>
        <p:txBody>
          <a:bodyPr wrap="square">
            <a:spAutoFit/>
          </a:bodyPr>
          <a:lstStyle/>
          <a:p>
            <a:pPr algn="r"/>
            <a:r>
              <a:rPr lang="en-US" sz="4400" b="1" dirty="0" smtClean="0">
                <a:solidFill>
                  <a:schemeClr val="tx1">
                    <a:lumMod val="65000"/>
                    <a:lumOff val="35000"/>
                  </a:schemeClr>
                </a:solidFill>
                <a:latin typeface="Arial Narrow" panose="020B0606020202030204" pitchFamily="34" charset="0"/>
              </a:rPr>
              <a:t>Program Participants</a:t>
            </a:r>
            <a:endParaRPr lang="en-CA" sz="4400" dirty="0">
              <a:solidFill>
                <a:schemeClr val="tx1">
                  <a:lumMod val="65000"/>
                  <a:lumOff val="35000"/>
                </a:schemeClr>
              </a:solidFill>
              <a:latin typeface="Arial Narrow" panose="020B060602020203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 y="0"/>
            <a:ext cx="2745740" cy="783635"/>
          </a:xfrm>
          <a:prstGeom prst="rect">
            <a:avLst/>
          </a:prstGeom>
        </p:spPr>
      </p:pic>
      <p:graphicFrame>
        <p:nvGraphicFramePr>
          <p:cNvPr id="11" name="Content Placeholder 4"/>
          <p:cNvGraphicFramePr>
            <a:graphicFrameLocks/>
          </p:cNvGraphicFramePr>
          <p:nvPr>
            <p:extLst>
              <p:ext uri="{D42A27DB-BD31-4B8C-83A1-F6EECF244321}">
                <p14:modId xmlns:p14="http://schemas.microsoft.com/office/powerpoint/2010/main" val="1535872926"/>
              </p:ext>
            </p:extLst>
          </p:nvPr>
        </p:nvGraphicFramePr>
        <p:xfrm>
          <a:off x="457200" y="1600200"/>
          <a:ext cx="8229600" cy="49510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122" name="Picture 2" descr="http://www.bernissebad.nl/wp-content/uploads/2014/10/time-calendar.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0013" y="4419600"/>
            <a:ext cx="2566988" cy="171132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 y="6629400"/>
            <a:ext cx="8726037" cy="261610"/>
          </a:xfrm>
          <a:prstGeom prst="rect">
            <a:avLst/>
          </a:prstGeom>
        </p:spPr>
        <p:txBody>
          <a:bodyPr wrap="square" anchor="t">
            <a:spAutoFit/>
          </a:bodyPr>
          <a:lstStyle/>
          <a:p>
            <a:pPr lvl="1"/>
            <a:r>
              <a:rPr lang="en-US" sz="1100" dirty="0">
                <a:latin typeface="Arial Narrow" panose="020B0606020202030204" pitchFamily="34" charset="0"/>
              </a:rPr>
              <a:t>For Internal Use Only. Not for use in Product Detailing. Company Confidential. Copyright </a:t>
            </a:r>
            <a:r>
              <a:rPr lang="en-US" sz="1100" dirty="0" err="1">
                <a:latin typeface="Arial Narrow" panose="020B0606020202030204" pitchFamily="34" charset="0"/>
              </a:rPr>
              <a:t>Boehringer</a:t>
            </a:r>
            <a:r>
              <a:rPr lang="en-US" sz="1100" dirty="0">
                <a:latin typeface="Arial Narrow" panose="020B0606020202030204" pitchFamily="34" charset="0"/>
              </a:rPr>
              <a:t> </a:t>
            </a:r>
            <a:r>
              <a:rPr lang="en-US" sz="1100" dirty="0" err="1">
                <a:latin typeface="Arial Narrow" panose="020B0606020202030204" pitchFamily="34" charset="0"/>
              </a:rPr>
              <a:t>Ingelheim</a:t>
            </a:r>
            <a:r>
              <a:rPr lang="en-US" sz="1100" dirty="0">
                <a:latin typeface="Arial Narrow" panose="020B0606020202030204" pitchFamily="34" charset="0"/>
              </a:rPr>
              <a:t> and Eli Lilly Canada.</a:t>
            </a:r>
            <a:endParaRPr lang="en-US" sz="1200" dirty="0">
              <a:latin typeface="Arial Narrow" panose="020B0606020202030204" pitchFamily="34" charset="0"/>
            </a:endParaRPr>
          </a:p>
        </p:txBody>
      </p:sp>
    </p:spTree>
    <p:extLst>
      <p:ext uri="{BB962C8B-B14F-4D97-AF65-F5344CB8AC3E}">
        <p14:creationId xmlns:p14="http://schemas.microsoft.com/office/powerpoint/2010/main" val="4288540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650726"/>
            <a:ext cx="8726037" cy="193761"/>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CA">
              <a:solidFill>
                <a:prstClr val="black"/>
              </a:solidFill>
            </a:endParaRPr>
          </a:p>
        </p:txBody>
      </p:sp>
      <p:pic>
        <p:nvPicPr>
          <p:cNvPr id="7" name="Picture 2" descr="C:\Users\goldinl.CTU\AppData\Local\Microsoft\Windows\Temporary Internet Files\Content.Outlook\OQUTX7GM\CHRC logo_HEARTicon (2).jpg"/>
          <p:cNvPicPr>
            <a:picLocks noChangeAspect="1" noChangeArrowheads="1"/>
          </p:cNvPicPr>
          <p:nvPr/>
        </p:nvPicPr>
        <p:blipFill>
          <a:blip r:embed="rId2" cstate="print">
            <a:clrChange>
              <a:clrFrom>
                <a:srgbClr val="FFFDFC"/>
              </a:clrFrom>
              <a:clrTo>
                <a:srgbClr val="FFFDFC">
                  <a:alpha val="0"/>
                </a:srgbClr>
              </a:clrTo>
            </a:clrChange>
            <a:grayscl/>
            <a:extLst>
              <a:ext uri="{28A0092B-C50C-407E-A947-70E740481C1C}">
                <a14:useLocalDpi xmlns:a14="http://schemas.microsoft.com/office/drawing/2010/main" val="0"/>
              </a:ext>
            </a:extLst>
          </a:blip>
          <a:srcRect/>
          <a:stretch>
            <a:fillRect/>
          </a:stretch>
        </p:blipFill>
        <p:spPr bwMode="auto">
          <a:xfrm>
            <a:off x="8784402" y="6551221"/>
            <a:ext cx="282167" cy="29326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0" y="1219200"/>
            <a:ext cx="91440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514599" y="297359"/>
            <a:ext cx="6551969" cy="769441"/>
          </a:xfrm>
          <a:prstGeom prst="rect">
            <a:avLst/>
          </a:prstGeom>
        </p:spPr>
        <p:txBody>
          <a:bodyPr wrap="square">
            <a:spAutoFit/>
          </a:bodyPr>
          <a:lstStyle/>
          <a:p>
            <a:pPr algn="r"/>
            <a:r>
              <a:rPr lang="en-US" sz="4400" b="1" dirty="0" smtClean="0">
                <a:solidFill>
                  <a:schemeClr val="tx1">
                    <a:lumMod val="65000"/>
                    <a:lumOff val="35000"/>
                  </a:schemeClr>
                </a:solidFill>
                <a:latin typeface="Arial Narrow" panose="020B0606020202030204" pitchFamily="34" charset="0"/>
              </a:rPr>
              <a:t>Program Participants</a:t>
            </a:r>
            <a:endParaRPr lang="en-CA" sz="4400" dirty="0">
              <a:solidFill>
                <a:schemeClr val="tx1">
                  <a:lumMod val="65000"/>
                  <a:lumOff val="35000"/>
                </a:schemeClr>
              </a:solidFill>
              <a:latin typeface="Arial Narrow" panose="020B060602020203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 y="0"/>
            <a:ext cx="2745740" cy="783635"/>
          </a:xfrm>
          <a:prstGeom prst="rect">
            <a:avLst/>
          </a:prstGeom>
        </p:spPr>
      </p:pic>
      <p:graphicFrame>
        <p:nvGraphicFramePr>
          <p:cNvPr id="5" name="Content Placeholder 4"/>
          <p:cNvGraphicFramePr>
            <a:graphicFrameLocks noGrp="1"/>
          </p:cNvGraphicFramePr>
          <p:nvPr>
            <p:ph idx="1"/>
            <p:extLst>
              <p:ext uri="{D42A27DB-BD31-4B8C-83A1-F6EECF244321}">
                <p14:modId xmlns:p14="http://schemas.microsoft.com/office/powerpoint/2010/main" val="3462884944"/>
              </p:ext>
            </p:extLst>
          </p:nvPr>
        </p:nvGraphicFramePr>
        <p:xfrm>
          <a:off x="152399" y="1371600"/>
          <a:ext cx="8773085" cy="5105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150" name="Picture 6" descr="http://www.clipartbest.com/cliparts/9cp/RxX/9cpRxXdc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9760" y="2778760"/>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chelseapride.org/moodle/pluginfile.php?file=/2/course/section/13/082671-green-metallic-orb-icon-business-tools1%20(2).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98169" y="4055744"/>
            <a:ext cx="1123951" cy="11239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8169" y="5354321"/>
            <a:ext cx="1143000" cy="1143000"/>
          </a:xfrm>
          <a:prstGeom prst="rect">
            <a:avLst/>
          </a:prstGeom>
        </p:spPr>
      </p:pic>
      <p:sp>
        <p:nvSpPr>
          <p:cNvPr id="17" name="Rectangle 16"/>
          <p:cNvSpPr/>
          <p:nvPr/>
        </p:nvSpPr>
        <p:spPr>
          <a:xfrm>
            <a:off x="-1" y="6629400"/>
            <a:ext cx="8726037" cy="261610"/>
          </a:xfrm>
          <a:prstGeom prst="rect">
            <a:avLst/>
          </a:prstGeom>
        </p:spPr>
        <p:txBody>
          <a:bodyPr wrap="square" anchor="t">
            <a:spAutoFit/>
          </a:bodyPr>
          <a:lstStyle/>
          <a:p>
            <a:pPr lvl="1"/>
            <a:r>
              <a:rPr lang="en-US" sz="1100" dirty="0">
                <a:latin typeface="Arial Narrow" panose="020B0606020202030204" pitchFamily="34" charset="0"/>
              </a:rPr>
              <a:t>For Internal Use Only. Not for use in Product Detailing. Company Confidential. Copyright </a:t>
            </a:r>
            <a:r>
              <a:rPr lang="en-US" sz="1100" dirty="0" err="1">
                <a:latin typeface="Arial Narrow" panose="020B0606020202030204" pitchFamily="34" charset="0"/>
              </a:rPr>
              <a:t>Boehringer</a:t>
            </a:r>
            <a:r>
              <a:rPr lang="en-US" sz="1100" dirty="0">
                <a:latin typeface="Arial Narrow" panose="020B0606020202030204" pitchFamily="34" charset="0"/>
              </a:rPr>
              <a:t> </a:t>
            </a:r>
            <a:r>
              <a:rPr lang="en-US" sz="1100" dirty="0" err="1">
                <a:latin typeface="Arial Narrow" panose="020B0606020202030204" pitchFamily="34" charset="0"/>
              </a:rPr>
              <a:t>Ingelheim</a:t>
            </a:r>
            <a:r>
              <a:rPr lang="en-US" sz="1100" dirty="0">
                <a:latin typeface="Arial Narrow" panose="020B0606020202030204" pitchFamily="34" charset="0"/>
              </a:rPr>
              <a:t> and Eli Lilly Canada.</a:t>
            </a:r>
            <a:endParaRPr lang="en-US" sz="1200" dirty="0">
              <a:latin typeface="Arial Narrow" panose="020B0606020202030204" pitchFamily="34" charset="0"/>
            </a:endParaRPr>
          </a:p>
        </p:txBody>
      </p:sp>
    </p:spTree>
    <p:extLst>
      <p:ext uri="{BB962C8B-B14F-4D97-AF65-F5344CB8AC3E}">
        <p14:creationId xmlns:p14="http://schemas.microsoft.com/office/powerpoint/2010/main" val="1697524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Arrow 18"/>
          <p:cNvSpPr/>
          <p:nvPr/>
        </p:nvSpPr>
        <p:spPr>
          <a:xfrm>
            <a:off x="152400" y="2362200"/>
            <a:ext cx="8914168" cy="609600"/>
          </a:xfrm>
          <a:prstGeom prst="rightArrow">
            <a:avLst/>
          </a:prstGeom>
          <a:solidFill>
            <a:srgbClr val="BB054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650726"/>
            <a:ext cx="8726037" cy="193761"/>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CA">
              <a:solidFill>
                <a:prstClr val="black"/>
              </a:solidFill>
            </a:endParaRPr>
          </a:p>
        </p:txBody>
      </p:sp>
      <p:pic>
        <p:nvPicPr>
          <p:cNvPr id="7" name="Picture 2" descr="C:\Users\goldinl.CTU\AppData\Local\Microsoft\Windows\Temporary Internet Files\Content.Outlook\OQUTX7GM\CHRC logo_HEARTicon (2).jpg"/>
          <p:cNvPicPr>
            <a:picLocks noChangeAspect="1" noChangeArrowheads="1"/>
          </p:cNvPicPr>
          <p:nvPr/>
        </p:nvPicPr>
        <p:blipFill>
          <a:blip r:embed="rId2" cstate="print">
            <a:clrChange>
              <a:clrFrom>
                <a:srgbClr val="FFFDFC"/>
              </a:clrFrom>
              <a:clrTo>
                <a:srgbClr val="FFFDFC">
                  <a:alpha val="0"/>
                </a:srgbClr>
              </a:clrTo>
            </a:clrChange>
            <a:grayscl/>
            <a:extLst>
              <a:ext uri="{28A0092B-C50C-407E-A947-70E740481C1C}">
                <a14:useLocalDpi xmlns:a14="http://schemas.microsoft.com/office/drawing/2010/main" val="0"/>
              </a:ext>
            </a:extLst>
          </a:blip>
          <a:srcRect/>
          <a:stretch>
            <a:fillRect/>
          </a:stretch>
        </p:blipFill>
        <p:spPr bwMode="auto">
          <a:xfrm>
            <a:off x="8784402" y="6551221"/>
            <a:ext cx="282167" cy="29326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0" y="1219200"/>
            <a:ext cx="91440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514599" y="297359"/>
            <a:ext cx="6551969" cy="769441"/>
          </a:xfrm>
          <a:prstGeom prst="rect">
            <a:avLst/>
          </a:prstGeom>
        </p:spPr>
        <p:txBody>
          <a:bodyPr wrap="square">
            <a:spAutoFit/>
          </a:bodyPr>
          <a:lstStyle/>
          <a:p>
            <a:pPr algn="r"/>
            <a:r>
              <a:rPr lang="en-US" sz="4400" b="1" dirty="0" smtClean="0">
                <a:solidFill>
                  <a:schemeClr val="tx1">
                    <a:lumMod val="65000"/>
                    <a:lumOff val="35000"/>
                  </a:schemeClr>
                </a:solidFill>
                <a:latin typeface="Arial Narrow" panose="020B0606020202030204" pitchFamily="34" charset="0"/>
              </a:rPr>
              <a:t>Primary Care Phases</a:t>
            </a:r>
            <a:endParaRPr lang="en-CA" sz="4400" dirty="0">
              <a:solidFill>
                <a:schemeClr val="tx1">
                  <a:lumMod val="65000"/>
                  <a:lumOff val="35000"/>
                </a:schemeClr>
              </a:solidFill>
              <a:latin typeface="Arial Narrow" panose="020B060602020203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 y="0"/>
            <a:ext cx="2745740" cy="783635"/>
          </a:xfrm>
          <a:prstGeom prst="rect">
            <a:avLst/>
          </a:prstGeom>
        </p:spPr>
      </p:pic>
      <p:graphicFrame>
        <p:nvGraphicFramePr>
          <p:cNvPr id="18" name="Table 17"/>
          <p:cNvGraphicFramePr>
            <a:graphicFrameLocks noGrp="1"/>
          </p:cNvGraphicFramePr>
          <p:nvPr>
            <p:extLst>
              <p:ext uri="{D42A27DB-BD31-4B8C-83A1-F6EECF244321}">
                <p14:modId xmlns:p14="http://schemas.microsoft.com/office/powerpoint/2010/main" val="827907658"/>
              </p:ext>
            </p:extLst>
          </p:nvPr>
        </p:nvGraphicFramePr>
        <p:xfrm>
          <a:off x="152400" y="2036753"/>
          <a:ext cx="8843018" cy="3373447"/>
        </p:xfrm>
        <a:graphic>
          <a:graphicData uri="http://schemas.openxmlformats.org/drawingml/2006/table">
            <a:tbl>
              <a:tblPr firstRow="1" bandRow="1">
                <a:tableStyleId>{2D5ABB26-0587-4C30-8999-92F81FD0307C}</a:tableStyleId>
              </a:tblPr>
              <a:tblGrid>
                <a:gridCol w="465422"/>
                <a:gridCol w="465422"/>
                <a:gridCol w="465422"/>
                <a:gridCol w="465422"/>
                <a:gridCol w="465422"/>
                <a:gridCol w="465422"/>
                <a:gridCol w="465422"/>
                <a:gridCol w="465422"/>
                <a:gridCol w="465422"/>
                <a:gridCol w="465422"/>
                <a:gridCol w="465422"/>
                <a:gridCol w="465422"/>
                <a:gridCol w="465422"/>
                <a:gridCol w="465422"/>
                <a:gridCol w="465422"/>
                <a:gridCol w="465422"/>
                <a:gridCol w="465422"/>
                <a:gridCol w="465422"/>
                <a:gridCol w="465422"/>
              </a:tblGrid>
              <a:tr h="710874">
                <a:tc gridSpan="19">
                  <a:txBody>
                    <a:bodyPr/>
                    <a:lstStyle/>
                    <a:p>
                      <a:r>
                        <a:rPr lang="en-US" sz="2400" b="1" dirty="0" smtClean="0">
                          <a:latin typeface="Arial Narrow" panose="020B0606020202030204" pitchFamily="34" charset="0"/>
                        </a:rPr>
                        <a:t>Primary Care Physicians</a:t>
                      </a:r>
                    </a:p>
                    <a:p>
                      <a:endParaRPr lang="en-US" sz="1800" dirty="0">
                        <a:latin typeface="Arial Narrow" panose="020B0606020202030204" pitchFamily="34" charset="0"/>
                      </a:endParaRPr>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78738">
                <a:tc>
                  <a:txBody>
                    <a:bodyPr/>
                    <a:lstStyle/>
                    <a:p>
                      <a:pPr algn="ctr"/>
                      <a:r>
                        <a:rPr lang="en-US" sz="1400" dirty="0" smtClean="0">
                          <a:latin typeface="Arial Narrow" panose="020B0606020202030204" pitchFamily="34" charset="0"/>
                        </a:rPr>
                        <a:t>Participant</a:t>
                      </a:r>
                      <a:r>
                        <a:rPr lang="en-US" sz="1400" baseline="0" dirty="0" smtClean="0">
                          <a:latin typeface="Arial Narrow" panose="020B0606020202030204" pitchFamily="34" charset="0"/>
                        </a:rPr>
                        <a:t> Recruitment   (370 PCP’s)</a:t>
                      </a:r>
                      <a:endParaRPr lang="en-US" sz="1400" dirty="0">
                        <a:latin typeface="Arial Narrow" panose="020B0606020202030204" pitchFamily="34" charset="0"/>
                      </a:endParaRPr>
                    </a:p>
                  </a:txBody>
                  <a:tcPr vert="vert27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Arial Narrow" panose="020B0606020202030204" pitchFamily="34" charset="0"/>
                        </a:rPr>
                        <a:t>Needs &amp; Competency Assessment</a:t>
                      </a:r>
                      <a:r>
                        <a:rPr lang="en-US" sz="1400" baseline="0" dirty="0" smtClean="0">
                          <a:latin typeface="Arial Narrow" panose="020B0606020202030204" pitchFamily="34" charset="0"/>
                        </a:rPr>
                        <a:t> </a:t>
                      </a:r>
                      <a:endParaRPr lang="en-US" sz="1400" dirty="0">
                        <a:latin typeface="Arial Narrow" panose="020B0606020202030204" pitchFamily="34" charset="0"/>
                      </a:endParaRPr>
                    </a:p>
                  </a:txBody>
                  <a:tcPr vert="vert270"/>
                </a:tc>
                <a:tc>
                  <a:txBody>
                    <a:bodyPr/>
                    <a:lstStyle/>
                    <a:p>
                      <a:pPr algn="ctr"/>
                      <a:r>
                        <a:rPr lang="en-US" sz="1400" dirty="0" smtClean="0">
                          <a:latin typeface="Arial Narrow" panose="020B0606020202030204" pitchFamily="34" charset="0"/>
                        </a:rPr>
                        <a:t>Participant Resources</a:t>
                      </a:r>
                      <a:r>
                        <a:rPr lang="en-US" sz="1400" baseline="0" dirty="0" smtClean="0">
                          <a:latin typeface="Arial Narrow" panose="020B0606020202030204" pitchFamily="34" charset="0"/>
                        </a:rPr>
                        <a:t> &amp; Tools</a:t>
                      </a:r>
                      <a:endParaRPr lang="en-US" sz="1400" dirty="0">
                        <a:latin typeface="Arial Narrow" panose="020B0606020202030204" pitchFamily="34" charset="0"/>
                      </a:endParaRPr>
                    </a:p>
                  </a:txBody>
                  <a:tcPr vert="vert270"/>
                </a:tc>
                <a:tc>
                  <a:txBody>
                    <a:bodyPr/>
                    <a:lstStyle/>
                    <a:p>
                      <a:pPr algn="ctr"/>
                      <a:r>
                        <a:rPr lang="en-US" sz="1400" dirty="0" smtClean="0">
                          <a:latin typeface="Arial Narrow" panose="020B0606020202030204" pitchFamily="34" charset="0"/>
                        </a:rPr>
                        <a:t>Practice Assessment</a:t>
                      </a:r>
                      <a:endParaRPr lang="en-US" sz="1400" dirty="0">
                        <a:latin typeface="Arial Narrow" panose="020B0606020202030204" pitchFamily="34" charset="0"/>
                      </a:endParaRPr>
                    </a:p>
                  </a:txBody>
                  <a:tcPr vert="vert270"/>
                </a:tc>
                <a:tc>
                  <a:txBody>
                    <a:bodyPr/>
                    <a:lstStyle/>
                    <a:p>
                      <a:pPr algn="ctr"/>
                      <a:r>
                        <a:rPr lang="en-US" sz="1400" dirty="0" smtClean="0">
                          <a:latin typeface="Arial Narrow" panose="020B0606020202030204" pitchFamily="34" charset="0"/>
                        </a:rPr>
                        <a:t>Interactive Feedback</a:t>
                      </a:r>
                      <a:endParaRPr lang="en-US" sz="1400" dirty="0">
                        <a:latin typeface="Arial Narrow" panose="020B0606020202030204" pitchFamily="34" charset="0"/>
                      </a:endParaRPr>
                    </a:p>
                  </a:txBody>
                  <a:tcPr vert="vert270"/>
                </a:tc>
                <a:tc>
                  <a:txBody>
                    <a:bodyPr/>
                    <a:lstStyle/>
                    <a:p>
                      <a:pPr algn="ctr"/>
                      <a:r>
                        <a:rPr lang="en-US" sz="1400" dirty="0" smtClean="0">
                          <a:latin typeface="Arial Narrow" panose="020B0606020202030204" pitchFamily="34" charset="0"/>
                        </a:rPr>
                        <a:t>Patient Survey</a:t>
                      </a:r>
                      <a:endParaRPr lang="en-US" sz="1400" dirty="0">
                        <a:latin typeface="Arial Narrow" panose="020B0606020202030204" pitchFamily="34" charset="0"/>
                      </a:endParaRPr>
                    </a:p>
                  </a:txBody>
                  <a:tcPr vert="vert270"/>
                </a:tc>
                <a:tc>
                  <a:txBody>
                    <a:bodyPr/>
                    <a:lstStyle/>
                    <a:p>
                      <a:pPr algn="ctr"/>
                      <a:r>
                        <a:rPr lang="en-US" sz="1400" dirty="0" smtClean="0">
                          <a:latin typeface="Arial Narrow" panose="020B0606020202030204" pitchFamily="34" charset="0"/>
                        </a:rPr>
                        <a:t>Learning from Self-Assessment A</a:t>
                      </a:r>
                      <a:endParaRPr lang="en-US" sz="1400" dirty="0">
                        <a:latin typeface="Arial Narrow" panose="020B0606020202030204" pitchFamily="34" charset="0"/>
                      </a:endParaRPr>
                    </a:p>
                  </a:txBody>
                  <a:tcPr vert="vert270"/>
                </a:tc>
                <a:tc>
                  <a:txBody>
                    <a:bodyPr/>
                    <a:lstStyle/>
                    <a:p>
                      <a:pPr algn="ctr"/>
                      <a:r>
                        <a:rPr lang="en-US" sz="1400" dirty="0" smtClean="0">
                          <a:latin typeface="Arial Narrow" panose="020B0606020202030204" pitchFamily="34" charset="0"/>
                        </a:rPr>
                        <a:t>Virtual Patient Cases A</a:t>
                      </a:r>
                      <a:endParaRPr lang="en-US" sz="1400" dirty="0">
                        <a:latin typeface="Arial Narrow" panose="020B0606020202030204" pitchFamily="34" charset="0"/>
                      </a:endParaRPr>
                    </a:p>
                  </a:txBody>
                  <a:tcPr vert="vert270"/>
                </a:tc>
                <a:tc>
                  <a:txBody>
                    <a:bodyPr/>
                    <a:lstStyle/>
                    <a:p>
                      <a:pPr algn="ctr"/>
                      <a:r>
                        <a:rPr lang="en-US" sz="1400" dirty="0" smtClean="0">
                          <a:latin typeface="Arial Narrow" panose="020B0606020202030204" pitchFamily="34" charset="0"/>
                        </a:rPr>
                        <a:t>Practice</a:t>
                      </a:r>
                      <a:r>
                        <a:rPr lang="en-US" sz="1400" baseline="0" dirty="0" smtClean="0">
                          <a:latin typeface="Arial Narrow" panose="020B0606020202030204" pitchFamily="34" charset="0"/>
                        </a:rPr>
                        <a:t> Reassessment </a:t>
                      </a:r>
                      <a:endParaRPr lang="en-US" sz="1400" dirty="0">
                        <a:latin typeface="Arial Narrow" panose="020B0606020202030204" pitchFamily="34" charset="0"/>
                      </a:endParaRPr>
                    </a:p>
                  </a:txBody>
                  <a:tcPr vert="vert270"/>
                </a:tc>
                <a:tc>
                  <a:txBody>
                    <a:bodyPr/>
                    <a:lstStyle/>
                    <a:p>
                      <a:pPr algn="ctr"/>
                      <a:r>
                        <a:rPr lang="en-US" sz="1400" dirty="0" smtClean="0">
                          <a:latin typeface="Arial Narrow" panose="020B0606020202030204" pitchFamily="34" charset="0"/>
                        </a:rPr>
                        <a:t>Virtual Patient Cases B</a:t>
                      </a:r>
                      <a:endParaRPr lang="en-US" sz="1400" dirty="0">
                        <a:latin typeface="Arial Narrow" panose="020B0606020202030204" pitchFamily="34" charset="0"/>
                      </a:endParaRPr>
                    </a:p>
                  </a:txBody>
                  <a:tcPr vert="vert270"/>
                </a:tc>
                <a:tc>
                  <a:txBody>
                    <a:bodyPr/>
                    <a:lstStyle/>
                    <a:p>
                      <a:pPr algn="ctr"/>
                      <a:r>
                        <a:rPr lang="en-US" sz="1400" dirty="0" smtClean="0">
                          <a:latin typeface="Arial Narrow" panose="020B0606020202030204" pitchFamily="34" charset="0"/>
                        </a:rPr>
                        <a:t>Learning from Self-Assessment</a:t>
                      </a:r>
                      <a:r>
                        <a:rPr lang="en-US" sz="1400" baseline="0" dirty="0" smtClean="0">
                          <a:latin typeface="Arial Narrow" panose="020B0606020202030204" pitchFamily="34" charset="0"/>
                        </a:rPr>
                        <a:t> B</a:t>
                      </a:r>
                      <a:endParaRPr lang="en-US" sz="1400" dirty="0">
                        <a:latin typeface="Arial Narrow" panose="020B0606020202030204" pitchFamily="34" charset="0"/>
                      </a:endParaRPr>
                    </a:p>
                  </a:txBody>
                  <a:tcPr vert="vert270"/>
                </a:tc>
                <a:tc>
                  <a:txBody>
                    <a:bodyPr/>
                    <a:lstStyle/>
                    <a:p>
                      <a:pPr algn="ctr"/>
                      <a:r>
                        <a:rPr lang="en-US" sz="1400" dirty="0" smtClean="0">
                          <a:latin typeface="Arial Narrow" panose="020B0606020202030204" pitchFamily="34" charset="0"/>
                        </a:rPr>
                        <a:t>Newsletter </a:t>
                      </a:r>
                      <a:endParaRPr lang="en-US" sz="1400" dirty="0">
                        <a:latin typeface="Arial Narrow" panose="020B0606020202030204" pitchFamily="34" charset="0"/>
                      </a:endParaRPr>
                    </a:p>
                  </a:txBody>
                  <a:tcPr vert="vert27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Arial Narrow" panose="020B0606020202030204" pitchFamily="34" charset="0"/>
                        </a:rPr>
                        <a:t>Practice Assessment </a:t>
                      </a:r>
                    </a:p>
                    <a:p>
                      <a:pPr algn="ctr"/>
                      <a:endParaRPr lang="en-US" sz="1400" dirty="0">
                        <a:latin typeface="Arial Narrow" panose="020B0606020202030204" pitchFamily="34" charset="0"/>
                      </a:endParaRPr>
                    </a:p>
                  </a:txBody>
                  <a:tcPr vert="vert270"/>
                </a:tc>
                <a:tc>
                  <a:txBody>
                    <a:bodyPr/>
                    <a:lstStyle/>
                    <a:p>
                      <a:pPr algn="ctr"/>
                      <a:r>
                        <a:rPr lang="en-US" sz="1400" dirty="0" smtClean="0">
                          <a:latin typeface="Arial Narrow" panose="020B0606020202030204" pitchFamily="34" charset="0"/>
                        </a:rPr>
                        <a:t>Interacti</a:t>
                      </a:r>
                      <a:r>
                        <a:rPr lang="en-US" sz="1400" baseline="0" dirty="0" smtClean="0">
                          <a:latin typeface="Arial Narrow" panose="020B0606020202030204" pitchFamily="34" charset="0"/>
                        </a:rPr>
                        <a:t>ve Feedback A</a:t>
                      </a:r>
                      <a:endParaRPr lang="en-US" sz="1400" dirty="0">
                        <a:latin typeface="Arial Narrow" panose="020B0606020202030204" pitchFamily="34" charset="0"/>
                      </a:endParaRPr>
                    </a:p>
                  </a:txBody>
                  <a:tcPr vert="vert270"/>
                </a:tc>
                <a:tc>
                  <a:txBody>
                    <a:bodyPr/>
                    <a:lstStyle/>
                    <a:p>
                      <a:pPr algn="ctr"/>
                      <a:r>
                        <a:rPr lang="en-US" sz="1400" dirty="0" smtClean="0">
                          <a:latin typeface="Arial Narrow" panose="020B0606020202030204" pitchFamily="34" charset="0"/>
                        </a:rPr>
                        <a:t>Learning from Self-Assessment A</a:t>
                      </a:r>
                      <a:endParaRPr lang="en-US" sz="1400" dirty="0">
                        <a:latin typeface="Arial Narrow" panose="020B0606020202030204" pitchFamily="34" charset="0"/>
                      </a:endParaRPr>
                    </a:p>
                  </a:txBody>
                  <a:tcPr vert="vert270"/>
                </a:tc>
                <a:tc>
                  <a:txBody>
                    <a:bodyPr/>
                    <a:lstStyle/>
                    <a:p>
                      <a:pPr algn="ctr"/>
                      <a:r>
                        <a:rPr lang="en-US" sz="1400" dirty="0" smtClean="0">
                          <a:latin typeface="Arial Narrow" panose="020B0606020202030204" pitchFamily="34" charset="0"/>
                        </a:rPr>
                        <a:t>Practice Reassessment A </a:t>
                      </a:r>
                      <a:endParaRPr lang="en-US" sz="1400" dirty="0">
                        <a:latin typeface="Arial Narrow" panose="020B0606020202030204" pitchFamily="34" charset="0"/>
                      </a:endParaRPr>
                    </a:p>
                  </a:txBody>
                  <a:tcPr vert="vert270"/>
                </a:tc>
                <a:tc>
                  <a:txBody>
                    <a:bodyPr/>
                    <a:lstStyle/>
                    <a:p>
                      <a:pPr algn="ctr"/>
                      <a:r>
                        <a:rPr lang="en-US" sz="1400" dirty="0" smtClean="0">
                          <a:latin typeface="Arial Narrow" panose="020B0606020202030204" pitchFamily="34" charset="0"/>
                        </a:rPr>
                        <a:t>Interactive Feedback B</a:t>
                      </a:r>
                      <a:endParaRPr lang="en-US" sz="1400" dirty="0">
                        <a:latin typeface="Arial Narrow" panose="020B0606020202030204" pitchFamily="34" charset="0"/>
                      </a:endParaRPr>
                    </a:p>
                  </a:txBody>
                  <a:tcPr vert="vert270"/>
                </a:tc>
                <a:tc>
                  <a:txBody>
                    <a:bodyPr/>
                    <a:lstStyle/>
                    <a:p>
                      <a:pPr algn="ctr"/>
                      <a:r>
                        <a:rPr lang="en-US" sz="1400" dirty="0" smtClean="0">
                          <a:latin typeface="Arial Narrow" panose="020B0606020202030204" pitchFamily="34" charset="0"/>
                        </a:rPr>
                        <a:t>Practice Reassessment B</a:t>
                      </a:r>
                      <a:endParaRPr lang="en-US" sz="1400" dirty="0">
                        <a:latin typeface="Arial Narrow" panose="020B0606020202030204" pitchFamily="34" charset="0"/>
                      </a:endParaRPr>
                    </a:p>
                  </a:txBody>
                  <a:tcPr vert="vert270"/>
                </a:tc>
                <a:tc>
                  <a:txBody>
                    <a:bodyPr/>
                    <a:lstStyle/>
                    <a:p>
                      <a:pPr algn="ctr"/>
                      <a:r>
                        <a:rPr lang="en-US" sz="1400" dirty="0" smtClean="0">
                          <a:latin typeface="Arial Narrow" panose="020B0606020202030204" pitchFamily="34" charset="0"/>
                        </a:rPr>
                        <a:t>Program Evaluation &amp; Completion</a:t>
                      </a:r>
                      <a:endParaRPr lang="en-US" sz="1400" dirty="0">
                        <a:latin typeface="Arial Narrow" panose="020B0606020202030204" pitchFamily="34" charset="0"/>
                      </a:endParaRPr>
                    </a:p>
                  </a:txBody>
                  <a:tcPr vert="vert270"/>
                </a:tc>
              </a:tr>
              <a:tr h="763189">
                <a:tc>
                  <a:txBody>
                    <a:bodyPr/>
                    <a:lstStyle/>
                    <a:p>
                      <a:endParaRPr lang="en-US" sz="1800" b="1" dirty="0">
                        <a:latin typeface="Arial Narrow" panose="020B0606020202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dirty="0">
                        <a:latin typeface="Arial Narrow" panose="020B0606020202030204" pitchFamily="34" charset="0"/>
                      </a:endParaRPr>
                    </a:p>
                  </a:txBody>
                  <a:tcPr/>
                </a:tc>
                <a:tc>
                  <a:txBody>
                    <a:bodyPr/>
                    <a:lstStyle/>
                    <a:p>
                      <a:endParaRPr lang="en-US" sz="1800" b="1" dirty="0">
                        <a:latin typeface="Arial Narrow" panose="020B0606020202030204" pitchFamily="34" charset="0"/>
                      </a:endParaRPr>
                    </a:p>
                  </a:txBody>
                  <a:tcPr/>
                </a:tc>
                <a:tc gridSpan="9">
                  <a:txBody>
                    <a:bodyPr/>
                    <a:lstStyle/>
                    <a:p>
                      <a:pPr algn="ctr"/>
                      <a:endParaRPr lang="en-US" sz="1800" b="1" dirty="0" smtClean="0">
                        <a:latin typeface="Arial Narrow" panose="020B0606020202030204" pitchFamily="34" charset="0"/>
                      </a:endParaRPr>
                    </a:p>
                    <a:p>
                      <a:pPr algn="ctr"/>
                      <a:r>
                        <a:rPr lang="en-US" sz="1800" b="1" dirty="0" smtClean="0">
                          <a:latin typeface="Arial Narrow" panose="020B0606020202030204" pitchFamily="34" charset="0"/>
                        </a:rPr>
                        <a:t>Phase 1 (Sept – Oct 2015)</a:t>
                      </a:r>
                      <a:endParaRPr lang="en-US" sz="1800" b="1" dirty="0">
                        <a:latin typeface="Arial Narrow" panose="020B0606020202030204" pitchFamily="34" charset="0"/>
                      </a:endParaRP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a:p>
                  </a:txBody>
                  <a:tcPr/>
                </a:tc>
                <a:tc hMerge="1">
                  <a:txBody>
                    <a:bodyPr/>
                    <a:lstStyle/>
                    <a:p>
                      <a:endParaRPr lang="en-US" sz="1200" dirty="0"/>
                    </a:p>
                  </a:txBody>
                  <a:tcPr/>
                </a:tc>
                <a:tc hMerge="1">
                  <a:txBody>
                    <a:bodyPr/>
                    <a:lstStyle/>
                    <a:p>
                      <a:endParaRPr lang="en-US"/>
                    </a:p>
                  </a:txBody>
                  <a:tcPr/>
                </a:tc>
                <a:tc hMerge="1">
                  <a:txBody>
                    <a:bodyPr/>
                    <a:lstStyle/>
                    <a:p>
                      <a:endParaRPr lang="en-US"/>
                    </a:p>
                  </a:txBody>
                  <a:tcPr/>
                </a:tc>
                <a:tc hMerge="1">
                  <a:txBody>
                    <a:bodyPr/>
                    <a:lstStyle/>
                    <a:p>
                      <a:endParaRPr lang="en-US" sz="1200" dirty="0"/>
                    </a:p>
                  </a:txBody>
                  <a:tcPr/>
                </a:tc>
                <a:tc gridSpan="7">
                  <a:txBody>
                    <a:bodyPr/>
                    <a:lstStyle/>
                    <a:p>
                      <a:pPr algn="ctr"/>
                      <a:endParaRPr lang="en-US" sz="1800" b="1" dirty="0" smtClean="0">
                        <a:latin typeface="Arial Narrow" panose="020B0606020202030204" pitchFamily="34" charset="0"/>
                      </a:endParaRPr>
                    </a:p>
                    <a:p>
                      <a:pPr algn="ctr"/>
                      <a:r>
                        <a:rPr lang="en-US" sz="1800" b="1" dirty="0" smtClean="0">
                          <a:latin typeface="Arial Narrow" panose="020B0606020202030204" pitchFamily="34" charset="0"/>
                        </a:rPr>
                        <a:t>Phase 2 (Oct</a:t>
                      </a:r>
                      <a:r>
                        <a:rPr lang="en-US" sz="1800" b="1" baseline="0" dirty="0" smtClean="0">
                          <a:latin typeface="Arial Narrow" panose="020B0606020202030204" pitchFamily="34" charset="0"/>
                        </a:rPr>
                        <a:t> 2015 – Apr 2016</a:t>
                      </a:r>
                      <a:r>
                        <a:rPr lang="en-US" sz="1800" b="1" dirty="0" smtClean="0">
                          <a:latin typeface="Arial Narrow" panose="020B0606020202030204" pitchFamily="34" charset="0"/>
                        </a:rPr>
                        <a:t>)</a:t>
                      </a:r>
                      <a:endParaRPr lang="en-US" sz="1800" b="1" dirty="0">
                        <a:latin typeface="Arial Narrow" panose="020B0606020202030204" pitchFamily="34" charset="0"/>
                      </a:endParaRPr>
                    </a:p>
                  </a:txBody>
                  <a:tcPr/>
                </a:tc>
                <a:tc hMerge="1">
                  <a:txBody>
                    <a:bodyPr/>
                    <a:lstStyle/>
                    <a:p>
                      <a:pPr algn="ctr"/>
                      <a:endParaRPr lang="en-US" sz="1600" b="1" dirty="0">
                        <a:latin typeface="Arial Narrow" panose="020B0606020202030204" pitchFamily="34" charset="0"/>
                      </a:endParaRPr>
                    </a:p>
                  </a:txBody>
                  <a:tcPr/>
                </a:tc>
                <a:tc hMerge="1">
                  <a:txBody>
                    <a:bodyPr/>
                    <a:lstStyle/>
                    <a:p>
                      <a:pPr algn="ctr"/>
                      <a:endParaRPr lang="en-US" sz="1200" dirty="0"/>
                    </a:p>
                  </a:txBody>
                  <a:tcPr/>
                </a:tc>
                <a:tc hMerge="1">
                  <a:txBody>
                    <a:bodyPr/>
                    <a:lstStyle/>
                    <a:p>
                      <a:pPr algn="ctr"/>
                      <a:endParaRPr lang="en-US" sz="1200" dirty="0"/>
                    </a:p>
                  </a:txBody>
                  <a:tcPr/>
                </a:tc>
                <a:tc hMerge="1">
                  <a:txBody>
                    <a:bodyPr/>
                    <a:lstStyle/>
                    <a:p>
                      <a:pPr algn="ctr"/>
                      <a:endParaRPr lang="en-US" sz="1200" dirty="0"/>
                    </a:p>
                  </a:txBody>
                  <a:tcPr/>
                </a:tc>
                <a:tc hMerge="1">
                  <a:txBody>
                    <a:bodyPr/>
                    <a:lstStyle/>
                    <a:p>
                      <a:pPr algn="ctr"/>
                      <a:endParaRPr lang="en-US" sz="1200" dirty="0"/>
                    </a:p>
                  </a:txBody>
                  <a:tcPr/>
                </a:tc>
                <a:tc hMerge="1">
                  <a:txBody>
                    <a:bodyPr/>
                    <a:lstStyle/>
                    <a:p>
                      <a:pPr algn="ctr"/>
                      <a:endParaRPr lang="en-US" sz="1200" dirty="0"/>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695847518"/>
              </p:ext>
            </p:extLst>
          </p:nvPr>
        </p:nvGraphicFramePr>
        <p:xfrm>
          <a:off x="76200" y="2514600"/>
          <a:ext cx="8914173" cy="370840"/>
        </p:xfrm>
        <a:graphic>
          <a:graphicData uri="http://schemas.openxmlformats.org/drawingml/2006/table">
            <a:tbl>
              <a:tblPr firstRow="1" bandRow="1">
                <a:tableStyleId>{2D5ABB26-0587-4C30-8999-92F81FD0307C}</a:tableStyleId>
              </a:tblPr>
              <a:tblGrid>
                <a:gridCol w="469167"/>
                <a:gridCol w="469167"/>
                <a:gridCol w="469167"/>
                <a:gridCol w="469167"/>
                <a:gridCol w="469167"/>
                <a:gridCol w="469167"/>
                <a:gridCol w="469167"/>
                <a:gridCol w="469167"/>
                <a:gridCol w="469167"/>
                <a:gridCol w="469167"/>
                <a:gridCol w="469167"/>
                <a:gridCol w="469167"/>
                <a:gridCol w="469167"/>
                <a:gridCol w="469167"/>
                <a:gridCol w="469167"/>
                <a:gridCol w="469167"/>
                <a:gridCol w="469167"/>
                <a:gridCol w="469167"/>
                <a:gridCol w="469167"/>
              </a:tblGrid>
              <a:tr h="370840">
                <a:tc>
                  <a:txBody>
                    <a:bodyPr/>
                    <a:lstStyle/>
                    <a:p>
                      <a:pPr algn="ctr"/>
                      <a:r>
                        <a:rPr lang="en-US" sz="1400" b="1" dirty="0" smtClean="0">
                          <a:solidFill>
                            <a:schemeClr val="bg1"/>
                          </a:solidFill>
                        </a:rPr>
                        <a:t>1</a:t>
                      </a:r>
                      <a:endParaRPr lang="en-US" sz="1400" b="1" dirty="0">
                        <a:solidFill>
                          <a:schemeClr val="bg1"/>
                        </a:solidFill>
                        <a:latin typeface="Arial Narrow" panose="020B0606020202030204" pitchFamily="34" charset="0"/>
                      </a:endParaRPr>
                    </a:p>
                  </a:txBody>
                  <a:tcPr/>
                </a:tc>
                <a:tc>
                  <a:txBody>
                    <a:bodyPr/>
                    <a:lstStyle/>
                    <a:p>
                      <a:pPr algn="ctr"/>
                      <a:r>
                        <a:rPr lang="en-US" sz="1400" b="1" dirty="0" smtClean="0">
                          <a:solidFill>
                            <a:schemeClr val="bg1"/>
                          </a:solidFill>
                        </a:rPr>
                        <a:t>2</a:t>
                      </a:r>
                      <a:endParaRPr lang="en-US" sz="1400" b="1" dirty="0">
                        <a:solidFill>
                          <a:schemeClr val="bg1"/>
                        </a:solidFill>
                        <a:latin typeface="Arial Narrow" panose="020B0606020202030204" pitchFamily="34" charset="0"/>
                      </a:endParaRPr>
                    </a:p>
                  </a:txBody>
                  <a:tcPr/>
                </a:tc>
                <a:tc>
                  <a:txBody>
                    <a:bodyPr/>
                    <a:lstStyle/>
                    <a:p>
                      <a:pPr algn="ctr"/>
                      <a:r>
                        <a:rPr lang="en-US" sz="1400" b="1" dirty="0" smtClean="0">
                          <a:solidFill>
                            <a:schemeClr val="bg1"/>
                          </a:solidFill>
                        </a:rPr>
                        <a:t>3</a:t>
                      </a:r>
                      <a:endParaRPr lang="en-US" sz="1400" b="1" dirty="0">
                        <a:solidFill>
                          <a:schemeClr val="bg1"/>
                        </a:solidFill>
                        <a:latin typeface="Arial Narrow" panose="020B0606020202030204" pitchFamily="34" charset="0"/>
                      </a:endParaRPr>
                    </a:p>
                  </a:txBody>
                  <a:tcPr/>
                </a:tc>
                <a:tc>
                  <a:txBody>
                    <a:bodyPr/>
                    <a:lstStyle/>
                    <a:p>
                      <a:pPr algn="ctr"/>
                      <a:r>
                        <a:rPr lang="en-US" sz="1400" b="1" dirty="0" smtClean="0">
                          <a:solidFill>
                            <a:schemeClr val="bg1"/>
                          </a:solidFill>
                        </a:rPr>
                        <a:t>4</a:t>
                      </a:r>
                      <a:endParaRPr lang="en-US" sz="1400" b="1" dirty="0">
                        <a:solidFill>
                          <a:schemeClr val="bg1"/>
                        </a:solidFill>
                        <a:latin typeface="Arial Narrow" panose="020B0606020202030204" pitchFamily="34" charset="0"/>
                      </a:endParaRPr>
                    </a:p>
                  </a:txBody>
                  <a:tcPr/>
                </a:tc>
                <a:tc>
                  <a:txBody>
                    <a:bodyPr/>
                    <a:lstStyle/>
                    <a:p>
                      <a:pPr algn="ctr"/>
                      <a:r>
                        <a:rPr lang="en-US" sz="1400" b="1" dirty="0" smtClean="0">
                          <a:solidFill>
                            <a:schemeClr val="bg1"/>
                          </a:solidFill>
                        </a:rPr>
                        <a:t>5</a:t>
                      </a:r>
                      <a:endParaRPr lang="en-US" sz="1400" b="1" dirty="0">
                        <a:solidFill>
                          <a:schemeClr val="bg1"/>
                        </a:solidFill>
                        <a:latin typeface="Arial Narrow" panose="020B0606020202030204" pitchFamily="34" charset="0"/>
                      </a:endParaRPr>
                    </a:p>
                  </a:txBody>
                  <a:tcPr/>
                </a:tc>
                <a:tc>
                  <a:txBody>
                    <a:bodyPr/>
                    <a:lstStyle/>
                    <a:p>
                      <a:pPr algn="ctr"/>
                      <a:r>
                        <a:rPr lang="en-US" sz="1400" b="1" dirty="0" smtClean="0">
                          <a:solidFill>
                            <a:schemeClr val="bg1"/>
                          </a:solidFill>
                        </a:rPr>
                        <a:t>6</a:t>
                      </a:r>
                      <a:endParaRPr lang="en-US" sz="1400" b="1" dirty="0">
                        <a:solidFill>
                          <a:schemeClr val="bg1"/>
                        </a:solidFill>
                        <a:latin typeface="Arial Narrow" panose="020B0606020202030204" pitchFamily="34" charset="0"/>
                      </a:endParaRPr>
                    </a:p>
                  </a:txBody>
                  <a:tcPr/>
                </a:tc>
                <a:tc>
                  <a:txBody>
                    <a:bodyPr/>
                    <a:lstStyle/>
                    <a:p>
                      <a:pPr algn="ctr"/>
                      <a:r>
                        <a:rPr lang="en-US" sz="1400" b="1" dirty="0" smtClean="0">
                          <a:solidFill>
                            <a:schemeClr val="bg1"/>
                          </a:solidFill>
                        </a:rPr>
                        <a:t>7</a:t>
                      </a:r>
                      <a:endParaRPr lang="en-US" sz="1400" b="1" dirty="0">
                        <a:solidFill>
                          <a:schemeClr val="bg1"/>
                        </a:solidFill>
                        <a:latin typeface="Arial Narrow" panose="020B0606020202030204" pitchFamily="34" charset="0"/>
                      </a:endParaRPr>
                    </a:p>
                  </a:txBody>
                  <a:tcPr/>
                </a:tc>
                <a:tc>
                  <a:txBody>
                    <a:bodyPr/>
                    <a:lstStyle/>
                    <a:p>
                      <a:pPr algn="ctr"/>
                      <a:r>
                        <a:rPr lang="en-US" sz="1400" b="1" dirty="0" smtClean="0">
                          <a:solidFill>
                            <a:schemeClr val="bg1"/>
                          </a:solidFill>
                        </a:rPr>
                        <a:t>8</a:t>
                      </a:r>
                      <a:endParaRPr lang="en-US" sz="1400" b="1" dirty="0">
                        <a:solidFill>
                          <a:schemeClr val="bg1"/>
                        </a:solidFill>
                        <a:latin typeface="Arial Narrow" panose="020B0606020202030204" pitchFamily="34" charset="0"/>
                      </a:endParaRPr>
                    </a:p>
                  </a:txBody>
                  <a:tcPr/>
                </a:tc>
                <a:tc>
                  <a:txBody>
                    <a:bodyPr/>
                    <a:lstStyle/>
                    <a:p>
                      <a:pPr algn="ctr"/>
                      <a:r>
                        <a:rPr lang="en-US" sz="1400" b="1" dirty="0" smtClean="0">
                          <a:solidFill>
                            <a:schemeClr val="bg1"/>
                          </a:solidFill>
                        </a:rPr>
                        <a:t>9</a:t>
                      </a:r>
                      <a:endParaRPr lang="en-US" sz="1400" b="1" dirty="0">
                        <a:solidFill>
                          <a:schemeClr val="bg1"/>
                        </a:solidFill>
                        <a:latin typeface="Arial Narrow" panose="020B0606020202030204" pitchFamily="34" charset="0"/>
                      </a:endParaRPr>
                    </a:p>
                  </a:txBody>
                  <a:tcPr/>
                </a:tc>
                <a:tc>
                  <a:txBody>
                    <a:bodyPr/>
                    <a:lstStyle/>
                    <a:p>
                      <a:pPr algn="ctr"/>
                      <a:r>
                        <a:rPr lang="en-US" sz="1400" b="1" dirty="0" smtClean="0">
                          <a:solidFill>
                            <a:schemeClr val="bg1"/>
                          </a:solidFill>
                        </a:rPr>
                        <a:t>10</a:t>
                      </a:r>
                      <a:endParaRPr lang="en-US" sz="1400" b="1" dirty="0">
                        <a:solidFill>
                          <a:schemeClr val="bg1"/>
                        </a:solidFill>
                        <a:latin typeface="Arial Narrow" panose="020B0606020202030204" pitchFamily="34" charset="0"/>
                      </a:endParaRPr>
                    </a:p>
                  </a:txBody>
                  <a:tcPr/>
                </a:tc>
                <a:tc>
                  <a:txBody>
                    <a:bodyPr/>
                    <a:lstStyle/>
                    <a:p>
                      <a:pPr algn="ctr"/>
                      <a:r>
                        <a:rPr lang="en-US" sz="1400" b="1" dirty="0" smtClean="0">
                          <a:solidFill>
                            <a:schemeClr val="bg1"/>
                          </a:solidFill>
                        </a:rPr>
                        <a:t>11</a:t>
                      </a:r>
                      <a:endParaRPr lang="en-US" sz="1400" b="1" dirty="0">
                        <a:solidFill>
                          <a:schemeClr val="bg1"/>
                        </a:solidFill>
                        <a:latin typeface="Arial Narrow" panose="020B0606020202030204" pitchFamily="34" charset="0"/>
                      </a:endParaRPr>
                    </a:p>
                  </a:txBody>
                  <a:tcPr/>
                </a:tc>
                <a:tc>
                  <a:txBody>
                    <a:bodyPr/>
                    <a:lstStyle/>
                    <a:p>
                      <a:pPr algn="ctr"/>
                      <a:r>
                        <a:rPr lang="en-US" sz="1400" b="1" dirty="0" smtClean="0">
                          <a:solidFill>
                            <a:schemeClr val="bg1"/>
                          </a:solidFill>
                        </a:rPr>
                        <a:t>12</a:t>
                      </a:r>
                      <a:endParaRPr lang="en-US" sz="1400" b="1" dirty="0">
                        <a:solidFill>
                          <a:schemeClr val="bg1"/>
                        </a:solidFill>
                        <a:latin typeface="Arial Narrow" panose="020B0606020202030204" pitchFamily="34" charset="0"/>
                      </a:endParaRPr>
                    </a:p>
                  </a:txBody>
                  <a:tcPr/>
                </a:tc>
                <a:tc>
                  <a:txBody>
                    <a:bodyPr/>
                    <a:lstStyle/>
                    <a:p>
                      <a:pPr algn="ctr"/>
                      <a:r>
                        <a:rPr lang="en-US" sz="1400" b="1" dirty="0" smtClean="0">
                          <a:solidFill>
                            <a:schemeClr val="bg1"/>
                          </a:solidFill>
                        </a:rPr>
                        <a:t>13</a:t>
                      </a:r>
                      <a:endParaRPr lang="en-US" sz="1400" b="1" dirty="0">
                        <a:solidFill>
                          <a:schemeClr val="bg1"/>
                        </a:solidFill>
                        <a:latin typeface="Arial Narrow" panose="020B0606020202030204" pitchFamily="34" charset="0"/>
                      </a:endParaRPr>
                    </a:p>
                  </a:txBody>
                  <a:tcPr/>
                </a:tc>
                <a:tc>
                  <a:txBody>
                    <a:bodyPr/>
                    <a:lstStyle/>
                    <a:p>
                      <a:pPr algn="ctr"/>
                      <a:r>
                        <a:rPr lang="en-US" sz="1400" b="1" dirty="0" smtClean="0">
                          <a:solidFill>
                            <a:schemeClr val="bg1"/>
                          </a:solidFill>
                        </a:rPr>
                        <a:t>14</a:t>
                      </a:r>
                      <a:endParaRPr lang="en-US" sz="1400" b="1" dirty="0">
                        <a:solidFill>
                          <a:schemeClr val="bg1"/>
                        </a:solidFill>
                        <a:latin typeface="Arial Narrow" panose="020B0606020202030204" pitchFamily="34" charset="0"/>
                      </a:endParaRPr>
                    </a:p>
                  </a:txBody>
                  <a:tcPr/>
                </a:tc>
                <a:tc>
                  <a:txBody>
                    <a:bodyPr/>
                    <a:lstStyle/>
                    <a:p>
                      <a:pPr algn="ctr"/>
                      <a:r>
                        <a:rPr lang="en-US" sz="1400" b="1" dirty="0" smtClean="0">
                          <a:solidFill>
                            <a:schemeClr val="bg1"/>
                          </a:solidFill>
                        </a:rPr>
                        <a:t>15</a:t>
                      </a:r>
                      <a:endParaRPr lang="en-US" sz="1400" b="1" dirty="0">
                        <a:solidFill>
                          <a:schemeClr val="bg1"/>
                        </a:solidFill>
                        <a:latin typeface="Arial Narrow" panose="020B0606020202030204" pitchFamily="34" charset="0"/>
                      </a:endParaRPr>
                    </a:p>
                  </a:txBody>
                  <a:tcPr/>
                </a:tc>
                <a:tc>
                  <a:txBody>
                    <a:bodyPr/>
                    <a:lstStyle/>
                    <a:p>
                      <a:pPr algn="ctr"/>
                      <a:r>
                        <a:rPr lang="en-US" sz="1400" b="1" dirty="0" smtClean="0">
                          <a:solidFill>
                            <a:schemeClr val="bg1"/>
                          </a:solidFill>
                        </a:rPr>
                        <a:t>16</a:t>
                      </a:r>
                      <a:endParaRPr lang="en-US" sz="1400" b="1" dirty="0">
                        <a:solidFill>
                          <a:schemeClr val="bg1"/>
                        </a:solidFill>
                        <a:latin typeface="Arial Narrow" panose="020B0606020202030204" pitchFamily="34" charset="0"/>
                      </a:endParaRPr>
                    </a:p>
                  </a:txBody>
                  <a:tcPr/>
                </a:tc>
                <a:tc>
                  <a:txBody>
                    <a:bodyPr/>
                    <a:lstStyle/>
                    <a:p>
                      <a:pPr algn="ctr"/>
                      <a:r>
                        <a:rPr lang="en-US" sz="1400" b="1" dirty="0" smtClean="0">
                          <a:solidFill>
                            <a:schemeClr val="bg1"/>
                          </a:solidFill>
                          <a:latin typeface="Arial Narrow" panose="020B0606020202030204" pitchFamily="34" charset="0"/>
                        </a:rPr>
                        <a:t>17</a:t>
                      </a:r>
                      <a:endParaRPr lang="en-US" sz="1400" b="1" dirty="0">
                        <a:solidFill>
                          <a:schemeClr val="bg1"/>
                        </a:solidFill>
                        <a:latin typeface="Arial Narrow" panose="020B0606020202030204" pitchFamily="34" charset="0"/>
                      </a:endParaRPr>
                    </a:p>
                  </a:txBody>
                  <a:tcPr/>
                </a:tc>
                <a:tc>
                  <a:txBody>
                    <a:bodyPr/>
                    <a:lstStyle/>
                    <a:p>
                      <a:pPr algn="ctr"/>
                      <a:r>
                        <a:rPr lang="en-US" sz="1400" b="1" dirty="0" smtClean="0">
                          <a:solidFill>
                            <a:schemeClr val="bg1"/>
                          </a:solidFill>
                          <a:latin typeface="Arial Narrow" panose="020B0606020202030204" pitchFamily="34" charset="0"/>
                        </a:rPr>
                        <a:t>18</a:t>
                      </a:r>
                      <a:endParaRPr lang="en-US" sz="1400" b="1" dirty="0">
                        <a:solidFill>
                          <a:schemeClr val="bg1"/>
                        </a:solidFill>
                        <a:latin typeface="Arial Narrow" panose="020B0606020202030204" pitchFamily="34" charset="0"/>
                      </a:endParaRPr>
                    </a:p>
                  </a:txBody>
                  <a:tcPr/>
                </a:tc>
                <a:tc>
                  <a:txBody>
                    <a:bodyPr/>
                    <a:lstStyle/>
                    <a:p>
                      <a:pPr algn="ctr"/>
                      <a:r>
                        <a:rPr lang="en-US" sz="1400" b="1" dirty="0" smtClean="0">
                          <a:solidFill>
                            <a:schemeClr val="bg1"/>
                          </a:solidFill>
                          <a:latin typeface="Arial Narrow" panose="020B0606020202030204" pitchFamily="34" charset="0"/>
                        </a:rPr>
                        <a:t>19</a:t>
                      </a:r>
                      <a:endParaRPr lang="en-US" sz="1400" b="1" dirty="0">
                        <a:solidFill>
                          <a:schemeClr val="bg1"/>
                        </a:solidFill>
                        <a:latin typeface="Arial Narrow" panose="020B0606020202030204" pitchFamily="34" charset="0"/>
                      </a:endParaRPr>
                    </a:p>
                  </a:txBody>
                  <a:tcPr/>
                </a:tc>
              </a:tr>
            </a:tbl>
          </a:graphicData>
        </a:graphic>
      </p:graphicFrame>
      <p:sp>
        <p:nvSpPr>
          <p:cNvPr id="21" name="Right Brace 20"/>
          <p:cNvSpPr/>
          <p:nvPr/>
        </p:nvSpPr>
        <p:spPr>
          <a:xfrm rot="5400000">
            <a:off x="3467100" y="2628901"/>
            <a:ext cx="380999" cy="4114800"/>
          </a:xfrm>
          <a:prstGeom prst="rightBrace">
            <a:avLst/>
          </a:prstGeom>
          <a:ln>
            <a:solidFill>
              <a:srgbClr val="BB054A"/>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2" name="Right Brace 21"/>
          <p:cNvSpPr/>
          <p:nvPr/>
        </p:nvSpPr>
        <p:spPr>
          <a:xfrm rot="5400000">
            <a:off x="7238075" y="3048307"/>
            <a:ext cx="380999" cy="3275985"/>
          </a:xfrm>
          <a:prstGeom prst="rightBrace">
            <a:avLst/>
          </a:prstGeom>
          <a:ln>
            <a:solidFill>
              <a:srgbClr val="BB054A"/>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3" name="Rectangle 22"/>
          <p:cNvSpPr/>
          <p:nvPr/>
        </p:nvSpPr>
        <p:spPr>
          <a:xfrm>
            <a:off x="-1" y="6629400"/>
            <a:ext cx="8726037" cy="261610"/>
          </a:xfrm>
          <a:prstGeom prst="rect">
            <a:avLst/>
          </a:prstGeom>
        </p:spPr>
        <p:txBody>
          <a:bodyPr wrap="square" anchor="t">
            <a:spAutoFit/>
          </a:bodyPr>
          <a:lstStyle/>
          <a:p>
            <a:pPr lvl="1"/>
            <a:r>
              <a:rPr lang="en-US" sz="1100" dirty="0">
                <a:latin typeface="Arial Narrow" panose="020B0606020202030204" pitchFamily="34" charset="0"/>
              </a:rPr>
              <a:t>For Internal Use Only. Not for use in Product Detailing. Company Confidential. Copyright </a:t>
            </a:r>
            <a:r>
              <a:rPr lang="en-US" sz="1100" dirty="0" err="1">
                <a:latin typeface="Arial Narrow" panose="020B0606020202030204" pitchFamily="34" charset="0"/>
              </a:rPr>
              <a:t>Boehringer</a:t>
            </a:r>
            <a:r>
              <a:rPr lang="en-US" sz="1100" dirty="0">
                <a:latin typeface="Arial Narrow" panose="020B0606020202030204" pitchFamily="34" charset="0"/>
              </a:rPr>
              <a:t> </a:t>
            </a:r>
            <a:r>
              <a:rPr lang="en-US" sz="1100" dirty="0" err="1">
                <a:latin typeface="Arial Narrow" panose="020B0606020202030204" pitchFamily="34" charset="0"/>
              </a:rPr>
              <a:t>Ingelheim</a:t>
            </a:r>
            <a:r>
              <a:rPr lang="en-US" sz="1100" dirty="0">
                <a:latin typeface="Arial Narrow" panose="020B0606020202030204" pitchFamily="34" charset="0"/>
              </a:rPr>
              <a:t> and Eli Lilly Canada.</a:t>
            </a:r>
            <a:endParaRPr lang="en-US" sz="1200" dirty="0">
              <a:latin typeface="Arial Narrow" panose="020B0606020202030204" pitchFamily="34" charset="0"/>
            </a:endParaRPr>
          </a:p>
        </p:txBody>
      </p:sp>
    </p:spTree>
    <p:extLst>
      <p:ext uri="{BB962C8B-B14F-4D97-AF65-F5344CB8AC3E}">
        <p14:creationId xmlns:p14="http://schemas.microsoft.com/office/powerpoint/2010/main" val="2468889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ight Arrow 16"/>
          <p:cNvSpPr/>
          <p:nvPr/>
        </p:nvSpPr>
        <p:spPr>
          <a:xfrm>
            <a:off x="304800" y="2743200"/>
            <a:ext cx="8620685" cy="457200"/>
          </a:xfrm>
          <a:prstGeom prst="rightArrow">
            <a:avLst/>
          </a:prstGeom>
          <a:solidFill>
            <a:srgbClr val="BB054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4220140580"/>
              </p:ext>
            </p:extLst>
          </p:nvPr>
        </p:nvGraphicFramePr>
        <p:xfrm>
          <a:off x="296174" y="2819400"/>
          <a:ext cx="8543025" cy="370840"/>
        </p:xfrm>
        <a:graphic>
          <a:graphicData uri="http://schemas.openxmlformats.org/drawingml/2006/table">
            <a:tbl>
              <a:tblPr firstRow="1" bandRow="1">
                <a:tableStyleId>{2D5ABB26-0587-4C30-8999-92F81FD0307C}</a:tableStyleId>
              </a:tblPr>
              <a:tblGrid>
                <a:gridCol w="569535"/>
                <a:gridCol w="569535"/>
                <a:gridCol w="569535"/>
                <a:gridCol w="569535"/>
                <a:gridCol w="569535"/>
                <a:gridCol w="569535"/>
                <a:gridCol w="569535"/>
                <a:gridCol w="569535"/>
                <a:gridCol w="569535"/>
                <a:gridCol w="569535"/>
                <a:gridCol w="569535"/>
                <a:gridCol w="569535"/>
                <a:gridCol w="569535"/>
                <a:gridCol w="569535"/>
                <a:gridCol w="569535"/>
              </a:tblGrid>
              <a:tr h="370840">
                <a:tc>
                  <a:txBody>
                    <a:bodyPr/>
                    <a:lstStyle/>
                    <a:p>
                      <a:pPr algn="ctr"/>
                      <a:r>
                        <a:rPr lang="en-US" sz="1400" b="1" dirty="0" smtClean="0">
                          <a:solidFill>
                            <a:schemeClr val="bg1"/>
                          </a:solidFill>
                        </a:rPr>
                        <a:t>1</a:t>
                      </a:r>
                      <a:endParaRPr lang="en-US" sz="1400" b="1" dirty="0">
                        <a:solidFill>
                          <a:schemeClr val="bg1"/>
                        </a:solidFill>
                        <a:latin typeface="Arial Narrow" panose="020B0606020202030204" pitchFamily="34" charset="0"/>
                      </a:endParaRPr>
                    </a:p>
                  </a:txBody>
                  <a:tcPr/>
                </a:tc>
                <a:tc>
                  <a:txBody>
                    <a:bodyPr/>
                    <a:lstStyle/>
                    <a:p>
                      <a:pPr algn="ctr"/>
                      <a:r>
                        <a:rPr lang="en-US" sz="1400" b="1" dirty="0" smtClean="0">
                          <a:solidFill>
                            <a:schemeClr val="bg1"/>
                          </a:solidFill>
                        </a:rPr>
                        <a:t>2</a:t>
                      </a:r>
                      <a:endParaRPr lang="en-US" sz="1400" b="1" dirty="0">
                        <a:solidFill>
                          <a:schemeClr val="bg1"/>
                        </a:solidFill>
                        <a:latin typeface="Arial Narrow" panose="020B0606020202030204" pitchFamily="34" charset="0"/>
                      </a:endParaRPr>
                    </a:p>
                  </a:txBody>
                  <a:tcPr/>
                </a:tc>
                <a:tc>
                  <a:txBody>
                    <a:bodyPr/>
                    <a:lstStyle/>
                    <a:p>
                      <a:pPr algn="ctr"/>
                      <a:r>
                        <a:rPr lang="en-US" sz="1400" b="1" dirty="0" smtClean="0">
                          <a:solidFill>
                            <a:schemeClr val="bg1"/>
                          </a:solidFill>
                        </a:rPr>
                        <a:t>3</a:t>
                      </a:r>
                      <a:endParaRPr lang="en-US" sz="1400" b="1" dirty="0">
                        <a:solidFill>
                          <a:schemeClr val="bg1"/>
                        </a:solidFill>
                        <a:latin typeface="Arial Narrow" panose="020B0606020202030204" pitchFamily="34" charset="0"/>
                      </a:endParaRPr>
                    </a:p>
                  </a:txBody>
                  <a:tcPr/>
                </a:tc>
                <a:tc>
                  <a:txBody>
                    <a:bodyPr/>
                    <a:lstStyle/>
                    <a:p>
                      <a:pPr algn="ctr"/>
                      <a:r>
                        <a:rPr lang="en-US" sz="1400" b="1" dirty="0" smtClean="0">
                          <a:solidFill>
                            <a:schemeClr val="bg1"/>
                          </a:solidFill>
                        </a:rPr>
                        <a:t>4</a:t>
                      </a:r>
                      <a:endParaRPr lang="en-US" sz="1400" b="1" dirty="0">
                        <a:solidFill>
                          <a:schemeClr val="bg1"/>
                        </a:solidFill>
                        <a:latin typeface="Arial Narrow" panose="020B0606020202030204" pitchFamily="34" charset="0"/>
                      </a:endParaRPr>
                    </a:p>
                  </a:txBody>
                  <a:tcPr/>
                </a:tc>
                <a:tc>
                  <a:txBody>
                    <a:bodyPr/>
                    <a:lstStyle/>
                    <a:p>
                      <a:pPr algn="ctr"/>
                      <a:r>
                        <a:rPr lang="en-US" sz="1400" b="1" dirty="0" smtClean="0">
                          <a:solidFill>
                            <a:schemeClr val="bg1"/>
                          </a:solidFill>
                        </a:rPr>
                        <a:t>5</a:t>
                      </a:r>
                      <a:endParaRPr lang="en-US" sz="1400" b="1" dirty="0">
                        <a:solidFill>
                          <a:schemeClr val="bg1"/>
                        </a:solidFill>
                        <a:latin typeface="Arial Narrow" panose="020B0606020202030204" pitchFamily="34" charset="0"/>
                      </a:endParaRPr>
                    </a:p>
                  </a:txBody>
                  <a:tcPr/>
                </a:tc>
                <a:tc>
                  <a:txBody>
                    <a:bodyPr/>
                    <a:lstStyle/>
                    <a:p>
                      <a:pPr algn="ctr"/>
                      <a:r>
                        <a:rPr lang="en-US" sz="1400" b="1" dirty="0" smtClean="0">
                          <a:solidFill>
                            <a:schemeClr val="bg1"/>
                          </a:solidFill>
                        </a:rPr>
                        <a:t>6</a:t>
                      </a:r>
                      <a:endParaRPr lang="en-US" sz="1400" b="1" dirty="0">
                        <a:solidFill>
                          <a:schemeClr val="bg1"/>
                        </a:solidFill>
                        <a:latin typeface="Arial Narrow" panose="020B0606020202030204" pitchFamily="34" charset="0"/>
                      </a:endParaRPr>
                    </a:p>
                  </a:txBody>
                  <a:tcPr/>
                </a:tc>
                <a:tc>
                  <a:txBody>
                    <a:bodyPr/>
                    <a:lstStyle/>
                    <a:p>
                      <a:pPr algn="ctr"/>
                      <a:r>
                        <a:rPr lang="en-US" sz="1400" b="1" dirty="0" smtClean="0">
                          <a:solidFill>
                            <a:schemeClr val="bg1"/>
                          </a:solidFill>
                        </a:rPr>
                        <a:t>7</a:t>
                      </a:r>
                      <a:endParaRPr lang="en-US" sz="1400" b="1" dirty="0">
                        <a:solidFill>
                          <a:schemeClr val="bg1"/>
                        </a:solidFill>
                        <a:latin typeface="Arial Narrow" panose="020B0606020202030204" pitchFamily="34" charset="0"/>
                      </a:endParaRPr>
                    </a:p>
                  </a:txBody>
                  <a:tcPr/>
                </a:tc>
                <a:tc>
                  <a:txBody>
                    <a:bodyPr/>
                    <a:lstStyle/>
                    <a:p>
                      <a:pPr algn="ctr"/>
                      <a:r>
                        <a:rPr lang="en-US" sz="1400" b="1" dirty="0" smtClean="0">
                          <a:solidFill>
                            <a:schemeClr val="bg1"/>
                          </a:solidFill>
                        </a:rPr>
                        <a:t>8</a:t>
                      </a:r>
                      <a:endParaRPr lang="en-US" sz="1400" b="1" dirty="0">
                        <a:solidFill>
                          <a:schemeClr val="bg1"/>
                        </a:solidFill>
                        <a:latin typeface="Arial Narrow" panose="020B0606020202030204" pitchFamily="34" charset="0"/>
                      </a:endParaRPr>
                    </a:p>
                  </a:txBody>
                  <a:tcPr/>
                </a:tc>
                <a:tc>
                  <a:txBody>
                    <a:bodyPr/>
                    <a:lstStyle/>
                    <a:p>
                      <a:pPr algn="ctr"/>
                      <a:r>
                        <a:rPr lang="en-US" sz="1400" b="1" dirty="0" smtClean="0">
                          <a:solidFill>
                            <a:schemeClr val="bg1"/>
                          </a:solidFill>
                        </a:rPr>
                        <a:t>9</a:t>
                      </a:r>
                      <a:endParaRPr lang="en-US" sz="1400" b="1" dirty="0">
                        <a:solidFill>
                          <a:schemeClr val="bg1"/>
                        </a:solidFill>
                        <a:latin typeface="Arial Narrow" panose="020B0606020202030204" pitchFamily="34" charset="0"/>
                      </a:endParaRPr>
                    </a:p>
                  </a:txBody>
                  <a:tcPr/>
                </a:tc>
                <a:tc>
                  <a:txBody>
                    <a:bodyPr/>
                    <a:lstStyle/>
                    <a:p>
                      <a:pPr algn="ctr"/>
                      <a:r>
                        <a:rPr lang="en-US" sz="1400" b="1" dirty="0" smtClean="0">
                          <a:solidFill>
                            <a:schemeClr val="bg1"/>
                          </a:solidFill>
                        </a:rPr>
                        <a:t>10</a:t>
                      </a:r>
                      <a:endParaRPr lang="en-US" sz="1400" b="1" dirty="0">
                        <a:solidFill>
                          <a:schemeClr val="bg1"/>
                        </a:solidFill>
                        <a:latin typeface="Arial Narrow" panose="020B0606020202030204" pitchFamily="34" charset="0"/>
                      </a:endParaRPr>
                    </a:p>
                  </a:txBody>
                  <a:tcPr/>
                </a:tc>
                <a:tc>
                  <a:txBody>
                    <a:bodyPr/>
                    <a:lstStyle/>
                    <a:p>
                      <a:pPr algn="ctr"/>
                      <a:r>
                        <a:rPr lang="en-US" sz="1400" b="1" dirty="0" smtClean="0">
                          <a:solidFill>
                            <a:schemeClr val="bg1"/>
                          </a:solidFill>
                        </a:rPr>
                        <a:t>11</a:t>
                      </a:r>
                      <a:endParaRPr lang="en-US" sz="1400" b="1" dirty="0">
                        <a:solidFill>
                          <a:schemeClr val="bg1"/>
                        </a:solidFill>
                        <a:latin typeface="Arial Narrow" panose="020B0606020202030204" pitchFamily="34" charset="0"/>
                      </a:endParaRPr>
                    </a:p>
                  </a:txBody>
                  <a:tcPr/>
                </a:tc>
                <a:tc>
                  <a:txBody>
                    <a:bodyPr/>
                    <a:lstStyle/>
                    <a:p>
                      <a:pPr algn="ctr"/>
                      <a:r>
                        <a:rPr lang="en-US" sz="1400" b="1" dirty="0" smtClean="0">
                          <a:solidFill>
                            <a:schemeClr val="bg1"/>
                          </a:solidFill>
                        </a:rPr>
                        <a:t>12</a:t>
                      </a:r>
                      <a:endParaRPr lang="en-US" sz="1400" b="1" dirty="0">
                        <a:solidFill>
                          <a:schemeClr val="bg1"/>
                        </a:solidFill>
                        <a:latin typeface="Arial Narrow" panose="020B0606020202030204" pitchFamily="34" charset="0"/>
                      </a:endParaRPr>
                    </a:p>
                  </a:txBody>
                  <a:tcPr/>
                </a:tc>
                <a:tc>
                  <a:txBody>
                    <a:bodyPr/>
                    <a:lstStyle/>
                    <a:p>
                      <a:pPr algn="ctr"/>
                      <a:r>
                        <a:rPr lang="en-US" sz="1400" b="1" dirty="0" smtClean="0">
                          <a:solidFill>
                            <a:schemeClr val="bg1"/>
                          </a:solidFill>
                        </a:rPr>
                        <a:t>13</a:t>
                      </a:r>
                      <a:endParaRPr lang="en-US" sz="1400" b="1" dirty="0">
                        <a:solidFill>
                          <a:schemeClr val="bg1"/>
                        </a:solidFill>
                        <a:latin typeface="Arial Narrow" panose="020B0606020202030204" pitchFamily="34" charset="0"/>
                      </a:endParaRPr>
                    </a:p>
                  </a:txBody>
                  <a:tcPr/>
                </a:tc>
                <a:tc>
                  <a:txBody>
                    <a:bodyPr/>
                    <a:lstStyle/>
                    <a:p>
                      <a:pPr algn="ctr"/>
                      <a:r>
                        <a:rPr lang="en-US" sz="1400" b="1" dirty="0" smtClean="0">
                          <a:solidFill>
                            <a:schemeClr val="bg1"/>
                          </a:solidFill>
                        </a:rPr>
                        <a:t>14</a:t>
                      </a:r>
                      <a:endParaRPr lang="en-US" sz="1400" b="1" dirty="0">
                        <a:solidFill>
                          <a:schemeClr val="bg1"/>
                        </a:solidFill>
                        <a:latin typeface="Arial Narrow" panose="020B0606020202030204" pitchFamily="34" charset="0"/>
                      </a:endParaRPr>
                    </a:p>
                  </a:txBody>
                  <a:tcPr/>
                </a:tc>
                <a:tc>
                  <a:txBody>
                    <a:bodyPr/>
                    <a:lstStyle/>
                    <a:p>
                      <a:pPr algn="ctr"/>
                      <a:r>
                        <a:rPr lang="en-US" sz="1400" b="1" dirty="0" smtClean="0">
                          <a:solidFill>
                            <a:schemeClr val="bg1"/>
                          </a:solidFill>
                        </a:rPr>
                        <a:t>15</a:t>
                      </a:r>
                      <a:endParaRPr lang="en-US" sz="1400" b="1" dirty="0">
                        <a:solidFill>
                          <a:schemeClr val="bg1"/>
                        </a:solidFill>
                        <a:latin typeface="Arial Narrow" panose="020B0606020202030204" pitchFamily="34" charset="0"/>
                      </a:endParaRP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137385444"/>
              </p:ext>
            </p:extLst>
          </p:nvPr>
        </p:nvGraphicFramePr>
        <p:xfrm>
          <a:off x="228589" y="2391295"/>
          <a:ext cx="8696895" cy="3110345"/>
        </p:xfrm>
        <a:graphic>
          <a:graphicData uri="http://schemas.openxmlformats.org/drawingml/2006/table">
            <a:tbl>
              <a:tblPr firstRow="1" bandRow="1">
                <a:tableStyleId>{2D5ABB26-0587-4C30-8999-92F81FD0307C}</a:tableStyleId>
              </a:tblPr>
              <a:tblGrid>
                <a:gridCol w="579793"/>
                <a:gridCol w="579793"/>
                <a:gridCol w="579793"/>
                <a:gridCol w="579793"/>
                <a:gridCol w="579793"/>
                <a:gridCol w="579793"/>
                <a:gridCol w="579793"/>
                <a:gridCol w="579793"/>
                <a:gridCol w="579793"/>
                <a:gridCol w="579793"/>
                <a:gridCol w="579793"/>
                <a:gridCol w="579793"/>
                <a:gridCol w="579793"/>
                <a:gridCol w="579793"/>
                <a:gridCol w="579793"/>
              </a:tblGrid>
              <a:tr h="309233">
                <a:tc gridSpan="15">
                  <a:txBody>
                    <a:bodyPr/>
                    <a:lstStyle/>
                    <a:p>
                      <a:r>
                        <a:rPr lang="en-US" sz="2400" b="1" dirty="0" smtClean="0">
                          <a:latin typeface="Arial Narrow" panose="020B0606020202030204" pitchFamily="34" charset="0"/>
                        </a:rPr>
                        <a:t>Community Specialists</a:t>
                      </a:r>
                    </a:p>
                    <a:p>
                      <a:endParaRPr lang="en-US" sz="1800" b="1" dirty="0">
                        <a:latin typeface="Arial Narrow" panose="020B0606020202030204" pitchFamily="34" charset="0"/>
                      </a:endParaRPr>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691640">
                <a:tc>
                  <a:txBody>
                    <a:bodyPr/>
                    <a:lstStyle/>
                    <a:p>
                      <a:pPr algn="ctr"/>
                      <a:r>
                        <a:rPr lang="en-US" sz="1400" dirty="0" smtClean="0">
                          <a:latin typeface="Arial Narrow" panose="020B0606020202030204" pitchFamily="34" charset="0"/>
                        </a:rPr>
                        <a:t>Participant</a:t>
                      </a:r>
                      <a:r>
                        <a:rPr lang="en-US" sz="1400" baseline="0" dirty="0" smtClean="0">
                          <a:latin typeface="Arial Narrow" panose="020B0606020202030204" pitchFamily="34" charset="0"/>
                        </a:rPr>
                        <a:t> Recruitment    (80 CS’s)</a:t>
                      </a:r>
                      <a:endParaRPr lang="en-US" sz="1400" dirty="0">
                        <a:latin typeface="Arial Narrow" panose="020B0606020202030204" pitchFamily="34" charset="0"/>
                      </a:endParaRPr>
                    </a:p>
                  </a:txBody>
                  <a:tcPr vert="vert27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Arial Narrow" panose="020B0606020202030204" pitchFamily="34" charset="0"/>
                        </a:rPr>
                        <a:t>Needs &amp; Competency Assessment</a:t>
                      </a:r>
                      <a:r>
                        <a:rPr lang="en-US" sz="1400" baseline="0" dirty="0" smtClean="0">
                          <a:latin typeface="Arial Narrow" panose="020B0606020202030204" pitchFamily="34" charset="0"/>
                        </a:rPr>
                        <a:t> </a:t>
                      </a:r>
                      <a:endParaRPr lang="en-US" sz="1400" dirty="0">
                        <a:latin typeface="Arial Narrow" panose="020B0606020202030204" pitchFamily="34" charset="0"/>
                      </a:endParaRPr>
                    </a:p>
                  </a:txBody>
                  <a:tcPr vert="vert270"/>
                </a:tc>
                <a:tc>
                  <a:txBody>
                    <a:bodyPr/>
                    <a:lstStyle/>
                    <a:p>
                      <a:pPr algn="ctr"/>
                      <a:r>
                        <a:rPr lang="en-US" sz="1400" dirty="0" smtClean="0">
                          <a:latin typeface="Arial Narrow" panose="020B0606020202030204" pitchFamily="34" charset="0"/>
                        </a:rPr>
                        <a:t>Participant Resources</a:t>
                      </a:r>
                      <a:r>
                        <a:rPr lang="en-US" sz="1400" baseline="0" dirty="0" smtClean="0">
                          <a:latin typeface="Arial Narrow" panose="020B0606020202030204" pitchFamily="34" charset="0"/>
                        </a:rPr>
                        <a:t> &amp; Tools</a:t>
                      </a:r>
                      <a:endParaRPr lang="en-US" sz="1400" dirty="0">
                        <a:latin typeface="Arial Narrow" panose="020B0606020202030204" pitchFamily="34" charset="0"/>
                      </a:endParaRPr>
                    </a:p>
                  </a:txBody>
                  <a:tcPr vert="vert270"/>
                </a:tc>
                <a:tc>
                  <a:txBody>
                    <a:bodyPr/>
                    <a:lstStyle/>
                    <a:p>
                      <a:pPr algn="ctr"/>
                      <a:r>
                        <a:rPr lang="en-US" sz="1400" dirty="0" smtClean="0">
                          <a:latin typeface="Arial Narrow" panose="020B0606020202030204" pitchFamily="34" charset="0"/>
                        </a:rPr>
                        <a:t>Practice Assessment</a:t>
                      </a:r>
                      <a:endParaRPr lang="en-US" sz="1400" dirty="0">
                        <a:latin typeface="Arial Narrow" panose="020B0606020202030204" pitchFamily="34" charset="0"/>
                      </a:endParaRPr>
                    </a:p>
                  </a:txBody>
                  <a:tcPr vert="vert270"/>
                </a:tc>
                <a:tc>
                  <a:txBody>
                    <a:bodyPr/>
                    <a:lstStyle/>
                    <a:p>
                      <a:pPr algn="ctr"/>
                      <a:r>
                        <a:rPr lang="en-US" sz="1400" dirty="0" smtClean="0">
                          <a:latin typeface="Arial Narrow" panose="020B0606020202030204" pitchFamily="34" charset="0"/>
                        </a:rPr>
                        <a:t>Interactive Feedback</a:t>
                      </a:r>
                      <a:endParaRPr lang="en-US" sz="1400" dirty="0">
                        <a:latin typeface="Arial Narrow" panose="020B0606020202030204" pitchFamily="34" charset="0"/>
                      </a:endParaRPr>
                    </a:p>
                  </a:txBody>
                  <a:tcPr vert="vert270"/>
                </a:tc>
                <a:tc>
                  <a:txBody>
                    <a:bodyPr/>
                    <a:lstStyle/>
                    <a:p>
                      <a:pPr algn="ctr"/>
                      <a:r>
                        <a:rPr lang="en-US" sz="1400" dirty="0" smtClean="0">
                          <a:latin typeface="Arial Narrow" panose="020B0606020202030204" pitchFamily="34" charset="0"/>
                        </a:rPr>
                        <a:t>Patient Survey</a:t>
                      </a:r>
                      <a:endParaRPr lang="en-US" sz="1400" dirty="0">
                        <a:latin typeface="Arial Narrow" panose="020B0606020202030204" pitchFamily="34" charset="0"/>
                      </a:endParaRPr>
                    </a:p>
                  </a:txBody>
                  <a:tcPr vert="vert270"/>
                </a:tc>
                <a:tc>
                  <a:txBody>
                    <a:bodyPr/>
                    <a:lstStyle/>
                    <a:p>
                      <a:pPr algn="ctr"/>
                      <a:r>
                        <a:rPr lang="en-US" sz="1400" dirty="0" smtClean="0">
                          <a:latin typeface="Arial Narrow" panose="020B0606020202030204" pitchFamily="34" charset="0"/>
                        </a:rPr>
                        <a:t>Learning from Self-Assessment A</a:t>
                      </a:r>
                      <a:endParaRPr lang="en-US" sz="1400" dirty="0">
                        <a:latin typeface="Arial Narrow" panose="020B0606020202030204" pitchFamily="34" charset="0"/>
                      </a:endParaRPr>
                    </a:p>
                  </a:txBody>
                  <a:tcPr vert="vert270"/>
                </a:tc>
                <a:tc>
                  <a:txBody>
                    <a:bodyPr/>
                    <a:lstStyle/>
                    <a:p>
                      <a:pPr algn="ctr"/>
                      <a:r>
                        <a:rPr lang="en-US" sz="1400" dirty="0" smtClean="0">
                          <a:latin typeface="Arial Narrow" panose="020B0606020202030204" pitchFamily="34" charset="0"/>
                        </a:rPr>
                        <a:t>Practice</a:t>
                      </a:r>
                      <a:r>
                        <a:rPr lang="en-US" sz="1400" baseline="0" dirty="0" smtClean="0">
                          <a:latin typeface="Arial Narrow" panose="020B0606020202030204" pitchFamily="34" charset="0"/>
                        </a:rPr>
                        <a:t> Reassessment</a:t>
                      </a:r>
                      <a:endParaRPr lang="en-US" sz="1400" dirty="0">
                        <a:latin typeface="Arial Narrow" panose="020B0606020202030204" pitchFamily="34" charset="0"/>
                      </a:endParaRPr>
                    </a:p>
                  </a:txBody>
                  <a:tcPr vert="vert270"/>
                </a:tc>
                <a:tc>
                  <a:txBody>
                    <a:bodyPr/>
                    <a:lstStyle/>
                    <a:p>
                      <a:pPr algn="ctr"/>
                      <a:r>
                        <a:rPr lang="en-US" sz="1400" dirty="0" smtClean="0">
                          <a:latin typeface="Arial Narrow" panose="020B0606020202030204" pitchFamily="34" charset="0"/>
                        </a:rPr>
                        <a:t>Newsletter </a:t>
                      </a:r>
                      <a:endParaRPr lang="en-US" sz="1400" dirty="0">
                        <a:latin typeface="Arial Narrow" panose="020B0606020202030204" pitchFamily="34" charset="0"/>
                      </a:endParaRPr>
                    </a:p>
                  </a:txBody>
                  <a:tcPr vert="vert270"/>
                </a:tc>
                <a:tc>
                  <a:txBody>
                    <a:bodyPr/>
                    <a:lstStyle/>
                    <a:p>
                      <a:pPr algn="ctr"/>
                      <a:r>
                        <a:rPr lang="en-US" sz="1400" dirty="0" smtClean="0">
                          <a:latin typeface="Arial Narrow" panose="020B0606020202030204" pitchFamily="34" charset="0"/>
                        </a:rPr>
                        <a:t>Learning from Self-Assessment B</a:t>
                      </a:r>
                      <a:endParaRPr lang="en-US" sz="1400" dirty="0">
                        <a:latin typeface="Arial Narrow" panose="020B0606020202030204" pitchFamily="34" charset="0"/>
                      </a:endParaRPr>
                    </a:p>
                  </a:txBody>
                  <a:tcPr vert="vert270"/>
                </a:tc>
                <a:tc>
                  <a:txBody>
                    <a:bodyPr/>
                    <a:lstStyle/>
                    <a:p>
                      <a:pPr algn="ctr"/>
                      <a:r>
                        <a:rPr lang="en-US" sz="1400" dirty="0" smtClean="0">
                          <a:latin typeface="Arial Narrow" panose="020B0606020202030204" pitchFamily="34" charset="0"/>
                        </a:rPr>
                        <a:t>Live/Virtual Regional Focus Group Meetings</a:t>
                      </a:r>
                      <a:endParaRPr lang="en-US" sz="1400" dirty="0">
                        <a:latin typeface="Arial Narrow" panose="020B0606020202030204" pitchFamily="34" charset="0"/>
                      </a:endParaRPr>
                    </a:p>
                  </a:txBody>
                  <a:tcPr vert="vert270"/>
                </a:tc>
                <a:tc>
                  <a:txBody>
                    <a:bodyPr/>
                    <a:lstStyle/>
                    <a:p>
                      <a:pPr algn="ctr"/>
                      <a:r>
                        <a:rPr lang="en-US" sz="1400" dirty="0" smtClean="0">
                          <a:latin typeface="Arial Narrow" panose="020B0606020202030204" pitchFamily="34" charset="0"/>
                        </a:rPr>
                        <a:t>Practice Assessment</a:t>
                      </a:r>
                      <a:endParaRPr lang="en-US" sz="1400" dirty="0">
                        <a:latin typeface="Arial Narrow" panose="020B0606020202030204" pitchFamily="34" charset="0"/>
                      </a:endParaRPr>
                    </a:p>
                  </a:txBody>
                  <a:tcPr vert="vert270"/>
                </a:tc>
                <a:tc>
                  <a:txBody>
                    <a:bodyPr/>
                    <a:lstStyle/>
                    <a:p>
                      <a:pPr algn="ctr"/>
                      <a:r>
                        <a:rPr lang="en-US" sz="1400" dirty="0" smtClean="0">
                          <a:latin typeface="Arial Narrow" panose="020B0606020202030204" pitchFamily="34" charset="0"/>
                        </a:rPr>
                        <a:t>Interactive Feedback</a:t>
                      </a:r>
                      <a:endParaRPr lang="en-US" sz="1400" dirty="0">
                        <a:latin typeface="Arial Narrow" panose="020B0606020202030204" pitchFamily="34" charset="0"/>
                      </a:endParaRPr>
                    </a:p>
                  </a:txBody>
                  <a:tcPr vert="vert270"/>
                </a:tc>
                <a:tc>
                  <a:txBody>
                    <a:bodyPr/>
                    <a:lstStyle/>
                    <a:p>
                      <a:pPr algn="ctr"/>
                      <a:r>
                        <a:rPr lang="en-US" sz="1400" dirty="0" smtClean="0">
                          <a:latin typeface="Arial Narrow" panose="020B0606020202030204" pitchFamily="34" charset="0"/>
                        </a:rPr>
                        <a:t>Practice Reassessment</a:t>
                      </a:r>
                      <a:endParaRPr lang="en-US" sz="1400" dirty="0">
                        <a:latin typeface="Arial Narrow" panose="020B0606020202030204" pitchFamily="34" charset="0"/>
                      </a:endParaRPr>
                    </a:p>
                  </a:txBody>
                  <a:tcPr vert="vert270"/>
                </a:tc>
                <a:tc>
                  <a:txBody>
                    <a:bodyPr/>
                    <a:lstStyle/>
                    <a:p>
                      <a:pPr algn="ctr"/>
                      <a:r>
                        <a:rPr lang="en-US" sz="1400" dirty="0" smtClean="0">
                          <a:latin typeface="Arial Narrow" panose="020B0606020202030204" pitchFamily="34" charset="0"/>
                        </a:rPr>
                        <a:t>Program Evaluation &amp; Completion</a:t>
                      </a:r>
                      <a:endParaRPr lang="en-US" sz="1400" dirty="0">
                        <a:latin typeface="Arial Narrow" panose="020B0606020202030204" pitchFamily="34" charset="0"/>
                      </a:endParaRPr>
                    </a:p>
                  </a:txBody>
                  <a:tcPr vert="vert270"/>
                </a:tc>
              </a:tr>
              <a:tr h="687185">
                <a:tc>
                  <a:txBody>
                    <a:bodyPr/>
                    <a:lstStyle/>
                    <a:p>
                      <a:endParaRPr lang="en-US" sz="1800" b="1" dirty="0">
                        <a:latin typeface="Arial Narrow" panose="020B0606020202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dirty="0">
                        <a:latin typeface="Arial Narrow" panose="020B0606020202030204" pitchFamily="34" charset="0"/>
                      </a:endParaRPr>
                    </a:p>
                  </a:txBody>
                  <a:tcPr/>
                </a:tc>
                <a:tc>
                  <a:txBody>
                    <a:bodyPr/>
                    <a:lstStyle/>
                    <a:p>
                      <a:endParaRPr lang="en-US" sz="1800" b="1" dirty="0">
                        <a:latin typeface="Arial Narrow" panose="020B0606020202030204" pitchFamily="34" charset="0"/>
                      </a:endParaRPr>
                    </a:p>
                  </a:txBody>
                  <a:tcPr/>
                </a:tc>
                <a:tc gridSpan="7">
                  <a:txBody>
                    <a:bodyPr/>
                    <a:lstStyle/>
                    <a:p>
                      <a:pPr algn="ctr"/>
                      <a:endParaRPr lang="en-US" sz="1800" b="1" dirty="0" smtClean="0">
                        <a:latin typeface="Arial Narrow" panose="020B0606020202030204" pitchFamily="34" charset="0"/>
                      </a:endParaRPr>
                    </a:p>
                    <a:p>
                      <a:pPr algn="ctr"/>
                      <a:r>
                        <a:rPr lang="en-US" sz="1800" b="1" dirty="0" smtClean="0">
                          <a:latin typeface="Arial Narrow" panose="020B0606020202030204" pitchFamily="34" charset="0"/>
                        </a:rPr>
                        <a:t>Phase 1 (Sept – Oct</a:t>
                      </a:r>
                      <a:r>
                        <a:rPr lang="en-US" sz="1800" b="1" baseline="0" dirty="0" smtClean="0">
                          <a:latin typeface="Arial Narrow" panose="020B0606020202030204" pitchFamily="34" charset="0"/>
                        </a:rPr>
                        <a:t> 2015</a:t>
                      </a:r>
                      <a:r>
                        <a:rPr lang="en-US" sz="1800" b="1" dirty="0" smtClean="0">
                          <a:latin typeface="Arial Narrow" panose="020B0606020202030204" pitchFamily="34" charset="0"/>
                        </a:rPr>
                        <a:t>)</a:t>
                      </a:r>
                      <a:endParaRPr lang="en-US" sz="1800" b="1" dirty="0">
                        <a:latin typeface="Arial Narrow" panose="020B0606020202030204" pitchFamily="34" charset="0"/>
                      </a:endParaRP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gridSpan="5">
                  <a:txBody>
                    <a:bodyPr/>
                    <a:lstStyle/>
                    <a:p>
                      <a:pPr algn="ctr"/>
                      <a:endParaRPr lang="en-US" sz="1800" b="1" dirty="0" smtClean="0">
                        <a:latin typeface="Arial Narrow" panose="020B0606020202030204" pitchFamily="34" charset="0"/>
                      </a:endParaRPr>
                    </a:p>
                    <a:p>
                      <a:pPr algn="ctr"/>
                      <a:r>
                        <a:rPr lang="en-US" sz="1800" b="1" dirty="0" smtClean="0">
                          <a:latin typeface="Arial Narrow" panose="020B0606020202030204" pitchFamily="34" charset="0"/>
                        </a:rPr>
                        <a:t>Phase 2 (Oct</a:t>
                      </a:r>
                      <a:r>
                        <a:rPr lang="en-US" sz="1800" b="1" baseline="0" dirty="0" smtClean="0">
                          <a:latin typeface="Arial Narrow" panose="020B0606020202030204" pitchFamily="34" charset="0"/>
                        </a:rPr>
                        <a:t> 2015 – Apr 2016)</a:t>
                      </a:r>
                      <a:endParaRPr lang="en-US" sz="1800" b="1" dirty="0">
                        <a:latin typeface="Arial Narrow" panose="020B0606020202030204" pitchFamily="34" charset="0"/>
                      </a:endParaRPr>
                    </a:p>
                  </a:txBody>
                  <a:tcPr/>
                </a:tc>
                <a:tc hMerge="1">
                  <a:txBody>
                    <a:bodyPr/>
                    <a:lstStyle/>
                    <a:p>
                      <a:pPr algn="ctr"/>
                      <a:endParaRPr lang="en-US" sz="1200" dirty="0"/>
                    </a:p>
                  </a:txBody>
                  <a:tcPr/>
                </a:tc>
                <a:tc hMerge="1">
                  <a:txBody>
                    <a:bodyPr/>
                    <a:lstStyle/>
                    <a:p>
                      <a:pPr algn="ctr"/>
                      <a:endParaRPr lang="en-US" sz="1200" dirty="0"/>
                    </a:p>
                  </a:txBody>
                  <a:tcPr/>
                </a:tc>
                <a:tc hMerge="1">
                  <a:txBody>
                    <a:bodyPr/>
                    <a:lstStyle/>
                    <a:p>
                      <a:pPr algn="ctr"/>
                      <a:endParaRPr lang="en-US" sz="1200" dirty="0"/>
                    </a:p>
                  </a:txBody>
                  <a:tcPr/>
                </a:tc>
                <a:tc hMerge="1">
                  <a:txBody>
                    <a:bodyPr/>
                    <a:lstStyle/>
                    <a:p>
                      <a:pPr algn="ctr"/>
                      <a:endParaRPr lang="en-US" sz="1200" dirty="0"/>
                    </a:p>
                  </a:txBody>
                  <a:tcPr/>
                </a:tc>
              </a:tr>
            </a:tbl>
          </a:graphicData>
        </a:graphic>
      </p:graphicFrame>
      <p:sp>
        <p:nvSpPr>
          <p:cNvPr id="6" name="Rectangle 5"/>
          <p:cNvSpPr/>
          <p:nvPr/>
        </p:nvSpPr>
        <p:spPr>
          <a:xfrm>
            <a:off x="0" y="6650726"/>
            <a:ext cx="8726037" cy="193761"/>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CA">
              <a:solidFill>
                <a:prstClr val="black"/>
              </a:solidFill>
            </a:endParaRPr>
          </a:p>
        </p:txBody>
      </p:sp>
      <p:pic>
        <p:nvPicPr>
          <p:cNvPr id="7" name="Picture 2" descr="C:\Users\goldinl.CTU\AppData\Local\Microsoft\Windows\Temporary Internet Files\Content.Outlook\OQUTX7GM\CHRC logo_HEARTicon (2).jpg"/>
          <p:cNvPicPr>
            <a:picLocks noChangeAspect="1" noChangeArrowheads="1"/>
          </p:cNvPicPr>
          <p:nvPr/>
        </p:nvPicPr>
        <p:blipFill>
          <a:blip r:embed="rId2" cstate="print">
            <a:clrChange>
              <a:clrFrom>
                <a:srgbClr val="FFFDFC"/>
              </a:clrFrom>
              <a:clrTo>
                <a:srgbClr val="FFFDFC">
                  <a:alpha val="0"/>
                </a:srgbClr>
              </a:clrTo>
            </a:clrChange>
            <a:grayscl/>
            <a:extLst>
              <a:ext uri="{28A0092B-C50C-407E-A947-70E740481C1C}">
                <a14:useLocalDpi xmlns:a14="http://schemas.microsoft.com/office/drawing/2010/main" val="0"/>
              </a:ext>
            </a:extLst>
          </a:blip>
          <a:srcRect/>
          <a:stretch>
            <a:fillRect/>
          </a:stretch>
        </p:blipFill>
        <p:spPr bwMode="auto">
          <a:xfrm>
            <a:off x="8784402" y="6551221"/>
            <a:ext cx="282167" cy="29326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0" y="1219200"/>
            <a:ext cx="91440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 y="0"/>
            <a:ext cx="2745740" cy="783635"/>
          </a:xfrm>
          <a:prstGeom prst="rect">
            <a:avLst/>
          </a:prstGeom>
        </p:spPr>
      </p:pic>
      <p:sp>
        <p:nvSpPr>
          <p:cNvPr id="13" name="Right Brace 12"/>
          <p:cNvSpPr/>
          <p:nvPr/>
        </p:nvSpPr>
        <p:spPr>
          <a:xfrm rot="5400000">
            <a:off x="3581400" y="3200400"/>
            <a:ext cx="304800" cy="3505200"/>
          </a:xfrm>
          <a:prstGeom prst="rightBrace">
            <a:avLst>
              <a:gd name="adj1" fmla="val 0"/>
              <a:gd name="adj2" fmla="val 50000"/>
            </a:avLst>
          </a:prstGeom>
          <a:ln>
            <a:solidFill>
              <a:srgbClr val="BB054A"/>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solidFill>
                <a:prstClr val="black"/>
              </a:solidFill>
            </a:endParaRPr>
          </a:p>
        </p:txBody>
      </p:sp>
      <p:sp>
        <p:nvSpPr>
          <p:cNvPr id="14" name="Right Brace 13"/>
          <p:cNvSpPr/>
          <p:nvPr/>
        </p:nvSpPr>
        <p:spPr>
          <a:xfrm rot="5400000">
            <a:off x="7048500" y="3314699"/>
            <a:ext cx="304800" cy="3276600"/>
          </a:xfrm>
          <a:prstGeom prst="rightBrace">
            <a:avLst/>
          </a:prstGeom>
          <a:ln>
            <a:solidFill>
              <a:srgbClr val="BB054A"/>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solidFill>
                <a:prstClr val="black"/>
              </a:solidFill>
            </a:endParaRPr>
          </a:p>
        </p:txBody>
      </p:sp>
      <p:sp>
        <p:nvSpPr>
          <p:cNvPr id="23" name="Rectangle 22"/>
          <p:cNvSpPr/>
          <p:nvPr/>
        </p:nvSpPr>
        <p:spPr>
          <a:xfrm>
            <a:off x="2514599" y="297359"/>
            <a:ext cx="6551969" cy="769441"/>
          </a:xfrm>
          <a:prstGeom prst="rect">
            <a:avLst/>
          </a:prstGeom>
        </p:spPr>
        <p:txBody>
          <a:bodyPr wrap="square">
            <a:spAutoFit/>
          </a:bodyPr>
          <a:lstStyle/>
          <a:p>
            <a:pPr algn="r"/>
            <a:r>
              <a:rPr lang="en-US" sz="4400" b="1" dirty="0" smtClean="0">
                <a:solidFill>
                  <a:schemeClr val="tx1">
                    <a:lumMod val="65000"/>
                    <a:lumOff val="35000"/>
                  </a:schemeClr>
                </a:solidFill>
                <a:latin typeface="Arial Narrow" panose="020B0606020202030204" pitchFamily="34" charset="0"/>
              </a:rPr>
              <a:t>Specialist Phases</a:t>
            </a:r>
            <a:endParaRPr lang="en-CA" sz="4400" dirty="0">
              <a:solidFill>
                <a:schemeClr val="tx1">
                  <a:lumMod val="65000"/>
                  <a:lumOff val="35000"/>
                </a:schemeClr>
              </a:solidFill>
              <a:latin typeface="Arial Narrow" panose="020B0606020202030204" pitchFamily="34" charset="0"/>
            </a:endParaRPr>
          </a:p>
        </p:txBody>
      </p:sp>
      <p:sp>
        <p:nvSpPr>
          <p:cNvPr id="24" name="Rectangle 23"/>
          <p:cNvSpPr/>
          <p:nvPr/>
        </p:nvSpPr>
        <p:spPr>
          <a:xfrm>
            <a:off x="-1" y="6629400"/>
            <a:ext cx="8726037" cy="261610"/>
          </a:xfrm>
          <a:prstGeom prst="rect">
            <a:avLst/>
          </a:prstGeom>
        </p:spPr>
        <p:txBody>
          <a:bodyPr wrap="square" anchor="t">
            <a:spAutoFit/>
          </a:bodyPr>
          <a:lstStyle/>
          <a:p>
            <a:pPr lvl="1"/>
            <a:r>
              <a:rPr lang="en-US" sz="1100" dirty="0">
                <a:latin typeface="Arial Narrow" panose="020B0606020202030204" pitchFamily="34" charset="0"/>
              </a:rPr>
              <a:t>For Internal Use Only. Not for use in Product Detailing. Company Confidential. Copyright </a:t>
            </a:r>
            <a:r>
              <a:rPr lang="en-US" sz="1100" dirty="0" err="1">
                <a:latin typeface="Arial Narrow" panose="020B0606020202030204" pitchFamily="34" charset="0"/>
              </a:rPr>
              <a:t>Boehringer</a:t>
            </a:r>
            <a:r>
              <a:rPr lang="en-US" sz="1100" dirty="0">
                <a:latin typeface="Arial Narrow" panose="020B0606020202030204" pitchFamily="34" charset="0"/>
              </a:rPr>
              <a:t> </a:t>
            </a:r>
            <a:r>
              <a:rPr lang="en-US" sz="1100" dirty="0" err="1">
                <a:latin typeface="Arial Narrow" panose="020B0606020202030204" pitchFamily="34" charset="0"/>
              </a:rPr>
              <a:t>Ingelheim</a:t>
            </a:r>
            <a:r>
              <a:rPr lang="en-US" sz="1100" dirty="0">
                <a:latin typeface="Arial Narrow" panose="020B0606020202030204" pitchFamily="34" charset="0"/>
              </a:rPr>
              <a:t> and Eli Lilly Canada.</a:t>
            </a:r>
            <a:endParaRPr lang="en-US" sz="1200" dirty="0">
              <a:latin typeface="Arial Narrow" panose="020B0606020202030204" pitchFamily="34" charset="0"/>
            </a:endParaRPr>
          </a:p>
        </p:txBody>
      </p:sp>
    </p:spTree>
    <p:extLst>
      <p:ext uri="{BB962C8B-B14F-4D97-AF65-F5344CB8AC3E}">
        <p14:creationId xmlns:p14="http://schemas.microsoft.com/office/powerpoint/2010/main" val="2857780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al rectangle"/>
          <p:cNvSpPr/>
          <p:nvPr/>
        </p:nvSpPr>
        <p:spPr>
          <a:xfrm>
            <a:off x="0" y="5094955"/>
            <a:ext cx="9144000" cy="12931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teal rectangle"/>
          <p:cNvSpPr/>
          <p:nvPr/>
        </p:nvSpPr>
        <p:spPr>
          <a:xfrm>
            <a:off x="-4313" y="4419445"/>
            <a:ext cx="9144000" cy="473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goldinl.CTU\AppData\Local\Microsoft\Windows\Temporary Internet Files\Content.Outlook\OQUTX7GM\CHRC logo_HEARTicon (2).jpg"/>
          <p:cNvPicPr>
            <a:picLocks noChangeAspect="1" noChangeArrowheads="1"/>
          </p:cNvPicPr>
          <p:nvPr/>
        </p:nvPicPr>
        <p:blipFill>
          <a:blip r:embed="rId2" cstate="print">
            <a:clrChange>
              <a:clrFrom>
                <a:srgbClr val="FFFDFC"/>
              </a:clrFrom>
              <a:clrTo>
                <a:srgbClr val="FFFDFC">
                  <a:alpha val="0"/>
                </a:srgbClr>
              </a:clrTo>
            </a:clrChange>
            <a:grayscl/>
            <a:extLst>
              <a:ext uri="{28A0092B-C50C-407E-A947-70E740481C1C}">
                <a14:useLocalDpi xmlns:a14="http://schemas.microsoft.com/office/drawing/2010/main" val="0"/>
              </a:ext>
            </a:extLst>
          </a:blip>
          <a:srcRect/>
          <a:stretch>
            <a:fillRect/>
          </a:stretch>
        </p:blipFill>
        <p:spPr bwMode="auto">
          <a:xfrm>
            <a:off x="8784402" y="6551221"/>
            <a:ext cx="282167" cy="29326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514598" y="76200"/>
            <a:ext cx="6551969" cy="584775"/>
          </a:xfrm>
          <a:prstGeom prst="rect">
            <a:avLst/>
          </a:prstGeom>
        </p:spPr>
        <p:txBody>
          <a:bodyPr wrap="square">
            <a:spAutoFit/>
          </a:bodyPr>
          <a:lstStyle/>
          <a:p>
            <a:pPr algn="r"/>
            <a:r>
              <a:rPr lang="en-US" sz="3200" b="1" dirty="0" smtClean="0">
                <a:solidFill>
                  <a:srgbClr val="BB054A"/>
                </a:solidFill>
                <a:latin typeface="Arial Narrow" panose="020B0606020202030204" pitchFamily="34" charset="0"/>
              </a:rPr>
              <a:t>Needs </a:t>
            </a:r>
            <a:r>
              <a:rPr lang="en-US" sz="3200" b="1" dirty="0">
                <a:solidFill>
                  <a:srgbClr val="BB054A"/>
                </a:solidFill>
                <a:latin typeface="Arial Narrow" panose="020B0606020202030204" pitchFamily="34" charset="0"/>
              </a:rPr>
              <a:t>and Competency Assessment </a:t>
            </a:r>
          </a:p>
        </p:txBody>
      </p:sp>
      <p:grpSp>
        <p:nvGrpSpPr>
          <p:cNvPr id="121" name="solid tree"/>
          <p:cNvGrpSpPr/>
          <p:nvPr/>
        </p:nvGrpSpPr>
        <p:grpSpPr>
          <a:xfrm>
            <a:off x="70425" y="281712"/>
            <a:ext cx="3915265" cy="6416142"/>
            <a:chOff x="1797050" y="73025"/>
            <a:chExt cx="4119563" cy="6858001"/>
          </a:xfrm>
          <a:solidFill>
            <a:srgbClr val="BB054A"/>
          </a:solidFill>
        </p:grpSpPr>
        <p:sp>
          <p:nvSpPr>
            <p:cNvPr id="122" name="tree trunk"/>
            <p:cNvSpPr>
              <a:spLocks/>
            </p:cNvSpPr>
            <p:nvPr/>
          </p:nvSpPr>
          <p:spPr bwMode="auto">
            <a:xfrm>
              <a:off x="3478213" y="3957638"/>
              <a:ext cx="757238" cy="2973388"/>
            </a:xfrm>
            <a:custGeom>
              <a:avLst/>
              <a:gdLst>
                <a:gd name="T0" fmla="*/ 205 w 233"/>
                <a:gd name="T1" fmla="*/ 917 h 917"/>
                <a:gd name="T2" fmla="*/ 28 w 233"/>
                <a:gd name="T3" fmla="*/ 917 h 917"/>
                <a:gd name="T4" fmla="*/ 0 w 233"/>
                <a:gd name="T5" fmla="*/ 888 h 917"/>
                <a:gd name="T6" fmla="*/ 0 w 233"/>
                <a:gd name="T7" fmla="*/ 29 h 917"/>
                <a:gd name="T8" fmla="*/ 28 w 233"/>
                <a:gd name="T9" fmla="*/ 0 h 917"/>
                <a:gd name="T10" fmla="*/ 205 w 233"/>
                <a:gd name="T11" fmla="*/ 0 h 917"/>
                <a:gd name="T12" fmla="*/ 233 w 233"/>
                <a:gd name="T13" fmla="*/ 29 h 917"/>
                <a:gd name="T14" fmla="*/ 233 w 233"/>
                <a:gd name="T15" fmla="*/ 888 h 917"/>
                <a:gd name="T16" fmla="*/ 205 w 233"/>
                <a:gd name="T17" fmla="*/ 917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917">
                  <a:moveTo>
                    <a:pt x="205" y="917"/>
                  </a:moveTo>
                  <a:cubicBezTo>
                    <a:pt x="28" y="917"/>
                    <a:pt x="28" y="917"/>
                    <a:pt x="28" y="917"/>
                  </a:cubicBezTo>
                  <a:cubicBezTo>
                    <a:pt x="13" y="917"/>
                    <a:pt x="0" y="904"/>
                    <a:pt x="0" y="888"/>
                  </a:cubicBezTo>
                  <a:cubicBezTo>
                    <a:pt x="0" y="29"/>
                    <a:pt x="0" y="29"/>
                    <a:pt x="0" y="29"/>
                  </a:cubicBezTo>
                  <a:cubicBezTo>
                    <a:pt x="0" y="13"/>
                    <a:pt x="13" y="0"/>
                    <a:pt x="28" y="0"/>
                  </a:cubicBezTo>
                  <a:cubicBezTo>
                    <a:pt x="205" y="0"/>
                    <a:pt x="205" y="0"/>
                    <a:pt x="205" y="0"/>
                  </a:cubicBezTo>
                  <a:cubicBezTo>
                    <a:pt x="220" y="0"/>
                    <a:pt x="233" y="13"/>
                    <a:pt x="233" y="29"/>
                  </a:cubicBezTo>
                  <a:cubicBezTo>
                    <a:pt x="233" y="888"/>
                    <a:pt x="233" y="888"/>
                    <a:pt x="233" y="888"/>
                  </a:cubicBezTo>
                  <a:cubicBezTo>
                    <a:pt x="233" y="904"/>
                    <a:pt x="220" y="917"/>
                    <a:pt x="205" y="917"/>
                  </a:cubicBezTo>
                  <a:close/>
                </a:path>
              </a:pathLst>
            </a:custGeom>
            <a:grpFill/>
            <a:ln w="349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3" name="tree top"/>
            <p:cNvSpPr>
              <a:spLocks noChangeArrowheads="1"/>
            </p:cNvSpPr>
            <p:nvPr/>
          </p:nvSpPr>
          <p:spPr bwMode="auto">
            <a:xfrm>
              <a:off x="1797050" y="73025"/>
              <a:ext cx="4119563" cy="4114800"/>
            </a:xfrm>
            <a:prstGeom prst="ellipse">
              <a:avLst/>
            </a:prstGeom>
            <a:grpFill/>
            <a:ln w="349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grpSp>
        <p:nvGrpSpPr>
          <p:cNvPr id="124" name="tree lines"/>
          <p:cNvGrpSpPr/>
          <p:nvPr/>
        </p:nvGrpSpPr>
        <p:grpSpPr>
          <a:xfrm>
            <a:off x="536636" y="734344"/>
            <a:ext cx="3000949" cy="5816877"/>
            <a:chOff x="2263261" y="525658"/>
            <a:chExt cx="3000949" cy="5926459"/>
          </a:xfrm>
          <a:solidFill>
            <a:sysClr val="windowText" lastClr="000000">
              <a:lumMod val="85000"/>
              <a:lumOff val="15000"/>
            </a:sysClr>
          </a:solidFill>
        </p:grpSpPr>
        <p:sp>
          <p:nvSpPr>
            <p:cNvPr id="125" name="line"/>
            <p:cNvSpPr>
              <a:spLocks/>
            </p:cNvSpPr>
            <p:nvPr/>
          </p:nvSpPr>
          <p:spPr bwMode="auto">
            <a:xfrm>
              <a:off x="3728279" y="525658"/>
              <a:ext cx="52808" cy="5926458"/>
            </a:xfrm>
            <a:custGeom>
              <a:avLst/>
              <a:gdLst>
                <a:gd name="T0" fmla="*/ 9 w 17"/>
                <a:gd name="T1" fmla="*/ 1923 h 1923"/>
                <a:gd name="T2" fmla="*/ 0 w 17"/>
                <a:gd name="T3" fmla="*/ 1914 h 1923"/>
                <a:gd name="T4" fmla="*/ 0 w 17"/>
                <a:gd name="T5" fmla="*/ 9 h 1923"/>
                <a:gd name="T6" fmla="*/ 9 w 17"/>
                <a:gd name="T7" fmla="*/ 0 h 1923"/>
                <a:gd name="T8" fmla="*/ 17 w 17"/>
                <a:gd name="T9" fmla="*/ 9 h 1923"/>
                <a:gd name="T10" fmla="*/ 17 w 17"/>
                <a:gd name="T11" fmla="*/ 1914 h 1923"/>
                <a:gd name="T12" fmla="*/ 9 w 17"/>
                <a:gd name="T13" fmla="*/ 1923 h 1923"/>
              </a:gdLst>
              <a:ahLst/>
              <a:cxnLst>
                <a:cxn ang="0">
                  <a:pos x="T0" y="T1"/>
                </a:cxn>
                <a:cxn ang="0">
                  <a:pos x="T2" y="T3"/>
                </a:cxn>
                <a:cxn ang="0">
                  <a:pos x="T4" y="T5"/>
                </a:cxn>
                <a:cxn ang="0">
                  <a:pos x="T6" y="T7"/>
                </a:cxn>
                <a:cxn ang="0">
                  <a:pos x="T8" y="T9"/>
                </a:cxn>
                <a:cxn ang="0">
                  <a:pos x="T10" y="T11"/>
                </a:cxn>
                <a:cxn ang="0">
                  <a:pos x="T12" y="T13"/>
                </a:cxn>
              </a:cxnLst>
              <a:rect l="0" t="0" r="r" b="b"/>
              <a:pathLst>
                <a:path w="17" h="1923">
                  <a:moveTo>
                    <a:pt x="9" y="1923"/>
                  </a:moveTo>
                  <a:cubicBezTo>
                    <a:pt x="4" y="1923"/>
                    <a:pt x="0" y="1919"/>
                    <a:pt x="0" y="1914"/>
                  </a:cubicBezTo>
                  <a:cubicBezTo>
                    <a:pt x="0" y="9"/>
                    <a:pt x="0" y="9"/>
                    <a:pt x="0" y="9"/>
                  </a:cubicBezTo>
                  <a:cubicBezTo>
                    <a:pt x="0" y="4"/>
                    <a:pt x="4" y="0"/>
                    <a:pt x="9" y="0"/>
                  </a:cubicBezTo>
                  <a:cubicBezTo>
                    <a:pt x="13" y="0"/>
                    <a:pt x="17" y="4"/>
                    <a:pt x="17" y="9"/>
                  </a:cubicBezTo>
                  <a:cubicBezTo>
                    <a:pt x="17" y="1914"/>
                    <a:pt x="17" y="1914"/>
                    <a:pt x="17" y="1914"/>
                  </a:cubicBezTo>
                  <a:cubicBezTo>
                    <a:pt x="17" y="1919"/>
                    <a:pt x="13" y="1923"/>
                    <a:pt x="9" y="1923"/>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6" name="line"/>
            <p:cNvSpPr>
              <a:spLocks/>
            </p:cNvSpPr>
            <p:nvPr/>
          </p:nvSpPr>
          <p:spPr bwMode="auto">
            <a:xfrm>
              <a:off x="3820314" y="1790009"/>
              <a:ext cx="1443896" cy="4662107"/>
            </a:xfrm>
            <a:custGeom>
              <a:avLst/>
              <a:gdLst>
                <a:gd name="T0" fmla="*/ 8 w 468"/>
                <a:gd name="T1" fmla="*/ 1513 h 1513"/>
                <a:gd name="T2" fmla="*/ 0 w 468"/>
                <a:gd name="T3" fmla="*/ 1504 h 1513"/>
                <a:gd name="T4" fmla="*/ 0 w 468"/>
                <a:gd name="T5" fmla="*/ 152 h 1513"/>
                <a:gd name="T6" fmla="*/ 150 w 468"/>
                <a:gd name="T7" fmla="*/ 0 h 1513"/>
                <a:gd name="T8" fmla="*/ 460 w 468"/>
                <a:gd name="T9" fmla="*/ 0 h 1513"/>
                <a:gd name="T10" fmla="*/ 468 w 468"/>
                <a:gd name="T11" fmla="*/ 9 h 1513"/>
                <a:gd name="T12" fmla="*/ 460 w 468"/>
                <a:gd name="T13" fmla="*/ 18 h 1513"/>
                <a:gd name="T14" fmla="*/ 150 w 468"/>
                <a:gd name="T15" fmla="*/ 18 h 1513"/>
                <a:gd name="T16" fmla="*/ 17 w 468"/>
                <a:gd name="T17" fmla="*/ 152 h 1513"/>
                <a:gd name="T18" fmla="*/ 17 w 468"/>
                <a:gd name="T19" fmla="*/ 1504 h 1513"/>
                <a:gd name="T20" fmla="*/ 8 w 468"/>
                <a:gd name="T21" fmla="*/ 1513 h 1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8" h="1513">
                  <a:moveTo>
                    <a:pt x="8" y="1513"/>
                  </a:moveTo>
                  <a:cubicBezTo>
                    <a:pt x="3" y="1513"/>
                    <a:pt x="0" y="1509"/>
                    <a:pt x="0" y="1504"/>
                  </a:cubicBezTo>
                  <a:cubicBezTo>
                    <a:pt x="0" y="152"/>
                    <a:pt x="0" y="152"/>
                    <a:pt x="0" y="152"/>
                  </a:cubicBezTo>
                  <a:cubicBezTo>
                    <a:pt x="0" y="68"/>
                    <a:pt x="67" y="0"/>
                    <a:pt x="150" y="0"/>
                  </a:cubicBezTo>
                  <a:cubicBezTo>
                    <a:pt x="460" y="0"/>
                    <a:pt x="460" y="0"/>
                    <a:pt x="460" y="0"/>
                  </a:cubicBezTo>
                  <a:cubicBezTo>
                    <a:pt x="465" y="0"/>
                    <a:pt x="468" y="4"/>
                    <a:pt x="468" y="9"/>
                  </a:cubicBezTo>
                  <a:cubicBezTo>
                    <a:pt x="468" y="14"/>
                    <a:pt x="465" y="18"/>
                    <a:pt x="460" y="18"/>
                  </a:cubicBezTo>
                  <a:cubicBezTo>
                    <a:pt x="150" y="18"/>
                    <a:pt x="150" y="18"/>
                    <a:pt x="150" y="18"/>
                  </a:cubicBezTo>
                  <a:cubicBezTo>
                    <a:pt x="77" y="18"/>
                    <a:pt x="17" y="78"/>
                    <a:pt x="17" y="152"/>
                  </a:cubicBezTo>
                  <a:cubicBezTo>
                    <a:pt x="17" y="1504"/>
                    <a:pt x="17" y="1504"/>
                    <a:pt x="17" y="1504"/>
                  </a:cubicBezTo>
                  <a:cubicBezTo>
                    <a:pt x="17" y="1509"/>
                    <a:pt x="13" y="1513"/>
                    <a:pt x="8" y="1513"/>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7" name="line"/>
            <p:cNvSpPr>
              <a:spLocks/>
            </p:cNvSpPr>
            <p:nvPr/>
          </p:nvSpPr>
          <p:spPr bwMode="auto">
            <a:xfrm>
              <a:off x="2540875" y="2917063"/>
              <a:ext cx="1054632" cy="3535054"/>
            </a:xfrm>
            <a:custGeom>
              <a:avLst/>
              <a:gdLst>
                <a:gd name="T0" fmla="*/ 333 w 342"/>
                <a:gd name="T1" fmla="*/ 1147 h 1147"/>
                <a:gd name="T2" fmla="*/ 325 w 342"/>
                <a:gd name="T3" fmla="*/ 1138 h 1147"/>
                <a:gd name="T4" fmla="*/ 325 w 342"/>
                <a:gd name="T5" fmla="*/ 151 h 1147"/>
                <a:gd name="T6" fmla="*/ 191 w 342"/>
                <a:gd name="T7" fmla="*/ 17 h 1147"/>
                <a:gd name="T8" fmla="*/ 9 w 342"/>
                <a:gd name="T9" fmla="*/ 17 h 1147"/>
                <a:gd name="T10" fmla="*/ 0 w 342"/>
                <a:gd name="T11" fmla="*/ 8 h 1147"/>
                <a:gd name="T12" fmla="*/ 9 w 342"/>
                <a:gd name="T13" fmla="*/ 0 h 1147"/>
                <a:gd name="T14" fmla="*/ 191 w 342"/>
                <a:gd name="T15" fmla="*/ 0 h 1147"/>
                <a:gd name="T16" fmla="*/ 342 w 342"/>
                <a:gd name="T17" fmla="*/ 151 h 1147"/>
                <a:gd name="T18" fmla="*/ 342 w 342"/>
                <a:gd name="T19" fmla="*/ 1138 h 1147"/>
                <a:gd name="T20" fmla="*/ 333 w 342"/>
                <a:gd name="T21" fmla="*/ 1147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2" h="1147">
                  <a:moveTo>
                    <a:pt x="333" y="1147"/>
                  </a:moveTo>
                  <a:cubicBezTo>
                    <a:pt x="329" y="1147"/>
                    <a:pt x="325" y="1143"/>
                    <a:pt x="325" y="1138"/>
                  </a:cubicBezTo>
                  <a:cubicBezTo>
                    <a:pt x="325" y="151"/>
                    <a:pt x="325" y="151"/>
                    <a:pt x="325" y="151"/>
                  </a:cubicBezTo>
                  <a:cubicBezTo>
                    <a:pt x="325" y="77"/>
                    <a:pt x="265" y="17"/>
                    <a:pt x="191" y="17"/>
                  </a:cubicBezTo>
                  <a:cubicBezTo>
                    <a:pt x="9" y="17"/>
                    <a:pt x="9" y="17"/>
                    <a:pt x="9" y="17"/>
                  </a:cubicBezTo>
                  <a:cubicBezTo>
                    <a:pt x="4" y="17"/>
                    <a:pt x="0" y="13"/>
                    <a:pt x="0" y="8"/>
                  </a:cubicBezTo>
                  <a:cubicBezTo>
                    <a:pt x="0" y="4"/>
                    <a:pt x="4" y="0"/>
                    <a:pt x="9" y="0"/>
                  </a:cubicBezTo>
                  <a:cubicBezTo>
                    <a:pt x="191" y="0"/>
                    <a:pt x="191" y="0"/>
                    <a:pt x="191" y="0"/>
                  </a:cubicBezTo>
                  <a:cubicBezTo>
                    <a:pt x="274" y="0"/>
                    <a:pt x="342" y="67"/>
                    <a:pt x="342" y="151"/>
                  </a:cubicBezTo>
                  <a:cubicBezTo>
                    <a:pt x="342" y="1138"/>
                    <a:pt x="342" y="1138"/>
                    <a:pt x="342" y="1138"/>
                  </a:cubicBezTo>
                  <a:cubicBezTo>
                    <a:pt x="342" y="1143"/>
                    <a:pt x="338" y="1147"/>
                    <a:pt x="333" y="1147"/>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8" name="line"/>
            <p:cNvSpPr>
              <a:spLocks/>
            </p:cNvSpPr>
            <p:nvPr/>
          </p:nvSpPr>
          <p:spPr bwMode="auto">
            <a:xfrm>
              <a:off x="3907823" y="2642466"/>
              <a:ext cx="1228141" cy="3809651"/>
            </a:xfrm>
            <a:custGeom>
              <a:avLst/>
              <a:gdLst>
                <a:gd name="T0" fmla="*/ 9 w 398"/>
                <a:gd name="T1" fmla="*/ 1236 h 1236"/>
                <a:gd name="T2" fmla="*/ 0 w 398"/>
                <a:gd name="T3" fmla="*/ 1227 h 1236"/>
                <a:gd name="T4" fmla="*/ 0 w 398"/>
                <a:gd name="T5" fmla="*/ 151 h 1236"/>
                <a:gd name="T6" fmla="*/ 9 w 398"/>
                <a:gd name="T7" fmla="*/ 143 h 1236"/>
                <a:gd name="T8" fmla="*/ 142 w 398"/>
                <a:gd name="T9" fmla="*/ 9 h 1236"/>
                <a:gd name="T10" fmla="*/ 151 w 398"/>
                <a:gd name="T11" fmla="*/ 0 h 1236"/>
                <a:gd name="T12" fmla="*/ 389 w 398"/>
                <a:gd name="T13" fmla="*/ 0 h 1236"/>
                <a:gd name="T14" fmla="*/ 398 w 398"/>
                <a:gd name="T15" fmla="*/ 9 h 1236"/>
                <a:gd name="T16" fmla="*/ 389 w 398"/>
                <a:gd name="T17" fmla="*/ 18 h 1236"/>
                <a:gd name="T18" fmla="*/ 159 w 398"/>
                <a:gd name="T19" fmla="*/ 18 h 1236"/>
                <a:gd name="T20" fmla="*/ 18 w 398"/>
                <a:gd name="T21" fmla="*/ 160 h 1236"/>
                <a:gd name="T22" fmla="*/ 18 w 398"/>
                <a:gd name="T23" fmla="*/ 1227 h 1236"/>
                <a:gd name="T24" fmla="*/ 9 w 398"/>
                <a:gd name="T25" fmla="*/ 123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8" h="1236">
                  <a:moveTo>
                    <a:pt x="9" y="1236"/>
                  </a:moveTo>
                  <a:cubicBezTo>
                    <a:pt x="4" y="1236"/>
                    <a:pt x="0" y="1232"/>
                    <a:pt x="0" y="1227"/>
                  </a:cubicBezTo>
                  <a:cubicBezTo>
                    <a:pt x="0" y="151"/>
                    <a:pt x="0" y="151"/>
                    <a:pt x="0" y="151"/>
                  </a:cubicBezTo>
                  <a:cubicBezTo>
                    <a:pt x="0" y="146"/>
                    <a:pt x="4" y="143"/>
                    <a:pt x="9" y="143"/>
                  </a:cubicBezTo>
                  <a:cubicBezTo>
                    <a:pt x="83" y="143"/>
                    <a:pt x="142" y="83"/>
                    <a:pt x="142" y="9"/>
                  </a:cubicBezTo>
                  <a:cubicBezTo>
                    <a:pt x="142" y="4"/>
                    <a:pt x="146" y="0"/>
                    <a:pt x="151" y="0"/>
                  </a:cubicBezTo>
                  <a:cubicBezTo>
                    <a:pt x="389" y="0"/>
                    <a:pt x="389" y="0"/>
                    <a:pt x="389" y="0"/>
                  </a:cubicBezTo>
                  <a:cubicBezTo>
                    <a:pt x="394" y="0"/>
                    <a:pt x="398" y="4"/>
                    <a:pt x="398" y="9"/>
                  </a:cubicBezTo>
                  <a:cubicBezTo>
                    <a:pt x="398" y="14"/>
                    <a:pt x="394" y="18"/>
                    <a:pt x="389" y="18"/>
                  </a:cubicBezTo>
                  <a:cubicBezTo>
                    <a:pt x="159" y="18"/>
                    <a:pt x="159" y="18"/>
                    <a:pt x="159" y="18"/>
                  </a:cubicBezTo>
                  <a:cubicBezTo>
                    <a:pt x="155" y="94"/>
                    <a:pt x="94" y="155"/>
                    <a:pt x="18" y="160"/>
                  </a:cubicBezTo>
                  <a:cubicBezTo>
                    <a:pt x="18" y="1227"/>
                    <a:pt x="18" y="1227"/>
                    <a:pt x="18" y="1227"/>
                  </a:cubicBezTo>
                  <a:cubicBezTo>
                    <a:pt x="18" y="1232"/>
                    <a:pt x="14" y="1236"/>
                    <a:pt x="9" y="1236"/>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9" name="line"/>
            <p:cNvSpPr>
              <a:spLocks/>
            </p:cNvSpPr>
            <p:nvPr/>
          </p:nvSpPr>
          <p:spPr bwMode="auto">
            <a:xfrm>
              <a:off x="2263261" y="1710045"/>
              <a:ext cx="1428808" cy="4742072"/>
            </a:xfrm>
            <a:custGeom>
              <a:avLst/>
              <a:gdLst>
                <a:gd name="T0" fmla="*/ 454 w 463"/>
                <a:gd name="T1" fmla="*/ 1539 h 1539"/>
                <a:gd name="T2" fmla="*/ 445 w 463"/>
                <a:gd name="T3" fmla="*/ 1530 h 1539"/>
                <a:gd name="T4" fmla="*/ 445 w 463"/>
                <a:gd name="T5" fmla="*/ 159 h 1539"/>
                <a:gd name="T6" fmla="*/ 303 w 463"/>
                <a:gd name="T7" fmla="*/ 18 h 1539"/>
                <a:gd name="T8" fmla="*/ 9 w 463"/>
                <a:gd name="T9" fmla="*/ 18 h 1539"/>
                <a:gd name="T10" fmla="*/ 0 w 463"/>
                <a:gd name="T11" fmla="*/ 9 h 1539"/>
                <a:gd name="T12" fmla="*/ 9 w 463"/>
                <a:gd name="T13" fmla="*/ 0 h 1539"/>
                <a:gd name="T14" fmla="*/ 312 w 463"/>
                <a:gd name="T15" fmla="*/ 0 h 1539"/>
                <a:gd name="T16" fmla="*/ 320 w 463"/>
                <a:gd name="T17" fmla="*/ 9 h 1539"/>
                <a:gd name="T18" fmla="*/ 454 w 463"/>
                <a:gd name="T19" fmla="*/ 142 h 1539"/>
                <a:gd name="T20" fmla="*/ 463 w 463"/>
                <a:gd name="T21" fmla="*/ 151 h 1539"/>
                <a:gd name="T22" fmla="*/ 463 w 463"/>
                <a:gd name="T23" fmla="*/ 1530 h 1539"/>
                <a:gd name="T24" fmla="*/ 454 w 463"/>
                <a:gd name="T25" fmla="*/ 1539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3" h="1539">
                  <a:moveTo>
                    <a:pt x="454" y="1539"/>
                  </a:moveTo>
                  <a:cubicBezTo>
                    <a:pt x="449" y="1539"/>
                    <a:pt x="445" y="1535"/>
                    <a:pt x="445" y="1530"/>
                  </a:cubicBezTo>
                  <a:cubicBezTo>
                    <a:pt x="445" y="159"/>
                    <a:pt x="445" y="159"/>
                    <a:pt x="445" y="159"/>
                  </a:cubicBezTo>
                  <a:cubicBezTo>
                    <a:pt x="369" y="155"/>
                    <a:pt x="308" y="94"/>
                    <a:pt x="303" y="18"/>
                  </a:cubicBezTo>
                  <a:cubicBezTo>
                    <a:pt x="9" y="18"/>
                    <a:pt x="9" y="18"/>
                    <a:pt x="9" y="18"/>
                  </a:cubicBezTo>
                  <a:cubicBezTo>
                    <a:pt x="4" y="18"/>
                    <a:pt x="0" y="14"/>
                    <a:pt x="0" y="9"/>
                  </a:cubicBezTo>
                  <a:cubicBezTo>
                    <a:pt x="0" y="4"/>
                    <a:pt x="4" y="0"/>
                    <a:pt x="9" y="0"/>
                  </a:cubicBezTo>
                  <a:cubicBezTo>
                    <a:pt x="312" y="0"/>
                    <a:pt x="312" y="0"/>
                    <a:pt x="312" y="0"/>
                  </a:cubicBezTo>
                  <a:cubicBezTo>
                    <a:pt x="317" y="0"/>
                    <a:pt x="320" y="4"/>
                    <a:pt x="320" y="9"/>
                  </a:cubicBezTo>
                  <a:cubicBezTo>
                    <a:pt x="320" y="83"/>
                    <a:pt x="380" y="142"/>
                    <a:pt x="454" y="142"/>
                  </a:cubicBezTo>
                  <a:cubicBezTo>
                    <a:pt x="459" y="142"/>
                    <a:pt x="463" y="146"/>
                    <a:pt x="463" y="151"/>
                  </a:cubicBezTo>
                  <a:cubicBezTo>
                    <a:pt x="463" y="1530"/>
                    <a:pt x="463" y="1530"/>
                    <a:pt x="463" y="1530"/>
                  </a:cubicBezTo>
                  <a:cubicBezTo>
                    <a:pt x="463" y="1535"/>
                    <a:pt x="459" y="1539"/>
                    <a:pt x="454" y="1539"/>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0" name="line"/>
            <p:cNvSpPr>
              <a:spLocks/>
            </p:cNvSpPr>
            <p:nvPr/>
          </p:nvSpPr>
          <p:spPr bwMode="auto">
            <a:xfrm>
              <a:off x="3830875" y="2337694"/>
              <a:ext cx="505439" cy="502422"/>
            </a:xfrm>
            <a:custGeom>
              <a:avLst/>
              <a:gdLst>
                <a:gd name="T0" fmla="*/ 9 w 164"/>
                <a:gd name="T1" fmla="*/ 163 h 163"/>
                <a:gd name="T2" fmla="*/ 0 w 164"/>
                <a:gd name="T3" fmla="*/ 155 h 163"/>
                <a:gd name="T4" fmla="*/ 9 w 164"/>
                <a:gd name="T5" fmla="*/ 146 h 163"/>
                <a:gd name="T6" fmla="*/ 146 w 164"/>
                <a:gd name="T7" fmla="*/ 8 h 163"/>
                <a:gd name="T8" fmla="*/ 155 w 164"/>
                <a:gd name="T9" fmla="*/ 0 h 163"/>
                <a:gd name="T10" fmla="*/ 164 w 164"/>
                <a:gd name="T11" fmla="*/ 8 h 163"/>
                <a:gd name="T12" fmla="*/ 9 w 164"/>
                <a:gd name="T13" fmla="*/ 163 h 163"/>
              </a:gdLst>
              <a:ahLst/>
              <a:cxnLst>
                <a:cxn ang="0">
                  <a:pos x="T0" y="T1"/>
                </a:cxn>
                <a:cxn ang="0">
                  <a:pos x="T2" y="T3"/>
                </a:cxn>
                <a:cxn ang="0">
                  <a:pos x="T4" y="T5"/>
                </a:cxn>
                <a:cxn ang="0">
                  <a:pos x="T6" y="T7"/>
                </a:cxn>
                <a:cxn ang="0">
                  <a:pos x="T8" y="T9"/>
                </a:cxn>
                <a:cxn ang="0">
                  <a:pos x="T10" y="T11"/>
                </a:cxn>
                <a:cxn ang="0">
                  <a:pos x="T12" y="T13"/>
                </a:cxn>
              </a:cxnLst>
              <a:rect l="0" t="0" r="r" b="b"/>
              <a:pathLst>
                <a:path w="164" h="163">
                  <a:moveTo>
                    <a:pt x="9" y="163"/>
                  </a:moveTo>
                  <a:cubicBezTo>
                    <a:pt x="4" y="163"/>
                    <a:pt x="0" y="159"/>
                    <a:pt x="0" y="155"/>
                  </a:cubicBezTo>
                  <a:cubicBezTo>
                    <a:pt x="0" y="150"/>
                    <a:pt x="4" y="146"/>
                    <a:pt x="9" y="146"/>
                  </a:cubicBezTo>
                  <a:cubicBezTo>
                    <a:pt x="85" y="146"/>
                    <a:pt x="146" y="84"/>
                    <a:pt x="146" y="8"/>
                  </a:cubicBezTo>
                  <a:cubicBezTo>
                    <a:pt x="146" y="4"/>
                    <a:pt x="150" y="0"/>
                    <a:pt x="155" y="0"/>
                  </a:cubicBezTo>
                  <a:cubicBezTo>
                    <a:pt x="160" y="0"/>
                    <a:pt x="164" y="4"/>
                    <a:pt x="164" y="8"/>
                  </a:cubicBezTo>
                  <a:cubicBezTo>
                    <a:pt x="164" y="94"/>
                    <a:pt x="94" y="163"/>
                    <a:pt x="9" y="163"/>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1" name="line"/>
            <p:cNvSpPr>
              <a:spLocks/>
            </p:cNvSpPr>
            <p:nvPr/>
          </p:nvSpPr>
          <p:spPr bwMode="auto">
            <a:xfrm>
              <a:off x="3925928" y="3371203"/>
              <a:ext cx="706106" cy="440562"/>
            </a:xfrm>
            <a:custGeom>
              <a:avLst/>
              <a:gdLst>
                <a:gd name="T0" fmla="*/ 56 w 229"/>
                <a:gd name="T1" fmla="*/ 143 h 143"/>
                <a:gd name="T2" fmla="*/ 8 w 229"/>
                <a:gd name="T3" fmla="*/ 136 h 143"/>
                <a:gd name="T4" fmla="*/ 2 w 229"/>
                <a:gd name="T5" fmla="*/ 125 h 143"/>
                <a:gd name="T6" fmla="*/ 12 w 229"/>
                <a:gd name="T7" fmla="*/ 119 h 143"/>
                <a:gd name="T8" fmla="*/ 211 w 229"/>
                <a:gd name="T9" fmla="*/ 8 h 143"/>
                <a:gd name="T10" fmla="*/ 222 w 229"/>
                <a:gd name="T11" fmla="*/ 2 h 143"/>
                <a:gd name="T12" fmla="*/ 228 w 229"/>
                <a:gd name="T13" fmla="*/ 12 h 143"/>
                <a:gd name="T14" fmla="*/ 56 w 229"/>
                <a:gd name="T15" fmla="*/ 143 h 1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43">
                  <a:moveTo>
                    <a:pt x="56" y="143"/>
                  </a:moveTo>
                  <a:cubicBezTo>
                    <a:pt x="40" y="143"/>
                    <a:pt x="24" y="140"/>
                    <a:pt x="8" y="136"/>
                  </a:cubicBezTo>
                  <a:cubicBezTo>
                    <a:pt x="3" y="135"/>
                    <a:pt x="0" y="130"/>
                    <a:pt x="2" y="125"/>
                  </a:cubicBezTo>
                  <a:cubicBezTo>
                    <a:pt x="3" y="121"/>
                    <a:pt x="8" y="118"/>
                    <a:pt x="12" y="119"/>
                  </a:cubicBezTo>
                  <a:cubicBezTo>
                    <a:pt x="98" y="143"/>
                    <a:pt x="187" y="93"/>
                    <a:pt x="211" y="8"/>
                  </a:cubicBezTo>
                  <a:cubicBezTo>
                    <a:pt x="212" y="3"/>
                    <a:pt x="217" y="0"/>
                    <a:pt x="222" y="2"/>
                  </a:cubicBezTo>
                  <a:cubicBezTo>
                    <a:pt x="226" y="3"/>
                    <a:pt x="229" y="8"/>
                    <a:pt x="228" y="12"/>
                  </a:cubicBezTo>
                  <a:cubicBezTo>
                    <a:pt x="205" y="91"/>
                    <a:pt x="134" y="143"/>
                    <a:pt x="56" y="143"/>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2" name="line"/>
            <p:cNvSpPr>
              <a:spLocks/>
            </p:cNvSpPr>
            <p:nvPr/>
          </p:nvSpPr>
          <p:spPr bwMode="auto">
            <a:xfrm>
              <a:off x="3034243" y="1160851"/>
              <a:ext cx="734773" cy="455649"/>
            </a:xfrm>
            <a:custGeom>
              <a:avLst/>
              <a:gdLst>
                <a:gd name="T0" fmla="*/ 180 w 238"/>
                <a:gd name="T1" fmla="*/ 147 h 148"/>
                <a:gd name="T2" fmla="*/ 1 w 238"/>
                <a:gd name="T3" fmla="*/ 12 h 148"/>
                <a:gd name="T4" fmla="*/ 7 w 238"/>
                <a:gd name="T5" fmla="*/ 1 h 148"/>
                <a:gd name="T6" fmla="*/ 18 w 238"/>
                <a:gd name="T7" fmla="*/ 7 h 148"/>
                <a:gd name="T8" fmla="*/ 226 w 238"/>
                <a:gd name="T9" fmla="*/ 123 h 148"/>
                <a:gd name="T10" fmla="*/ 237 w 238"/>
                <a:gd name="T11" fmla="*/ 129 h 148"/>
                <a:gd name="T12" fmla="*/ 231 w 238"/>
                <a:gd name="T13" fmla="*/ 139 h 148"/>
                <a:gd name="T14" fmla="*/ 180 w 238"/>
                <a:gd name="T15" fmla="*/ 147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8" h="148">
                  <a:moveTo>
                    <a:pt x="180" y="147"/>
                  </a:moveTo>
                  <a:cubicBezTo>
                    <a:pt x="99" y="147"/>
                    <a:pt x="25" y="93"/>
                    <a:pt x="1" y="12"/>
                  </a:cubicBezTo>
                  <a:cubicBezTo>
                    <a:pt x="0" y="7"/>
                    <a:pt x="3" y="2"/>
                    <a:pt x="7" y="1"/>
                  </a:cubicBezTo>
                  <a:cubicBezTo>
                    <a:pt x="12" y="0"/>
                    <a:pt x="17" y="2"/>
                    <a:pt x="18" y="7"/>
                  </a:cubicBezTo>
                  <a:cubicBezTo>
                    <a:pt x="43" y="96"/>
                    <a:pt x="137" y="148"/>
                    <a:pt x="226" y="123"/>
                  </a:cubicBezTo>
                  <a:cubicBezTo>
                    <a:pt x="231" y="122"/>
                    <a:pt x="235" y="124"/>
                    <a:pt x="237" y="129"/>
                  </a:cubicBezTo>
                  <a:cubicBezTo>
                    <a:pt x="238" y="133"/>
                    <a:pt x="235" y="138"/>
                    <a:pt x="231" y="139"/>
                  </a:cubicBezTo>
                  <a:cubicBezTo>
                    <a:pt x="214" y="144"/>
                    <a:pt x="197" y="147"/>
                    <a:pt x="180" y="147"/>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3" name="line"/>
            <p:cNvSpPr>
              <a:spLocks/>
            </p:cNvSpPr>
            <p:nvPr/>
          </p:nvSpPr>
          <p:spPr bwMode="auto">
            <a:xfrm>
              <a:off x="3111191" y="2411623"/>
              <a:ext cx="580878" cy="478281"/>
            </a:xfrm>
            <a:custGeom>
              <a:avLst/>
              <a:gdLst>
                <a:gd name="T0" fmla="*/ 178 w 188"/>
                <a:gd name="T1" fmla="*/ 155 h 155"/>
                <a:gd name="T2" fmla="*/ 170 w 188"/>
                <a:gd name="T3" fmla="*/ 148 h 155"/>
                <a:gd name="T4" fmla="*/ 11 w 188"/>
                <a:gd name="T5" fmla="*/ 30 h 155"/>
                <a:gd name="T6" fmla="*/ 1 w 188"/>
                <a:gd name="T7" fmla="*/ 23 h 155"/>
                <a:gd name="T8" fmla="*/ 8 w 188"/>
                <a:gd name="T9" fmla="*/ 13 h 155"/>
                <a:gd name="T10" fmla="*/ 187 w 188"/>
                <a:gd name="T11" fmla="*/ 145 h 155"/>
                <a:gd name="T12" fmla="*/ 180 w 188"/>
                <a:gd name="T13" fmla="*/ 155 h 155"/>
                <a:gd name="T14" fmla="*/ 178 w 188"/>
                <a:gd name="T15" fmla="*/ 155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8" h="155">
                  <a:moveTo>
                    <a:pt x="178" y="155"/>
                  </a:moveTo>
                  <a:cubicBezTo>
                    <a:pt x="174" y="155"/>
                    <a:pt x="170" y="152"/>
                    <a:pt x="170" y="148"/>
                  </a:cubicBezTo>
                  <a:cubicBezTo>
                    <a:pt x="158" y="72"/>
                    <a:pt x="87" y="19"/>
                    <a:pt x="11" y="30"/>
                  </a:cubicBezTo>
                  <a:cubicBezTo>
                    <a:pt x="6" y="31"/>
                    <a:pt x="2" y="28"/>
                    <a:pt x="1" y="23"/>
                  </a:cubicBezTo>
                  <a:cubicBezTo>
                    <a:pt x="0" y="18"/>
                    <a:pt x="4" y="14"/>
                    <a:pt x="8" y="13"/>
                  </a:cubicBezTo>
                  <a:cubicBezTo>
                    <a:pt x="94" y="0"/>
                    <a:pt x="174" y="60"/>
                    <a:pt x="187" y="145"/>
                  </a:cubicBezTo>
                  <a:cubicBezTo>
                    <a:pt x="188" y="150"/>
                    <a:pt x="184" y="154"/>
                    <a:pt x="180" y="155"/>
                  </a:cubicBezTo>
                  <a:cubicBezTo>
                    <a:pt x="179" y="155"/>
                    <a:pt x="179" y="155"/>
                    <a:pt x="178" y="155"/>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4" name="line"/>
            <p:cNvSpPr>
              <a:spLocks/>
            </p:cNvSpPr>
            <p:nvPr/>
          </p:nvSpPr>
          <p:spPr bwMode="auto">
            <a:xfrm>
              <a:off x="3730024" y="1178957"/>
              <a:ext cx="980702" cy="315334"/>
            </a:xfrm>
            <a:custGeom>
              <a:avLst/>
              <a:gdLst>
                <a:gd name="T0" fmla="*/ 139 w 318"/>
                <a:gd name="T1" fmla="*/ 102 h 102"/>
                <a:gd name="T2" fmla="*/ 4 w 318"/>
                <a:gd name="T3" fmla="*/ 55 h 102"/>
                <a:gd name="T4" fmla="*/ 3 w 318"/>
                <a:gd name="T5" fmla="*/ 43 h 102"/>
                <a:gd name="T6" fmla="*/ 15 w 318"/>
                <a:gd name="T7" fmla="*/ 42 h 102"/>
                <a:gd name="T8" fmla="*/ 166 w 318"/>
                <a:gd name="T9" fmla="*/ 83 h 102"/>
                <a:gd name="T10" fmla="*/ 302 w 318"/>
                <a:gd name="T11" fmla="*/ 5 h 102"/>
                <a:gd name="T12" fmla="*/ 314 w 318"/>
                <a:gd name="T13" fmla="*/ 3 h 102"/>
                <a:gd name="T14" fmla="*/ 315 w 318"/>
                <a:gd name="T15" fmla="*/ 15 h 102"/>
                <a:gd name="T16" fmla="*/ 168 w 318"/>
                <a:gd name="T17" fmla="*/ 100 h 102"/>
                <a:gd name="T18" fmla="*/ 139 w 318"/>
                <a:gd name="T1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102">
                  <a:moveTo>
                    <a:pt x="139" y="102"/>
                  </a:moveTo>
                  <a:cubicBezTo>
                    <a:pt x="90" y="102"/>
                    <a:pt x="43" y="86"/>
                    <a:pt x="4" y="55"/>
                  </a:cubicBezTo>
                  <a:cubicBezTo>
                    <a:pt x="0" y="53"/>
                    <a:pt x="0" y="47"/>
                    <a:pt x="3" y="43"/>
                  </a:cubicBezTo>
                  <a:cubicBezTo>
                    <a:pt x="5" y="40"/>
                    <a:pt x="11" y="39"/>
                    <a:pt x="15" y="42"/>
                  </a:cubicBezTo>
                  <a:cubicBezTo>
                    <a:pt x="58" y="75"/>
                    <a:pt x="112" y="90"/>
                    <a:pt x="166" y="83"/>
                  </a:cubicBezTo>
                  <a:cubicBezTo>
                    <a:pt x="220" y="76"/>
                    <a:pt x="268" y="48"/>
                    <a:pt x="302" y="5"/>
                  </a:cubicBezTo>
                  <a:cubicBezTo>
                    <a:pt x="305" y="1"/>
                    <a:pt x="310" y="0"/>
                    <a:pt x="314" y="3"/>
                  </a:cubicBezTo>
                  <a:cubicBezTo>
                    <a:pt x="317" y="6"/>
                    <a:pt x="318" y="11"/>
                    <a:pt x="315" y="15"/>
                  </a:cubicBezTo>
                  <a:cubicBezTo>
                    <a:pt x="279" y="62"/>
                    <a:pt x="227" y="92"/>
                    <a:pt x="168" y="100"/>
                  </a:cubicBezTo>
                  <a:cubicBezTo>
                    <a:pt x="158" y="101"/>
                    <a:pt x="149" y="102"/>
                    <a:pt x="139" y="102"/>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5" name="line"/>
            <p:cNvSpPr>
              <a:spLocks/>
            </p:cNvSpPr>
            <p:nvPr/>
          </p:nvSpPr>
          <p:spPr bwMode="auto">
            <a:xfrm>
              <a:off x="3081016" y="3188642"/>
              <a:ext cx="496387" cy="354562"/>
            </a:xfrm>
            <a:custGeom>
              <a:avLst/>
              <a:gdLst>
                <a:gd name="T0" fmla="*/ 9 w 161"/>
                <a:gd name="T1" fmla="*/ 115 h 115"/>
                <a:gd name="T2" fmla="*/ 7 w 161"/>
                <a:gd name="T3" fmla="*/ 115 h 115"/>
                <a:gd name="T4" fmla="*/ 1 w 161"/>
                <a:gd name="T5" fmla="*/ 104 h 115"/>
                <a:gd name="T6" fmla="*/ 154 w 161"/>
                <a:gd name="T7" fmla="*/ 18 h 115"/>
                <a:gd name="T8" fmla="*/ 160 w 161"/>
                <a:gd name="T9" fmla="*/ 29 h 115"/>
                <a:gd name="T10" fmla="*/ 149 w 161"/>
                <a:gd name="T11" fmla="*/ 35 h 115"/>
                <a:gd name="T12" fmla="*/ 68 w 161"/>
                <a:gd name="T13" fmla="*/ 45 h 115"/>
                <a:gd name="T14" fmla="*/ 18 w 161"/>
                <a:gd name="T15" fmla="*/ 109 h 115"/>
                <a:gd name="T16" fmla="*/ 9 w 161"/>
                <a:gd name="T1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115">
                  <a:moveTo>
                    <a:pt x="9" y="115"/>
                  </a:moveTo>
                  <a:cubicBezTo>
                    <a:pt x="9" y="115"/>
                    <a:pt x="8" y="115"/>
                    <a:pt x="7" y="115"/>
                  </a:cubicBezTo>
                  <a:cubicBezTo>
                    <a:pt x="2" y="114"/>
                    <a:pt x="0" y="109"/>
                    <a:pt x="1" y="104"/>
                  </a:cubicBezTo>
                  <a:cubicBezTo>
                    <a:pt x="20" y="38"/>
                    <a:pt x="88" y="0"/>
                    <a:pt x="154" y="18"/>
                  </a:cubicBezTo>
                  <a:cubicBezTo>
                    <a:pt x="159" y="20"/>
                    <a:pt x="161" y="24"/>
                    <a:pt x="160" y="29"/>
                  </a:cubicBezTo>
                  <a:cubicBezTo>
                    <a:pt x="159" y="33"/>
                    <a:pt x="154" y="36"/>
                    <a:pt x="149" y="35"/>
                  </a:cubicBezTo>
                  <a:cubicBezTo>
                    <a:pt x="122" y="27"/>
                    <a:pt x="93" y="31"/>
                    <a:pt x="68" y="45"/>
                  </a:cubicBezTo>
                  <a:cubicBezTo>
                    <a:pt x="43" y="59"/>
                    <a:pt x="25" y="81"/>
                    <a:pt x="18" y="109"/>
                  </a:cubicBezTo>
                  <a:cubicBezTo>
                    <a:pt x="17" y="113"/>
                    <a:pt x="13" y="115"/>
                    <a:pt x="9" y="115"/>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sp>
        <p:nvSpPr>
          <p:cNvPr id="136" name="circle"/>
          <p:cNvSpPr>
            <a:spLocks noChangeArrowheads="1"/>
          </p:cNvSpPr>
          <p:nvPr/>
        </p:nvSpPr>
        <p:spPr bwMode="auto">
          <a:xfrm>
            <a:off x="1558075" y="417502"/>
            <a:ext cx="924878" cy="924878"/>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7" name="circle"/>
          <p:cNvSpPr>
            <a:spLocks noChangeArrowheads="1"/>
          </p:cNvSpPr>
          <p:nvPr/>
        </p:nvSpPr>
        <p:spPr bwMode="auto">
          <a:xfrm>
            <a:off x="2988391" y="1606414"/>
            <a:ext cx="840387" cy="838877"/>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8" name="circle"/>
          <p:cNvSpPr>
            <a:spLocks noChangeArrowheads="1"/>
          </p:cNvSpPr>
          <p:nvPr/>
        </p:nvSpPr>
        <p:spPr bwMode="auto">
          <a:xfrm>
            <a:off x="236390" y="1490239"/>
            <a:ext cx="911299" cy="911299"/>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9" name="circle"/>
          <p:cNvSpPr>
            <a:spLocks noChangeArrowheads="1"/>
          </p:cNvSpPr>
          <p:nvPr/>
        </p:nvSpPr>
        <p:spPr bwMode="auto">
          <a:xfrm>
            <a:off x="3041198" y="2540345"/>
            <a:ext cx="663860" cy="662352"/>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0" name="circle"/>
          <p:cNvSpPr>
            <a:spLocks noChangeArrowheads="1"/>
          </p:cNvSpPr>
          <p:nvPr/>
        </p:nvSpPr>
        <p:spPr bwMode="auto">
          <a:xfrm>
            <a:off x="495899" y="2820977"/>
            <a:ext cx="663860" cy="665369"/>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1" name="circle"/>
          <p:cNvSpPr>
            <a:spLocks noChangeArrowheads="1"/>
          </p:cNvSpPr>
          <p:nvPr/>
        </p:nvSpPr>
        <p:spPr bwMode="auto">
          <a:xfrm>
            <a:off x="2300391" y="2152590"/>
            <a:ext cx="602001" cy="600491"/>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2" name="circle"/>
          <p:cNvSpPr>
            <a:spLocks noChangeArrowheads="1"/>
          </p:cNvSpPr>
          <p:nvPr/>
        </p:nvSpPr>
        <p:spPr bwMode="auto">
          <a:xfrm>
            <a:off x="2562917" y="3160450"/>
            <a:ext cx="639720" cy="641229"/>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3" name="circle"/>
          <p:cNvSpPr>
            <a:spLocks noChangeArrowheads="1"/>
          </p:cNvSpPr>
          <p:nvPr/>
        </p:nvSpPr>
        <p:spPr bwMode="auto">
          <a:xfrm>
            <a:off x="962110" y="2226520"/>
            <a:ext cx="694035" cy="695545"/>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4" name="circle"/>
          <p:cNvSpPr>
            <a:spLocks noChangeArrowheads="1"/>
          </p:cNvSpPr>
          <p:nvPr/>
        </p:nvSpPr>
        <p:spPr bwMode="auto">
          <a:xfrm>
            <a:off x="847443" y="849010"/>
            <a:ext cx="675930" cy="674422"/>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5" name="circle"/>
          <p:cNvSpPr>
            <a:spLocks noChangeArrowheads="1"/>
          </p:cNvSpPr>
          <p:nvPr/>
        </p:nvSpPr>
        <p:spPr bwMode="auto">
          <a:xfrm>
            <a:off x="2552592" y="781116"/>
            <a:ext cx="820772" cy="819264"/>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6" name="circle"/>
          <p:cNvSpPr>
            <a:spLocks noChangeArrowheads="1"/>
          </p:cNvSpPr>
          <p:nvPr/>
        </p:nvSpPr>
        <p:spPr bwMode="auto">
          <a:xfrm>
            <a:off x="1070742" y="3356590"/>
            <a:ext cx="564281" cy="564281"/>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nvGrpSpPr>
          <p:cNvPr id="147" name="people"/>
          <p:cNvGrpSpPr/>
          <p:nvPr/>
        </p:nvGrpSpPr>
        <p:grpSpPr>
          <a:xfrm>
            <a:off x="3084952" y="1776906"/>
            <a:ext cx="647265" cy="434526"/>
            <a:chOff x="4811577" y="1568220"/>
            <a:chExt cx="647265" cy="434526"/>
          </a:xfrm>
        </p:grpSpPr>
        <p:sp>
          <p:nvSpPr>
            <p:cNvPr id="148" name="Freeform 29"/>
            <p:cNvSpPr>
              <a:spLocks/>
            </p:cNvSpPr>
            <p:nvPr/>
          </p:nvSpPr>
          <p:spPr bwMode="auto">
            <a:xfrm>
              <a:off x="4811577" y="1568220"/>
              <a:ext cx="478281" cy="434526"/>
            </a:xfrm>
            <a:custGeom>
              <a:avLst/>
              <a:gdLst>
                <a:gd name="T0" fmla="*/ 154 w 155"/>
                <a:gd name="T1" fmla="*/ 136 h 141"/>
                <a:gd name="T2" fmla="*/ 102 w 155"/>
                <a:gd name="T3" fmla="*/ 94 h 141"/>
                <a:gd name="T4" fmla="*/ 91 w 155"/>
                <a:gd name="T5" fmla="*/ 95 h 141"/>
                <a:gd name="T6" fmla="*/ 91 w 155"/>
                <a:gd name="T7" fmla="*/ 92 h 141"/>
                <a:gd name="T8" fmla="*/ 114 w 155"/>
                <a:gd name="T9" fmla="*/ 48 h 141"/>
                <a:gd name="T10" fmla="*/ 77 w 155"/>
                <a:gd name="T11" fmla="*/ 0 h 141"/>
                <a:gd name="T12" fmla="*/ 41 w 155"/>
                <a:gd name="T13" fmla="*/ 48 h 141"/>
                <a:gd name="T14" fmla="*/ 64 w 155"/>
                <a:gd name="T15" fmla="*/ 92 h 141"/>
                <a:gd name="T16" fmla="*/ 64 w 155"/>
                <a:gd name="T17" fmla="*/ 95 h 141"/>
                <a:gd name="T18" fmla="*/ 53 w 155"/>
                <a:gd name="T19" fmla="*/ 94 h 141"/>
                <a:gd name="T20" fmla="*/ 1 w 155"/>
                <a:gd name="T21" fmla="*/ 136 h 141"/>
                <a:gd name="T22" fmla="*/ 1 w 155"/>
                <a:gd name="T23" fmla="*/ 139 h 141"/>
                <a:gd name="T24" fmla="*/ 4 w 155"/>
                <a:gd name="T25" fmla="*/ 141 h 141"/>
                <a:gd name="T26" fmla="*/ 151 w 155"/>
                <a:gd name="T27" fmla="*/ 141 h 141"/>
                <a:gd name="T28" fmla="*/ 154 w 155"/>
                <a:gd name="T29" fmla="*/ 139 h 141"/>
                <a:gd name="T30" fmla="*/ 154 w 155"/>
                <a:gd name="T31" fmla="*/ 13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141">
                  <a:moveTo>
                    <a:pt x="154" y="136"/>
                  </a:moveTo>
                  <a:cubicBezTo>
                    <a:pt x="145" y="115"/>
                    <a:pt x="133" y="95"/>
                    <a:pt x="102" y="94"/>
                  </a:cubicBezTo>
                  <a:cubicBezTo>
                    <a:pt x="97" y="93"/>
                    <a:pt x="94" y="94"/>
                    <a:pt x="91" y="95"/>
                  </a:cubicBezTo>
                  <a:cubicBezTo>
                    <a:pt x="91" y="92"/>
                    <a:pt x="91" y="92"/>
                    <a:pt x="91" y="92"/>
                  </a:cubicBezTo>
                  <a:cubicBezTo>
                    <a:pt x="104" y="85"/>
                    <a:pt x="114" y="68"/>
                    <a:pt x="114" y="48"/>
                  </a:cubicBezTo>
                  <a:cubicBezTo>
                    <a:pt x="114" y="21"/>
                    <a:pt x="97" y="0"/>
                    <a:pt x="77" y="0"/>
                  </a:cubicBezTo>
                  <a:cubicBezTo>
                    <a:pt x="57" y="0"/>
                    <a:pt x="41" y="21"/>
                    <a:pt x="41" y="48"/>
                  </a:cubicBezTo>
                  <a:cubicBezTo>
                    <a:pt x="41" y="68"/>
                    <a:pt x="51" y="85"/>
                    <a:pt x="64" y="92"/>
                  </a:cubicBezTo>
                  <a:cubicBezTo>
                    <a:pt x="64" y="95"/>
                    <a:pt x="64" y="95"/>
                    <a:pt x="64" y="95"/>
                  </a:cubicBezTo>
                  <a:cubicBezTo>
                    <a:pt x="61" y="94"/>
                    <a:pt x="58" y="93"/>
                    <a:pt x="53" y="94"/>
                  </a:cubicBezTo>
                  <a:cubicBezTo>
                    <a:pt x="22" y="95"/>
                    <a:pt x="10" y="115"/>
                    <a:pt x="1" y="136"/>
                  </a:cubicBezTo>
                  <a:cubicBezTo>
                    <a:pt x="0" y="137"/>
                    <a:pt x="0" y="138"/>
                    <a:pt x="1" y="139"/>
                  </a:cubicBezTo>
                  <a:cubicBezTo>
                    <a:pt x="1" y="140"/>
                    <a:pt x="3" y="141"/>
                    <a:pt x="4" y="141"/>
                  </a:cubicBezTo>
                  <a:cubicBezTo>
                    <a:pt x="151" y="141"/>
                    <a:pt x="151" y="141"/>
                    <a:pt x="151" y="141"/>
                  </a:cubicBezTo>
                  <a:cubicBezTo>
                    <a:pt x="152" y="141"/>
                    <a:pt x="153" y="140"/>
                    <a:pt x="154" y="139"/>
                  </a:cubicBezTo>
                  <a:cubicBezTo>
                    <a:pt x="155" y="138"/>
                    <a:pt x="155" y="137"/>
                    <a:pt x="154" y="1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sp>
          <p:nvSpPr>
            <p:cNvPr id="149" name="Freeform 30"/>
            <p:cNvSpPr>
              <a:spLocks/>
            </p:cNvSpPr>
            <p:nvPr/>
          </p:nvSpPr>
          <p:spPr bwMode="auto">
            <a:xfrm>
              <a:off x="5101262" y="1654220"/>
              <a:ext cx="357580" cy="325895"/>
            </a:xfrm>
            <a:custGeom>
              <a:avLst/>
              <a:gdLst>
                <a:gd name="T0" fmla="*/ 116 w 116"/>
                <a:gd name="T1" fmla="*/ 102 h 106"/>
                <a:gd name="T2" fmla="*/ 77 w 116"/>
                <a:gd name="T3" fmla="*/ 70 h 106"/>
                <a:gd name="T4" fmla="*/ 68 w 116"/>
                <a:gd name="T5" fmla="*/ 71 h 106"/>
                <a:gd name="T6" fmla="*/ 68 w 116"/>
                <a:gd name="T7" fmla="*/ 69 h 106"/>
                <a:gd name="T8" fmla="*/ 86 w 116"/>
                <a:gd name="T9" fmla="*/ 36 h 106"/>
                <a:gd name="T10" fmla="*/ 58 w 116"/>
                <a:gd name="T11" fmla="*/ 0 h 106"/>
                <a:gd name="T12" fmla="*/ 31 w 116"/>
                <a:gd name="T13" fmla="*/ 36 h 106"/>
                <a:gd name="T14" fmla="*/ 48 w 116"/>
                <a:gd name="T15" fmla="*/ 69 h 106"/>
                <a:gd name="T16" fmla="*/ 48 w 116"/>
                <a:gd name="T17" fmla="*/ 71 h 106"/>
                <a:gd name="T18" fmla="*/ 40 w 116"/>
                <a:gd name="T19" fmla="*/ 70 h 106"/>
                <a:gd name="T20" fmla="*/ 1 w 116"/>
                <a:gd name="T21" fmla="*/ 102 h 106"/>
                <a:gd name="T22" fmla="*/ 1 w 116"/>
                <a:gd name="T23" fmla="*/ 104 h 106"/>
                <a:gd name="T24" fmla="*/ 3 w 116"/>
                <a:gd name="T25" fmla="*/ 106 h 106"/>
                <a:gd name="T26" fmla="*/ 114 w 116"/>
                <a:gd name="T27" fmla="*/ 106 h 106"/>
                <a:gd name="T28" fmla="*/ 116 w 116"/>
                <a:gd name="T29" fmla="*/ 104 h 106"/>
                <a:gd name="T30" fmla="*/ 116 w 116"/>
                <a:gd name="T3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06">
                  <a:moveTo>
                    <a:pt x="116" y="102"/>
                  </a:moveTo>
                  <a:cubicBezTo>
                    <a:pt x="109" y="87"/>
                    <a:pt x="100" y="71"/>
                    <a:pt x="77" y="70"/>
                  </a:cubicBezTo>
                  <a:cubicBezTo>
                    <a:pt x="73" y="70"/>
                    <a:pt x="71" y="71"/>
                    <a:pt x="68" y="71"/>
                  </a:cubicBezTo>
                  <a:cubicBezTo>
                    <a:pt x="68" y="69"/>
                    <a:pt x="68" y="69"/>
                    <a:pt x="68" y="69"/>
                  </a:cubicBezTo>
                  <a:cubicBezTo>
                    <a:pt x="78" y="64"/>
                    <a:pt x="86" y="51"/>
                    <a:pt x="86" y="36"/>
                  </a:cubicBezTo>
                  <a:cubicBezTo>
                    <a:pt x="86" y="16"/>
                    <a:pt x="73" y="0"/>
                    <a:pt x="58" y="0"/>
                  </a:cubicBezTo>
                  <a:cubicBezTo>
                    <a:pt x="43" y="0"/>
                    <a:pt x="31" y="16"/>
                    <a:pt x="31" y="36"/>
                  </a:cubicBezTo>
                  <a:cubicBezTo>
                    <a:pt x="31" y="51"/>
                    <a:pt x="38" y="64"/>
                    <a:pt x="48" y="69"/>
                  </a:cubicBezTo>
                  <a:cubicBezTo>
                    <a:pt x="48" y="71"/>
                    <a:pt x="48" y="71"/>
                    <a:pt x="48" y="71"/>
                  </a:cubicBezTo>
                  <a:cubicBezTo>
                    <a:pt x="46" y="71"/>
                    <a:pt x="44" y="70"/>
                    <a:pt x="40" y="70"/>
                  </a:cubicBezTo>
                  <a:cubicBezTo>
                    <a:pt x="17" y="71"/>
                    <a:pt x="8" y="87"/>
                    <a:pt x="1" y="102"/>
                  </a:cubicBezTo>
                  <a:cubicBezTo>
                    <a:pt x="0" y="103"/>
                    <a:pt x="0" y="104"/>
                    <a:pt x="1" y="104"/>
                  </a:cubicBezTo>
                  <a:cubicBezTo>
                    <a:pt x="1" y="105"/>
                    <a:pt x="2" y="106"/>
                    <a:pt x="3" y="106"/>
                  </a:cubicBezTo>
                  <a:cubicBezTo>
                    <a:pt x="114" y="106"/>
                    <a:pt x="114" y="106"/>
                    <a:pt x="114" y="106"/>
                  </a:cubicBezTo>
                  <a:cubicBezTo>
                    <a:pt x="115" y="106"/>
                    <a:pt x="115" y="105"/>
                    <a:pt x="116" y="104"/>
                  </a:cubicBezTo>
                  <a:cubicBezTo>
                    <a:pt x="116" y="104"/>
                    <a:pt x="116" y="103"/>
                    <a:pt x="116"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sp>
        <p:nvSpPr>
          <p:cNvPr id="150" name="speech bubble"/>
          <p:cNvSpPr>
            <a:spLocks/>
          </p:cNvSpPr>
          <p:nvPr/>
        </p:nvSpPr>
        <p:spPr bwMode="auto">
          <a:xfrm>
            <a:off x="2692672" y="965186"/>
            <a:ext cx="534105" cy="508457"/>
          </a:xfrm>
          <a:custGeom>
            <a:avLst/>
            <a:gdLst>
              <a:gd name="T0" fmla="*/ 141 w 173"/>
              <a:gd name="T1" fmla="*/ 0 h 165"/>
              <a:gd name="T2" fmla="*/ 28 w 173"/>
              <a:gd name="T3" fmla="*/ 0 h 165"/>
              <a:gd name="T4" fmla="*/ 27 w 173"/>
              <a:gd name="T5" fmla="*/ 0 h 165"/>
              <a:gd name="T6" fmla="*/ 0 w 173"/>
              <a:gd name="T7" fmla="*/ 33 h 165"/>
              <a:gd name="T8" fmla="*/ 0 w 173"/>
              <a:gd name="T9" fmla="*/ 93 h 165"/>
              <a:gd name="T10" fmla="*/ 31 w 173"/>
              <a:gd name="T11" fmla="*/ 128 h 165"/>
              <a:gd name="T12" fmla="*/ 71 w 173"/>
              <a:gd name="T13" fmla="*/ 128 h 165"/>
              <a:gd name="T14" fmla="*/ 95 w 173"/>
              <a:gd name="T15" fmla="*/ 163 h 165"/>
              <a:gd name="T16" fmla="*/ 98 w 173"/>
              <a:gd name="T17" fmla="*/ 165 h 165"/>
              <a:gd name="T18" fmla="*/ 98 w 173"/>
              <a:gd name="T19" fmla="*/ 165 h 165"/>
              <a:gd name="T20" fmla="*/ 102 w 173"/>
              <a:gd name="T21" fmla="*/ 163 h 165"/>
              <a:gd name="T22" fmla="*/ 123 w 173"/>
              <a:gd name="T23" fmla="*/ 128 h 165"/>
              <a:gd name="T24" fmla="*/ 141 w 173"/>
              <a:gd name="T25" fmla="*/ 128 h 165"/>
              <a:gd name="T26" fmla="*/ 173 w 173"/>
              <a:gd name="T27" fmla="*/ 93 h 165"/>
              <a:gd name="T28" fmla="*/ 173 w 173"/>
              <a:gd name="T29" fmla="*/ 33 h 165"/>
              <a:gd name="T30" fmla="*/ 141 w 173"/>
              <a:gd name="T31"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65">
                <a:moveTo>
                  <a:pt x="141" y="0"/>
                </a:moveTo>
                <a:cubicBezTo>
                  <a:pt x="28" y="0"/>
                  <a:pt x="28" y="0"/>
                  <a:pt x="28" y="0"/>
                </a:cubicBezTo>
                <a:cubicBezTo>
                  <a:pt x="28" y="0"/>
                  <a:pt x="27" y="0"/>
                  <a:pt x="27" y="0"/>
                </a:cubicBezTo>
                <a:cubicBezTo>
                  <a:pt x="11" y="2"/>
                  <a:pt x="0" y="16"/>
                  <a:pt x="0" y="33"/>
                </a:cubicBezTo>
                <a:cubicBezTo>
                  <a:pt x="0" y="93"/>
                  <a:pt x="0" y="93"/>
                  <a:pt x="0" y="93"/>
                </a:cubicBezTo>
                <a:cubicBezTo>
                  <a:pt x="0" y="112"/>
                  <a:pt x="14" y="128"/>
                  <a:pt x="31" y="128"/>
                </a:cubicBezTo>
                <a:cubicBezTo>
                  <a:pt x="71" y="128"/>
                  <a:pt x="71" y="128"/>
                  <a:pt x="71" y="128"/>
                </a:cubicBezTo>
                <a:cubicBezTo>
                  <a:pt x="95" y="163"/>
                  <a:pt x="95" y="163"/>
                  <a:pt x="95" y="163"/>
                </a:cubicBezTo>
                <a:cubicBezTo>
                  <a:pt x="95" y="164"/>
                  <a:pt x="97" y="165"/>
                  <a:pt x="98" y="165"/>
                </a:cubicBezTo>
                <a:cubicBezTo>
                  <a:pt x="98" y="165"/>
                  <a:pt x="98" y="165"/>
                  <a:pt x="98" y="165"/>
                </a:cubicBezTo>
                <a:cubicBezTo>
                  <a:pt x="100" y="165"/>
                  <a:pt x="101" y="164"/>
                  <a:pt x="102" y="163"/>
                </a:cubicBezTo>
                <a:cubicBezTo>
                  <a:pt x="123" y="128"/>
                  <a:pt x="123" y="128"/>
                  <a:pt x="123" y="128"/>
                </a:cubicBezTo>
                <a:cubicBezTo>
                  <a:pt x="141" y="128"/>
                  <a:pt x="141" y="128"/>
                  <a:pt x="141" y="128"/>
                </a:cubicBezTo>
                <a:cubicBezTo>
                  <a:pt x="158" y="128"/>
                  <a:pt x="173" y="112"/>
                  <a:pt x="173" y="93"/>
                </a:cubicBezTo>
                <a:cubicBezTo>
                  <a:pt x="173" y="33"/>
                  <a:pt x="173" y="33"/>
                  <a:pt x="173" y="33"/>
                </a:cubicBezTo>
                <a:cubicBezTo>
                  <a:pt x="173" y="15"/>
                  <a:pt x="159" y="0"/>
                  <a:pt x="14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nvGrpSpPr>
          <p:cNvPr id="151" name="letter"/>
          <p:cNvGrpSpPr/>
          <p:nvPr/>
        </p:nvGrpSpPr>
        <p:grpSpPr>
          <a:xfrm>
            <a:off x="1810040" y="583466"/>
            <a:ext cx="433018" cy="582386"/>
            <a:chOff x="3536665" y="374780"/>
            <a:chExt cx="433018" cy="582386"/>
          </a:xfrm>
        </p:grpSpPr>
        <p:sp>
          <p:nvSpPr>
            <p:cNvPr id="152" name="Freeform 32"/>
            <p:cNvSpPr>
              <a:spLocks/>
            </p:cNvSpPr>
            <p:nvPr/>
          </p:nvSpPr>
          <p:spPr bwMode="auto">
            <a:xfrm>
              <a:off x="3536665" y="374780"/>
              <a:ext cx="433018" cy="582386"/>
            </a:xfrm>
            <a:custGeom>
              <a:avLst/>
              <a:gdLst>
                <a:gd name="T0" fmla="*/ 127 w 140"/>
                <a:gd name="T1" fmla="*/ 0 h 189"/>
                <a:gd name="T2" fmla="*/ 14 w 140"/>
                <a:gd name="T3" fmla="*/ 0 h 189"/>
                <a:gd name="T4" fmla="*/ 0 w 140"/>
                <a:gd name="T5" fmla="*/ 14 h 189"/>
                <a:gd name="T6" fmla="*/ 0 w 140"/>
                <a:gd name="T7" fmla="*/ 175 h 189"/>
                <a:gd name="T8" fmla="*/ 14 w 140"/>
                <a:gd name="T9" fmla="*/ 189 h 189"/>
                <a:gd name="T10" fmla="*/ 127 w 140"/>
                <a:gd name="T11" fmla="*/ 189 h 189"/>
                <a:gd name="T12" fmla="*/ 140 w 140"/>
                <a:gd name="T13" fmla="*/ 175 h 189"/>
                <a:gd name="T14" fmla="*/ 140 w 140"/>
                <a:gd name="T15" fmla="*/ 14 h 189"/>
                <a:gd name="T16" fmla="*/ 127 w 140"/>
                <a:gd name="T1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89">
                  <a:moveTo>
                    <a:pt x="127" y="0"/>
                  </a:moveTo>
                  <a:cubicBezTo>
                    <a:pt x="14" y="0"/>
                    <a:pt x="14" y="0"/>
                    <a:pt x="14" y="0"/>
                  </a:cubicBezTo>
                  <a:cubicBezTo>
                    <a:pt x="6" y="0"/>
                    <a:pt x="0" y="6"/>
                    <a:pt x="0" y="14"/>
                  </a:cubicBezTo>
                  <a:cubicBezTo>
                    <a:pt x="0" y="175"/>
                    <a:pt x="0" y="175"/>
                    <a:pt x="0" y="175"/>
                  </a:cubicBezTo>
                  <a:cubicBezTo>
                    <a:pt x="0" y="183"/>
                    <a:pt x="6" y="189"/>
                    <a:pt x="14" y="189"/>
                  </a:cubicBezTo>
                  <a:cubicBezTo>
                    <a:pt x="127" y="189"/>
                    <a:pt x="127" y="189"/>
                    <a:pt x="127" y="189"/>
                  </a:cubicBezTo>
                  <a:cubicBezTo>
                    <a:pt x="135" y="189"/>
                    <a:pt x="140" y="183"/>
                    <a:pt x="140" y="175"/>
                  </a:cubicBezTo>
                  <a:cubicBezTo>
                    <a:pt x="140" y="14"/>
                    <a:pt x="140" y="14"/>
                    <a:pt x="140" y="14"/>
                  </a:cubicBezTo>
                  <a:cubicBezTo>
                    <a:pt x="140" y="6"/>
                    <a:pt x="135" y="0"/>
                    <a:pt x="1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3" name="Freeform 33"/>
            <p:cNvSpPr>
              <a:spLocks/>
            </p:cNvSpPr>
            <p:nvPr/>
          </p:nvSpPr>
          <p:spPr bwMode="auto">
            <a:xfrm>
              <a:off x="3805227" y="445693"/>
              <a:ext cx="105614" cy="24140"/>
            </a:xfrm>
            <a:custGeom>
              <a:avLst/>
              <a:gdLst>
                <a:gd name="T0" fmla="*/ 30 w 34"/>
                <a:gd name="T1" fmla="*/ 8 h 8"/>
                <a:gd name="T2" fmla="*/ 4 w 34"/>
                <a:gd name="T3" fmla="*/ 8 h 8"/>
                <a:gd name="T4" fmla="*/ 0 w 34"/>
                <a:gd name="T5" fmla="*/ 4 h 8"/>
                <a:gd name="T6" fmla="*/ 4 w 34"/>
                <a:gd name="T7" fmla="*/ 0 h 8"/>
                <a:gd name="T8" fmla="*/ 30 w 34"/>
                <a:gd name="T9" fmla="*/ 0 h 8"/>
                <a:gd name="T10" fmla="*/ 34 w 34"/>
                <a:gd name="T11" fmla="*/ 4 h 8"/>
                <a:gd name="T12" fmla="*/ 30 w 3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0" y="8"/>
                  </a:moveTo>
                  <a:cubicBezTo>
                    <a:pt x="4" y="8"/>
                    <a:pt x="4" y="8"/>
                    <a:pt x="4" y="8"/>
                  </a:cubicBezTo>
                  <a:cubicBezTo>
                    <a:pt x="2" y="8"/>
                    <a:pt x="0" y="6"/>
                    <a:pt x="0" y="4"/>
                  </a:cubicBezTo>
                  <a:cubicBezTo>
                    <a:pt x="0" y="2"/>
                    <a:pt x="2" y="0"/>
                    <a:pt x="4" y="0"/>
                  </a:cubicBezTo>
                  <a:cubicBezTo>
                    <a:pt x="30" y="0"/>
                    <a:pt x="30" y="0"/>
                    <a:pt x="30" y="0"/>
                  </a:cubicBezTo>
                  <a:cubicBezTo>
                    <a:pt x="32" y="0"/>
                    <a:pt x="34" y="2"/>
                    <a:pt x="34" y="4"/>
                  </a:cubicBezTo>
                  <a:cubicBezTo>
                    <a:pt x="34" y="6"/>
                    <a:pt x="32" y="8"/>
                    <a:pt x="30" y="8"/>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4" name="Freeform 34"/>
            <p:cNvSpPr>
              <a:spLocks/>
            </p:cNvSpPr>
            <p:nvPr/>
          </p:nvSpPr>
          <p:spPr bwMode="auto">
            <a:xfrm>
              <a:off x="3598524" y="504535"/>
              <a:ext cx="312316" cy="27158"/>
            </a:xfrm>
            <a:custGeom>
              <a:avLst/>
              <a:gdLst>
                <a:gd name="T0" fmla="*/ 97 w 101"/>
                <a:gd name="T1" fmla="*/ 9 h 9"/>
                <a:gd name="T2" fmla="*/ 4 w 101"/>
                <a:gd name="T3" fmla="*/ 9 h 9"/>
                <a:gd name="T4" fmla="*/ 0 w 101"/>
                <a:gd name="T5" fmla="*/ 5 h 9"/>
                <a:gd name="T6" fmla="*/ 4 w 101"/>
                <a:gd name="T7" fmla="*/ 0 h 9"/>
                <a:gd name="T8" fmla="*/ 97 w 101"/>
                <a:gd name="T9" fmla="*/ 0 h 9"/>
                <a:gd name="T10" fmla="*/ 101 w 101"/>
                <a:gd name="T11" fmla="*/ 5 h 9"/>
                <a:gd name="T12" fmla="*/ 97 w 101"/>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01" h="9">
                  <a:moveTo>
                    <a:pt x="97" y="9"/>
                  </a:moveTo>
                  <a:cubicBezTo>
                    <a:pt x="4" y="9"/>
                    <a:pt x="4" y="9"/>
                    <a:pt x="4" y="9"/>
                  </a:cubicBezTo>
                  <a:cubicBezTo>
                    <a:pt x="2" y="9"/>
                    <a:pt x="0" y="7"/>
                    <a:pt x="0" y="5"/>
                  </a:cubicBezTo>
                  <a:cubicBezTo>
                    <a:pt x="0" y="2"/>
                    <a:pt x="2" y="0"/>
                    <a:pt x="4" y="0"/>
                  </a:cubicBezTo>
                  <a:cubicBezTo>
                    <a:pt x="97" y="0"/>
                    <a:pt x="97" y="0"/>
                    <a:pt x="97" y="0"/>
                  </a:cubicBezTo>
                  <a:cubicBezTo>
                    <a:pt x="99" y="0"/>
                    <a:pt x="101" y="2"/>
                    <a:pt x="101" y="5"/>
                  </a:cubicBezTo>
                  <a:cubicBezTo>
                    <a:pt x="101" y="7"/>
                    <a:pt x="99" y="9"/>
                    <a:pt x="97" y="9"/>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5" name="Freeform 35"/>
            <p:cNvSpPr>
              <a:spLocks/>
            </p:cNvSpPr>
            <p:nvPr/>
          </p:nvSpPr>
          <p:spPr bwMode="auto">
            <a:xfrm>
              <a:off x="3598524" y="566395"/>
              <a:ext cx="312316" cy="24140"/>
            </a:xfrm>
            <a:custGeom>
              <a:avLst/>
              <a:gdLst>
                <a:gd name="T0" fmla="*/ 97 w 101"/>
                <a:gd name="T1" fmla="*/ 8 h 8"/>
                <a:gd name="T2" fmla="*/ 4 w 101"/>
                <a:gd name="T3" fmla="*/ 8 h 8"/>
                <a:gd name="T4" fmla="*/ 0 w 101"/>
                <a:gd name="T5" fmla="*/ 4 h 8"/>
                <a:gd name="T6" fmla="*/ 4 w 101"/>
                <a:gd name="T7" fmla="*/ 0 h 8"/>
                <a:gd name="T8" fmla="*/ 97 w 101"/>
                <a:gd name="T9" fmla="*/ 0 h 8"/>
                <a:gd name="T10" fmla="*/ 101 w 101"/>
                <a:gd name="T11" fmla="*/ 4 h 8"/>
                <a:gd name="T12" fmla="*/ 97 w 10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1" h="8">
                  <a:moveTo>
                    <a:pt x="97" y="8"/>
                  </a:moveTo>
                  <a:cubicBezTo>
                    <a:pt x="4" y="8"/>
                    <a:pt x="4" y="8"/>
                    <a:pt x="4" y="8"/>
                  </a:cubicBezTo>
                  <a:cubicBezTo>
                    <a:pt x="2" y="8"/>
                    <a:pt x="0" y="6"/>
                    <a:pt x="0" y="4"/>
                  </a:cubicBezTo>
                  <a:cubicBezTo>
                    <a:pt x="0" y="2"/>
                    <a:pt x="2" y="0"/>
                    <a:pt x="4" y="0"/>
                  </a:cubicBezTo>
                  <a:cubicBezTo>
                    <a:pt x="97" y="0"/>
                    <a:pt x="97" y="0"/>
                    <a:pt x="97" y="0"/>
                  </a:cubicBezTo>
                  <a:cubicBezTo>
                    <a:pt x="99" y="0"/>
                    <a:pt x="101" y="2"/>
                    <a:pt x="101" y="4"/>
                  </a:cubicBezTo>
                  <a:cubicBezTo>
                    <a:pt x="101" y="6"/>
                    <a:pt x="99" y="8"/>
                    <a:pt x="97" y="8"/>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6" name="Freeform 36"/>
            <p:cNvSpPr>
              <a:spLocks/>
            </p:cNvSpPr>
            <p:nvPr/>
          </p:nvSpPr>
          <p:spPr bwMode="auto">
            <a:xfrm>
              <a:off x="3598524" y="741413"/>
              <a:ext cx="312316" cy="25650"/>
            </a:xfrm>
            <a:custGeom>
              <a:avLst/>
              <a:gdLst>
                <a:gd name="T0" fmla="*/ 97 w 101"/>
                <a:gd name="T1" fmla="*/ 8 h 8"/>
                <a:gd name="T2" fmla="*/ 4 w 101"/>
                <a:gd name="T3" fmla="*/ 8 h 8"/>
                <a:gd name="T4" fmla="*/ 0 w 101"/>
                <a:gd name="T5" fmla="*/ 4 h 8"/>
                <a:gd name="T6" fmla="*/ 4 w 101"/>
                <a:gd name="T7" fmla="*/ 0 h 8"/>
                <a:gd name="T8" fmla="*/ 97 w 101"/>
                <a:gd name="T9" fmla="*/ 0 h 8"/>
                <a:gd name="T10" fmla="*/ 101 w 101"/>
                <a:gd name="T11" fmla="*/ 4 h 8"/>
                <a:gd name="T12" fmla="*/ 97 w 10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1" h="8">
                  <a:moveTo>
                    <a:pt x="97" y="8"/>
                  </a:moveTo>
                  <a:cubicBezTo>
                    <a:pt x="4" y="8"/>
                    <a:pt x="4" y="8"/>
                    <a:pt x="4" y="8"/>
                  </a:cubicBezTo>
                  <a:cubicBezTo>
                    <a:pt x="2" y="8"/>
                    <a:pt x="0" y="6"/>
                    <a:pt x="0" y="4"/>
                  </a:cubicBezTo>
                  <a:cubicBezTo>
                    <a:pt x="0" y="2"/>
                    <a:pt x="2" y="0"/>
                    <a:pt x="4" y="0"/>
                  </a:cubicBezTo>
                  <a:cubicBezTo>
                    <a:pt x="97" y="0"/>
                    <a:pt x="97" y="0"/>
                    <a:pt x="97" y="0"/>
                  </a:cubicBezTo>
                  <a:cubicBezTo>
                    <a:pt x="99" y="0"/>
                    <a:pt x="101" y="2"/>
                    <a:pt x="101" y="4"/>
                  </a:cubicBezTo>
                  <a:cubicBezTo>
                    <a:pt x="101" y="6"/>
                    <a:pt x="99" y="8"/>
                    <a:pt x="97" y="8"/>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7" name="Freeform 37"/>
            <p:cNvSpPr>
              <a:spLocks/>
            </p:cNvSpPr>
            <p:nvPr/>
          </p:nvSpPr>
          <p:spPr bwMode="auto">
            <a:xfrm>
              <a:off x="3598524" y="679553"/>
              <a:ext cx="312316" cy="28667"/>
            </a:xfrm>
            <a:custGeom>
              <a:avLst/>
              <a:gdLst>
                <a:gd name="T0" fmla="*/ 97 w 101"/>
                <a:gd name="T1" fmla="*/ 9 h 9"/>
                <a:gd name="T2" fmla="*/ 4 w 101"/>
                <a:gd name="T3" fmla="*/ 9 h 9"/>
                <a:gd name="T4" fmla="*/ 0 w 101"/>
                <a:gd name="T5" fmla="*/ 5 h 9"/>
                <a:gd name="T6" fmla="*/ 4 w 101"/>
                <a:gd name="T7" fmla="*/ 0 h 9"/>
                <a:gd name="T8" fmla="*/ 97 w 101"/>
                <a:gd name="T9" fmla="*/ 0 h 9"/>
                <a:gd name="T10" fmla="*/ 101 w 101"/>
                <a:gd name="T11" fmla="*/ 5 h 9"/>
                <a:gd name="T12" fmla="*/ 97 w 101"/>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01" h="9">
                  <a:moveTo>
                    <a:pt x="97" y="9"/>
                  </a:moveTo>
                  <a:cubicBezTo>
                    <a:pt x="4" y="9"/>
                    <a:pt x="4" y="9"/>
                    <a:pt x="4" y="9"/>
                  </a:cubicBezTo>
                  <a:cubicBezTo>
                    <a:pt x="2" y="9"/>
                    <a:pt x="0" y="7"/>
                    <a:pt x="0" y="5"/>
                  </a:cubicBezTo>
                  <a:cubicBezTo>
                    <a:pt x="0" y="2"/>
                    <a:pt x="2" y="0"/>
                    <a:pt x="4" y="0"/>
                  </a:cubicBezTo>
                  <a:cubicBezTo>
                    <a:pt x="97" y="0"/>
                    <a:pt x="97" y="0"/>
                    <a:pt x="97" y="0"/>
                  </a:cubicBezTo>
                  <a:cubicBezTo>
                    <a:pt x="99" y="0"/>
                    <a:pt x="101" y="2"/>
                    <a:pt x="101" y="5"/>
                  </a:cubicBezTo>
                  <a:cubicBezTo>
                    <a:pt x="101" y="7"/>
                    <a:pt x="99" y="9"/>
                    <a:pt x="97" y="9"/>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8" name="Freeform 38"/>
            <p:cNvSpPr>
              <a:spLocks/>
            </p:cNvSpPr>
            <p:nvPr/>
          </p:nvSpPr>
          <p:spPr bwMode="auto">
            <a:xfrm>
              <a:off x="3598524" y="803272"/>
              <a:ext cx="312316" cy="24140"/>
            </a:xfrm>
            <a:custGeom>
              <a:avLst/>
              <a:gdLst>
                <a:gd name="T0" fmla="*/ 97 w 101"/>
                <a:gd name="T1" fmla="*/ 8 h 8"/>
                <a:gd name="T2" fmla="*/ 4 w 101"/>
                <a:gd name="T3" fmla="*/ 8 h 8"/>
                <a:gd name="T4" fmla="*/ 0 w 101"/>
                <a:gd name="T5" fmla="*/ 4 h 8"/>
                <a:gd name="T6" fmla="*/ 4 w 101"/>
                <a:gd name="T7" fmla="*/ 0 h 8"/>
                <a:gd name="T8" fmla="*/ 97 w 101"/>
                <a:gd name="T9" fmla="*/ 0 h 8"/>
                <a:gd name="T10" fmla="*/ 101 w 101"/>
                <a:gd name="T11" fmla="*/ 4 h 8"/>
                <a:gd name="T12" fmla="*/ 97 w 10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1" h="8">
                  <a:moveTo>
                    <a:pt x="97" y="8"/>
                  </a:moveTo>
                  <a:cubicBezTo>
                    <a:pt x="4" y="8"/>
                    <a:pt x="4" y="8"/>
                    <a:pt x="4" y="8"/>
                  </a:cubicBezTo>
                  <a:cubicBezTo>
                    <a:pt x="2" y="8"/>
                    <a:pt x="0" y="6"/>
                    <a:pt x="0" y="4"/>
                  </a:cubicBezTo>
                  <a:cubicBezTo>
                    <a:pt x="0" y="1"/>
                    <a:pt x="2" y="0"/>
                    <a:pt x="4" y="0"/>
                  </a:cubicBezTo>
                  <a:cubicBezTo>
                    <a:pt x="97" y="0"/>
                    <a:pt x="97" y="0"/>
                    <a:pt x="97" y="0"/>
                  </a:cubicBezTo>
                  <a:cubicBezTo>
                    <a:pt x="99" y="0"/>
                    <a:pt x="101" y="1"/>
                    <a:pt x="101" y="4"/>
                  </a:cubicBezTo>
                  <a:cubicBezTo>
                    <a:pt x="101" y="6"/>
                    <a:pt x="99" y="8"/>
                    <a:pt x="97" y="8"/>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9" name="Freeform 39"/>
            <p:cNvSpPr>
              <a:spLocks/>
            </p:cNvSpPr>
            <p:nvPr/>
          </p:nvSpPr>
          <p:spPr bwMode="auto">
            <a:xfrm>
              <a:off x="3598524" y="622219"/>
              <a:ext cx="312316" cy="30175"/>
            </a:xfrm>
            <a:custGeom>
              <a:avLst/>
              <a:gdLst>
                <a:gd name="T0" fmla="*/ 97 w 101"/>
                <a:gd name="T1" fmla="*/ 10 h 10"/>
                <a:gd name="T2" fmla="*/ 97 w 101"/>
                <a:gd name="T3" fmla="*/ 10 h 10"/>
                <a:gd name="T4" fmla="*/ 4 w 101"/>
                <a:gd name="T5" fmla="*/ 8 h 10"/>
                <a:gd name="T6" fmla="*/ 0 w 101"/>
                <a:gd name="T7" fmla="*/ 4 h 10"/>
                <a:gd name="T8" fmla="*/ 4 w 101"/>
                <a:gd name="T9" fmla="*/ 0 h 10"/>
                <a:gd name="T10" fmla="*/ 4 w 101"/>
                <a:gd name="T11" fmla="*/ 0 h 10"/>
                <a:gd name="T12" fmla="*/ 97 w 101"/>
                <a:gd name="T13" fmla="*/ 2 h 10"/>
                <a:gd name="T14" fmla="*/ 101 w 101"/>
                <a:gd name="T15" fmla="*/ 6 h 10"/>
                <a:gd name="T16" fmla="*/ 97 w 101"/>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0">
                  <a:moveTo>
                    <a:pt x="97" y="10"/>
                  </a:moveTo>
                  <a:cubicBezTo>
                    <a:pt x="97" y="10"/>
                    <a:pt x="97" y="10"/>
                    <a:pt x="97" y="10"/>
                  </a:cubicBezTo>
                  <a:cubicBezTo>
                    <a:pt x="4" y="8"/>
                    <a:pt x="4" y="8"/>
                    <a:pt x="4" y="8"/>
                  </a:cubicBezTo>
                  <a:cubicBezTo>
                    <a:pt x="2" y="8"/>
                    <a:pt x="0" y="6"/>
                    <a:pt x="0" y="4"/>
                  </a:cubicBezTo>
                  <a:cubicBezTo>
                    <a:pt x="0" y="2"/>
                    <a:pt x="2" y="0"/>
                    <a:pt x="4" y="0"/>
                  </a:cubicBezTo>
                  <a:cubicBezTo>
                    <a:pt x="4" y="0"/>
                    <a:pt x="4" y="0"/>
                    <a:pt x="4" y="0"/>
                  </a:cubicBezTo>
                  <a:cubicBezTo>
                    <a:pt x="97" y="2"/>
                    <a:pt x="97" y="2"/>
                    <a:pt x="97" y="2"/>
                  </a:cubicBezTo>
                  <a:cubicBezTo>
                    <a:pt x="99" y="2"/>
                    <a:pt x="101" y="3"/>
                    <a:pt x="101" y="6"/>
                  </a:cubicBezTo>
                  <a:cubicBezTo>
                    <a:pt x="101" y="8"/>
                    <a:pt x="99" y="10"/>
                    <a:pt x="97" y="10"/>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60" name="Freeform 40"/>
            <p:cNvSpPr>
              <a:spLocks/>
            </p:cNvSpPr>
            <p:nvPr/>
          </p:nvSpPr>
          <p:spPr bwMode="auto">
            <a:xfrm>
              <a:off x="3604559" y="853062"/>
              <a:ext cx="108632" cy="33193"/>
            </a:xfrm>
            <a:custGeom>
              <a:avLst/>
              <a:gdLst>
                <a:gd name="T0" fmla="*/ 0 w 35"/>
                <a:gd name="T1" fmla="*/ 11 h 11"/>
                <a:gd name="T2" fmla="*/ 0 w 35"/>
                <a:gd name="T3" fmla="*/ 10 h 11"/>
                <a:gd name="T4" fmla="*/ 0 w 35"/>
                <a:gd name="T5" fmla="*/ 10 h 11"/>
                <a:gd name="T6" fmla="*/ 11 w 35"/>
                <a:gd name="T7" fmla="*/ 0 h 11"/>
                <a:gd name="T8" fmla="*/ 12 w 35"/>
                <a:gd name="T9" fmla="*/ 0 h 11"/>
                <a:gd name="T10" fmla="*/ 13 w 35"/>
                <a:gd name="T11" fmla="*/ 1 h 11"/>
                <a:gd name="T12" fmla="*/ 13 w 35"/>
                <a:gd name="T13" fmla="*/ 8 h 11"/>
                <a:gd name="T14" fmla="*/ 16 w 35"/>
                <a:gd name="T15" fmla="*/ 6 h 11"/>
                <a:gd name="T16" fmla="*/ 19 w 35"/>
                <a:gd name="T17" fmla="*/ 4 h 11"/>
                <a:gd name="T18" fmla="*/ 20 w 35"/>
                <a:gd name="T19" fmla="*/ 4 h 11"/>
                <a:gd name="T20" fmla="*/ 20 w 35"/>
                <a:gd name="T21" fmla="*/ 5 h 11"/>
                <a:gd name="T22" fmla="*/ 20 w 35"/>
                <a:gd name="T23" fmla="*/ 6 h 11"/>
                <a:gd name="T24" fmla="*/ 23 w 35"/>
                <a:gd name="T25" fmla="*/ 4 h 11"/>
                <a:gd name="T26" fmla="*/ 24 w 35"/>
                <a:gd name="T27" fmla="*/ 4 h 11"/>
                <a:gd name="T28" fmla="*/ 29 w 35"/>
                <a:gd name="T29" fmla="*/ 7 h 11"/>
                <a:gd name="T30" fmla="*/ 30 w 35"/>
                <a:gd name="T31" fmla="*/ 6 h 11"/>
                <a:gd name="T32" fmla="*/ 31 w 35"/>
                <a:gd name="T33" fmla="*/ 6 h 11"/>
                <a:gd name="T34" fmla="*/ 35 w 35"/>
                <a:gd name="T35" fmla="*/ 6 h 11"/>
                <a:gd name="T36" fmla="*/ 35 w 35"/>
                <a:gd name="T37" fmla="*/ 6 h 11"/>
                <a:gd name="T38" fmla="*/ 35 w 35"/>
                <a:gd name="T39" fmla="*/ 7 h 11"/>
                <a:gd name="T40" fmla="*/ 31 w 35"/>
                <a:gd name="T41" fmla="*/ 7 h 11"/>
                <a:gd name="T42" fmla="*/ 29 w 35"/>
                <a:gd name="T43" fmla="*/ 9 h 11"/>
                <a:gd name="T44" fmla="*/ 23 w 35"/>
                <a:gd name="T45" fmla="*/ 6 h 11"/>
                <a:gd name="T46" fmla="*/ 19 w 35"/>
                <a:gd name="T47" fmla="*/ 7 h 11"/>
                <a:gd name="T48" fmla="*/ 18 w 35"/>
                <a:gd name="T49" fmla="*/ 6 h 11"/>
                <a:gd name="T50" fmla="*/ 17 w 35"/>
                <a:gd name="T51" fmla="*/ 7 h 11"/>
                <a:gd name="T52" fmla="*/ 11 w 35"/>
                <a:gd name="T53" fmla="*/ 9 h 11"/>
                <a:gd name="T54" fmla="*/ 11 w 35"/>
                <a:gd name="T55" fmla="*/ 8 h 11"/>
                <a:gd name="T56" fmla="*/ 11 w 35"/>
                <a:gd name="T57" fmla="*/ 3 h 11"/>
                <a:gd name="T58" fmla="*/ 0 w 35"/>
                <a:gd name="T5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11">
                  <a:moveTo>
                    <a:pt x="0" y="11"/>
                  </a:moveTo>
                  <a:cubicBezTo>
                    <a:pt x="0" y="11"/>
                    <a:pt x="0" y="11"/>
                    <a:pt x="0" y="10"/>
                  </a:cubicBezTo>
                  <a:cubicBezTo>
                    <a:pt x="0" y="10"/>
                    <a:pt x="0" y="10"/>
                    <a:pt x="0" y="10"/>
                  </a:cubicBezTo>
                  <a:cubicBezTo>
                    <a:pt x="2" y="10"/>
                    <a:pt x="9" y="4"/>
                    <a:pt x="11" y="0"/>
                  </a:cubicBezTo>
                  <a:cubicBezTo>
                    <a:pt x="11" y="0"/>
                    <a:pt x="12" y="0"/>
                    <a:pt x="12" y="0"/>
                  </a:cubicBezTo>
                  <a:cubicBezTo>
                    <a:pt x="12" y="0"/>
                    <a:pt x="13" y="0"/>
                    <a:pt x="13" y="1"/>
                  </a:cubicBezTo>
                  <a:cubicBezTo>
                    <a:pt x="13" y="8"/>
                    <a:pt x="13" y="8"/>
                    <a:pt x="13" y="8"/>
                  </a:cubicBezTo>
                  <a:cubicBezTo>
                    <a:pt x="13" y="8"/>
                    <a:pt x="15" y="7"/>
                    <a:pt x="16" y="6"/>
                  </a:cubicBezTo>
                  <a:cubicBezTo>
                    <a:pt x="17" y="5"/>
                    <a:pt x="18" y="4"/>
                    <a:pt x="19" y="4"/>
                  </a:cubicBezTo>
                  <a:cubicBezTo>
                    <a:pt x="20" y="4"/>
                    <a:pt x="20" y="4"/>
                    <a:pt x="20" y="4"/>
                  </a:cubicBezTo>
                  <a:cubicBezTo>
                    <a:pt x="20" y="4"/>
                    <a:pt x="20" y="5"/>
                    <a:pt x="20" y="5"/>
                  </a:cubicBezTo>
                  <a:cubicBezTo>
                    <a:pt x="20" y="5"/>
                    <a:pt x="20" y="6"/>
                    <a:pt x="20" y="6"/>
                  </a:cubicBezTo>
                  <a:cubicBezTo>
                    <a:pt x="20" y="6"/>
                    <a:pt x="22" y="5"/>
                    <a:pt x="23" y="4"/>
                  </a:cubicBezTo>
                  <a:cubicBezTo>
                    <a:pt x="23" y="4"/>
                    <a:pt x="23" y="4"/>
                    <a:pt x="24" y="4"/>
                  </a:cubicBezTo>
                  <a:cubicBezTo>
                    <a:pt x="25" y="5"/>
                    <a:pt x="27" y="8"/>
                    <a:pt x="29" y="7"/>
                  </a:cubicBezTo>
                  <a:cubicBezTo>
                    <a:pt x="29" y="7"/>
                    <a:pt x="30" y="7"/>
                    <a:pt x="30" y="6"/>
                  </a:cubicBezTo>
                  <a:cubicBezTo>
                    <a:pt x="30" y="6"/>
                    <a:pt x="30" y="6"/>
                    <a:pt x="31" y="6"/>
                  </a:cubicBezTo>
                  <a:cubicBezTo>
                    <a:pt x="35" y="6"/>
                    <a:pt x="35" y="6"/>
                    <a:pt x="35" y="6"/>
                  </a:cubicBezTo>
                  <a:cubicBezTo>
                    <a:pt x="35" y="6"/>
                    <a:pt x="35" y="6"/>
                    <a:pt x="35" y="6"/>
                  </a:cubicBezTo>
                  <a:cubicBezTo>
                    <a:pt x="35" y="7"/>
                    <a:pt x="35" y="7"/>
                    <a:pt x="35" y="7"/>
                  </a:cubicBezTo>
                  <a:cubicBezTo>
                    <a:pt x="31" y="7"/>
                    <a:pt x="31" y="7"/>
                    <a:pt x="31" y="7"/>
                  </a:cubicBezTo>
                  <a:cubicBezTo>
                    <a:pt x="31" y="8"/>
                    <a:pt x="30" y="9"/>
                    <a:pt x="29" y="9"/>
                  </a:cubicBezTo>
                  <a:cubicBezTo>
                    <a:pt x="27" y="9"/>
                    <a:pt x="25" y="7"/>
                    <a:pt x="23" y="6"/>
                  </a:cubicBezTo>
                  <a:cubicBezTo>
                    <a:pt x="22" y="7"/>
                    <a:pt x="20" y="8"/>
                    <a:pt x="19" y="7"/>
                  </a:cubicBezTo>
                  <a:cubicBezTo>
                    <a:pt x="18" y="7"/>
                    <a:pt x="18" y="7"/>
                    <a:pt x="18" y="6"/>
                  </a:cubicBezTo>
                  <a:cubicBezTo>
                    <a:pt x="18" y="6"/>
                    <a:pt x="17" y="7"/>
                    <a:pt x="17" y="7"/>
                  </a:cubicBezTo>
                  <a:cubicBezTo>
                    <a:pt x="15" y="9"/>
                    <a:pt x="13" y="11"/>
                    <a:pt x="11" y="9"/>
                  </a:cubicBezTo>
                  <a:cubicBezTo>
                    <a:pt x="11" y="9"/>
                    <a:pt x="11" y="9"/>
                    <a:pt x="11" y="8"/>
                  </a:cubicBezTo>
                  <a:cubicBezTo>
                    <a:pt x="11" y="3"/>
                    <a:pt x="11" y="3"/>
                    <a:pt x="11" y="3"/>
                  </a:cubicBezTo>
                  <a:cubicBezTo>
                    <a:pt x="8" y="7"/>
                    <a:pt x="2" y="11"/>
                    <a:pt x="0" y="11"/>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grpSp>
        <p:nvGrpSpPr>
          <p:cNvPr id="161" name="wireless"/>
          <p:cNvGrpSpPr/>
          <p:nvPr/>
        </p:nvGrpSpPr>
        <p:grpSpPr>
          <a:xfrm>
            <a:off x="3103058" y="2706310"/>
            <a:ext cx="543158" cy="333439"/>
            <a:chOff x="4829683" y="2497624"/>
            <a:chExt cx="543158" cy="333439"/>
          </a:xfrm>
        </p:grpSpPr>
        <p:sp>
          <p:nvSpPr>
            <p:cNvPr id="162" name="Freeform 41"/>
            <p:cNvSpPr>
              <a:spLocks/>
            </p:cNvSpPr>
            <p:nvPr/>
          </p:nvSpPr>
          <p:spPr bwMode="auto">
            <a:xfrm>
              <a:off x="4909648" y="2615308"/>
              <a:ext cx="380211" cy="141825"/>
            </a:xfrm>
            <a:custGeom>
              <a:avLst/>
              <a:gdLst>
                <a:gd name="T0" fmla="*/ 10 w 123"/>
                <a:gd name="T1" fmla="*/ 45 h 46"/>
                <a:gd name="T2" fmla="*/ 5 w 123"/>
                <a:gd name="T3" fmla="*/ 43 h 46"/>
                <a:gd name="T4" fmla="*/ 4 w 123"/>
                <a:gd name="T5" fmla="*/ 30 h 46"/>
                <a:gd name="T6" fmla="*/ 63 w 123"/>
                <a:gd name="T7" fmla="*/ 0 h 46"/>
                <a:gd name="T8" fmla="*/ 120 w 123"/>
                <a:gd name="T9" fmla="*/ 30 h 46"/>
                <a:gd name="T10" fmla="*/ 119 w 123"/>
                <a:gd name="T11" fmla="*/ 43 h 46"/>
                <a:gd name="T12" fmla="*/ 106 w 123"/>
                <a:gd name="T13" fmla="*/ 41 h 46"/>
                <a:gd name="T14" fmla="*/ 63 w 123"/>
                <a:gd name="T15" fmla="*/ 18 h 46"/>
                <a:gd name="T16" fmla="*/ 17 w 123"/>
                <a:gd name="T17" fmla="*/ 41 h 46"/>
                <a:gd name="T18" fmla="*/ 10 w 123"/>
                <a:gd name="T1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46">
                  <a:moveTo>
                    <a:pt x="10" y="45"/>
                  </a:moveTo>
                  <a:cubicBezTo>
                    <a:pt x="8" y="45"/>
                    <a:pt x="6" y="44"/>
                    <a:pt x="5" y="43"/>
                  </a:cubicBezTo>
                  <a:cubicBezTo>
                    <a:pt x="1" y="40"/>
                    <a:pt x="0" y="34"/>
                    <a:pt x="4" y="30"/>
                  </a:cubicBezTo>
                  <a:cubicBezTo>
                    <a:pt x="19" y="12"/>
                    <a:pt x="42" y="0"/>
                    <a:pt x="63" y="0"/>
                  </a:cubicBezTo>
                  <a:cubicBezTo>
                    <a:pt x="82" y="0"/>
                    <a:pt x="105" y="12"/>
                    <a:pt x="120" y="30"/>
                  </a:cubicBezTo>
                  <a:cubicBezTo>
                    <a:pt x="123" y="34"/>
                    <a:pt x="122" y="40"/>
                    <a:pt x="119" y="43"/>
                  </a:cubicBezTo>
                  <a:cubicBezTo>
                    <a:pt x="115" y="46"/>
                    <a:pt x="109" y="45"/>
                    <a:pt x="106" y="41"/>
                  </a:cubicBezTo>
                  <a:cubicBezTo>
                    <a:pt x="95" y="28"/>
                    <a:pt x="77" y="18"/>
                    <a:pt x="63" y="18"/>
                  </a:cubicBezTo>
                  <a:cubicBezTo>
                    <a:pt x="47" y="18"/>
                    <a:pt x="29" y="27"/>
                    <a:pt x="17" y="41"/>
                  </a:cubicBezTo>
                  <a:cubicBezTo>
                    <a:pt x="16" y="44"/>
                    <a:pt x="13" y="45"/>
                    <a:pt x="10"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sp>
          <p:nvSpPr>
            <p:cNvPr id="163" name="Freeform 42"/>
            <p:cNvSpPr>
              <a:spLocks/>
            </p:cNvSpPr>
            <p:nvPr/>
          </p:nvSpPr>
          <p:spPr bwMode="auto">
            <a:xfrm>
              <a:off x="4829683" y="2497624"/>
              <a:ext cx="543158" cy="188597"/>
            </a:xfrm>
            <a:custGeom>
              <a:avLst/>
              <a:gdLst>
                <a:gd name="T0" fmla="*/ 166 w 176"/>
                <a:gd name="T1" fmla="*/ 60 h 61"/>
                <a:gd name="T2" fmla="*/ 158 w 176"/>
                <a:gd name="T3" fmla="*/ 56 h 61"/>
                <a:gd name="T4" fmla="*/ 89 w 176"/>
                <a:gd name="T5" fmla="*/ 18 h 61"/>
                <a:gd name="T6" fmla="*/ 17 w 176"/>
                <a:gd name="T7" fmla="*/ 56 h 61"/>
                <a:gd name="T8" fmla="*/ 5 w 176"/>
                <a:gd name="T9" fmla="*/ 59 h 61"/>
                <a:gd name="T10" fmla="*/ 2 w 176"/>
                <a:gd name="T11" fmla="*/ 46 h 61"/>
                <a:gd name="T12" fmla="*/ 89 w 176"/>
                <a:gd name="T13" fmla="*/ 0 h 61"/>
                <a:gd name="T14" fmla="*/ 173 w 176"/>
                <a:gd name="T15" fmla="*/ 46 h 61"/>
                <a:gd name="T16" fmla="*/ 171 w 176"/>
                <a:gd name="T17" fmla="*/ 59 h 61"/>
                <a:gd name="T18" fmla="*/ 166 w 176"/>
                <a:gd name="T19"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61">
                  <a:moveTo>
                    <a:pt x="166" y="60"/>
                  </a:moveTo>
                  <a:cubicBezTo>
                    <a:pt x="163" y="60"/>
                    <a:pt x="160" y="59"/>
                    <a:pt x="158" y="56"/>
                  </a:cubicBezTo>
                  <a:cubicBezTo>
                    <a:pt x="142" y="34"/>
                    <a:pt x="114" y="18"/>
                    <a:pt x="89" y="18"/>
                  </a:cubicBezTo>
                  <a:cubicBezTo>
                    <a:pt x="62" y="18"/>
                    <a:pt x="34" y="33"/>
                    <a:pt x="17" y="56"/>
                  </a:cubicBezTo>
                  <a:cubicBezTo>
                    <a:pt x="14" y="60"/>
                    <a:pt x="9" y="61"/>
                    <a:pt x="5" y="59"/>
                  </a:cubicBezTo>
                  <a:cubicBezTo>
                    <a:pt x="1" y="56"/>
                    <a:pt x="0" y="50"/>
                    <a:pt x="2" y="46"/>
                  </a:cubicBezTo>
                  <a:cubicBezTo>
                    <a:pt x="22" y="18"/>
                    <a:pt x="56" y="0"/>
                    <a:pt x="89" y="0"/>
                  </a:cubicBezTo>
                  <a:cubicBezTo>
                    <a:pt x="120" y="0"/>
                    <a:pt x="154" y="19"/>
                    <a:pt x="173" y="46"/>
                  </a:cubicBezTo>
                  <a:cubicBezTo>
                    <a:pt x="176" y="50"/>
                    <a:pt x="175" y="56"/>
                    <a:pt x="171" y="59"/>
                  </a:cubicBezTo>
                  <a:cubicBezTo>
                    <a:pt x="169" y="60"/>
                    <a:pt x="167" y="60"/>
                    <a:pt x="166"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sp>
          <p:nvSpPr>
            <p:cNvPr id="164" name="Freeform 43"/>
            <p:cNvSpPr>
              <a:spLocks/>
            </p:cNvSpPr>
            <p:nvPr/>
          </p:nvSpPr>
          <p:spPr bwMode="auto">
            <a:xfrm>
              <a:off x="4986595" y="2732992"/>
              <a:ext cx="226316" cy="98071"/>
            </a:xfrm>
            <a:custGeom>
              <a:avLst/>
              <a:gdLst>
                <a:gd name="T0" fmla="*/ 10 w 73"/>
                <a:gd name="T1" fmla="*/ 31 h 32"/>
                <a:gd name="T2" fmla="*/ 4 w 73"/>
                <a:gd name="T3" fmla="*/ 29 h 32"/>
                <a:gd name="T4" fmla="*/ 4 w 73"/>
                <a:gd name="T5" fmla="*/ 16 h 32"/>
                <a:gd name="T6" fmla="*/ 38 w 73"/>
                <a:gd name="T7" fmla="*/ 0 h 32"/>
                <a:gd name="T8" fmla="*/ 70 w 73"/>
                <a:gd name="T9" fmla="*/ 16 h 32"/>
                <a:gd name="T10" fmla="*/ 70 w 73"/>
                <a:gd name="T11" fmla="*/ 29 h 32"/>
                <a:gd name="T12" fmla="*/ 57 w 73"/>
                <a:gd name="T13" fmla="*/ 29 h 32"/>
                <a:gd name="T14" fmla="*/ 38 w 73"/>
                <a:gd name="T15" fmla="*/ 18 h 32"/>
                <a:gd name="T16" fmla="*/ 16 w 73"/>
                <a:gd name="T17" fmla="*/ 29 h 32"/>
                <a:gd name="T18" fmla="*/ 10 w 73"/>
                <a:gd name="T19"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32">
                  <a:moveTo>
                    <a:pt x="10" y="31"/>
                  </a:moveTo>
                  <a:cubicBezTo>
                    <a:pt x="8" y="31"/>
                    <a:pt x="6" y="31"/>
                    <a:pt x="4" y="29"/>
                  </a:cubicBezTo>
                  <a:cubicBezTo>
                    <a:pt x="0" y="25"/>
                    <a:pt x="0" y="20"/>
                    <a:pt x="4" y="16"/>
                  </a:cubicBezTo>
                  <a:cubicBezTo>
                    <a:pt x="14" y="6"/>
                    <a:pt x="26" y="0"/>
                    <a:pt x="38" y="0"/>
                  </a:cubicBezTo>
                  <a:cubicBezTo>
                    <a:pt x="48" y="0"/>
                    <a:pt x="60" y="6"/>
                    <a:pt x="70" y="16"/>
                  </a:cubicBezTo>
                  <a:cubicBezTo>
                    <a:pt x="73" y="20"/>
                    <a:pt x="73" y="25"/>
                    <a:pt x="70" y="29"/>
                  </a:cubicBezTo>
                  <a:cubicBezTo>
                    <a:pt x="66" y="32"/>
                    <a:pt x="60" y="32"/>
                    <a:pt x="57" y="29"/>
                  </a:cubicBezTo>
                  <a:cubicBezTo>
                    <a:pt x="50" y="21"/>
                    <a:pt x="42" y="18"/>
                    <a:pt x="38" y="18"/>
                  </a:cubicBezTo>
                  <a:cubicBezTo>
                    <a:pt x="31" y="18"/>
                    <a:pt x="23" y="22"/>
                    <a:pt x="16" y="29"/>
                  </a:cubicBezTo>
                  <a:cubicBezTo>
                    <a:pt x="15" y="30"/>
                    <a:pt x="12" y="31"/>
                    <a:pt x="10"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sp>
        <p:nvSpPr>
          <p:cNvPr id="165" name="paper clip"/>
          <p:cNvSpPr>
            <a:spLocks/>
          </p:cNvSpPr>
          <p:nvPr/>
        </p:nvSpPr>
        <p:spPr bwMode="auto">
          <a:xfrm>
            <a:off x="2501058" y="2200871"/>
            <a:ext cx="200667" cy="499404"/>
          </a:xfrm>
          <a:custGeom>
            <a:avLst/>
            <a:gdLst>
              <a:gd name="T0" fmla="*/ 34 w 65"/>
              <a:gd name="T1" fmla="*/ 162 h 162"/>
              <a:gd name="T2" fmla="*/ 0 w 65"/>
              <a:gd name="T3" fmla="*/ 123 h 162"/>
              <a:gd name="T4" fmla="*/ 0 w 65"/>
              <a:gd name="T5" fmla="*/ 27 h 162"/>
              <a:gd name="T6" fmla="*/ 25 w 65"/>
              <a:gd name="T7" fmla="*/ 0 h 162"/>
              <a:gd name="T8" fmla="*/ 51 w 65"/>
              <a:gd name="T9" fmla="*/ 27 h 162"/>
              <a:gd name="T10" fmla="*/ 51 w 65"/>
              <a:gd name="T11" fmla="*/ 120 h 162"/>
              <a:gd name="T12" fmla="*/ 33 w 65"/>
              <a:gd name="T13" fmla="*/ 140 h 162"/>
              <a:gd name="T14" fmla="*/ 20 w 65"/>
              <a:gd name="T15" fmla="*/ 137 h 162"/>
              <a:gd name="T16" fmla="*/ 12 w 65"/>
              <a:gd name="T17" fmla="*/ 120 h 162"/>
              <a:gd name="T18" fmla="*/ 12 w 65"/>
              <a:gd name="T19" fmla="*/ 51 h 162"/>
              <a:gd name="T20" fmla="*/ 15 w 65"/>
              <a:gd name="T21" fmla="*/ 48 h 162"/>
              <a:gd name="T22" fmla="*/ 19 w 65"/>
              <a:gd name="T23" fmla="*/ 51 h 162"/>
              <a:gd name="T24" fmla="*/ 19 w 65"/>
              <a:gd name="T25" fmla="*/ 120 h 162"/>
              <a:gd name="T26" fmla="*/ 24 w 65"/>
              <a:gd name="T27" fmla="*/ 131 h 162"/>
              <a:gd name="T28" fmla="*/ 31 w 65"/>
              <a:gd name="T29" fmla="*/ 133 h 162"/>
              <a:gd name="T30" fmla="*/ 32 w 65"/>
              <a:gd name="T31" fmla="*/ 133 h 162"/>
              <a:gd name="T32" fmla="*/ 32 w 65"/>
              <a:gd name="T33" fmla="*/ 133 h 162"/>
              <a:gd name="T34" fmla="*/ 44 w 65"/>
              <a:gd name="T35" fmla="*/ 120 h 162"/>
              <a:gd name="T36" fmla="*/ 44 w 65"/>
              <a:gd name="T37" fmla="*/ 27 h 162"/>
              <a:gd name="T38" fmla="*/ 25 w 65"/>
              <a:gd name="T39" fmla="*/ 7 h 162"/>
              <a:gd name="T40" fmla="*/ 7 w 65"/>
              <a:gd name="T41" fmla="*/ 27 h 162"/>
              <a:gd name="T42" fmla="*/ 7 w 65"/>
              <a:gd name="T43" fmla="*/ 123 h 162"/>
              <a:gd name="T44" fmla="*/ 34 w 65"/>
              <a:gd name="T45" fmla="*/ 155 h 162"/>
              <a:gd name="T46" fmla="*/ 58 w 65"/>
              <a:gd name="T47" fmla="*/ 121 h 162"/>
              <a:gd name="T48" fmla="*/ 58 w 65"/>
              <a:gd name="T49" fmla="*/ 20 h 162"/>
              <a:gd name="T50" fmla="*/ 61 w 65"/>
              <a:gd name="T51" fmla="*/ 17 h 162"/>
              <a:gd name="T52" fmla="*/ 65 w 65"/>
              <a:gd name="T53" fmla="*/ 20 h 162"/>
              <a:gd name="T54" fmla="*/ 65 w 65"/>
              <a:gd name="T55" fmla="*/ 121 h 162"/>
              <a:gd name="T56" fmla="*/ 34 w 65"/>
              <a:gd name="T5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 h="162">
                <a:moveTo>
                  <a:pt x="34" y="162"/>
                </a:moveTo>
                <a:cubicBezTo>
                  <a:pt x="22" y="162"/>
                  <a:pt x="0" y="154"/>
                  <a:pt x="0" y="123"/>
                </a:cubicBezTo>
                <a:cubicBezTo>
                  <a:pt x="0" y="27"/>
                  <a:pt x="0" y="27"/>
                  <a:pt x="0" y="27"/>
                </a:cubicBezTo>
                <a:cubicBezTo>
                  <a:pt x="0" y="6"/>
                  <a:pt x="16" y="0"/>
                  <a:pt x="25" y="0"/>
                </a:cubicBezTo>
                <a:cubicBezTo>
                  <a:pt x="36" y="0"/>
                  <a:pt x="51" y="8"/>
                  <a:pt x="51" y="27"/>
                </a:cubicBezTo>
                <a:cubicBezTo>
                  <a:pt x="51" y="120"/>
                  <a:pt x="51" y="120"/>
                  <a:pt x="51" y="120"/>
                </a:cubicBezTo>
                <a:cubicBezTo>
                  <a:pt x="51" y="131"/>
                  <a:pt x="43" y="140"/>
                  <a:pt x="33" y="140"/>
                </a:cubicBezTo>
                <a:cubicBezTo>
                  <a:pt x="29" y="141"/>
                  <a:pt x="24" y="140"/>
                  <a:pt x="20" y="137"/>
                </a:cubicBezTo>
                <a:cubicBezTo>
                  <a:pt x="17" y="135"/>
                  <a:pt x="12" y="129"/>
                  <a:pt x="12" y="120"/>
                </a:cubicBezTo>
                <a:cubicBezTo>
                  <a:pt x="12" y="51"/>
                  <a:pt x="12" y="51"/>
                  <a:pt x="12" y="51"/>
                </a:cubicBezTo>
                <a:cubicBezTo>
                  <a:pt x="12" y="49"/>
                  <a:pt x="13" y="48"/>
                  <a:pt x="15" y="48"/>
                </a:cubicBezTo>
                <a:cubicBezTo>
                  <a:pt x="17" y="48"/>
                  <a:pt x="19" y="49"/>
                  <a:pt x="19" y="51"/>
                </a:cubicBezTo>
                <a:cubicBezTo>
                  <a:pt x="19" y="120"/>
                  <a:pt x="19" y="120"/>
                  <a:pt x="19" y="120"/>
                </a:cubicBezTo>
                <a:cubicBezTo>
                  <a:pt x="19" y="126"/>
                  <a:pt x="22" y="130"/>
                  <a:pt x="24" y="131"/>
                </a:cubicBezTo>
                <a:cubicBezTo>
                  <a:pt x="27" y="133"/>
                  <a:pt x="30" y="134"/>
                  <a:pt x="31" y="133"/>
                </a:cubicBezTo>
                <a:cubicBezTo>
                  <a:pt x="32" y="133"/>
                  <a:pt x="32" y="133"/>
                  <a:pt x="32" y="133"/>
                </a:cubicBezTo>
                <a:cubicBezTo>
                  <a:pt x="32" y="133"/>
                  <a:pt x="32" y="133"/>
                  <a:pt x="32" y="133"/>
                </a:cubicBezTo>
                <a:cubicBezTo>
                  <a:pt x="39" y="133"/>
                  <a:pt x="44" y="128"/>
                  <a:pt x="44" y="120"/>
                </a:cubicBezTo>
                <a:cubicBezTo>
                  <a:pt x="44" y="27"/>
                  <a:pt x="44" y="27"/>
                  <a:pt x="44" y="27"/>
                </a:cubicBezTo>
                <a:cubicBezTo>
                  <a:pt x="44" y="12"/>
                  <a:pt x="32" y="7"/>
                  <a:pt x="25" y="7"/>
                </a:cubicBezTo>
                <a:cubicBezTo>
                  <a:pt x="24" y="7"/>
                  <a:pt x="7" y="7"/>
                  <a:pt x="7" y="27"/>
                </a:cubicBezTo>
                <a:cubicBezTo>
                  <a:pt x="7" y="123"/>
                  <a:pt x="7" y="123"/>
                  <a:pt x="7" y="123"/>
                </a:cubicBezTo>
                <a:cubicBezTo>
                  <a:pt x="7" y="149"/>
                  <a:pt x="24" y="155"/>
                  <a:pt x="34" y="155"/>
                </a:cubicBezTo>
                <a:cubicBezTo>
                  <a:pt x="42" y="155"/>
                  <a:pt x="58" y="147"/>
                  <a:pt x="58" y="121"/>
                </a:cubicBezTo>
                <a:cubicBezTo>
                  <a:pt x="58" y="20"/>
                  <a:pt x="58" y="20"/>
                  <a:pt x="58" y="20"/>
                </a:cubicBezTo>
                <a:cubicBezTo>
                  <a:pt x="58" y="18"/>
                  <a:pt x="59" y="17"/>
                  <a:pt x="61" y="17"/>
                </a:cubicBezTo>
                <a:cubicBezTo>
                  <a:pt x="63" y="17"/>
                  <a:pt x="65" y="18"/>
                  <a:pt x="65" y="20"/>
                </a:cubicBezTo>
                <a:cubicBezTo>
                  <a:pt x="65" y="121"/>
                  <a:pt x="65" y="121"/>
                  <a:pt x="65" y="121"/>
                </a:cubicBezTo>
                <a:cubicBezTo>
                  <a:pt x="65" y="150"/>
                  <a:pt x="47" y="162"/>
                  <a:pt x="34" y="1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nvGrpSpPr>
          <p:cNvPr id="166" name="clock"/>
          <p:cNvGrpSpPr/>
          <p:nvPr/>
        </p:nvGrpSpPr>
        <p:grpSpPr>
          <a:xfrm>
            <a:off x="2633830" y="3234380"/>
            <a:ext cx="497895" cy="493369"/>
            <a:chOff x="4360455" y="3025694"/>
            <a:chExt cx="497895" cy="493369"/>
          </a:xfrm>
        </p:grpSpPr>
        <p:sp>
          <p:nvSpPr>
            <p:cNvPr id="167" name="Oval 45"/>
            <p:cNvSpPr>
              <a:spLocks noChangeArrowheads="1"/>
            </p:cNvSpPr>
            <p:nvPr/>
          </p:nvSpPr>
          <p:spPr bwMode="auto">
            <a:xfrm>
              <a:off x="4383086" y="3043799"/>
              <a:ext cx="452632" cy="455649"/>
            </a:xfrm>
            <a:prstGeom prst="ellipse">
              <a:avLst/>
            </a:pr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68" name="Freeform 46"/>
            <p:cNvSpPr>
              <a:spLocks/>
            </p:cNvSpPr>
            <p:nvPr/>
          </p:nvSpPr>
          <p:spPr bwMode="auto">
            <a:xfrm>
              <a:off x="4604876" y="3395343"/>
              <a:ext cx="9053" cy="45263"/>
            </a:xfrm>
            <a:custGeom>
              <a:avLst/>
              <a:gdLst>
                <a:gd name="T0" fmla="*/ 2 w 3"/>
                <a:gd name="T1" fmla="*/ 15 h 15"/>
                <a:gd name="T2" fmla="*/ 2 w 3"/>
                <a:gd name="T3" fmla="*/ 15 h 15"/>
                <a:gd name="T4" fmla="*/ 0 w 3"/>
                <a:gd name="T5" fmla="*/ 13 h 15"/>
                <a:gd name="T6" fmla="*/ 0 w 3"/>
                <a:gd name="T7" fmla="*/ 2 h 15"/>
                <a:gd name="T8" fmla="*/ 2 w 3"/>
                <a:gd name="T9" fmla="*/ 0 h 15"/>
                <a:gd name="T10" fmla="*/ 2 w 3"/>
                <a:gd name="T11" fmla="*/ 0 h 15"/>
                <a:gd name="T12" fmla="*/ 3 w 3"/>
                <a:gd name="T13" fmla="*/ 2 h 15"/>
                <a:gd name="T14" fmla="*/ 3 w 3"/>
                <a:gd name="T15" fmla="*/ 13 h 15"/>
                <a:gd name="T16" fmla="*/ 2 w 3"/>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2" y="15"/>
                  </a:moveTo>
                  <a:cubicBezTo>
                    <a:pt x="2" y="15"/>
                    <a:pt x="2" y="15"/>
                    <a:pt x="2" y="15"/>
                  </a:cubicBezTo>
                  <a:cubicBezTo>
                    <a:pt x="0" y="15"/>
                    <a:pt x="0" y="14"/>
                    <a:pt x="0" y="13"/>
                  </a:cubicBezTo>
                  <a:cubicBezTo>
                    <a:pt x="0" y="2"/>
                    <a:pt x="0" y="2"/>
                    <a:pt x="0" y="2"/>
                  </a:cubicBezTo>
                  <a:cubicBezTo>
                    <a:pt x="0" y="1"/>
                    <a:pt x="0" y="0"/>
                    <a:pt x="2" y="0"/>
                  </a:cubicBezTo>
                  <a:cubicBezTo>
                    <a:pt x="2" y="0"/>
                    <a:pt x="2" y="0"/>
                    <a:pt x="2" y="0"/>
                  </a:cubicBezTo>
                  <a:cubicBezTo>
                    <a:pt x="3" y="0"/>
                    <a:pt x="3" y="1"/>
                    <a:pt x="3" y="2"/>
                  </a:cubicBezTo>
                  <a:cubicBezTo>
                    <a:pt x="3" y="13"/>
                    <a:pt x="3" y="13"/>
                    <a:pt x="3" y="13"/>
                  </a:cubicBezTo>
                  <a:cubicBezTo>
                    <a:pt x="3" y="14"/>
                    <a:pt x="3" y="15"/>
                    <a:pt x="2"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69" name="Freeform 47"/>
            <p:cNvSpPr>
              <a:spLocks/>
            </p:cNvSpPr>
            <p:nvPr/>
          </p:nvSpPr>
          <p:spPr bwMode="auto">
            <a:xfrm>
              <a:off x="4604876" y="3102641"/>
              <a:ext cx="9053" cy="48281"/>
            </a:xfrm>
            <a:custGeom>
              <a:avLst/>
              <a:gdLst>
                <a:gd name="T0" fmla="*/ 2 w 3"/>
                <a:gd name="T1" fmla="*/ 16 h 16"/>
                <a:gd name="T2" fmla="*/ 0 w 3"/>
                <a:gd name="T3" fmla="*/ 14 h 16"/>
                <a:gd name="T4" fmla="*/ 0 w 3"/>
                <a:gd name="T5" fmla="*/ 2 h 16"/>
                <a:gd name="T6" fmla="*/ 2 w 3"/>
                <a:gd name="T7" fmla="*/ 0 h 16"/>
                <a:gd name="T8" fmla="*/ 3 w 3"/>
                <a:gd name="T9" fmla="*/ 2 h 16"/>
                <a:gd name="T10" fmla="*/ 3 w 3"/>
                <a:gd name="T11" fmla="*/ 14 h 16"/>
                <a:gd name="T12" fmla="*/ 2 w 3"/>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 h="16">
                  <a:moveTo>
                    <a:pt x="2" y="16"/>
                  </a:moveTo>
                  <a:cubicBezTo>
                    <a:pt x="0" y="16"/>
                    <a:pt x="0" y="15"/>
                    <a:pt x="0" y="14"/>
                  </a:cubicBezTo>
                  <a:cubicBezTo>
                    <a:pt x="0" y="2"/>
                    <a:pt x="0" y="2"/>
                    <a:pt x="0" y="2"/>
                  </a:cubicBezTo>
                  <a:cubicBezTo>
                    <a:pt x="0" y="1"/>
                    <a:pt x="0" y="0"/>
                    <a:pt x="2" y="0"/>
                  </a:cubicBezTo>
                  <a:cubicBezTo>
                    <a:pt x="3" y="0"/>
                    <a:pt x="3" y="1"/>
                    <a:pt x="3" y="2"/>
                  </a:cubicBezTo>
                  <a:cubicBezTo>
                    <a:pt x="3" y="14"/>
                    <a:pt x="3" y="14"/>
                    <a:pt x="3" y="14"/>
                  </a:cubicBezTo>
                  <a:cubicBezTo>
                    <a:pt x="3" y="15"/>
                    <a:pt x="3" y="16"/>
                    <a:pt x="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0" name="Freeform 48"/>
            <p:cNvSpPr>
              <a:spLocks/>
            </p:cNvSpPr>
            <p:nvPr/>
          </p:nvSpPr>
          <p:spPr bwMode="auto">
            <a:xfrm>
              <a:off x="4666735" y="3377238"/>
              <a:ext cx="30175" cy="42246"/>
            </a:xfrm>
            <a:custGeom>
              <a:avLst/>
              <a:gdLst>
                <a:gd name="T0" fmla="*/ 8 w 10"/>
                <a:gd name="T1" fmla="*/ 14 h 14"/>
                <a:gd name="T2" fmla="*/ 6 w 10"/>
                <a:gd name="T3" fmla="*/ 13 h 14"/>
                <a:gd name="T4" fmla="*/ 1 w 10"/>
                <a:gd name="T5" fmla="*/ 3 h 14"/>
                <a:gd name="T6" fmla="*/ 1 w 10"/>
                <a:gd name="T7" fmla="*/ 1 h 14"/>
                <a:gd name="T8" fmla="*/ 4 w 10"/>
                <a:gd name="T9" fmla="*/ 1 h 14"/>
                <a:gd name="T10" fmla="*/ 10 w 10"/>
                <a:gd name="T11" fmla="*/ 11 h 14"/>
                <a:gd name="T12" fmla="*/ 9 w 10"/>
                <a:gd name="T13" fmla="*/ 14 h 14"/>
                <a:gd name="T14" fmla="*/ 8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8" y="14"/>
                  </a:moveTo>
                  <a:cubicBezTo>
                    <a:pt x="7" y="14"/>
                    <a:pt x="7" y="14"/>
                    <a:pt x="6" y="13"/>
                  </a:cubicBezTo>
                  <a:cubicBezTo>
                    <a:pt x="1" y="3"/>
                    <a:pt x="1" y="3"/>
                    <a:pt x="1" y="3"/>
                  </a:cubicBezTo>
                  <a:cubicBezTo>
                    <a:pt x="0" y="2"/>
                    <a:pt x="0" y="1"/>
                    <a:pt x="1" y="1"/>
                  </a:cubicBezTo>
                  <a:cubicBezTo>
                    <a:pt x="2" y="0"/>
                    <a:pt x="3" y="0"/>
                    <a:pt x="4" y="1"/>
                  </a:cubicBezTo>
                  <a:cubicBezTo>
                    <a:pt x="10" y="11"/>
                    <a:pt x="10" y="11"/>
                    <a:pt x="10" y="11"/>
                  </a:cubicBezTo>
                  <a:cubicBezTo>
                    <a:pt x="10" y="12"/>
                    <a:pt x="10" y="13"/>
                    <a:pt x="9" y="14"/>
                  </a:cubicBezTo>
                  <a:cubicBezTo>
                    <a:pt x="9" y="14"/>
                    <a:pt x="8" y="14"/>
                    <a:pt x="8"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1" name="Freeform 49"/>
            <p:cNvSpPr>
              <a:spLocks/>
            </p:cNvSpPr>
            <p:nvPr/>
          </p:nvSpPr>
          <p:spPr bwMode="auto">
            <a:xfrm>
              <a:off x="4521893" y="3123764"/>
              <a:ext cx="30175" cy="43755"/>
            </a:xfrm>
            <a:custGeom>
              <a:avLst/>
              <a:gdLst>
                <a:gd name="T0" fmla="*/ 8 w 10"/>
                <a:gd name="T1" fmla="*/ 14 h 14"/>
                <a:gd name="T2" fmla="*/ 6 w 10"/>
                <a:gd name="T3" fmla="*/ 13 h 14"/>
                <a:gd name="T4" fmla="*/ 0 w 10"/>
                <a:gd name="T5" fmla="*/ 3 h 14"/>
                <a:gd name="T6" fmla="*/ 1 w 10"/>
                <a:gd name="T7" fmla="*/ 1 h 14"/>
                <a:gd name="T8" fmla="*/ 4 w 10"/>
                <a:gd name="T9" fmla="*/ 1 h 14"/>
                <a:gd name="T10" fmla="*/ 9 w 10"/>
                <a:gd name="T11" fmla="*/ 11 h 14"/>
                <a:gd name="T12" fmla="*/ 9 w 10"/>
                <a:gd name="T13" fmla="*/ 14 h 14"/>
                <a:gd name="T14" fmla="*/ 8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8" y="14"/>
                  </a:moveTo>
                  <a:cubicBezTo>
                    <a:pt x="7" y="14"/>
                    <a:pt x="6" y="14"/>
                    <a:pt x="6" y="13"/>
                  </a:cubicBezTo>
                  <a:cubicBezTo>
                    <a:pt x="0" y="3"/>
                    <a:pt x="0" y="3"/>
                    <a:pt x="0" y="3"/>
                  </a:cubicBezTo>
                  <a:cubicBezTo>
                    <a:pt x="0" y="3"/>
                    <a:pt x="0" y="1"/>
                    <a:pt x="1" y="1"/>
                  </a:cubicBezTo>
                  <a:cubicBezTo>
                    <a:pt x="2" y="0"/>
                    <a:pt x="3" y="1"/>
                    <a:pt x="4" y="1"/>
                  </a:cubicBezTo>
                  <a:cubicBezTo>
                    <a:pt x="9" y="11"/>
                    <a:pt x="9" y="11"/>
                    <a:pt x="9" y="11"/>
                  </a:cubicBezTo>
                  <a:cubicBezTo>
                    <a:pt x="10" y="12"/>
                    <a:pt x="10" y="13"/>
                    <a:pt x="9" y="14"/>
                  </a:cubicBezTo>
                  <a:cubicBezTo>
                    <a:pt x="8" y="14"/>
                    <a:pt x="8" y="14"/>
                    <a:pt x="8"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2" name="Freeform 50"/>
            <p:cNvSpPr>
              <a:spLocks/>
            </p:cNvSpPr>
            <p:nvPr/>
          </p:nvSpPr>
          <p:spPr bwMode="auto">
            <a:xfrm>
              <a:off x="4711998" y="3330466"/>
              <a:ext cx="46772" cy="30175"/>
            </a:xfrm>
            <a:custGeom>
              <a:avLst/>
              <a:gdLst>
                <a:gd name="T0" fmla="*/ 12 w 15"/>
                <a:gd name="T1" fmla="*/ 10 h 10"/>
                <a:gd name="T2" fmla="*/ 11 w 15"/>
                <a:gd name="T3" fmla="*/ 9 h 10"/>
                <a:gd name="T4" fmla="*/ 2 w 15"/>
                <a:gd name="T5" fmla="*/ 4 h 10"/>
                <a:gd name="T6" fmla="*/ 1 w 15"/>
                <a:gd name="T7" fmla="*/ 1 h 10"/>
                <a:gd name="T8" fmla="*/ 3 w 15"/>
                <a:gd name="T9" fmla="*/ 0 h 10"/>
                <a:gd name="T10" fmla="*/ 13 w 15"/>
                <a:gd name="T11" fmla="*/ 6 h 10"/>
                <a:gd name="T12" fmla="*/ 14 w 15"/>
                <a:gd name="T13" fmla="*/ 9 h 10"/>
                <a:gd name="T14" fmla="*/ 12 w 1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2" y="10"/>
                  </a:moveTo>
                  <a:cubicBezTo>
                    <a:pt x="12" y="10"/>
                    <a:pt x="12" y="10"/>
                    <a:pt x="11" y="9"/>
                  </a:cubicBezTo>
                  <a:cubicBezTo>
                    <a:pt x="2" y="4"/>
                    <a:pt x="2" y="4"/>
                    <a:pt x="2" y="4"/>
                  </a:cubicBezTo>
                  <a:cubicBezTo>
                    <a:pt x="1" y="3"/>
                    <a:pt x="0" y="2"/>
                    <a:pt x="1" y="1"/>
                  </a:cubicBezTo>
                  <a:cubicBezTo>
                    <a:pt x="1" y="0"/>
                    <a:pt x="3" y="0"/>
                    <a:pt x="3" y="0"/>
                  </a:cubicBezTo>
                  <a:cubicBezTo>
                    <a:pt x="13" y="6"/>
                    <a:pt x="13" y="6"/>
                    <a:pt x="13" y="6"/>
                  </a:cubicBezTo>
                  <a:cubicBezTo>
                    <a:pt x="14" y="7"/>
                    <a:pt x="15" y="8"/>
                    <a:pt x="14" y="9"/>
                  </a:cubicBezTo>
                  <a:cubicBezTo>
                    <a:pt x="14" y="9"/>
                    <a:pt x="13" y="10"/>
                    <a:pt x="12"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3" name="Freeform 51"/>
            <p:cNvSpPr>
              <a:spLocks/>
            </p:cNvSpPr>
            <p:nvPr/>
          </p:nvSpPr>
          <p:spPr bwMode="auto">
            <a:xfrm>
              <a:off x="4463051" y="3185624"/>
              <a:ext cx="42246" cy="27158"/>
            </a:xfrm>
            <a:custGeom>
              <a:avLst/>
              <a:gdLst>
                <a:gd name="T0" fmla="*/ 12 w 14"/>
                <a:gd name="T1" fmla="*/ 9 h 9"/>
                <a:gd name="T2" fmla="*/ 11 w 14"/>
                <a:gd name="T3" fmla="*/ 9 h 9"/>
                <a:gd name="T4" fmla="*/ 1 w 14"/>
                <a:gd name="T5" fmla="*/ 4 h 9"/>
                <a:gd name="T6" fmla="*/ 0 w 14"/>
                <a:gd name="T7" fmla="*/ 1 h 9"/>
                <a:gd name="T8" fmla="*/ 3 w 14"/>
                <a:gd name="T9" fmla="*/ 0 h 9"/>
                <a:gd name="T10" fmla="*/ 13 w 14"/>
                <a:gd name="T11" fmla="*/ 6 h 9"/>
                <a:gd name="T12" fmla="*/ 13 w 14"/>
                <a:gd name="T13" fmla="*/ 8 h 9"/>
                <a:gd name="T14" fmla="*/ 12 w 14"/>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12" y="9"/>
                  </a:moveTo>
                  <a:cubicBezTo>
                    <a:pt x="11" y="9"/>
                    <a:pt x="11" y="9"/>
                    <a:pt x="11" y="9"/>
                  </a:cubicBezTo>
                  <a:cubicBezTo>
                    <a:pt x="1" y="4"/>
                    <a:pt x="1" y="4"/>
                    <a:pt x="1" y="4"/>
                  </a:cubicBezTo>
                  <a:cubicBezTo>
                    <a:pt x="0" y="3"/>
                    <a:pt x="0" y="2"/>
                    <a:pt x="0" y="1"/>
                  </a:cubicBezTo>
                  <a:cubicBezTo>
                    <a:pt x="1" y="0"/>
                    <a:pt x="2" y="0"/>
                    <a:pt x="3" y="0"/>
                  </a:cubicBezTo>
                  <a:cubicBezTo>
                    <a:pt x="13" y="6"/>
                    <a:pt x="13" y="6"/>
                    <a:pt x="13" y="6"/>
                  </a:cubicBezTo>
                  <a:cubicBezTo>
                    <a:pt x="13" y="6"/>
                    <a:pt x="14" y="8"/>
                    <a:pt x="13" y="8"/>
                  </a:cubicBezTo>
                  <a:cubicBezTo>
                    <a:pt x="13" y="9"/>
                    <a:pt x="12" y="9"/>
                    <a:pt x="1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4" name="Freeform 52"/>
            <p:cNvSpPr>
              <a:spLocks/>
            </p:cNvSpPr>
            <p:nvPr/>
          </p:nvSpPr>
          <p:spPr bwMode="auto">
            <a:xfrm>
              <a:off x="4731613" y="3265589"/>
              <a:ext cx="45263" cy="12070"/>
            </a:xfrm>
            <a:custGeom>
              <a:avLst/>
              <a:gdLst>
                <a:gd name="T0" fmla="*/ 13 w 15"/>
                <a:gd name="T1" fmla="*/ 4 h 4"/>
                <a:gd name="T2" fmla="*/ 13 w 15"/>
                <a:gd name="T3" fmla="*/ 4 h 4"/>
                <a:gd name="T4" fmla="*/ 2 w 15"/>
                <a:gd name="T5" fmla="*/ 4 h 4"/>
                <a:gd name="T6" fmla="*/ 0 w 15"/>
                <a:gd name="T7" fmla="*/ 2 h 4"/>
                <a:gd name="T8" fmla="*/ 2 w 15"/>
                <a:gd name="T9" fmla="*/ 0 h 4"/>
                <a:gd name="T10" fmla="*/ 2 w 15"/>
                <a:gd name="T11" fmla="*/ 0 h 4"/>
                <a:gd name="T12" fmla="*/ 13 w 15"/>
                <a:gd name="T13" fmla="*/ 0 h 4"/>
                <a:gd name="T14" fmla="*/ 15 w 15"/>
                <a:gd name="T15" fmla="*/ 2 h 4"/>
                <a:gd name="T16" fmla="*/ 13 w 15"/>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
                  <a:moveTo>
                    <a:pt x="13" y="4"/>
                  </a:moveTo>
                  <a:cubicBezTo>
                    <a:pt x="13" y="4"/>
                    <a:pt x="13" y="4"/>
                    <a:pt x="13" y="4"/>
                  </a:cubicBezTo>
                  <a:cubicBezTo>
                    <a:pt x="2" y="4"/>
                    <a:pt x="2" y="4"/>
                    <a:pt x="2" y="4"/>
                  </a:cubicBezTo>
                  <a:cubicBezTo>
                    <a:pt x="1" y="4"/>
                    <a:pt x="0" y="3"/>
                    <a:pt x="0" y="2"/>
                  </a:cubicBezTo>
                  <a:cubicBezTo>
                    <a:pt x="0" y="1"/>
                    <a:pt x="1" y="0"/>
                    <a:pt x="2" y="0"/>
                  </a:cubicBezTo>
                  <a:cubicBezTo>
                    <a:pt x="2" y="0"/>
                    <a:pt x="2" y="0"/>
                    <a:pt x="2" y="0"/>
                  </a:cubicBezTo>
                  <a:cubicBezTo>
                    <a:pt x="13" y="0"/>
                    <a:pt x="13" y="0"/>
                    <a:pt x="13" y="0"/>
                  </a:cubicBezTo>
                  <a:cubicBezTo>
                    <a:pt x="15" y="0"/>
                    <a:pt x="15" y="1"/>
                    <a:pt x="15" y="2"/>
                  </a:cubicBezTo>
                  <a:cubicBezTo>
                    <a:pt x="15" y="3"/>
                    <a:pt x="15" y="4"/>
                    <a:pt x="1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5" name="Freeform 53"/>
            <p:cNvSpPr>
              <a:spLocks/>
            </p:cNvSpPr>
            <p:nvPr/>
          </p:nvSpPr>
          <p:spPr bwMode="auto">
            <a:xfrm>
              <a:off x="4440419" y="3265589"/>
              <a:ext cx="46772" cy="12070"/>
            </a:xfrm>
            <a:custGeom>
              <a:avLst/>
              <a:gdLst>
                <a:gd name="T0" fmla="*/ 13 w 15"/>
                <a:gd name="T1" fmla="*/ 4 h 4"/>
                <a:gd name="T2" fmla="*/ 13 w 15"/>
                <a:gd name="T3" fmla="*/ 4 h 4"/>
                <a:gd name="T4" fmla="*/ 2 w 15"/>
                <a:gd name="T5" fmla="*/ 4 h 4"/>
                <a:gd name="T6" fmla="*/ 0 w 15"/>
                <a:gd name="T7" fmla="*/ 2 h 4"/>
                <a:gd name="T8" fmla="*/ 2 w 15"/>
                <a:gd name="T9" fmla="*/ 0 h 4"/>
                <a:gd name="T10" fmla="*/ 2 w 15"/>
                <a:gd name="T11" fmla="*/ 0 h 4"/>
                <a:gd name="T12" fmla="*/ 13 w 15"/>
                <a:gd name="T13" fmla="*/ 0 h 4"/>
                <a:gd name="T14" fmla="*/ 15 w 15"/>
                <a:gd name="T15" fmla="*/ 2 h 4"/>
                <a:gd name="T16" fmla="*/ 13 w 15"/>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
                  <a:moveTo>
                    <a:pt x="13" y="4"/>
                  </a:moveTo>
                  <a:cubicBezTo>
                    <a:pt x="13" y="4"/>
                    <a:pt x="13" y="4"/>
                    <a:pt x="13" y="4"/>
                  </a:cubicBezTo>
                  <a:cubicBezTo>
                    <a:pt x="2" y="4"/>
                    <a:pt x="2" y="4"/>
                    <a:pt x="2" y="4"/>
                  </a:cubicBezTo>
                  <a:cubicBezTo>
                    <a:pt x="1" y="4"/>
                    <a:pt x="0" y="3"/>
                    <a:pt x="0" y="2"/>
                  </a:cubicBezTo>
                  <a:cubicBezTo>
                    <a:pt x="0" y="1"/>
                    <a:pt x="1" y="0"/>
                    <a:pt x="2" y="0"/>
                  </a:cubicBezTo>
                  <a:cubicBezTo>
                    <a:pt x="2" y="0"/>
                    <a:pt x="2" y="0"/>
                    <a:pt x="2" y="0"/>
                  </a:cubicBezTo>
                  <a:cubicBezTo>
                    <a:pt x="13" y="0"/>
                    <a:pt x="13" y="0"/>
                    <a:pt x="13" y="0"/>
                  </a:cubicBezTo>
                  <a:cubicBezTo>
                    <a:pt x="14" y="0"/>
                    <a:pt x="15" y="1"/>
                    <a:pt x="15" y="2"/>
                  </a:cubicBezTo>
                  <a:cubicBezTo>
                    <a:pt x="15" y="3"/>
                    <a:pt x="14" y="4"/>
                    <a:pt x="1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6" name="Freeform 54"/>
            <p:cNvSpPr>
              <a:spLocks/>
            </p:cNvSpPr>
            <p:nvPr/>
          </p:nvSpPr>
          <p:spPr bwMode="auto">
            <a:xfrm>
              <a:off x="4711998" y="3185624"/>
              <a:ext cx="46772" cy="27158"/>
            </a:xfrm>
            <a:custGeom>
              <a:avLst/>
              <a:gdLst>
                <a:gd name="T0" fmla="*/ 2 w 15"/>
                <a:gd name="T1" fmla="*/ 9 h 9"/>
                <a:gd name="T2" fmla="*/ 1 w 15"/>
                <a:gd name="T3" fmla="*/ 8 h 9"/>
                <a:gd name="T4" fmla="*/ 2 w 15"/>
                <a:gd name="T5" fmla="*/ 6 h 9"/>
                <a:gd name="T6" fmla="*/ 11 w 15"/>
                <a:gd name="T7" fmla="*/ 0 h 9"/>
                <a:gd name="T8" fmla="*/ 14 w 15"/>
                <a:gd name="T9" fmla="*/ 1 h 9"/>
                <a:gd name="T10" fmla="*/ 13 w 15"/>
                <a:gd name="T11" fmla="*/ 4 h 9"/>
                <a:gd name="T12" fmla="*/ 3 w 15"/>
                <a:gd name="T13" fmla="*/ 9 h 9"/>
                <a:gd name="T14" fmla="*/ 2 w 15"/>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9">
                  <a:moveTo>
                    <a:pt x="2" y="9"/>
                  </a:moveTo>
                  <a:cubicBezTo>
                    <a:pt x="2" y="9"/>
                    <a:pt x="1" y="9"/>
                    <a:pt x="1" y="8"/>
                  </a:cubicBezTo>
                  <a:cubicBezTo>
                    <a:pt x="0" y="8"/>
                    <a:pt x="1" y="6"/>
                    <a:pt x="2" y="6"/>
                  </a:cubicBezTo>
                  <a:cubicBezTo>
                    <a:pt x="11" y="0"/>
                    <a:pt x="11" y="0"/>
                    <a:pt x="11" y="0"/>
                  </a:cubicBezTo>
                  <a:cubicBezTo>
                    <a:pt x="12" y="0"/>
                    <a:pt x="13" y="0"/>
                    <a:pt x="14" y="1"/>
                  </a:cubicBezTo>
                  <a:cubicBezTo>
                    <a:pt x="15" y="2"/>
                    <a:pt x="14" y="3"/>
                    <a:pt x="13" y="4"/>
                  </a:cubicBezTo>
                  <a:cubicBezTo>
                    <a:pt x="3" y="9"/>
                    <a:pt x="3" y="9"/>
                    <a:pt x="3" y="9"/>
                  </a:cubicBezTo>
                  <a:cubicBezTo>
                    <a:pt x="3" y="9"/>
                    <a:pt x="3" y="9"/>
                    <a:pt x="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7" name="Freeform 55"/>
            <p:cNvSpPr>
              <a:spLocks/>
            </p:cNvSpPr>
            <p:nvPr/>
          </p:nvSpPr>
          <p:spPr bwMode="auto">
            <a:xfrm>
              <a:off x="4463051" y="3330466"/>
              <a:ext cx="42246" cy="30175"/>
            </a:xfrm>
            <a:custGeom>
              <a:avLst/>
              <a:gdLst>
                <a:gd name="T0" fmla="*/ 2 w 14"/>
                <a:gd name="T1" fmla="*/ 10 h 10"/>
                <a:gd name="T2" fmla="*/ 0 w 14"/>
                <a:gd name="T3" fmla="*/ 9 h 10"/>
                <a:gd name="T4" fmla="*/ 1 w 14"/>
                <a:gd name="T5" fmla="*/ 6 h 10"/>
                <a:gd name="T6" fmla="*/ 11 w 14"/>
                <a:gd name="T7" fmla="*/ 0 h 10"/>
                <a:gd name="T8" fmla="*/ 13 w 14"/>
                <a:gd name="T9" fmla="*/ 1 h 10"/>
                <a:gd name="T10" fmla="*/ 13 w 14"/>
                <a:gd name="T11" fmla="*/ 4 h 10"/>
                <a:gd name="T12" fmla="*/ 3 w 14"/>
                <a:gd name="T13" fmla="*/ 9 h 10"/>
                <a:gd name="T14" fmla="*/ 2 w 14"/>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0">
                  <a:moveTo>
                    <a:pt x="2" y="10"/>
                  </a:moveTo>
                  <a:cubicBezTo>
                    <a:pt x="1" y="10"/>
                    <a:pt x="0" y="9"/>
                    <a:pt x="0" y="9"/>
                  </a:cubicBezTo>
                  <a:cubicBezTo>
                    <a:pt x="0" y="8"/>
                    <a:pt x="0" y="7"/>
                    <a:pt x="1" y="6"/>
                  </a:cubicBezTo>
                  <a:cubicBezTo>
                    <a:pt x="11" y="0"/>
                    <a:pt x="11" y="0"/>
                    <a:pt x="11" y="0"/>
                  </a:cubicBezTo>
                  <a:cubicBezTo>
                    <a:pt x="12" y="0"/>
                    <a:pt x="13" y="0"/>
                    <a:pt x="13" y="1"/>
                  </a:cubicBezTo>
                  <a:cubicBezTo>
                    <a:pt x="14" y="2"/>
                    <a:pt x="13" y="3"/>
                    <a:pt x="13" y="4"/>
                  </a:cubicBezTo>
                  <a:cubicBezTo>
                    <a:pt x="3" y="9"/>
                    <a:pt x="3" y="9"/>
                    <a:pt x="3" y="9"/>
                  </a:cubicBezTo>
                  <a:cubicBezTo>
                    <a:pt x="2" y="10"/>
                    <a:pt x="2" y="10"/>
                    <a:pt x="2"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8" name="Freeform 56"/>
            <p:cNvSpPr>
              <a:spLocks/>
            </p:cNvSpPr>
            <p:nvPr/>
          </p:nvSpPr>
          <p:spPr bwMode="auto">
            <a:xfrm>
              <a:off x="4666735" y="3123764"/>
              <a:ext cx="30175" cy="43755"/>
            </a:xfrm>
            <a:custGeom>
              <a:avLst/>
              <a:gdLst>
                <a:gd name="T0" fmla="*/ 2 w 10"/>
                <a:gd name="T1" fmla="*/ 14 h 14"/>
                <a:gd name="T2" fmla="*/ 1 w 10"/>
                <a:gd name="T3" fmla="*/ 14 h 14"/>
                <a:gd name="T4" fmla="*/ 1 w 10"/>
                <a:gd name="T5" fmla="*/ 11 h 14"/>
                <a:gd name="T6" fmla="*/ 6 w 10"/>
                <a:gd name="T7" fmla="*/ 1 h 14"/>
                <a:gd name="T8" fmla="*/ 9 w 10"/>
                <a:gd name="T9" fmla="*/ 1 h 14"/>
                <a:gd name="T10" fmla="*/ 10 w 10"/>
                <a:gd name="T11" fmla="*/ 3 h 14"/>
                <a:gd name="T12" fmla="*/ 4 w 10"/>
                <a:gd name="T13" fmla="*/ 13 h 14"/>
                <a:gd name="T14" fmla="*/ 2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2" y="14"/>
                  </a:moveTo>
                  <a:cubicBezTo>
                    <a:pt x="2" y="14"/>
                    <a:pt x="2" y="14"/>
                    <a:pt x="1" y="14"/>
                  </a:cubicBezTo>
                  <a:cubicBezTo>
                    <a:pt x="0" y="13"/>
                    <a:pt x="0" y="12"/>
                    <a:pt x="1" y="11"/>
                  </a:cubicBezTo>
                  <a:cubicBezTo>
                    <a:pt x="6" y="1"/>
                    <a:pt x="6" y="1"/>
                    <a:pt x="6" y="1"/>
                  </a:cubicBezTo>
                  <a:cubicBezTo>
                    <a:pt x="7" y="1"/>
                    <a:pt x="8" y="0"/>
                    <a:pt x="9" y="1"/>
                  </a:cubicBezTo>
                  <a:cubicBezTo>
                    <a:pt x="10" y="1"/>
                    <a:pt x="10" y="3"/>
                    <a:pt x="10" y="3"/>
                  </a:cubicBezTo>
                  <a:cubicBezTo>
                    <a:pt x="4" y="13"/>
                    <a:pt x="4" y="13"/>
                    <a:pt x="4" y="13"/>
                  </a:cubicBezTo>
                  <a:cubicBezTo>
                    <a:pt x="4" y="14"/>
                    <a:pt x="3" y="14"/>
                    <a:pt x="2"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9" name="Freeform 57"/>
            <p:cNvSpPr>
              <a:spLocks/>
            </p:cNvSpPr>
            <p:nvPr/>
          </p:nvSpPr>
          <p:spPr bwMode="auto">
            <a:xfrm>
              <a:off x="4521893" y="3377238"/>
              <a:ext cx="30175" cy="42246"/>
            </a:xfrm>
            <a:custGeom>
              <a:avLst/>
              <a:gdLst>
                <a:gd name="T0" fmla="*/ 2 w 10"/>
                <a:gd name="T1" fmla="*/ 14 h 14"/>
                <a:gd name="T2" fmla="*/ 1 w 10"/>
                <a:gd name="T3" fmla="*/ 14 h 14"/>
                <a:gd name="T4" fmla="*/ 0 w 10"/>
                <a:gd name="T5" fmla="*/ 11 h 14"/>
                <a:gd name="T6" fmla="*/ 6 w 10"/>
                <a:gd name="T7" fmla="*/ 1 h 14"/>
                <a:gd name="T8" fmla="*/ 9 w 10"/>
                <a:gd name="T9" fmla="*/ 1 h 14"/>
                <a:gd name="T10" fmla="*/ 9 w 10"/>
                <a:gd name="T11" fmla="*/ 3 h 14"/>
                <a:gd name="T12" fmla="*/ 4 w 10"/>
                <a:gd name="T13" fmla="*/ 13 h 14"/>
                <a:gd name="T14" fmla="*/ 2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2" y="14"/>
                  </a:moveTo>
                  <a:cubicBezTo>
                    <a:pt x="2" y="14"/>
                    <a:pt x="1" y="14"/>
                    <a:pt x="1" y="14"/>
                  </a:cubicBezTo>
                  <a:cubicBezTo>
                    <a:pt x="0" y="13"/>
                    <a:pt x="0" y="12"/>
                    <a:pt x="0" y="11"/>
                  </a:cubicBezTo>
                  <a:cubicBezTo>
                    <a:pt x="6" y="1"/>
                    <a:pt x="6" y="1"/>
                    <a:pt x="6" y="1"/>
                  </a:cubicBezTo>
                  <a:cubicBezTo>
                    <a:pt x="7" y="0"/>
                    <a:pt x="8" y="0"/>
                    <a:pt x="9" y="1"/>
                  </a:cubicBezTo>
                  <a:cubicBezTo>
                    <a:pt x="10" y="1"/>
                    <a:pt x="10" y="2"/>
                    <a:pt x="9" y="3"/>
                  </a:cubicBezTo>
                  <a:cubicBezTo>
                    <a:pt x="4" y="13"/>
                    <a:pt x="4" y="13"/>
                    <a:pt x="4" y="13"/>
                  </a:cubicBezTo>
                  <a:cubicBezTo>
                    <a:pt x="3" y="14"/>
                    <a:pt x="3" y="14"/>
                    <a:pt x="2"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0" name="Freeform 58"/>
            <p:cNvSpPr>
              <a:spLocks noEditPoints="1"/>
            </p:cNvSpPr>
            <p:nvPr/>
          </p:nvSpPr>
          <p:spPr bwMode="auto">
            <a:xfrm>
              <a:off x="4360455" y="3025694"/>
              <a:ext cx="497895" cy="493369"/>
            </a:xfrm>
            <a:custGeom>
              <a:avLst/>
              <a:gdLst>
                <a:gd name="T0" fmla="*/ 81 w 161"/>
                <a:gd name="T1" fmla="*/ 160 h 160"/>
                <a:gd name="T2" fmla="*/ 0 w 161"/>
                <a:gd name="T3" fmla="*/ 80 h 160"/>
                <a:gd name="T4" fmla="*/ 81 w 161"/>
                <a:gd name="T5" fmla="*/ 0 h 160"/>
                <a:gd name="T6" fmla="*/ 161 w 161"/>
                <a:gd name="T7" fmla="*/ 80 h 160"/>
                <a:gd name="T8" fmla="*/ 81 w 161"/>
                <a:gd name="T9" fmla="*/ 160 h 160"/>
                <a:gd name="T10" fmla="*/ 81 w 161"/>
                <a:gd name="T11" fmla="*/ 10 h 160"/>
                <a:gd name="T12" fmla="*/ 11 w 161"/>
                <a:gd name="T13" fmla="*/ 80 h 160"/>
                <a:gd name="T14" fmla="*/ 81 w 161"/>
                <a:gd name="T15" fmla="*/ 150 h 160"/>
                <a:gd name="T16" fmla="*/ 150 w 161"/>
                <a:gd name="T17" fmla="*/ 80 h 160"/>
                <a:gd name="T18" fmla="*/ 81 w 161"/>
                <a:gd name="T19" fmla="*/ 1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160">
                  <a:moveTo>
                    <a:pt x="81" y="160"/>
                  </a:moveTo>
                  <a:cubicBezTo>
                    <a:pt x="36" y="160"/>
                    <a:pt x="0" y="124"/>
                    <a:pt x="0" y="80"/>
                  </a:cubicBezTo>
                  <a:cubicBezTo>
                    <a:pt x="0" y="36"/>
                    <a:pt x="36" y="0"/>
                    <a:pt x="81" y="0"/>
                  </a:cubicBezTo>
                  <a:cubicBezTo>
                    <a:pt x="125" y="0"/>
                    <a:pt x="161" y="36"/>
                    <a:pt x="161" y="80"/>
                  </a:cubicBezTo>
                  <a:cubicBezTo>
                    <a:pt x="161" y="124"/>
                    <a:pt x="125" y="160"/>
                    <a:pt x="81" y="160"/>
                  </a:cubicBezTo>
                  <a:close/>
                  <a:moveTo>
                    <a:pt x="81" y="10"/>
                  </a:moveTo>
                  <a:cubicBezTo>
                    <a:pt x="42" y="10"/>
                    <a:pt x="11" y="42"/>
                    <a:pt x="11" y="80"/>
                  </a:cubicBezTo>
                  <a:cubicBezTo>
                    <a:pt x="11" y="119"/>
                    <a:pt x="42" y="150"/>
                    <a:pt x="81" y="150"/>
                  </a:cubicBezTo>
                  <a:cubicBezTo>
                    <a:pt x="119" y="150"/>
                    <a:pt x="150" y="119"/>
                    <a:pt x="150" y="80"/>
                  </a:cubicBezTo>
                  <a:cubicBezTo>
                    <a:pt x="150" y="42"/>
                    <a:pt x="119" y="10"/>
                    <a:pt x="81"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1" name="Freeform 59"/>
            <p:cNvSpPr>
              <a:spLocks noEditPoints="1"/>
            </p:cNvSpPr>
            <p:nvPr/>
          </p:nvSpPr>
          <p:spPr bwMode="auto">
            <a:xfrm>
              <a:off x="4407226" y="3070957"/>
              <a:ext cx="404351" cy="404351"/>
            </a:xfrm>
            <a:custGeom>
              <a:avLst/>
              <a:gdLst>
                <a:gd name="T0" fmla="*/ 66 w 131"/>
                <a:gd name="T1" fmla="*/ 131 h 131"/>
                <a:gd name="T2" fmla="*/ 0 w 131"/>
                <a:gd name="T3" fmla="*/ 65 h 131"/>
                <a:gd name="T4" fmla="*/ 66 w 131"/>
                <a:gd name="T5" fmla="*/ 0 h 131"/>
                <a:gd name="T6" fmla="*/ 131 w 131"/>
                <a:gd name="T7" fmla="*/ 65 h 131"/>
                <a:gd name="T8" fmla="*/ 66 w 131"/>
                <a:gd name="T9" fmla="*/ 131 h 131"/>
                <a:gd name="T10" fmla="*/ 66 w 131"/>
                <a:gd name="T11" fmla="*/ 2 h 131"/>
                <a:gd name="T12" fmla="*/ 3 w 131"/>
                <a:gd name="T13" fmla="*/ 65 h 131"/>
                <a:gd name="T14" fmla="*/ 66 w 131"/>
                <a:gd name="T15" fmla="*/ 128 h 131"/>
                <a:gd name="T16" fmla="*/ 128 w 131"/>
                <a:gd name="T17" fmla="*/ 65 h 131"/>
                <a:gd name="T18" fmla="*/ 66 w 131"/>
                <a:gd name="T19"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31">
                  <a:moveTo>
                    <a:pt x="66" y="131"/>
                  </a:moveTo>
                  <a:cubicBezTo>
                    <a:pt x="29" y="131"/>
                    <a:pt x="0" y="101"/>
                    <a:pt x="0" y="65"/>
                  </a:cubicBezTo>
                  <a:cubicBezTo>
                    <a:pt x="0" y="29"/>
                    <a:pt x="29" y="0"/>
                    <a:pt x="66" y="0"/>
                  </a:cubicBezTo>
                  <a:cubicBezTo>
                    <a:pt x="102" y="0"/>
                    <a:pt x="131" y="29"/>
                    <a:pt x="131" y="65"/>
                  </a:cubicBezTo>
                  <a:cubicBezTo>
                    <a:pt x="131" y="101"/>
                    <a:pt x="102" y="131"/>
                    <a:pt x="66" y="131"/>
                  </a:cubicBezTo>
                  <a:close/>
                  <a:moveTo>
                    <a:pt x="66" y="2"/>
                  </a:moveTo>
                  <a:cubicBezTo>
                    <a:pt x="31" y="2"/>
                    <a:pt x="3" y="31"/>
                    <a:pt x="3" y="65"/>
                  </a:cubicBezTo>
                  <a:cubicBezTo>
                    <a:pt x="3" y="100"/>
                    <a:pt x="31" y="128"/>
                    <a:pt x="66" y="128"/>
                  </a:cubicBezTo>
                  <a:cubicBezTo>
                    <a:pt x="100" y="128"/>
                    <a:pt x="128" y="100"/>
                    <a:pt x="128" y="65"/>
                  </a:cubicBezTo>
                  <a:cubicBezTo>
                    <a:pt x="128" y="31"/>
                    <a:pt x="100" y="2"/>
                    <a:pt x="6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2" name="Freeform 60"/>
            <p:cNvSpPr>
              <a:spLocks/>
            </p:cNvSpPr>
            <p:nvPr/>
          </p:nvSpPr>
          <p:spPr bwMode="auto">
            <a:xfrm>
              <a:off x="4598841" y="3161484"/>
              <a:ext cx="18105" cy="110141"/>
            </a:xfrm>
            <a:custGeom>
              <a:avLst/>
              <a:gdLst>
                <a:gd name="T0" fmla="*/ 3 w 6"/>
                <a:gd name="T1" fmla="*/ 36 h 36"/>
                <a:gd name="T2" fmla="*/ 0 w 6"/>
                <a:gd name="T3" fmla="*/ 33 h 36"/>
                <a:gd name="T4" fmla="*/ 0 w 6"/>
                <a:gd name="T5" fmla="*/ 2 h 36"/>
                <a:gd name="T6" fmla="*/ 3 w 6"/>
                <a:gd name="T7" fmla="*/ 0 h 36"/>
                <a:gd name="T8" fmla="*/ 6 w 6"/>
                <a:gd name="T9" fmla="*/ 2 h 36"/>
                <a:gd name="T10" fmla="*/ 6 w 6"/>
                <a:gd name="T11" fmla="*/ 33 h 36"/>
                <a:gd name="T12" fmla="*/ 3 w 6"/>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6" h="36">
                  <a:moveTo>
                    <a:pt x="3" y="36"/>
                  </a:moveTo>
                  <a:cubicBezTo>
                    <a:pt x="2" y="36"/>
                    <a:pt x="0" y="34"/>
                    <a:pt x="0" y="33"/>
                  </a:cubicBezTo>
                  <a:cubicBezTo>
                    <a:pt x="0" y="2"/>
                    <a:pt x="0" y="2"/>
                    <a:pt x="0" y="2"/>
                  </a:cubicBezTo>
                  <a:cubicBezTo>
                    <a:pt x="0" y="1"/>
                    <a:pt x="2" y="0"/>
                    <a:pt x="3" y="0"/>
                  </a:cubicBezTo>
                  <a:cubicBezTo>
                    <a:pt x="4" y="0"/>
                    <a:pt x="6" y="1"/>
                    <a:pt x="6" y="2"/>
                  </a:cubicBezTo>
                  <a:cubicBezTo>
                    <a:pt x="6" y="33"/>
                    <a:pt x="6" y="33"/>
                    <a:pt x="6" y="33"/>
                  </a:cubicBezTo>
                  <a:cubicBezTo>
                    <a:pt x="6" y="34"/>
                    <a:pt x="4" y="36"/>
                    <a:pt x="3"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3" name="Freeform 61"/>
            <p:cNvSpPr>
              <a:spLocks/>
            </p:cNvSpPr>
            <p:nvPr/>
          </p:nvSpPr>
          <p:spPr bwMode="auto">
            <a:xfrm>
              <a:off x="4604876" y="3262571"/>
              <a:ext cx="101088" cy="15088"/>
            </a:xfrm>
            <a:custGeom>
              <a:avLst/>
              <a:gdLst>
                <a:gd name="T0" fmla="*/ 30 w 33"/>
                <a:gd name="T1" fmla="*/ 5 h 5"/>
                <a:gd name="T2" fmla="*/ 3 w 33"/>
                <a:gd name="T3" fmla="*/ 5 h 5"/>
                <a:gd name="T4" fmla="*/ 0 w 33"/>
                <a:gd name="T5" fmla="*/ 3 h 5"/>
                <a:gd name="T6" fmla="*/ 3 w 33"/>
                <a:gd name="T7" fmla="*/ 0 h 5"/>
                <a:gd name="T8" fmla="*/ 30 w 33"/>
                <a:gd name="T9" fmla="*/ 0 h 5"/>
                <a:gd name="T10" fmla="*/ 33 w 33"/>
                <a:gd name="T11" fmla="*/ 3 h 5"/>
                <a:gd name="T12" fmla="*/ 30 w 3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3" h="5">
                  <a:moveTo>
                    <a:pt x="30" y="5"/>
                  </a:moveTo>
                  <a:cubicBezTo>
                    <a:pt x="3" y="5"/>
                    <a:pt x="3" y="5"/>
                    <a:pt x="3" y="5"/>
                  </a:cubicBezTo>
                  <a:cubicBezTo>
                    <a:pt x="1" y="5"/>
                    <a:pt x="0" y="4"/>
                    <a:pt x="0" y="3"/>
                  </a:cubicBezTo>
                  <a:cubicBezTo>
                    <a:pt x="0" y="1"/>
                    <a:pt x="1" y="0"/>
                    <a:pt x="3" y="0"/>
                  </a:cubicBezTo>
                  <a:cubicBezTo>
                    <a:pt x="30" y="0"/>
                    <a:pt x="30" y="0"/>
                    <a:pt x="30" y="0"/>
                  </a:cubicBezTo>
                  <a:cubicBezTo>
                    <a:pt x="32" y="0"/>
                    <a:pt x="33" y="1"/>
                    <a:pt x="33" y="3"/>
                  </a:cubicBezTo>
                  <a:cubicBezTo>
                    <a:pt x="33" y="4"/>
                    <a:pt x="32" y="5"/>
                    <a:pt x="3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4" name="Oval 62"/>
            <p:cNvSpPr>
              <a:spLocks noChangeArrowheads="1"/>
            </p:cNvSpPr>
            <p:nvPr/>
          </p:nvSpPr>
          <p:spPr bwMode="auto">
            <a:xfrm>
              <a:off x="4589788" y="3253518"/>
              <a:ext cx="36211" cy="3621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grpSp>
        <p:nvGrpSpPr>
          <p:cNvPr id="185" name="calculator"/>
          <p:cNvGrpSpPr/>
          <p:nvPr/>
        </p:nvGrpSpPr>
        <p:grpSpPr>
          <a:xfrm>
            <a:off x="1048110" y="944064"/>
            <a:ext cx="274597" cy="484316"/>
            <a:chOff x="2774735" y="735378"/>
            <a:chExt cx="274597" cy="484316"/>
          </a:xfrm>
        </p:grpSpPr>
        <p:sp>
          <p:nvSpPr>
            <p:cNvPr id="186" name="Freeform 63"/>
            <p:cNvSpPr>
              <a:spLocks/>
            </p:cNvSpPr>
            <p:nvPr/>
          </p:nvSpPr>
          <p:spPr bwMode="auto">
            <a:xfrm>
              <a:off x="2780770" y="741413"/>
              <a:ext cx="262526" cy="472246"/>
            </a:xfrm>
            <a:custGeom>
              <a:avLst/>
              <a:gdLst>
                <a:gd name="T0" fmla="*/ 85 w 85"/>
                <a:gd name="T1" fmla="*/ 142 h 153"/>
                <a:gd name="T2" fmla="*/ 74 w 85"/>
                <a:gd name="T3" fmla="*/ 153 h 153"/>
                <a:gd name="T4" fmla="*/ 11 w 85"/>
                <a:gd name="T5" fmla="*/ 153 h 153"/>
                <a:gd name="T6" fmla="*/ 0 w 85"/>
                <a:gd name="T7" fmla="*/ 142 h 153"/>
                <a:gd name="T8" fmla="*/ 0 w 85"/>
                <a:gd name="T9" fmla="*/ 11 h 153"/>
                <a:gd name="T10" fmla="*/ 11 w 85"/>
                <a:gd name="T11" fmla="*/ 0 h 153"/>
                <a:gd name="T12" fmla="*/ 74 w 85"/>
                <a:gd name="T13" fmla="*/ 0 h 153"/>
                <a:gd name="T14" fmla="*/ 85 w 85"/>
                <a:gd name="T15" fmla="*/ 11 h 153"/>
                <a:gd name="T16" fmla="*/ 85 w 85"/>
                <a:gd name="T17" fmla="*/ 14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53">
                  <a:moveTo>
                    <a:pt x="85" y="142"/>
                  </a:moveTo>
                  <a:cubicBezTo>
                    <a:pt x="85" y="148"/>
                    <a:pt x="80" y="153"/>
                    <a:pt x="74" y="153"/>
                  </a:cubicBezTo>
                  <a:cubicBezTo>
                    <a:pt x="11" y="153"/>
                    <a:pt x="11" y="153"/>
                    <a:pt x="11" y="153"/>
                  </a:cubicBezTo>
                  <a:cubicBezTo>
                    <a:pt x="5" y="153"/>
                    <a:pt x="0" y="148"/>
                    <a:pt x="0" y="142"/>
                  </a:cubicBezTo>
                  <a:cubicBezTo>
                    <a:pt x="0" y="11"/>
                    <a:pt x="0" y="11"/>
                    <a:pt x="0" y="11"/>
                  </a:cubicBezTo>
                  <a:cubicBezTo>
                    <a:pt x="0" y="5"/>
                    <a:pt x="5" y="0"/>
                    <a:pt x="11" y="0"/>
                  </a:cubicBezTo>
                  <a:cubicBezTo>
                    <a:pt x="74" y="0"/>
                    <a:pt x="74" y="0"/>
                    <a:pt x="74" y="0"/>
                  </a:cubicBezTo>
                  <a:cubicBezTo>
                    <a:pt x="80" y="0"/>
                    <a:pt x="85" y="5"/>
                    <a:pt x="85" y="11"/>
                  </a:cubicBezTo>
                  <a:lnTo>
                    <a:pt x="85" y="142"/>
                  </a:ln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7" name="Freeform 64"/>
            <p:cNvSpPr>
              <a:spLocks noEditPoints="1"/>
            </p:cNvSpPr>
            <p:nvPr/>
          </p:nvSpPr>
          <p:spPr bwMode="auto">
            <a:xfrm>
              <a:off x="2774735" y="735378"/>
              <a:ext cx="274597" cy="484316"/>
            </a:xfrm>
            <a:custGeom>
              <a:avLst/>
              <a:gdLst>
                <a:gd name="T0" fmla="*/ 76 w 89"/>
                <a:gd name="T1" fmla="*/ 157 h 157"/>
                <a:gd name="T2" fmla="*/ 13 w 89"/>
                <a:gd name="T3" fmla="*/ 157 h 157"/>
                <a:gd name="T4" fmla="*/ 0 w 89"/>
                <a:gd name="T5" fmla="*/ 144 h 157"/>
                <a:gd name="T6" fmla="*/ 0 w 89"/>
                <a:gd name="T7" fmla="*/ 13 h 157"/>
                <a:gd name="T8" fmla="*/ 13 w 89"/>
                <a:gd name="T9" fmla="*/ 0 h 157"/>
                <a:gd name="T10" fmla="*/ 76 w 89"/>
                <a:gd name="T11" fmla="*/ 0 h 157"/>
                <a:gd name="T12" fmla="*/ 89 w 89"/>
                <a:gd name="T13" fmla="*/ 13 h 157"/>
                <a:gd name="T14" fmla="*/ 89 w 89"/>
                <a:gd name="T15" fmla="*/ 144 h 157"/>
                <a:gd name="T16" fmla="*/ 76 w 89"/>
                <a:gd name="T17" fmla="*/ 157 h 157"/>
                <a:gd name="T18" fmla="*/ 13 w 89"/>
                <a:gd name="T19" fmla="*/ 4 h 157"/>
                <a:gd name="T20" fmla="*/ 4 w 89"/>
                <a:gd name="T21" fmla="*/ 13 h 157"/>
                <a:gd name="T22" fmla="*/ 4 w 89"/>
                <a:gd name="T23" fmla="*/ 144 h 157"/>
                <a:gd name="T24" fmla="*/ 13 w 89"/>
                <a:gd name="T25" fmla="*/ 153 h 157"/>
                <a:gd name="T26" fmla="*/ 76 w 89"/>
                <a:gd name="T27" fmla="*/ 153 h 157"/>
                <a:gd name="T28" fmla="*/ 84 w 89"/>
                <a:gd name="T29" fmla="*/ 144 h 157"/>
                <a:gd name="T30" fmla="*/ 84 w 89"/>
                <a:gd name="T31" fmla="*/ 13 h 157"/>
                <a:gd name="T32" fmla="*/ 76 w 89"/>
                <a:gd name="T33" fmla="*/ 4 h 157"/>
                <a:gd name="T34" fmla="*/ 13 w 89"/>
                <a:gd name="T35" fmla="*/ 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 h="157">
                  <a:moveTo>
                    <a:pt x="76" y="157"/>
                  </a:moveTo>
                  <a:cubicBezTo>
                    <a:pt x="13" y="157"/>
                    <a:pt x="13" y="157"/>
                    <a:pt x="13" y="157"/>
                  </a:cubicBezTo>
                  <a:cubicBezTo>
                    <a:pt x="6" y="157"/>
                    <a:pt x="0" y="151"/>
                    <a:pt x="0" y="144"/>
                  </a:cubicBezTo>
                  <a:cubicBezTo>
                    <a:pt x="0" y="13"/>
                    <a:pt x="0" y="13"/>
                    <a:pt x="0" y="13"/>
                  </a:cubicBezTo>
                  <a:cubicBezTo>
                    <a:pt x="0" y="6"/>
                    <a:pt x="6" y="0"/>
                    <a:pt x="13" y="0"/>
                  </a:cubicBezTo>
                  <a:cubicBezTo>
                    <a:pt x="76" y="0"/>
                    <a:pt x="76" y="0"/>
                    <a:pt x="76" y="0"/>
                  </a:cubicBezTo>
                  <a:cubicBezTo>
                    <a:pt x="83" y="0"/>
                    <a:pt x="89" y="6"/>
                    <a:pt x="89" y="13"/>
                  </a:cubicBezTo>
                  <a:cubicBezTo>
                    <a:pt x="89" y="144"/>
                    <a:pt x="89" y="144"/>
                    <a:pt x="89" y="144"/>
                  </a:cubicBezTo>
                  <a:cubicBezTo>
                    <a:pt x="89" y="151"/>
                    <a:pt x="83" y="157"/>
                    <a:pt x="76" y="157"/>
                  </a:cubicBezTo>
                  <a:close/>
                  <a:moveTo>
                    <a:pt x="13" y="4"/>
                  </a:moveTo>
                  <a:cubicBezTo>
                    <a:pt x="8" y="4"/>
                    <a:pt x="4" y="8"/>
                    <a:pt x="4" y="13"/>
                  </a:cubicBezTo>
                  <a:cubicBezTo>
                    <a:pt x="4" y="144"/>
                    <a:pt x="4" y="144"/>
                    <a:pt x="4" y="144"/>
                  </a:cubicBezTo>
                  <a:cubicBezTo>
                    <a:pt x="4" y="149"/>
                    <a:pt x="8" y="153"/>
                    <a:pt x="13" y="153"/>
                  </a:cubicBezTo>
                  <a:cubicBezTo>
                    <a:pt x="76" y="153"/>
                    <a:pt x="76" y="153"/>
                    <a:pt x="76" y="153"/>
                  </a:cubicBezTo>
                  <a:cubicBezTo>
                    <a:pt x="81" y="153"/>
                    <a:pt x="84" y="149"/>
                    <a:pt x="84" y="144"/>
                  </a:cubicBezTo>
                  <a:cubicBezTo>
                    <a:pt x="84" y="13"/>
                    <a:pt x="84" y="13"/>
                    <a:pt x="84" y="13"/>
                  </a:cubicBezTo>
                  <a:cubicBezTo>
                    <a:pt x="84" y="8"/>
                    <a:pt x="81" y="4"/>
                    <a:pt x="76" y="4"/>
                  </a:cubicBez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8" name="Freeform 65"/>
            <p:cNvSpPr>
              <a:spLocks/>
            </p:cNvSpPr>
            <p:nvPr/>
          </p:nvSpPr>
          <p:spPr bwMode="auto">
            <a:xfrm>
              <a:off x="2806419" y="782149"/>
              <a:ext cx="212737" cy="73930"/>
            </a:xfrm>
            <a:custGeom>
              <a:avLst/>
              <a:gdLst>
                <a:gd name="T0" fmla="*/ 2 w 69"/>
                <a:gd name="T1" fmla="*/ 24 h 24"/>
                <a:gd name="T2" fmla="*/ 0 w 69"/>
                <a:gd name="T3" fmla="*/ 22 h 24"/>
                <a:gd name="T4" fmla="*/ 0 w 69"/>
                <a:gd name="T5" fmla="*/ 1 h 24"/>
                <a:gd name="T6" fmla="*/ 2 w 69"/>
                <a:gd name="T7" fmla="*/ 0 h 24"/>
                <a:gd name="T8" fmla="*/ 67 w 69"/>
                <a:gd name="T9" fmla="*/ 0 h 24"/>
                <a:gd name="T10" fmla="*/ 69 w 69"/>
                <a:gd name="T11" fmla="*/ 1 h 24"/>
                <a:gd name="T12" fmla="*/ 69 w 69"/>
                <a:gd name="T13" fmla="*/ 22 h 24"/>
                <a:gd name="T14" fmla="*/ 67 w 69"/>
                <a:gd name="T15" fmla="*/ 24 h 24"/>
                <a:gd name="T16" fmla="*/ 2 w 69"/>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24">
                  <a:moveTo>
                    <a:pt x="2" y="24"/>
                  </a:moveTo>
                  <a:cubicBezTo>
                    <a:pt x="1" y="24"/>
                    <a:pt x="0" y="23"/>
                    <a:pt x="0" y="22"/>
                  </a:cubicBezTo>
                  <a:cubicBezTo>
                    <a:pt x="0" y="1"/>
                    <a:pt x="0" y="1"/>
                    <a:pt x="0" y="1"/>
                  </a:cubicBezTo>
                  <a:cubicBezTo>
                    <a:pt x="0" y="0"/>
                    <a:pt x="1" y="0"/>
                    <a:pt x="2" y="0"/>
                  </a:cubicBezTo>
                  <a:cubicBezTo>
                    <a:pt x="67" y="0"/>
                    <a:pt x="67" y="0"/>
                    <a:pt x="67" y="0"/>
                  </a:cubicBezTo>
                  <a:cubicBezTo>
                    <a:pt x="68" y="0"/>
                    <a:pt x="69" y="0"/>
                    <a:pt x="69" y="1"/>
                  </a:cubicBezTo>
                  <a:cubicBezTo>
                    <a:pt x="69" y="22"/>
                    <a:pt x="69" y="22"/>
                    <a:pt x="69" y="22"/>
                  </a:cubicBezTo>
                  <a:cubicBezTo>
                    <a:pt x="69" y="23"/>
                    <a:pt x="68" y="24"/>
                    <a:pt x="67" y="24"/>
                  </a:cubicBezTo>
                  <a:lnTo>
                    <a:pt x="2"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9" name="Freeform 66"/>
            <p:cNvSpPr>
              <a:spLocks/>
            </p:cNvSpPr>
            <p:nvPr/>
          </p:nvSpPr>
          <p:spPr bwMode="auto">
            <a:xfrm>
              <a:off x="2821507" y="1068816"/>
              <a:ext cx="52808" cy="48281"/>
            </a:xfrm>
            <a:custGeom>
              <a:avLst/>
              <a:gdLst>
                <a:gd name="T0" fmla="*/ 1 w 17"/>
                <a:gd name="T1" fmla="*/ 16 h 16"/>
                <a:gd name="T2" fmla="*/ 16 w 17"/>
                <a:gd name="T3" fmla="*/ 16 h 16"/>
                <a:gd name="T4" fmla="*/ 17 w 17"/>
                <a:gd name="T5" fmla="*/ 15 h 16"/>
                <a:gd name="T6" fmla="*/ 17 w 17"/>
                <a:gd name="T7" fmla="*/ 1 h 16"/>
                <a:gd name="T8" fmla="*/ 16 w 17"/>
                <a:gd name="T9" fmla="*/ 0 h 16"/>
                <a:gd name="T10" fmla="*/ 1 w 17"/>
                <a:gd name="T11" fmla="*/ 0 h 16"/>
                <a:gd name="T12" fmla="*/ 0 w 17"/>
                <a:gd name="T13" fmla="*/ 1 h 16"/>
                <a:gd name="T14" fmla="*/ 0 w 17"/>
                <a:gd name="T15" fmla="*/ 15 h 16"/>
                <a:gd name="T16" fmla="*/ 1 w 17"/>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 y="16"/>
                  </a:moveTo>
                  <a:cubicBezTo>
                    <a:pt x="16" y="16"/>
                    <a:pt x="16" y="16"/>
                    <a:pt x="16" y="16"/>
                  </a:cubicBezTo>
                  <a:cubicBezTo>
                    <a:pt x="17" y="16"/>
                    <a:pt x="17" y="15"/>
                    <a:pt x="17" y="15"/>
                  </a:cubicBezTo>
                  <a:cubicBezTo>
                    <a:pt x="17" y="1"/>
                    <a:pt x="17" y="1"/>
                    <a:pt x="17" y="1"/>
                  </a:cubicBezTo>
                  <a:cubicBezTo>
                    <a:pt x="17" y="1"/>
                    <a:pt x="17" y="0"/>
                    <a:pt x="16" y="0"/>
                  </a:cubicBezTo>
                  <a:cubicBezTo>
                    <a:pt x="1" y="0"/>
                    <a:pt x="1" y="0"/>
                    <a:pt x="1" y="0"/>
                  </a:cubicBezTo>
                  <a:cubicBezTo>
                    <a:pt x="0" y="0"/>
                    <a:pt x="0" y="1"/>
                    <a:pt x="0" y="1"/>
                  </a:cubicBezTo>
                  <a:cubicBezTo>
                    <a:pt x="0" y="15"/>
                    <a:pt x="0" y="15"/>
                    <a:pt x="0" y="15"/>
                  </a:cubicBezTo>
                  <a:cubicBezTo>
                    <a:pt x="0" y="15"/>
                    <a:pt x="0" y="16"/>
                    <a:pt x="1"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0" name="Freeform 67"/>
            <p:cNvSpPr>
              <a:spLocks/>
            </p:cNvSpPr>
            <p:nvPr/>
          </p:nvSpPr>
          <p:spPr bwMode="auto">
            <a:xfrm>
              <a:off x="2821507" y="1130676"/>
              <a:ext cx="117684" cy="45263"/>
            </a:xfrm>
            <a:custGeom>
              <a:avLst/>
              <a:gdLst>
                <a:gd name="T0" fmla="*/ 37 w 38"/>
                <a:gd name="T1" fmla="*/ 0 h 15"/>
                <a:gd name="T2" fmla="*/ 1 w 38"/>
                <a:gd name="T3" fmla="*/ 0 h 15"/>
                <a:gd name="T4" fmla="*/ 0 w 38"/>
                <a:gd name="T5" fmla="*/ 1 h 15"/>
                <a:gd name="T6" fmla="*/ 0 w 38"/>
                <a:gd name="T7" fmla="*/ 14 h 15"/>
                <a:gd name="T8" fmla="*/ 1 w 38"/>
                <a:gd name="T9" fmla="*/ 15 h 15"/>
                <a:gd name="T10" fmla="*/ 37 w 38"/>
                <a:gd name="T11" fmla="*/ 15 h 15"/>
                <a:gd name="T12" fmla="*/ 38 w 38"/>
                <a:gd name="T13" fmla="*/ 14 h 15"/>
                <a:gd name="T14" fmla="*/ 38 w 38"/>
                <a:gd name="T15" fmla="*/ 1 h 15"/>
                <a:gd name="T16" fmla="*/ 37 w 38"/>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15">
                  <a:moveTo>
                    <a:pt x="37" y="0"/>
                  </a:moveTo>
                  <a:cubicBezTo>
                    <a:pt x="1" y="0"/>
                    <a:pt x="1" y="0"/>
                    <a:pt x="1" y="0"/>
                  </a:cubicBezTo>
                  <a:cubicBezTo>
                    <a:pt x="0" y="0"/>
                    <a:pt x="0" y="0"/>
                    <a:pt x="0" y="1"/>
                  </a:cubicBezTo>
                  <a:cubicBezTo>
                    <a:pt x="0" y="14"/>
                    <a:pt x="0" y="14"/>
                    <a:pt x="0" y="14"/>
                  </a:cubicBezTo>
                  <a:cubicBezTo>
                    <a:pt x="0" y="15"/>
                    <a:pt x="0" y="15"/>
                    <a:pt x="1" y="15"/>
                  </a:cubicBezTo>
                  <a:cubicBezTo>
                    <a:pt x="37" y="15"/>
                    <a:pt x="37" y="15"/>
                    <a:pt x="37" y="15"/>
                  </a:cubicBezTo>
                  <a:cubicBezTo>
                    <a:pt x="37" y="15"/>
                    <a:pt x="38" y="15"/>
                    <a:pt x="38" y="14"/>
                  </a:cubicBezTo>
                  <a:cubicBezTo>
                    <a:pt x="38" y="1"/>
                    <a:pt x="38" y="1"/>
                    <a:pt x="38" y="1"/>
                  </a:cubicBezTo>
                  <a:cubicBezTo>
                    <a:pt x="38" y="0"/>
                    <a:pt x="37" y="0"/>
                    <a:pt x="3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1" name="Freeform 68"/>
            <p:cNvSpPr>
              <a:spLocks/>
            </p:cNvSpPr>
            <p:nvPr/>
          </p:nvSpPr>
          <p:spPr bwMode="auto">
            <a:xfrm>
              <a:off x="2886384" y="1068816"/>
              <a:ext cx="52808" cy="48281"/>
            </a:xfrm>
            <a:custGeom>
              <a:avLst/>
              <a:gdLst>
                <a:gd name="T0" fmla="*/ 16 w 17"/>
                <a:gd name="T1" fmla="*/ 0 h 16"/>
                <a:gd name="T2" fmla="*/ 1 w 17"/>
                <a:gd name="T3" fmla="*/ 0 h 16"/>
                <a:gd name="T4" fmla="*/ 0 w 17"/>
                <a:gd name="T5" fmla="*/ 1 h 16"/>
                <a:gd name="T6" fmla="*/ 0 w 17"/>
                <a:gd name="T7" fmla="*/ 15 h 16"/>
                <a:gd name="T8" fmla="*/ 1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1" y="0"/>
                    <a:pt x="1" y="0"/>
                    <a:pt x="1" y="0"/>
                  </a:cubicBezTo>
                  <a:cubicBezTo>
                    <a:pt x="0" y="0"/>
                    <a:pt x="0" y="1"/>
                    <a:pt x="0" y="1"/>
                  </a:cubicBezTo>
                  <a:cubicBezTo>
                    <a:pt x="0" y="15"/>
                    <a:pt x="0" y="15"/>
                    <a:pt x="0" y="15"/>
                  </a:cubicBezTo>
                  <a:cubicBezTo>
                    <a:pt x="0" y="15"/>
                    <a:pt x="0" y="16"/>
                    <a:pt x="1" y="16"/>
                  </a:cubicBezTo>
                  <a:cubicBezTo>
                    <a:pt x="16" y="16"/>
                    <a:pt x="16" y="16"/>
                    <a:pt x="16" y="16"/>
                  </a:cubicBezTo>
                  <a:cubicBezTo>
                    <a:pt x="16" y="16"/>
                    <a:pt x="17" y="15"/>
                    <a:pt x="17" y="15"/>
                  </a:cubicBezTo>
                  <a:cubicBezTo>
                    <a:pt x="17" y="1"/>
                    <a:pt x="17" y="1"/>
                    <a:pt x="17" y="1"/>
                  </a:cubicBezTo>
                  <a:cubicBezTo>
                    <a:pt x="17" y="1"/>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2" name="Freeform 69"/>
            <p:cNvSpPr>
              <a:spLocks/>
            </p:cNvSpPr>
            <p:nvPr/>
          </p:nvSpPr>
          <p:spPr bwMode="auto">
            <a:xfrm>
              <a:off x="2951261" y="1068816"/>
              <a:ext cx="52808" cy="48281"/>
            </a:xfrm>
            <a:custGeom>
              <a:avLst/>
              <a:gdLst>
                <a:gd name="T0" fmla="*/ 16 w 17"/>
                <a:gd name="T1" fmla="*/ 0 h 16"/>
                <a:gd name="T2" fmla="*/ 1 w 17"/>
                <a:gd name="T3" fmla="*/ 0 h 16"/>
                <a:gd name="T4" fmla="*/ 0 w 17"/>
                <a:gd name="T5" fmla="*/ 1 h 16"/>
                <a:gd name="T6" fmla="*/ 0 w 17"/>
                <a:gd name="T7" fmla="*/ 15 h 16"/>
                <a:gd name="T8" fmla="*/ 1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1" y="0"/>
                    <a:pt x="1" y="0"/>
                    <a:pt x="1" y="0"/>
                  </a:cubicBezTo>
                  <a:cubicBezTo>
                    <a:pt x="0" y="0"/>
                    <a:pt x="0" y="1"/>
                    <a:pt x="0" y="1"/>
                  </a:cubicBezTo>
                  <a:cubicBezTo>
                    <a:pt x="0" y="15"/>
                    <a:pt x="0" y="15"/>
                    <a:pt x="0" y="15"/>
                  </a:cubicBezTo>
                  <a:cubicBezTo>
                    <a:pt x="0" y="15"/>
                    <a:pt x="0" y="16"/>
                    <a:pt x="1" y="16"/>
                  </a:cubicBezTo>
                  <a:cubicBezTo>
                    <a:pt x="16" y="16"/>
                    <a:pt x="16" y="16"/>
                    <a:pt x="16" y="16"/>
                  </a:cubicBezTo>
                  <a:cubicBezTo>
                    <a:pt x="16" y="16"/>
                    <a:pt x="17" y="15"/>
                    <a:pt x="17" y="15"/>
                  </a:cubicBezTo>
                  <a:cubicBezTo>
                    <a:pt x="17" y="1"/>
                    <a:pt x="17" y="1"/>
                    <a:pt x="17" y="1"/>
                  </a:cubicBezTo>
                  <a:cubicBezTo>
                    <a:pt x="17" y="1"/>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3" name="Freeform 70"/>
            <p:cNvSpPr>
              <a:spLocks/>
            </p:cNvSpPr>
            <p:nvPr/>
          </p:nvSpPr>
          <p:spPr bwMode="auto">
            <a:xfrm>
              <a:off x="2951261" y="1130676"/>
              <a:ext cx="52808" cy="45263"/>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4" name="Freeform 71"/>
            <p:cNvSpPr>
              <a:spLocks/>
            </p:cNvSpPr>
            <p:nvPr/>
          </p:nvSpPr>
          <p:spPr bwMode="auto">
            <a:xfrm>
              <a:off x="2821507" y="1009974"/>
              <a:ext cx="52808" cy="46772"/>
            </a:xfrm>
            <a:custGeom>
              <a:avLst/>
              <a:gdLst>
                <a:gd name="T0" fmla="*/ 1 w 17"/>
                <a:gd name="T1" fmla="*/ 15 h 15"/>
                <a:gd name="T2" fmla="*/ 16 w 17"/>
                <a:gd name="T3" fmla="*/ 15 h 15"/>
                <a:gd name="T4" fmla="*/ 17 w 17"/>
                <a:gd name="T5" fmla="*/ 14 h 15"/>
                <a:gd name="T6" fmla="*/ 17 w 17"/>
                <a:gd name="T7" fmla="*/ 1 h 15"/>
                <a:gd name="T8" fmla="*/ 16 w 17"/>
                <a:gd name="T9" fmla="*/ 0 h 15"/>
                <a:gd name="T10" fmla="*/ 1 w 17"/>
                <a:gd name="T11" fmla="*/ 0 h 15"/>
                <a:gd name="T12" fmla="*/ 0 w 17"/>
                <a:gd name="T13" fmla="*/ 1 h 15"/>
                <a:gd name="T14" fmla="*/ 0 w 17"/>
                <a:gd name="T15" fmla="*/ 14 h 15"/>
                <a:gd name="T16" fmla="*/ 1 w 17"/>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 y="15"/>
                  </a:moveTo>
                  <a:cubicBezTo>
                    <a:pt x="16" y="15"/>
                    <a:pt x="16" y="15"/>
                    <a:pt x="16" y="15"/>
                  </a:cubicBezTo>
                  <a:cubicBezTo>
                    <a:pt x="17" y="15"/>
                    <a:pt x="17" y="15"/>
                    <a:pt x="17" y="14"/>
                  </a:cubicBezTo>
                  <a:cubicBezTo>
                    <a:pt x="17" y="1"/>
                    <a:pt x="17" y="1"/>
                    <a:pt x="17" y="1"/>
                  </a:cubicBezTo>
                  <a:cubicBezTo>
                    <a:pt x="17" y="0"/>
                    <a:pt x="17" y="0"/>
                    <a:pt x="16" y="0"/>
                  </a:cubicBezTo>
                  <a:cubicBezTo>
                    <a:pt x="1" y="0"/>
                    <a:pt x="1" y="0"/>
                    <a:pt x="1" y="0"/>
                  </a:cubicBezTo>
                  <a:cubicBezTo>
                    <a:pt x="0" y="0"/>
                    <a:pt x="0" y="0"/>
                    <a:pt x="0" y="1"/>
                  </a:cubicBezTo>
                  <a:cubicBezTo>
                    <a:pt x="0" y="14"/>
                    <a:pt x="0" y="14"/>
                    <a:pt x="0" y="14"/>
                  </a:cubicBezTo>
                  <a:cubicBezTo>
                    <a:pt x="0" y="15"/>
                    <a:pt x="0" y="15"/>
                    <a:pt x="1"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5" name="Freeform 72"/>
            <p:cNvSpPr>
              <a:spLocks/>
            </p:cNvSpPr>
            <p:nvPr/>
          </p:nvSpPr>
          <p:spPr bwMode="auto">
            <a:xfrm>
              <a:off x="2886384" y="1009974"/>
              <a:ext cx="52808" cy="46772"/>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6" name="Freeform 73"/>
            <p:cNvSpPr>
              <a:spLocks/>
            </p:cNvSpPr>
            <p:nvPr/>
          </p:nvSpPr>
          <p:spPr bwMode="auto">
            <a:xfrm>
              <a:off x="2951261" y="1009974"/>
              <a:ext cx="52808" cy="46772"/>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7" name="Freeform 74"/>
            <p:cNvSpPr>
              <a:spLocks/>
            </p:cNvSpPr>
            <p:nvPr/>
          </p:nvSpPr>
          <p:spPr bwMode="auto">
            <a:xfrm>
              <a:off x="2821507" y="948114"/>
              <a:ext cx="52808" cy="49790"/>
            </a:xfrm>
            <a:custGeom>
              <a:avLst/>
              <a:gdLst>
                <a:gd name="T0" fmla="*/ 1 w 17"/>
                <a:gd name="T1" fmla="*/ 16 h 16"/>
                <a:gd name="T2" fmla="*/ 16 w 17"/>
                <a:gd name="T3" fmla="*/ 16 h 16"/>
                <a:gd name="T4" fmla="*/ 17 w 17"/>
                <a:gd name="T5" fmla="*/ 15 h 16"/>
                <a:gd name="T6" fmla="*/ 17 w 17"/>
                <a:gd name="T7" fmla="*/ 1 h 16"/>
                <a:gd name="T8" fmla="*/ 16 w 17"/>
                <a:gd name="T9" fmla="*/ 0 h 16"/>
                <a:gd name="T10" fmla="*/ 1 w 17"/>
                <a:gd name="T11" fmla="*/ 0 h 16"/>
                <a:gd name="T12" fmla="*/ 0 w 17"/>
                <a:gd name="T13" fmla="*/ 1 h 16"/>
                <a:gd name="T14" fmla="*/ 0 w 17"/>
                <a:gd name="T15" fmla="*/ 15 h 16"/>
                <a:gd name="T16" fmla="*/ 1 w 17"/>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 y="16"/>
                  </a:moveTo>
                  <a:cubicBezTo>
                    <a:pt x="16" y="16"/>
                    <a:pt x="16" y="16"/>
                    <a:pt x="16" y="16"/>
                  </a:cubicBezTo>
                  <a:cubicBezTo>
                    <a:pt x="17" y="16"/>
                    <a:pt x="17" y="15"/>
                    <a:pt x="17" y="15"/>
                  </a:cubicBezTo>
                  <a:cubicBezTo>
                    <a:pt x="17" y="1"/>
                    <a:pt x="17" y="1"/>
                    <a:pt x="17" y="1"/>
                  </a:cubicBezTo>
                  <a:cubicBezTo>
                    <a:pt x="17" y="1"/>
                    <a:pt x="17" y="0"/>
                    <a:pt x="16" y="0"/>
                  </a:cubicBezTo>
                  <a:cubicBezTo>
                    <a:pt x="1" y="0"/>
                    <a:pt x="1" y="0"/>
                    <a:pt x="1" y="0"/>
                  </a:cubicBezTo>
                  <a:cubicBezTo>
                    <a:pt x="0" y="0"/>
                    <a:pt x="0" y="1"/>
                    <a:pt x="0" y="1"/>
                  </a:cubicBezTo>
                  <a:cubicBezTo>
                    <a:pt x="0" y="15"/>
                    <a:pt x="0" y="15"/>
                    <a:pt x="0" y="15"/>
                  </a:cubicBezTo>
                  <a:cubicBezTo>
                    <a:pt x="0" y="15"/>
                    <a:pt x="0" y="16"/>
                    <a:pt x="1"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8" name="Freeform 75"/>
            <p:cNvSpPr>
              <a:spLocks/>
            </p:cNvSpPr>
            <p:nvPr/>
          </p:nvSpPr>
          <p:spPr bwMode="auto">
            <a:xfrm>
              <a:off x="2886384" y="948114"/>
              <a:ext cx="52808" cy="49790"/>
            </a:xfrm>
            <a:custGeom>
              <a:avLst/>
              <a:gdLst>
                <a:gd name="T0" fmla="*/ 16 w 17"/>
                <a:gd name="T1" fmla="*/ 0 h 16"/>
                <a:gd name="T2" fmla="*/ 1 w 17"/>
                <a:gd name="T3" fmla="*/ 0 h 16"/>
                <a:gd name="T4" fmla="*/ 0 w 17"/>
                <a:gd name="T5" fmla="*/ 1 h 16"/>
                <a:gd name="T6" fmla="*/ 0 w 17"/>
                <a:gd name="T7" fmla="*/ 15 h 16"/>
                <a:gd name="T8" fmla="*/ 1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1" y="0"/>
                    <a:pt x="1" y="0"/>
                    <a:pt x="1" y="0"/>
                  </a:cubicBezTo>
                  <a:cubicBezTo>
                    <a:pt x="0" y="0"/>
                    <a:pt x="0" y="1"/>
                    <a:pt x="0" y="1"/>
                  </a:cubicBezTo>
                  <a:cubicBezTo>
                    <a:pt x="0" y="15"/>
                    <a:pt x="0" y="15"/>
                    <a:pt x="0" y="15"/>
                  </a:cubicBezTo>
                  <a:cubicBezTo>
                    <a:pt x="0" y="15"/>
                    <a:pt x="0" y="16"/>
                    <a:pt x="1" y="16"/>
                  </a:cubicBezTo>
                  <a:cubicBezTo>
                    <a:pt x="16" y="16"/>
                    <a:pt x="16" y="16"/>
                    <a:pt x="16" y="16"/>
                  </a:cubicBezTo>
                  <a:cubicBezTo>
                    <a:pt x="16" y="16"/>
                    <a:pt x="17" y="15"/>
                    <a:pt x="17" y="15"/>
                  </a:cubicBezTo>
                  <a:cubicBezTo>
                    <a:pt x="17" y="1"/>
                    <a:pt x="17" y="1"/>
                    <a:pt x="17" y="1"/>
                  </a:cubicBezTo>
                  <a:cubicBezTo>
                    <a:pt x="17" y="1"/>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9" name="Freeform 76"/>
            <p:cNvSpPr>
              <a:spLocks/>
            </p:cNvSpPr>
            <p:nvPr/>
          </p:nvSpPr>
          <p:spPr bwMode="auto">
            <a:xfrm>
              <a:off x="2951261" y="948114"/>
              <a:ext cx="52808" cy="49790"/>
            </a:xfrm>
            <a:custGeom>
              <a:avLst/>
              <a:gdLst>
                <a:gd name="T0" fmla="*/ 16 w 17"/>
                <a:gd name="T1" fmla="*/ 0 h 16"/>
                <a:gd name="T2" fmla="*/ 1 w 17"/>
                <a:gd name="T3" fmla="*/ 0 h 16"/>
                <a:gd name="T4" fmla="*/ 0 w 17"/>
                <a:gd name="T5" fmla="*/ 1 h 16"/>
                <a:gd name="T6" fmla="*/ 0 w 17"/>
                <a:gd name="T7" fmla="*/ 15 h 16"/>
                <a:gd name="T8" fmla="*/ 1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1" y="0"/>
                    <a:pt x="1" y="0"/>
                    <a:pt x="1" y="0"/>
                  </a:cubicBezTo>
                  <a:cubicBezTo>
                    <a:pt x="0" y="0"/>
                    <a:pt x="0" y="1"/>
                    <a:pt x="0" y="1"/>
                  </a:cubicBezTo>
                  <a:cubicBezTo>
                    <a:pt x="0" y="15"/>
                    <a:pt x="0" y="15"/>
                    <a:pt x="0" y="15"/>
                  </a:cubicBezTo>
                  <a:cubicBezTo>
                    <a:pt x="0" y="15"/>
                    <a:pt x="0" y="16"/>
                    <a:pt x="1" y="16"/>
                  </a:cubicBezTo>
                  <a:cubicBezTo>
                    <a:pt x="16" y="16"/>
                    <a:pt x="16" y="16"/>
                    <a:pt x="16" y="16"/>
                  </a:cubicBezTo>
                  <a:cubicBezTo>
                    <a:pt x="16" y="16"/>
                    <a:pt x="17" y="15"/>
                    <a:pt x="17" y="15"/>
                  </a:cubicBezTo>
                  <a:cubicBezTo>
                    <a:pt x="17" y="1"/>
                    <a:pt x="17" y="1"/>
                    <a:pt x="17" y="1"/>
                  </a:cubicBezTo>
                  <a:cubicBezTo>
                    <a:pt x="17" y="1"/>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00" name="Freeform 77"/>
            <p:cNvSpPr>
              <a:spLocks/>
            </p:cNvSpPr>
            <p:nvPr/>
          </p:nvSpPr>
          <p:spPr bwMode="auto">
            <a:xfrm>
              <a:off x="2821507" y="889272"/>
              <a:ext cx="52808" cy="46772"/>
            </a:xfrm>
            <a:custGeom>
              <a:avLst/>
              <a:gdLst>
                <a:gd name="T0" fmla="*/ 1 w 17"/>
                <a:gd name="T1" fmla="*/ 15 h 15"/>
                <a:gd name="T2" fmla="*/ 16 w 17"/>
                <a:gd name="T3" fmla="*/ 15 h 15"/>
                <a:gd name="T4" fmla="*/ 17 w 17"/>
                <a:gd name="T5" fmla="*/ 14 h 15"/>
                <a:gd name="T6" fmla="*/ 17 w 17"/>
                <a:gd name="T7" fmla="*/ 1 h 15"/>
                <a:gd name="T8" fmla="*/ 16 w 17"/>
                <a:gd name="T9" fmla="*/ 0 h 15"/>
                <a:gd name="T10" fmla="*/ 1 w 17"/>
                <a:gd name="T11" fmla="*/ 0 h 15"/>
                <a:gd name="T12" fmla="*/ 0 w 17"/>
                <a:gd name="T13" fmla="*/ 1 h 15"/>
                <a:gd name="T14" fmla="*/ 0 w 17"/>
                <a:gd name="T15" fmla="*/ 14 h 15"/>
                <a:gd name="T16" fmla="*/ 1 w 17"/>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 y="15"/>
                  </a:moveTo>
                  <a:cubicBezTo>
                    <a:pt x="16" y="15"/>
                    <a:pt x="16" y="15"/>
                    <a:pt x="16" y="15"/>
                  </a:cubicBezTo>
                  <a:cubicBezTo>
                    <a:pt x="17" y="15"/>
                    <a:pt x="17" y="15"/>
                    <a:pt x="17" y="14"/>
                  </a:cubicBezTo>
                  <a:cubicBezTo>
                    <a:pt x="17" y="1"/>
                    <a:pt x="17" y="1"/>
                    <a:pt x="17" y="1"/>
                  </a:cubicBezTo>
                  <a:cubicBezTo>
                    <a:pt x="17" y="0"/>
                    <a:pt x="17" y="0"/>
                    <a:pt x="16" y="0"/>
                  </a:cubicBezTo>
                  <a:cubicBezTo>
                    <a:pt x="1" y="0"/>
                    <a:pt x="1" y="0"/>
                    <a:pt x="1" y="0"/>
                  </a:cubicBezTo>
                  <a:cubicBezTo>
                    <a:pt x="0" y="0"/>
                    <a:pt x="0" y="0"/>
                    <a:pt x="0" y="1"/>
                  </a:cubicBezTo>
                  <a:cubicBezTo>
                    <a:pt x="0" y="14"/>
                    <a:pt x="0" y="14"/>
                    <a:pt x="0" y="14"/>
                  </a:cubicBezTo>
                  <a:cubicBezTo>
                    <a:pt x="0" y="15"/>
                    <a:pt x="0" y="15"/>
                    <a:pt x="1"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01" name="Freeform 78"/>
            <p:cNvSpPr>
              <a:spLocks/>
            </p:cNvSpPr>
            <p:nvPr/>
          </p:nvSpPr>
          <p:spPr bwMode="auto">
            <a:xfrm>
              <a:off x="2886384" y="889272"/>
              <a:ext cx="52808" cy="46772"/>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02" name="Freeform 79"/>
            <p:cNvSpPr>
              <a:spLocks/>
            </p:cNvSpPr>
            <p:nvPr/>
          </p:nvSpPr>
          <p:spPr bwMode="auto">
            <a:xfrm>
              <a:off x="2951261" y="889272"/>
              <a:ext cx="52808" cy="46772"/>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sp>
        <p:nvSpPr>
          <p:cNvPr id="206" name="@ sign"/>
          <p:cNvSpPr>
            <a:spLocks noEditPoints="1"/>
          </p:cNvSpPr>
          <p:nvPr/>
        </p:nvSpPr>
        <p:spPr bwMode="auto">
          <a:xfrm>
            <a:off x="1174846" y="3447117"/>
            <a:ext cx="354562" cy="384737"/>
          </a:xfrm>
          <a:custGeom>
            <a:avLst/>
            <a:gdLst>
              <a:gd name="T0" fmla="*/ 114 w 115"/>
              <a:gd name="T1" fmla="*/ 55 h 125"/>
              <a:gd name="T2" fmla="*/ 108 w 115"/>
              <a:gd name="T3" fmla="*/ 76 h 125"/>
              <a:gd name="T4" fmla="*/ 95 w 115"/>
              <a:gd name="T5" fmla="*/ 90 h 125"/>
              <a:gd name="T6" fmla="*/ 79 w 115"/>
              <a:gd name="T7" fmla="*/ 91 h 125"/>
              <a:gd name="T8" fmla="*/ 71 w 115"/>
              <a:gd name="T9" fmla="*/ 85 h 125"/>
              <a:gd name="T10" fmla="*/ 63 w 115"/>
              <a:gd name="T11" fmla="*/ 85 h 125"/>
              <a:gd name="T12" fmla="*/ 51 w 115"/>
              <a:gd name="T13" fmla="*/ 91 h 125"/>
              <a:gd name="T14" fmla="*/ 40 w 115"/>
              <a:gd name="T15" fmla="*/ 91 h 125"/>
              <a:gd name="T16" fmla="*/ 32 w 115"/>
              <a:gd name="T17" fmla="*/ 87 h 125"/>
              <a:gd name="T18" fmla="*/ 28 w 115"/>
              <a:gd name="T19" fmla="*/ 77 h 125"/>
              <a:gd name="T20" fmla="*/ 28 w 115"/>
              <a:gd name="T21" fmla="*/ 63 h 125"/>
              <a:gd name="T22" fmla="*/ 34 w 115"/>
              <a:gd name="T23" fmla="*/ 45 h 125"/>
              <a:gd name="T24" fmla="*/ 47 w 115"/>
              <a:gd name="T25" fmla="*/ 31 h 125"/>
              <a:gd name="T26" fmla="*/ 62 w 115"/>
              <a:gd name="T27" fmla="*/ 29 h 125"/>
              <a:gd name="T28" fmla="*/ 71 w 115"/>
              <a:gd name="T29" fmla="*/ 35 h 125"/>
              <a:gd name="T30" fmla="*/ 76 w 115"/>
              <a:gd name="T31" fmla="*/ 32 h 125"/>
              <a:gd name="T32" fmla="*/ 81 w 115"/>
              <a:gd name="T33" fmla="*/ 30 h 125"/>
              <a:gd name="T34" fmla="*/ 84 w 115"/>
              <a:gd name="T35" fmla="*/ 30 h 125"/>
              <a:gd name="T36" fmla="*/ 85 w 115"/>
              <a:gd name="T37" fmla="*/ 32 h 125"/>
              <a:gd name="T38" fmla="*/ 78 w 115"/>
              <a:gd name="T39" fmla="*/ 80 h 125"/>
              <a:gd name="T40" fmla="*/ 93 w 115"/>
              <a:gd name="T41" fmla="*/ 82 h 125"/>
              <a:gd name="T42" fmla="*/ 101 w 115"/>
              <a:gd name="T43" fmla="*/ 71 h 125"/>
              <a:gd name="T44" fmla="*/ 105 w 115"/>
              <a:gd name="T45" fmla="*/ 53 h 125"/>
              <a:gd name="T46" fmla="*/ 103 w 115"/>
              <a:gd name="T47" fmla="*/ 31 h 125"/>
              <a:gd name="T48" fmla="*/ 84 w 115"/>
              <a:gd name="T49" fmla="*/ 11 h 125"/>
              <a:gd name="T50" fmla="*/ 47 w 115"/>
              <a:gd name="T51" fmla="*/ 10 h 125"/>
              <a:gd name="T52" fmla="*/ 23 w 115"/>
              <a:gd name="T53" fmla="*/ 26 h 125"/>
              <a:gd name="T54" fmla="*/ 13 w 115"/>
              <a:gd name="T55" fmla="*/ 48 h 125"/>
              <a:gd name="T56" fmla="*/ 10 w 115"/>
              <a:gd name="T57" fmla="*/ 68 h 125"/>
              <a:gd name="T58" fmla="*/ 12 w 115"/>
              <a:gd name="T59" fmla="*/ 91 h 125"/>
              <a:gd name="T60" fmla="*/ 33 w 115"/>
              <a:gd name="T61" fmla="*/ 113 h 125"/>
              <a:gd name="T62" fmla="*/ 65 w 115"/>
              <a:gd name="T63" fmla="*/ 116 h 125"/>
              <a:gd name="T64" fmla="*/ 79 w 115"/>
              <a:gd name="T65" fmla="*/ 113 h 125"/>
              <a:gd name="T66" fmla="*/ 82 w 115"/>
              <a:gd name="T67" fmla="*/ 113 h 125"/>
              <a:gd name="T68" fmla="*/ 83 w 115"/>
              <a:gd name="T69" fmla="*/ 115 h 125"/>
              <a:gd name="T70" fmla="*/ 83 w 115"/>
              <a:gd name="T71" fmla="*/ 118 h 125"/>
              <a:gd name="T72" fmla="*/ 82 w 115"/>
              <a:gd name="T73" fmla="*/ 119 h 125"/>
              <a:gd name="T74" fmla="*/ 79 w 115"/>
              <a:gd name="T75" fmla="*/ 121 h 125"/>
              <a:gd name="T76" fmla="*/ 65 w 115"/>
              <a:gd name="T77" fmla="*/ 124 h 125"/>
              <a:gd name="T78" fmla="*/ 28 w 115"/>
              <a:gd name="T79" fmla="*/ 121 h 125"/>
              <a:gd name="T80" fmla="*/ 3 w 115"/>
              <a:gd name="T81" fmla="*/ 95 h 125"/>
              <a:gd name="T82" fmla="*/ 0 w 115"/>
              <a:gd name="T83" fmla="*/ 68 h 125"/>
              <a:gd name="T84" fmla="*/ 4 w 115"/>
              <a:gd name="T85" fmla="*/ 45 h 125"/>
              <a:gd name="T86" fmla="*/ 17 w 115"/>
              <a:gd name="T87" fmla="*/ 20 h 125"/>
              <a:gd name="T88" fmla="*/ 45 w 115"/>
              <a:gd name="T89" fmla="*/ 3 h 125"/>
              <a:gd name="T90" fmla="*/ 88 w 115"/>
              <a:gd name="T91" fmla="*/ 3 h 125"/>
              <a:gd name="T92" fmla="*/ 112 w 115"/>
              <a:gd name="T93" fmla="*/ 26 h 125"/>
              <a:gd name="T94" fmla="*/ 72 w 115"/>
              <a:gd name="T95" fmla="*/ 48 h 125"/>
              <a:gd name="T96" fmla="*/ 57 w 115"/>
              <a:gd name="T97" fmla="*/ 37 h 125"/>
              <a:gd name="T98" fmla="*/ 45 w 115"/>
              <a:gd name="T99" fmla="*/ 43 h 125"/>
              <a:gd name="T100" fmla="*/ 39 w 115"/>
              <a:gd name="T101" fmla="*/ 57 h 125"/>
              <a:gd name="T102" fmla="*/ 37 w 115"/>
              <a:gd name="T103" fmla="*/ 70 h 125"/>
              <a:gd name="T104" fmla="*/ 48 w 115"/>
              <a:gd name="T105" fmla="*/ 84 h 125"/>
              <a:gd name="T106" fmla="*/ 57 w 115"/>
              <a:gd name="T107" fmla="*/ 81 h 125"/>
              <a:gd name="T108" fmla="*/ 68 w 115"/>
              <a:gd name="T109"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5" h="125">
                <a:moveTo>
                  <a:pt x="115" y="44"/>
                </a:moveTo>
                <a:cubicBezTo>
                  <a:pt x="115" y="48"/>
                  <a:pt x="115" y="51"/>
                  <a:pt x="114" y="55"/>
                </a:cubicBezTo>
                <a:cubicBezTo>
                  <a:pt x="114" y="59"/>
                  <a:pt x="113" y="62"/>
                  <a:pt x="112" y="66"/>
                </a:cubicBezTo>
                <a:cubicBezTo>
                  <a:pt x="111" y="69"/>
                  <a:pt x="110" y="73"/>
                  <a:pt x="108" y="76"/>
                </a:cubicBezTo>
                <a:cubicBezTo>
                  <a:pt x="107" y="79"/>
                  <a:pt x="105" y="82"/>
                  <a:pt x="103" y="84"/>
                </a:cubicBezTo>
                <a:cubicBezTo>
                  <a:pt x="100" y="87"/>
                  <a:pt x="98" y="88"/>
                  <a:pt x="95" y="90"/>
                </a:cubicBezTo>
                <a:cubicBezTo>
                  <a:pt x="92" y="91"/>
                  <a:pt x="88" y="92"/>
                  <a:pt x="84" y="92"/>
                </a:cubicBezTo>
                <a:cubicBezTo>
                  <a:pt x="82" y="92"/>
                  <a:pt x="80" y="92"/>
                  <a:pt x="79" y="91"/>
                </a:cubicBezTo>
                <a:cubicBezTo>
                  <a:pt x="77" y="91"/>
                  <a:pt x="75" y="90"/>
                  <a:pt x="74" y="89"/>
                </a:cubicBezTo>
                <a:cubicBezTo>
                  <a:pt x="73" y="88"/>
                  <a:pt x="72" y="87"/>
                  <a:pt x="71" y="85"/>
                </a:cubicBezTo>
                <a:cubicBezTo>
                  <a:pt x="70" y="84"/>
                  <a:pt x="69" y="82"/>
                  <a:pt x="69" y="80"/>
                </a:cubicBezTo>
                <a:cubicBezTo>
                  <a:pt x="67" y="82"/>
                  <a:pt x="65" y="84"/>
                  <a:pt x="63" y="85"/>
                </a:cubicBezTo>
                <a:cubicBezTo>
                  <a:pt x="61" y="87"/>
                  <a:pt x="59" y="88"/>
                  <a:pt x="57" y="89"/>
                </a:cubicBezTo>
                <a:cubicBezTo>
                  <a:pt x="55" y="90"/>
                  <a:pt x="53" y="91"/>
                  <a:pt x="51" y="91"/>
                </a:cubicBezTo>
                <a:cubicBezTo>
                  <a:pt x="49" y="92"/>
                  <a:pt x="48" y="92"/>
                  <a:pt x="46" y="92"/>
                </a:cubicBezTo>
                <a:cubicBezTo>
                  <a:pt x="44" y="92"/>
                  <a:pt x="42" y="92"/>
                  <a:pt x="40" y="91"/>
                </a:cubicBezTo>
                <a:cubicBezTo>
                  <a:pt x="38" y="91"/>
                  <a:pt x="37" y="90"/>
                  <a:pt x="36" y="90"/>
                </a:cubicBezTo>
                <a:cubicBezTo>
                  <a:pt x="34" y="89"/>
                  <a:pt x="33" y="88"/>
                  <a:pt x="32" y="87"/>
                </a:cubicBezTo>
                <a:cubicBezTo>
                  <a:pt x="31" y="85"/>
                  <a:pt x="30" y="84"/>
                  <a:pt x="30" y="82"/>
                </a:cubicBezTo>
                <a:cubicBezTo>
                  <a:pt x="29" y="81"/>
                  <a:pt x="29" y="79"/>
                  <a:pt x="28" y="77"/>
                </a:cubicBezTo>
                <a:cubicBezTo>
                  <a:pt x="28" y="75"/>
                  <a:pt x="28" y="73"/>
                  <a:pt x="28" y="71"/>
                </a:cubicBezTo>
                <a:cubicBezTo>
                  <a:pt x="28" y="69"/>
                  <a:pt x="28" y="66"/>
                  <a:pt x="28" y="63"/>
                </a:cubicBezTo>
                <a:cubicBezTo>
                  <a:pt x="29" y="60"/>
                  <a:pt x="29" y="57"/>
                  <a:pt x="30" y="54"/>
                </a:cubicBezTo>
                <a:cubicBezTo>
                  <a:pt x="31" y="51"/>
                  <a:pt x="32" y="48"/>
                  <a:pt x="34" y="45"/>
                </a:cubicBezTo>
                <a:cubicBezTo>
                  <a:pt x="35" y="42"/>
                  <a:pt x="37" y="39"/>
                  <a:pt x="39" y="37"/>
                </a:cubicBezTo>
                <a:cubicBezTo>
                  <a:pt x="41" y="34"/>
                  <a:pt x="44" y="32"/>
                  <a:pt x="47" y="31"/>
                </a:cubicBezTo>
                <a:cubicBezTo>
                  <a:pt x="50" y="29"/>
                  <a:pt x="53" y="29"/>
                  <a:pt x="57" y="29"/>
                </a:cubicBezTo>
                <a:cubicBezTo>
                  <a:pt x="59" y="29"/>
                  <a:pt x="61" y="29"/>
                  <a:pt x="62" y="29"/>
                </a:cubicBezTo>
                <a:cubicBezTo>
                  <a:pt x="64" y="30"/>
                  <a:pt x="65" y="30"/>
                  <a:pt x="67" y="31"/>
                </a:cubicBezTo>
                <a:cubicBezTo>
                  <a:pt x="68" y="32"/>
                  <a:pt x="70" y="33"/>
                  <a:pt x="71" y="35"/>
                </a:cubicBezTo>
                <a:cubicBezTo>
                  <a:pt x="72" y="36"/>
                  <a:pt x="74" y="37"/>
                  <a:pt x="75" y="39"/>
                </a:cubicBezTo>
                <a:cubicBezTo>
                  <a:pt x="76" y="32"/>
                  <a:pt x="76" y="32"/>
                  <a:pt x="76" y="32"/>
                </a:cubicBezTo>
                <a:cubicBezTo>
                  <a:pt x="77" y="31"/>
                  <a:pt x="77" y="30"/>
                  <a:pt x="78" y="30"/>
                </a:cubicBezTo>
                <a:cubicBezTo>
                  <a:pt x="78" y="30"/>
                  <a:pt x="79" y="30"/>
                  <a:pt x="81" y="30"/>
                </a:cubicBezTo>
                <a:cubicBezTo>
                  <a:pt x="82" y="30"/>
                  <a:pt x="82" y="30"/>
                  <a:pt x="83" y="30"/>
                </a:cubicBezTo>
                <a:cubicBezTo>
                  <a:pt x="83" y="30"/>
                  <a:pt x="84" y="30"/>
                  <a:pt x="84" y="30"/>
                </a:cubicBezTo>
                <a:cubicBezTo>
                  <a:pt x="84" y="30"/>
                  <a:pt x="84" y="30"/>
                  <a:pt x="84" y="31"/>
                </a:cubicBezTo>
                <a:cubicBezTo>
                  <a:pt x="85" y="31"/>
                  <a:pt x="85" y="31"/>
                  <a:pt x="85" y="32"/>
                </a:cubicBezTo>
                <a:cubicBezTo>
                  <a:pt x="77" y="69"/>
                  <a:pt x="77" y="69"/>
                  <a:pt x="77" y="69"/>
                </a:cubicBezTo>
                <a:cubicBezTo>
                  <a:pt x="76" y="74"/>
                  <a:pt x="77" y="78"/>
                  <a:pt x="78" y="80"/>
                </a:cubicBezTo>
                <a:cubicBezTo>
                  <a:pt x="79" y="83"/>
                  <a:pt x="82" y="84"/>
                  <a:pt x="86" y="84"/>
                </a:cubicBezTo>
                <a:cubicBezTo>
                  <a:pt x="89" y="84"/>
                  <a:pt x="91" y="83"/>
                  <a:pt x="93" y="82"/>
                </a:cubicBezTo>
                <a:cubicBezTo>
                  <a:pt x="94" y="81"/>
                  <a:pt x="96" y="79"/>
                  <a:pt x="97" y="77"/>
                </a:cubicBezTo>
                <a:cubicBezTo>
                  <a:pt x="99" y="75"/>
                  <a:pt x="100" y="73"/>
                  <a:pt x="101" y="71"/>
                </a:cubicBezTo>
                <a:cubicBezTo>
                  <a:pt x="102" y="68"/>
                  <a:pt x="103" y="65"/>
                  <a:pt x="104" y="62"/>
                </a:cubicBezTo>
                <a:cubicBezTo>
                  <a:pt x="104" y="59"/>
                  <a:pt x="105" y="56"/>
                  <a:pt x="105" y="53"/>
                </a:cubicBezTo>
                <a:cubicBezTo>
                  <a:pt x="105" y="50"/>
                  <a:pt x="105" y="47"/>
                  <a:pt x="105" y="44"/>
                </a:cubicBezTo>
                <a:cubicBezTo>
                  <a:pt x="105" y="40"/>
                  <a:pt x="105" y="35"/>
                  <a:pt x="103" y="31"/>
                </a:cubicBezTo>
                <a:cubicBezTo>
                  <a:pt x="102" y="26"/>
                  <a:pt x="100" y="22"/>
                  <a:pt x="97" y="19"/>
                </a:cubicBezTo>
                <a:cubicBezTo>
                  <a:pt x="94" y="16"/>
                  <a:pt x="90" y="13"/>
                  <a:pt x="84" y="11"/>
                </a:cubicBezTo>
                <a:cubicBezTo>
                  <a:pt x="79" y="9"/>
                  <a:pt x="73" y="8"/>
                  <a:pt x="65" y="8"/>
                </a:cubicBezTo>
                <a:cubicBezTo>
                  <a:pt x="58" y="8"/>
                  <a:pt x="52" y="9"/>
                  <a:pt x="47" y="10"/>
                </a:cubicBezTo>
                <a:cubicBezTo>
                  <a:pt x="42" y="12"/>
                  <a:pt x="37" y="14"/>
                  <a:pt x="33" y="17"/>
                </a:cubicBezTo>
                <a:cubicBezTo>
                  <a:pt x="29" y="19"/>
                  <a:pt x="26" y="22"/>
                  <a:pt x="23" y="26"/>
                </a:cubicBezTo>
                <a:cubicBezTo>
                  <a:pt x="21" y="29"/>
                  <a:pt x="18" y="33"/>
                  <a:pt x="17" y="37"/>
                </a:cubicBezTo>
                <a:cubicBezTo>
                  <a:pt x="15" y="40"/>
                  <a:pt x="14" y="44"/>
                  <a:pt x="13" y="48"/>
                </a:cubicBezTo>
                <a:cubicBezTo>
                  <a:pt x="12" y="52"/>
                  <a:pt x="11" y="56"/>
                  <a:pt x="10" y="59"/>
                </a:cubicBezTo>
                <a:cubicBezTo>
                  <a:pt x="10" y="62"/>
                  <a:pt x="10" y="65"/>
                  <a:pt x="10" y="68"/>
                </a:cubicBezTo>
                <a:cubicBezTo>
                  <a:pt x="9" y="71"/>
                  <a:pt x="9" y="73"/>
                  <a:pt x="9" y="75"/>
                </a:cubicBezTo>
                <a:cubicBezTo>
                  <a:pt x="9" y="80"/>
                  <a:pt x="10" y="86"/>
                  <a:pt x="12" y="91"/>
                </a:cubicBezTo>
                <a:cubicBezTo>
                  <a:pt x="13" y="96"/>
                  <a:pt x="15" y="101"/>
                  <a:pt x="19" y="104"/>
                </a:cubicBezTo>
                <a:cubicBezTo>
                  <a:pt x="22" y="108"/>
                  <a:pt x="27" y="111"/>
                  <a:pt x="33" y="113"/>
                </a:cubicBezTo>
                <a:cubicBezTo>
                  <a:pt x="39" y="115"/>
                  <a:pt x="46" y="117"/>
                  <a:pt x="55" y="117"/>
                </a:cubicBezTo>
                <a:cubicBezTo>
                  <a:pt x="59" y="117"/>
                  <a:pt x="62" y="116"/>
                  <a:pt x="65" y="116"/>
                </a:cubicBezTo>
                <a:cubicBezTo>
                  <a:pt x="68" y="115"/>
                  <a:pt x="71" y="115"/>
                  <a:pt x="73" y="115"/>
                </a:cubicBezTo>
                <a:cubicBezTo>
                  <a:pt x="75" y="114"/>
                  <a:pt x="77" y="114"/>
                  <a:pt x="79" y="113"/>
                </a:cubicBezTo>
                <a:cubicBezTo>
                  <a:pt x="80" y="113"/>
                  <a:pt x="81" y="113"/>
                  <a:pt x="81" y="113"/>
                </a:cubicBezTo>
                <a:cubicBezTo>
                  <a:pt x="82" y="113"/>
                  <a:pt x="82" y="113"/>
                  <a:pt x="82" y="113"/>
                </a:cubicBezTo>
                <a:cubicBezTo>
                  <a:pt x="82" y="113"/>
                  <a:pt x="83" y="113"/>
                  <a:pt x="83" y="113"/>
                </a:cubicBezTo>
                <a:cubicBezTo>
                  <a:pt x="83" y="114"/>
                  <a:pt x="83" y="114"/>
                  <a:pt x="83" y="115"/>
                </a:cubicBezTo>
                <a:cubicBezTo>
                  <a:pt x="83" y="115"/>
                  <a:pt x="83" y="116"/>
                  <a:pt x="83" y="116"/>
                </a:cubicBezTo>
                <a:cubicBezTo>
                  <a:pt x="83" y="117"/>
                  <a:pt x="83" y="117"/>
                  <a:pt x="83" y="118"/>
                </a:cubicBezTo>
                <a:cubicBezTo>
                  <a:pt x="83" y="118"/>
                  <a:pt x="83" y="118"/>
                  <a:pt x="83" y="118"/>
                </a:cubicBezTo>
                <a:cubicBezTo>
                  <a:pt x="83" y="119"/>
                  <a:pt x="83" y="119"/>
                  <a:pt x="82" y="119"/>
                </a:cubicBezTo>
                <a:cubicBezTo>
                  <a:pt x="82" y="120"/>
                  <a:pt x="82" y="120"/>
                  <a:pt x="82" y="120"/>
                </a:cubicBezTo>
                <a:cubicBezTo>
                  <a:pt x="81" y="120"/>
                  <a:pt x="81" y="121"/>
                  <a:pt x="79" y="121"/>
                </a:cubicBezTo>
                <a:cubicBezTo>
                  <a:pt x="78" y="122"/>
                  <a:pt x="76" y="122"/>
                  <a:pt x="73" y="123"/>
                </a:cubicBezTo>
                <a:cubicBezTo>
                  <a:pt x="71" y="123"/>
                  <a:pt x="68" y="124"/>
                  <a:pt x="65" y="124"/>
                </a:cubicBezTo>
                <a:cubicBezTo>
                  <a:pt x="61" y="125"/>
                  <a:pt x="58" y="125"/>
                  <a:pt x="54" y="125"/>
                </a:cubicBezTo>
                <a:cubicBezTo>
                  <a:pt x="44" y="125"/>
                  <a:pt x="35" y="124"/>
                  <a:pt x="28" y="121"/>
                </a:cubicBezTo>
                <a:cubicBezTo>
                  <a:pt x="22" y="119"/>
                  <a:pt x="16" y="115"/>
                  <a:pt x="12" y="111"/>
                </a:cubicBezTo>
                <a:cubicBezTo>
                  <a:pt x="8" y="107"/>
                  <a:pt x="5" y="101"/>
                  <a:pt x="3" y="95"/>
                </a:cubicBezTo>
                <a:cubicBezTo>
                  <a:pt x="1" y="89"/>
                  <a:pt x="0" y="82"/>
                  <a:pt x="0" y="75"/>
                </a:cubicBezTo>
                <a:cubicBezTo>
                  <a:pt x="0" y="73"/>
                  <a:pt x="0" y="71"/>
                  <a:pt x="0" y="68"/>
                </a:cubicBezTo>
                <a:cubicBezTo>
                  <a:pt x="0" y="64"/>
                  <a:pt x="1" y="61"/>
                  <a:pt x="1" y="57"/>
                </a:cubicBezTo>
                <a:cubicBezTo>
                  <a:pt x="2" y="53"/>
                  <a:pt x="3" y="49"/>
                  <a:pt x="4" y="45"/>
                </a:cubicBezTo>
                <a:cubicBezTo>
                  <a:pt x="5" y="40"/>
                  <a:pt x="7" y="36"/>
                  <a:pt x="9" y="32"/>
                </a:cubicBezTo>
                <a:cubicBezTo>
                  <a:pt x="11" y="28"/>
                  <a:pt x="14" y="24"/>
                  <a:pt x="17" y="20"/>
                </a:cubicBezTo>
                <a:cubicBezTo>
                  <a:pt x="20" y="16"/>
                  <a:pt x="24" y="13"/>
                  <a:pt x="29" y="10"/>
                </a:cubicBezTo>
                <a:cubicBezTo>
                  <a:pt x="33" y="7"/>
                  <a:pt x="39" y="4"/>
                  <a:pt x="45" y="3"/>
                </a:cubicBezTo>
                <a:cubicBezTo>
                  <a:pt x="51" y="1"/>
                  <a:pt x="58" y="0"/>
                  <a:pt x="66" y="0"/>
                </a:cubicBezTo>
                <a:cubicBezTo>
                  <a:pt x="74" y="0"/>
                  <a:pt x="82" y="1"/>
                  <a:pt x="88" y="3"/>
                </a:cubicBezTo>
                <a:cubicBezTo>
                  <a:pt x="94" y="5"/>
                  <a:pt x="99" y="8"/>
                  <a:pt x="103" y="12"/>
                </a:cubicBezTo>
                <a:cubicBezTo>
                  <a:pt x="107" y="16"/>
                  <a:pt x="110" y="20"/>
                  <a:pt x="112" y="26"/>
                </a:cubicBezTo>
                <a:cubicBezTo>
                  <a:pt x="114" y="31"/>
                  <a:pt x="115" y="37"/>
                  <a:pt x="115" y="44"/>
                </a:cubicBezTo>
                <a:close/>
                <a:moveTo>
                  <a:pt x="72" y="48"/>
                </a:moveTo>
                <a:cubicBezTo>
                  <a:pt x="70" y="44"/>
                  <a:pt x="68" y="42"/>
                  <a:pt x="65" y="40"/>
                </a:cubicBezTo>
                <a:cubicBezTo>
                  <a:pt x="63" y="38"/>
                  <a:pt x="60" y="37"/>
                  <a:pt x="57" y="37"/>
                </a:cubicBezTo>
                <a:cubicBezTo>
                  <a:pt x="55" y="37"/>
                  <a:pt x="53" y="37"/>
                  <a:pt x="51" y="38"/>
                </a:cubicBezTo>
                <a:cubicBezTo>
                  <a:pt x="49" y="40"/>
                  <a:pt x="47" y="41"/>
                  <a:pt x="45" y="43"/>
                </a:cubicBezTo>
                <a:cubicBezTo>
                  <a:pt x="44" y="45"/>
                  <a:pt x="43" y="47"/>
                  <a:pt x="42" y="50"/>
                </a:cubicBezTo>
                <a:cubicBezTo>
                  <a:pt x="41" y="52"/>
                  <a:pt x="40" y="54"/>
                  <a:pt x="39" y="57"/>
                </a:cubicBezTo>
                <a:cubicBezTo>
                  <a:pt x="39" y="59"/>
                  <a:pt x="38" y="62"/>
                  <a:pt x="38" y="64"/>
                </a:cubicBezTo>
                <a:cubicBezTo>
                  <a:pt x="38" y="67"/>
                  <a:pt x="37" y="69"/>
                  <a:pt x="37" y="70"/>
                </a:cubicBezTo>
                <a:cubicBezTo>
                  <a:pt x="37" y="75"/>
                  <a:pt x="38" y="78"/>
                  <a:pt x="40" y="80"/>
                </a:cubicBezTo>
                <a:cubicBezTo>
                  <a:pt x="41" y="83"/>
                  <a:pt x="44" y="84"/>
                  <a:pt x="48" y="84"/>
                </a:cubicBezTo>
                <a:cubicBezTo>
                  <a:pt x="49" y="84"/>
                  <a:pt x="50" y="83"/>
                  <a:pt x="52" y="83"/>
                </a:cubicBezTo>
                <a:cubicBezTo>
                  <a:pt x="53" y="83"/>
                  <a:pt x="55" y="82"/>
                  <a:pt x="57" y="81"/>
                </a:cubicBezTo>
                <a:cubicBezTo>
                  <a:pt x="58" y="80"/>
                  <a:pt x="60" y="78"/>
                  <a:pt x="62" y="77"/>
                </a:cubicBezTo>
                <a:cubicBezTo>
                  <a:pt x="64" y="75"/>
                  <a:pt x="66" y="73"/>
                  <a:pt x="68" y="71"/>
                </a:cubicBezTo>
                <a:lnTo>
                  <a:pt x="72"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nvGrpSpPr>
          <p:cNvPr id="207" name="smart phone"/>
          <p:cNvGrpSpPr/>
          <p:nvPr/>
        </p:nvGrpSpPr>
        <p:grpSpPr>
          <a:xfrm>
            <a:off x="687513" y="2906976"/>
            <a:ext cx="280632" cy="493369"/>
            <a:chOff x="2414138" y="2698290"/>
            <a:chExt cx="280632" cy="493369"/>
          </a:xfrm>
        </p:grpSpPr>
        <p:sp>
          <p:nvSpPr>
            <p:cNvPr id="208" name="Freeform 83"/>
            <p:cNvSpPr>
              <a:spLocks/>
            </p:cNvSpPr>
            <p:nvPr/>
          </p:nvSpPr>
          <p:spPr bwMode="auto">
            <a:xfrm>
              <a:off x="2420173" y="2704325"/>
              <a:ext cx="268561" cy="481299"/>
            </a:xfrm>
            <a:custGeom>
              <a:avLst/>
              <a:gdLst>
                <a:gd name="T0" fmla="*/ 87 w 87"/>
                <a:gd name="T1" fmla="*/ 142 h 156"/>
                <a:gd name="T2" fmla="*/ 73 w 87"/>
                <a:gd name="T3" fmla="*/ 156 h 156"/>
                <a:gd name="T4" fmla="*/ 13 w 87"/>
                <a:gd name="T5" fmla="*/ 156 h 156"/>
                <a:gd name="T6" fmla="*/ 0 w 87"/>
                <a:gd name="T7" fmla="*/ 142 h 156"/>
                <a:gd name="T8" fmla="*/ 0 w 87"/>
                <a:gd name="T9" fmla="*/ 13 h 156"/>
                <a:gd name="T10" fmla="*/ 13 w 87"/>
                <a:gd name="T11" fmla="*/ 0 h 156"/>
                <a:gd name="T12" fmla="*/ 73 w 87"/>
                <a:gd name="T13" fmla="*/ 0 h 156"/>
                <a:gd name="T14" fmla="*/ 87 w 87"/>
                <a:gd name="T15" fmla="*/ 13 h 156"/>
                <a:gd name="T16" fmla="*/ 87 w 87"/>
                <a:gd name="T17" fmla="*/ 142 h 156"/>
                <a:gd name="T18" fmla="*/ 87 w 87"/>
                <a:gd name="T19" fmla="*/ 14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56">
                  <a:moveTo>
                    <a:pt x="87" y="142"/>
                  </a:moveTo>
                  <a:cubicBezTo>
                    <a:pt x="87" y="149"/>
                    <a:pt x="80" y="156"/>
                    <a:pt x="73" y="156"/>
                  </a:cubicBezTo>
                  <a:cubicBezTo>
                    <a:pt x="13" y="156"/>
                    <a:pt x="13" y="156"/>
                    <a:pt x="13" y="156"/>
                  </a:cubicBezTo>
                  <a:cubicBezTo>
                    <a:pt x="7" y="156"/>
                    <a:pt x="0" y="149"/>
                    <a:pt x="0" y="142"/>
                  </a:cubicBezTo>
                  <a:cubicBezTo>
                    <a:pt x="0" y="13"/>
                    <a:pt x="0" y="13"/>
                    <a:pt x="0" y="13"/>
                  </a:cubicBezTo>
                  <a:cubicBezTo>
                    <a:pt x="0" y="5"/>
                    <a:pt x="7" y="0"/>
                    <a:pt x="13" y="0"/>
                  </a:cubicBezTo>
                  <a:cubicBezTo>
                    <a:pt x="73" y="0"/>
                    <a:pt x="73" y="0"/>
                    <a:pt x="73" y="0"/>
                  </a:cubicBezTo>
                  <a:cubicBezTo>
                    <a:pt x="80" y="0"/>
                    <a:pt x="87" y="5"/>
                    <a:pt x="87" y="13"/>
                  </a:cubicBezTo>
                  <a:cubicBezTo>
                    <a:pt x="87" y="142"/>
                    <a:pt x="87" y="142"/>
                    <a:pt x="87" y="142"/>
                  </a:cubicBezTo>
                  <a:cubicBezTo>
                    <a:pt x="87" y="142"/>
                    <a:pt x="87" y="142"/>
                    <a:pt x="87" y="142"/>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09" name="Freeform 84"/>
            <p:cNvSpPr>
              <a:spLocks noEditPoints="1"/>
            </p:cNvSpPr>
            <p:nvPr/>
          </p:nvSpPr>
          <p:spPr bwMode="auto">
            <a:xfrm>
              <a:off x="2414138" y="2698290"/>
              <a:ext cx="280632" cy="493369"/>
            </a:xfrm>
            <a:custGeom>
              <a:avLst/>
              <a:gdLst>
                <a:gd name="T0" fmla="*/ 75 w 91"/>
                <a:gd name="T1" fmla="*/ 160 h 160"/>
                <a:gd name="T2" fmla="*/ 15 w 91"/>
                <a:gd name="T3" fmla="*/ 160 h 160"/>
                <a:gd name="T4" fmla="*/ 0 w 91"/>
                <a:gd name="T5" fmla="*/ 144 h 160"/>
                <a:gd name="T6" fmla="*/ 0 w 91"/>
                <a:gd name="T7" fmla="*/ 15 h 160"/>
                <a:gd name="T8" fmla="*/ 15 w 91"/>
                <a:gd name="T9" fmla="*/ 0 h 160"/>
                <a:gd name="T10" fmla="*/ 75 w 91"/>
                <a:gd name="T11" fmla="*/ 0 h 160"/>
                <a:gd name="T12" fmla="*/ 91 w 91"/>
                <a:gd name="T13" fmla="*/ 15 h 160"/>
                <a:gd name="T14" fmla="*/ 91 w 91"/>
                <a:gd name="T15" fmla="*/ 144 h 160"/>
                <a:gd name="T16" fmla="*/ 75 w 91"/>
                <a:gd name="T17" fmla="*/ 160 h 160"/>
                <a:gd name="T18" fmla="*/ 15 w 91"/>
                <a:gd name="T19" fmla="*/ 4 h 160"/>
                <a:gd name="T20" fmla="*/ 4 w 91"/>
                <a:gd name="T21" fmla="*/ 15 h 160"/>
                <a:gd name="T22" fmla="*/ 4 w 91"/>
                <a:gd name="T23" fmla="*/ 144 h 160"/>
                <a:gd name="T24" fmla="*/ 15 w 91"/>
                <a:gd name="T25" fmla="*/ 156 h 160"/>
                <a:gd name="T26" fmla="*/ 75 w 91"/>
                <a:gd name="T27" fmla="*/ 156 h 160"/>
                <a:gd name="T28" fmla="*/ 86 w 91"/>
                <a:gd name="T29" fmla="*/ 144 h 160"/>
                <a:gd name="T30" fmla="*/ 86 w 91"/>
                <a:gd name="T31" fmla="*/ 15 h 160"/>
                <a:gd name="T32" fmla="*/ 75 w 91"/>
                <a:gd name="T33" fmla="*/ 4 h 160"/>
                <a:gd name="T34" fmla="*/ 15 w 91"/>
                <a:gd name="T35" fmla="*/ 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160">
                  <a:moveTo>
                    <a:pt x="75" y="160"/>
                  </a:moveTo>
                  <a:cubicBezTo>
                    <a:pt x="15" y="160"/>
                    <a:pt x="15" y="160"/>
                    <a:pt x="15" y="160"/>
                  </a:cubicBezTo>
                  <a:cubicBezTo>
                    <a:pt x="8" y="160"/>
                    <a:pt x="0" y="152"/>
                    <a:pt x="0" y="144"/>
                  </a:cubicBezTo>
                  <a:cubicBezTo>
                    <a:pt x="0" y="15"/>
                    <a:pt x="0" y="15"/>
                    <a:pt x="0" y="15"/>
                  </a:cubicBezTo>
                  <a:cubicBezTo>
                    <a:pt x="0" y="6"/>
                    <a:pt x="8" y="0"/>
                    <a:pt x="15" y="0"/>
                  </a:cubicBezTo>
                  <a:cubicBezTo>
                    <a:pt x="75" y="0"/>
                    <a:pt x="75" y="0"/>
                    <a:pt x="75" y="0"/>
                  </a:cubicBezTo>
                  <a:cubicBezTo>
                    <a:pt x="83" y="0"/>
                    <a:pt x="91" y="6"/>
                    <a:pt x="91" y="15"/>
                  </a:cubicBezTo>
                  <a:cubicBezTo>
                    <a:pt x="91" y="144"/>
                    <a:pt x="91" y="144"/>
                    <a:pt x="91" y="144"/>
                  </a:cubicBezTo>
                  <a:cubicBezTo>
                    <a:pt x="91" y="152"/>
                    <a:pt x="83" y="160"/>
                    <a:pt x="75" y="160"/>
                  </a:cubicBezTo>
                  <a:close/>
                  <a:moveTo>
                    <a:pt x="15" y="4"/>
                  </a:moveTo>
                  <a:cubicBezTo>
                    <a:pt x="10" y="4"/>
                    <a:pt x="4" y="8"/>
                    <a:pt x="4" y="15"/>
                  </a:cubicBezTo>
                  <a:cubicBezTo>
                    <a:pt x="4" y="144"/>
                    <a:pt x="4" y="144"/>
                    <a:pt x="4" y="144"/>
                  </a:cubicBezTo>
                  <a:cubicBezTo>
                    <a:pt x="4" y="150"/>
                    <a:pt x="10" y="156"/>
                    <a:pt x="15" y="156"/>
                  </a:cubicBezTo>
                  <a:cubicBezTo>
                    <a:pt x="75" y="156"/>
                    <a:pt x="75" y="156"/>
                    <a:pt x="75" y="156"/>
                  </a:cubicBezTo>
                  <a:cubicBezTo>
                    <a:pt x="81" y="156"/>
                    <a:pt x="86" y="150"/>
                    <a:pt x="86" y="144"/>
                  </a:cubicBezTo>
                  <a:cubicBezTo>
                    <a:pt x="86" y="15"/>
                    <a:pt x="86" y="15"/>
                    <a:pt x="86" y="15"/>
                  </a:cubicBezTo>
                  <a:cubicBezTo>
                    <a:pt x="86" y="8"/>
                    <a:pt x="81" y="4"/>
                    <a:pt x="75" y="4"/>
                  </a:cubicBezTo>
                  <a:lnTo>
                    <a:pt x="15"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0" name="Freeform 85"/>
            <p:cNvSpPr>
              <a:spLocks/>
            </p:cNvSpPr>
            <p:nvPr/>
          </p:nvSpPr>
          <p:spPr bwMode="auto">
            <a:xfrm>
              <a:off x="2460910" y="2760150"/>
              <a:ext cx="187088" cy="324387"/>
            </a:xfrm>
            <a:custGeom>
              <a:avLst/>
              <a:gdLst>
                <a:gd name="T0" fmla="*/ 0 w 124"/>
                <a:gd name="T1" fmla="*/ 0 h 215"/>
                <a:gd name="T2" fmla="*/ 124 w 124"/>
                <a:gd name="T3" fmla="*/ 0 h 215"/>
                <a:gd name="T4" fmla="*/ 124 w 124"/>
                <a:gd name="T5" fmla="*/ 215 h 215"/>
                <a:gd name="T6" fmla="*/ 0 w 124"/>
                <a:gd name="T7" fmla="*/ 215 h 215"/>
                <a:gd name="T8" fmla="*/ 0 w 124"/>
                <a:gd name="T9" fmla="*/ 0 h 215"/>
                <a:gd name="T10" fmla="*/ 0 w 124"/>
                <a:gd name="T11" fmla="*/ 0 h 215"/>
              </a:gdLst>
              <a:ahLst/>
              <a:cxnLst>
                <a:cxn ang="0">
                  <a:pos x="T0" y="T1"/>
                </a:cxn>
                <a:cxn ang="0">
                  <a:pos x="T2" y="T3"/>
                </a:cxn>
                <a:cxn ang="0">
                  <a:pos x="T4" y="T5"/>
                </a:cxn>
                <a:cxn ang="0">
                  <a:pos x="T6" y="T7"/>
                </a:cxn>
                <a:cxn ang="0">
                  <a:pos x="T8" y="T9"/>
                </a:cxn>
                <a:cxn ang="0">
                  <a:pos x="T10" y="T11"/>
                </a:cxn>
              </a:cxnLst>
              <a:rect l="0" t="0" r="r" b="b"/>
              <a:pathLst>
                <a:path w="124" h="215">
                  <a:moveTo>
                    <a:pt x="0" y="0"/>
                  </a:moveTo>
                  <a:lnTo>
                    <a:pt x="124" y="0"/>
                  </a:lnTo>
                  <a:lnTo>
                    <a:pt x="124" y="215"/>
                  </a:lnTo>
                  <a:lnTo>
                    <a:pt x="0" y="215"/>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1" name="Freeform 86"/>
            <p:cNvSpPr>
              <a:spLocks noEditPoints="1"/>
            </p:cNvSpPr>
            <p:nvPr/>
          </p:nvSpPr>
          <p:spPr bwMode="auto">
            <a:xfrm>
              <a:off x="2454875" y="2754115"/>
              <a:ext cx="196140" cy="333439"/>
            </a:xfrm>
            <a:custGeom>
              <a:avLst/>
              <a:gdLst>
                <a:gd name="T0" fmla="*/ 63 w 64"/>
                <a:gd name="T1" fmla="*/ 108 h 108"/>
                <a:gd name="T2" fmla="*/ 2 w 64"/>
                <a:gd name="T3" fmla="*/ 108 h 108"/>
                <a:gd name="T4" fmla="*/ 0 w 64"/>
                <a:gd name="T5" fmla="*/ 107 h 108"/>
                <a:gd name="T6" fmla="*/ 0 w 64"/>
                <a:gd name="T7" fmla="*/ 2 h 108"/>
                <a:gd name="T8" fmla="*/ 2 w 64"/>
                <a:gd name="T9" fmla="*/ 0 h 108"/>
                <a:gd name="T10" fmla="*/ 63 w 64"/>
                <a:gd name="T11" fmla="*/ 0 h 108"/>
                <a:gd name="T12" fmla="*/ 64 w 64"/>
                <a:gd name="T13" fmla="*/ 2 h 108"/>
                <a:gd name="T14" fmla="*/ 64 w 64"/>
                <a:gd name="T15" fmla="*/ 107 h 108"/>
                <a:gd name="T16" fmla="*/ 63 w 64"/>
                <a:gd name="T17" fmla="*/ 108 h 108"/>
                <a:gd name="T18" fmla="*/ 3 w 64"/>
                <a:gd name="T19" fmla="*/ 105 h 108"/>
                <a:gd name="T20" fmla="*/ 62 w 64"/>
                <a:gd name="T21" fmla="*/ 105 h 108"/>
                <a:gd name="T22" fmla="*/ 62 w 64"/>
                <a:gd name="T23" fmla="*/ 3 h 108"/>
                <a:gd name="T24" fmla="*/ 3 w 64"/>
                <a:gd name="T25" fmla="*/ 3 h 108"/>
                <a:gd name="T26" fmla="*/ 3 w 64"/>
                <a:gd name="T27" fmla="*/ 10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108">
                  <a:moveTo>
                    <a:pt x="63" y="108"/>
                  </a:moveTo>
                  <a:cubicBezTo>
                    <a:pt x="2" y="108"/>
                    <a:pt x="2" y="108"/>
                    <a:pt x="2" y="108"/>
                  </a:cubicBezTo>
                  <a:cubicBezTo>
                    <a:pt x="1" y="108"/>
                    <a:pt x="0" y="107"/>
                    <a:pt x="0" y="107"/>
                  </a:cubicBezTo>
                  <a:cubicBezTo>
                    <a:pt x="0" y="2"/>
                    <a:pt x="0" y="2"/>
                    <a:pt x="0" y="2"/>
                  </a:cubicBezTo>
                  <a:cubicBezTo>
                    <a:pt x="0" y="1"/>
                    <a:pt x="1" y="0"/>
                    <a:pt x="2" y="0"/>
                  </a:cubicBezTo>
                  <a:cubicBezTo>
                    <a:pt x="63" y="0"/>
                    <a:pt x="63" y="0"/>
                    <a:pt x="63" y="0"/>
                  </a:cubicBezTo>
                  <a:cubicBezTo>
                    <a:pt x="64" y="0"/>
                    <a:pt x="64" y="1"/>
                    <a:pt x="64" y="2"/>
                  </a:cubicBezTo>
                  <a:cubicBezTo>
                    <a:pt x="64" y="107"/>
                    <a:pt x="64" y="107"/>
                    <a:pt x="64" y="107"/>
                  </a:cubicBezTo>
                  <a:cubicBezTo>
                    <a:pt x="64" y="107"/>
                    <a:pt x="64" y="108"/>
                    <a:pt x="63" y="108"/>
                  </a:cubicBezTo>
                  <a:close/>
                  <a:moveTo>
                    <a:pt x="3" y="105"/>
                  </a:moveTo>
                  <a:cubicBezTo>
                    <a:pt x="62" y="105"/>
                    <a:pt x="62" y="105"/>
                    <a:pt x="62" y="105"/>
                  </a:cubicBezTo>
                  <a:cubicBezTo>
                    <a:pt x="62" y="3"/>
                    <a:pt x="62" y="3"/>
                    <a:pt x="62" y="3"/>
                  </a:cubicBezTo>
                  <a:cubicBezTo>
                    <a:pt x="3" y="3"/>
                    <a:pt x="3" y="3"/>
                    <a:pt x="3" y="3"/>
                  </a:cubicBezTo>
                  <a:lnTo>
                    <a:pt x="3"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2" name="Oval 87"/>
            <p:cNvSpPr>
              <a:spLocks noChangeArrowheads="1"/>
            </p:cNvSpPr>
            <p:nvPr/>
          </p:nvSpPr>
          <p:spPr bwMode="auto">
            <a:xfrm>
              <a:off x="2531823" y="3105659"/>
              <a:ext cx="45263" cy="4979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grpSp>
        <p:nvGrpSpPr>
          <p:cNvPr id="213" name="envelope"/>
          <p:cNvGrpSpPr/>
          <p:nvPr/>
        </p:nvGrpSpPr>
        <p:grpSpPr>
          <a:xfrm>
            <a:off x="1063197" y="2383433"/>
            <a:ext cx="488842" cy="381720"/>
            <a:chOff x="2789822" y="2174747"/>
            <a:chExt cx="488842" cy="381720"/>
          </a:xfrm>
        </p:grpSpPr>
        <p:sp>
          <p:nvSpPr>
            <p:cNvPr id="214" name="Freeform 88"/>
            <p:cNvSpPr>
              <a:spLocks/>
            </p:cNvSpPr>
            <p:nvPr/>
          </p:nvSpPr>
          <p:spPr bwMode="auto">
            <a:xfrm>
              <a:off x="2803402" y="2183799"/>
              <a:ext cx="464702" cy="360597"/>
            </a:xfrm>
            <a:custGeom>
              <a:avLst/>
              <a:gdLst>
                <a:gd name="T0" fmla="*/ 140 w 151"/>
                <a:gd name="T1" fmla="*/ 0 h 117"/>
                <a:gd name="T2" fmla="*/ 151 w 151"/>
                <a:gd name="T3" fmla="*/ 11 h 117"/>
                <a:gd name="T4" fmla="*/ 151 w 151"/>
                <a:gd name="T5" fmla="*/ 107 h 117"/>
                <a:gd name="T6" fmla="*/ 140 w 151"/>
                <a:gd name="T7" fmla="*/ 117 h 117"/>
                <a:gd name="T8" fmla="*/ 10 w 151"/>
                <a:gd name="T9" fmla="*/ 117 h 117"/>
                <a:gd name="T10" fmla="*/ 0 w 151"/>
                <a:gd name="T11" fmla="*/ 107 h 117"/>
                <a:gd name="T12" fmla="*/ 0 w 151"/>
                <a:gd name="T13" fmla="*/ 11 h 117"/>
                <a:gd name="T14" fmla="*/ 10 w 151"/>
                <a:gd name="T15" fmla="*/ 0 h 117"/>
                <a:gd name="T16" fmla="*/ 140 w 151"/>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17">
                  <a:moveTo>
                    <a:pt x="140" y="0"/>
                  </a:moveTo>
                  <a:cubicBezTo>
                    <a:pt x="146" y="0"/>
                    <a:pt x="151" y="5"/>
                    <a:pt x="151" y="11"/>
                  </a:cubicBezTo>
                  <a:cubicBezTo>
                    <a:pt x="151" y="107"/>
                    <a:pt x="151" y="107"/>
                    <a:pt x="151" y="107"/>
                  </a:cubicBezTo>
                  <a:cubicBezTo>
                    <a:pt x="151" y="112"/>
                    <a:pt x="146" y="117"/>
                    <a:pt x="140" y="117"/>
                  </a:cubicBezTo>
                  <a:cubicBezTo>
                    <a:pt x="10" y="117"/>
                    <a:pt x="10" y="117"/>
                    <a:pt x="10" y="117"/>
                  </a:cubicBezTo>
                  <a:cubicBezTo>
                    <a:pt x="5" y="117"/>
                    <a:pt x="0" y="112"/>
                    <a:pt x="0" y="107"/>
                  </a:cubicBezTo>
                  <a:cubicBezTo>
                    <a:pt x="0" y="11"/>
                    <a:pt x="0" y="11"/>
                    <a:pt x="0" y="11"/>
                  </a:cubicBezTo>
                  <a:cubicBezTo>
                    <a:pt x="0" y="5"/>
                    <a:pt x="5" y="0"/>
                    <a:pt x="10" y="0"/>
                  </a:cubicBezTo>
                  <a:lnTo>
                    <a:pt x="140" y="0"/>
                  </a:ln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5" name="Freeform 89"/>
            <p:cNvSpPr>
              <a:spLocks/>
            </p:cNvSpPr>
            <p:nvPr/>
          </p:nvSpPr>
          <p:spPr bwMode="auto">
            <a:xfrm>
              <a:off x="2809437" y="2198887"/>
              <a:ext cx="449614" cy="215755"/>
            </a:xfrm>
            <a:custGeom>
              <a:avLst/>
              <a:gdLst>
                <a:gd name="T0" fmla="*/ 146 w 146"/>
                <a:gd name="T1" fmla="*/ 0 h 70"/>
                <a:gd name="T2" fmla="*/ 78 w 146"/>
                <a:gd name="T3" fmla="*/ 66 h 70"/>
                <a:gd name="T4" fmla="*/ 63 w 146"/>
                <a:gd name="T5" fmla="*/ 65 h 70"/>
                <a:gd name="T6" fmla="*/ 0 w 146"/>
                <a:gd name="T7" fmla="*/ 0 h 70"/>
              </a:gdLst>
              <a:ahLst/>
              <a:cxnLst>
                <a:cxn ang="0">
                  <a:pos x="T0" y="T1"/>
                </a:cxn>
                <a:cxn ang="0">
                  <a:pos x="T2" y="T3"/>
                </a:cxn>
                <a:cxn ang="0">
                  <a:pos x="T4" y="T5"/>
                </a:cxn>
                <a:cxn ang="0">
                  <a:pos x="T6" y="T7"/>
                </a:cxn>
              </a:cxnLst>
              <a:rect l="0" t="0" r="r" b="b"/>
              <a:pathLst>
                <a:path w="146" h="70">
                  <a:moveTo>
                    <a:pt x="146" y="0"/>
                  </a:moveTo>
                  <a:cubicBezTo>
                    <a:pt x="78" y="66"/>
                    <a:pt x="78" y="66"/>
                    <a:pt x="78" y="66"/>
                  </a:cubicBezTo>
                  <a:cubicBezTo>
                    <a:pt x="74" y="70"/>
                    <a:pt x="67" y="70"/>
                    <a:pt x="63" y="65"/>
                  </a:cubicBezTo>
                  <a:cubicBezTo>
                    <a:pt x="0" y="0"/>
                    <a:pt x="0" y="0"/>
                    <a:pt x="0" y="0"/>
                  </a:cubicBezTo>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6" name="Freeform 90"/>
            <p:cNvSpPr>
              <a:spLocks noEditPoints="1"/>
            </p:cNvSpPr>
            <p:nvPr/>
          </p:nvSpPr>
          <p:spPr bwMode="auto">
            <a:xfrm>
              <a:off x="2789822" y="2174747"/>
              <a:ext cx="488842" cy="381720"/>
            </a:xfrm>
            <a:custGeom>
              <a:avLst/>
              <a:gdLst>
                <a:gd name="T0" fmla="*/ 144 w 158"/>
                <a:gd name="T1" fmla="*/ 0 h 124"/>
                <a:gd name="T2" fmla="*/ 14 w 158"/>
                <a:gd name="T3" fmla="*/ 0 h 124"/>
                <a:gd name="T4" fmla="*/ 0 w 158"/>
                <a:gd name="T5" fmla="*/ 14 h 124"/>
                <a:gd name="T6" fmla="*/ 0 w 158"/>
                <a:gd name="T7" fmla="*/ 110 h 124"/>
                <a:gd name="T8" fmla="*/ 14 w 158"/>
                <a:gd name="T9" fmla="*/ 124 h 124"/>
                <a:gd name="T10" fmla="*/ 144 w 158"/>
                <a:gd name="T11" fmla="*/ 124 h 124"/>
                <a:gd name="T12" fmla="*/ 158 w 158"/>
                <a:gd name="T13" fmla="*/ 110 h 124"/>
                <a:gd name="T14" fmla="*/ 158 w 158"/>
                <a:gd name="T15" fmla="*/ 14 h 124"/>
                <a:gd name="T16" fmla="*/ 144 w 158"/>
                <a:gd name="T17" fmla="*/ 0 h 124"/>
                <a:gd name="T18" fmla="*/ 144 w 158"/>
                <a:gd name="T19" fmla="*/ 7 h 124"/>
                <a:gd name="T20" fmla="*/ 147 w 158"/>
                <a:gd name="T21" fmla="*/ 8 h 124"/>
                <a:gd name="T22" fmla="*/ 81 w 158"/>
                <a:gd name="T23" fmla="*/ 71 h 124"/>
                <a:gd name="T24" fmla="*/ 77 w 158"/>
                <a:gd name="T25" fmla="*/ 73 h 124"/>
                <a:gd name="T26" fmla="*/ 72 w 158"/>
                <a:gd name="T27" fmla="*/ 71 h 124"/>
                <a:gd name="T28" fmla="*/ 11 w 158"/>
                <a:gd name="T29" fmla="*/ 8 h 124"/>
                <a:gd name="T30" fmla="*/ 14 w 158"/>
                <a:gd name="T31" fmla="*/ 7 h 124"/>
                <a:gd name="T32" fmla="*/ 144 w 158"/>
                <a:gd name="T33" fmla="*/ 7 h 124"/>
                <a:gd name="T34" fmla="*/ 144 w 158"/>
                <a:gd name="T35" fmla="*/ 116 h 124"/>
                <a:gd name="T36" fmla="*/ 14 w 158"/>
                <a:gd name="T37" fmla="*/ 116 h 124"/>
                <a:gd name="T38" fmla="*/ 8 w 158"/>
                <a:gd name="T39" fmla="*/ 110 h 124"/>
                <a:gd name="T40" fmla="*/ 8 w 158"/>
                <a:gd name="T41" fmla="*/ 15 h 124"/>
                <a:gd name="T42" fmla="*/ 67 w 158"/>
                <a:gd name="T43" fmla="*/ 76 h 124"/>
                <a:gd name="T44" fmla="*/ 77 w 158"/>
                <a:gd name="T45" fmla="*/ 80 h 124"/>
                <a:gd name="T46" fmla="*/ 77 w 158"/>
                <a:gd name="T47" fmla="*/ 80 h 124"/>
                <a:gd name="T48" fmla="*/ 87 w 158"/>
                <a:gd name="T49" fmla="*/ 76 h 124"/>
                <a:gd name="T50" fmla="*/ 151 w 158"/>
                <a:gd name="T51" fmla="*/ 14 h 124"/>
                <a:gd name="T52" fmla="*/ 151 w 158"/>
                <a:gd name="T53" fmla="*/ 110 h 124"/>
                <a:gd name="T54" fmla="*/ 144 w 158"/>
                <a:gd name="T55" fmla="*/ 11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124">
                  <a:moveTo>
                    <a:pt x="144" y="0"/>
                  </a:moveTo>
                  <a:cubicBezTo>
                    <a:pt x="14" y="0"/>
                    <a:pt x="14" y="0"/>
                    <a:pt x="14" y="0"/>
                  </a:cubicBezTo>
                  <a:cubicBezTo>
                    <a:pt x="7" y="0"/>
                    <a:pt x="0" y="6"/>
                    <a:pt x="0" y="14"/>
                  </a:cubicBezTo>
                  <a:cubicBezTo>
                    <a:pt x="0" y="110"/>
                    <a:pt x="0" y="110"/>
                    <a:pt x="0" y="110"/>
                  </a:cubicBezTo>
                  <a:cubicBezTo>
                    <a:pt x="0" y="117"/>
                    <a:pt x="7" y="124"/>
                    <a:pt x="14" y="124"/>
                  </a:cubicBezTo>
                  <a:cubicBezTo>
                    <a:pt x="144" y="124"/>
                    <a:pt x="144" y="124"/>
                    <a:pt x="144" y="124"/>
                  </a:cubicBezTo>
                  <a:cubicBezTo>
                    <a:pt x="152" y="124"/>
                    <a:pt x="158" y="117"/>
                    <a:pt x="158" y="110"/>
                  </a:cubicBezTo>
                  <a:cubicBezTo>
                    <a:pt x="158" y="14"/>
                    <a:pt x="158" y="14"/>
                    <a:pt x="158" y="14"/>
                  </a:cubicBezTo>
                  <a:cubicBezTo>
                    <a:pt x="158" y="6"/>
                    <a:pt x="152" y="0"/>
                    <a:pt x="144" y="0"/>
                  </a:cubicBezTo>
                  <a:close/>
                  <a:moveTo>
                    <a:pt x="144" y="7"/>
                  </a:moveTo>
                  <a:cubicBezTo>
                    <a:pt x="145" y="7"/>
                    <a:pt x="146" y="7"/>
                    <a:pt x="147" y="8"/>
                  </a:cubicBezTo>
                  <a:cubicBezTo>
                    <a:pt x="81" y="71"/>
                    <a:pt x="81" y="71"/>
                    <a:pt x="81" y="71"/>
                  </a:cubicBezTo>
                  <a:cubicBezTo>
                    <a:pt x="80" y="72"/>
                    <a:pt x="79" y="73"/>
                    <a:pt x="77" y="73"/>
                  </a:cubicBezTo>
                  <a:cubicBezTo>
                    <a:pt x="75" y="73"/>
                    <a:pt x="73" y="72"/>
                    <a:pt x="72" y="71"/>
                  </a:cubicBezTo>
                  <a:cubicBezTo>
                    <a:pt x="11" y="8"/>
                    <a:pt x="11" y="8"/>
                    <a:pt x="11" y="8"/>
                  </a:cubicBezTo>
                  <a:cubicBezTo>
                    <a:pt x="12" y="7"/>
                    <a:pt x="13" y="7"/>
                    <a:pt x="14" y="7"/>
                  </a:cubicBezTo>
                  <a:lnTo>
                    <a:pt x="144" y="7"/>
                  </a:lnTo>
                  <a:close/>
                  <a:moveTo>
                    <a:pt x="144" y="116"/>
                  </a:moveTo>
                  <a:cubicBezTo>
                    <a:pt x="14" y="116"/>
                    <a:pt x="14" y="116"/>
                    <a:pt x="14" y="116"/>
                  </a:cubicBezTo>
                  <a:cubicBezTo>
                    <a:pt x="11" y="116"/>
                    <a:pt x="8" y="113"/>
                    <a:pt x="8" y="110"/>
                  </a:cubicBezTo>
                  <a:cubicBezTo>
                    <a:pt x="8" y="15"/>
                    <a:pt x="8" y="15"/>
                    <a:pt x="8" y="15"/>
                  </a:cubicBezTo>
                  <a:cubicBezTo>
                    <a:pt x="67" y="76"/>
                    <a:pt x="67" y="76"/>
                    <a:pt x="67" y="76"/>
                  </a:cubicBezTo>
                  <a:cubicBezTo>
                    <a:pt x="69" y="79"/>
                    <a:pt x="73" y="80"/>
                    <a:pt x="77" y="80"/>
                  </a:cubicBezTo>
                  <a:cubicBezTo>
                    <a:pt x="77" y="80"/>
                    <a:pt x="77" y="80"/>
                    <a:pt x="77" y="80"/>
                  </a:cubicBezTo>
                  <a:cubicBezTo>
                    <a:pt x="81" y="80"/>
                    <a:pt x="84" y="79"/>
                    <a:pt x="87" y="76"/>
                  </a:cubicBezTo>
                  <a:cubicBezTo>
                    <a:pt x="151" y="14"/>
                    <a:pt x="151" y="14"/>
                    <a:pt x="151" y="14"/>
                  </a:cubicBezTo>
                  <a:cubicBezTo>
                    <a:pt x="151" y="110"/>
                    <a:pt x="151" y="110"/>
                    <a:pt x="151" y="110"/>
                  </a:cubicBezTo>
                  <a:cubicBezTo>
                    <a:pt x="151" y="113"/>
                    <a:pt x="148" y="116"/>
                    <a:pt x="144" y="1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pic>
        <p:nvPicPr>
          <p:cNvPr id="11" name="Picture 10"/>
          <p:cNvPicPr>
            <a:picLocks noChangeAspect="1"/>
          </p:cNvPicPr>
          <p:nvPr/>
        </p:nvPicPr>
        <p:blipFill>
          <a:blip r:embed="rId3"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83898" y="1779341"/>
            <a:ext cx="807230" cy="246512"/>
          </a:xfrm>
          <a:prstGeom prst="rect">
            <a:avLst/>
          </a:prstGeom>
        </p:spPr>
      </p:pic>
      <p:sp>
        <p:nvSpPr>
          <p:cNvPr id="219" name="green rectangle"/>
          <p:cNvSpPr/>
          <p:nvPr/>
        </p:nvSpPr>
        <p:spPr>
          <a:xfrm>
            <a:off x="4267200" y="1242046"/>
            <a:ext cx="4343400" cy="53091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600" b="1" i="1" dirty="0" smtClean="0">
                <a:solidFill>
                  <a:schemeClr val="accent2">
                    <a:lumMod val="20000"/>
                    <a:lumOff val="80000"/>
                  </a:schemeClr>
                </a:solidFill>
                <a:latin typeface="Arial Narrow" panose="020B0606020202030204" pitchFamily="34" charset="0"/>
              </a:rPr>
              <a:t>Description: </a:t>
            </a:r>
          </a:p>
          <a:p>
            <a:endParaRPr lang="en-CA" sz="1600" b="1" i="1" dirty="0" smtClean="0">
              <a:latin typeface="Arial Narrow" panose="020B0606020202030204" pitchFamily="34" charset="0"/>
            </a:endParaRPr>
          </a:p>
          <a:p>
            <a:pPr marL="285750" indent="-285750">
              <a:buFont typeface="Arial" panose="020B0604020202020204" pitchFamily="34" charset="0"/>
              <a:buChar char="•"/>
            </a:pPr>
            <a:r>
              <a:rPr lang="en-CA" sz="1600" b="1" dirty="0" smtClean="0">
                <a:latin typeface="Arial Narrow" panose="020B0606020202030204" pitchFamily="34" charset="0"/>
              </a:rPr>
              <a:t>Electronic survey of multiple choice questions, ranking scales, and clinical vignettes to evaluate diabetes knowledge gaps and needs</a:t>
            </a:r>
          </a:p>
          <a:p>
            <a:endParaRPr lang="en-CA" sz="1600" b="1" i="1" dirty="0" smtClean="0">
              <a:latin typeface="Arial Narrow" panose="020B0606020202030204" pitchFamily="34" charset="0"/>
            </a:endParaRPr>
          </a:p>
          <a:p>
            <a:r>
              <a:rPr lang="en-CA" sz="1600" b="1" i="1" dirty="0" smtClean="0">
                <a:solidFill>
                  <a:schemeClr val="accent2">
                    <a:lumMod val="20000"/>
                    <a:lumOff val="80000"/>
                  </a:schemeClr>
                </a:solidFill>
                <a:latin typeface="Arial Narrow" panose="020B0606020202030204" pitchFamily="34" charset="0"/>
              </a:rPr>
              <a:t>Specific Components:</a:t>
            </a:r>
          </a:p>
          <a:p>
            <a:endParaRPr lang="en-CA" sz="1600" dirty="0">
              <a:latin typeface="Arial Narrow" panose="020B0606020202030204" pitchFamily="34" charset="0"/>
            </a:endParaRPr>
          </a:p>
          <a:p>
            <a:pPr marL="285750" indent="-285750">
              <a:buFont typeface="Arial" panose="020B0604020202020204" pitchFamily="34" charset="0"/>
              <a:buChar char="•"/>
            </a:pPr>
            <a:r>
              <a:rPr lang="en-CA" sz="1600" b="1" dirty="0" smtClean="0">
                <a:latin typeface="Arial Narrow" panose="020B0606020202030204" pitchFamily="34" charset="0"/>
              </a:rPr>
              <a:t>Demographic </a:t>
            </a:r>
            <a:r>
              <a:rPr lang="en-CA" sz="1600" b="1" dirty="0">
                <a:latin typeface="Arial Narrow" panose="020B0606020202030204" pitchFamily="34" charset="0"/>
              </a:rPr>
              <a:t>i</a:t>
            </a:r>
            <a:r>
              <a:rPr lang="en-CA" sz="1600" b="1" dirty="0" smtClean="0">
                <a:latin typeface="Arial Narrow" panose="020B0606020202030204" pitchFamily="34" charset="0"/>
              </a:rPr>
              <a:t>nformation</a:t>
            </a:r>
            <a:endParaRPr lang="en-CA" sz="1600" b="1" dirty="0">
              <a:latin typeface="Arial Narrow" panose="020B0606020202030204" pitchFamily="34" charset="0"/>
            </a:endParaRPr>
          </a:p>
          <a:p>
            <a:pPr marL="285750" indent="-285750">
              <a:buFont typeface="Arial" panose="020B0604020202020204" pitchFamily="34" charset="0"/>
              <a:buChar char="•"/>
            </a:pPr>
            <a:r>
              <a:rPr lang="en-CA" sz="1600" b="1" dirty="0" smtClean="0">
                <a:latin typeface="Arial Narrow" panose="020B0606020202030204" pitchFamily="34" charset="0"/>
              </a:rPr>
              <a:t>Assessment </a:t>
            </a:r>
            <a:r>
              <a:rPr lang="en-CA" sz="1600" b="1" dirty="0">
                <a:latin typeface="Arial Narrow" panose="020B0606020202030204" pitchFamily="34" charset="0"/>
              </a:rPr>
              <a:t>of current understanding, perceptions and priorities (perceived needs)</a:t>
            </a:r>
          </a:p>
          <a:p>
            <a:pPr marL="285750" indent="-285750">
              <a:buFont typeface="Arial" panose="020B0604020202020204" pitchFamily="34" charset="0"/>
              <a:buChar char="•"/>
            </a:pPr>
            <a:r>
              <a:rPr lang="en-CA" sz="1600" b="1" dirty="0" smtClean="0">
                <a:latin typeface="Arial Narrow" panose="020B0606020202030204" pitchFamily="34" charset="0"/>
              </a:rPr>
              <a:t>Clinical </a:t>
            </a:r>
            <a:r>
              <a:rPr lang="en-CA" sz="1600" b="1" dirty="0">
                <a:latin typeface="Arial Narrow" panose="020B0606020202030204" pitchFamily="34" charset="0"/>
              </a:rPr>
              <a:t>vignettes to </a:t>
            </a:r>
            <a:r>
              <a:rPr lang="en-CA" sz="1600" b="1" dirty="0">
                <a:solidFill>
                  <a:schemeClr val="bg1"/>
                </a:solidFill>
                <a:latin typeface="Arial Narrow" panose="020B0606020202030204" pitchFamily="34" charset="0"/>
              </a:rPr>
              <a:t>assess current </a:t>
            </a:r>
            <a:r>
              <a:rPr lang="en-CA" sz="1600" b="1" dirty="0">
                <a:latin typeface="Arial Narrow" panose="020B0606020202030204" pitchFamily="34" charset="0"/>
              </a:rPr>
              <a:t>knowledge</a:t>
            </a:r>
          </a:p>
          <a:p>
            <a:endParaRPr lang="en-CA" sz="1600" dirty="0">
              <a:latin typeface="Arial Narrow" panose="020B0606020202030204" pitchFamily="34" charset="0"/>
            </a:endParaRPr>
          </a:p>
          <a:p>
            <a:endParaRPr lang="en-US" sz="1600" dirty="0" smtClean="0">
              <a:latin typeface="Arial Narrow" panose="020B0606020202030204" pitchFamily="34" charset="0"/>
            </a:endParaRPr>
          </a:p>
          <a:p>
            <a:endParaRPr lang="en-US" sz="1600" dirty="0">
              <a:latin typeface="Arial Narrow" panose="020B0606020202030204" pitchFamily="34" charset="0"/>
            </a:endParaRPr>
          </a:p>
        </p:txBody>
      </p:sp>
    </p:spTree>
    <p:extLst>
      <p:ext uri="{BB962C8B-B14F-4D97-AF65-F5344CB8AC3E}">
        <p14:creationId xmlns:p14="http://schemas.microsoft.com/office/powerpoint/2010/main" val="1538536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al rectangle"/>
          <p:cNvSpPr/>
          <p:nvPr/>
        </p:nvSpPr>
        <p:spPr>
          <a:xfrm>
            <a:off x="0" y="5094955"/>
            <a:ext cx="9144000" cy="12931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teal rectangle"/>
          <p:cNvSpPr/>
          <p:nvPr/>
        </p:nvSpPr>
        <p:spPr>
          <a:xfrm>
            <a:off x="-4313" y="4419445"/>
            <a:ext cx="9144000" cy="473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goldinl.CTU\AppData\Local\Microsoft\Windows\Temporary Internet Files\Content.Outlook\OQUTX7GM\CHRC logo_HEARTicon (2).jpg"/>
          <p:cNvPicPr>
            <a:picLocks noChangeAspect="1" noChangeArrowheads="1"/>
          </p:cNvPicPr>
          <p:nvPr/>
        </p:nvPicPr>
        <p:blipFill>
          <a:blip r:embed="rId2" cstate="print">
            <a:clrChange>
              <a:clrFrom>
                <a:srgbClr val="FFFDFC"/>
              </a:clrFrom>
              <a:clrTo>
                <a:srgbClr val="FFFDFC">
                  <a:alpha val="0"/>
                </a:srgbClr>
              </a:clrTo>
            </a:clrChange>
            <a:grayscl/>
            <a:extLst>
              <a:ext uri="{28A0092B-C50C-407E-A947-70E740481C1C}">
                <a14:useLocalDpi xmlns:a14="http://schemas.microsoft.com/office/drawing/2010/main" val="0"/>
              </a:ext>
            </a:extLst>
          </a:blip>
          <a:srcRect/>
          <a:stretch>
            <a:fillRect/>
          </a:stretch>
        </p:blipFill>
        <p:spPr bwMode="auto">
          <a:xfrm>
            <a:off x="8784402" y="6551221"/>
            <a:ext cx="282167" cy="29326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514598" y="76200"/>
            <a:ext cx="6551969" cy="584775"/>
          </a:xfrm>
          <a:prstGeom prst="rect">
            <a:avLst/>
          </a:prstGeom>
        </p:spPr>
        <p:txBody>
          <a:bodyPr wrap="square">
            <a:spAutoFit/>
          </a:bodyPr>
          <a:lstStyle/>
          <a:p>
            <a:pPr algn="r"/>
            <a:r>
              <a:rPr lang="en-US" sz="3200" b="1" dirty="0" smtClean="0">
                <a:solidFill>
                  <a:srgbClr val="BB054A"/>
                </a:solidFill>
                <a:latin typeface="Arial Narrow" panose="020B0606020202030204" pitchFamily="34" charset="0"/>
              </a:rPr>
              <a:t>Participant </a:t>
            </a:r>
            <a:r>
              <a:rPr lang="en-US" sz="3200" b="1" dirty="0">
                <a:solidFill>
                  <a:srgbClr val="BB054A"/>
                </a:solidFill>
                <a:latin typeface="Arial Narrow" panose="020B0606020202030204" pitchFamily="34" charset="0"/>
              </a:rPr>
              <a:t>Resources and </a:t>
            </a:r>
            <a:r>
              <a:rPr lang="en-US" sz="3200" b="1" dirty="0" smtClean="0">
                <a:solidFill>
                  <a:srgbClr val="BB054A"/>
                </a:solidFill>
                <a:latin typeface="Arial Narrow" panose="020B0606020202030204" pitchFamily="34" charset="0"/>
              </a:rPr>
              <a:t>Tools </a:t>
            </a:r>
            <a:endParaRPr lang="en-US" sz="3200" b="1" dirty="0">
              <a:solidFill>
                <a:srgbClr val="BB054A"/>
              </a:solidFill>
              <a:latin typeface="Arial Narrow" panose="020B0606020202030204" pitchFamily="34" charset="0"/>
            </a:endParaRPr>
          </a:p>
        </p:txBody>
      </p:sp>
      <p:grpSp>
        <p:nvGrpSpPr>
          <p:cNvPr id="121" name="solid tree"/>
          <p:cNvGrpSpPr/>
          <p:nvPr/>
        </p:nvGrpSpPr>
        <p:grpSpPr>
          <a:xfrm>
            <a:off x="70425" y="281712"/>
            <a:ext cx="3915265" cy="6379090"/>
            <a:chOff x="1797050" y="73025"/>
            <a:chExt cx="4119563" cy="6858001"/>
          </a:xfrm>
          <a:solidFill>
            <a:srgbClr val="BB054A"/>
          </a:solidFill>
        </p:grpSpPr>
        <p:sp>
          <p:nvSpPr>
            <p:cNvPr id="122" name="tree trunk"/>
            <p:cNvSpPr>
              <a:spLocks/>
            </p:cNvSpPr>
            <p:nvPr/>
          </p:nvSpPr>
          <p:spPr bwMode="auto">
            <a:xfrm>
              <a:off x="3478213" y="3957638"/>
              <a:ext cx="757238" cy="2973388"/>
            </a:xfrm>
            <a:custGeom>
              <a:avLst/>
              <a:gdLst>
                <a:gd name="T0" fmla="*/ 205 w 233"/>
                <a:gd name="T1" fmla="*/ 917 h 917"/>
                <a:gd name="T2" fmla="*/ 28 w 233"/>
                <a:gd name="T3" fmla="*/ 917 h 917"/>
                <a:gd name="T4" fmla="*/ 0 w 233"/>
                <a:gd name="T5" fmla="*/ 888 h 917"/>
                <a:gd name="T6" fmla="*/ 0 w 233"/>
                <a:gd name="T7" fmla="*/ 29 h 917"/>
                <a:gd name="T8" fmla="*/ 28 w 233"/>
                <a:gd name="T9" fmla="*/ 0 h 917"/>
                <a:gd name="T10" fmla="*/ 205 w 233"/>
                <a:gd name="T11" fmla="*/ 0 h 917"/>
                <a:gd name="T12" fmla="*/ 233 w 233"/>
                <a:gd name="T13" fmla="*/ 29 h 917"/>
                <a:gd name="T14" fmla="*/ 233 w 233"/>
                <a:gd name="T15" fmla="*/ 888 h 917"/>
                <a:gd name="T16" fmla="*/ 205 w 233"/>
                <a:gd name="T17" fmla="*/ 917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917">
                  <a:moveTo>
                    <a:pt x="205" y="917"/>
                  </a:moveTo>
                  <a:cubicBezTo>
                    <a:pt x="28" y="917"/>
                    <a:pt x="28" y="917"/>
                    <a:pt x="28" y="917"/>
                  </a:cubicBezTo>
                  <a:cubicBezTo>
                    <a:pt x="13" y="917"/>
                    <a:pt x="0" y="904"/>
                    <a:pt x="0" y="888"/>
                  </a:cubicBezTo>
                  <a:cubicBezTo>
                    <a:pt x="0" y="29"/>
                    <a:pt x="0" y="29"/>
                    <a:pt x="0" y="29"/>
                  </a:cubicBezTo>
                  <a:cubicBezTo>
                    <a:pt x="0" y="13"/>
                    <a:pt x="13" y="0"/>
                    <a:pt x="28" y="0"/>
                  </a:cubicBezTo>
                  <a:cubicBezTo>
                    <a:pt x="205" y="0"/>
                    <a:pt x="205" y="0"/>
                    <a:pt x="205" y="0"/>
                  </a:cubicBezTo>
                  <a:cubicBezTo>
                    <a:pt x="220" y="0"/>
                    <a:pt x="233" y="13"/>
                    <a:pt x="233" y="29"/>
                  </a:cubicBezTo>
                  <a:cubicBezTo>
                    <a:pt x="233" y="888"/>
                    <a:pt x="233" y="888"/>
                    <a:pt x="233" y="888"/>
                  </a:cubicBezTo>
                  <a:cubicBezTo>
                    <a:pt x="233" y="904"/>
                    <a:pt x="220" y="917"/>
                    <a:pt x="205" y="917"/>
                  </a:cubicBezTo>
                  <a:close/>
                </a:path>
              </a:pathLst>
            </a:custGeom>
            <a:grpFill/>
            <a:ln w="349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3" name="tree top"/>
            <p:cNvSpPr>
              <a:spLocks noChangeArrowheads="1"/>
            </p:cNvSpPr>
            <p:nvPr/>
          </p:nvSpPr>
          <p:spPr bwMode="auto">
            <a:xfrm>
              <a:off x="1797050" y="73025"/>
              <a:ext cx="4119563" cy="4114800"/>
            </a:xfrm>
            <a:prstGeom prst="ellipse">
              <a:avLst/>
            </a:prstGeom>
            <a:grpFill/>
            <a:ln w="349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grpSp>
        <p:nvGrpSpPr>
          <p:cNvPr id="124" name="tree lines"/>
          <p:cNvGrpSpPr/>
          <p:nvPr/>
        </p:nvGrpSpPr>
        <p:grpSpPr>
          <a:xfrm>
            <a:off x="536636" y="734344"/>
            <a:ext cx="3000949" cy="5926459"/>
            <a:chOff x="2263261" y="525658"/>
            <a:chExt cx="3000949" cy="5926459"/>
          </a:xfrm>
          <a:solidFill>
            <a:sysClr val="windowText" lastClr="000000">
              <a:lumMod val="85000"/>
              <a:lumOff val="15000"/>
            </a:sysClr>
          </a:solidFill>
        </p:grpSpPr>
        <p:sp>
          <p:nvSpPr>
            <p:cNvPr id="125" name="line"/>
            <p:cNvSpPr>
              <a:spLocks/>
            </p:cNvSpPr>
            <p:nvPr/>
          </p:nvSpPr>
          <p:spPr bwMode="auto">
            <a:xfrm>
              <a:off x="3728279" y="525658"/>
              <a:ext cx="52808" cy="5926458"/>
            </a:xfrm>
            <a:custGeom>
              <a:avLst/>
              <a:gdLst>
                <a:gd name="T0" fmla="*/ 9 w 17"/>
                <a:gd name="T1" fmla="*/ 1923 h 1923"/>
                <a:gd name="T2" fmla="*/ 0 w 17"/>
                <a:gd name="T3" fmla="*/ 1914 h 1923"/>
                <a:gd name="T4" fmla="*/ 0 w 17"/>
                <a:gd name="T5" fmla="*/ 9 h 1923"/>
                <a:gd name="T6" fmla="*/ 9 w 17"/>
                <a:gd name="T7" fmla="*/ 0 h 1923"/>
                <a:gd name="T8" fmla="*/ 17 w 17"/>
                <a:gd name="T9" fmla="*/ 9 h 1923"/>
                <a:gd name="T10" fmla="*/ 17 w 17"/>
                <a:gd name="T11" fmla="*/ 1914 h 1923"/>
                <a:gd name="T12" fmla="*/ 9 w 17"/>
                <a:gd name="T13" fmla="*/ 1923 h 1923"/>
              </a:gdLst>
              <a:ahLst/>
              <a:cxnLst>
                <a:cxn ang="0">
                  <a:pos x="T0" y="T1"/>
                </a:cxn>
                <a:cxn ang="0">
                  <a:pos x="T2" y="T3"/>
                </a:cxn>
                <a:cxn ang="0">
                  <a:pos x="T4" y="T5"/>
                </a:cxn>
                <a:cxn ang="0">
                  <a:pos x="T6" y="T7"/>
                </a:cxn>
                <a:cxn ang="0">
                  <a:pos x="T8" y="T9"/>
                </a:cxn>
                <a:cxn ang="0">
                  <a:pos x="T10" y="T11"/>
                </a:cxn>
                <a:cxn ang="0">
                  <a:pos x="T12" y="T13"/>
                </a:cxn>
              </a:cxnLst>
              <a:rect l="0" t="0" r="r" b="b"/>
              <a:pathLst>
                <a:path w="17" h="1923">
                  <a:moveTo>
                    <a:pt x="9" y="1923"/>
                  </a:moveTo>
                  <a:cubicBezTo>
                    <a:pt x="4" y="1923"/>
                    <a:pt x="0" y="1919"/>
                    <a:pt x="0" y="1914"/>
                  </a:cubicBezTo>
                  <a:cubicBezTo>
                    <a:pt x="0" y="9"/>
                    <a:pt x="0" y="9"/>
                    <a:pt x="0" y="9"/>
                  </a:cubicBezTo>
                  <a:cubicBezTo>
                    <a:pt x="0" y="4"/>
                    <a:pt x="4" y="0"/>
                    <a:pt x="9" y="0"/>
                  </a:cubicBezTo>
                  <a:cubicBezTo>
                    <a:pt x="13" y="0"/>
                    <a:pt x="17" y="4"/>
                    <a:pt x="17" y="9"/>
                  </a:cubicBezTo>
                  <a:cubicBezTo>
                    <a:pt x="17" y="1914"/>
                    <a:pt x="17" y="1914"/>
                    <a:pt x="17" y="1914"/>
                  </a:cubicBezTo>
                  <a:cubicBezTo>
                    <a:pt x="17" y="1919"/>
                    <a:pt x="13" y="1923"/>
                    <a:pt x="9" y="1923"/>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6" name="line"/>
            <p:cNvSpPr>
              <a:spLocks/>
            </p:cNvSpPr>
            <p:nvPr/>
          </p:nvSpPr>
          <p:spPr bwMode="auto">
            <a:xfrm>
              <a:off x="3820314" y="1790009"/>
              <a:ext cx="1443896" cy="4662107"/>
            </a:xfrm>
            <a:custGeom>
              <a:avLst/>
              <a:gdLst>
                <a:gd name="T0" fmla="*/ 8 w 468"/>
                <a:gd name="T1" fmla="*/ 1513 h 1513"/>
                <a:gd name="T2" fmla="*/ 0 w 468"/>
                <a:gd name="T3" fmla="*/ 1504 h 1513"/>
                <a:gd name="T4" fmla="*/ 0 w 468"/>
                <a:gd name="T5" fmla="*/ 152 h 1513"/>
                <a:gd name="T6" fmla="*/ 150 w 468"/>
                <a:gd name="T7" fmla="*/ 0 h 1513"/>
                <a:gd name="T8" fmla="*/ 460 w 468"/>
                <a:gd name="T9" fmla="*/ 0 h 1513"/>
                <a:gd name="T10" fmla="*/ 468 w 468"/>
                <a:gd name="T11" fmla="*/ 9 h 1513"/>
                <a:gd name="T12" fmla="*/ 460 w 468"/>
                <a:gd name="T13" fmla="*/ 18 h 1513"/>
                <a:gd name="T14" fmla="*/ 150 w 468"/>
                <a:gd name="T15" fmla="*/ 18 h 1513"/>
                <a:gd name="T16" fmla="*/ 17 w 468"/>
                <a:gd name="T17" fmla="*/ 152 h 1513"/>
                <a:gd name="T18" fmla="*/ 17 w 468"/>
                <a:gd name="T19" fmla="*/ 1504 h 1513"/>
                <a:gd name="T20" fmla="*/ 8 w 468"/>
                <a:gd name="T21" fmla="*/ 1513 h 1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8" h="1513">
                  <a:moveTo>
                    <a:pt x="8" y="1513"/>
                  </a:moveTo>
                  <a:cubicBezTo>
                    <a:pt x="3" y="1513"/>
                    <a:pt x="0" y="1509"/>
                    <a:pt x="0" y="1504"/>
                  </a:cubicBezTo>
                  <a:cubicBezTo>
                    <a:pt x="0" y="152"/>
                    <a:pt x="0" y="152"/>
                    <a:pt x="0" y="152"/>
                  </a:cubicBezTo>
                  <a:cubicBezTo>
                    <a:pt x="0" y="68"/>
                    <a:pt x="67" y="0"/>
                    <a:pt x="150" y="0"/>
                  </a:cubicBezTo>
                  <a:cubicBezTo>
                    <a:pt x="460" y="0"/>
                    <a:pt x="460" y="0"/>
                    <a:pt x="460" y="0"/>
                  </a:cubicBezTo>
                  <a:cubicBezTo>
                    <a:pt x="465" y="0"/>
                    <a:pt x="468" y="4"/>
                    <a:pt x="468" y="9"/>
                  </a:cubicBezTo>
                  <a:cubicBezTo>
                    <a:pt x="468" y="14"/>
                    <a:pt x="465" y="18"/>
                    <a:pt x="460" y="18"/>
                  </a:cubicBezTo>
                  <a:cubicBezTo>
                    <a:pt x="150" y="18"/>
                    <a:pt x="150" y="18"/>
                    <a:pt x="150" y="18"/>
                  </a:cubicBezTo>
                  <a:cubicBezTo>
                    <a:pt x="77" y="18"/>
                    <a:pt x="17" y="78"/>
                    <a:pt x="17" y="152"/>
                  </a:cubicBezTo>
                  <a:cubicBezTo>
                    <a:pt x="17" y="1504"/>
                    <a:pt x="17" y="1504"/>
                    <a:pt x="17" y="1504"/>
                  </a:cubicBezTo>
                  <a:cubicBezTo>
                    <a:pt x="17" y="1509"/>
                    <a:pt x="13" y="1513"/>
                    <a:pt x="8" y="1513"/>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7" name="line"/>
            <p:cNvSpPr>
              <a:spLocks/>
            </p:cNvSpPr>
            <p:nvPr/>
          </p:nvSpPr>
          <p:spPr bwMode="auto">
            <a:xfrm>
              <a:off x="2540875" y="2917063"/>
              <a:ext cx="1054632" cy="3535054"/>
            </a:xfrm>
            <a:custGeom>
              <a:avLst/>
              <a:gdLst>
                <a:gd name="T0" fmla="*/ 333 w 342"/>
                <a:gd name="T1" fmla="*/ 1147 h 1147"/>
                <a:gd name="T2" fmla="*/ 325 w 342"/>
                <a:gd name="T3" fmla="*/ 1138 h 1147"/>
                <a:gd name="T4" fmla="*/ 325 w 342"/>
                <a:gd name="T5" fmla="*/ 151 h 1147"/>
                <a:gd name="T6" fmla="*/ 191 w 342"/>
                <a:gd name="T7" fmla="*/ 17 h 1147"/>
                <a:gd name="T8" fmla="*/ 9 w 342"/>
                <a:gd name="T9" fmla="*/ 17 h 1147"/>
                <a:gd name="T10" fmla="*/ 0 w 342"/>
                <a:gd name="T11" fmla="*/ 8 h 1147"/>
                <a:gd name="T12" fmla="*/ 9 w 342"/>
                <a:gd name="T13" fmla="*/ 0 h 1147"/>
                <a:gd name="T14" fmla="*/ 191 w 342"/>
                <a:gd name="T15" fmla="*/ 0 h 1147"/>
                <a:gd name="T16" fmla="*/ 342 w 342"/>
                <a:gd name="T17" fmla="*/ 151 h 1147"/>
                <a:gd name="T18" fmla="*/ 342 w 342"/>
                <a:gd name="T19" fmla="*/ 1138 h 1147"/>
                <a:gd name="T20" fmla="*/ 333 w 342"/>
                <a:gd name="T21" fmla="*/ 1147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2" h="1147">
                  <a:moveTo>
                    <a:pt x="333" y="1147"/>
                  </a:moveTo>
                  <a:cubicBezTo>
                    <a:pt x="329" y="1147"/>
                    <a:pt x="325" y="1143"/>
                    <a:pt x="325" y="1138"/>
                  </a:cubicBezTo>
                  <a:cubicBezTo>
                    <a:pt x="325" y="151"/>
                    <a:pt x="325" y="151"/>
                    <a:pt x="325" y="151"/>
                  </a:cubicBezTo>
                  <a:cubicBezTo>
                    <a:pt x="325" y="77"/>
                    <a:pt x="265" y="17"/>
                    <a:pt x="191" y="17"/>
                  </a:cubicBezTo>
                  <a:cubicBezTo>
                    <a:pt x="9" y="17"/>
                    <a:pt x="9" y="17"/>
                    <a:pt x="9" y="17"/>
                  </a:cubicBezTo>
                  <a:cubicBezTo>
                    <a:pt x="4" y="17"/>
                    <a:pt x="0" y="13"/>
                    <a:pt x="0" y="8"/>
                  </a:cubicBezTo>
                  <a:cubicBezTo>
                    <a:pt x="0" y="4"/>
                    <a:pt x="4" y="0"/>
                    <a:pt x="9" y="0"/>
                  </a:cubicBezTo>
                  <a:cubicBezTo>
                    <a:pt x="191" y="0"/>
                    <a:pt x="191" y="0"/>
                    <a:pt x="191" y="0"/>
                  </a:cubicBezTo>
                  <a:cubicBezTo>
                    <a:pt x="274" y="0"/>
                    <a:pt x="342" y="67"/>
                    <a:pt x="342" y="151"/>
                  </a:cubicBezTo>
                  <a:cubicBezTo>
                    <a:pt x="342" y="1138"/>
                    <a:pt x="342" y="1138"/>
                    <a:pt x="342" y="1138"/>
                  </a:cubicBezTo>
                  <a:cubicBezTo>
                    <a:pt x="342" y="1143"/>
                    <a:pt x="338" y="1147"/>
                    <a:pt x="333" y="1147"/>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8" name="line"/>
            <p:cNvSpPr>
              <a:spLocks/>
            </p:cNvSpPr>
            <p:nvPr/>
          </p:nvSpPr>
          <p:spPr bwMode="auto">
            <a:xfrm>
              <a:off x="3907823" y="2642466"/>
              <a:ext cx="1228141" cy="3809651"/>
            </a:xfrm>
            <a:custGeom>
              <a:avLst/>
              <a:gdLst>
                <a:gd name="T0" fmla="*/ 9 w 398"/>
                <a:gd name="T1" fmla="*/ 1236 h 1236"/>
                <a:gd name="T2" fmla="*/ 0 w 398"/>
                <a:gd name="T3" fmla="*/ 1227 h 1236"/>
                <a:gd name="T4" fmla="*/ 0 w 398"/>
                <a:gd name="T5" fmla="*/ 151 h 1236"/>
                <a:gd name="T6" fmla="*/ 9 w 398"/>
                <a:gd name="T7" fmla="*/ 143 h 1236"/>
                <a:gd name="T8" fmla="*/ 142 w 398"/>
                <a:gd name="T9" fmla="*/ 9 h 1236"/>
                <a:gd name="T10" fmla="*/ 151 w 398"/>
                <a:gd name="T11" fmla="*/ 0 h 1236"/>
                <a:gd name="T12" fmla="*/ 389 w 398"/>
                <a:gd name="T13" fmla="*/ 0 h 1236"/>
                <a:gd name="T14" fmla="*/ 398 w 398"/>
                <a:gd name="T15" fmla="*/ 9 h 1236"/>
                <a:gd name="T16" fmla="*/ 389 w 398"/>
                <a:gd name="T17" fmla="*/ 18 h 1236"/>
                <a:gd name="T18" fmla="*/ 159 w 398"/>
                <a:gd name="T19" fmla="*/ 18 h 1236"/>
                <a:gd name="T20" fmla="*/ 18 w 398"/>
                <a:gd name="T21" fmla="*/ 160 h 1236"/>
                <a:gd name="T22" fmla="*/ 18 w 398"/>
                <a:gd name="T23" fmla="*/ 1227 h 1236"/>
                <a:gd name="T24" fmla="*/ 9 w 398"/>
                <a:gd name="T25" fmla="*/ 123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8" h="1236">
                  <a:moveTo>
                    <a:pt x="9" y="1236"/>
                  </a:moveTo>
                  <a:cubicBezTo>
                    <a:pt x="4" y="1236"/>
                    <a:pt x="0" y="1232"/>
                    <a:pt x="0" y="1227"/>
                  </a:cubicBezTo>
                  <a:cubicBezTo>
                    <a:pt x="0" y="151"/>
                    <a:pt x="0" y="151"/>
                    <a:pt x="0" y="151"/>
                  </a:cubicBezTo>
                  <a:cubicBezTo>
                    <a:pt x="0" y="146"/>
                    <a:pt x="4" y="143"/>
                    <a:pt x="9" y="143"/>
                  </a:cubicBezTo>
                  <a:cubicBezTo>
                    <a:pt x="83" y="143"/>
                    <a:pt x="142" y="83"/>
                    <a:pt x="142" y="9"/>
                  </a:cubicBezTo>
                  <a:cubicBezTo>
                    <a:pt x="142" y="4"/>
                    <a:pt x="146" y="0"/>
                    <a:pt x="151" y="0"/>
                  </a:cubicBezTo>
                  <a:cubicBezTo>
                    <a:pt x="389" y="0"/>
                    <a:pt x="389" y="0"/>
                    <a:pt x="389" y="0"/>
                  </a:cubicBezTo>
                  <a:cubicBezTo>
                    <a:pt x="394" y="0"/>
                    <a:pt x="398" y="4"/>
                    <a:pt x="398" y="9"/>
                  </a:cubicBezTo>
                  <a:cubicBezTo>
                    <a:pt x="398" y="14"/>
                    <a:pt x="394" y="18"/>
                    <a:pt x="389" y="18"/>
                  </a:cubicBezTo>
                  <a:cubicBezTo>
                    <a:pt x="159" y="18"/>
                    <a:pt x="159" y="18"/>
                    <a:pt x="159" y="18"/>
                  </a:cubicBezTo>
                  <a:cubicBezTo>
                    <a:pt x="155" y="94"/>
                    <a:pt x="94" y="155"/>
                    <a:pt x="18" y="160"/>
                  </a:cubicBezTo>
                  <a:cubicBezTo>
                    <a:pt x="18" y="1227"/>
                    <a:pt x="18" y="1227"/>
                    <a:pt x="18" y="1227"/>
                  </a:cubicBezTo>
                  <a:cubicBezTo>
                    <a:pt x="18" y="1232"/>
                    <a:pt x="14" y="1236"/>
                    <a:pt x="9" y="1236"/>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9" name="line"/>
            <p:cNvSpPr>
              <a:spLocks/>
            </p:cNvSpPr>
            <p:nvPr/>
          </p:nvSpPr>
          <p:spPr bwMode="auto">
            <a:xfrm>
              <a:off x="2263261" y="1710045"/>
              <a:ext cx="1428808" cy="4742072"/>
            </a:xfrm>
            <a:custGeom>
              <a:avLst/>
              <a:gdLst>
                <a:gd name="T0" fmla="*/ 454 w 463"/>
                <a:gd name="T1" fmla="*/ 1539 h 1539"/>
                <a:gd name="T2" fmla="*/ 445 w 463"/>
                <a:gd name="T3" fmla="*/ 1530 h 1539"/>
                <a:gd name="T4" fmla="*/ 445 w 463"/>
                <a:gd name="T5" fmla="*/ 159 h 1539"/>
                <a:gd name="T6" fmla="*/ 303 w 463"/>
                <a:gd name="T7" fmla="*/ 18 h 1539"/>
                <a:gd name="T8" fmla="*/ 9 w 463"/>
                <a:gd name="T9" fmla="*/ 18 h 1539"/>
                <a:gd name="T10" fmla="*/ 0 w 463"/>
                <a:gd name="T11" fmla="*/ 9 h 1539"/>
                <a:gd name="T12" fmla="*/ 9 w 463"/>
                <a:gd name="T13" fmla="*/ 0 h 1539"/>
                <a:gd name="T14" fmla="*/ 312 w 463"/>
                <a:gd name="T15" fmla="*/ 0 h 1539"/>
                <a:gd name="T16" fmla="*/ 320 w 463"/>
                <a:gd name="T17" fmla="*/ 9 h 1539"/>
                <a:gd name="T18" fmla="*/ 454 w 463"/>
                <a:gd name="T19" fmla="*/ 142 h 1539"/>
                <a:gd name="T20" fmla="*/ 463 w 463"/>
                <a:gd name="T21" fmla="*/ 151 h 1539"/>
                <a:gd name="T22" fmla="*/ 463 w 463"/>
                <a:gd name="T23" fmla="*/ 1530 h 1539"/>
                <a:gd name="T24" fmla="*/ 454 w 463"/>
                <a:gd name="T25" fmla="*/ 1539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3" h="1539">
                  <a:moveTo>
                    <a:pt x="454" y="1539"/>
                  </a:moveTo>
                  <a:cubicBezTo>
                    <a:pt x="449" y="1539"/>
                    <a:pt x="445" y="1535"/>
                    <a:pt x="445" y="1530"/>
                  </a:cubicBezTo>
                  <a:cubicBezTo>
                    <a:pt x="445" y="159"/>
                    <a:pt x="445" y="159"/>
                    <a:pt x="445" y="159"/>
                  </a:cubicBezTo>
                  <a:cubicBezTo>
                    <a:pt x="369" y="155"/>
                    <a:pt x="308" y="94"/>
                    <a:pt x="303" y="18"/>
                  </a:cubicBezTo>
                  <a:cubicBezTo>
                    <a:pt x="9" y="18"/>
                    <a:pt x="9" y="18"/>
                    <a:pt x="9" y="18"/>
                  </a:cubicBezTo>
                  <a:cubicBezTo>
                    <a:pt x="4" y="18"/>
                    <a:pt x="0" y="14"/>
                    <a:pt x="0" y="9"/>
                  </a:cubicBezTo>
                  <a:cubicBezTo>
                    <a:pt x="0" y="4"/>
                    <a:pt x="4" y="0"/>
                    <a:pt x="9" y="0"/>
                  </a:cubicBezTo>
                  <a:cubicBezTo>
                    <a:pt x="312" y="0"/>
                    <a:pt x="312" y="0"/>
                    <a:pt x="312" y="0"/>
                  </a:cubicBezTo>
                  <a:cubicBezTo>
                    <a:pt x="317" y="0"/>
                    <a:pt x="320" y="4"/>
                    <a:pt x="320" y="9"/>
                  </a:cubicBezTo>
                  <a:cubicBezTo>
                    <a:pt x="320" y="83"/>
                    <a:pt x="380" y="142"/>
                    <a:pt x="454" y="142"/>
                  </a:cubicBezTo>
                  <a:cubicBezTo>
                    <a:pt x="459" y="142"/>
                    <a:pt x="463" y="146"/>
                    <a:pt x="463" y="151"/>
                  </a:cubicBezTo>
                  <a:cubicBezTo>
                    <a:pt x="463" y="1530"/>
                    <a:pt x="463" y="1530"/>
                    <a:pt x="463" y="1530"/>
                  </a:cubicBezTo>
                  <a:cubicBezTo>
                    <a:pt x="463" y="1535"/>
                    <a:pt x="459" y="1539"/>
                    <a:pt x="454" y="1539"/>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0" name="line"/>
            <p:cNvSpPr>
              <a:spLocks/>
            </p:cNvSpPr>
            <p:nvPr/>
          </p:nvSpPr>
          <p:spPr bwMode="auto">
            <a:xfrm>
              <a:off x="3830875" y="2337694"/>
              <a:ext cx="505439" cy="502422"/>
            </a:xfrm>
            <a:custGeom>
              <a:avLst/>
              <a:gdLst>
                <a:gd name="T0" fmla="*/ 9 w 164"/>
                <a:gd name="T1" fmla="*/ 163 h 163"/>
                <a:gd name="T2" fmla="*/ 0 w 164"/>
                <a:gd name="T3" fmla="*/ 155 h 163"/>
                <a:gd name="T4" fmla="*/ 9 w 164"/>
                <a:gd name="T5" fmla="*/ 146 h 163"/>
                <a:gd name="T6" fmla="*/ 146 w 164"/>
                <a:gd name="T7" fmla="*/ 8 h 163"/>
                <a:gd name="T8" fmla="*/ 155 w 164"/>
                <a:gd name="T9" fmla="*/ 0 h 163"/>
                <a:gd name="T10" fmla="*/ 164 w 164"/>
                <a:gd name="T11" fmla="*/ 8 h 163"/>
                <a:gd name="T12" fmla="*/ 9 w 164"/>
                <a:gd name="T13" fmla="*/ 163 h 163"/>
              </a:gdLst>
              <a:ahLst/>
              <a:cxnLst>
                <a:cxn ang="0">
                  <a:pos x="T0" y="T1"/>
                </a:cxn>
                <a:cxn ang="0">
                  <a:pos x="T2" y="T3"/>
                </a:cxn>
                <a:cxn ang="0">
                  <a:pos x="T4" y="T5"/>
                </a:cxn>
                <a:cxn ang="0">
                  <a:pos x="T6" y="T7"/>
                </a:cxn>
                <a:cxn ang="0">
                  <a:pos x="T8" y="T9"/>
                </a:cxn>
                <a:cxn ang="0">
                  <a:pos x="T10" y="T11"/>
                </a:cxn>
                <a:cxn ang="0">
                  <a:pos x="T12" y="T13"/>
                </a:cxn>
              </a:cxnLst>
              <a:rect l="0" t="0" r="r" b="b"/>
              <a:pathLst>
                <a:path w="164" h="163">
                  <a:moveTo>
                    <a:pt x="9" y="163"/>
                  </a:moveTo>
                  <a:cubicBezTo>
                    <a:pt x="4" y="163"/>
                    <a:pt x="0" y="159"/>
                    <a:pt x="0" y="155"/>
                  </a:cubicBezTo>
                  <a:cubicBezTo>
                    <a:pt x="0" y="150"/>
                    <a:pt x="4" y="146"/>
                    <a:pt x="9" y="146"/>
                  </a:cubicBezTo>
                  <a:cubicBezTo>
                    <a:pt x="85" y="146"/>
                    <a:pt x="146" y="84"/>
                    <a:pt x="146" y="8"/>
                  </a:cubicBezTo>
                  <a:cubicBezTo>
                    <a:pt x="146" y="4"/>
                    <a:pt x="150" y="0"/>
                    <a:pt x="155" y="0"/>
                  </a:cubicBezTo>
                  <a:cubicBezTo>
                    <a:pt x="160" y="0"/>
                    <a:pt x="164" y="4"/>
                    <a:pt x="164" y="8"/>
                  </a:cubicBezTo>
                  <a:cubicBezTo>
                    <a:pt x="164" y="94"/>
                    <a:pt x="94" y="163"/>
                    <a:pt x="9" y="163"/>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1" name="line"/>
            <p:cNvSpPr>
              <a:spLocks/>
            </p:cNvSpPr>
            <p:nvPr/>
          </p:nvSpPr>
          <p:spPr bwMode="auto">
            <a:xfrm>
              <a:off x="3925928" y="3371203"/>
              <a:ext cx="706106" cy="440562"/>
            </a:xfrm>
            <a:custGeom>
              <a:avLst/>
              <a:gdLst>
                <a:gd name="T0" fmla="*/ 56 w 229"/>
                <a:gd name="T1" fmla="*/ 143 h 143"/>
                <a:gd name="T2" fmla="*/ 8 w 229"/>
                <a:gd name="T3" fmla="*/ 136 h 143"/>
                <a:gd name="T4" fmla="*/ 2 w 229"/>
                <a:gd name="T5" fmla="*/ 125 h 143"/>
                <a:gd name="T6" fmla="*/ 12 w 229"/>
                <a:gd name="T7" fmla="*/ 119 h 143"/>
                <a:gd name="T8" fmla="*/ 211 w 229"/>
                <a:gd name="T9" fmla="*/ 8 h 143"/>
                <a:gd name="T10" fmla="*/ 222 w 229"/>
                <a:gd name="T11" fmla="*/ 2 h 143"/>
                <a:gd name="T12" fmla="*/ 228 w 229"/>
                <a:gd name="T13" fmla="*/ 12 h 143"/>
                <a:gd name="T14" fmla="*/ 56 w 229"/>
                <a:gd name="T15" fmla="*/ 143 h 1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43">
                  <a:moveTo>
                    <a:pt x="56" y="143"/>
                  </a:moveTo>
                  <a:cubicBezTo>
                    <a:pt x="40" y="143"/>
                    <a:pt x="24" y="140"/>
                    <a:pt x="8" y="136"/>
                  </a:cubicBezTo>
                  <a:cubicBezTo>
                    <a:pt x="3" y="135"/>
                    <a:pt x="0" y="130"/>
                    <a:pt x="2" y="125"/>
                  </a:cubicBezTo>
                  <a:cubicBezTo>
                    <a:pt x="3" y="121"/>
                    <a:pt x="8" y="118"/>
                    <a:pt x="12" y="119"/>
                  </a:cubicBezTo>
                  <a:cubicBezTo>
                    <a:pt x="98" y="143"/>
                    <a:pt x="187" y="93"/>
                    <a:pt x="211" y="8"/>
                  </a:cubicBezTo>
                  <a:cubicBezTo>
                    <a:pt x="212" y="3"/>
                    <a:pt x="217" y="0"/>
                    <a:pt x="222" y="2"/>
                  </a:cubicBezTo>
                  <a:cubicBezTo>
                    <a:pt x="226" y="3"/>
                    <a:pt x="229" y="8"/>
                    <a:pt x="228" y="12"/>
                  </a:cubicBezTo>
                  <a:cubicBezTo>
                    <a:pt x="205" y="91"/>
                    <a:pt x="134" y="143"/>
                    <a:pt x="56" y="143"/>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2" name="line"/>
            <p:cNvSpPr>
              <a:spLocks/>
            </p:cNvSpPr>
            <p:nvPr/>
          </p:nvSpPr>
          <p:spPr bwMode="auto">
            <a:xfrm>
              <a:off x="3034243" y="1160851"/>
              <a:ext cx="734773" cy="455649"/>
            </a:xfrm>
            <a:custGeom>
              <a:avLst/>
              <a:gdLst>
                <a:gd name="T0" fmla="*/ 180 w 238"/>
                <a:gd name="T1" fmla="*/ 147 h 148"/>
                <a:gd name="T2" fmla="*/ 1 w 238"/>
                <a:gd name="T3" fmla="*/ 12 h 148"/>
                <a:gd name="T4" fmla="*/ 7 w 238"/>
                <a:gd name="T5" fmla="*/ 1 h 148"/>
                <a:gd name="T6" fmla="*/ 18 w 238"/>
                <a:gd name="T7" fmla="*/ 7 h 148"/>
                <a:gd name="T8" fmla="*/ 226 w 238"/>
                <a:gd name="T9" fmla="*/ 123 h 148"/>
                <a:gd name="T10" fmla="*/ 237 w 238"/>
                <a:gd name="T11" fmla="*/ 129 h 148"/>
                <a:gd name="T12" fmla="*/ 231 w 238"/>
                <a:gd name="T13" fmla="*/ 139 h 148"/>
                <a:gd name="T14" fmla="*/ 180 w 238"/>
                <a:gd name="T15" fmla="*/ 147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8" h="148">
                  <a:moveTo>
                    <a:pt x="180" y="147"/>
                  </a:moveTo>
                  <a:cubicBezTo>
                    <a:pt x="99" y="147"/>
                    <a:pt x="25" y="93"/>
                    <a:pt x="1" y="12"/>
                  </a:cubicBezTo>
                  <a:cubicBezTo>
                    <a:pt x="0" y="7"/>
                    <a:pt x="3" y="2"/>
                    <a:pt x="7" y="1"/>
                  </a:cubicBezTo>
                  <a:cubicBezTo>
                    <a:pt x="12" y="0"/>
                    <a:pt x="17" y="2"/>
                    <a:pt x="18" y="7"/>
                  </a:cubicBezTo>
                  <a:cubicBezTo>
                    <a:pt x="43" y="96"/>
                    <a:pt x="137" y="148"/>
                    <a:pt x="226" y="123"/>
                  </a:cubicBezTo>
                  <a:cubicBezTo>
                    <a:pt x="231" y="122"/>
                    <a:pt x="235" y="124"/>
                    <a:pt x="237" y="129"/>
                  </a:cubicBezTo>
                  <a:cubicBezTo>
                    <a:pt x="238" y="133"/>
                    <a:pt x="235" y="138"/>
                    <a:pt x="231" y="139"/>
                  </a:cubicBezTo>
                  <a:cubicBezTo>
                    <a:pt x="214" y="144"/>
                    <a:pt x="197" y="147"/>
                    <a:pt x="180" y="147"/>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3" name="line"/>
            <p:cNvSpPr>
              <a:spLocks/>
            </p:cNvSpPr>
            <p:nvPr/>
          </p:nvSpPr>
          <p:spPr bwMode="auto">
            <a:xfrm>
              <a:off x="3111191" y="2411623"/>
              <a:ext cx="580878" cy="478281"/>
            </a:xfrm>
            <a:custGeom>
              <a:avLst/>
              <a:gdLst>
                <a:gd name="T0" fmla="*/ 178 w 188"/>
                <a:gd name="T1" fmla="*/ 155 h 155"/>
                <a:gd name="T2" fmla="*/ 170 w 188"/>
                <a:gd name="T3" fmla="*/ 148 h 155"/>
                <a:gd name="T4" fmla="*/ 11 w 188"/>
                <a:gd name="T5" fmla="*/ 30 h 155"/>
                <a:gd name="T6" fmla="*/ 1 w 188"/>
                <a:gd name="T7" fmla="*/ 23 h 155"/>
                <a:gd name="T8" fmla="*/ 8 w 188"/>
                <a:gd name="T9" fmla="*/ 13 h 155"/>
                <a:gd name="T10" fmla="*/ 187 w 188"/>
                <a:gd name="T11" fmla="*/ 145 h 155"/>
                <a:gd name="T12" fmla="*/ 180 w 188"/>
                <a:gd name="T13" fmla="*/ 155 h 155"/>
                <a:gd name="T14" fmla="*/ 178 w 188"/>
                <a:gd name="T15" fmla="*/ 155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8" h="155">
                  <a:moveTo>
                    <a:pt x="178" y="155"/>
                  </a:moveTo>
                  <a:cubicBezTo>
                    <a:pt x="174" y="155"/>
                    <a:pt x="170" y="152"/>
                    <a:pt x="170" y="148"/>
                  </a:cubicBezTo>
                  <a:cubicBezTo>
                    <a:pt x="158" y="72"/>
                    <a:pt x="87" y="19"/>
                    <a:pt x="11" y="30"/>
                  </a:cubicBezTo>
                  <a:cubicBezTo>
                    <a:pt x="6" y="31"/>
                    <a:pt x="2" y="28"/>
                    <a:pt x="1" y="23"/>
                  </a:cubicBezTo>
                  <a:cubicBezTo>
                    <a:pt x="0" y="18"/>
                    <a:pt x="4" y="14"/>
                    <a:pt x="8" y="13"/>
                  </a:cubicBezTo>
                  <a:cubicBezTo>
                    <a:pt x="94" y="0"/>
                    <a:pt x="174" y="60"/>
                    <a:pt x="187" y="145"/>
                  </a:cubicBezTo>
                  <a:cubicBezTo>
                    <a:pt x="188" y="150"/>
                    <a:pt x="184" y="154"/>
                    <a:pt x="180" y="155"/>
                  </a:cubicBezTo>
                  <a:cubicBezTo>
                    <a:pt x="179" y="155"/>
                    <a:pt x="179" y="155"/>
                    <a:pt x="178" y="155"/>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4" name="line"/>
            <p:cNvSpPr>
              <a:spLocks/>
            </p:cNvSpPr>
            <p:nvPr/>
          </p:nvSpPr>
          <p:spPr bwMode="auto">
            <a:xfrm>
              <a:off x="3730024" y="1178957"/>
              <a:ext cx="980702" cy="315334"/>
            </a:xfrm>
            <a:custGeom>
              <a:avLst/>
              <a:gdLst>
                <a:gd name="T0" fmla="*/ 139 w 318"/>
                <a:gd name="T1" fmla="*/ 102 h 102"/>
                <a:gd name="T2" fmla="*/ 4 w 318"/>
                <a:gd name="T3" fmla="*/ 55 h 102"/>
                <a:gd name="T4" fmla="*/ 3 w 318"/>
                <a:gd name="T5" fmla="*/ 43 h 102"/>
                <a:gd name="T6" fmla="*/ 15 w 318"/>
                <a:gd name="T7" fmla="*/ 42 h 102"/>
                <a:gd name="T8" fmla="*/ 166 w 318"/>
                <a:gd name="T9" fmla="*/ 83 h 102"/>
                <a:gd name="T10" fmla="*/ 302 w 318"/>
                <a:gd name="T11" fmla="*/ 5 h 102"/>
                <a:gd name="T12" fmla="*/ 314 w 318"/>
                <a:gd name="T13" fmla="*/ 3 h 102"/>
                <a:gd name="T14" fmla="*/ 315 w 318"/>
                <a:gd name="T15" fmla="*/ 15 h 102"/>
                <a:gd name="T16" fmla="*/ 168 w 318"/>
                <a:gd name="T17" fmla="*/ 100 h 102"/>
                <a:gd name="T18" fmla="*/ 139 w 318"/>
                <a:gd name="T1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102">
                  <a:moveTo>
                    <a:pt x="139" y="102"/>
                  </a:moveTo>
                  <a:cubicBezTo>
                    <a:pt x="90" y="102"/>
                    <a:pt x="43" y="86"/>
                    <a:pt x="4" y="55"/>
                  </a:cubicBezTo>
                  <a:cubicBezTo>
                    <a:pt x="0" y="53"/>
                    <a:pt x="0" y="47"/>
                    <a:pt x="3" y="43"/>
                  </a:cubicBezTo>
                  <a:cubicBezTo>
                    <a:pt x="5" y="40"/>
                    <a:pt x="11" y="39"/>
                    <a:pt x="15" y="42"/>
                  </a:cubicBezTo>
                  <a:cubicBezTo>
                    <a:pt x="58" y="75"/>
                    <a:pt x="112" y="90"/>
                    <a:pt x="166" y="83"/>
                  </a:cubicBezTo>
                  <a:cubicBezTo>
                    <a:pt x="220" y="76"/>
                    <a:pt x="268" y="48"/>
                    <a:pt x="302" y="5"/>
                  </a:cubicBezTo>
                  <a:cubicBezTo>
                    <a:pt x="305" y="1"/>
                    <a:pt x="310" y="0"/>
                    <a:pt x="314" y="3"/>
                  </a:cubicBezTo>
                  <a:cubicBezTo>
                    <a:pt x="317" y="6"/>
                    <a:pt x="318" y="11"/>
                    <a:pt x="315" y="15"/>
                  </a:cubicBezTo>
                  <a:cubicBezTo>
                    <a:pt x="279" y="62"/>
                    <a:pt x="227" y="92"/>
                    <a:pt x="168" y="100"/>
                  </a:cubicBezTo>
                  <a:cubicBezTo>
                    <a:pt x="158" y="101"/>
                    <a:pt x="149" y="102"/>
                    <a:pt x="139" y="102"/>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5" name="line"/>
            <p:cNvSpPr>
              <a:spLocks/>
            </p:cNvSpPr>
            <p:nvPr/>
          </p:nvSpPr>
          <p:spPr bwMode="auto">
            <a:xfrm>
              <a:off x="3081016" y="3188642"/>
              <a:ext cx="496387" cy="354562"/>
            </a:xfrm>
            <a:custGeom>
              <a:avLst/>
              <a:gdLst>
                <a:gd name="T0" fmla="*/ 9 w 161"/>
                <a:gd name="T1" fmla="*/ 115 h 115"/>
                <a:gd name="T2" fmla="*/ 7 w 161"/>
                <a:gd name="T3" fmla="*/ 115 h 115"/>
                <a:gd name="T4" fmla="*/ 1 w 161"/>
                <a:gd name="T5" fmla="*/ 104 h 115"/>
                <a:gd name="T6" fmla="*/ 154 w 161"/>
                <a:gd name="T7" fmla="*/ 18 h 115"/>
                <a:gd name="T8" fmla="*/ 160 w 161"/>
                <a:gd name="T9" fmla="*/ 29 h 115"/>
                <a:gd name="T10" fmla="*/ 149 w 161"/>
                <a:gd name="T11" fmla="*/ 35 h 115"/>
                <a:gd name="T12" fmla="*/ 68 w 161"/>
                <a:gd name="T13" fmla="*/ 45 h 115"/>
                <a:gd name="T14" fmla="*/ 18 w 161"/>
                <a:gd name="T15" fmla="*/ 109 h 115"/>
                <a:gd name="T16" fmla="*/ 9 w 161"/>
                <a:gd name="T1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115">
                  <a:moveTo>
                    <a:pt x="9" y="115"/>
                  </a:moveTo>
                  <a:cubicBezTo>
                    <a:pt x="9" y="115"/>
                    <a:pt x="8" y="115"/>
                    <a:pt x="7" y="115"/>
                  </a:cubicBezTo>
                  <a:cubicBezTo>
                    <a:pt x="2" y="114"/>
                    <a:pt x="0" y="109"/>
                    <a:pt x="1" y="104"/>
                  </a:cubicBezTo>
                  <a:cubicBezTo>
                    <a:pt x="20" y="38"/>
                    <a:pt x="88" y="0"/>
                    <a:pt x="154" y="18"/>
                  </a:cubicBezTo>
                  <a:cubicBezTo>
                    <a:pt x="159" y="20"/>
                    <a:pt x="161" y="24"/>
                    <a:pt x="160" y="29"/>
                  </a:cubicBezTo>
                  <a:cubicBezTo>
                    <a:pt x="159" y="33"/>
                    <a:pt x="154" y="36"/>
                    <a:pt x="149" y="35"/>
                  </a:cubicBezTo>
                  <a:cubicBezTo>
                    <a:pt x="122" y="27"/>
                    <a:pt x="93" y="31"/>
                    <a:pt x="68" y="45"/>
                  </a:cubicBezTo>
                  <a:cubicBezTo>
                    <a:pt x="43" y="59"/>
                    <a:pt x="25" y="81"/>
                    <a:pt x="18" y="109"/>
                  </a:cubicBezTo>
                  <a:cubicBezTo>
                    <a:pt x="17" y="113"/>
                    <a:pt x="13" y="115"/>
                    <a:pt x="9" y="115"/>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sp>
        <p:nvSpPr>
          <p:cNvPr id="136" name="circle"/>
          <p:cNvSpPr>
            <a:spLocks noChangeArrowheads="1"/>
          </p:cNvSpPr>
          <p:nvPr/>
        </p:nvSpPr>
        <p:spPr bwMode="auto">
          <a:xfrm>
            <a:off x="1558075" y="417502"/>
            <a:ext cx="924878" cy="924878"/>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7" name="circle"/>
          <p:cNvSpPr>
            <a:spLocks noChangeArrowheads="1"/>
          </p:cNvSpPr>
          <p:nvPr/>
        </p:nvSpPr>
        <p:spPr bwMode="auto">
          <a:xfrm>
            <a:off x="2988391" y="1606414"/>
            <a:ext cx="840387" cy="838877"/>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8" name="circle"/>
          <p:cNvSpPr>
            <a:spLocks noChangeArrowheads="1"/>
          </p:cNvSpPr>
          <p:nvPr/>
        </p:nvSpPr>
        <p:spPr bwMode="auto">
          <a:xfrm>
            <a:off x="236390" y="1490239"/>
            <a:ext cx="911299" cy="911299"/>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9" name="circle"/>
          <p:cNvSpPr>
            <a:spLocks noChangeArrowheads="1"/>
          </p:cNvSpPr>
          <p:nvPr/>
        </p:nvSpPr>
        <p:spPr bwMode="auto">
          <a:xfrm>
            <a:off x="3041198" y="2540345"/>
            <a:ext cx="663860" cy="662352"/>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0" name="circle"/>
          <p:cNvSpPr>
            <a:spLocks noChangeArrowheads="1"/>
          </p:cNvSpPr>
          <p:nvPr/>
        </p:nvSpPr>
        <p:spPr bwMode="auto">
          <a:xfrm>
            <a:off x="495899" y="2820977"/>
            <a:ext cx="663860" cy="665369"/>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1" name="circle"/>
          <p:cNvSpPr>
            <a:spLocks noChangeArrowheads="1"/>
          </p:cNvSpPr>
          <p:nvPr/>
        </p:nvSpPr>
        <p:spPr bwMode="auto">
          <a:xfrm>
            <a:off x="2300391" y="2152590"/>
            <a:ext cx="602001" cy="600491"/>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2" name="circle"/>
          <p:cNvSpPr>
            <a:spLocks noChangeArrowheads="1"/>
          </p:cNvSpPr>
          <p:nvPr/>
        </p:nvSpPr>
        <p:spPr bwMode="auto">
          <a:xfrm>
            <a:off x="2562917" y="3160450"/>
            <a:ext cx="639720" cy="641229"/>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3" name="circle"/>
          <p:cNvSpPr>
            <a:spLocks noChangeArrowheads="1"/>
          </p:cNvSpPr>
          <p:nvPr/>
        </p:nvSpPr>
        <p:spPr bwMode="auto">
          <a:xfrm>
            <a:off x="962110" y="2226520"/>
            <a:ext cx="694035" cy="695545"/>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4" name="circle"/>
          <p:cNvSpPr>
            <a:spLocks noChangeArrowheads="1"/>
          </p:cNvSpPr>
          <p:nvPr/>
        </p:nvSpPr>
        <p:spPr bwMode="auto">
          <a:xfrm>
            <a:off x="847443" y="849010"/>
            <a:ext cx="675930" cy="674422"/>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5" name="circle"/>
          <p:cNvSpPr>
            <a:spLocks noChangeArrowheads="1"/>
          </p:cNvSpPr>
          <p:nvPr/>
        </p:nvSpPr>
        <p:spPr bwMode="auto">
          <a:xfrm>
            <a:off x="2552592" y="781116"/>
            <a:ext cx="820772" cy="819264"/>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6" name="circle"/>
          <p:cNvSpPr>
            <a:spLocks noChangeArrowheads="1"/>
          </p:cNvSpPr>
          <p:nvPr/>
        </p:nvSpPr>
        <p:spPr bwMode="auto">
          <a:xfrm>
            <a:off x="1070742" y="3356590"/>
            <a:ext cx="564281" cy="564281"/>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nvGrpSpPr>
          <p:cNvPr id="147" name="people"/>
          <p:cNvGrpSpPr/>
          <p:nvPr/>
        </p:nvGrpSpPr>
        <p:grpSpPr>
          <a:xfrm>
            <a:off x="3084952" y="1776906"/>
            <a:ext cx="647265" cy="434526"/>
            <a:chOff x="4811577" y="1568220"/>
            <a:chExt cx="647265" cy="434526"/>
          </a:xfrm>
        </p:grpSpPr>
        <p:sp>
          <p:nvSpPr>
            <p:cNvPr id="148" name="Freeform 29"/>
            <p:cNvSpPr>
              <a:spLocks/>
            </p:cNvSpPr>
            <p:nvPr/>
          </p:nvSpPr>
          <p:spPr bwMode="auto">
            <a:xfrm>
              <a:off x="4811577" y="1568220"/>
              <a:ext cx="478281" cy="434526"/>
            </a:xfrm>
            <a:custGeom>
              <a:avLst/>
              <a:gdLst>
                <a:gd name="T0" fmla="*/ 154 w 155"/>
                <a:gd name="T1" fmla="*/ 136 h 141"/>
                <a:gd name="T2" fmla="*/ 102 w 155"/>
                <a:gd name="T3" fmla="*/ 94 h 141"/>
                <a:gd name="T4" fmla="*/ 91 w 155"/>
                <a:gd name="T5" fmla="*/ 95 h 141"/>
                <a:gd name="T6" fmla="*/ 91 w 155"/>
                <a:gd name="T7" fmla="*/ 92 h 141"/>
                <a:gd name="T8" fmla="*/ 114 w 155"/>
                <a:gd name="T9" fmla="*/ 48 h 141"/>
                <a:gd name="T10" fmla="*/ 77 w 155"/>
                <a:gd name="T11" fmla="*/ 0 h 141"/>
                <a:gd name="T12" fmla="*/ 41 w 155"/>
                <a:gd name="T13" fmla="*/ 48 h 141"/>
                <a:gd name="T14" fmla="*/ 64 w 155"/>
                <a:gd name="T15" fmla="*/ 92 h 141"/>
                <a:gd name="T16" fmla="*/ 64 w 155"/>
                <a:gd name="T17" fmla="*/ 95 h 141"/>
                <a:gd name="T18" fmla="*/ 53 w 155"/>
                <a:gd name="T19" fmla="*/ 94 h 141"/>
                <a:gd name="T20" fmla="*/ 1 w 155"/>
                <a:gd name="T21" fmla="*/ 136 h 141"/>
                <a:gd name="T22" fmla="*/ 1 w 155"/>
                <a:gd name="T23" fmla="*/ 139 h 141"/>
                <a:gd name="T24" fmla="*/ 4 w 155"/>
                <a:gd name="T25" fmla="*/ 141 h 141"/>
                <a:gd name="T26" fmla="*/ 151 w 155"/>
                <a:gd name="T27" fmla="*/ 141 h 141"/>
                <a:gd name="T28" fmla="*/ 154 w 155"/>
                <a:gd name="T29" fmla="*/ 139 h 141"/>
                <a:gd name="T30" fmla="*/ 154 w 155"/>
                <a:gd name="T31" fmla="*/ 13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141">
                  <a:moveTo>
                    <a:pt x="154" y="136"/>
                  </a:moveTo>
                  <a:cubicBezTo>
                    <a:pt x="145" y="115"/>
                    <a:pt x="133" y="95"/>
                    <a:pt x="102" y="94"/>
                  </a:cubicBezTo>
                  <a:cubicBezTo>
                    <a:pt x="97" y="93"/>
                    <a:pt x="94" y="94"/>
                    <a:pt x="91" y="95"/>
                  </a:cubicBezTo>
                  <a:cubicBezTo>
                    <a:pt x="91" y="92"/>
                    <a:pt x="91" y="92"/>
                    <a:pt x="91" y="92"/>
                  </a:cubicBezTo>
                  <a:cubicBezTo>
                    <a:pt x="104" y="85"/>
                    <a:pt x="114" y="68"/>
                    <a:pt x="114" y="48"/>
                  </a:cubicBezTo>
                  <a:cubicBezTo>
                    <a:pt x="114" y="21"/>
                    <a:pt x="97" y="0"/>
                    <a:pt x="77" y="0"/>
                  </a:cubicBezTo>
                  <a:cubicBezTo>
                    <a:pt x="57" y="0"/>
                    <a:pt x="41" y="21"/>
                    <a:pt x="41" y="48"/>
                  </a:cubicBezTo>
                  <a:cubicBezTo>
                    <a:pt x="41" y="68"/>
                    <a:pt x="51" y="85"/>
                    <a:pt x="64" y="92"/>
                  </a:cubicBezTo>
                  <a:cubicBezTo>
                    <a:pt x="64" y="95"/>
                    <a:pt x="64" y="95"/>
                    <a:pt x="64" y="95"/>
                  </a:cubicBezTo>
                  <a:cubicBezTo>
                    <a:pt x="61" y="94"/>
                    <a:pt x="58" y="93"/>
                    <a:pt x="53" y="94"/>
                  </a:cubicBezTo>
                  <a:cubicBezTo>
                    <a:pt x="22" y="95"/>
                    <a:pt x="10" y="115"/>
                    <a:pt x="1" y="136"/>
                  </a:cubicBezTo>
                  <a:cubicBezTo>
                    <a:pt x="0" y="137"/>
                    <a:pt x="0" y="138"/>
                    <a:pt x="1" y="139"/>
                  </a:cubicBezTo>
                  <a:cubicBezTo>
                    <a:pt x="1" y="140"/>
                    <a:pt x="3" y="141"/>
                    <a:pt x="4" y="141"/>
                  </a:cubicBezTo>
                  <a:cubicBezTo>
                    <a:pt x="151" y="141"/>
                    <a:pt x="151" y="141"/>
                    <a:pt x="151" y="141"/>
                  </a:cubicBezTo>
                  <a:cubicBezTo>
                    <a:pt x="152" y="141"/>
                    <a:pt x="153" y="140"/>
                    <a:pt x="154" y="139"/>
                  </a:cubicBezTo>
                  <a:cubicBezTo>
                    <a:pt x="155" y="138"/>
                    <a:pt x="155" y="137"/>
                    <a:pt x="154" y="1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sp>
          <p:nvSpPr>
            <p:cNvPr id="149" name="Freeform 30"/>
            <p:cNvSpPr>
              <a:spLocks/>
            </p:cNvSpPr>
            <p:nvPr/>
          </p:nvSpPr>
          <p:spPr bwMode="auto">
            <a:xfrm>
              <a:off x="5101262" y="1654220"/>
              <a:ext cx="357580" cy="325895"/>
            </a:xfrm>
            <a:custGeom>
              <a:avLst/>
              <a:gdLst>
                <a:gd name="T0" fmla="*/ 116 w 116"/>
                <a:gd name="T1" fmla="*/ 102 h 106"/>
                <a:gd name="T2" fmla="*/ 77 w 116"/>
                <a:gd name="T3" fmla="*/ 70 h 106"/>
                <a:gd name="T4" fmla="*/ 68 w 116"/>
                <a:gd name="T5" fmla="*/ 71 h 106"/>
                <a:gd name="T6" fmla="*/ 68 w 116"/>
                <a:gd name="T7" fmla="*/ 69 h 106"/>
                <a:gd name="T8" fmla="*/ 86 w 116"/>
                <a:gd name="T9" fmla="*/ 36 h 106"/>
                <a:gd name="T10" fmla="*/ 58 w 116"/>
                <a:gd name="T11" fmla="*/ 0 h 106"/>
                <a:gd name="T12" fmla="*/ 31 w 116"/>
                <a:gd name="T13" fmla="*/ 36 h 106"/>
                <a:gd name="T14" fmla="*/ 48 w 116"/>
                <a:gd name="T15" fmla="*/ 69 h 106"/>
                <a:gd name="T16" fmla="*/ 48 w 116"/>
                <a:gd name="T17" fmla="*/ 71 h 106"/>
                <a:gd name="T18" fmla="*/ 40 w 116"/>
                <a:gd name="T19" fmla="*/ 70 h 106"/>
                <a:gd name="T20" fmla="*/ 1 w 116"/>
                <a:gd name="T21" fmla="*/ 102 h 106"/>
                <a:gd name="T22" fmla="*/ 1 w 116"/>
                <a:gd name="T23" fmla="*/ 104 h 106"/>
                <a:gd name="T24" fmla="*/ 3 w 116"/>
                <a:gd name="T25" fmla="*/ 106 h 106"/>
                <a:gd name="T26" fmla="*/ 114 w 116"/>
                <a:gd name="T27" fmla="*/ 106 h 106"/>
                <a:gd name="T28" fmla="*/ 116 w 116"/>
                <a:gd name="T29" fmla="*/ 104 h 106"/>
                <a:gd name="T30" fmla="*/ 116 w 116"/>
                <a:gd name="T3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06">
                  <a:moveTo>
                    <a:pt x="116" y="102"/>
                  </a:moveTo>
                  <a:cubicBezTo>
                    <a:pt x="109" y="87"/>
                    <a:pt x="100" y="71"/>
                    <a:pt x="77" y="70"/>
                  </a:cubicBezTo>
                  <a:cubicBezTo>
                    <a:pt x="73" y="70"/>
                    <a:pt x="71" y="71"/>
                    <a:pt x="68" y="71"/>
                  </a:cubicBezTo>
                  <a:cubicBezTo>
                    <a:pt x="68" y="69"/>
                    <a:pt x="68" y="69"/>
                    <a:pt x="68" y="69"/>
                  </a:cubicBezTo>
                  <a:cubicBezTo>
                    <a:pt x="78" y="64"/>
                    <a:pt x="86" y="51"/>
                    <a:pt x="86" y="36"/>
                  </a:cubicBezTo>
                  <a:cubicBezTo>
                    <a:pt x="86" y="16"/>
                    <a:pt x="73" y="0"/>
                    <a:pt x="58" y="0"/>
                  </a:cubicBezTo>
                  <a:cubicBezTo>
                    <a:pt x="43" y="0"/>
                    <a:pt x="31" y="16"/>
                    <a:pt x="31" y="36"/>
                  </a:cubicBezTo>
                  <a:cubicBezTo>
                    <a:pt x="31" y="51"/>
                    <a:pt x="38" y="64"/>
                    <a:pt x="48" y="69"/>
                  </a:cubicBezTo>
                  <a:cubicBezTo>
                    <a:pt x="48" y="71"/>
                    <a:pt x="48" y="71"/>
                    <a:pt x="48" y="71"/>
                  </a:cubicBezTo>
                  <a:cubicBezTo>
                    <a:pt x="46" y="71"/>
                    <a:pt x="44" y="70"/>
                    <a:pt x="40" y="70"/>
                  </a:cubicBezTo>
                  <a:cubicBezTo>
                    <a:pt x="17" y="71"/>
                    <a:pt x="8" y="87"/>
                    <a:pt x="1" y="102"/>
                  </a:cubicBezTo>
                  <a:cubicBezTo>
                    <a:pt x="0" y="103"/>
                    <a:pt x="0" y="104"/>
                    <a:pt x="1" y="104"/>
                  </a:cubicBezTo>
                  <a:cubicBezTo>
                    <a:pt x="1" y="105"/>
                    <a:pt x="2" y="106"/>
                    <a:pt x="3" y="106"/>
                  </a:cubicBezTo>
                  <a:cubicBezTo>
                    <a:pt x="114" y="106"/>
                    <a:pt x="114" y="106"/>
                    <a:pt x="114" y="106"/>
                  </a:cubicBezTo>
                  <a:cubicBezTo>
                    <a:pt x="115" y="106"/>
                    <a:pt x="115" y="105"/>
                    <a:pt x="116" y="104"/>
                  </a:cubicBezTo>
                  <a:cubicBezTo>
                    <a:pt x="116" y="104"/>
                    <a:pt x="116" y="103"/>
                    <a:pt x="116"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sp>
        <p:nvSpPr>
          <p:cNvPr id="150" name="speech bubble"/>
          <p:cNvSpPr>
            <a:spLocks/>
          </p:cNvSpPr>
          <p:nvPr/>
        </p:nvSpPr>
        <p:spPr bwMode="auto">
          <a:xfrm>
            <a:off x="2692672" y="965186"/>
            <a:ext cx="534105" cy="508457"/>
          </a:xfrm>
          <a:custGeom>
            <a:avLst/>
            <a:gdLst>
              <a:gd name="T0" fmla="*/ 141 w 173"/>
              <a:gd name="T1" fmla="*/ 0 h 165"/>
              <a:gd name="T2" fmla="*/ 28 w 173"/>
              <a:gd name="T3" fmla="*/ 0 h 165"/>
              <a:gd name="T4" fmla="*/ 27 w 173"/>
              <a:gd name="T5" fmla="*/ 0 h 165"/>
              <a:gd name="T6" fmla="*/ 0 w 173"/>
              <a:gd name="T7" fmla="*/ 33 h 165"/>
              <a:gd name="T8" fmla="*/ 0 w 173"/>
              <a:gd name="T9" fmla="*/ 93 h 165"/>
              <a:gd name="T10" fmla="*/ 31 w 173"/>
              <a:gd name="T11" fmla="*/ 128 h 165"/>
              <a:gd name="T12" fmla="*/ 71 w 173"/>
              <a:gd name="T13" fmla="*/ 128 h 165"/>
              <a:gd name="T14" fmla="*/ 95 w 173"/>
              <a:gd name="T15" fmla="*/ 163 h 165"/>
              <a:gd name="T16" fmla="*/ 98 w 173"/>
              <a:gd name="T17" fmla="*/ 165 h 165"/>
              <a:gd name="T18" fmla="*/ 98 w 173"/>
              <a:gd name="T19" fmla="*/ 165 h 165"/>
              <a:gd name="T20" fmla="*/ 102 w 173"/>
              <a:gd name="T21" fmla="*/ 163 h 165"/>
              <a:gd name="T22" fmla="*/ 123 w 173"/>
              <a:gd name="T23" fmla="*/ 128 h 165"/>
              <a:gd name="T24" fmla="*/ 141 w 173"/>
              <a:gd name="T25" fmla="*/ 128 h 165"/>
              <a:gd name="T26" fmla="*/ 173 w 173"/>
              <a:gd name="T27" fmla="*/ 93 h 165"/>
              <a:gd name="T28" fmla="*/ 173 w 173"/>
              <a:gd name="T29" fmla="*/ 33 h 165"/>
              <a:gd name="T30" fmla="*/ 141 w 173"/>
              <a:gd name="T31"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65">
                <a:moveTo>
                  <a:pt x="141" y="0"/>
                </a:moveTo>
                <a:cubicBezTo>
                  <a:pt x="28" y="0"/>
                  <a:pt x="28" y="0"/>
                  <a:pt x="28" y="0"/>
                </a:cubicBezTo>
                <a:cubicBezTo>
                  <a:pt x="28" y="0"/>
                  <a:pt x="27" y="0"/>
                  <a:pt x="27" y="0"/>
                </a:cubicBezTo>
                <a:cubicBezTo>
                  <a:pt x="11" y="2"/>
                  <a:pt x="0" y="16"/>
                  <a:pt x="0" y="33"/>
                </a:cubicBezTo>
                <a:cubicBezTo>
                  <a:pt x="0" y="93"/>
                  <a:pt x="0" y="93"/>
                  <a:pt x="0" y="93"/>
                </a:cubicBezTo>
                <a:cubicBezTo>
                  <a:pt x="0" y="112"/>
                  <a:pt x="14" y="128"/>
                  <a:pt x="31" y="128"/>
                </a:cubicBezTo>
                <a:cubicBezTo>
                  <a:pt x="71" y="128"/>
                  <a:pt x="71" y="128"/>
                  <a:pt x="71" y="128"/>
                </a:cubicBezTo>
                <a:cubicBezTo>
                  <a:pt x="95" y="163"/>
                  <a:pt x="95" y="163"/>
                  <a:pt x="95" y="163"/>
                </a:cubicBezTo>
                <a:cubicBezTo>
                  <a:pt x="95" y="164"/>
                  <a:pt x="97" y="165"/>
                  <a:pt x="98" y="165"/>
                </a:cubicBezTo>
                <a:cubicBezTo>
                  <a:pt x="98" y="165"/>
                  <a:pt x="98" y="165"/>
                  <a:pt x="98" y="165"/>
                </a:cubicBezTo>
                <a:cubicBezTo>
                  <a:pt x="100" y="165"/>
                  <a:pt x="101" y="164"/>
                  <a:pt x="102" y="163"/>
                </a:cubicBezTo>
                <a:cubicBezTo>
                  <a:pt x="123" y="128"/>
                  <a:pt x="123" y="128"/>
                  <a:pt x="123" y="128"/>
                </a:cubicBezTo>
                <a:cubicBezTo>
                  <a:pt x="141" y="128"/>
                  <a:pt x="141" y="128"/>
                  <a:pt x="141" y="128"/>
                </a:cubicBezTo>
                <a:cubicBezTo>
                  <a:pt x="158" y="128"/>
                  <a:pt x="173" y="112"/>
                  <a:pt x="173" y="93"/>
                </a:cubicBezTo>
                <a:cubicBezTo>
                  <a:pt x="173" y="33"/>
                  <a:pt x="173" y="33"/>
                  <a:pt x="173" y="33"/>
                </a:cubicBezTo>
                <a:cubicBezTo>
                  <a:pt x="173" y="15"/>
                  <a:pt x="159" y="0"/>
                  <a:pt x="14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nvGrpSpPr>
          <p:cNvPr id="151" name="letter"/>
          <p:cNvGrpSpPr/>
          <p:nvPr/>
        </p:nvGrpSpPr>
        <p:grpSpPr>
          <a:xfrm>
            <a:off x="1810040" y="583466"/>
            <a:ext cx="433018" cy="582386"/>
            <a:chOff x="3536665" y="374780"/>
            <a:chExt cx="433018" cy="582386"/>
          </a:xfrm>
        </p:grpSpPr>
        <p:sp>
          <p:nvSpPr>
            <p:cNvPr id="152" name="Freeform 32"/>
            <p:cNvSpPr>
              <a:spLocks/>
            </p:cNvSpPr>
            <p:nvPr/>
          </p:nvSpPr>
          <p:spPr bwMode="auto">
            <a:xfrm>
              <a:off x="3536665" y="374780"/>
              <a:ext cx="433018" cy="582386"/>
            </a:xfrm>
            <a:custGeom>
              <a:avLst/>
              <a:gdLst>
                <a:gd name="T0" fmla="*/ 127 w 140"/>
                <a:gd name="T1" fmla="*/ 0 h 189"/>
                <a:gd name="T2" fmla="*/ 14 w 140"/>
                <a:gd name="T3" fmla="*/ 0 h 189"/>
                <a:gd name="T4" fmla="*/ 0 w 140"/>
                <a:gd name="T5" fmla="*/ 14 h 189"/>
                <a:gd name="T6" fmla="*/ 0 w 140"/>
                <a:gd name="T7" fmla="*/ 175 h 189"/>
                <a:gd name="T8" fmla="*/ 14 w 140"/>
                <a:gd name="T9" fmla="*/ 189 h 189"/>
                <a:gd name="T10" fmla="*/ 127 w 140"/>
                <a:gd name="T11" fmla="*/ 189 h 189"/>
                <a:gd name="T12" fmla="*/ 140 w 140"/>
                <a:gd name="T13" fmla="*/ 175 h 189"/>
                <a:gd name="T14" fmla="*/ 140 w 140"/>
                <a:gd name="T15" fmla="*/ 14 h 189"/>
                <a:gd name="T16" fmla="*/ 127 w 140"/>
                <a:gd name="T1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89">
                  <a:moveTo>
                    <a:pt x="127" y="0"/>
                  </a:moveTo>
                  <a:cubicBezTo>
                    <a:pt x="14" y="0"/>
                    <a:pt x="14" y="0"/>
                    <a:pt x="14" y="0"/>
                  </a:cubicBezTo>
                  <a:cubicBezTo>
                    <a:pt x="6" y="0"/>
                    <a:pt x="0" y="6"/>
                    <a:pt x="0" y="14"/>
                  </a:cubicBezTo>
                  <a:cubicBezTo>
                    <a:pt x="0" y="175"/>
                    <a:pt x="0" y="175"/>
                    <a:pt x="0" y="175"/>
                  </a:cubicBezTo>
                  <a:cubicBezTo>
                    <a:pt x="0" y="183"/>
                    <a:pt x="6" y="189"/>
                    <a:pt x="14" y="189"/>
                  </a:cubicBezTo>
                  <a:cubicBezTo>
                    <a:pt x="127" y="189"/>
                    <a:pt x="127" y="189"/>
                    <a:pt x="127" y="189"/>
                  </a:cubicBezTo>
                  <a:cubicBezTo>
                    <a:pt x="135" y="189"/>
                    <a:pt x="140" y="183"/>
                    <a:pt x="140" y="175"/>
                  </a:cubicBezTo>
                  <a:cubicBezTo>
                    <a:pt x="140" y="14"/>
                    <a:pt x="140" y="14"/>
                    <a:pt x="140" y="14"/>
                  </a:cubicBezTo>
                  <a:cubicBezTo>
                    <a:pt x="140" y="6"/>
                    <a:pt x="135" y="0"/>
                    <a:pt x="1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3" name="Freeform 33"/>
            <p:cNvSpPr>
              <a:spLocks/>
            </p:cNvSpPr>
            <p:nvPr/>
          </p:nvSpPr>
          <p:spPr bwMode="auto">
            <a:xfrm>
              <a:off x="3805227" y="445693"/>
              <a:ext cx="105614" cy="24140"/>
            </a:xfrm>
            <a:custGeom>
              <a:avLst/>
              <a:gdLst>
                <a:gd name="T0" fmla="*/ 30 w 34"/>
                <a:gd name="T1" fmla="*/ 8 h 8"/>
                <a:gd name="T2" fmla="*/ 4 w 34"/>
                <a:gd name="T3" fmla="*/ 8 h 8"/>
                <a:gd name="T4" fmla="*/ 0 w 34"/>
                <a:gd name="T5" fmla="*/ 4 h 8"/>
                <a:gd name="T6" fmla="*/ 4 w 34"/>
                <a:gd name="T7" fmla="*/ 0 h 8"/>
                <a:gd name="T8" fmla="*/ 30 w 34"/>
                <a:gd name="T9" fmla="*/ 0 h 8"/>
                <a:gd name="T10" fmla="*/ 34 w 34"/>
                <a:gd name="T11" fmla="*/ 4 h 8"/>
                <a:gd name="T12" fmla="*/ 30 w 3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0" y="8"/>
                  </a:moveTo>
                  <a:cubicBezTo>
                    <a:pt x="4" y="8"/>
                    <a:pt x="4" y="8"/>
                    <a:pt x="4" y="8"/>
                  </a:cubicBezTo>
                  <a:cubicBezTo>
                    <a:pt x="2" y="8"/>
                    <a:pt x="0" y="6"/>
                    <a:pt x="0" y="4"/>
                  </a:cubicBezTo>
                  <a:cubicBezTo>
                    <a:pt x="0" y="2"/>
                    <a:pt x="2" y="0"/>
                    <a:pt x="4" y="0"/>
                  </a:cubicBezTo>
                  <a:cubicBezTo>
                    <a:pt x="30" y="0"/>
                    <a:pt x="30" y="0"/>
                    <a:pt x="30" y="0"/>
                  </a:cubicBezTo>
                  <a:cubicBezTo>
                    <a:pt x="32" y="0"/>
                    <a:pt x="34" y="2"/>
                    <a:pt x="34" y="4"/>
                  </a:cubicBezTo>
                  <a:cubicBezTo>
                    <a:pt x="34" y="6"/>
                    <a:pt x="32" y="8"/>
                    <a:pt x="30" y="8"/>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4" name="Freeform 34"/>
            <p:cNvSpPr>
              <a:spLocks/>
            </p:cNvSpPr>
            <p:nvPr/>
          </p:nvSpPr>
          <p:spPr bwMode="auto">
            <a:xfrm>
              <a:off x="3598524" y="504535"/>
              <a:ext cx="312316" cy="27158"/>
            </a:xfrm>
            <a:custGeom>
              <a:avLst/>
              <a:gdLst>
                <a:gd name="T0" fmla="*/ 97 w 101"/>
                <a:gd name="T1" fmla="*/ 9 h 9"/>
                <a:gd name="T2" fmla="*/ 4 w 101"/>
                <a:gd name="T3" fmla="*/ 9 h 9"/>
                <a:gd name="T4" fmla="*/ 0 w 101"/>
                <a:gd name="T5" fmla="*/ 5 h 9"/>
                <a:gd name="T6" fmla="*/ 4 w 101"/>
                <a:gd name="T7" fmla="*/ 0 h 9"/>
                <a:gd name="T8" fmla="*/ 97 w 101"/>
                <a:gd name="T9" fmla="*/ 0 h 9"/>
                <a:gd name="T10" fmla="*/ 101 w 101"/>
                <a:gd name="T11" fmla="*/ 5 h 9"/>
                <a:gd name="T12" fmla="*/ 97 w 101"/>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01" h="9">
                  <a:moveTo>
                    <a:pt x="97" y="9"/>
                  </a:moveTo>
                  <a:cubicBezTo>
                    <a:pt x="4" y="9"/>
                    <a:pt x="4" y="9"/>
                    <a:pt x="4" y="9"/>
                  </a:cubicBezTo>
                  <a:cubicBezTo>
                    <a:pt x="2" y="9"/>
                    <a:pt x="0" y="7"/>
                    <a:pt x="0" y="5"/>
                  </a:cubicBezTo>
                  <a:cubicBezTo>
                    <a:pt x="0" y="2"/>
                    <a:pt x="2" y="0"/>
                    <a:pt x="4" y="0"/>
                  </a:cubicBezTo>
                  <a:cubicBezTo>
                    <a:pt x="97" y="0"/>
                    <a:pt x="97" y="0"/>
                    <a:pt x="97" y="0"/>
                  </a:cubicBezTo>
                  <a:cubicBezTo>
                    <a:pt x="99" y="0"/>
                    <a:pt x="101" y="2"/>
                    <a:pt x="101" y="5"/>
                  </a:cubicBezTo>
                  <a:cubicBezTo>
                    <a:pt x="101" y="7"/>
                    <a:pt x="99" y="9"/>
                    <a:pt x="97" y="9"/>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5" name="Freeform 35"/>
            <p:cNvSpPr>
              <a:spLocks/>
            </p:cNvSpPr>
            <p:nvPr/>
          </p:nvSpPr>
          <p:spPr bwMode="auto">
            <a:xfrm>
              <a:off x="3598524" y="566395"/>
              <a:ext cx="312316" cy="24140"/>
            </a:xfrm>
            <a:custGeom>
              <a:avLst/>
              <a:gdLst>
                <a:gd name="T0" fmla="*/ 97 w 101"/>
                <a:gd name="T1" fmla="*/ 8 h 8"/>
                <a:gd name="T2" fmla="*/ 4 w 101"/>
                <a:gd name="T3" fmla="*/ 8 h 8"/>
                <a:gd name="T4" fmla="*/ 0 w 101"/>
                <a:gd name="T5" fmla="*/ 4 h 8"/>
                <a:gd name="T6" fmla="*/ 4 w 101"/>
                <a:gd name="T7" fmla="*/ 0 h 8"/>
                <a:gd name="T8" fmla="*/ 97 w 101"/>
                <a:gd name="T9" fmla="*/ 0 h 8"/>
                <a:gd name="T10" fmla="*/ 101 w 101"/>
                <a:gd name="T11" fmla="*/ 4 h 8"/>
                <a:gd name="T12" fmla="*/ 97 w 10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1" h="8">
                  <a:moveTo>
                    <a:pt x="97" y="8"/>
                  </a:moveTo>
                  <a:cubicBezTo>
                    <a:pt x="4" y="8"/>
                    <a:pt x="4" y="8"/>
                    <a:pt x="4" y="8"/>
                  </a:cubicBezTo>
                  <a:cubicBezTo>
                    <a:pt x="2" y="8"/>
                    <a:pt x="0" y="6"/>
                    <a:pt x="0" y="4"/>
                  </a:cubicBezTo>
                  <a:cubicBezTo>
                    <a:pt x="0" y="2"/>
                    <a:pt x="2" y="0"/>
                    <a:pt x="4" y="0"/>
                  </a:cubicBezTo>
                  <a:cubicBezTo>
                    <a:pt x="97" y="0"/>
                    <a:pt x="97" y="0"/>
                    <a:pt x="97" y="0"/>
                  </a:cubicBezTo>
                  <a:cubicBezTo>
                    <a:pt x="99" y="0"/>
                    <a:pt x="101" y="2"/>
                    <a:pt x="101" y="4"/>
                  </a:cubicBezTo>
                  <a:cubicBezTo>
                    <a:pt x="101" y="6"/>
                    <a:pt x="99" y="8"/>
                    <a:pt x="97" y="8"/>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6" name="Freeform 36"/>
            <p:cNvSpPr>
              <a:spLocks/>
            </p:cNvSpPr>
            <p:nvPr/>
          </p:nvSpPr>
          <p:spPr bwMode="auto">
            <a:xfrm>
              <a:off x="3598524" y="741413"/>
              <a:ext cx="312316" cy="25650"/>
            </a:xfrm>
            <a:custGeom>
              <a:avLst/>
              <a:gdLst>
                <a:gd name="T0" fmla="*/ 97 w 101"/>
                <a:gd name="T1" fmla="*/ 8 h 8"/>
                <a:gd name="T2" fmla="*/ 4 w 101"/>
                <a:gd name="T3" fmla="*/ 8 h 8"/>
                <a:gd name="T4" fmla="*/ 0 w 101"/>
                <a:gd name="T5" fmla="*/ 4 h 8"/>
                <a:gd name="T6" fmla="*/ 4 w 101"/>
                <a:gd name="T7" fmla="*/ 0 h 8"/>
                <a:gd name="T8" fmla="*/ 97 w 101"/>
                <a:gd name="T9" fmla="*/ 0 h 8"/>
                <a:gd name="T10" fmla="*/ 101 w 101"/>
                <a:gd name="T11" fmla="*/ 4 h 8"/>
                <a:gd name="T12" fmla="*/ 97 w 10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1" h="8">
                  <a:moveTo>
                    <a:pt x="97" y="8"/>
                  </a:moveTo>
                  <a:cubicBezTo>
                    <a:pt x="4" y="8"/>
                    <a:pt x="4" y="8"/>
                    <a:pt x="4" y="8"/>
                  </a:cubicBezTo>
                  <a:cubicBezTo>
                    <a:pt x="2" y="8"/>
                    <a:pt x="0" y="6"/>
                    <a:pt x="0" y="4"/>
                  </a:cubicBezTo>
                  <a:cubicBezTo>
                    <a:pt x="0" y="2"/>
                    <a:pt x="2" y="0"/>
                    <a:pt x="4" y="0"/>
                  </a:cubicBezTo>
                  <a:cubicBezTo>
                    <a:pt x="97" y="0"/>
                    <a:pt x="97" y="0"/>
                    <a:pt x="97" y="0"/>
                  </a:cubicBezTo>
                  <a:cubicBezTo>
                    <a:pt x="99" y="0"/>
                    <a:pt x="101" y="2"/>
                    <a:pt x="101" y="4"/>
                  </a:cubicBezTo>
                  <a:cubicBezTo>
                    <a:pt x="101" y="6"/>
                    <a:pt x="99" y="8"/>
                    <a:pt x="97" y="8"/>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7" name="Freeform 37"/>
            <p:cNvSpPr>
              <a:spLocks/>
            </p:cNvSpPr>
            <p:nvPr/>
          </p:nvSpPr>
          <p:spPr bwMode="auto">
            <a:xfrm>
              <a:off x="3598524" y="679553"/>
              <a:ext cx="312316" cy="28667"/>
            </a:xfrm>
            <a:custGeom>
              <a:avLst/>
              <a:gdLst>
                <a:gd name="T0" fmla="*/ 97 w 101"/>
                <a:gd name="T1" fmla="*/ 9 h 9"/>
                <a:gd name="T2" fmla="*/ 4 w 101"/>
                <a:gd name="T3" fmla="*/ 9 h 9"/>
                <a:gd name="T4" fmla="*/ 0 w 101"/>
                <a:gd name="T5" fmla="*/ 5 h 9"/>
                <a:gd name="T6" fmla="*/ 4 w 101"/>
                <a:gd name="T7" fmla="*/ 0 h 9"/>
                <a:gd name="T8" fmla="*/ 97 w 101"/>
                <a:gd name="T9" fmla="*/ 0 h 9"/>
                <a:gd name="T10" fmla="*/ 101 w 101"/>
                <a:gd name="T11" fmla="*/ 5 h 9"/>
                <a:gd name="T12" fmla="*/ 97 w 101"/>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01" h="9">
                  <a:moveTo>
                    <a:pt x="97" y="9"/>
                  </a:moveTo>
                  <a:cubicBezTo>
                    <a:pt x="4" y="9"/>
                    <a:pt x="4" y="9"/>
                    <a:pt x="4" y="9"/>
                  </a:cubicBezTo>
                  <a:cubicBezTo>
                    <a:pt x="2" y="9"/>
                    <a:pt x="0" y="7"/>
                    <a:pt x="0" y="5"/>
                  </a:cubicBezTo>
                  <a:cubicBezTo>
                    <a:pt x="0" y="2"/>
                    <a:pt x="2" y="0"/>
                    <a:pt x="4" y="0"/>
                  </a:cubicBezTo>
                  <a:cubicBezTo>
                    <a:pt x="97" y="0"/>
                    <a:pt x="97" y="0"/>
                    <a:pt x="97" y="0"/>
                  </a:cubicBezTo>
                  <a:cubicBezTo>
                    <a:pt x="99" y="0"/>
                    <a:pt x="101" y="2"/>
                    <a:pt x="101" y="5"/>
                  </a:cubicBezTo>
                  <a:cubicBezTo>
                    <a:pt x="101" y="7"/>
                    <a:pt x="99" y="9"/>
                    <a:pt x="97" y="9"/>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8" name="Freeform 38"/>
            <p:cNvSpPr>
              <a:spLocks/>
            </p:cNvSpPr>
            <p:nvPr/>
          </p:nvSpPr>
          <p:spPr bwMode="auto">
            <a:xfrm>
              <a:off x="3598524" y="803272"/>
              <a:ext cx="312316" cy="24140"/>
            </a:xfrm>
            <a:custGeom>
              <a:avLst/>
              <a:gdLst>
                <a:gd name="T0" fmla="*/ 97 w 101"/>
                <a:gd name="T1" fmla="*/ 8 h 8"/>
                <a:gd name="T2" fmla="*/ 4 w 101"/>
                <a:gd name="T3" fmla="*/ 8 h 8"/>
                <a:gd name="T4" fmla="*/ 0 w 101"/>
                <a:gd name="T5" fmla="*/ 4 h 8"/>
                <a:gd name="T6" fmla="*/ 4 w 101"/>
                <a:gd name="T7" fmla="*/ 0 h 8"/>
                <a:gd name="T8" fmla="*/ 97 w 101"/>
                <a:gd name="T9" fmla="*/ 0 h 8"/>
                <a:gd name="T10" fmla="*/ 101 w 101"/>
                <a:gd name="T11" fmla="*/ 4 h 8"/>
                <a:gd name="T12" fmla="*/ 97 w 10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1" h="8">
                  <a:moveTo>
                    <a:pt x="97" y="8"/>
                  </a:moveTo>
                  <a:cubicBezTo>
                    <a:pt x="4" y="8"/>
                    <a:pt x="4" y="8"/>
                    <a:pt x="4" y="8"/>
                  </a:cubicBezTo>
                  <a:cubicBezTo>
                    <a:pt x="2" y="8"/>
                    <a:pt x="0" y="6"/>
                    <a:pt x="0" y="4"/>
                  </a:cubicBezTo>
                  <a:cubicBezTo>
                    <a:pt x="0" y="1"/>
                    <a:pt x="2" y="0"/>
                    <a:pt x="4" y="0"/>
                  </a:cubicBezTo>
                  <a:cubicBezTo>
                    <a:pt x="97" y="0"/>
                    <a:pt x="97" y="0"/>
                    <a:pt x="97" y="0"/>
                  </a:cubicBezTo>
                  <a:cubicBezTo>
                    <a:pt x="99" y="0"/>
                    <a:pt x="101" y="1"/>
                    <a:pt x="101" y="4"/>
                  </a:cubicBezTo>
                  <a:cubicBezTo>
                    <a:pt x="101" y="6"/>
                    <a:pt x="99" y="8"/>
                    <a:pt x="97" y="8"/>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9" name="Freeform 39"/>
            <p:cNvSpPr>
              <a:spLocks/>
            </p:cNvSpPr>
            <p:nvPr/>
          </p:nvSpPr>
          <p:spPr bwMode="auto">
            <a:xfrm>
              <a:off x="3598524" y="622219"/>
              <a:ext cx="312316" cy="30175"/>
            </a:xfrm>
            <a:custGeom>
              <a:avLst/>
              <a:gdLst>
                <a:gd name="T0" fmla="*/ 97 w 101"/>
                <a:gd name="T1" fmla="*/ 10 h 10"/>
                <a:gd name="T2" fmla="*/ 97 w 101"/>
                <a:gd name="T3" fmla="*/ 10 h 10"/>
                <a:gd name="T4" fmla="*/ 4 w 101"/>
                <a:gd name="T5" fmla="*/ 8 h 10"/>
                <a:gd name="T6" fmla="*/ 0 w 101"/>
                <a:gd name="T7" fmla="*/ 4 h 10"/>
                <a:gd name="T8" fmla="*/ 4 w 101"/>
                <a:gd name="T9" fmla="*/ 0 h 10"/>
                <a:gd name="T10" fmla="*/ 4 w 101"/>
                <a:gd name="T11" fmla="*/ 0 h 10"/>
                <a:gd name="T12" fmla="*/ 97 w 101"/>
                <a:gd name="T13" fmla="*/ 2 h 10"/>
                <a:gd name="T14" fmla="*/ 101 w 101"/>
                <a:gd name="T15" fmla="*/ 6 h 10"/>
                <a:gd name="T16" fmla="*/ 97 w 101"/>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0">
                  <a:moveTo>
                    <a:pt x="97" y="10"/>
                  </a:moveTo>
                  <a:cubicBezTo>
                    <a:pt x="97" y="10"/>
                    <a:pt x="97" y="10"/>
                    <a:pt x="97" y="10"/>
                  </a:cubicBezTo>
                  <a:cubicBezTo>
                    <a:pt x="4" y="8"/>
                    <a:pt x="4" y="8"/>
                    <a:pt x="4" y="8"/>
                  </a:cubicBezTo>
                  <a:cubicBezTo>
                    <a:pt x="2" y="8"/>
                    <a:pt x="0" y="6"/>
                    <a:pt x="0" y="4"/>
                  </a:cubicBezTo>
                  <a:cubicBezTo>
                    <a:pt x="0" y="2"/>
                    <a:pt x="2" y="0"/>
                    <a:pt x="4" y="0"/>
                  </a:cubicBezTo>
                  <a:cubicBezTo>
                    <a:pt x="4" y="0"/>
                    <a:pt x="4" y="0"/>
                    <a:pt x="4" y="0"/>
                  </a:cubicBezTo>
                  <a:cubicBezTo>
                    <a:pt x="97" y="2"/>
                    <a:pt x="97" y="2"/>
                    <a:pt x="97" y="2"/>
                  </a:cubicBezTo>
                  <a:cubicBezTo>
                    <a:pt x="99" y="2"/>
                    <a:pt x="101" y="3"/>
                    <a:pt x="101" y="6"/>
                  </a:cubicBezTo>
                  <a:cubicBezTo>
                    <a:pt x="101" y="8"/>
                    <a:pt x="99" y="10"/>
                    <a:pt x="97" y="10"/>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60" name="Freeform 40"/>
            <p:cNvSpPr>
              <a:spLocks/>
            </p:cNvSpPr>
            <p:nvPr/>
          </p:nvSpPr>
          <p:spPr bwMode="auto">
            <a:xfrm>
              <a:off x="3604559" y="853062"/>
              <a:ext cx="108632" cy="33193"/>
            </a:xfrm>
            <a:custGeom>
              <a:avLst/>
              <a:gdLst>
                <a:gd name="T0" fmla="*/ 0 w 35"/>
                <a:gd name="T1" fmla="*/ 11 h 11"/>
                <a:gd name="T2" fmla="*/ 0 w 35"/>
                <a:gd name="T3" fmla="*/ 10 h 11"/>
                <a:gd name="T4" fmla="*/ 0 w 35"/>
                <a:gd name="T5" fmla="*/ 10 h 11"/>
                <a:gd name="T6" fmla="*/ 11 w 35"/>
                <a:gd name="T7" fmla="*/ 0 h 11"/>
                <a:gd name="T8" fmla="*/ 12 w 35"/>
                <a:gd name="T9" fmla="*/ 0 h 11"/>
                <a:gd name="T10" fmla="*/ 13 w 35"/>
                <a:gd name="T11" fmla="*/ 1 h 11"/>
                <a:gd name="T12" fmla="*/ 13 w 35"/>
                <a:gd name="T13" fmla="*/ 8 h 11"/>
                <a:gd name="T14" fmla="*/ 16 w 35"/>
                <a:gd name="T15" fmla="*/ 6 h 11"/>
                <a:gd name="T16" fmla="*/ 19 w 35"/>
                <a:gd name="T17" fmla="*/ 4 h 11"/>
                <a:gd name="T18" fmla="*/ 20 w 35"/>
                <a:gd name="T19" fmla="*/ 4 h 11"/>
                <a:gd name="T20" fmla="*/ 20 w 35"/>
                <a:gd name="T21" fmla="*/ 5 h 11"/>
                <a:gd name="T22" fmla="*/ 20 w 35"/>
                <a:gd name="T23" fmla="*/ 6 h 11"/>
                <a:gd name="T24" fmla="*/ 23 w 35"/>
                <a:gd name="T25" fmla="*/ 4 h 11"/>
                <a:gd name="T26" fmla="*/ 24 w 35"/>
                <a:gd name="T27" fmla="*/ 4 h 11"/>
                <a:gd name="T28" fmla="*/ 29 w 35"/>
                <a:gd name="T29" fmla="*/ 7 h 11"/>
                <a:gd name="T30" fmla="*/ 30 w 35"/>
                <a:gd name="T31" fmla="*/ 6 h 11"/>
                <a:gd name="T32" fmla="*/ 31 w 35"/>
                <a:gd name="T33" fmla="*/ 6 h 11"/>
                <a:gd name="T34" fmla="*/ 35 w 35"/>
                <a:gd name="T35" fmla="*/ 6 h 11"/>
                <a:gd name="T36" fmla="*/ 35 w 35"/>
                <a:gd name="T37" fmla="*/ 6 h 11"/>
                <a:gd name="T38" fmla="*/ 35 w 35"/>
                <a:gd name="T39" fmla="*/ 7 h 11"/>
                <a:gd name="T40" fmla="*/ 31 w 35"/>
                <a:gd name="T41" fmla="*/ 7 h 11"/>
                <a:gd name="T42" fmla="*/ 29 w 35"/>
                <a:gd name="T43" fmla="*/ 9 h 11"/>
                <a:gd name="T44" fmla="*/ 23 w 35"/>
                <a:gd name="T45" fmla="*/ 6 h 11"/>
                <a:gd name="T46" fmla="*/ 19 w 35"/>
                <a:gd name="T47" fmla="*/ 7 h 11"/>
                <a:gd name="T48" fmla="*/ 18 w 35"/>
                <a:gd name="T49" fmla="*/ 6 h 11"/>
                <a:gd name="T50" fmla="*/ 17 w 35"/>
                <a:gd name="T51" fmla="*/ 7 h 11"/>
                <a:gd name="T52" fmla="*/ 11 w 35"/>
                <a:gd name="T53" fmla="*/ 9 h 11"/>
                <a:gd name="T54" fmla="*/ 11 w 35"/>
                <a:gd name="T55" fmla="*/ 8 h 11"/>
                <a:gd name="T56" fmla="*/ 11 w 35"/>
                <a:gd name="T57" fmla="*/ 3 h 11"/>
                <a:gd name="T58" fmla="*/ 0 w 35"/>
                <a:gd name="T5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11">
                  <a:moveTo>
                    <a:pt x="0" y="11"/>
                  </a:moveTo>
                  <a:cubicBezTo>
                    <a:pt x="0" y="11"/>
                    <a:pt x="0" y="11"/>
                    <a:pt x="0" y="10"/>
                  </a:cubicBezTo>
                  <a:cubicBezTo>
                    <a:pt x="0" y="10"/>
                    <a:pt x="0" y="10"/>
                    <a:pt x="0" y="10"/>
                  </a:cubicBezTo>
                  <a:cubicBezTo>
                    <a:pt x="2" y="10"/>
                    <a:pt x="9" y="4"/>
                    <a:pt x="11" y="0"/>
                  </a:cubicBezTo>
                  <a:cubicBezTo>
                    <a:pt x="11" y="0"/>
                    <a:pt x="12" y="0"/>
                    <a:pt x="12" y="0"/>
                  </a:cubicBezTo>
                  <a:cubicBezTo>
                    <a:pt x="12" y="0"/>
                    <a:pt x="13" y="0"/>
                    <a:pt x="13" y="1"/>
                  </a:cubicBezTo>
                  <a:cubicBezTo>
                    <a:pt x="13" y="8"/>
                    <a:pt x="13" y="8"/>
                    <a:pt x="13" y="8"/>
                  </a:cubicBezTo>
                  <a:cubicBezTo>
                    <a:pt x="13" y="8"/>
                    <a:pt x="15" y="7"/>
                    <a:pt x="16" y="6"/>
                  </a:cubicBezTo>
                  <a:cubicBezTo>
                    <a:pt x="17" y="5"/>
                    <a:pt x="18" y="4"/>
                    <a:pt x="19" y="4"/>
                  </a:cubicBezTo>
                  <a:cubicBezTo>
                    <a:pt x="20" y="4"/>
                    <a:pt x="20" y="4"/>
                    <a:pt x="20" y="4"/>
                  </a:cubicBezTo>
                  <a:cubicBezTo>
                    <a:pt x="20" y="4"/>
                    <a:pt x="20" y="5"/>
                    <a:pt x="20" y="5"/>
                  </a:cubicBezTo>
                  <a:cubicBezTo>
                    <a:pt x="20" y="5"/>
                    <a:pt x="20" y="6"/>
                    <a:pt x="20" y="6"/>
                  </a:cubicBezTo>
                  <a:cubicBezTo>
                    <a:pt x="20" y="6"/>
                    <a:pt x="22" y="5"/>
                    <a:pt x="23" y="4"/>
                  </a:cubicBezTo>
                  <a:cubicBezTo>
                    <a:pt x="23" y="4"/>
                    <a:pt x="23" y="4"/>
                    <a:pt x="24" y="4"/>
                  </a:cubicBezTo>
                  <a:cubicBezTo>
                    <a:pt x="25" y="5"/>
                    <a:pt x="27" y="8"/>
                    <a:pt x="29" y="7"/>
                  </a:cubicBezTo>
                  <a:cubicBezTo>
                    <a:pt x="29" y="7"/>
                    <a:pt x="30" y="7"/>
                    <a:pt x="30" y="6"/>
                  </a:cubicBezTo>
                  <a:cubicBezTo>
                    <a:pt x="30" y="6"/>
                    <a:pt x="30" y="6"/>
                    <a:pt x="31" y="6"/>
                  </a:cubicBezTo>
                  <a:cubicBezTo>
                    <a:pt x="35" y="6"/>
                    <a:pt x="35" y="6"/>
                    <a:pt x="35" y="6"/>
                  </a:cubicBezTo>
                  <a:cubicBezTo>
                    <a:pt x="35" y="6"/>
                    <a:pt x="35" y="6"/>
                    <a:pt x="35" y="6"/>
                  </a:cubicBezTo>
                  <a:cubicBezTo>
                    <a:pt x="35" y="7"/>
                    <a:pt x="35" y="7"/>
                    <a:pt x="35" y="7"/>
                  </a:cubicBezTo>
                  <a:cubicBezTo>
                    <a:pt x="31" y="7"/>
                    <a:pt x="31" y="7"/>
                    <a:pt x="31" y="7"/>
                  </a:cubicBezTo>
                  <a:cubicBezTo>
                    <a:pt x="31" y="8"/>
                    <a:pt x="30" y="9"/>
                    <a:pt x="29" y="9"/>
                  </a:cubicBezTo>
                  <a:cubicBezTo>
                    <a:pt x="27" y="9"/>
                    <a:pt x="25" y="7"/>
                    <a:pt x="23" y="6"/>
                  </a:cubicBezTo>
                  <a:cubicBezTo>
                    <a:pt x="22" y="7"/>
                    <a:pt x="20" y="8"/>
                    <a:pt x="19" y="7"/>
                  </a:cubicBezTo>
                  <a:cubicBezTo>
                    <a:pt x="18" y="7"/>
                    <a:pt x="18" y="7"/>
                    <a:pt x="18" y="6"/>
                  </a:cubicBezTo>
                  <a:cubicBezTo>
                    <a:pt x="18" y="6"/>
                    <a:pt x="17" y="7"/>
                    <a:pt x="17" y="7"/>
                  </a:cubicBezTo>
                  <a:cubicBezTo>
                    <a:pt x="15" y="9"/>
                    <a:pt x="13" y="11"/>
                    <a:pt x="11" y="9"/>
                  </a:cubicBezTo>
                  <a:cubicBezTo>
                    <a:pt x="11" y="9"/>
                    <a:pt x="11" y="9"/>
                    <a:pt x="11" y="8"/>
                  </a:cubicBezTo>
                  <a:cubicBezTo>
                    <a:pt x="11" y="3"/>
                    <a:pt x="11" y="3"/>
                    <a:pt x="11" y="3"/>
                  </a:cubicBezTo>
                  <a:cubicBezTo>
                    <a:pt x="8" y="7"/>
                    <a:pt x="2" y="11"/>
                    <a:pt x="0" y="11"/>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grpSp>
        <p:nvGrpSpPr>
          <p:cNvPr id="161" name="wireless"/>
          <p:cNvGrpSpPr/>
          <p:nvPr/>
        </p:nvGrpSpPr>
        <p:grpSpPr>
          <a:xfrm>
            <a:off x="3103058" y="2706310"/>
            <a:ext cx="543158" cy="333439"/>
            <a:chOff x="4829683" y="2497624"/>
            <a:chExt cx="543158" cy="333439"/>
          </a:xfrm>
        </p:grpSpPr>
        <p:sp>
          <p:nvSpPr>
            <p:cNvPr id="162" name="Freeform 41"/>
            <p:cNvSpPr>
              <a:spLocks/>
            </p:cNvSpPr>
            <p:nvPr/>
          </p:nvSpPr>
          <p:spPr bwMode="auto">
            <a:xfrm>
              <a:off x="4909648" y="2615308"/>
              <a:ext cx="380211" cy="141825"/>
            </a:xfrm>
            <a:custGeom>
              <a:avLst/>
              <a:gdLst>
                <a:gd name="T0" fmla="*/ 10 w 123"/>
                <a:gd name="T1" fmla="*/ 45 h 46"/>
                <a:gd name="T2" fmla="*/ 5 w 123"/>
                <a:gd name="T3" fmla="*/ 43 h 46"/>
                <a:gd name="T4" fmla="*/ 4 w 123"/>
                <a:gd name="T5" fmla="*/ 30 h 46"/>
                <a:gd name="T6" fmla="*/ 63 w 123"/>
                <a:gd name="T7" fmla="*/ 0 h 46"/>
                <a:gd name="T8" fmla="*/ 120 w 123"/>
                <a:gd name="T9" fmla="*/ 30 h 46"/>
                <a:gd name="T10" fmla="*/ 119 w 123"/>
                <a:gd name="T11" fmla="*/ 43 h 46"/>
                <a:gd name="T12" fmla="*/ 106 w 123"/>
                <a:gd name="T13" fmla="*/ 41 h 46"/>
                <a:gd name="T14" fmla="*/ 63 w 123"/>
                <a:gd name="T15" fmla="*/ 18 h 46"/>
                <a:gd name="T16" fmla="*/ 17 w 123"/>
                <a:gd name="T17" fmla="*/ 41 h 46"/>
                <a:gd name="T18" fmla="*/ 10 w 123"/>
                <a:gd name="T1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46">
                  <a:moveTo>
                    <a:pt x="10" y="45"/>
                  </a:moveTo>
                  <a:cubicBezTo>
                    <a:pt x="8" y="45"/>
                    <a:pt x="6" y="44"/>
                    <a:pt x="5" y="43"/>
                  </a:cubicBezTo>
                  <a:cubicBezTo>
                    <a:pt x="1" y="40"/>
                    <a:pt x="0" y="34"/>
                    <a:pt x="4" y="30"/>
                  </a:cubicBezTo>
                  <a:cubicBezTo>
                    <a:pt x="19" y="12"/>
                    <a:pt x="42" y="0"/>
                    <a:pt x="63" y="0"/>
                  </a:cubicBezTo>
                  <a:cubicBezTo>
                    <a:pt x="82" y="0"/>
                    <a:pt x="105" y="12"/>
                    <a:pt x="120" y="30"/>
                  </a:cubicBezTo>
                  <a:cubicBezTo>
                    <a:pt x="123" y="34"/>
                    <a:pt x="122" y="40"/>
                    <a:pt x="119" y="43"/>
                  </a:cubicBezTo>
                  <a:cubicBezTo>
                    <a:pt x="115" y="46"/>
                    <a:pt x="109" y="45"/>
                    <a:pt x="106" y="41"/>
                  </a:cubicBezTo>
                  <a:cubicBezTo>
                    <a:pt x="95" y="28"/>
                    <a:pt x="77" y="18"/>
                    <a:pt x="63" y="18"/>
                  </a:cubicBezTo>
                  <a:cubicBezTo>
                    <a:pt x="47" y="18"/>
                    <a:pt x="29" y="27"/>
                    <a:pt x="17" y="41"/>
                  </a:cubicBezTo>
                  <a:cubicBezTo>
                    <a:pt x="16" y="44"/>
                    <a:pt x="13" y="45"/>
                    <a:pt x="10"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sp>
          <p:nvSpPr>
            <p:cNvPr id="163" name="Freeform 42"/>
            <p:cNvSpPr>
              <a:spLocks/>
            </p:cNvSpPr>
            <p:nvPr/>
          </p:nvSpPr>
          <p:spPr bwMode="auto">
            <a:xfrm>
              <a:off x="4829683" y="2497624"/>
              <a:ext cx="543158" cy="188597"/>
            </a:xfrm>
            <a:custGeom>
              <a:avLst/>
              <a:gdLst>
                <a:gd name="T0" fmla="*/ 166 w 176"/>
                <a:gd name="T1" fmla="*/ 60 h 61"/>
                <a:gd name="T2" fmla="*/ 158 w 176"/>
                <a:gd name="T3" fmla="*/ 56 h 61"/>
                <a:gd name="T4" fmla="*/ 89 w 176"/>
                <a:gd name="T5" fmla="*/ 18 h 61"/>
                <a:gd name="T6" fmla="*/ 17 w 176"/>
                <a:gd name="T7" fmla="*/ 56 h 61"/>
                <a:gd name="T8" fmla="*/ 5 w 176"/>
                <a:gd name="T9" fmla="*/ 59 h 61"/>
                <a:gd name="T10" fmla="*/ 2 w 176"/>
                <a:gd name="T11" fmla="*/ 46 h 61"/>
                <a:gd name="T12" fmla="*/ 89 w 176"/>
                <a:gd name="T13" fmla="*/ 0 h 61"/>
                <a:gd name="T14" fmla="*/ 173 w 176"/>
                <a:gd name="T15" fmla="*/ 46 h 61"/>
                <a:gd name="T16" fmla="*/ 171 w 176"/>
                <a:gd name="T17" fmla="*/ 59 h 61"/>
                <a:gd name="T18" fmla="*/ 166 w 176"/>
                <a:gd name="T19"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61">
                  <a:moveTo>
                    <a:pt x="166" y="60"/>
                  </a:moveTo>
                  <a:cubicBezTo>
                    <a:pt x="163" y="60"/>
                    <a:pt x="160" y="59"/>
                    <a:pt x="158" y="56"/>
                  </a:cubicBezTo>
                  <a:cubicBezTo>
                    <a:pt x="142" y="34"/>
                    <a:pt x="114" y="18"/>
                    <a:pt x="89" y="18"/>
                  </a:cubicBezTo>
                  <a:cubicBezTo>
                    <a:pt x="62" y="18"/>
                    <a:pt x="34" y="33"/>
                    <a:pt x="17" y="56"/>
                  </a:cubicBezTo>
                  <a:cubicBezTo>
                    <a:pt x="14" y="60"/>
                    <a:pt x="9" y="61"/>
                    <a:pt x="5" y="59"/>
                  </a:cubicBezTo>
                  <a:cubicBezTo>
                    <a:pt x="1" y="56"/>
                    <a:pt x="0" y="50"/>
                    <a:pt x="2" y="46"/>
                  </a:cubicBezTo>
                  <a:cubicBezTo>
                    <a:pt x="22" y="18"/>
                    <a:pt x="56" y="0"/>
                    <a:pt x="89" y="0"/>
                  </a:cubicBezTo>
                  <a:cubicBezTo>
                    <a:pt x="120" y="0"/>
                    <a:pt x="154" y="19"/>
                    <a:pt x="173" y="46"/>
                  </a:cubicBezTo>
                  <a:cubicBezTo>
                    <a:pt x="176" y="50"/>
                    <a:pt x="175" y="56"/>
                    <a:pt x="171" y="59"/>
                  </a:cubicBezTo>
                  <a:cubicBezTo>
                    <a:pt x="169" y="60"/>
                    <a:pt x="167" y="60"/>
                    <a:pt x="166"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sp>
          <p:nvSpPr>
            <p:cNvPr id="164" name="Freeform 43"/>
            <p:cNvSpPr>
              <a:spLocks/>
            </p:cNvSpPr>
            <p:nvPr/>
          </p:nvSpPr>
          <p:spPr bwMode="auto">
            <a:xfrm>
              <a:off x="4986595" y="2732992"/>
              <a:ext cx="226316" cy="98071"/>
            </a:xfrm>
            <a:custGeom>
              <a:avLst/>
              <a:gdLst>
                <a:gd name="T0" fmla="*/ 10 w 73"/>
                <a:gd name="T1" fmla="*/ 31 h 32"/>
                <a:gd name="T2" fmla="*/ 4 w 73"/>
                <a:gd name="T3" fmla="*/ 29 h 32"/>
                <a:gd name="T4" fmla="*/ 4 w 73"/>
                <a:gd name="T5" fmla="*/ 16 h 32"/>
                <a:gd name="T6" fmla="*/ 38 w 73"/>
                <a:gd name="T7" fmla="*/ 0 h 32"/>
                <a:gd name="T8" fmla="*/ 70 w 73"/>
                <a:gd name="T9" fmla="*/ 16 h 32"/>
                <a:gd name="T10" fmla="*/ 70 w 73"/>
                <a:gd name="T11" fmla="*/ 29 h 32"/>
                <a:gd name="T12" fmla="*/ 57 w 73"/>
                <a:gd name="T13" fmla="*/ 29 h 32"/>
                <a:gd name="T14" fmla="*/ 38 w 73"/>
                <a:gd name="T15" fmla="*/ 18 h 32"/>
                <a:gd name="T16" fmla="*/ 16 w 73"/>
                <a:gd name="T17" fmla="*/ 29 h 32"/>
                <a:gd name="T18" fmla="*/ 10 w 73"/>
                <a:gd name="T19"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32">
                  <a:moveTo>
                    <a:pt x="10" y="31"/>
                  </a:moveTo>
                  <a:cubicBezTo>
                    <a:pt x="8" y="31"/>
                    <a:pt x="6" y="31"/>
                    <a:pt x="4" y="29"/>
                  </a:cubicBezTo>
                  <a:cubicBezTo>
                    <a:pt x="0" y="25"/>
                    <a:pt x="0" y="20"/>
                    <a:pt x="4" y="16"/>
                  </a:cubicBezTo>
                  <a:cubicBezTo>
                    <a:pt x="14" y="6"/>
                    <a:pt x="26" y="0"/>
                    <a:pt x="38" y="0"/>
                  </a:cubicBezTo>
                  <a:cubicBezTo>
                    <a:pt x="48" y="0"/>
                    <a:pt x="60" y="6"/>
                    <a:pt x="70" y="16"/>
                  </a:cubicBezTo>
                  <a:cubicBezTo>
                    <a:pt x="73" y="20"/>
                    <a:pt x="73" y="25"/>
                    <a:pt x="70" y="29"/>
                  </a:cubicBezTo>
                  <a:cubicBezTo>
                    <a:pt x="66" y="32"/>
                    <a:pt x="60" y="32"/>
                    <a:pt x="57" y="29"/>
                  </a:cubicBezTo>
                  <a:cubicBezTo>
                    <a:pt x="50" y="21"/>
                    <a:pt x="42" y="18"/>
                    <a:pt x="38" y="18"/>
                  </a:cubicBezTo>
                  <a:cubicBezTo>
                    <a:pt x="31" y="18"/>
                    <a:pt x="23" y="22"/>
                    <a:pt x="16" y="29"/>
                  </a:cubicBezTo>
                  <a:cubicBezTo>
                    <a:pt x="15" y="30"/>
                    <a:pt x="12" y="31"/>
                    <a:pt x="10"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sp>
        <p:nvSpPr>
          <p:cNvPr id="165" name="paper clip"/>
          <p:cNvSpPr>
            <a:spLocks/>
          </p:cNvSpPr>
          <p:nvPr/>
        </p:nvSpPr>
        <p:spPr bwMode="auto">
          <a:xfrm>
            <a:off x="2501058" y="2200871"/>
            <a:ext cx="200667" cy="499404"/>
          </a:xfrm>
          <a:custGeom>
            <a:avLst/>
            <a:gdLst>
              <a:gd name="T0" fmla="*/ 34 w 65"/>
              <a:gd name="T1" fmla="*/ 162 h 162"/>
              <a:gd name="T2" fmla="*/ 0 w 65"/>
              <a:gd name="T3" fmla="*/ 123 h 162"/>
              <a:gd name="T4" fmla="*/ 0 w 65"/>
              <a:gd name="T5" fmla="*/ 27 h 162"/>
              <a:gd name="T6" fmla="*/ 25 w 65"/>
              <a:gd name="T7" fmla="*/ 0 h 162"/>
              <a:gd name="T8" fmla="*/ 51 w 65"/>
              <a:gd name="T9" fmla="*/ 27 h 162"/>
              <a:gd name="T10" fmla="*/ 51 w 65"/>
              <a:gd name="T11" fmla="*/ 120 h 162"/>
              <a:gd name="T12" fmla="*/ 33 w 65"/>
              <a:gd name="T13" fmla="*/ 140 h 162"/>
              <a:gd name="T14" fmla="*/ 20 w 65"/>
              <a:gd name="T15" fmla="*/ 137 h 162"/>
              <a:gd name="T16" fmla="*/ 12 w 65"/>
              <a:gd name="T17" fmla="*/ 120 h 162"/>
              <a:gd name="T18" fmla="*/ 12 w 65"/>
              <a:gd name="T19" fmla="*/ 51 h 162"/>
              <a:gd name="T20" fmla="*/ 15 w 65"/>
              <a:gd name="T21" fmla="*/ 48 h 162"/>
              <a:gd name="T22" fmla="*/ 19 w 65"/>
              <a:gd name="T23" fmla="*/ 51 h 162"/>
              <a:gd name="T24" fmla="*/ 19 w 65"/>
              <a:gd name="T25" fmla="*/ 120 h 162"/>
              <a:gd name="T26" fmla="*/ 24 w 65"/>
              <a:gd name="T27" fmla="*/ 131 h 162"/>
              <a:gd name="T28" fmla="*/ 31 w 65"/>
              <a:gd name="T29" fmla="*/ 133 h 162"/>
              <a:gd name="T30" fmla="*/ 32 w 65"/>
              <a:gd name="T31" fmla="*/ 133 h 162"/>
              <a:gd name="T32" fmla="*/ 32 w 65"/>
              <a:gd name="T33" fmla="*/ 133 h 162"/>
              <a:gd name="T34" fmla="*/ 44 w 65"/>
              <a:gd name="T35" fmla="*/ 120 h 162"/>
              <a:gd name="T36" fmla="*/ 44 w 65"/>
              <a:gd name="T37" fmla="*/ 27 h 162"/>
              <a:gd name="T38" fmla="*/ 25 w 65"/>
              <a:gd name="T39" fmla="*/ 7 h 162"/>
              <a:gd name="T40" fmla="*/ 7 w 65"/>
              <a:gd name="T41" fmla="*/ 27 h 162"/>
              <a:gd name="T42" fmla="*/ 7 w 65"/>
              <a:gd name="T43" fmla="*/ 123 h 162"/>
              <a:gd name="T44" fmla="*/ 34 w 65"/>
              <a:gd name="T45" fmla="*/ 155 h 162"/>
              <a:gd name="T46" fmla="*/ 58 w 65"/>
              <a:gd name="T47" fmla="*/ 121 h 162"/>
              <a:gd name="T48" fmla="*/ 58 w 65"/>
              <a:gd name="T49" fmla="*/ 20 h 162"/>
              <a:gd name="T50" fmla="*/ 61 w 65"/>
              <a:gd name="T51" fmla="*/ 17 h 162"/>
              <a:gd name="T52" fmla="*/ 65 w 65"/>
              <a:gd name="T53" fmla="*/ 20 h 162"/>
              <a:gd name="T54" fmla="*/ 65 w 65"/>
              <a:gd name="T55" fmla="*/ 121 h 162"/>
              <a:gd name="T56" fmla="*/ 34 w 65"/>
              <a:gd name="T5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 h="162">
                <a:moveTo>
                  <a:pt x="34" y="162"/>
                </a:moveTo>
                <a:cubicBezTo>
                  <a:pt x="22" y="162"/>
                  <a:pt x="0" y="154"/>
                  <a:pt x="0" y="123"/>
                </a:cubicBezTo>
                <a:cubicBezTo>
                  <a:pt x="0" y="27"/>
                  <a:pt x="0" y="27"/>
                  <a:pt x="0" y="27"/>
                </a:cubicBezTo>
                <a:cubicBezTo>
                  <a:pt x="0" y="6"/>
                  <a:pt x="16" y="0"/>
                  <a:pt x="25" y="0"/>
                </a:cubicBezTo>
                <a:cubicBezTo>
                  <a:pt x="36" y="0"/>
                  <a:pt x="51" y="8"/>
                  <a:pt x="51" y="27"/>
                </a:cubicBezTo>
                <a:cubicBezTo>
                  <a:pt x="51" y="120"/>
                  <a:pt x="51" y="120"/>
                  <a:pt x="51" y="120"/>
                </a:cubicBezTo>
                <a:cubicBezTo>
                  <a:pt x="51" y="131"/>
                  <a:pt x="43" y="140"/>
                  <a:pt x="33" y="140"/>
                </a:cubicBezTo>
                <a:cubicBezTo>
                  <a:pt x="29" y="141"/>
                  <a:pt x="24" y="140"/>
                  <a:pt x="20" y="137"/>
                </a:cubicBezTo>
                <a:cubicBezTo>
                  <a:pt x="17" y="135"/>
                  <a:pt x="12" y="129"/>
                  <a:pt x="12" y="120"/>
                </a:cubicBezTo>
                <a:cubicBezTo>
                  <a:pt x="12" y="51"/>
                  <a:pt x="12" y="51"/>
                  <a:pt x="12" y="51"/>
                </a:cubicBezTo>
                <a:cubicBezTo>
                  <a:pt x="12" y="49"/>
                  <a:pt x="13" y="48"/>
                  <a:pt x="15" y="48"/>
                </a:cubicBezTo>
                <a:cubicBezTo>
                  <a:pt x="17" y="48"/>
                  <a:pt x="19" y="49"/>
                  <a:pt x="19" y="51"/>
                </a:cubicBezTo>
                <a:cubicBezTo>
                  <a:pt x="19" y="120"/>
                  <a:pt x="19" y="120"/>
                  <a:pt x="19" y="120"/>
                </a:cubicBezTo>
                <a:cubicBezTo>
                  <a:pt x="19" y="126"/>
                  <a:pt x="22" y="130"/>
                  <a:pt x="24" y="131"/>
                </a:cubicBezTo>
                <a:cubicBezTo>
                  <a:pt x="27" y="133"/>
                  <a:pt x="30" y="134"/>
                  <a:pt x="31" y="133"/>
                </a:cubicBezTo>
                <a:cubicBezTo>
                  <a:pt x="32" y="133"/>
                  <a:pt x="32" y="133"/>
                  <a:pt x="32" y="133"/>
                </a:cubicBezTo>
                <a:cubicBezTo>
                  <a:pt x="32" y="133"/>
                  <a:pt x="32" y="133"/>
                  <a:pt x="32" y="133"/>
                </a:cubicBezTo>
                <a:cubicBezTo>
                  <a:pt x="39" y="133"/>
                  <a:pt x="44" y="128"/>
                  <a:pt x="44" y="120"/>
                </a:cubicBezTo>
                <a:cubicBezTo>
                  <a:pt x="44" y="27"/>
                  <a:pt x="44" y="27"/>
                  <a:pt x="44" y="27"/>
                </a:cubicBezTo>
                <a:cubicBezTo>
                  <a:pt x="44" y="12"/>
                  <a:pt x="32" y="7"/>
                  <a:pt x="25" y="7"/>
                </a:cubicBezTo>
                <a:cubicBezTo>
                  <a:pt x="24" y="7"/>
                  <a:pt x="7" y="7"/>
                  <a:pt x="7" y="27"/>
                </a:cubicBezTo>
                <a:cubicBezTo>
                  <a:pt x="7" y="123"/>
                  <a:pt x="7" y="123"/>
                  <a:pt x="7" y="123"/>
                </a:cubicBezTo>
                <a:cubicBezTo>
                  <a:pt x="7" y="149"/>
                  <a:pt x="24" y="155"/>
                  <a:pt x="34" y="155"/>
                </a:cubicBezTo>
                <a:cubicBezTo>
                  <a:pt x="42" y="155"/>
                  <a:pt x="58" y="147"/>
                  <a:pt x="58" y="121"/>
                </a:cubicBezTo>
                <a:cubicBezTo>
                  <a:pt x="58" y="20"/>
                  <a:pt x="58" y="20"/>
                  <a:pt x="58" y="20"/>
                </a:cubicBezTo>
                <a:cubicBezTo>
                  <a:pt x="58" y="18"/>
                  <a:pt x="59" y="17"/>
                  <a:pt x="61" y="17"/>
                </a:cubicBezTo>
                <a:cubicBezTo>
                  <a:pt x="63" y="17"/>
                  <a:pt x="65" y="18"/>
                  <a:pt x="65" y="20"/>
                </a:cubicBezTo>
                <a:cubicBezTo>
                  <a:pt x="65" y="121"/>
                  <a:pt x="65" y="121"/>
                  <a:pt x="65" y="121"/>
                </a:cubicBezTo>
                <a:cubicBezTo>
                  <a:pt x="65" y="150"/>
                  <a:pt x="47" y="162"/>
                  <a:pt x="34" y="1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nvGrpSpPr>
          <p:cNvPr id="166" name="clock"/>
          <p:cNvGrpSpPr/>
          <p:nvPr/>
        </p:nvGrpSpPr>
        <p:grpSpPr>
          <a:xfrm>
            <a:off x="2633830" y="3234380"/>
            <a:ext cx="497895" cy="493369"/>
            <a:chOff x="4360455" y="3025694"/>
            <a:chExt cx="497895" cy="493369"/>
          </a:xfrm>
        </p:grpSpPr>
        <p:sp>
          <p:nvSpPr>
            <p:cNvPr id="167" name="Oval 45"/>
            <p:cNvSpPr>
              <a:spLocks noChangeArrowheads="1"/>
            </p:cNvSpPr>
            <p:nvPr/>
          </p:nvSpPr>
          <p:spPr bwMode="auto">
            <a:xfrm>
              <a:off x="4383086" y="3043799"/>
              <a:ext cx="452632" cy="455649"/>
            </a:xfrm>
            <a:prstGeom prst="ellipse">
              <a:avLst/>
            </a:pr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68" name="Freeform 46"/>
            <p:cNvSpPr>
              <a:spLocks/>
            </p:cNvSpPr>
            <p:nvPr/>
          </p:nvSpPr>
          <p:spPr bwMode="auto">
            <a:xfrm>
              <a:off x="4604876" y="3395343"/>
              <a:ext cx="9053" cy="45263"/>
            </a:xfrm>
            <a:custGeom>
              <a:avLst/>
              <a:gdLst>
                <a:gd name="T0" fmla="*/ 2 w 3"/>
                <a:gd name="T1" fmla="*/ 15 h 15"/>
                <a:gd name="T2" fmla="*/ 2 w 3"/>
                <a:gd name="T3" fmla="*/ 15 h 15"/>
                <a:gd name="T4" fmla="*/ 0 w 3"/>
                <a:gd name="T5" fmla="*/ 13 h 15"/>
                <a:gd name="T6" fmla="*/ 0 w 3"/>
                <a:gd name="T7" fmla="*/ 2 h 15"/>
                <a:gd name="T8" fmla="*/ 2 w 3"/>
                <a:gd name="T9" fmla="*/ 0 h 15"/>
                <a:gd name="T10" fmla="*/ 2 w 3"/>
                <a:gd name="T11" fmla="*/ 0 h 15"/>
                <a:gd name="T12" fmla="*/ 3 w 3"/>
                <a:gd name="T13" fmla="*/ 2 h 15"/>
                <a:gd name="T14" fmla="*/ 3 w 3"/>
                <a:gd name="T15" fmla="*/ 13 h 15"/>
                <a:gd name="T16" fmla="*/ 2 w 3"/>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2" y="15"/>
                  </a:moveTo>
                  <a:cubicBezTo>
                    <a:pt x="2" y="15"/>
                    <a:pt x="2" y="15"/>
                    <a:pt x="2" y="15"/>
                  </a:cubicBezTo>
                  <a:cubicBezTo>
                    <a:pt x="0" y="15"/>
                    <a:pt x="0" y="14"/>
                    <a:pt x="0" y="13"/>
                  </a:cubicBezTo>
                  <a:cubicBezTo>
                    <a:pt x="0" y="2"/>
                    <a:pt x="0" y="2"/>
                    <a:pt x="0" y="2"/>
                  </a:cubicBezTo>
                  <a:cubicBezTo>
                    <a:pt x="0" y="1"/>
                    <a:pt x="0" y="0"/>
                    <a:pt x="2" y="0"/>
                  </a:cubicBezTo>
                  <a:cubicBezTo>
                    <a:pt x="2" y="0"/>
                    <a:pt x="2" y="0"/>
                    <a:pt x="2" y="0"/>
                  </a:cubicBezTo>
                  <a:cubicBezTo>
                    <a:pt x="3" y="0"/>
                    <a:pt x="3" y="1"/>
                    <a:pt x="3" y="2"/>
                  </a:cubicBezTo>
                  <a:cubicBezTo>
                    <a:pt x="3" y="13"/>
                    <a:pt x="3" y="13"/>
                    <a:pt x="3" y="13"/>
                  </a:cubicBezTo>
                  <a:cubicBezTo>
                    <a:pt x="3" y="14"/>
                    <a:pt x="3" y="15"/>
                    <a:pt x="2"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69" name="Freeform 47"/>
            <p:cNvSpPr>
              <a:spLocks/>
            </p:cNvSpPr>
            <p:nvPr/>
          </p:nvSpPr>
          <p:spPr bwMode="auto">
            <a:xfrm>
              <a:off x="4604876" y="3102641"/>
              <a:ext cx="9053" cy="48281"/>
            </a:xfrm>
            <a:custGeom>
              <a:avLst/>
              <a:gdLst>
                <a:gd name="T0" fmla="*/ 2 w 3"/>
                <a:gd name="T1" fmla="*/ 16 h 16"/>
                <a:gd name="T2" fmla="*/ 0 w 3"/>
                <a:gd name="T3" fmla="*/ 14 h 16"/>
                <a:gd name="T4" fmla="*/ 0 w 3"/>
                <a:gd name="T5" fmla="*/ 2 h 16"/>
                <a:gd name="T6" fmla="*/ 2 w 3"/>
                <a:gd name="T7" fmla="*/ 0 h 16"/>
                <a:gd name="T8" fmla="*/ 3 w 3"/>
                <a:gd name="T9" fmla="*/ 2 h 16"/>
                <a:gd name="T10" fmla="*/ 3 w 3"/>
                <a:gd name="T11" fmla="*/ 14 h 16"/>
                <a:gd name="T12" fmla="*/ 2 w 3"/>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 h="16">
                  <a:moveTo>
                    <a:pt x="2" y="16"/>
                  </a:moveTo>
                  <a:cubicBezTo>
                    <a:pt x="0" y="16"/>
                    <a:pt x="0" y="15"/>
                    <a:pt x="0" y="14"/>
                  </a:cubicBezTo>
                  <a:cubicBezTo>
                    <a:pt x="0" y="2"/>
                    <a:pt x="0" y="2"/>
                    <a:pt x="0" y="2"/>
                  </a:cubicBezTo>
                  <a:cubicBezTo>
                    <a:pt x="0" y="1"/>
                    <a:pt x="0" y="0"/>
                    <a:pt x="2" y="0"/>
                  </a:cubicBezTo>
                  <a:cubicBezTo>
                    <a:pt x="3" y="0"/>
                    <a:pt x="3" y="1"/>
                    <a:pt x="3" y="2"/>
                  </a:cubicBezTo>
                  <a:cubicBezTo>
                    <a:pt x="3" y="14"/>
                    <a:pt x="3" y="14"/>
                    <a:pt x="3" y="14"/>
                  </a:cubicBezTo>
                  <a:cubicBezTo>
                    <a:pt x="3" y="15"/>
                    <a:pt x="3" y="16"/>
                    <a:pt x="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0" name="Freeform 48"/>
            <p:cNvSpPr>
              <a:spLocks/>
            </p:cNvSpPr>
            <p:nvPr/>
          </p:nvSpPr>
          <p:spPr bwMode="auto">
            <a:xfrm>
              <a:off x="4666735" y="3377238"/>
              <a:ext cx="30175" cy="42246"/>
            </a:xfrm>
            <a:custGeom>
              <a:avLst/>
              <a:gdLst>
                <a:gd name="T0" fmla="*/ 8 w 10"/>
                <a:gd name="T1" fmla="*/ 14 h 14"/>
                <a:gd name="T2" fmla="*/ 6 w 10"/>
                <a:gd name="T3" fmla="*/ 13 h 14"/>
                <a:gd name="T4" fmla="*/ 1 w 10"/>
                <a:gd name="T5" fmla="*/ 3 h 14"/>
                <a:gd name="T6" fmla="*/ 1 w 10"/>
                <a:gd name="T7" fmla="*/ 1 h 14"/>
                <a:gd name="T8" fmla="*/ 4 w 10"/>
                <a:gd name="T9" fmla="*/ 1 h 14"/>
                <a:gd name="T10" fmla="*/ 10 w 10"/>
                <a:gd name="T11" fmla="*/ 11 h 14"/>
                <a:gd name="T12" fmla="*/ 9 w 10"/>
                <a:gd name="T13" fmla="*/ 14 h 14"/>
                <a:gd name="T14" fmla="*/ 8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8" y="14"/>
                  </a:moveTo>
                  <a:cubicBezTo>
                    <a:pt x="7" y="14"/>
                    <a:pt x="7" y="14"/>
                    <a:pt x="6" y="13"/>
                  </a:cubicBezTo>
                  <a:cubicBezTo>
                    <a:pt x="1" y="3"/>
                    <a:pt x="1" y="3"/>
                    <a:pt x="1" y="3"/>
                  </a:cubicBezTo>
                  <a:cubicBezTo>
                    <a:pt x="0" y="2"/>
                    <a:pt x="0" y="1"/>
                    <a:pt x="1" y="1"/>
                  </a:cubicBezTo>
                  <a:cubicBezTo>
                    <a:pt x="2" y="0"/>
                    <a:pt x="3" y="0"/>
                    <a:pt x="4" y="1"/>
                  </a:cubicBezTo>
                  <a:cubicBezTo>
                    <a:pt x="10" y="11"/>
                    <a:pt x="10" y="11"/>
                    <a:pt x="10" y="11"/>
                  </a:cubicBezTo>
                  <a:cubicBezTo>
                    <a:pt x="10" y="12"/>
                    <a:pt x="10" y="13"/>
                    <a:pt x="9" y="14"/>
                  </a:cubicBezTo>
                  <a:cubicBezTo>
                    <a:pt x="9" y="14"/>
                    <a:pt x="8" y="14"/>
                    <a:pt x="8"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1" name="Freeform 49"/>
            <p:cNvSpPr>
              <a:spLocks/>
            </p:cNvSpPr>
            <p:nvPr/>
          </p:nvSpPr>
          <p:spPr bwMode="auto">
            <a:xfrm>
              <a:off x="4521893" y="3123764"/>
              <a:ext cx="30175" cy="43755"/>
            </a:xfrm>
            <a:custGeom>
              <a:avLst/>
              <a:gdLst>
                <a:gd name="T0" fmla="*/ 8 w 10"/>
                <a:gd name="T1" fmla="*/ 14 h 14"/>
                <a:gd name="T2" fmla="*/ 6 w 10"/>
                <a:gd name="T3" fmla="*/ 13 h 14"/>
                <a:gd name="T4" fmla="*/ 0 w 10"/>
                <a:gd name="T5" fmla="*/ 3 h 14"/>
                <a:gd name="T6" fmla="*/ 1 w 10"/>
                <a:gd name="T7" fmla="*/ 1 h 14"/>
                <a:gd name="T8" fmla="*/ 4 w 10"/>
                <a:gd name="T9" fmla="*/ 1 h 14"/>
                <a:gd name="T10" fmla="*/ 9 w 10"/>
                <a:gd name="T11" fmla="*/ 11 h 14"/>
                <a:gd name="T12" fmla="*/ 9 w 10"/>
                <a:gd name="T13" fmla="*/ 14 h 14"/>
                <a:gd name="T14" fmla="*/ 8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8" y="14"/>
                  </a:moveTo>
                  <a:cubicBezTo>
                    <a:pt x="7" y="14"/>
                    <a:pt x="6" y="14"/>
                    <a:pt x="6" y="13"/>
                  </a:cubicBezTo>
                  <a:cubicBezTo>
                    <a:pt x="0" y="3"/>
                    <a:pt x="0" y="3"/>
                    <a:pt x="0" y="3"/>
                  </a:cubicBezTo>
                  <a:cubicBezTo>
                    <a:pt x="0" y="3"/>
                    <a:pt x="0" y="1"/>
                    <a:pt x="1" y="1"/>
                  </a:cubicBezTo>
                  <a:cubicBezTo>
                    <a:pt x="2" y="0"/>
                    <a:pt x="3" y="1"/>
                    <a:pt x="4" y="1"/>
                  </a:cubicBezTo>
                  <a:cubicBezTo>
                    <a:pt x="9" y="11"/>
                    <a:pt x="9" y="11"/>
                    <a:pt x="9" y="11"/>
                  </a:cubicBezTo>
                  <a:cubicBezTo>
                    <a:pt x="10" y="12"/>
                    <a:pt x="10" y="13"/>
                    <a:pt x="9" y="14"/>
                  </a:cubicBezTo>
                  <a:cubicBezTo>
                    <a:pt x="8" y="14"/>
                    <a:pt x="8" y="14"/>
                    <a:pt x="8"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2" name="Freeform 50"/>
            <p:cNvSpPr>
              <a:spLocks/>
            </p:cNvSpPr>
            <p:nvPr/>
          </p:nvSpPr>
          <p:spPr bwMode="auto">
            <a:xfrm>
              <a:off x="4711998" y="3330466"/>
              <a:ext cx="46772" cy="30175"/>
            </a:xfrm>
            <a:custGeom>
              <a:avLst/>
              <a:gdLst>
                <a:gd name="T0" fmla="*/ 12 w 15"/>
                <a:gd name="T1" fmla="*/ 10 h 10"/>
                <a:gd name="T2" fmla="*/ 11 w 15"/>
                <a:gd name="T3" fmla="*/ 9 h 10"/>
                <a:gd name="T4" fmla="*/ 2 w 15"/>
                <a:gd name="T5" fmla="*/ 4 h 10"/>
                <a:gd name="T6" fmla="*/ 1 w 15"/>
                <a:gd name="T7" fmla="*/ 1 h 10"/>
                <a:gd name="T8" fmla="*/ 3 w 15"/>
                <a:gd name="T9" fmla="*/ 0 h 10"/>
                <a:gd name="T10" fmla="*/ 13 w 15"/>
                <a:gd name="T11" fmla="*/ 6 h 10"/>
                <a:gd name="T12" fmla="*/ 14 w 15"/>
                <a:gd name="T13" fmla="*/ 9 h 10"/>
                <a:gd name="T14" fmla="*/ 12 w 1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2" y="10"/>
                  </a:moveTo>
                  <a:cubicBezTo>
                    <a:pt x="12" y="10"/>
                    <a:pt x="12" y="10"/>
                    <a:pt x="11" y="9"/>
                  </a:cubicBezTo>
                  <a:cubicBezTo>
                    <a:pt x="2" y="4"/>
                    <a:pt x="2" y="4"/>
                    <a:pt x="2" y="4"/>
                  </a:cubicBezTo>
                  <a:cubicBezTo>
                    <a:pt x="1" y="3"/>
                    <a:pt x="0" y="2"/>
                    <a:pt x="1" y="1"/>
                  </a:cubicBezTo>
                  <a:cubicBezTo>
                    <a:pt x="1" y="0"/>
                    <a:pt x="3" y="0"/>
                    <a:pt x="3" y="0"/>
                  </a:cubicBezTo>
                  <a:cubicBezTo>
                    <a:pt x="13" y="6"/>
                    <a:pt x="13" y="6"/>
                    <a:pt x="13" y="6"/>
                  </a:cubicBezTo>
                  <a:cubicBezTo>
                    <a:pt x="14" y="7"/>
                    <a:pt x="15" y="8"/>
                    <a:pt x="14" y="9"/>
                  </a:cubicBezTo>
                  <a:cubicBezTo>
                    <a:pt x="14" y="9"/>
                    <a:pt x="13" y="10"/>
                    <a:pt x="12"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3" name="Freeform 51"/>
            <p:cNvSpPr>
              <a:spLocks/>
            </p:cNvSpPr>
            <p:nvPr/>
          </p:nvSpPr>
          <p:spPr bwMode="auto">
            <a:xfrm>
              <a:off x="4463051" y="3185624"/>
              <a:ext cx="42246" cy="27158"/>
            </a:xfrm>
            <a:custGeom>
              <a:avLst/>
              <a:gdLst>
                <a:gd name="T0" fmla="*/ 12 w 14"/>
                <a:gd name="T1" fmla="*/ 9 h 9"/>
                <a:gd name="T2" fmla="*/ 11 w 14"/>
                <a:gd name="T3" fmla="*/ 9 h 9"/>
                <a:gd name="T4" fmla="*/ 1 w 14"/>
                <a:gd name="T5" fmla="*/ 4 h 9"/>
                <a:gd name="T6" fmla="*/ 0 w 14"/>
                <a:gd name="T7" fmla="*/ 1 h 9"/>
                <a:gd name="T8" fmla="*/ 3 w 14"/>
                <a:gd name="T9" fmla="*/ 0 h 9"/>
                <a:gd name="T10" fmla="*/ 13 w 14"/>
                <a:gd name="T11" fmla="*/ 6 h 9"/>
                <a:gd name="T12" fmla="*/ 13 w 14"/>
                <a:gd name="T13" fmla="*/ 8 h 9"/>
                <a:gd name="T14" fmla="*/ 12 w 14"/>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12" y="9"/>
                  </a:moveTo>
                  <a:cubicBezTo>
                    <a:pt x="11" y="9"/>
                    <a:pt x="11" y="9"/>
                    <a:pt x="11" y="9"/>
                  </a:cubicBezTo>
                  <a:cubicBezTo>
                    <a:pt x="1" y="4"/>
                    <a:pt x="1" y="4"/>
                    <a:pt x="1" y="4"/>
                  </a:cubicBezTo>
                  <a:cubicBezTo>
                    <a:pt x="0" y="3"/>
                    <a:pt x="0" y="2"/>
                    <a:pt x="0" y="1"/>
                  </a:cubicBezTo>
                  <a:cubicBezTo>
                    <a:pt x="1" y="0"/>
                    <a:pt x="2" y="0"/>
                    <a:pt x="3" y="0"/>
                  </a:cubicBezTo>
                  <a:cubicBezTo>
                    <a:pt x="13" y="6"/>
                    <a:pt x="13" y="6"/>
                    <a:pt x="13" y="6"/>
                  </a:cubicBezTo>
                  <a:cubicBezTo>
                    <a:pt x="13" y="6"/>
                    <a:pt x="14" y="8"/>
                    <a:pt x="13" y="8"/>
                  </a:cubicBezTo>
                  <a:cubicBezTo>
                    <a:pt x="13" y="9"/>
                    <a:pt x="12" y="9"/>
                    <a:pt x="1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4" name="Freeform 52"/>
            <p:cNvSpPr>
              <a:spLocks/>
            </p:cNvSpPr>
            <p:nvPr/>
          </p:nvSpPr>
          <p:spPr bwMode="auto">
            <a:xfrm>
              <a:off x="4731613" y="3265589"/>
              <a:ext cx="45263" cy="12070"/>
            </a:xfrm>
            <a:custGeom>
              <a:avLst/>
              <a:gdLst>
                <a:gd name="T0" fmla="*/ 13 w 15"/>
                <a:gd name="T1" fmla="*/ 4 h 4"/>
                <a:gd name="T2" fmla="*/ 13 w 15"/>
                <a:gd name="T3" fmla="*/ 4 h 4"/>
                <a:gd name="T4" fmla="*/ 2 w 15"/>
                <a:gd name="T5" fmla="*/ 4 h 4"/>
                <a:gd name="T6" fmla="*/ 0 w 15"/>
                <a:gd name="T7" fmla="*/ 2 h 4"/>
                <a:gd name="T8" fmla="*/ 2 w 15"/>
                <a:gd name="T9" fmla="*/ 0 h 4"/>
                <a:gd name="T10" fmla="*/ 2 w 15"/>
                <a:gd name="T11" fmla="*/ 0 h 4"/>
                <a:gd name="T12" fmla="*/ 13 w 15"/>
                <a:gd name="T13" fmla="*/ 0 h 4"/>
                <a:gd name="T14" fmla="*/ 15 w 15"/>
                <a:gd name="T15" fmla="*/ 2 h 4"/>
                <a:gd name="T16" fmla="*/ 13 w 15"/>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
                  <a:moveTo>
                    <a:pt x="13" y="4"/>
                  </a:moveTo>
                  <a:cubicBezTo>
                    <a:pt x="13" y="4"/>
                    <a:pt x="13" y="4"/>
                    <a:pt x="13" y="4"/>
                  </a:cubicBezTo>
                  <a:cubicBezTo>
                    <a:pt x="2" y="4"/>
                    <a:pt x="2" y="4"/>
                    <a:pt x="2" y="4"/>
                  </a:cubicBezTo>
                  <a:cubicBezTo>
                    <a:pt x="1" y="4"/>
                    <a:pt x="0" y="3"/>
                    <a:pt x="0" y="2"/>
                  </a:cubicBezTo>
                  <a:cubicBezTo>
                    <a:pt x="0" y="1"/>
                    <a:pt x="1" y="0"/>
                    <a:pt x="2" y="0"/>
                  </a:cubicBezTo>
                  <a:cubicBezTo>
                    <a:pt x="2" y="0"/>
                    <a:pt x="2" y="0"/>
                    <a:pt x="2" y="0"/>
                  </a:cubicBezTo>
                  <a:cubicBezTo>
                    <a:pt x="13" y="0"/>
                    <a:pt x="13" y="0"/>
                    <a:pt x="13" y="0"/>
                  </a:cubicBezTo>
                  <a:cubicBezTo>
                    <a:pt x="15" y="0"/>
                    <a:pt x="15" y="1"/>
                    <a:pt x="15" y="2"/>
                  </a:cubicBezTo>
                  <a:cubicBezTo>
                    <a:pt x="15" y="3"/>
                    <a:pt x="15" y="4"/>
                    <a:pt x="1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5" name="Freeform 53"/>
            <p:cNvSpPr>
              <a:spLocks/>
            </p:cNvSpPr>
            <p:nvPr/>
          </p:nvSpPr>
          <p:spPr bwMode="auto">
            <a:xfrm>
              <a:off x="4440419" y="3265589"/>
              <a:ext cx="46772" cy="12070"/>
            </a:xfrm>
            <a:custGeom>
              <a:avLst/>
              <a:gdLst>
                <a:gd name="T0" fmla="*/ 13 w 15"/>
                <a:gd name="T1" fmla="*/ 4 h 4"/>
                <a:gd name="T2" fmla="*/ 13 w 15"/>
                <a:gd name="T3" fmla="*/ 4 h 4"/>
                <a:gd name="T4" fmla="*/ 2 w 15"/>
                <a:gd name="T5" fmla="*/ 4 h 4"/>
                <a:gd name="T6" fmla="*/ 0 w 15"/>
                <a:gd name="T7" fmla="*/ 2 h 4"/>
                <a:gd name="T8" fmla="*/ 2 w 15"/>
                <a:gd name="T9" fmla="*/ 0 h 4"/>
                <a:gd name="T10" fmla="*/ 2 w 15"/>
                <a:gd name="T11" fmla="*/ 0 h 4"/>
                <a:gd name="T12" fmla="*/ 13 w 15"/>
                <a:gd name="T13" fmla="*/ 0 h 4"/>
                <a:gd name="T14" fmla="*/ 15 w 15"/>
                <a:gd name="T15" fmla="*/ 2 h 4"/>
                <a:gd name="T16" fmla="*/ 13 w 15"/>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
                  <a:moveTo>
                    <a:pt x="13" y="4"/>
                  </a:moveTo>
                  <a:cubicBezTo>
                    <a:pt x="13" y="4"/>
                    <a:pt x="13" y="4"/>
                    <a:pt x="13" y="4"/>
                  </a:cubicBezTo>
                  <a:cubicBezTo>
                    <a:pt x="2" y="4"/>
                    <a:pt x="2" y="4"/>
                    <a:pt x="2" y="4"/>
                  </a:cubicBezTo>
                  <a:cubicBezTo>
                    <a:pt x="1" y="4"/>
                    <a:pt x="0" y="3"/>
                    <a:pt x="0" y="2"/>
                  </a:cubicBezTo>
                  <a:cubicBezTo>
                    <a:pt x="0" y="1"/>
                    <a:pt x="1" y="0"/>
                    <a:pt x="2" y="0"/>
                  </a:cubicBezTo>
                  <a:cubicBezTo>
                    <a:pt x="2" y="0"/>
                    <a:pt x="2" y="0"/>
                    <a:pt x="2" y="0"/>
                  </a:cubicBezTo>
                  <a:cubicBezTo>
                    <a:pt x="13" y="0"/>
                    <a:pt x="13" y="0"/>
                    <a:pt x="13" y="0"/>
                  </a:cubicBezTo>
                  <a:cubicBezTo>
                    <a:pt x="14" y="0"/>
                    <a:pt x="15" y="1"/>
                    <a:pt x="15" y="2"/>
                  </a:cubicBezTo>
                  <a:cubicBezTo>
                    <a:pt x="15" y="3"/>
                    <a:pt x="14" y="4"/>
                    <a:pt x="1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6" name="Freeform 54"/>
            <p:cNvSpPr>
              <a:spLocks/>
            </p:cNvSpPr>
            <p:nvPr/>
          </p:nvSpPr>
          <p:spPr bwMode="auto">
            <a:xfrm>
              <a:off x="4711998" y="3185624"/>
              <a:ext cx="46772" cy="27158"/>
            </a:xfrm>
            <a:custGeom>
              <a:avLst/>
              <a:gdLst>
                <a:gd name="T0" fmla="*/ 2 w 15"/>
                <a:gd name="T1" fmla="*/ 9 h 9"/>
                <a:gd name="T2" fmla="*/ 1 w 15"/>
                <a:gd name="T3" fmla="*/ 8 h 9"/>
                <a:gd name="T4" fmla="*/ 2 w 15"/>
                <a:gd name="T5" fmla="*/ 6 h 9"/>
                <a:gd name="T6" fmla="*/ 11 w 15"/>
                <a:gd name="T7" fmla="*/ 0 h 9"/>
                <a:gd name="T8" fmla="*/ 14 w 15"/>
                <a:gd name="T9" fmla="*/ 1 h 9"/>
                <a:gd name="T10" fmla="*/ 13 w 15"/>
                <a:gd name="T11" fmla="*/ 4 h 9"/>
                <a:gd name="T12" fmla="*/ 3 w 15"/>
                <a:gd name="T13" fmla="*/ 9 h 9"/>
                <a:gd name="T14" fmla="*/ 2 w 15"/>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9">
                  <a:moveTo>
                    <a:pt x="2" y="9"/>
                  </a:moveTo>
                  <a:cubicBezTo>
                    <a:pt x="2" y="9"/>
                    <a:pt x="1" y="9"/>
                    <a:pt x="1" y="8"/>
                  </a:cubicBezTo>
                  <a:cubicBezTo>
                    <a:pt x="0" y="8"/>
                    <a:pt x="1" y="6"/>
                    <a:pt x="2" y="6"/>
                  </a:cubicBezTo>
                  <a:cubicBezTo>
                    <a:pt x="11" y="0"/>
                    <a:pt x="11" y="0"/>
                    <a:pt x="11" y="0"/>
                  </a:cubicBezTo>
                  <a:cubicBezTo>
                    <a:pt x="12" y="0"/>
                    <a:pt x="13" y="0"/>
                    <a:pt x="14" y="1"/>
                  </a:cubicBezTo>
                  <a:cubicBezTo>
                    <a:pt x="15" y="2"/>
                    <a:pt x="14" y="3"/>
                    <a:pt x="13" y="4"/>
                  </a:cubicBezTo>
                  <a:cubicBezTo>
                    <a:pt x="3" y="9"/>
                    <a:pt x="3" y="9"/>
                    <a:pt x="3" y="9"/>
                  </a:cubicBezTo>
                  <a:cubicBezTo>
                    <a:pt x="3" y="9"/>
                    <a:pt x="3" y="9"/>
                    <a:pt x="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7" name="Freeform 55"/>
            <p:cNvSpPr>
              <a:spLocks/>
            </p:cNvSpPr>
            <p:nvPr/>
          </p:nvSpPr>
          <p:spPr bwMode="auto">
            <a:xfrm>
              <a:off x="4463051" y="3330466"/>
              <a:ext cx="42246" cy="30175"/>
            </a:xfrm>
            <a:custGeom>
              <a:avLst/>
              <a:gdLst>
                <a:gd name="T0" fmla="*/ 2 w 14"/>
                <a:gd name="T1" fmla="*/ 10 h 10"/>
                <a:gd name="T2" fmla="*/ 0 w 14"/>
                <a:gd name="T3" fmla="*/ 9 h 10"/>
                <a:gd name="T4" fmla="*/ 1 w 14"/>
                <a:gd name="T5" fmla="*/ 6 h 10"/>
                <a:gd name="T6" fmla="*/ 11 w 14"/>
                <a:gd name="T7" fmla="*/ 0 h 10"/>
                <a:gd name="T8" fmla="*/ 13 w 14"/>
                <a:gd name="T9" fmla="*/ 1 h 10"/>
                <a:gd name="T10" fmla="*/ 13 w 14"/>
                <a:gd name="T11" fmla="*/ 4 h 10"/>
                <a:gd name="T12" fmla="*/ 3 w 14"/>
                <a:gd name="T13" fmla="*/ 9 h 10"/>
                <a:gd name="T14" fmla="*/ 2 w 14"/>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0">
                  <a:moveTo>
                    <a:pt x="2" y="10"/>
                  </a:moveTo>
                  <a:cubicBezTo>
                    <a:pt x="1" y="10"/>
                    <a:pt x="0" y="9"/>
                    <a:pt x="0" y="9"/>
                  </a:cubicBezTo>
                  <a:cubicBezTo>
                    <a:pt x="0" y="8"/>
                    <a:pt x="0" y="7"/>
                    <a:pt x="1" y="6"/>
                  </a:cubicBezTo>
                  <a:cubicBezTo>
                    <a:pt x="11" y="0"/>
                    <a:pt x="11" y="0"/>
                    <a:pt x="11" y="0"/>
                  </a:cubicBezTo>
                  <a:cubicBezTo>
                    <a:pt x="12" y="0"/>
                    <a:pt x="13" y="0"/>
                    <a:pt x="13" y="1"/>
                  </a:cubicBezTo>
                  <a:cubicBezTo>
                    <a:pt x="14" y="2"/>
                    <a:pt x="13" y="3"/>
                    <a:pt x="13" y="4"/>
                  </a:cubicBezTo>
                  <a:cubicBezTo>
                    <a:pt x="3" y="9"/>
                    <a:pt x="3" y="9"/>
                    <a:pt x="3" y="9"/>
                  </a:cubicBezTo>
                  <a:cubicBezTo>
                    <a:pt x="2" y="10"/>
                    <a:pt x="2" y="10"/>
                    <a:pt x="2"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8" name="Freeform 56"/>
            <p:cNvSpPr>
              <a:spLocks/>
            </p:cNvSpPr>
            <p:nvPr/>
          </p:nvSpPr>
          <p:spPr bwMode="auto">
            <a:xfrm>
              <a:off x="4666735" y="3123764"/>
              <a:ext cx="30175" cy="43755"/>
            </a:xfrm>
            <a:custGeom>
              <a:avLst/>
              <a:gdLst>
                <a:gd name="T0" fmla="*/ 2 w 10"/>
                <a:gd name="T1" fmla="*/ 14 h 14"/>
                <a:gd name="T2" fmla="*/ 1 w 10"/>
                <a:gd name="T3" fmla="*/ 14 h 14"/>
                <a:gd name="T4" fmla="*/ 1 w 10"/>
                <a:gd name="T5" fmla="*/ 11 h 14"/>
                <a:gd name="T6" fmla="*/ 6 w 10"/>
                <a:gd name="T7" fmla="*/ 1 h 14"/>
                <a:gd name="T8" fmla="*/ 9 w 10"/>
                <a:gd name="T9" fmla="*/ 1 h 14"/>
                <a:gd name="T10" fmla="*/ 10 w 10"/>
                <a:gd name="T11" fmla="*/ 3 h 14"/>
                <a:gd name="T12" fmla="*/ 4 w 10"/>
                <a:gd name="T13" fmla="*/ 13 h 14"/>
                <a:gd name="T14" fmla="*/ 2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2" y="14"/>
                  </a:moveTo>
                  <a:cubicBezTo>
                    <a:pt x="2" y="14"/>
                    <a:pt x="2" y="14"/>
                    <a:pt x="1" y="14"/>
                  </a:cubicBezTo>
                  <a:cubicBezTo>
                    <a:pt x="0" y="13"/>
                    <a:pt x="0" y="12"/>
                    <a:pt x="1" y="11"/>
                  </a:cubicBezTo>
                  <a:cubicBezTo>
                    <a:pt x="6" y="1"/>
                    <a:pt x="6" y="1"/>
                    <a:pt x="6" y="1"/>
                  </a:cubicBezTo>
                  <a:cubicBezTo>
                    <a:pt x="7" y="1"/>
                    <a:pt x="8" y="0"/>
                    <a:pt x="9" y="1"/>
                  </a:cubicBezTo>
                  <a:cubicBezTo>
                    <a:pt x="10" y="1"/>
                    <a:pt x="10" y="3"/>
                    <a:pt x="10" y="3"/>
                  </a:cubicBezTo>
                  <a:cubicBezTo>
                    <a:pt x="4" y="13"/>
                    <a:pt x="4" y="13"/>
                    <a:pt x="4" y="13"/>
                  </a:cubicBezTo>
                  <a:cubicBezTo>
                    <a:pt x="4" y="14"/>
                    <a:pt x="3" y="14"/>
                    <a:pt x="2"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9" name="Freeform 57"/>
            <p:cNvSpPr>
              <a:spLocks/>
            </p:cNvSpPr>
            <p:nvPr/>
          </p:nvSpPr>
          <p:spPr bwMode="auto">
            <a:xfrm>
              <a:off x="4521893" y="3377238"/>
              <a:ext cx="30175" cy="42246"/>
            </a:xfrm>
            <a:custGeom>
              <a:avLst/>
              <a:gdLst>
                <a:gd name="T0" fmla="*/ 2 w 10"/>
                <a:gd name="T1" fmla="*/ 14 h 14"/>
                <a:gd name="T2" fmla="*/ 1 w 10"/>
                <a:gd name="T3" fmla="*/ 14 h 14"/>
                <a:gd name="T4" fmla="*/ 0 w 10"/>
                <a:gd name="T5" fmla="*/ 11 h 14"/>
                <a:gd name="T6" fmla="*/ 6 w 10"/>
                <a:gd name="T7" fmla="*/ 1 h 14"/>
                <a:gd name="T8" fmla="*/ 9 w 10"/>
                <a:gd name="T9" fmla="*/ 1 h 14"/>
                <a:gd name="T10" fmla="*/ 9 w 10"/>
                <a:gd name="T11" fmla="*/ 3 h 14"/>
                <a:gd name="T12" fmla="*/ 4 w 10"/>
                <a:gd name="T13" fmla="*/ 13 h 14"/>
                <a:gd name="T14" fmla="*/ 2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2" y="14"/>
                  </a:moveTo>
                  <a:cubicBezTo>
                    <a:pt x="2" y="14"/>
                    <a:pt x="1" y="14"/>
                    <a:pt x="1" y="14"/>
                  </a:cubicBezTo>
                  <a:cubicBezTo>
                    <a:pt x="0" y="13"/>
                    <a:pt x="0" y="12"/>
                    <a:pt x="0" y="11"/>
                  </a:cubicBezTo>
                  <a:cubicBezTo>
                    <a:pt x="6" y="1"/>
                    <a:pt x="6" y="1"/>
                    <a:pt x="6" y="1"/>
                  </a:cubicBezTo>
                  <a:cubicBezTo>
                    <a:pt x="7" y="0"/>
                    <a:pt x="8" y="0"/>
                    <a:pt x="9" y="1"/>
                  </a:cubicBezTo>
                  <a:cubicBezTo>
                    <a:pt x="10" y="1"/>
                    <a:pt x="10" y="2"/>
                    <a:pt x="9" y="3"/>
                  </a:cubicBezTo>
                  <a:cubicBezTo>
                    <a:pt x="4" y="13"/>
                    <a:pt x="4" y="13"/>
                    <a:pt x="4" y="13"/>
                  </a:cubicBezTo>
                  <a:cubicBezTo>
                    <a:pt x="3" y="14"/>
                    <a:pt x="3" y="14"/>
                    <a:pt x="2"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0" name="Freeform 58"/>
            <p:cNvSpPr>
              <a:spLocks noEditPoints="1"/>
            </p:cNvSpPr>
            <p:nvPr/>
          </p:nvSpPr>
          <p:spPr bwMode="auto">
            <a:xfrm>
              <a:off x="4360455" y="3025694"/>
              <a:ext cx="497895" cy="493369"/>
            </a:xfrm>
            <a:custGeom>
              <a:avLst/>
              <a:gdLst>
                <a:gd name="T0" fmla="*/ 81 w 161"/>
                <a:gd name="T1" fmla="*/ 160 h 160"/>
                <a:gd name="T2" fmla="*/ 0 w 161"/>
                <a:gd name="T3" fmla="*/ 80 h 160"/>
                <a:gd name="T4" fmla="*/ 81 w 161"/>
                <a:gd name="T5" fmla="*/ 0 h 160"/>
                <a:gd name="T6" fmla="*/ 161 w 161"/>
                <a:gd name="T7" fmla="*/ 80 h 160"/>
                <a:gd name="T8" fmla="*/ 81 w 161"/>
                <a:gd name="T9" fmla="*/ 160 h 160"/>
                <a:gd name="T10" fmla="*/ 81 w 161"/>
                <a:gd name="T11" fmla="*/ 10 h 160"/>
                <a:gd name="T12" fmla="*/ 11 w 161"/>
                <a:gd name="T13" fmla="*/ 80 h 160"/>
                <a:gd name="T14" fmla="*/ 81 w 161"/>
                <a:gd name="T15" fmla="*/ 150 h 160"/>
                <a:gd name="T16" fmla="*/ 150 w 161"/>
                <a:gd name="T17" fmla="*/ 80 h 160"/>
                <a:gd name="T18" fmla="*/ 81 w 161"/>
                <a:gd name="T19" fmla="*/ 1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160">
                  <a:moveTo>
                    <a:pt x="81" y="160"/>
                  </a:moveTo>
                  <a:cubicBezTo>
                    <a:pt x="36" y="160"/>
                    <a:pt x="0" y="124"/>
                    <a:pt x="0" y="80"/>
                  </a:cubicBezTo>
                  <a:cubicBezTo>
                    <a:pt x="0" y="36"/>
                    <a:pt x="36" y="0"/>
                    <a:pt x="81" y="0"/>
                  </a:cubicBezTo>
                  <a:cubicBezTo>
                    <a:pt x="125" y="0"/>
                    <a:pt x="161" y="36"/>
                    <a:pt x="161" y="80"/>
                  </a:cubicBezTo>
                  <a:cubicBezTo>
                    <a:pt x="161" y="124"/>
                    <a:pt x="125" y="160"/>
                    <a:pt x="81" y="160"/>
                  </a:cubicBezTo>
                  <a:close/>
                  <a:moveTo>
                    <a:pt x="81" y="10"/>
                  </a:moveTo>
                  <a:cubicBezTo>
                    <a:pt x="42" y="10"/>
                    <a:pt x="11" y="42"/>
                    <a:pt x="11" y="80"/>
                  </a:cubicBezTo>
                  <a:cubicBezTo>
                    <a:pt x="11" y="119"/>
                    <a:pt x="42" y="150"/>
                    <a:pt x="81" y="150"/>
                  </a:cubicBezTo>
                  <a:cubicBezTo>
                    <a:pt x="119" y="150"/>
                    <a:pt x="150" y="119"/>
                    <a:pt x="150" y="80"/>
                  </a:cubicBezTo>
                  <a:cubicBezTo>
                    <a:pt x="150" y="42"/>
                    <a:pt x="119" y="10"/>
                    <a:pt x="81"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1" name="Freeform 59"/>
            <p:cNvSpPr>
              <a:spLocks noEditPoints="1"/>
            </p:cNvSpPr>
            <p:nvPr/>
          </p:nvSpPr>
          <p:spPr bwMode="auto">
            <a:xfrm>
              <a:off x="4407226" y="3070957"/>
              <a:ext cx="404351" cy="404351"/>
            </a:xfrm>
            <a:custGeom>
              <a:avLst/>
              <a:gdLst>
                <a:gd name="T0" fmla="*/ 66 w 131"/>
                <a:gd name="T1" fmla="*/ 131 h 131"/>
                <a:gd name="T2" fmla="*/ 0 w 131"/>
                <a:gd name="T3" fmla="*/ 65 h 131"/>
                <a:gd name="T4" fmla="*/ 66 w 131"/>
                <a:gd name="T5" fmla="*/ 0 h 131"/>
                <a:gd name="T6" fmla="*/ 131 w 131"/>
                <a:gd name="T7" fmla="*/ 65 h 131"/>
                <a:gd name="T8" fmla="*/ 66 w 131"/>
                <a:gd name="T9" fmla="*/ 131 h 131"/>
                <a:gd name="T10" fmla="*/ 66 w 131"/>
                <a:gd name="T11" fmla="*/ 2 h 131"/>
                <a:gd name="T12" fmla="*/ 3 w 131"/>
                <a:gd name="T13" fmla="*/ 65 h 131"/>
                <a:gd name="T14" fmla="*/ 66 w 131"/>
                <a:gd name="T15" fmla="*/ 128 h 131"/>
                <a:gd name="T16" fmla="*/ 128 w 131"/>
                <a:gd name="T17" fmla="*/ 65 h 131"/>
                <a:gd name="T18" fmla="*/ 66 w 131"/>
                <a:gd name="T19"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31">
                  <a:moveTo>
                    <a:pt x="66" y="131"/>
                  </a:moveTo>
                  <a:cubicBezTo>
                    <a:pt x="29" y="131"/>
                    <a:pt x="0" y="101"/>
                    <a:pt x="0" y="65"/>
                  </a:cubicBezTo>
                  <a:cubicBezTo>
                    <a:pt x="0" y="29"/>
                    <a:pt x="29" y="0"/>
                    <a:pt x="66" y="0"/>
                  </a:cubicBezTo>
                  <a:cubicBezTo>
                    <a:pt x="102" y="0"/>
                    <a:pt x="131" y="29"/>
                    <a:pt x="131" y="65"/>
                  </a:cubicBezTo>
                  <a:cubicBezTo>
                    <a:pt x="131" y="101"/>
                    <a:pt x="102" y="131"/>
                    <a:pt x="66" y="131"/>
                  </a:cubicBezTo>
                  <a:close/>
                  <a:moveTo>
                    <a:pt x="66" y="2"/>
                  </a:moveTo>
                  <a:cubicBezTo>
                    <a:pt x="31" y="2"/>
                    <a:pt x="3" y="31"/>
                    <a:pt x="3" y="65"/>
                  </a:cubicBezTo>
                  <a:cubicBezTo>
                    <a:pt x="3" y="100"/>
                    <a:pt x="31" y="128"/>
                    <a:pt x="66" y="128"/>
                  </a:cubicBezTo>
                  <a:cubicBezTo>
                    <a:pt x="100" y="128"/>
                    <a:pt x="128" y="100"/>
                    <a:pt x="128" y="65"/>
                  </a:cubicBezTo>
                  <a:cubicBezTo>
                    <a:pt x="128" y="31"/>
                    <a:pt x="100" y="2"/>
                    <a:pt x="6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2" name="Freeform 60"/>
            <p:cNvSpPr>
              <a:spLocks/>
            </p:cNvSpPr>
            <p:nvPr/>
          </p:nvSpPr>
          <p:spPr bwMode="auto">
            <a:xfrm>
              <a:off x="4598841" y="3161484"/>
              <a:ext cx="18105" cy="110141"/>
            </a:xfrm>
            <a:custGeom>
              <a:avLst/>
              <a:gdLst>
                <a:gd name="T0" fmla="*/ 3 w 6"/>
                <a:gd name="T1" fmla="*/ 36 h 36"/>
                <a:gd name="T2" fmla="*/ 0 w 6"/>
                <a:gd name="T3" fmla="*/ 33 h 36"/>
                <a:gd name="T4" fmla="*/ 0 w 6"/>
                <a:gd name="T5" fmla="*/ 2 h 36"/>
                <a:gd name="T6" fmla="*/ 3 w 6"/>
                <a:gd name="T7" fmla="*/ 0 h 36"/>
                <a:gd name="T8" fmla="*/ 6 w 6"/>
                <a:gd name="T9" fmla="*/ 2 h 36"/>
                <a:gd name="T10" fmla="*/ 6 w 6"/>
                <a:gd name="T11" fmla="*/ 33 h 36"/>
                <a:gd name="T12" fmla="*/ 3 w 6"/>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6" h="36">
                  <a:moveTo>
                    <a:pt x="3" y="36"/>
                  </a:moveTo>
                  <a:cubicBezTo>
                    <a:pt x="2" y="36"/>
                    <a:pt x="0" y="34"/>
                    <a:pt x="0" y="33"/>
                  </a:cubicBezTo>
                  <a:cubicBezTo>
                    <a:pt x="0" y="2"/>
                    <a:pt x="0" y="2"/>
                    <a:pt x="0" y="2"/>
                  </a:cubicBezTo>
                  <a:cubicBezTo>
                    <a:pt x="0" y="1"/>
                    <a:pt x="2" y="0"/>
                    <a:pt x="3" y="0"/>
                  </a:cubicBezTo>
                  <a:cubicBezTo>
                    <a:pt x="4" y="0"/>
                    <a:pt x="6" y="1"/>
                    <a:pt x="6" y="2"/>
                  </a:cubicBezTo>
                  <a:cubicBezTo>
                    <a:pt x="6" y="33"/>
                    <a:pt x="6" y="33"/>
                    <a:pt x="6" y="33"/>
                  </a:cubicBezTo>
                  <a:cubicBezTo>
                    <a:pt x="6" y="34"/>
                    <a:pt x="4" y="36"/>
                    <a:pt x="3"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3" name="Freeform 61"/>
            <p:cNvSpPr>
              <a:spLocks/>
            </p:cNvSpPr>
            <p:nvPr/>
          </p:nvSpPr>
          <p:spPr bwMode="auto">
            <a:xfrm>
              <a:off x="4604876" y="3262571"/>
              <a:ext cx="101088" cy="15088"/>
            </a:xfrm>
            <a:custGeom>
              <a:avLst/>
              <a:gdLst>
                <a:gd name="T0" fmla="*/ 30 w 33"/>
                <a:gd name="T1" fmla="*/ 5 h 5"/>
                <a:gd name="T2" fmla="*/ 3 w 33"/>
                <a:gd name="T3" fmla="*/ 5 h 5"/>
                <a:gd name="T4" fmla="*/ 0 w 33"/>
                <a:gd name="T5" fmla="*/ 3 h 5"/>
                <a:gd name="T6" fmla="*/ 3 w 33"/>
                <a:gd name="T7" fmla="*/ 0 h 5"/>
                <a:gd name="T8" fmla="*/ 30 w 33"/>
                <a:gd name="T9" fmla="*/ 0 h 5"/>
                <a:gd name="T10" fmla="*/ 33 w 33"/>
                <a:gd name="T11" fmla="*/ 3 h 5"/>
                <a:gd name="T12" fmla="*/ 30 w 3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3" h="5">
                  <a:moveTo>
                    <a:pt x="30" y="5"/>
                  </a:moveTo>
                  <a:cubicBezTo>
                    <a:pt x="3" y="5"/>
                    <a:pt x="3" y="5"/>
                    <a:pt x="3" y="5"/>
                  </a:cubicBezTo>
                  <a:cubicBezTo>
                    <a:pt x="1" y="5"/>
                    <a:pt x="0" y="4"/>
                    <a:pt x="0" y="3"/>
                  </a:cubicBezTo>
                  <a:cubicBezTo>
                    <a:pt x="0" y="1"/>
                    <a:pt x="1" y="0"/>
                    <a:pt x="3" y="0"/>
                  </a:cubicBezTo>
                  <a:cubicBezTo>
                    <a:pt x="30" y="0"/>
                    <a:pt x="30" y="0"/>
                    <a:pt x="30" y="0"/>
                  </a:cubicBezTo>
                  <a:cubicBezTo>
                    <a:pt x="32" y="0"/>
                    <a:pt x="33" y="1"/>
                    <a:pt x="33" y="3"/>
                  </a:cubicBezTo>
                  <a:cubicBezTo>
                    <a:pt x="33" y="4"/>
                    <a:pt x="32" y="5"/>
                    <a:pt x="3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4" name="Oval 62"/>
            <p:cNvSpPr>
              <a:spLocks noChangeArrowheads="1"/>
            </p:cNvSpPr>
            <p:nvPr/>
          </p:nvSpPr>
          <p:spPr bwMode="auto">
            <a:xfrm>
              <a:off x="4589788" y="3253518"/>
              <a:ext cx="36211" cy="3621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grpSp>
        <p:nvGrpSpPr>
          <p:cNvPr id="185" name="calculator"/>
          <p:cNvGrpSpPr/>
          <p:nvPr/>
        </p:nvGrpSpPr>
        <p:grpSpPr>
          <a:xfrm>
            <a:off x="1048110" y="944064"/>
            <a:ext cx="274597" cy="484316"/>
            <a:chOff x="2774735" y="735378"/>
            <a:chExt cx="274597" cy="484316"/>
          </a:xfrm>
        </p:grpSpPr>
        <p:sp>
          <p:nvSpPr>
            <p:cNvPr id="186" name="Freeform 63"/>
            <p:cNvSpPr>
              <a:spLocks/>
            </p:cNvSpPr>
            <p:nvPr/>
          </p:nvSpPr>
          <p:spPr bwMode="auto">
            <a:xfrm>
              <a:off x="2780770" y="741413"/>
              <a:ext cx="262526" cy="472246"/>
            </a:xfrm>
            <a:custGeom>
              <a:avLst/>
              <a:gdLst>
                <a:gd name="T0" fmla="*/ 85 w 85"/>
                <a:gd name="T1" fmla="*/ 142 h 153"/>
                <a:gd name="T2" fmla="*/ 74 w 85"/>
                <a:gd name="T3" fmla="*/ 153 h 153"/>
                <a:gd name="T4" fmla="*/ 11 w 85"/>
                <a:gd name="T5" fmla="*/ 153 h 153"/>
                <a:gd name="T6" fmla="*/ 0 w 85"/>
                <a:gd name="T7" fmla="*/ 142 h 153"/>
                <a:gd name="T8" fmla="*/ 0 w 85"/>
                <a:gd name="T9" fmla="*/ 11 h 153"/>
                <a:gd name="T10" fmla="*/ 11 w 85"/>
                <a:gd name="T11" fmla="*/ 0 h 153"/>
                <a:gd name="T12" fmla="*/ 74 w 85"/>
                <a:gd name="T13" fmla="*/ 0 h 153"/>
                <a:gd name="T14" fmla="*/ 85 w 85"/>
                <a:gd name="T15" fmla="*/ 11 h 153"/>
                <a:gd name="T16" fmla="*/ 85 w 85"/>
                <a:gd name="T17" fmla="*/ 14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53">
                  <a:moveTo>
                    <a:pt x="85" y="142"/>
                  </a:moveTo>
                  <a:cubicBezTo>
                    <a:pt x="85" y="148"/>
                    <a:pt x="80" y="153"/>
                    <a:pt x="74" y="153"/>
                  </a:cubicBezTo>
                  <a:cubicBezTo>
                    <a:pt x="11" y="153"/>
                    <a:pt x="11" y="153"/>
                    <a:pt x="11" y="153"/>
                  </a:cubicBezTo>
                  <a:cubicBezTo>
                    <a:pt x="5" y="153"/>
                    <a:pt x="0" y="148"/>
                    <a:pt x="0" y="142"/>
                  </a:cubicBezTo>
                  <a:cubicBezTo>
                    <a:pt x="0" y="11"/>
                    <a:pt x="0" y="11"/>
                    <a:pt x="0" y="11"/>
                  </a:cubicBezTo>
                  <a:cubicBezTo>
                    <a:pt x="0" y="5"/>
                    <a:pt x="5" y="0"/>
                    <a:pt x="11" y="0"/>
                  </a:cubicBezTo>
                  <a:cubicBezTo>
                    <a:pt x="74" y="0"/>
                    <a:pt x="74" y="0"/>
                    <a:pt x="74" y="0"/>
                  </a:cubicBezTo>
                  <a:cubicBezTo>
                    <a:pt x="80" y="0"/>
                    <a:pt x="85" y="5"/>
                    <a:pt x="85" y="11"/>
                  </a:cubicBezTo>
                  <a:lnTo>
                    <a:pt x="85" y="142"/>
                  </a:ln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7" name="Freeform 64"/>
            <p:cNvSpPr>
              <a:spLocks noEditPoints="1"/>
            </p:cNvSpPr>
            <p:nvPr/>
          </p:nvSpPr>
          <p:spPr bwMode="auto">
            <a:xfrm>
              <a:off x="2774735" y="735378"/>
              <a:ext cx="274597" cy="484316"/>
            </a:xfrm>
            <a:custGeom>
              <a:avLst/>
              <a:gdLst>
                <a:gd name="T0" fmla="*/ 76 w 89"/>
                <a:gd name="T1" fmla="*/ 157 h 157"/>
                <a:gd name="T2" fmla="*/ 13 w 89"/>
                <a:gd name="T3" fmla="*/ 157 h 157"/>
                <a:gd name="T4" fmla="*/ 0 w 89"/>
                <a:gd name="T5" fmla="*/ 144 h 157"/>
                <a:gd name="T6" fmla="*/ 0 w 89"/>
                <a:gd name="T7" fmla="*/ 13 h 157"/>
                <a:gd name="T8" fmla="*/ 13 w 89"/>
                <a:gd name="T9" fmla="*/ 0 h 157"/>
                <a:gd name="T10" fmla="*/ 76 w 89"/>
                <a:gd name="T11" fmla="*/ 0 h 157"/>
                <a:gd name="T12" fmla="*/ 89 w 89"/>
                <a:gd name="T13" fmla="*/ 13 h 157"/>
                <a:gd name="T14" fmla="*/ 89 w 89"/>
                <a:gd name="T15" fmla="*/ 144 h 157"/>
                <a:gd name="T16" fmla="*/ 76 w 89"/>
                <a:gd name="T17" fmla="*/ 157 h 157"/>
                <a:gd name="T18" fmla="*/ 13 w 89"/>
                <a:gd name="T19" fmla="*/ 4 h 157"/>
                <a:gd name="T20" fmla="*/ 4 w 89"/>
                <a:gd name="T21" fmla="*/ 13 h 157"/>
                <a:gd name="T22" fmla="*/ 4 w 89"/>
                <a:gd name="T23" fmla="*/ 144 h 157"/>
                <a:gd name="T24" fmla="*/ 13 w 89"/>
                <a:gd name="T25" fmla="*/ 153 h 157"/>
                <a:gd name="T26" fmla="*/ 76 w 89"/>
                <a:gd name="T27" fmla="*/ 153 h 157"/>
                <a:gd name="T28" fmla="*/ 84 w 89"/>
                <a:gd name="T29" fmla="*/ 144 h 157"/>
                <a:gd name="T30" fmla="*/ 84 w 89"/>
                <a:gd name="T31" fmla="*/ 13 h 157"/>
                <a:gd name="T32" fmla="*/ 76 w 89"/>
                <a:gd name="T33" fmla="*/ 4 h 157"/>
                <a:gd name="T34" fmla="*/ 13 w 89"/>
                <a:gd name="T35" fmla="*/ 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 h="157">
                  <a:moveTo>
                    <a:pt x="76" y="157"/>
                  </a:moveTo>
                  <a:cubicBezTo>
                    <a:pt x="13" y="157"/>
                    <a:pt x="13" y="157"/>
                    <a:pt x="13" y="157"/>
                  </a:cubicBezTo>
                  <a:cubicBezTo>
                    <a:pt x="6" y="157"/>
                    <a:pt x="0" y="151"/>
                    <a:pt x="0" y="144"/>
                  </a:cubicBezTo>
                  <a:cubicBezTo>
                    <a:pt x="0" y="13"/>
                    <a:pt x="0" y="13"/>
                    <a:pt x="0" y="13"/>
                  </a:cubicBezTo>
                  <a:cubicBezTo>
                    <a:pt x="0" y="6"/>
                    <a:pt x="6" y="0"/>
                    <a:pt x="13" y="0"/>
                  </a:cubicBezTo>
                  <a:cubicBezTo>
                    <a:pt x="76" y="0"/>
                    <a:pt x="76" y="0"/>
                    <a:pt x="76" y="0"/>
                  </a:cubicBezTo>
                  <a:cubicBezTo>
                    <a:pt x="83" y="0"/>
                    <a:pt x="89" y="6"/>
                    <a:pt x="89" y="13"/>
                  </a:cubicBezTo>
                  <a:cubicBezTo>
                    <a:pt x="89" y="144"/>
                    <a:pt x="89" y="144"/>
                    <a:pt x="89" y="144"/>
                  </a:cubicBezTo>
                  <a:cubicBezTo>
                    <a:pt x="89" y="151"/>
                    <a:pt x="83" y="157"/>
                    <a:pt x="76" y="157"/>
                  </a:cubicBezTo>
                  <a:close/>
                  <a:moveTo>
                    <a:pt x="13" y="4"/>
                  </a:moveTo>
                  <a:cubicBezTo>
                    <a:pt x="8" y="4"/>
                    <a:pt x="4" y="8"/>
                    <a:pt x="4" y="13"/>
                  </a:cubicBezTo>
                  <a:cubicBezTo>
                    <a:pt x="4" y="144"/>
                    <a:pt x="4" y="144"/>
                    <a:pt x="4" y="144"/>
                  </a:cubicBezTo>
                  <a:cubicBezTo>
                    <a:pt x="4" y="149"/>
                    <a:pt x="8" y="153"/>
                    <a:pt x="13" y="153"/>
                  </a:cubicBezTo>
                  <a:cubicBezTo>
                    <a:pt x="76" y="153"/>
                    <a:pt x="76" y="153"/>
                    <a:pt x="76" y="153"/>
                  </a:cubicBezTo>
                  <a:cubicBezTo>
                    <a:pt x="81" y="153"/>
                    <a:pt x="84" y="149"/>
                    <a:pt x="84" y="144"/>
                  </a:cubicBezTo>
                  <a:cubicBezTo>
                    <a:pt x="84" y="13"/>
                    <a:pt x="84" y="13"/>
                    <a:pt x="84" y="13"/>
                  </a:cubicBezTo>
                  <a:cubicBezTo>
                    <a:pt x="84" y="8"/>
                    <a:pt x="81" y="4"/>
                    <a:pt x="76" y="4"/>
                  </a:cubicBez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8" name="Freeform 65"/>
            <p:cNvSpPr>
              <a:spLocks/>
            </p:cNvSpPr>
            <p:nvPr/>
          </p:nvSpPr>
          <p:spPr bwMode="auto">
            <a:xfrm>
              <a:off x="2806419" y="782149"/>
              <a:ext cx="212737" cy="73930"/>
            </a:xfrm>
            <a:custGeom>
              <a:avLst/>
              <a:gdLst>
                <a:gd name="T0" fmla="*/ 2 w 69"/>
                <a:gd name="T1" fmla="*/ 24 h 24"/>
                <a:gd name="T2" fmla="*/ 0 w 69"/>
                <a:gd name="T3" fmla="*/ 22 h 24"/>
                <a:gd name="T4" fmla="*/ 0 w 69"/>
                <a:gd name="T5" fmla="*/ 1 h 24"/>
                <a:gd name="T6" fmla="*/ 2 w 69"/>
                <a:gd name="T7" fmla="*/ 0 h 24"/>
                <a:gd name="T8" fmla="*/ 67 w 69"/>
                <a:gd name="T9" fmla="*/ 0 h 24"/>
                <a:gd name="T10" fmla="*/ 69 w 69"/>
                <a:gd name="T11" fmla="*/ 1 h 24"/>
                <a:gd name="T12" fmla="*/ 69 w 69"/>
                <a:gd name="T13" fmla="*/ 22 h 24"/>
                <a:gd name="T14" fmla="*/ 67 w 69"/>
                <a:gd name="T15" fmla="*/ 24 h 24"/>
                <a:gd name="T16" fmla="*/ 2 w 69"/>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24">
                  <a:moveTo>
                    <a:pt x="2" y="24"/>
                  </a:moveTo>
                  <a:cubicBezTo>
                    <a:pt x="1" y="24"/>
                    <a:pt x="0" y="23"/>
                    <a:pt x="0" y="22"/>
                  </a:cubicBezTo>
                  <a:cubicBezTo>
                    <a:pt x="0" y="1"/>
                    <a:pt x="0" y="1"/>
                    <a:pt x="0" y="1"/>
                  </a:cubicBezTo>
                  <a:cubicBezTo>
                    <a:pt x="0" y="0"/>
                    <a:pt x="1" y="0"/>
                    <a:pt x="2" y="0"/>
                  </a:cubicBezTo>
                  <a:cubicBezTo>
                    <a:pt x="67" y="0"/>
                    <a:pt x="67" y="0"/>
                    <a:pt x="67" y="0"/>
                  </a:cubicBezTo>
                  <a:cubicBezTo>
                    <a:pt x="68" y="0"/>
                    <a:pt x="69" y="0"/>
                    <a:pt x="69" y="1"/>
                  </a:cubicBezTo>
                  <a:cubicBezTo>
                    <a:pt x="69" y="22"/>
                    <a:pt x="69" y="22"/>
                    <a:pt x="69" y="22"/>
                  </a:cubicBezTo>
                  <a:cubicBezTo>
                    <a:pt x="69" y="23"/>
                    <a:pt x="68" y="24"/>
                    <a:pt x="67" y="24"/>
                  </a:cubicBezTo>
                  <a:lnTo>
                    <a:pt x="2"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9" name="Freeform 66"/>
            <p:cNvSpPr>
              <a:spLocks/>
            </p:cNvSpPr>
            <p:nvPr/>
          </p:nvSpPr>
          <p:spPr bwMode="auto">
            <a:xfrm>
              <a:off x="2821507" y="1068816"/>
              <a:ext cx="52808" cy="48281"/>
            </a:xfrm>
            <a:custGeom>
              <a:avLst/>
              <a:gdLst>
                <a:gd name="T0" fmla="*/ 1 w 17"/>
                <a:gd name="T1" fmla="*/ 16 h 16"/>
                <a:gd name="T2" fmla="*/ 16 w 17"/>
                <a:gd name="T3" fmla="*/ 16 h 16"/>
                <a:gd name="T4" fmla="*/ 17 w 17"/>
                <a:gd name="T5" fmla="*/ 15 h 16"/>
                <a:gd name="T6" fmla="*/ 17 w 17"/>
                <a:gd name="T7" fmla="*/ 1 h 16"/>
                <a:gd name="T8" fmla="*/ 16 w 17"/>
                <a:gd name="T9" fmla="*/ 0 h 16"/>
                <a:gd name="T10" fmla="*/ 1 w 17"/>
                <a:gd name="T11" fmla="*/ 0 h 16"/>
                <a:gd name="T12" fmla="*/ 0 w 17"/>
                <a:gd name="T13" fmla="*/ 1 h 16"/>
                <a:gd name="T14" fmla="*/ 0 w 17"/>
                <a:gd name="T15" fmla="*/ 15 h 16"/>
                <a:gd name="T16" fmla="*/ 1 w 17"/>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 y="16"/>
                  </a:moveTo>
                  <a:cubicBezTo>
                    <a:pt x="16" y="16"/>
                    <a:pt x="16" y="16"/>
                    <a:pt x="16" y="16"/>
                  </a:cubicBezTo>
                  <a:cubicBezTo>
                    <a:pt x="17" y="16"/>
                    <a:pt x="17" y="15"/>
                    <a:pt x="17" y="15"/>
                  </a:cubicBezTo>
                  <a:cubicBezTo>
                    <a:pt x="17" y="1"/>
                    <a:pt x="17" y="1"/>
                    <a:pt x="17" y="1"/>
                  </a:cubicBezTo>
                  <a:cubicBezTo>
                    <a:pt x="17" y="1"/>
                    <a:pt x="17" y="0"/>
                    <a:pt x="16" y="0"/>
                  </a:cubicBezTo>
                  <a:cubicBezTo>
                    <a:pt x="1" y="0"/>
                    <a:pt x="1" y="0"/>
                    <a:pt x="1" y="0"/>
                  </a:cubicBezTo>
                  <a:cubicBezTo>
                    <a:pt x="0" y="0"/>
                    <a:pt x="0" y="1"/>
                    <a:pt x="0" y="1"/>
                  </a:cubicBezTo>
                  <a:cubicBezTo>
                    <a:pt x="0" y="15"/>
                    <a:pt x="0" y="15"/>
                    <a:pt x="0" y="15"/>
                  </a:cubicBezTo>
                  <a:cubicBezTo>
                    <a:pt x="0" y="15"/>
                    <a:pt x="0" y="16"/>
                    <a:pt x="1"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0" name="Freeform 67"/>
            <p:cNvSpPr>
              <a:spLocks/>
            </p:cNvSpPr>
            <p:nvPr/>
          </p:nvSpPr>
          <p:spPr bwMode="auto">
            <a:xfrm>
              <a:off x="2821507" y="1130676"/>
              <a:ext cx="117684" cy="45263"/>
            </a:xfrm>
            <a:custGeom>
              <a:avLst/>
              <a:gdLst>
                <a:gd name="T0" fmla="*/ 37 w 38"/>
                <a:gd name="T1" fmla="*/ 0 h 15"/>
                <a:gd name="T2" fmla="*/ 1 w 38"/>
                <a:gd name="T3" fmla="*/ 0 h 15"/>
                <a:gd name="T4" fmla="*/ 0 w 38"/>
                <a:gd name="T5" fmla="*/ 1 h 15"/>
                <a:gd name="T6" fmla="*/ 0 w 38"/>
                <a:gd name="T7" fmla="*/ 14 h 15"/>
                <a:gd name="T8" fmla="*/ 1 w 38"/>
                <a:gd name="T9" fmla="*/ 15 h 15"/>
                <a:gd name="T10" fmla="*/ 37 w 38"/>
                <a:gd name="T11" fmla="*/ 15 h 15"/>
                <a:gd name="T12" fmla="*/ 38 w 38"/>
                <a:gd name="T13" fmla="*/ 14 h 15"/>
                <a:gd name="T14" fmla="*/ 38 w 38"/>
                <a:gd name="T15" fmla="*/ 1 h 15"/>
                <a:gd name="T16" fmla="*/ 37 w 38"/>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15">
                  <a:moveTo>
                    <a:pt x="37" y="0"/>
                  </a:moveTo>
                  <a:cubicBezTo>
                    <a:pt x="1" y="0"/>
                    <a:pt x="1" y="0"/>
                    <a:pt x="1" y="0"/>
                  </a:cubicBezTo>
                  <a:cubicBezTo>
                    <a:pt x="0" y="0"/>
                    <a:pt x="0" y="0"/>
                    <a:pt x="0" y="1"/>
                  </a:cubicBezTo>
                  <a:cubicBezTo>
                    <a:pt x="0" y="14"/>
                    <a:pt x="0" y="14"/>
                    <a:pt x="0" y="14"/>
                  </a:cubicBezTo>
                  <a:cubicBezTo>
                    <a:pt x="0" y="15"/>
                    <a:pt x="0" y="15"/>
                    <a:pt x="1" y="15"/>
                  </a:cubicBezTo>
                  <a:cubicBezTo>
                    <a:pt x="37" y="15"/>
                    <a:pt x="37" y="15"/>
                    <a:pt x="37" y="15"/>
                  </a:cubicBezTo>
                  <a:cubicBezTo>
                    <a:pt x="37" y="15"/>
                    <a:pt x="38" y="15"/>
                    <a:pt x="38" y="14"/>
                  </a:cubicBezTo>
                  <a:cubicBezTo>
                    <a:pt x="38" y="1"/>
                    <a:pt x="38" y="1"/>
                    <a:pt x="38" y="1"/>
                  </a:cubicBezTo>
                  <a:cubicBezTo>
                    <a:pt x="38" y="0"/>
                    <a:pt x="37" y="0"/>
                    <a:pt x="3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1" name="Freeform 68"/>
            <p:cNvSpPr>
              <a:spLocks/>
            </p:cNvSpPr>
            <p:nvPr/>
          </p:nvSpPr>
          <p:spPr bwMode="auto">
            <a:xfrm>
              <a:off x="2886384" y="1068816"/>
              <a:ext cx="52808" cy="48281"/>
            </a:xfrm>
            <a:custGeom>
              <a:avLst/>
              <a:gdLst>
                <a:gd name="T0" fmla="*/ 16 w 17"/>
                <a:gd name="T1" fmla="*/ 0 h 16"/>
                <a:gd name="T2" fmla="*/ 1 w 17"/>
                <a:gd name="T3" fmla="*/ 0 h 16"/>
                <a:gd name="T4" fmla="*/ 0 w 17"/>
                <a:gd name="T5" fmla="*/ 1 h 16"/>
                <a:gd name="T6" fmla="*/ 0 w 17"/>
                <a:gd name="T7" fmla="*/ 15 h 16"/>
                <a:gd name="T8" fmla="*/ 1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1" y="0"/>
                    <a:pt x="1" y="0"/>
                    <a:pt x="1" y="0"/>
                  </a:cubicBezTo>
                  <a:cubicBezTo>
                    <a:pt x="0" y="0"/>
                    <a:pt x="0" y="1"/>
                    <a:pt x="0" y="1"/>
                  </a:cubicBezTo>
                  <a:cubicBezTo>
                    <a:pt x="0" y="15"/>
                    <a:pt x="0" y="15"/>
                    <a:pt x="0" y="15"/>
                  </a:cubicBezTo>
                  <a:cubicBezTo>
                    <a:pt x="0" y="15"/>
                    <a:pt x="0" y="16"/>
                    <a:pt x="1" y="16"/>
                  </a:cubicBezTo>
                  <a:cubicBezTo>
                    <a:pt x="16" y="16"/>
                    <a:pt x="16" y="16"/>
                    <a:pt x="16" y="16"/>
                  </a:cubicBezTo>
                  <a:cubicBezTo>
                    <a:pt x="16" y="16"/>
                    <a:pt x="17" y="15"/>
                    <a:pt x="17" y="15"/>
                  </a:cubicBezTo>
                  <a:cubicBezTo>
                    <a:pt x="17" y="1"/>
                    <a:pt x="17" y="1"/>
                    <a:pt x="17" y="1"/>
                  </a:cubicBezTo>
                  <a:cubicBezTo>
                    <a:pt x="17" y="1"/>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2" name="Freeform 69"/>
            <p:cNvSpPr>
              <a:spLocks/>
            </p:cNvSpPr>
            <p:nvPr/>
          </p:nvSpPr>
          <p:spPr bwMode="auto">
            <a:xfrm>
              <a:off x="2951261" y="1068816"/>
              <a:ext cx="52808" cy="48281"/>
            </a:xfrm>
            <a:custGeom>
              <a:avLst/>
              <a:gdLst>
                <a:gd name="T0" fmla="*/ 16 w 17"/>
                <a:gd name="T1" fmla="*/ 0 h 16"/>
                <a:gd name="T2" fmla="*/ 1 w 17"/>
                <a:gd name="T3" fmla="*/ 0 h 16"/>
                <a:gd name="T4" fmla="*/ 0 w 17"/>
                <a:gd name="T5" fmla="*/ 1 h 16"/>
                <a:gd name="T6" fmla="*/ 0 w 17"/>
                <a:gd name="T7" fmla="*/ 15 h 16"/>
                <a:gd name="T8" fmla="*/ 1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1" y="0"/>
                    <a:pt x="1" y="0"/>
                    <a:pt x="1" y="0"/>
                  </a:cubicBezTo>
                  <a:cubicBezTo>
                    <a:pt x="0" y="0"/>
                    <a:pt x="0" y="1"/>
                    <a:pt x="0" y="1"/>
                  </a:cubicBezTo>
                  <a:cubicBezTo>
                    <a:pt x="0" y="15"/>
                    <a:pt x="0" y="15"/>
                    <a:pt x="0" y="15"/>
                  </a:cubicBezTo>
                  <a:cubicBezTo>
                    <a:pt x="0" y="15"/>
                    <a:pt x="0" y="16"/>
                    <a:pt x="1" y="16"/>
                  </a:cubicBezTo>
                  <a:cubicBezTo>
                    <a:pt x="16" y="16"/>
                    <a:pt x="16" y="16"/>
                    <a:pt x="16" y="16"/>
                  </a:cubicBezTo>
                  <a:cubicBezTo>
                    <a:pt x="16" y="16"/>
                    <a:pt x="17" y="15"/>
                    <a:pt x="17" y="15"/>
                  </a:cubicBezTo>
                  <a:cubicBezTo>
                    <a:pt x="17" y="1"/>
                    <a:pt x="17" y="1"/>
                    <a:pt x="17" y="1"/>
                  </a:cubicBezTo>
                  <a:cubicBezTo>
                    <a:pt x="17" y="1"/>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3" name="Freeform 70"/>
            <p:cNvSpPr>
              <a:spLocks/>
            </p:cNvSpPr>
            <p:nvPr/>
          </p:nvSpPr>
          <p:spPr bwMode="auto">
            <a:xfrm>
              <a:off x="2951261" y="1130676"/>
              <a:ext cx="52808" cy="45263"/>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4" name="Freeform 71"/>
            <p:cNvSpPr>
              <a:spLocks/>
            </p:cNvSpPr>
            <p:nvPr/>
          </p:nvSpPr>
          <p:spPr bwMode="auto">
            <a:xfrm>
              <a:off x="2821507" y="1009974"/>
              <a:ext cx="52808" cy="46772"/>
            </a:xfrm>
            <a:custGeom>
              <a:avLst/>
              <a:gdLst>
                <a:gd name="T0" fmla="*/ 1 w 17"/>
                <a:gd name="T1" fmla="*/ 15 h 15"/>
                <a:gd name="T2" fmla="*/ 16 w 17"/>
                <a:gd name="T3" fmla="*/ 15 h 15"/>
                <a:gd name="T4" fmla="*/ 17 w 17"/>
                <a:gd name="T5" fmla="*/ 14 h 15"/>
                <a:gd name="T6" fmla="*/ 17 w 17"/>
                <a:gd name="T7" fmla="*/ 1 h 15"/>
                <a:gd name="T8" fmla="*/ 16 w 17"/>
                <a:gd name="T9" fmla="*/ 0 h 15"/>
                <a:gd name="T10" fmla="*/ 1 w 17"/>
                <a:gd name="T11" fmla="*/ 0 h 15"/>
                <a:gd name="T12" fmla="*/ 0 w 17"/>
                <a:gd name="T13" fmla="*/ 1 h 15"/>
                <a:gd name="T14" fmla="*/ 0 w 17"/>
                <a:gd name="T15" fmla="*/ 14 h 15"/>
                <a:gd name="T16" fmla="*/ 1 w 17"/>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 y="15"/>
                  </a:moveTo>
                  <a:cubicBezTo>
                    <a:pt x="16" y="15"/>
                    <a:pt x="16" y="15"/>
                    <a:pt x="16" y="15"/>
                  </a:cubicBezTo>
                  <a:cubicBezTo>
                    <a:pt x="17" y="15"/>
                    <a:pt x="17" y="15"/>
                    <a:pt x="17" y="14"/>
                  </a:cubicBezTo>
                  <a:cubicBezTo>
                    <a:pt x="17" y="1"/>
                    <a:pt x="17" y="1"/>
                    <a:pt x="17" y="1"/>
                  </a:cubicBezTo>
                  <a:cubicBezTo>
                    <a:pt x="17" y="0"/>
                    <a:pt x="17" y="0"/>
                    <a:pt x="16" y="0"/>
                  </a:cubicBezTo>
                  <a:cubicBezTo>
                    <a:pt x="1" y="0"/>
                    <a:pt x="1" y="0"/>
                    <a:pt x="1" y="0"/>
                  </a:cubicBezTo>
                  <a:cubicBezTo>
                    <a:pt x="0" y="0"/>
                    <a:pt x="0" y="0"/>
                    <a:pt x="0" y="1"/>
                  </a:cubicBezTo>
                  <a:cubicBezTo>
                    <a:pt x="0" y="14"/>
                    <a:pt x="0" y="14"/>
                    <a:pt x="0" y="14"/>
                  </a:cubicBezTo>
                  <a:cubicBezTo>
                    <a:pt x="0" y="15"/>
                    <a:pt x="0" y="15"/>
                    <a:pt x="1"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5" name="Freeform 72"/>
            <p:cNvSpPr>
              <a:spLocks/>
            </p:cNvSpPr>
            <p:nvPr/>
          </p:nvSpPr>
          <p:spPr bwMode="auto">
            <a:xfrm>
              <a:off x="2886384" y="1009974"/>
              <a:ext cx="52808" cy="46772"/>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6" name="Freeform 73"/>
            <p:cNvSpPr>
              <a:spLocks/>
            </p:cNvSpPr>
            <p:nvPr/>
          </p:nvSpPr>
          <p:spPr bwMode="auto">
            <a:xfrm>
              <a:off x="2951261" y="1009974"/>
              <a:ext cx="52808" cy="46772"/>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7" name="Freeform 74"/>
            <p:cNvSpPr>
              <a:spLocks/>
            </p:cNvSpPr>
            <p:nvPr/>
          </p:nvSpPr>
          <p:spPr bwMode="auto">
            <a:xfrm>
              <a:off x="2821507" y="948114"/>
              <a:ext cx="52808" cy="49790"/>
            </a:xfrm>
            <a:custGeom>
              <a:avLst/>
              <a:gdLst>
                <a:gd name="T0" fmla="*/ 1 w 17"/>
                <a:gd name="T1" fmla="*/ 16 h 16"/>
                <a:gd name="T2" fmla="*/ 16 w 17"/>
                <a:gd name="T3" fmla="*/ 16 h 16"/>
                <a:gd name="T4" fmla="*/ 17 w 17"/>
                <a:gd name="T5" fmla="*/ 15 h 16"/>
                <a:gd name="T6" fmla="*/ 17 w 17"/>
                <a:gd name="T7" fmla="*/ 1 h 16"/>
                <a:gd name="T8" fmla="*/ 16 w 17"/>
                <a:gd name="T9" fmla="*/ 0 h 16"/>
                <a:gd name="T10" fmla="*/ 1 w 17"/>
                <a:gd name="T11" fmla="*/ 0 h 16"/>
                <a:gd name="T12" fmla="*/ 0 w 17"/>
                <a:gd name="T13" fmla="*/ 1 h 16"/>
                <a:gd name="T14" fmla="*/ 0 w 17"/>
                <a:gd name="T15" fmla="*/ 15 h 16"/>
                <a:gd name="T16" fmla="*/ 1 w 17"/>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 y="16"/>
                  </a:moveTo>
                  <a:cubicBezTo>
                    <a:pt x="16" y="16"/>
                    <a:pt x="16" y="16"/>
                    <a:pt x="16" y="16"/>
                  </a:cubicBezTo>
                  <a:cubicBezTo>
                    <a:pt x="17" y="16"/>
                    <a:pt x="17" y="15"/>
                    <a:pt x="17" y="15"/>
                  </a:cubicBezTo>
                  <a:cubicBezTo>
                    <a:pt x="17" y="1"/>
                    <a:pt x="17" y="1"/>
                    <a:pt x="17" y="1"/>
                  </a:cubicBezTo>
                  <a:cubicBezTo>
                    <a:pt x="17" y="1"/>
                    <a:pt x="17" y="0"/>
                    <a:pt x="16" y="0"/>
                  </a:cubicBezTo>
                  <a:cubicBezTo>
                    <a:pt x="1" y="0"/>
                    <a:pt x="1" y="0"/>
                    <a:pt x="1" y="0"/>
                  </a:cubicBezTo>
                  <a:cubicBezTo>
                    <a:pt x="0" y="0"/>
                    <a:pt x="0" y="1"/>
                    <a:pt x="0" y="1"/>
                  </a:cubicBezTo>
                  <a:cubicBezTo>
                    <a:pt x="0" y="15"/>
                    <a:pt x="0" y="15"/>
                    <a:pt x="0" y="15"/>
                  </a:cubicBezTo>
                  <a:cubicBezTo>
                    <a:pt x="0" y="15"/>
                    <a:pt x="0" y="16"/>
                    <a:pt x="1"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8" name="Freeform 75"/>
            <p:cNvSpPr>
              <a:spLocks/>
            </p:cNvSpPr>
            <p:nvPr/>
          </p:nvSpPr>
          <p:spPr bwMode="auto">
            <a:xfrm>
              <a:off x="2886384" y="948114"/>
              <a:ext cx="52808" cy="49790"/>
            </a:xfrm>
            <a:custGeom>
              <a:avLst/>
              <a:gdLst>
                <a:gd name="T0" fmla="*/ 16 w 17"/>
                <a:gd name="T1" fmla="*/ 0 h 16"/>
                <a:gd name="T2" fmla="*/ 1 w 17"/>
                <a:gd name="T3" fmla="*/ 0 h 16"/>
                <a:gd name="T4" fmla="*/ 0 w 17"/>
                <a:gd name="T5" fmla="*/ 1 h 16"/>
                <a:gd name="T6" fmla="*/ 0 w 17"/>
                <a:gd name="T7" fmla="*/ 15 h 16"/>
                <a:gd name="T8" fmla="*/ 1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1" y="0"/>
                    <a:pt x="1" y="0"/>
                    <a:pt x="1" y="0"/>
                  </a:cubicBezTo>
                  <a:cubicBezTo>
                    <a:pt x="0" y="0"/>
                    <a:pt x="0" y="1"/>
                    <a:pt x="0" y="1"/>
                  </a:cubicBezTo>
                  <a:cubicBezTo>
                    <a:pt x="0" y="15"/>
                    <a:pt x="0" y="15"/>
                    <a:pt x="0" y="15"/>
                  </a:cubicBezTo>
                  <a:cubicBezTo>
                    <a:pt x="0" y="15"/>
                    <a:pt x="0" y="16"/>
                    <a:pt x="1" y="16"/>
                  </a:cubicBezTo>
                  <a:cubicBezTo>
                    <a:pt x="16" y="16"/>
                    <a:pt x="16" y="16"/>
                    <a:pt x="16" y="16"/>
                  </a:cubicBezTo>
                  <a:cubicBezTo>
                    <a:pt x="16" y="16"/>
                    <a:pt x="17" y="15"/>
                    <a:pt x="17" y="15"/>
                  </a:cubicBezTo>
                  <a:cubicBezTo>
                    <a:pt x="17" y="1"/>
                    <a:pt x="17" y="1"/>
                    <a:pt x="17" y="1"/>
                  </a:cubicBezTo>
                  <a:cubicBezTo>
                    <a:pt x="17" y="1"/>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9" name="Freeform 76"/>
            <p:cNvSpPr>
              <a:spLocks/>
            </p:cNvSpPr>
            <p:nvPr/>
          </p:nvSpPr>
          <p:spPr bwMode="auto">
            <a:xfrm>
              <a:off x="2951261" y="948114"/>
              <a:ext cx="52808" cy="49790"/>
            </a:xfrm>
            <a:custGeom>
              <a:avLst/>
              <a:gdLst>
                <a:gd name="T0" fmla="*/ 16 w 17"/>
                <a:gd name="T1" fmla="*/ 0 h 16"/>
                <a:gd name="T2" fmla="*/ 1 w 17"/>
                <a:gd name="T3" fmla="*/ 0 h 16"/>
                <a:gd name="T4" fmla="*/ 0 w 17"/>
                <a:gd name="T5" fmla="*/ 1 h 16"/>
                <a:gd name="T6" fmla="*/ 0 w 17"/>
                <a:gd name="T7" fmla="*/ 15 h 16"/>
                <a:gd name="T8" fmla="*/ 1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1" y="0"/>
                    <a:pt x="1" y="0"/>
                    <a:pt x="1" y="0"/>
                  </a:cubicBezTo>
                  <a:cubicBezTo>
                    <a:pt x="0" y="0"/>
                    <a:pt x="0" y="1"/>
                    <a:pt x="0" y="1"/>
                  </a:cubicBezTo>
                  <a:cubicBezTo>
                    <a:pt x="0" y="15"/>
                    <a:pt x="0" y="15"/>
                    <a:pt x="0" y="15"/>
                  </a:cubicBezTo>
                  <a:cubicBezTo>
                    <a:pt x="0" y="15"/>
                    <a:pt x="0" y="16"/>
                    <a:pt x="1" y="16"/>
                  </a:cubicBezTo>
                  <a:cubicBezTo>
                    <a:pt x="16" y="16"/>
                    <a:pt x="16" y="16"/>
                    <a:pt x="16" y="16"/>
                  </a:cubicBezTo>
                  <a:cubicBezTo>
                    <a:pt x="16" y="16"/>
                    <a:pt x="17" y="15"/>
                    <a:pt x="17" y="15"/>
                  </a:cubicBezTo>
                  <a:cubicBezTo>
                    <a:pt x="17" y="1"/>
                    <a:pt x="17" y="1"/>
                    <a:pt x="17" y="1"/>
                  </a:cubicBezTo>
                  <a:cubicBezTo>
                    <a:pt x="17" y="1"/>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00" name="Freeform 77"/>
            <p:cNvSpPr>
              <a:spLocks/>
            </p:cNvSpPr>
            <p:nvPr/>
          </p:nvSpPr>
          <p:spPr bwMode="auto">
            <a:xfrm>
              <a:off x="2821507" y="889272"/>
              <a:ext cx="52808" cy="46772"/>
            </a:xfrm>
            <a:custGeom>
              <a:avLst/>
              <a:gdLst>
                <a:gd name="T0" fmla="*/ 1 w 17"/>
                <a:gd name="T1" fmla="*/ 15 h 15"/>
                <a:gd name="T2" fmla="*/ 16 w 17"/>
                <a:gd name="T3" fmla="*/ 15 h 15"/>
                <a:gd name="T4" fmla="*/ 17 w 17"/>
                <a:gd name="T5" fmla="*/ 14 h 15"/>
                <a:gd name="T6" fmla="*/ 17 w 17"/>
                <a:gd name="T7" fmla="*/ 1 h 15"/>
                <a:gd name="T8" fmla="*/ 16 w 17"/>
                <a:gd name="T9" fmla="*/ 0 h 15"/>
                <a:gd name="T10" fmla="*/ 1 w 17"/>
                <a:gd name="T11" fmla="*/ 0 h 15"/>
                <a:gd name="T12" fmla="*/ 0 w 17"/>
                <a:gd name="T13" fmla="*/ 1 h 15"/>
                <a:gd name="T14" fmla="*/ 0 w 17"/>
                <a:gd name="T15" fmla="*/ 14 h 15"/>
                <a:gd name="T16" fmla="*/ 1 w 17"/>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 y="15"/>
                  </a:moveTo>
                  <a:cubicBezTo>
                    <a:pt x="16" y="15"/>
                    <a:pt x="16" y="15"/>
                    <a:pt x="16" y="15"/>
                  </a:cubicBezTo>
                  <a:cubicBezTo>
                    <a:pt x="17" y="15"/>
                    <a:pt x="17" y="15"/>
                    <a:pt x="17" y="14"/>
                  </a:cubicBezTo>
                  <a:cubicBezTo>
                    <a:pt x="17" y="1"/>
                    <a:pt x="17" y="1"/>
                    <a:pt x="17" y="1"/>
                  </a:cubicBezTo>
                  <a:cubicBezTo>
                    <a:pt x="17" y="0"/>
                    <a:pt x="17" y="0"/>
                    <a:pt x="16" y="0"/>
                  </a:cubicBezTo>
                  <a:cubicBezTo>
                    <a:pt x="1" y="0"/>
                    <a:pt x="1" y="0"/>
                    <a:pt x="1" y="0"/>
                  </a:cubicBezTo>
                  <a:cubicBezTo>
                    <a:pt x="0" y="0"/>
                    <a:pt x="0" y="0"/>
                    <a:pt x="0" y="1"/>
                  </a:cubicBezTo>
                  <a:cubicBezTo>
                    <a:pt x="0" y="14"/>
                    <a:pt x="0" y="14"/>
                    <a:pt x="0" y="14"/>
                  </a:cubicBezTo>
                  <a:cubicBezTo>
                    <a:pt x="0" y="15"/>
                    <a:pt x="0" y="15"/>
                    <a:pt x="1"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01" name="Freeform 78"/>
            <p:cNvSpPr>
              <a:spLocks/>
            </p:cNvSpPr>
            <p:nvPr/>
          </p:nvSpPr>
          <p:spPr bwMode="auto">
            <a:xfrm>
              <a:off x="2886384" y="889272"/>
              <a:ext cx="52808" cy="46772"/>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02" name="Freeform 79"/>
            <p:cNvSpPr>
              <a:spLocks/>
            </p:cNvSpPr>
            <p:nvPr/>
          </p:nvSpPr>
          <p:spPr bwMode="auto">
            <a:xfrm>
              <a:off x="2951261" y="889272"/>
              <a:ext cx="52808" cy="46772"/>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sp>
        <p:nvSpPr>
          <p:cNvPr id="206" name="@ sign"/>
          <p:cNvSpPr>
            <a:spLocks noEditPoints="1"/>
          </p:cNvSpPr>
          <p:nvPr/>
        </p:nvSpPr>
        <p:spPr bwMode="auto">
          <a:xfrm>
            <a:off x="1174846" y="3447117"/>
            <a:ext cx="354562" cy="384737"/>
          </a:xfrm>
          <a:custGeom>
            <a:avLst/>
            <a:gdLst>
              <a:gd name="T0" fmla="*/ 114 w 115"/>
              <a:gd name="T1" fmla="*/ 55 h 125"/>
              <a:gd name="T2" fmla="*/ 108 w 115"/>
              <a:gd name="T3" fmla="*/ 76 h 125"/>
              <a:gd name="T4" fmla="*/ 95 w 115"/>
              <a:gd name="T5" fmla="*/ 90 h 125"/>
              <a:gd name="T6" fmla="*/ 79 w 115"/>
              <a:gd name="T7" fmla="*/ 91 h 125"/>
              <a:gd name="T8" fmla="*/ 71 w 115"/>
              <a:gd name="T9" fmla="*/ 85 h 125"/>
              <a:gd name="T10" fmla="*/ 63 w 115"/>
              <a:gd name="T11" fmla="*/ 85 h 125"/>
              <a:gd name="T12" fmla="*/ 51 w 115"/>
              <a:gd name="T13" fmla="*/ 91 h 125"/>
              <a:gd name="T14" fmla="*/ 40 w 115"/>
              <a:gd name="T15" fmla="*/ 91 h 125"/>
              <a:gd name="T16" fmla="*/ 32 w 115"/>
              <a:gd name="T17" fmla="*/ 87 h 125"/>
              <a:gd name="T18" fmla="*/ 28 w 115"/>
              <a:gd name="T19" fmla="*/ 77 h 125"/>
              <a:gd name="T20" fmla="*/ 28 w 115"/>
              <a:gd name="T21" fmla="*/ 63 h 125"/>
              <a:gd name="T22" fmla="*/ 34 w 115"/>
              <a:gd name="T23" fmla="*/ 45 h 125"/>
              <a:gd name="T24" fmla="*/ 47 w 115"/>
              <a:gd name="T25" fmla="*/ 31 h 125"/>
              <a:gd name="T26" fmla="*/ 62 w 115"/>
              <a:gd name="T27" fmla="*/ 29 h 125"/>
              <a:gd name="T28" fmla="*/ 71 w 115"/>
              <a:gd name="T29" fmla="*/ 35 h 125"/>
              <a:gd name="T30" fmla="*/ 76 w 115"/>
              <a:gd name="T31" fmla="*/ 32 h 125"/>
              <a:gd name="T32" fmla="*/ 81 w 115"/>
              <a:gd name="T33" fmla="*/ 30 h 125"/>
              <a:gd name="T34" fmla="*/ 84 w 115"/>
              <a:gd name="T35" fmla="*/ 30 h 125"/>
              <a:gd name="T36" fmla="*/ 85 w 115"/>
              <a:gd name="T37" fmla="*/ 32 h 125"/>
              <a:gd name="T38" fmla="*/ 78 w 115"/>
              <a:gd name="T39" fmla="*/ 80 h 125"/>
              <a:gd name="T40" fmla="*/ 93 w 115"/>
              <a:gd name="T41" fmla="*/ 82 h 125"/>
              <a:gd name="T42" fmla="*/ 101 w 115"/>
              <a:gd name="T43" fmla="*/ 71 h 125"/>
              <a:gd name="T44" fmla="*/ 105 w 115"/>
              <a:gd name="T45" fmla="*/ 53 h 125"/>
              <a:gd name="T46" fmla="*/ 103 w 115"/>
              <a:gd name="T47" fmla="*/ 31 h 125"/>
              <a:gd name="T48" fmla="*/ 84 w 115"/>
              <a:gd name="T49" fmla="*/ 11 h 125"/>
              <a:gd name="T50" fmla="*/ 47 w 115"/>
              <a:gd name="T51" fmla="*/ 10 h 125"/>
              <a:gd name="T52" fmla="*/ 23 w 115"/>
              <a:gd name="T53" fmla="*/ 26 h 125"/>
              <a:gd name="T54" fmla="*/ 13 w 115"/>
              <a:gd name="T55" fmla="*/ 48 h 125"/>
              <a:gd name="T56" fmla="*/ 10 w 115"/>
              <a:gd name="T57" fmla="*/ 68 h 125"/>
              <a:gd name="T58" fmla="*/ 12 w 115"/>
              <a:gd name="T59" fmla="*/ 91 h 125"/>
              <a:gd name="T60" fmla="*/ 33 w 115"/>
              <a:gd name="T61" fmla="*/ 113 h 125"/>
              <a:gd name="T62" fmla="*/ 65 w 115"/>
              <a:gd name="T63" fmla="*/ 116 h 125"/>
              <a:gd name="T64" fmla="*/ 79 w 115"/>
              <a:gd name="T65" fmla="*/ 113 h 125"/>
              <a:gd name="T66" fmla="*/ 82 w 115"/>
              <a:gd name="T67" fmla="*/ 113 h 125"/>
              <a:gd name="T68" fmla="*/ 83 w 115"/>
              <a:gd name="T69" fmla="*/ 115 h 125"/>
              <a:gd name="T70" fmla="*/ 83 w 115"/>
              <a:gd name="T71" fmla="*/ 118 h 125"/>
              <a:gd name="T72" fmla="*/ 82 w 115"/>
              <a:gd name="T73" fmla="*/ 119 h 125"/>
              <a:gd name="T74" fmla="*/ 79 w 115"/>
              <a:gd name="T75" fmla="*/ 121 h 125"/>
              <a:gd name="T76" fmla="*/ 65 w 115"/>
              <a:gd name="T77" fmla="*/ 124 h 125"/>
              <a:gd name="T78" fmla="*/ 28 w 115"/>
              <a:gd name="T79" fmla="*/ 121 h 125"/>
              <a:gd name="T80" fmla="*/ 3 w 115"/>
              <a:gd name="T81" fmla="*/ 95 h 125"/>
              <a:gd name="T82" fmla="*/ 0 w 115"/>
              <a:gd name="T83" fmla="*/ 68 h 125"/>
              <a:gd name="T84" fmla="*/ 4 w 115"/>
              <a:gd name="T85" fmla="*/ 45 h 125"/>
              <a:gd name="T86" fmla="*/ 17 w 115"/>
              <a:gd name="T87" fmla="*/ 20 h 125"/>
              <a:gd name="T88" fmla="*/ 45 w 115"/>
              <a:gd name="T89" fmla="*/ 3 h 125"/>
              <a:gd name="T90" fmla="*/ 88 w 115"/>
              <a:gd name="T91" fmla="*/ 3 h 125"/>
              <a:gd name="T92" fmla="*/ 112 w 115"/>
              <a:gd name="T93" fmla="*/ 26 h 125"/>
              <a:gd name="T94" fmla="*/ 72 w 115"/>
              <a:gd name="T95" fmla="*/ 48 h 125"/>
              <a:gd name="T96" fmla="*/ 57 w 115"/>
              <a:gd name="T97" fmla="*/ 37 h 125"/>
              <a:gd name="T98" fmla="*/ 45 w 115"/>
              <a:gd name="T99" fmla="*/ 43 h 125"/>
              <a:gd name="T100" fmla="*/ 39 w 115"/>
              <a:gd name="T101" fmla="*/ 57 h 125"/>
              <a:gd name="T102" fmla="*/ 37 w 115"/>
              <a:gd name="T103" fmla="*/ 70 h 125"/>
              <a:gd name="T104" fmla="*/ 48 w 115"/>
              <a:gd name="T105" fmla="*/ 84 h 125"/>
              <a:gd name="T106" fmla="*/ 57 w 115"/>
              <a:gd name="T107" fmla="*/ 81 h 125"/>
              <a:gd name="T108" fmla="*/ 68 w 115"/>
              <a:gd name="T109"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5" h="125">
                <a:moveTo>
                  <a:pt x="115" y="44"/>
                </a:moveTo>
                <a:cubicBezTo>
                  <a:pt x="115" y="48"/>
                  <a:pt x="115" y="51"/>
                  <a:pt x="114" y="55"/>
                </a:cubicBezTo>
                <a:cubicBezTo>
                  <a:pt x="114" y="59"/>
                  <a:pt x="113" y="62"/>
                  <a:pt x="112" y="66"/>
                </a:cubicBezTo>
                <a:cubicBezTo>
                  <a:pt x="111" y="69"/>
                  <a:pt x="110" y="73"/>
                  <a:pt x="108" y="76"/>
                </a:cubicBezTo>
                <a:cubicBezTo>
                  <a:pt x="107" y="79"/>
                  <a:pt x="105" y="82"/>
                  <a:pt x="103" y="84"/>
                </a:cubicBezTo>
                <a:cubicBezTo>
                  <a:pt x="100" y="87"/>
                  <a:pt x="98" y="88"/>
                  <a:pt x="95" y="90"/>
                </a:cubicBezTo>
                <a:cubicBezTo>
                  <a:pt x="92" y="91"/>
                  <a:pt x="88" y="92"/>
                  <a:pt x="84" y="92"/>
                </a:cubicBezTo>
                <a:cubicBezTo>
                  <a:pt x="82" y="92"/>
                  <a:pt x="80" y="92"/>
                  <a:pt x="79" y="91"/>
                </a:cubicBezTo>
                <a:cubicBezTo>
                  <a:pt x="77" y="91"/>
                  <a:pt x="75" y="90"/>
                  <a:pt x="74" y="89"/>
                </a:cubicBezTo>
                <a:cubicBezTo>
                  <a:pt x="73" y="88"/>
                  <a:pt x="72" y="87"/>
                  <a:pt x="71" y="85"/>
                </a:cubicBezTo>
                <a:cubicBezTo>
                  <a:pt x="70" y="84"/>
                  <a:pt x="69" y="82"/>
                  <a:pt x="69" y="80"/>
                </a:cubicBezTo>
                <a:cubicBezTo>
                  <a:pt x="67" y="82"/>
                  <a:pt x="65" y="84"/>
                  <a:pt x="63" y="85"/>
                </a:cubicBezTo>
                <a:cubicBezTo>
                  <a:pt x="61" y="87"/>
                  <a:pt x="59" y="88"/>
                  <a:pt x="57" y="89"/>
                </a:cubicBezTo>
                <a:cubicBezTo>
                  <a:pt x="55" y="90"/>
                  <a:pt x="53" y="91"/>
                  <a:pt x="51" y="91"/>
                </a:cubicBezTo>
                <a:cubicBezTo>
                  <a:pt x="49" y="92"/>
                  <a:pt x="48" y="92"/>
                  <a:pt x="46" y="92"/>
                </a:cubicBezTo>
                <a:cubicBezTo>
                  <a:pt x="44" y="92"/>
                  <a:pt x="42" y="92"/>
                  <a:pt x="40" y="91"/>
                </a:cubicBezTo>
                <a:cubicBezTo>
                  <a:pt x="38" y="91"/>
                  <a:pt x="37" y="90"/>
                  <a:pt x="36" y="90"/>
                </a:cubicBezTo>
                <a:cubicBezTo>
                  <a:pt x="34" y="89"/>
                  <a:pt x="33" y="88"/>
                  <a:pt x="32" y="87"/>
                </a:cubicBezTo>
                <a:cubicBezTo>
                  <a:pt x="31" y="85"/>
                  <a:pt x="30" y="84"/>
                  <a:pt x="30" y="82"/>
                </a:cubicBezTo>
                <a:cubicBezTo>
                  <a:pt x="29" y="81"/>
                  <a:pt x="29" y="79"/>
                  <a:pt x="28" y="77"/>
                </a:cubicBezTo>
                <a:cubicBezTo>
                  <a:pt x="28" y="75"/>
                  <a:pt x="28" y="73"/>
                  <a:pt x="28" y="71"/>
                </a:cubicBezTo>
                <a:cubicBezTo>
                  <a:pt x="28" y="69"/>
                  <a:pt x="28" y="66"/>
                  <a:pt x="28" y="63"/>
                </a:cubicBezTo>
                <a:cubicBezTo>
                  <a:pt x="29" y="60"/>
                  <a:pt x="29" y="57"/>
                  <a:pt x="30" y="54"/>
                </a:cubicBezTo>
                <a:cubicBezTo>
                  <a:pt x="31" y="51"/>
                  <a:pt x="32" y="48"/>
                  <a:pt x="34" y="45"/>
                </a:cubicBezTo>
                <a:cubicBezTo>
                  <a:pt x="35" y="42"/>
                  <a:pt x="37" y="39"/>
                  <a:pt x="39" y="37"/>
                </a:cubicBezTo>
                <a:cubicBezTo>
                  <a:pt x="41" y="34"/>
                  <a:pt x="44" y="32"/>
                  <a:pt x="47" y="31"/>
                </a:cubicBezTo>
                <a:cubicBezTo>
                  <a:pt x="50" y="29"/>
                  <a:pt x="53" y="29"/>
                  <a:pt x="57" y="29"/>
                </a:cubicBezTo>
                <a:cubicBezTo>
                  <a:pt x="59" y="29"/>
                  <a:pt x="61" y="29"/>
                  <a:pt x="62" y="29"/>
                </a:cubicBezTo>
                <a:cubicBezTo>
                  <a:pt x="64" y="30"/>
                  <a:pt x="65" y="30"/>
                  <a:pt x="67" y="31"/>
                </a:cubicBezTo>
                <a:cubicBezTo>
                  <a:pt x="68" y="32"/>
                  <a:pt x="70" y="33"/>
                  <a:pt x="71" y="35"/>
                </a:cubicBezTo>
                <a:cubicBezTo>
                  <a:pt x="72" y="36"/>
                  <a:pt x="74" y="37"/>
                  <a:pt x="75" y="39"/>
                </a:cubicBezTo>
                <a:cubicBezTo>
                  <a:pt x="76" y="32"/>
                  <a:pt x="76" y="32"/>
                  <a:pt x="76" y="32"/>
                </a:cubicBezTo>
                <a:cubicBezTo>
                  <a:pt x="77" y="31"/>
                  <a:pt x="77" y="30"/>
                  <a:pt x="78" y="30"/>
                </a:cubicBezTo>
                <a:cubicBezTo>
                  <a:pt x="78" y="30"/>
                  <a:pt x="79" y="30"/>
                  <a:pt x="81" y="30"/>
                </a:cubicBezTo>
                <a:cubicBezTo>
                  <a:pt x="82" y="30"/>
                  <a:pt x="82" y="30"/>
                  <a:pt x="83" y="30"/>
                </a:cubicBezTo>
                <a:cubicBezTo>
                  <a:pt x="83" y="30"/>
                  <a:pt x="84" y="30"/>
                  <a:pt x="84" y="30"/>
                </a:cubicBezTo>
                <a:cubicBezTo>
                  <a:pt x="84" y="30"/>
                  <a:pt x="84" y="30"/>
                  <a:pt x="84" y="31"/>
                </a:cubicBezTo>
                <a:cubicBezTo>
                  <a:pt x="85" y="31"/>
                  <a:pt x="85" y="31"/>
                  <a:pt x="85" y="32"/>
                </a:cubicBezTo>
                <a:cubicBezTo>
                  <a:pt x="77" y="69"/>
                  <a:pt x="77" y="69"/>
                  <a:pt x="77" y="69"/>
                </a:cubicBezTo>
                <a:cubicBezTo>
                  <a:pt x="76" y="74"/>
                  <a:pt x="77" y="78"/>
                  <a:pt x="78" y="80"/>
                </a:cubicBezTo>
                <a:cubicBezTo>
                  <a:pt x="79" y="83"/>
                  <a:pt x="82" y="84"/>
                  <a:pt x="86" y="84"/>
                </a:cubicBezTo>
                <a:cubicBezTo>
                  <a:pt x="89" y="84"/>
                  <a:pt x="91" y="83"/>
                  <a:pt x="93" y="82"/>
                </a:cubicBezTo>
                <a:cubicBezTo>
                  <a:pt x="94" y="81"/>
                  <a:pt x="96" y="79"/>
                  <a:pt x="97" y="77"/>
                </a:cubicBezTo>
                <a:cubicBezTo>
                  <a:pt x="99" y="75"/>
                  <a:pt x="100" y="73"/>
                  <a:pt x="101" y="71"/>
                </a:cubicBezTo>
                <a:cubicBezTo>
                  <a:pt x="102" y="68"/>
                  <a:pt x="103" y="65"/>
                  <a:pt x="104" y="62"/>
                </a:cubicBezTo>
                <a:cubicBezTo>
                  <a:pt x="104" y="59"/>
                  <a:pt x="105" y="56"/>
                  <a:pt x="105" y="53"/>
                </a:cubicBezTo>
                <a:cubicBezTo>
                  <a:pt x="105" y="50"/>
                  <a:pt x="105" y="47"/>
                  <a:pt x="105" y="44"/>
                </a:cubicBezTo>
                <a:cubicBezTo>
                  <a:pt x="105" y="40"/>
                  <a:pt x="105" y="35"/>
                  <a:pt x="103" y="31"/>
                </a:cubicBezTo>
                <a:cubicBezTo>
                  <a:pt x="102" y="26"/>
                  <a:pt x="100" y="22"/>
                  <a:pt x="97" y="19"/>
                </a:cubicBezTo>
                <a:cubicBezTo>
                  <a:pt x="94" y="16"/>
                  <a:pt x="90" y="13"/>
                  <a:pt x="84" y="11"/>
                </a:cubicBezTo>
                <a:cubicBezTo>
                  <a:pt x="79" y="9"/>
                  <a:pt x="73" y="8"/>
                  <a:pt x="65" y="8"/>
                </a:cubicBezTo>
                <a:cubicBezTo>
                  <a:pt x="58" y="8"/>
                  <a:pt x="52" y="9"/>
                  <a:pt x="47" y="10"/>
                </a:cubicBezTo>
                <a:cubicBezTo>
                  <a:pt x="42" y="12"/>
                  <a:pt x="37" y="14"/>
                  <a:pt x="33" y="17"/>
                </a:cubicBezTo>
                <a:cubicBezTo>
                  <a:pt x="29" y="19"/>
                  <a:pt x="26" y="22"/>
                  <a:pt x="23" y="26"/>
                </a:cubicBezTo>
                <a:cubicBezTo>
                  <a:pt x="21" y="29"/>
                  <a:pt x="18" y="33"/>
                  <a:pt x="17" y="37"/>
                </a:cubicBezTo>
                <a:cubicBezTo>
                  <a:pt x="15" y="40"/>
                  <a:pt x="14" y="44"/>
                  <a:pt x="13" y="48"/>
                </a:cubicBezTo>
                <a:cubicBezTo>
                  <a:pt x="12" y="52"/>
                  <a:pt x="11" y="56"/>
                  <a:pt x="10" y="59"/>
                </a:cubicBezTo>
                <a:cubicBezTo>
                  <a:pt x="10" y="62"/>
                  <a:pt x="10" y="65"/>
                  <a:pt x="10" y="68"/>
                </a:cubicBezTo>
                <a:cubicBezTo>
                  <a:pt x="9" y="71"/>
                  <a:pt x="9" y="73"/>
                  <a:pt x="9" y="75"/>
                </a:cubicBezTo>
                <a:cubicBezTo>
                  <a:pt x="9" y="80"/>
                  <a:pt x="10" y="86"/>
                  <a:pt x="12" y="91"/>
                </a:cubicBezTo>
                <a:cubicBezTo>
                  <a:pt x="13" y="96"/>
                  <a:pt x="15" y="101"/>
                  <a:pt x="19" y="104"/>
                </a:cubicBezTo>
                <a:cubicBezTo>
                  <a:pt x="22" y="108"/>
                  <a:pt x="27" y="111"/>
                  <a:pt x="33" y="113"/>
                </a:cubicBezTo>
                <a:cubicBezTo>
                  <a:pt x="39" y="115"/>
                  <a:pt x="46" y="117"/>
                  <a:pt x="55" y="117"/>
                </a:cubicBezTo>
                <a:cubicBezTo>
                  <a:pt x="59" y="117"/>
                  <a:pt x="62" y="116"/>
                  <a:pt x="65" y="116"/>
                </a:cubicBezTo>
                <a:cubicBezTo>
                  <a:pt x="68" y="115"/>
                  <a:pt x="71" y="115"/>
                  <a:pt x="73" y="115"/>
                </a:cubicBezTo>
                <a:cubicBezTo>
                  <a:pt x="75" y="114"/>
                  <a:pt x="77" y="114"/>
                  <a:pt x="79" y="113"/>
                </a:cubicBezTo>
                <a:cubicBezTo>
                  <a:pt x="80" y="113"/>
                  <a:pt x="81" y="113"/>
                  <a:pt x="81" y="113"/>
                </a:cubicBezTo>
                <a:cubicBezTo>
                  <a:pt x="82" y="113"/>
                  <a:pt x="82" y="113"/>
                  <a:pt x="82" y="113"/>
                </a:cubicBezTo>
                <a:cubicBezTo>
                  <a:pt x="82" y="113"/>
                  <a:pt x="83" y="113"/>
                  <a:pt x="83" y="113"/>
                </a:cubicBezTo>
                <a:cubicBezTo>
                  <a:pt x="83" y="114"/>
                  <a:pt x="83" y="114"/>
                  <a:pt x="83" y="115"/>
                </a:cubicBezTo>
                <a:cubicBezTo>
                  <a:pt x="83" y="115"/>
                  <a:pt x="83" y="116"/>
                  <a:pt x="83" y="116"/>
                </a:cubicBezTo>
                <a:cubicBezTo>
                  <a:pt x="83" y="117"/>
                  <a:pt x="83" y="117"/>
                  <a:pt x="83" y="118"/>
                </a:cubicBezTo>
                <a:cubicBezTo>
                  <a:pt x="83" y="118"/>
                  <a:pt x="83" y="118"/>
                  <a:pt x="83" y="118"/>
                </a:cubicBezTo>
                <a:cubicBezTo>
                  <a:pt x="83" y="119"/>
                  <a:pt x="83" y="119"/>
                  <a:pt x="82" y="119"/>
                </a:cubicBezTo>
                <a:cubicBezTo>
                  <a:pt x="82" y="120"/>
                  <a:pt x="82" y="120"/>
                  <a:pt x="82" y="120"/>
                </a:cubicBezTo>
                <a:cubicBezTo>
                  <a:pt x="81" y="120"/>
                  <a:pt x="81" y="121"/>
                  <a:pt x="79" y="121"/>
                </a:cubicBezTo>
                <a:cubicBezTo>
                  <a:pt x="78" y="122"/>
                  <a:pt x="76" y="122"/>
                  <a:pt x="73" y="123"/>
                </a:cubicBezTo>
                <a:cubicBezTo>
                  <a:pt x="71" y="123"/>
                  <a:pt x="68" y="124"/>
                  <a:pt x="65" y="124"/>
                </a:cubicBezTo>
                <a:cubicBezTo>
                  <a:pt x="61" y="125"/>
                  <a:pt x="58" y="125"/>
                  <a:pt x="54" y="125"/>
                </a:cubicBezTo>
                <a:cubicBezTo>
                  <a:pt x="44" y="125"/>
                  <a:pt x="35" y="124"/>
                  <a:pt x="28" y="121"/>
                </a:cubicBezTo>
                <a:cubicBezTo>
                  <a:pt x="22" y="119"/>
                  <a:pt x="16" y="115"/>
                  <a:pt x="12" y="111"/>
                </a:cubicBezTo>
                <a:cubicBezTo>
                  <a:pt x="8" y="107"/>
                  <a:pt x="5" y="101"/>
                  <a:pt x="3" y="95"/>
                </a:cubicBezTo>
                <a:cubicBezTo>
                  <a:pt x="1" y="89"/>
                  <a:pt x="0" y="82"/>
                  <a:pt x="0" y="75"/>
                </a:cubicBezTo>
                <a:cubicBezTo>
                  <a:pt x="0" y="73"/>
                  <a:pt x="0" y="71"/>
                  <a:pt x="0" y="68"/>
                </a:cubicBezTo>
                <a:cubicBezTo>
                  <a:pt x="0" y="64"/>
                  <a:pt x="1" y="61"/>
                  <a:pt x="1" y="57"/>
                </a:cubicBezTo>
                <a:cubicBezTo>
                  <a:pt x="2" y="53"/>
                  <a:pt x="3" y="49"/>
                  <a:pt x="4" y="45"/>
                </a:cubicBezTo>
                <a:cubicBezTo>
                  <a:pt x="5" y="40"/>
                  <a:pt x="7" y="36"/>
                  <a:pt x="9" y="32"/>
                </a:cubicBezTo>
                <a:cubicBezTo>
                  <a:pt x="11" y="28"/>
                  <a:pt x="14" y="24"/>
                  <a:pt x="17" y="20"/>
                </a:cubicBezTo>
                <a:cubicBezTo>
                  <a:pt x="20" y="16"/>
                  <a:pt x="24" y="13"/>
                  <a:pt x="29" y="10"/>
                </a:cubicBezTo>
                <a:cubicBezTo>
                  <a:pt x="33" y="7"/>
                  <a:pt x="39" y="4"/>
                  <a:pt x="45" y="3"/>
                </a:cubicBezTo>
                <a:cubicBezTo>
                  <a:pt x="51" y="1"/>
                  <a:pt x="58" y="0"/>
                  <a:pt x="66" y="0"/>
                </a:cubicBezTo>
                <a:cubicBezTo>
                  <a:pt x="74" y="0"/>
                  <a:pt x="82" y="1"/>
                  <a:pt x="88" y="3"/>
                </a:cubicBezTo>
                <a:cubicBezTo>
                  <a:pt x="94" y="5"/>
                  <a:pt x="99" y="8"/>
                  <a:pt x="103" y="12"/>
                </a:cubicBezTo>
                <a:cubicBezTo>
                  <a:pt x="107" y="16"/>
                  <a:pt x="110" y="20"/>
                  <a:pt x="112" y="26"/>
                </a:cubicBezTo>
                <a:cubicBezTo>
                  <a:pt x="114" y="31"/>
                  <a:pt x="115" y="37"/>
                  <a:pt x="115" y="44"/>
                </a:cubicBezTo>
                <a:close/>
                <a:moveTo>
                  <a:pt x="72" y="48"/>
                </a:moveTo>
                <a:cubicBezTo>
                  <a:pt x="70" y="44"/>
                  <a:pt x="68" y="42"/>
                  <a:pt x="65" y="40"/>
                </a:cubicBezTo>
                <a:cubicBezTo>
                  <a:pt x="63" y="38"/>
                  <a:pt x="60" y="37"/>
                  <a:pt x="57" y="37"/>
                </a:cubicBezTo>
                <a:cubicBezTo>
                  <a:pt x="55" y="37"/>
                  <a:pt x="53" y="37"/>
                  <a:pt x="51" y="38"/>
                </a:cubicBezTo>
                <a:cubicBezTo>
                  <a:pt x="49" y="40"/>
                  <a:pt x="47" y="41"/>
                  <a:pt x="45" y="43"/>
                </a:cubicBezTo>
                <a:cubicBezTo>
                  <a:pt x="44" y="45"/>
                  <a:pt x="43" y="47"/>
                  <a:pt x="42" y="50"/>
                </a:cubicBezTo>
                <a:cubicBezTo>
                  <a:pt x="41" y="52"/>
                  <a:pt x="40" y="54"/>
                  <a:pt x="39" y="57"/>
                </a:cubicBezTo>
                <a:cubicBezTo>
                  <a:pt x="39" y="59"/>
                  <a:pt x="38" y="62"/>
                  <a:pt x="38" y="64"/>
                </a:cubicBezTo>
                <a:cubicBezTo>
                  <a:pt x="38" y="67"/>
                  <a:pt x="37" y="69"/>
                  <a:pt x="37" y="70"/>
                </a:cubicBezTo>
                <a:cubicBezTo>
                  <a:pt x="37" y="75"/>
                  <a:pt x="38" y="78"/>
                  <a:pt x="40" y="80"/>
                </a:cubicBezTo>
                <a:cubicBezTo>
                  <a:pt x="41" y="83"/>
                  <a:pt x="44" y="84"/>
                  <a:pt x="48" y="84"/>
                </a:cubicBezTo>
                <a:cubicBezTo>
                  <a:pt x="49" y="84"/>
                  <a:pt x="50" y="83"/>
                  <a:pt x="52" y="83"/>
                </a:cubicBezTo>
                <a:cubicBezTo>
                  <a:pt x="53" y="83"/>
                  <a:pt x="55" y="82"/>
                  <a:pt x="57" y="81"/>
                </a:cubicBezTo>
                <a:cubicBezTo>
                  <a:pt x="58" y="80"/>
                  <a:pt x="60" y="78"/>
                  <a:pt x="62" y="77"/>
                </a:cubicBezTo>
                <a:cubicBezTo>
                  <a:pt x="64" y="75"/>
                  <a:pt x="66" y="73"/>
                  <a:pt x="68" y="71"/>
                </a:cubicBezTo>
                <a:lnTo>
                  <a:pt x="72"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nvGrpSpPr>
          <p:cNvPr id="207" name="smart phone"/>
          <p:cNvGrpSpPr/>
          <p:nvPr/>
        </p:nvGrpSpPr>
        <p:grpSpPr>
          <a:xfrm>
            <a:off x="687513" y="2906976"/>
            <a:ext cx="280632" cy="493369"/>
            <a:chOff x="2414138" y="2698290"/>
            <a:chExt cx="280632" cy="493369"/>
          </a:xfrm>
        </p:grpSpPr>
        <p:sp>
          <p:nvSpPr>
            <p:cNvPr id="208" name="Freeform 83"/>
            <p:cNvSpPr>
              <a:spLocks/>
            </p:cNvSpPr>
            <p:nvPr/>
          </p:nvSpPr>
          <p:spPr bwMode="auto">
            <a:xfrm>
              <a:off x="2420173" y="2704325"/>
              <a:ext cx="268561" cy="481299"/>
            </a:xfrm>
            <a:custGeom>
              <a:avLst/>
              <a:gdLst>
                <a:gd name="T0" fmla="*/ 87 w 87"/>
                <a:gd name="T1" fmla="*/ 142 h 156"/>
                <a:gd name="T2" fmla="*/ 73 w 87"/>
                <a:gd name="T3" fmla="*/ 156 h 156"/>
                <a:gd name="T4" fmla="*/ 13 w 87"/>
                <a:gd name="T5" fmla="*/ 156 h 156"/>
                <a:gd name="T6" fmla="*/ 0 w 87"/>
                <a:gd name="T7" fmla="*/ 142 h 156"/>
                <a:gd name="T8" fmla="*/ 0 w 87"/>
                <a:gd name="T9" fmla="*/ 13 h 156"/>
                <a:gd name="T10" fmla="*/ 13 w 87"/>
                <a:gd name="T11" fmla="*/ 0 h 156"/>
                <a:gd name="T12" fmla="*/ 73 w 87"/>
                <a:gd name="T13" fmla="*/ 0 h 156"/>
                <a:gd name="T14" fmla="*/ 87 w 87"/>
                <a:gd name="T15" fmla="*/ 13 h 156"/>
                <a:gd name="T16" fmla="*/ 87 w 87"/>
                <a:gd name="T17" fmla="*/ 142 h 156"/>
                <a:gd name="T18" fmla="*/ 87 w 87"/>
                <a:gd name="T19" fmla="*/ 14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56">
                  <a:moveTo>
                    <a:pt x="87" y="142"/>
                  </a:moveTo>
                  <a:cubicBezTo>
                    <a:pt x="87" y="149"/>
                    <a:pt x="80" y="156"/>
                    <a:pt x="73" y="156"/>
                  </a:cubicBezTo>
                  <a:cubicBezTo>
                    <a:pt x="13" y="156"/>
                    <a:pt x="13" y="156"/>
                    <a:pt x="13" y="156"/>
                  </a:cubicBezTo>
                  <a:cubicBezTo>
                    <a:pt x="7" y="156"/>
                    <a:pt x="0" y="149"/>
                    <a:pt x="0" y="142"/>
                  </a:cubicBezTo>
                  <a:cubicBezTo>
                    <a:pt x="0" y="13"/>
                    <a:pt x="0" y="13"/>
                    <a:pt x="0" y="13"/>
                  </a:cubicBezTo>
                  <a:cubicBezTo>
                    <a:pt x="0" y="5"/>
                    <a:pt x="7" y="0"/>
                    <a:pt x="13" y="0"/>
                  </a:cubicBezTo>
                  <a:cubicBezTo>
                    <a:pt x="73" y="0"/>
                    <a:pt x="73" y="0"/>
                    <a:pt x="73" y="0"/>
                  </a:cubicBezTo>
                  <a:cubicBezTo>
                    <a:pt x="80" y="0"/>
                    <a:pt x="87" y="5"/>
                    <a:pt x="87" y="13"/>
                  </a:cubicBezTo>
                  <a:cubicBezTo>
                    <a:pt x="87" y="142"/>
                    <a:pt x="87" y="142"/>
                    <a:pt x="87" y="142"/>
                  </a:cubicBezTo>
                  <a:cubicBezTo>
                    <a:pt x="87" y="142"/>
                    <a:pt x="87" y="142"/>
                    <a:pt x="87" y="142"/>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09" name="Freeform 84"/>
            <p:cNvSpPr>
              <a:spLocks noEditPoints="1"/>
            </p:cNvSpPr>
            <p:nvPr/>
          </p:nvSpPr>
          <p:spPr bwMode="auto">
            <a:xfrm>
              <a:off x="2414138" y="2698290"/>
              <a:ext cx="280632" cy="493369"/>
            </a:xfrm>
            <a:custGeom>
              <a:avLst/>
              <a:gdLst>
                <a:gd name="T0" fmla="*/ 75 w 91"/>
                <a:gd name="T1" fmla="*/ 160 h 160"/>
                <a:gd name="T2" fmla="*/ 15 w 91"/>
                <a:gd name="T3" fmla="*/ 160 h 160"/>
                <a:gd name="T4" fmla="*/ 0 w 91"/>
                <a:gd name="T5" fmla="*/ 144 h 160"/>
                <a:gd name="T6" fmla="*/ 0 w 91"/>
                <a:gd name="T7" fmla="*/ 15 h 160"/>
                <a:gd name="T8" fmla="*/ 15 w 91"/>
                <a:gd name="T9" fmla="*/ 0 h 160"/>
                <a:gd name="T10" fmla="*/ 75 w 91"/>
                <a:gd name="T11" fmla="*/ 0 h 160"/>
                <a:gd name="T12" fmla="*/ 91 w 91"/>
                <a:gd name="T13" fmla="*/ 15 h 160"/>
                <a:gd name="T14" fmla="*/ 91 w 91"/>
                <a:gd name="T15" fmla="*/ 144 h 160"/>
                <a:gd name="T16" fmla="*/ 75 w 91"/>
                <a:gd name="T17" fmla="*/ 160 h 160"/>
                <a:gd name="T18" fmla="*/ 15 w 91"/>
                <a:gd name="T19" fmla="*/ 4 h 160"/>
                <a:gd name="T20" fmla="*/ 4 w 91"/>
                <a:gd name="T21" fmla="*/ 15 h 160"/>
                <a:gd name="T22" fmla="*/ 4 w 91"/>
                <a:gd name="T23" fmla="*/ 144 h 160"/>
                <a:gd name="T24" fmla="*/ 15 w 91"/>
                <a:gd name="T25" fmla="*/ 156 h 160"/>
                <a:gd name="T26" fmla="*/ 75 w 91"/>
                <a:gd name="T27" fmla="*/ 156 h 160"/>
                <a:gd name="T28" fmla="*/ 86 w 91"/>
                <a:gd name="T29" fmla="*/ 144 h 160"/>
                <a:gd name="T30" fmla="*/ 86 w 91"/>
                <a:gd name="T31" fmla="*/ 15 h 160"/>
                <a:gd name="T32" fmla="*/ 75 w 91"/>
                <a:gd name="T33" fmla="*/ 4 h 160"/>
                <a:gd name="T34" fmla="*/ 15 w 91"/>
                <a:gd name="T35" fmla="*/ 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160">
                  <a:moveTo>
                    <a:pt x="75" y="160"/>
                  </a:moveTo>
                  <a:cubicBezTo>
                    <a:pt x="15" y="160"/>
                    <a:pt x="15" y="160"/>
                    <a:pt x="15" y="160"/>
                  </a:cubicBezTo>
                  <a:cubicBezTo>
                    <a:pt x="8" y="160"/>
                    <a:pt x="0" y="152"/>
                    <a:pt x="0" y="144"/>
                  </a:cubicBezTo>
                  <a:cubicBezTo>
                    <a:pt x="0" y="15"/>
                    <a:pt x="0" y="15"/>
                    <a:pt x="0" y="15"/>
                  </a:cubicBezTo>
                  <a:cubicBezTo>
                    <a:pt x="0" y="6"/>
                    <a:pt x="8" y="0"/>
                    <a:pt x="15" y="0"/>
                  </a:cubicBezTo>
                  <a:cubicBezTo>
                    <a:pt x="75" y="0"/>
                    <a:pt x="75" y="0"/>
                    <a:pt x="75" y="0"/>
                  </a:cubicBezTo>
                  <a:cubicBezTo>
                    <a:pt x="83" y="0"/>
                    <a:pt x="91" y="6"/>
                    <a:pt x="91" y="15"/>
                  </a:cubicBezTo>
                  <a:cubicBezTo>
                    <a:pt x="91" y="144"/>
                    <a:pt x="91" y="144"/>
                    <a:pt x="91" y="144"/>
                  </a:cubicBezTo>
                  <a:cubicBezTo>
                    <a:pt x="91" y="152"/>
                    <a:pt x="83" y="160"/>
                    <a:pt x="75" y="160"/>
                  </a:cubicBezTo>
                  <a:close/>
                  <a:moveTo>
                    <a:pt x="15" y="4"/>
                  </a:moveTo>
                  <a:cubicBezTo>
                    <a:pt x="10" y="4"/>
                    <a:pt x="4" y="8"/>
                    <a:pt x="4" y="15"/>
                  </a:cubicBezTo>
                  <a:cubicBezTo>
                    <a:pt x="4" y="144"/>
                    <a:pt x="4" y="144"/>
                    <a:pt x="4" y="144"/>
                  </a:cubicBezTo>
                  <a:cubicBezTo>
                    <a:pt x="4" y="150"/>
                    <a:pt x="10" y="156"/>
                    <a:pt x="15" y="156"/>
                  </a:cubicBezTo>
                  <a:cubicBezTo>
                    <a:pt x="75" y="156"/>
                    <a:pt x="75" y="156"/>
                    <a:pt x="75" y="156"/>
                  </a:cubicBezTo>
                  <a:cubicBezTo>
                    <a:pt x="81" y="156"/>
                    <a:pt x="86" y="150"/>
                    <a:pt x="86" y="144"/>
                  </a:cubicBezTo>
                  <a:cubicBezTo>
                    <a:pt x="86" y="15"/>
                    <a:pt x="86" y="15"/>
                    <a:pt x="86" y="15"/>
                  </a:cubicBezTo>
                  <a:cubicBezTo>
                    <a:pt x="86" y="8"/>
                    <a:pt x="81" y="4"/>
                    <a:pt x="75" y="4"/>
                  </a:cubicBezTo>
                  <a:lnTo>
                    <a:pt x="15"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0" name="Freeform 85"/>
            <p:cNvSpPr>
              <a:spLocks/>
            </p:cNvSpPr>
            <p:nvPr/>
          </p:nvSpPr>
          <p:spPr bwMode="auto">
            <a:xfrm>
              <a:off x="2460910" y="2760150"/>
              <a:ext cx="187088" cy="324387"/>
            </a:xfrm>
            <a:custGeom>
              <a:avLst/>
              <a:gdLst>
                <a:gd name="T0" fmla="*/ 0 w 124"/>
                <a:gd name="T1" fmla="*/ 0 h 215"/>
                <a:gd name="T2" fmla="*/ 124 w 124"/>
                <a:gd name="T3" fmla="*/ 0 h 215"/>
                <a:gd name="T4" fmla="*/ 124 w 124"/>
                <a:gd name="T5" fmla="*/ 215 h 215"/>
                <a:gd name="T6" fmla="*/ 0 w 124"/>
                <a:gd name="T7" fmla="*/ 215 h 215"/>
                <a:gd name="T8" fmla="*/ 0 w 124"/>
                <a:gd name="T9" fmla="*/ 0 h 215"/>
                <a:gd name="T10" fmla="*/ 0 w 124"/>
                <a:gd name="T11" fmla="*/ 0 h 215"/>
              </a:gdLst>
              <a:ahLst/>
              <a:cxnLst>
                <a:cxn ang="0">
                  <a:pos x="T0" y="T1"/>
                </a:cxn>
                <a:cxn ang="0">
                  <a:pos x="T2" y="T3"/>
                </a:cxn>
                <a:cxn ang="0">
                  <a:pos x="T4" y="T5"/>
                </a:cxn>
                <a:cxn ang="0">
                  <a:pos x="T6" y="T7"/>
                </a:cxn>
                <a:cxn ang="0">
                  <a:pos x="T8" y="T9"/>
                </a:cxn>
                <a:cxn ang="0">
                  <a:pos x="T10" y="T11"/>
                </a:cxn>
              </a:cxnLst>
              <a:rect l="0" t="0" r="r" b="b"/>
              <a:pathLst>
                <a:path w="124" h="215">
                  <a:moveTo>
                    <a:pt x="0" y="0"/>
                  </a:moveTo>
                  <a:lnTo>
                    <a:pt x="124" y="0"/>
                  </a:lnTo>
                  <a:lnTo>
                    <a:pt x="124" y="215"/>
                  </a:lnTo>
                  <a:lnTo>
                    <a:pt x="0" y="215"/>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1" name="Freeform 86"/>
            <p:cNvSpPr>
              <a:spLocks noEditPoints="1"/>
            </p:cNvSpPr>
            <p:nvPr/>
          </p:nvSpPr>
          <p:spPr bwMode="auto">
            <a:xfrm>
              <a:off x="2454875" y="2754115"/>
              <a:ext cx="196140" cy="333439"/>
            </a:xfrm>
            <a:custGeom>
              <a:avLst/>
              <a:gdLst>
                <a:gd name="T0" fmla="*/ 63 w 64"/>
                <a:gd name="T1" fmla="*/ 108 h 108"/>
                <a:gd name="T2" fmla="*/ 2 w 64"/>
                <a:gd name="T3" fmla="*/ 108 h 108"/>
                <a:gd name="T4" fmla="*/ 0 w 64"/>
                <a:gd name="T5" fmla="*/ 107 h 108"/>
                <a:gd name="T6" fmla="*/ 0 w 64"/>
                <a:gd name="T7" fmla="*/ 2 h 108"/>
                <a:gd name="T8" fmla="*/ 2 w 64"/>
                <a:gd name="T9" fmla="*/ 0 h 108"/>
                <a:gd name="T10" fmla="*/ 63 w 64"/>
                <a:gd name="T11" fmla="*/ 0 h 108"/>
                <a:gd name="T12" fmla="*/ 64 w 64"/>
                <a:gd name="T13" fmla="*/ 2 h 108"/>
                <a:gd name="T14" fmla="*/ 64 w 64"/>
                <a:gd name="T15" fmla="*/ 107 h 108"/>
                <a:gd name="T16" fmla="*/ 63 w 64"/>
                <a:gd name="T17" fmla="*/ 108 h 108"/>
                <a:gd name="T18" fmla="*/ 3 w 64"/>
                <a:gd name="T19" fmla="*/ 105 h 108"/>
                <a:gd name="T20" fmla="*/ 62 w 64"/>
                <a:gd name="T21" fmla="*/ 105 h 108"/>
                <a:gd name="T22" fmla="*/ 62 w 64"/>
                <a:gd name="T23" fmla="*/ 3 h 108"/>
                <a:gd name="T24" fmla="*/ 3 w 64"/>
                <a:gd name="T25" fmla="*/ 3 h 108"/>
                <a:gd name="T26" fmla="*/ 3 w 64"/>
                <a:gd name="T27" fmla="*/ 10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108">
                  <a:moveTo>
                    <a:pt x="63" y="108"/>
                  </a:moveTo>
                  <a:cubicBezTo>
                    <a:pt x="2" y="108"/>
                    <a:pt x="2" y="108"/>
                    <a:pt x="2" y="108"/>
                  </a:cubicBezTo>
                  <a:cubicBezTo>
                    <a:pt x="1" y="108"/>
                    <a:pt x="0" y="107"/>
                    <a:pt x="0" y="107"/>
                  </a:cubicBezTo>
                  <a:cubicBezTo>
                    <a:pt x="0" y="2"/>
                    <a:pt x="0" y="2"/>
                    <a:pt x="0" y="2"/>
                  </a:cubicBezTo>
                  <a:cubicBezTo>
                    <a:pt x="0" y="1"/>
                    <a:pt x="1" y="0"/>
                    <a:pt x="2" y="0"/>
                  </a:cubicBezTo>
                  <a:cubicBezTo>
                    <a:pt x="63" y="0"/>
                    <a:pt x="63" y="0"/>
                    <a:pt x="63" y="0"/>
                  </a:cubicBezTo>
                  <a:cubicBezTo>
                    <a:pt x="64" y="0"/>
                    <a:pt x="64" y="1"/>
                    <a:pt x="64" y="2"/>
                  </a:cubicBezTo>
                  <a:cubicBezTo>
                    <a:pt x="64" y="107"/>
                    <a:pt x="64" y="107"/>
                    <a:pt x="64" y="107"/>
                  </a:cubicBezTo>
                  <a:cubicBezTo>
                    <a:pt x="64" y="107"/>
                    <a:pt x="64" y="108"/>
                    <a:pt x="63" y="108"/>
                  </a:cubicBezTo>
                  <a:close/>
                  <a:moveTo>
                    <a:pt x="3" y="105"/>
                  </a:moveTo>
                  <a:cubicBezTo>
                    <a:pt x="62" y="105"/>
                    <a:pt x="62" y="105"/>
                    <a:pt x="62" y="105"/>
                  </a:cubicBezTo>
                  <a:cubicBezTo>
                    <a:pt x="62" y="3"/>
                    <a:pt x="62" y="3"/>
                    <a:pt x="62" y="3"/>
                  </a:cubicBezTo>
                  <a:cubicBezTo>
                    <a:pt x="3" y="3"/>
                    <a:pt x="3" y="3"/>
                    <a:pt x="3" y="3"/>
                  </a:cubicBezTo>
                  <a:lnTo>
                    <a:pt x="3"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2" name="Oval 87"/>
            <p:cNvSpPr>
              <a:spLocks noChangeArrowheads="1"/>
            </p:cNvSpPr>
            <p:nvPr/>
          </p:nvSpPr>
          <p:spPr bwMode="auto">
            <a:xfrm>
              <a:off x="2531823" y="3105659"/>
              <a:ext cx="45263" cy="4979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grpSp>
        <p:nvGrpSpPr>
          <p:cNvPr id="213" name="envelope"/>
          <p:cNvGrpSpPr/>
          <p:nvPr/>
        </p:nvGrpSpPr>
        <p:grpSpPr>
          <a:xfrm>
            <a:off x="1063197" y="2383433"/>
            <a:ext cx="488842" cy="381720"/>
            <a:chOff x="2789822" y="2174747"/>
            <a:chExt cx="488842" cy="381720"/>
          </a:xfrm>
        </p:grpSpPr>
        <p:sp>
          <p:nvSpPr>
            <p:cNvPr id="214" name="Freeform 88"/>
            <p:cNvSpPr>
              <a:spLocks/>
            </p:cNvSpPr>
            <p:nvPr/>
          </p:nvSpPr>
          <p:spPr bwMode="auto">
            <a:xfrm>
              <a:off x="2803402" y="2183799"/>
              <a:ext cx="464702" cy="360597"/>
            </a:xfrm>
            <a:custGeom>
              <a:avLst/>
              <a:gdLst>
                <a:gd name="T0" fmla="*/ 140 w 151"/>
                <a:gd name="T1" fmla="*/ 0 h 117"/>
                <a:gd name="T2" fmla="*/ 151 w 151"/>
                <a:gd name="T3" fmla="*/ 11 h 117"/>
                <a:gd name="T4" fmla="*/ 151 w 151"/>
                <a:gd name="T5" fmla="*/ 107 h 117"/>
                <a:gd name="T6" fmla="*/ 140 w 151"/>
                <a:gd name="T7" fmla="*/ 117 h 117"/>
                <a:gd name="T8" fmla="*/ 10 w 151"/>
                <a:gd name="T9" fmla="*/ 117 h 117"/>
                <a:gd name="T10" fmla="*/ 0 w 151"/>
                <a:gd name="T11" fmla="*/ 107 h 117"/>
                <a:gd name="T12" fmla="*/ 0 w 151"/>
                <a:gd name="T13" fmla="*/ 11 h 117"/>
                <a:gd name="T14" fmla="*/ 10 w 151"/>
                <a:gd name="T15" fmla="*/ 0 h 117"/>
                <a:gd name="T16" fmla="*/ 140 w 151"/>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17">
                  <a:moveTo>
                    <a:pt x="140" y="0"/>
                  </a:moveTo>
                  <a:cubicBezTo>
                    <a:pt x="146" y="0"/>
                    <a:pt x="151" y="5"/>
                    <a:pt x="151" y="11"/>
                  </a:cubicBezTo>
                  <a:cubicBezTo>
                    <a:pt x="151" y="107"/>
                    <a:pt x="151" y="107"/>
                    <a:pt x="151" y="107"/>
                  </a:cubicBezTo>
                  <a:cubicBezTo>
                    <a:pt x="151" y="112"/>
                    <a:pt x="146" y="117"/>
                    <a:pt x="140" y="117"/>
                  </a:cubicBezTo>
                  <a:cubicBezTo>
                    <a:pt x="10" y="117"/>
                    <a:pt x="10" y="117"/>
                    <a:pt x="10" y="117"/>
                  </a:cubicBezTo>
                  <a:cubicBezTo>
                    <a:pt x="5" y="117"/>
                    <a:pt x="0" y="112"/>
                    <a:pt x="0" y="107"/>
                  </a:cubicBezTo>
                  <a:cubicBezTo>
                    <a:pt x="0" y="11"/>
                    <a:pt x="0" y="11"/>
                    <a:pt x="0" y="11"/>
                  </a:cubicBezTo>
                  <a:cubicBezTo>
                    <a:pt x="0" y="5"/>
                    <a:pt x="5" y="0"/>
                    <a:pt x="10" y="0"/>
                  </a:cubicBezTo>
                  <a:lnTo>
                    <a:pt x="140" y="0"/>
                  </a:ln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5" name="Freeform 89"/>
            <p:cNvSpPr>
              <a:spLocks/>
            </p:cNvSpPr>
            <p:nvPr/>
          </p:nvSpPr>
          <p:spPr bwMode="auto">
            <a:xfrm>
              <a:off x="2809437" y="2198887"/>
              <a:ext cx="449614" cy="215755"/>
            </a:xfrm>
            <a:custGeom>
              <a:avLst/>
              <a:gdLst>
                <a:gd name="T0" fmla="*/ 146 w 146"/>
                <a:gd name="T1" fmla="*/ 0 h 70"/>
                <a:gd name="T2" fmla="*/ 78 w 146"/>
                <a:gd name="T3" fmla="*/ 66 h 70"/>
                <a:gd name="T4" fmla="*/ 63 w 146"/>
                <a:gd name="T5" fmla="*/ 65 h 70"/>
                <a:gd name="T6" fmla="*/ 0 w 146"/>
                <a:gd name="T7" fmla="*/ 0 h 70"/>
              </a:gdLst>
              <a:ahLst/>
              <a:cxnLst>
                <a:cxn ang="0">
                  <a:pos x="T0" y="T1"/>
                </a:cxn>
                <a:cxn ang="0">
                  <a:pos x="T2" y="T3"/>
                </a:cxn>
                <a:cxn ang="0">
                  <a:pos x="T4" y="T5"/>
                </a:cxn>
                <a:cxn ang="0">
                  <a:pos x="T6" y="T7"/>
                </a:cxn>
              </a:cxnLst>
              <a:rect l="0" t="0" r="r" b="b"/>
              <a:pathLst>
                <a:path w="146" h="70">
                  <a:moveTo>
                    <a:pt x="146" y="0"/>
                  </a:moveTo>
                  <a:cubicBezTo>
                    <a:pt x="78" y="66"/>
                    <a:pt x="78" y="66"/>
                    <a:pt x="78" y="66"/>
                  </a:cubicBezTo>
                  <a:cubicBezTo>
                    <a:pt x="74" y="70"/>
                    <a:pt x="67" y="70"/>
                    <a:pt x="63" y="65"/>
                  </a:cubicBezTo>
                  <a:cubicBezTo>
                    <a:pt x="0" y="0"/>
                    <a:pt x="0" y="0"/>
                    <a:pt x="0" y="0"/>
                  </a:cubicBezTo>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6" name="Freeform 90"/>
            <p:cNvSpPr>
              <a:spLocks noEditPoints="1"/>
            </p:cNvSpPr>
            <p:nvPr/>
          </p:nvSpPr>
          <p:spPr bwMode="auto">
            <a:xfrm>
              <a:off x="2789822" y="2174747"/>
              <a:ext cx="488842" cy="381720"/>
            </a:xfrm>
            <a:custGeom>
              <a:avLst/>
              <a:gdLst>
                <a:gd name="T0" fmla="*/ 144 w 158"/>
                <a:gd name="T1" fmla="*/ 0 h 124"/>
                <a:gd name="T2" fmla="*/ 14 w 158"/>
                <a:gd name="T3" fmla="*/ 0 h 124"/>
                <a:gd name="T4" fmla="*/ 0 w 158"/>
                <a:gd name="T5" fmla="*/ 14 h 124"/>
                <a:gd name="T6" fmla="*/ 0 w 158"/>
                <a:gd name="T7" fmla="*/ 110 h 124"/>
                <a:gd name="T8" fmla="*/ 14 w 158"/>
                <a:gd name="T9" fmla="*/ 124 h 124"/>
                <a:gd name="T10" fmla="*/ 144 w 158"/>
                <a:gd name="T11" fmla="*/ 124 h 124"/>
                <a:gd name="T12" fmla="*/ 158 w 158"/>
                <a:gd name="T13" fmla="*/ 110 h 124"/>
                <a:gd name="T14" fmla="*/ 158 w 158"/>
                <a:gd name="T15" fmla="*/ 14 h 124"/>
                <a:gd name="T16" fmla="*/ 144 w 158"/>
                <a:gd name="T17" fmla="*/ 0 h 124"/>
                <a:gd name="T18" fmla="*/ 144 w 158"/>
                <a:gd name="T19" fmla="*/ 7 h 124"/>
                <a:gd name="T20" fmla="*/ 147 w 158"/>
                <a:gd name="T21" fmla="*/ 8 h 124"/>
                <a:gd name="T22" fmla="*/ 81 w 158"/>
                <a:gd name="T23" fmla="*/ 71 h 124"/>
                <a:gd name="T24" fmla="*/ 77 w 158"/>
                <a:gd name="T25" fmla="*/ 73 h 124"/>
                <a:gd name="T26" fmla="*/ 72 w 158"/>
                <a:gd name="T27" fmla="*/ 71 h 124"/>
                <a:gd name="T28" fmla="*/ 11 w 158"/>
                <a:gd name="T29" fmla="*/ 8 h 124"/>
                <a:gd name="T30" fmla="*/ 14 w 158"/>
                <a:gd name="T31" fmla="*/ 7 h 124"/>
                <a:gd name="T32" fmla="*/ 144 w 158"/>
                <a:gd name="T33" fmla="*/ 7 h 124"/>
                <a:gd name="T34" fmla="*/ 144 w 158"/>
                <a:gd name="T35" fmla="*/ 116 h 124"/>
                <a:gd name="T36" fmla="*/ 14 w 158"/>
                <a:gd name="T37" fmla="*/ 116 h 124"/>
                <a:gd name="T38" fmla="*/ 8 w 158"/>
                <a:gd name="T39" fmla="*/ 110 h 124"/>
                <a:gd name="T40" fmla="*/ 8 w 158"/>
                <a:gd name="T41" fmla="*/ 15 h 124"/>
                <a:gd name="T42" fmla="*/ 67 w 158"/>
                <a:gd name="T43" fmla="*/ 76 h 124"/>
                <a:gd name="T44" fmla="*/ 77 w 158"/>
                <a:gd name="T45" fmla="*/ 80 h 124"/>
                <a:gd name="T46" fmla="*/ 77 w 158"/>
                <a:gd name="T47" fmla="*/ 80 h 124"/>
                <a:gd name="T48" fmla="*/ 87 w 158"/>
                <a:gd name="T49" fmla="*/ 76 h 124"/>
                <a:gd name="T50" fmla="*/ 151 w 158"/>
                <a:gd name="T51" fmla="*/ 14 h 124"/>
                <a:gd name="T52" fmla="*/ 151 w 158"/>
                <a:gd name="T53" fmla="*/ 110 h 124"/>
                <a:gd name="T54" fmla="*/ 144 w 158"/>
                <a:gd name="T55" fmla="*/ 11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124">
                  <a:moveTo>
                    <a:pt x="144" y="0"/>
                  </a:moveTo>
                  <a:cubicBezTo>
                    <a:pt x="14" y="0"/>
                    <a:pt x="14" y="0"/>
                    <a:pt x="14" y="0"/>
                  </a:cubicBezTo>
                  <a:cubicBezTo>
                    <a:pt x="7" y="0"/>
                    <a:pt x="0" y="6"/>
                    <a:pt x="0" y="14"/>
                  </a:cubicBezTo>
                  <a:cubicBezTo>
                    <a:pt x="0" y="110"/>
                    <a:pt x="0" y="110"/>
                    <a:pt x="0" y="110"/>
                  </a:cubicBezTo>
                  <a:cubicBezTo>
                    <a:pt x="0" y="117"/>
                    <a:pt x="7" y="124"/>
                    <a:pt x="14" y="124"/>
                  </a:cubicBezTo>
                  <a:cubicBezTo>
                    <a:pt x="144" y="124"/>
                    <a:pt x="144" y="124"/>
                    <a:pt x="144" y="124"/>
                  </a:cubicBezTo>
                  <a:cubicBezTo>
                    <a:pt x="152" y="124"/>
                    <a:pt x="158" y="117"/>
                    <a:pt x="158" y="110"/>
                  </a:cubicBezTo>
                  <a:cubicBezTo>
                    <a:pt x="158" y="14"/>
                    <a:pt x="158" y="14"/>
                    <a:pt x="158" y="14"/>
                  </a:cubicBezTo>
                  <a:cubicBezTo>
                    <a:pt x="158" y="6"/>
                    <a:pt x="152" y="0"/>
                    <a:pt x="144" y="0"/>
                  </a:cubicBezTo>
                  <a:close/>
                  <a:moveTo>
                    <a:pt x="144" y="7"/>
                  </a:moveTo>
                  <a:cubicBezTo>
                    <a:pt x="145" y="7"/>
                    <a:pt x="146" y="7"/>
                    <a:pt x="147" y="8"/>
                  </a:cubicBezTo>
                  <a:cubicBezTo>
                    <a:pt x="81" y="71"/>
                    <a:pt x="81" y="71"/>
                    <a:pt x="81" y="71"/>
                  </a:cubicBezTo>
                  <a:cubicBezTo>
                    <a:pt x="80" y="72"/>
                    <a:pt x="79" y="73"/>
                    <a:pt x="77" y="73"/>
                  </a:cubicBezTo>
                  <a:cubicBezTo>
                    <a:pt x="75" y="73"/>
                    <a:pt x="73" y="72"/>
                    <a:pt x="72" y="71"/>
                  </a:cubicBezTo>
                  <a:cubicBezTo>
                    <a:pt x="11" y="8"/>
                    <a:pt x="11" y="8"/>
                    <a:pt x="11" y="8"/>
                  </a:cubicBezTo>
                  <a:cubicBezTo>
                    <a:pt x="12" y="7"/>
                    <a:pt x="13" y="7"/>
                    <a:pt x="14" y="7"/>
                  </a:cubicBezTo>
                  <a:lnTo>
                    <a:pt x="144" y="7"/>
                  </a:lnTo>
                  <a:close/>
                  <a:moveTo>
                    <a:pt x="144" y="116"/>
                  </a:moveTo>
                  <a:cubicBezTo>
                    <a:pt x="14" y="116"/>
                    <a:pt x="14" y="116"/>
                    <a:pt x="14" y="116"/>
                  </a:cubicBezTo>
                  <a:cubicBezTo>
                    <a:pt x="11" y="116"/>
                    <a:pt x="8" y="113"/>
                    <a:pt x="8" y="110"/>
                  </a:cubicBezTo>
                  <a:cubicBezTo>
                    <a:pt x="8" y="15"/>
                    <a:pt x="8" y="15"/>
                    <a:pt x="8" y="15"/>
                  </a:cubicBezTo>
                  <a:cubicBezTo>
                    <a:pt x="67" y="76"/>
                    <a:pt x="67" y="76"/>
                    <a:pt x="67" y="76"/>
                  </a:cubicBezTo>
                  <a:cubicBezTo>
                    <a:pt x="69" y="79"/>
                    <a:pt x="73" y="80"/>
                    <a:pt x="77" y="80"/>
                  </a:cubicBezTo>
                  <a:cubicBezTo>
                    <a:pt x="77" y="80"/>
                    <a:pt x="77" y="80"/>
                    <a:pt x="77" y="80"/>
                  </a:cubicBezTo>
                  <a:cubicBezTo>
                    <a:pt x="81" y="80"/>
                    <a:pt x="84" y="79"/>
                    <a:pt x="87" y="76"/>
                  </a:cubicBezTo>
                  <a:cubicBezTo>
                    <a:pt x="151" y="14"/>
                    <a:pt x="151" y="14"/>
                    <a:pt x="151" y="14"/>
                  </a:cubicBezTo>
                  <a:cubicBezTo>
                    <a:pt x="151" y="110"/>
                    <a:pt x="151" y="110"/>
                    <a:pt x="151" y="110"/>
                  </a:cubicBezTo>
                  <a:cubicBezTo>
                    <a:pt x="151" y="113"/>
                    <a:pt x="148" y="116"/>
                    <a:pt x="144" y="1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pic>
        <p:nvPicPr>
          <p:cNvPr id="11" name="Picture 10"/>
          <p:cNvPicPr>
            <a:picLocks noChangeAspect="1"/>
          </p:cNvPicPr>
          <p:nvPr/>
        </p:nvPicPr>
        <p:blipFill>
          <a:blip r:embed="rId3"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83898" y="1779341"/>
            <a:ext cx="807230" cy="246512"/>
          </a:xfrm>
          <a:prstGeom prst="rect">
            <a:avLst/>
          </a:prstGeom>
        </p:spPr>
      </p:pic>
      <p:sp>
        <p:nvSpPr>
          <p:cNvPr id="219" name="green rectangle"/>
          <p:cNvSpPr/>
          <p:nvPr/>
        </p:nvSpPr>
        <p:spPr>
          <a:xfrm>
            <a:off x="4267200" y="1242046"/>
            <a:ext cx="4343400" cy="53091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600" b="1" dirty="0" smtClean="0">
              <a:latin typeface="Arial Narrow" panose="020B0606020202030204" pitchFamily="34" charset="0"/>
            </a:endParaRPr>
          </a:p>
          <a:p>
            <a:r>
              <a:rPr lang="en-CA" sz="1600" b="1" i="1" dirty="0" smtClean="0">
                <a:solidFill>
                  <a:schemeClr val="accent2">
                    <a:lumMod val="20000"/>
                    <a:lumOff val="80000"/>
                  </a:schemeClr>
                </a:solidFill>
                <a:latin typeface="Arial Narrow" panose="020B0606020202030204" pitchFamily="34" charset="0"/>
              </a:rPr>
              <a:t>Description: </a:t>
            </a:r>
          </a:p>
          <a:p>
            <a:endParaRPr lang="en-CA" sz="1600" b="1" i="1" dirty="0" smtClean="0">
              <a:latin typeface="Arial Narrow" panose="020B0606020202030204" pitchFamily="34" charset="0"/>
            </a:endParaRPr>
          </a:p>
          <a:p>
            <a:pPr marL="285750" indent="-285750">
              <a:buFont typeface="Arial" panose="020B0604020202020204" pitchFamily="34" charset="0"/>
              <a:buChar char="•"/>
            </a:pPr>
            <a:r>
              <a:rPr lang="en-CA" sz="1600" b="1" dirty="0" smtClean="0">
                <a:latin typeface="Arial Narrow" panose="020B0606020202030204" pitchFamily="34" charset="0"/>
              </a:rPr>
              <a:t>Downloadable tools to assist participants with the implementation of simple, evidence-based strategies, which can lead to long-lasting diabetes practice improvements</a:t>
            </a:r>
          </a:p>
          <a:p>
            <a:endParaRPr lang="en-CA" sz="1600" b="1" i="1" dirty="0" smtClean="0">
              <a:latin typeface="Arial Narrow" panose="020B0606020202030204" pitchFamily="34" charset="0"/>
            </a:endParaRPr>
          </a:p>
          <a:p>
            <a:r>
              <a:rPr lang="en-CA" sz="1600" b="1" i="1" dirty="0" smtClean="0">
                <a:solidFill>
                  <a:schemeClr val="accent2">
                    <a:lumMod val="20000"/>
                    <a:lumOff val="80000"/>
                  </a:schemeClr>
                </a:solidFill>
                <a:latin typeface="Arial Narrow" panose="020B0606020202030204" pitchFamily="34" charset="0"/>
              </a:rPr>
              <a:t>Specific Components:</a:t>
            </a:r>
          </a:p>
          <a:p>
            <a:endParaRPr lang="en-CA" sz="1600" b="1" dirty="0" smtClean="0">
              <a:latin typeface="Arial Narrow" panose="020B0606020202030204" pitchFamily="34" charset="0"/>
            </a:endParaRPr>
          </a:p>
          <a:p>
            <a:pPr marL="285750" indent="-285750">
              <a:buFont typeface="Arial" panose="020B0604020202020204" pitchFamily="34" charset="0"/>
              <a:buChar char="•"/>
            </a:pPr>
            <a:r>
              <a:rPr lang="en-CA" sz="1600" b="1" dirty="0" smtClean="0">
                <a:latin typeface="Arial Narrow" panose="020B0606020202030204" pitchFamily="34" charset="0"/>
              </a:rPr>
              <a:t>Pocket </a:t>
            </a:r>
            <a:r>
              <a:rPr lang="en-CA" sz="1600" b="1" dirty="0">
                <a:latin typeface="Arial Narrow" panose="020B0606020202030204" pitchFamily="34" charset="0"/>
              </a:rPr>
              <a:t>g</a:t>
            </a:r>
            <a:r>
              <a:rPr lang="en-CA" sz="1600" b="1" dirty="0" smtClean="0">
                <a:latin typeface="Arial Narrow" panose="020B0606020202030204" pitchFamily="34" charset="0"/>
              </a:rPr>
              <a:t>uides </a:t>
            </a:r>
          </a:p>
          <a:p>
            <a:pPr marL="285750" indent="-285750">
              <a:buFont typeface="Arial" panose="020B0604020202020204" pitchFamily="34" charset="0"/>
              <a:buChar char="•"/>
            </a:pPr>
            <a:r>
              <a:rPr lang="en-CA" sz="1600" b="1" dirty="0" smtClean="0">
                <a:latin typeface="Arial Narrow" panose="020B0606020202030204" pitchFamily="34" charset="0"/>
              </a:rPr>
              <a:t>Decision trees</a:t>
            </a:r>
          </a:p>
          <a:p>
            <a:pPr marL="285750" indent="-285750">
              <a:buFont typeface="Arial" panose="020B0604020202020204" pitchFamily="34" charset="0"/>
              <a:buChar char="•"/>
            </a:pPr>
            <a:r>
              <a:rPr lang="en-CA" sz="1600" b="1" dirty="0" smtClean="0">
                <a:latin typeface="Arial Narrow" panose="020B0606020202030204" pitchFamily="34" charset="0"/>
              </a:rPr>
              <a:t>Flow sheets</a:t>
            </a:r>
          </a:p>
          <a:p>
            <a:pPr marL="285750" indent="-285750">
              <a:buFont typeface="Arial" panose="020B0604020202020204" pitchFamily="34" charset="0"/>
              <a:buChar char="•"/>
            </a:pPr>
            <a:r>
              <a:rPr lang="en-CA" sz="1600" b="1" dirty="0" smtClean="0">
                <a:latin typeface="Arial Narrow" panose="020B0606020202030204" pitchFamily="34" charset="0"/>
              </a:rPr>
              <a:t>Reminder </a:t>
            </a:r>
            <a:r>
              <a:rPr lang="en-CA" sz="1600" b="1" dirty="0">
                <a:latin typeface="Arial Narrow" panose="020B0606020202030204" pitchFamily="34" charset="0"/>
              </a:rPr>
              <a:t>s</a:t>
            </a:r>
            <a:r>
              <a:rPr lang="en-CA" sz="1600" b="1" dirty="0" smtClean="0">
                <a:latin typeface="Arial Narrow" panose="020B0606020202030204" pitchFamily="34" charset="0"/>
              </a:rPr>
              <a:t>ystems </a:t>
            </a:r>
            <a:r>
              <a:rPr lang="en-CA" sz="1600" b="1" dirty="0">
                <a:latin typeface="Arial Narrow" panose="020B0606020202030204" pitchFamily="34" charset="0"/>
              </a:rPr>
              <a:t>and </a:t>
            </a:r>
            <a:r>
              <a:rPr lang="en-CA" sz="1600" b="1" dirty="0" smtClean="0">
                <a:latin typeface="Arial Narrow" panose="020B0606020202030204" pitchFamily="34" charset="0"/>
              </a:rPr>
              <a:t>office </a:t>
            </a:r>
            <a:r>
              <a:rPr lang="en-CA" sz="1600" b="1" dirty="0">
                <a:latin typeface="Arial Narrow" panose="020B0606020202030204" pitchFamily="34" charset="0"/>
              </a:rPr>
              <a:t>t</a:t>
            </a:r>
            <a:r>
              <a:rPr lang="en-CA" sz="1600" b="1" dirty="0" smtClean="0">
                <a:latin typeface="Arial Narrow" panose="020B0606020202030204" pitchFamily="34" charset="0"/>
              </a:rPr>
              <a:t>ools</a:t>
            </a:r>
          </a:p>
          <a:p>
            <a:pPr marL="285750" indent="-285750">
              <a:buFont typeface="Arial" panose="020B0604020202020204" pitchFamily="34" charset="0"/>
              <a:buChar char="•"/>
            </a:pPr>
            <a:r>
              <a:rPr lang="en-CA" sz="1600" b="1" dirty="0" smtClean="0">
                <a:latin typeface="Arial Narrow" panose="020B0606020202030204" pitchFamily="34" charset="0"/>
              </a:rPr>
              <a:t>Access </a:t>
            </a:r>
            <a:r>
              <a:rPr lang="en-CA" sz="1600" b="1" dirty="0">
                <a:latin typeface="Arial Narrow" panose="020B0606020202030204" pitchFamily="34" charset="0"/>
              </a:rPr>
              <a:t>to external resources (e.g</a:t>
            </a:r>
            <a:r>
              <a:rPr lang="en-CA" sz="1600" b="1" dirty="0" smtClean="0">
                <a:latin typeface="Arial Narrow" panose="020B0606020202030204" pitchFamily="34" charset="0"/>
              </a:rPr>
              <a:t>., </a:t>
            </a:r>
            <a:r>
              <a:rPr lang="en-CA" sz="1600" b="1" dirty="0">
                <a:latin typeface="Arial Narrow" panose="020B0606020202030204" pitchFamily="34" charset="0"/>
              </a:rPr>
              <a:t>CDA)</a:t>
            </a:r>
          </a:p>
          <a:p>
            <a:endParaRPr lang="en-CA" sz="1600" dirty="0">
              <a:latin typeface="Arial Narrow" panose="020B0606020202030204" pitchFamily="34" charset="0"/>
            </a:endParaRPr>
          </a:p>
          <a:p>
            <a:endParaRPr lang="en-US" sz="1600" dirty="0" smtClean="0">
              <a:latin typeface="Arial Narrow" panose="020B0606020202030204" pitchFamily="34" charset="0"/>
            </a:endParaRPr>
          </a:p>
          <a:p>
            <a:endParaRPr lang="en-US" sz="1600" dirty="0">
              <a:latin typeface="Arial Narrow" panose="020B0606020202030204" pitchFamily="34" charset="0"/>
            </a:endParaRPr>
          </a:p>
        </p:txBody>
      </p:sp>
    </p:spTree>
    <p:extLst>
      <p:ext uri="{BB962C8B-B14F-4D97-AF65-F5344CB8AC3E}">
        <p14:creationId xmlns:p14="http://schemas.microsoft.com/office/powerpoint/2010/main" val="3788771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al rectangle"/>
          <p:cNvSpPr/>
          <p:nvPr/>
        </p:nvSpPr>
        <p:spPr>
          <a:xfrm>
            <a:off x="0" y="5094955"/>
            <a:ext cx="9144000" cy="12931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teal rectangle"/>
          <p:cNvSpPr/>
          <p:nvPr/>
        </p:nvSpPr>
        <p:spPr>
          <a:xfrm>
            <a:off x="-4313" y="4419445"/>
            <a:ext cx="9144000" cy="473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goldinl.CTU\AppData\Local\Microsoft\Windows\Temporary Internet Files\Content.Outlook\OQUTX7GM\CHRC logo_HEARTicon (2).jpg"/>
          <p:cNvPicPr>
            <a:picLocks noChangeAspect="1" noChangeArrowheads="1"/>
          </p:cNvPicPr>
          <p:nvPr/>
        </p:nvPicPr>
        <p:blipFill>
          <a:blip r:embed="rId2" cstate="print">
            <a:clrChange>
              <a:clrFrom>
                <a:srgbClr val="FFFDFC"/>
              </a:clrFrom>
              <a:clrTo>
                <a:srgbClr val="FFFDFC">
                  <a:alpha val="0"/>
                </a:srgbClr>
              </a:clrTo>
            </a:clrChange>
            <a:grayscl/>
            <a:extLst>
              <a:ext uri="{28A0092B-C50C-407E-A947-70E740481C1C}">
                <a14:useLocalDpi xmlns:a14="http://schemas.microsoft.com/office/drawing/2010/main" val="0"/>
              </a:ext>
            </a:extLst>
          </a:blip>
          <a:srcRect/>
          <a:stretch>
            <a:fillRect/>
          </a:stretch>
        </p:blipFill>
        <p:spPr bwMode="auto">
          <a:xfrm>
            <a:off x="8784402" y="6551221"/>
            <a:ext cx="282167" cy="29326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514598" y="76200"/>
            <a:ext cx="6551969" cy="584775"/>
          </a:xfrm>
          <a:prstGeom prst="rect">
            <a:avLst/>
          </a:prstGeom>
        </p:spPr>
        <p:txBody>
          <a:bodyPr wrap="square">
            <a:spAutoFit/>
          </a:bodyPr>
          <a:lstStyle/>
          <a:p>
            <a:pPr algn="r"/>
            <a:r>
              <a:rPr lang="en-US" sz="3200" b="1" dirty="0" smtClean="0">
                <a:solidFill>
                  <a:srgbClr val="BB054A"/>
                </a:solidFill>
                <a:latin typeface="Arial Narrow" panose="020B0606020202030204" pitchFamily="34" charset="0"/>
              </a:rPr>
              <a:t>Practice Assessment</a:t>
            </a:r>
            <a:endParaRPr lang="en-CA" sz="3200" dirty="0">
              <a:solidFill>
                <a:srgbClr val="BB054A"/>
              </a:solidFill>
              <a:latin typeface="Arial Narrow" panose="020B0606020202030204" pitchFamily="34" charset="0"/>
            </a:endParaRPr>
          </a:p>
        </p:txBody>
      </p:sp>
      <p:grpSp>
        <p:nvGrpSpPr>
          <p:cNvPr id="121" name="solid tree"/>
          <p:cNvGrpSpPr/>
          <p:nvPr/>
        </p:nvGrpSpPr>
        <p:grpSpPr>
          <a:xfrm>
            <a:off x="70425" y="281712"/>
            <a:ext cx="3915265" cy="6379090"/>
            <a:chOff x="1797050" y="73025"/>
            <a:chExt cx="4119563" cy="6858001"/>
          </a:xfrm>
          <a:solidFill>
            <a:srgbClr val="BB054A"/>
          </a:solidFill>
        </p:grpSpPr>
        <p:sp>
          <p:nvSpPr>
            <p:cNvPr id="122" name="tree trunk"/>
            <p:cNvSpPr>
              <a:spLocks/>
            </p:cNvSpPr>
            <p:nvPr/>
          </p:nvSpPr>
          <p:spPr bwMode="auto">
            <a:xfrm>
              <a:off x="3478213" y="3957638"/>
              <a:ext cx="757238" cy="2973388"/>
            </a:xfrm>
            <a:custGeom>
              <a:avLst/>
              <a:gdLst>
                <a:gd name="T0" fmla="*/ 205 w 233"/>
                <a:gd name="T1" fmla="*/ 917 h 917"/>
                <a:gd name="T2" fmla="*/ 28 w 233"/>
                <a:gd name="T3" fmla="*/ 917 h 917"/>
                <a:gd name="T4" fmla="*/ 0 w 233"/>
                <a:gd name="T5" fmla="*/ 888 h 917"/>
                <a:gd name="T6" fmla="*/ 0 w 233"/>
                <a:gd name="T7" fmla="*/ 29 h 917"/>
                <a:gd name="T8" fmla="*/ 28 w 233"/>
                <a:gd name="T9" fmla="*/ 0 h 917"/>
                <a:gd name="T10" fmla="*/ 205 w 233"/>
                <a:gd name="T11" fmla="*/ 0 h 917"/>
                <a:gd name="T12" fmla="*/ 233 w 233"/>
                <a:gd name="T13" fmla="*/ 29 h 917"/>
                <a:gd name="T14" fmla="*/ 233 w 233"/>
                <a:gd name="T15" fmla="*/ 888 h 917"/>
                <a:gd name="T16" fmla="*/ 205 w 233"/>
                <a:gd name="T17" fmla="*/ 917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917">
                  <a:moveTo>
                    <a:pt x="205" y="917"/>
                  </a:moveTo>
                  <a:cubicBezTo>
                    <a:pt x="28" y="917"/>
                    <a:pt x="28" y="917"/>
                    <a:pt x="28" y="917"/>
                  </a:cubicBezTo>
                  <a:cubicBezTo>
                    <a:pt x="13" y="917"/>
                    <a:pt x="0" y="904"/>
                    <a:pt x="0" y="888"/>
                  </a:cubicBezTo>
                  <a:cubicBezTo>
                    <a:pt x="0" y="29"/>
                    <a:pt x="0" y="29"/>
                    <a:pt x="0" y="29"/>
                  </a:cubicBezTo>
                  <a:cubicBezTo>
                    <a:pt x="0" y="13"/>
                    <a:pt x="13" y="0"/>
                    <a:pt x="28" y="0"/>
                  </a:cubicBezTo>
                  <a:cubicBezTo>
                    <a:pt x="205" y="0"/>
                    <a:pt x="205" y="0"/>
                    <a:pt x="205" y="0"/>
                  </a:cubicBezTo>
                  <a:cubicBezTo>
                    <a:pt x="220" y="0"/>
                    <a:pt x="233" y="13"/>
                    <a:pt x="233" y="29"/>
                  </a:cubicBezTo>
                  <a:cubicBezTo>
                    <a:pt x="233" y="888"/>
                    <a:pt x="233" y="888"/>
                    <a:pt x="233" y="888"/>
                  </a:cubicBezTo>
                  <a:cubicBezTo>
                    <a:pt x="233" y="904"/>
                    <a:pt x="220" y="917"/>
                    <a:pt x="205" y="917"/>
                  </a:cubicBezTo>
                  <a:close/>
                </a:path>
              </a:pathLst>
            </a:custGeom>
            <a:grpFill/>
            <a:ln w="349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3" name="tree top"/>
            <p:cNvSpPr>
              <a:spLocks noChangeArrowheads="1"/>
            </p:cNvSpPr>
            <p:nvPr/>
          </p:nvSpPr>
          <p:spPr bwMode="auto">
            <a:xfrm>
              <a:off x="1797050" y="73025"/>
              <a:ext cx="4119563" cy="4114800"/>
            </a:xfrm>
            <a:prstGeom prst="ellipse">
              <a:avLst/>
            </a:prstGeom>
            <a:grpFill/>
            <a:ln w="349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grpSp>
        <p:nvGrpSpPr>
          <p:cNvPr id="124" name="tree lines"/>
          <p:cNvGrpSpPr/>
          <p:nvPr/>
        </p:nvGrpSpPr>
        <p:grpSpPr>
          <a:xfrm>
            <a:off x="536636" y="734344"/>
            <a:ext cx="3000949" cy="5926459"/>
            <a:chOff x="2263261" y="525658"/>
            <a:chExt cx="3000949" cy="5926459"/>
          </a:xfrm>
          <a:solidFill>
            <a:sysClr val="windowText" lastClr="000000">
              <a:lumMod val="85000"/>
              <a:lumOff val="15000"/>
            </a:sysClr>
          </a:solidFill>
        </p:grpSpPr>
        <p:sp>
          <p:nvSpPr>
            <p:cNvPr id="125" name="line"/>
            <p:cNvSpPr>
              <a:spLocks/>
            </p:cNvSpPr>
            <p:nvPr/>
          </p:nvSpPr>
          <p:spPr bwMode="auto">
            <a:xfrm>
              <a:off x="3728279" y="525658"/>
              <a:ext cx="52808" cy="5926458"/>
            </a:xfrm>
            <a:custGeom>
              <a:avLst/>
              <a:gdLst>
                <a:gd name="T0" fmla="*/ 9 w 17"/>
                <a:gd name="T1" fmla="*/ 1923 h 1923"/>
                <a:gd name="T2" fmla="*/ 0 w 17"/>
                <a:gd name="T3" fmla="*/ 1914 h 1923"/>
                <a:gd name="T4" fmla="*/ 0 w 17"/>
                <a:gd name="T5" fmla="*/ 9 h 1923"/>
                <a:gd name="T6" fmla="*/ 9 w 17"/>
                <a:gd name="T7" fmla="*/ 0 h 1923"/>
                <a:gd name="T8" fmla="*/ 17 w 17"/>
                <a:gd name="T9" fmla="*/ 9 h 1923"/>
                <a:gd name="T10" fmla="*/ 17 w 17"/>
                <a:gd name="T11" fmla="*/ 1914 h 1923"/>
                <a:gd name="T12" fmla="*/ 9 w 17"/>
                <a:gd name="T13" fmla="*/ 1923 h 1923"/>
              </a:gdLst>
              <a:ahLst/>
              <a:cxnLst>
                <a:cxn ang="0">
                  <a:pos x="T0" y="T1"/>
                </a:cxn>
                <a:cxn ang="0">
                  <a:pos x="T2" y="T3"/>
                </a:cxn>
                <a:cxn ang="0">
                  <a:pos x="T4" y="T5"/>
                </a:cxn>
                <a:cxn ang="0">
                  <a:pos x="T6" y="T7"/>
                </a:cxn>
                <a:cxn ang="0">
                  <a:pos x="T8" y="T9"/>
                </a:cxn>
                <a:cxn ang="0">
                  <a:pos x="T10" y="T11"/>
                </a:cxn>
                <a:cxn ang="0">
                  <a:pos x="T12" y="T13"/>
                </a:cxn>
              </a:cxnLst>
              <a:rect l="0" t="0" r="r" b="b"/>
              <a:pathLst>
                <a:path w="17" h="1923">
                  <a:moveTo>
                    <a:pt x="9" y="1923"/>
                  </a:moveTo>
                  <a:cubicBezTo>
                    <a:pt x="4" y="1923"/>
                    <a:pt x="0" y="1919"/>
                    <a:pt x="0" y="1914"/>
                  </a:cubicBezTo>
                  <a:cubicBezTo>
                    <a:pt x="0" y="9"/>
                    <a:pt x="0" y="9"/>
                    <a:pt x="0" y="9"/>
                  </a:cubicBezTo>
                  <a:cubicBezTo>
                    <a:pt x="0" y="4"/>
                    <a:pt x="4" y="0"/>
                    <a:pt x="9" y="0"/>
                  </a:cubicBezTo>
                  <a:cubicBezTo>
                    <a:pt x="13" y="0"/>
                    <a:pt x="17" y="4"/>
                    <a:pt x="17" y="9"/>
                  </a:cubicBezTo>
                  <a:cubicBezTo>
                    <a:pt x="17" y="1914"/>
                    <a:pt x="17" y="1914"/>
                    <a:pt x="17" y="1914"/>
                  </a:cubicBezTo>
                  <a:cubicBezTo>
                    <a:pt x="17" y="1919"/>
                    <a:pt x="13" y="1923"/>
                    <a:pt x="9" y="1923"/>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6" name="line"/>
            <p:cNvSpPr>
              <a:spLocks/>
            </p:cNvSpPr>
            <p:nvPr/>
          </p:nvSpPr>
          <p:spPr bwMode="auto">
            <a:xfrm>
              <a:off x="3820314" y="1790009"/>
              <a:ext cx="1443896" cy="4662107"/>
            </a:xfrm>
            <a:custGeom>
              <a:avLst/>
              <a:gdLst>
                <a:gd name="T0" fmla="*/ 8 w 468"/>
                <a:gd name="T1" fmla="*/ 1513 h 1513"/>
                <a:gd name="T2" fmla="*/ 0 w 468"/>
                <a:gd name="T3" fmla="*/ 1504 h 1513"/>
                <a:gd name="T4" fmla="*/ 0 w 468"/>
                <a:gd name="T5" fmla="*/ 152 h 1513"/>
                <a:gd name="T6" fmla="*/ 150 w 468"/>
                <a:gd name="T7" fmla="*/ 0 h 1513"/>
                <a:gd name="T8" fmla="*/ 460 w 468"/>
                <a:gd name="T9" fmla="*/ 0 h 1513"/>
                <a:gd name="T10" fmla="*/ 468 w 468"/>
                <a:gd name="T11" fmla="*/ 9 h 1513"/>
                <a:gd name="T12" fmla="*/ 460 w 468"/>
                <a:gd name="T13" fmla="*/ 18 h 1513"/>
                <a:gd name="T14" fmla="*/ 150 w 468"/>
                <a:gd name="T15" fmla="*/ 18 h 1513"/>
                <a:gd name="T16" fmla="*/ 17 w 468"/>
                <a:gd name="T17" fmla="*/ 152 h 1513"/>
                <a:gd name="T18" fmla="*/ 17 w 468"/>
                <a:gd name="T19" fmla="*/ 1504 h 1513"/>
                <a:gd name="T20" fmla="*/ 8 w 468"/>
                <a:gd name="T21" fmla="*/ 1513 h 1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8" h="1513">
                  <a:moveTo>
                    <a:pt x="8" y="1513"/>
                  </a:moveTo>
                  <a:cubicBezTo>
                    <a:pt x="3" y="1513"/>
                    <a:pt x="0" y="1509"/>
                    <a:pt x="0" y="1504"/>
                  </a:cubicBezTo>
                  <a:cubicBezTo>
                    <a:pt x="0" y="152"/>
                    <a:pt x="0" y="152"/>
                    <a:pt x="0" y="152"/>
                  </a:cubicBezTo>
                  <a:cubicBezTo>
                    <a:pt x="0" y="68"/>
                    <a:pt x="67" y="0"/>
                    <a:pt x="150" y="0"/>
                  </a:cubicBezTo>
                  <a:cubicBezTo>
                    <a:pt x="460" y="0"/>
                    <a:pt x="460" y="0"/>
                    <a:pt x="460" y="0"/>
                  </a:cubicBezTo>
                  <a:cubicBezTo>
                    <a:pt x="465" y="0"/>
                    <a:pt x="468" y="4"/>
                    <a:pt x="468" y="9"/>
                  </a:cubicBezTo>
                  <a:cubicBezTo>
                    <a:pt x="468" y="14"/>
                    <a:pt x="465" y="18"/>
                    <a:pt x="460" y="18"/>
                  </a:cubicBezTo>
                  <a:cubicBezTo>
                    <a:pt x="150" y="18"/>
                    <a:pt x="150" y="18"/>
                    <a:pt x="150" y="18"/>
                  </a:cubicBezTo>
                  <a:cubicBezTo>
                    <a:pt x="77" y="18"/>
                    <a:pt x="17" y="78"/>
                    <a:pt x="17" y="152"/>
                  </a:cubicBezTo>
                  <a:cubicBezTo>
                    <a:pt x="17" y="1504"/>
                    <a:pt x="17" y="1504"/>
                    <a:pt x="17" y="1504"/>
                  </a:cubicBezTo>
                  <a:cubicBezTo>
                    <a:pt x="17" y="1509"/>
                    <a:pt x="13" y="1513"/>
                    <a:pt x="8" y="1513"/>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7" name="line"/>
            <p:cNvSpPr>
              <a:spLocks/>
            </p:cNvSpPr>
            <p:nvPr/>
          </p:nvSpPr>
          <p:spPr bwMode="auto">
            <a:xfrm>
              <a:off x="2540875" y="2917063"/>
              <a:ext cx="1054632" cy="3535054"/>
            </a:xfrm>
            <a:custGeom>
              <a:avLst/>
              <a:gdLst>
                <a:gd name="T0" fmla="*/ 333 w 342"/>
                <a:gd name="T1" fmla="*/ 1147 h 1147"/>
                <a:gd name="T2" fmla="*/ 325 w 342"/>
                <a:gd name="T3" fmla="*/ 1138 h 1147"/>
                <a:gd name="T4" fmla="*/ 325 w 342"/>
                <a:gd name="T5" fmla="*/ 151 h 1147"/>
                <a:gd name="T6" fmla="*/ 191 w 342"/>
                <a:gd name="T7" fmla="*/ 17 h 1147"/>
                <a:gd name="T8" fmla="*/ 9 w 342"/>
                <a:gd name="T9" fmla="*/ 17 h 1147"/>
                <a:gd name="T10" fmla="*/ 0 w 342"/>
                <a:gd name="T11" fmla="*/ 8 h 1147"/>
                <a:gd name="T12" fmla="*/ 9 w 342"/>
                <a:gd name="T13" fmla="*/ 0 h 1147"/>
                <a:gd name="T14" fmla="*/ 191 w 342"/>
                <a:gd name="T15" fmla="*/ 0 h 1147"/>
                <a:gd name="T16" fmla="*/ 342 w 342"/>
                <a:gd name="T17" fmla="*/ 151 h 1147"/>
                <a:gd name="T18" fmla="*/ 342 w 342"/>
                <a:gd name="T19" fmla="*/ 1138 h 1147"/>
                <a:gd name="T20" fmla="*/ 333 w 342"/>
                <a:gd name="T21" fmla="*/ 1147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2" h="1147">
                  <a:moveTo>
                    <a:pt x="333" y="1147"/>
                  </a:moveTo>
                  <a:cubicBezTo>
                    <a:pt x="329" y="1147"/>
                    <a:pt x="325" y="1143"/>
                    <a:pt x="325" y="1138"/>
                  </a:cubicBezTo>
                  <a:cubicBezTo>
                    <a:pt x="325" y="151"/>
                    <a:pt x="325" y="151"/>
                    <a:pt x="325" y="151"/>
                  </a:cubicBezTo>
                  <a:cubicBezTo>
                    <a:pt x="325" y="77"/>
                    <a:pt x="265" y="17"/>
                    <a:pt x="191" y="17"/>
                  </a:cubicBezTo>
                  <a:cubicBezTo>
                    <a:pt x="9" y="17"/>
                    <a:pt x="9" y="17"/>
                    <a:pt x="9" y="17"/>
                  </a:cubicBezTo>
                  <a:cubicBezTo>
                    <a:pt x="4" y="17"/>
                    <a:pt x="0" y="13"/>
                    <a:pt x="0" y="8"/>
                  </a:cubicBezTo>
                  <a:cubicBezTo>
                    <a:pt x="0" y="4"/>
                    <a:pt x="4" y="0"/>
                    <a:pt x="9" y="0"/>
                  </a:cubicBezTo>
                  <a:cubicBezTo>
                    <a:pt x="191" y="0"/>
                    <a:pt x="191" y="0"/>
                    <a:pt x="191" y="0"/>
                  </a:cubicBezTo>
                  <a:cubicBezTo>
                    <a:pt x="274" y="0"/>
                    <a:pt x="342" y="67"/>
                    <a:pt x="342" y="151"/>
                  </a:cubicBezTo>
                  <a:cubicBezTo>
                    <a:pt x="342" y="1138"/>
                    <a:pt x="342" y="1138"/>
                    <a:pt x="342" y="1138"/>
                  </a:cubicBezTo>
                  <a:cubicBezTo>
                    <a:pt x="342" y="1143"/>
                    <a:pt x="338" y="1147"/>
                    <a:pt x="333" y="1147"/>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8" name="line"/>
            <p:cNvSpPr>
              <a:spLocks/>
            </p:cNvSpPr>
            <p:nvPr/>
          </p:nvSpPr>
          <p:spPr bwMode="auto">
            <a:xfrm>
              <a:off x="3907823" y="2642466"/>
              <a:ext cx="1228141" cy="3809651"/>
            </a:xfrm>
            <a:custGeom>
              <a:avLst/>
              <a:gdLst>
                <a:gd name="T0" fmla="*/ 9 w 398"/>
                <a:gd name="T1" fmla="*/ 1236 h 1236"/>
                <a:gd name="T2" fmla="*/ 0 w 398"/>
                <a:gd name="T3" fmla="*/ 1227 h 1236"/>
                <a:gd name="T4" fmla="*/ 0 w 398"/>
                <a:gd name="T5" fmla="*/ 151 h 1236"/>
                <a:gd name="T6" fmla="*/ 9 w 398"/>
                <a:gd name="T7" fmla="*/ 143 h 1236"/>
                <a:gd name="T8" fmla="*/ 142 w 398"/>
                <a:gd name="T9" fmla="*/ 9 h 1236"/>
                <a:gd name="T10" fmla="*/ 151 w 398"/>
                <a:gd name="T11" fmla="*/ 0 h 1236"/>
                <a:gd name="T12" fmla="*/ 389 w 398"/>
                <a:gd name="T13" fmla="*/ 0 h 1236"/>
                <a:gd name="T14" fmla="*/ 398 w 398"/>
                <a:gd name="T15" fmla="*/ 9 h 1236"/>
                <a:gd name="T16" fmla="*/ 389 w 398"/>
                <a:gd name="T17" fmla="*/ 18 h 1236"/>
                <a:gd name="T18" fmla="*/ 159 w 398"/>
                <a:gd name="T19" fmla="*/ 18 h 1236"/>
                <a:gd name="T20" fmla="*/ 18 w 398"/>
                <a:gd name="T21" fmla="*/ 160 h 1236"/>
                <a:gd name="T22" fmla="*/ 18 w 398"/>
                <a:gd name="T23" fmla="*/ 1227 h 1236"/>
                <a:gd name="T24" fmla="*/ 9 w 398"/>
                <a:gd name="T25" fmla="*/ 123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8" h="1236">
                  <a:moveTo>
                    <a:pt x="9" y="1236"/>
                  </a:moveTo>
                  <a:cubicBezTo>
                    <a:pt x="4" y="1236"/>
                    <a:pt x="0" y="1232"/>
                    <a:pt x="0" y="1227"/>
                  </a:cubicBezTo>
                  <a:cubicBezTo>
                    <a:pt x="0" y="151"/>
                    <a:pt x="0" y="151"/>
                    <a:pt x="0" y="151"/>
                  </a:cubicBezTo>
                  <a:cubicBezTo>
                    <a:pt x="0" y="146"/>
                    <a:pt x="4" y="143"/>
                    <a:pt x="9" y="143"/>
                  </a:cubicBezTo>
                  <a:cubicBezTo>
                    <a:pt x="83" y="143"/>
                    <a:pt x="142" y="83"/>
                    <a:pt x="142" y="9"/>
                  </a:cubicBezTo>
                  <a:cubicBezTo>
                    <a:pt x="142" y="4"/>
                    <a:pt x="146" y="0"/>
                    <a:pt x="151" y="0"/>
                  </a:cubicBezTo>
                  <a:cubicBezTo>
                    <a:pt x="389" y="0"/>
                    <a:pt x="389" y="0"/>
                    <a:pt x="389" y="0"/>
                  </a:cubicBezTo>
                  <a:cubicBezTo>
                    <a:pt x="394" y="0"/>
                    <a:pt x="398" y="4"/>
                    <a:pt x="398" y="9"/>
                  </a:cubicBezTo>
                  <a:cubicBezTo>
                    <a:pt x="398" y="14"/>
                    <a:pt x="394" y="18"/>
                    <a:pt x="389" y="18"/>
                  </a:cubicBezTo>
                  <a:cubicBezTo>
                    <a:pt x="159" y="18"/>
                    <a:pt x="159" y="18"/>
                    <a:pt x="159" y="18"/>
                  </a:cubicBezTo>
                  <a:cubicBezTo>
                    <a:pt x="155" y="94"/>
                    <a:pt x="94" y="155"/>
                    <a:pt x="18" y="160"/>
                  </a:cubicBezTo>
                  <a:cubicBezTo>
                    <a:pt x="18" y="1227"/>
                    <a:pt x="18" y="1227"/>
                    <a:pt x="18" y="1227"/>
                  </a:cubicBezTo>
                  <a:cubicBezTo>
                    <a:pt x="18" y="1232"/>
                    <a:pt x="14" y="1236"/>
                    <a:pt x="9" y="1236"/>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9" name="line"/>
            <p:cNvSpPr>
              <a:spLocks/>
            </p:cNvSpPr>
            <p:nvPr/>
          </p:nvSpPr>
          <p:spPr bwMode="auto">
            <a:xfrm>
              <a:off x="2263261" y="1710045"/>
              <a:ext cx="1428808" cy="4742072"/>
            </a:xfrm>
            <a:custGeom>
              <a:avLst/>
              <a:gdLst>
                <a:gd name="T0" fmla="*/ 454 w 463"/>
                <a:gd name="T1" fmla="*/ 1539 h 1539"/>
                <a:gd name="T2" fmla="*/ 445 w 463"/>
                <a:gd name="T3" fmla="*/ 1530 h 1539"/>
                <a:gd name="T4" fmla="*/ 445 w 463"/>
                <a:gd name="T5" fmla="*/ 159 h 1539"/>
                <a:gd name="T6" fmla="*/ 303 w 463"/>
                <a:gd name="T7" fmla="*/ 18 h 1539"/>
                <a:gd name="T8" fmla="*/ 9 w 463"/>
                <a:gd name="T9" fmla="*/ 18 h 1539"/>
                <a:gd name="T10" fmla="*/ 0 w 463"/>
                <a:gd name="T11" fmla="*/ 9 h 1539"/>
                <a:gd name="T12" fmla="*/ 9 w 463"/>
                <a:gd name="T13" fmla="*/ 0 h 1539"/>
                <a:gd name="T14" fmla="*/ 312 w 463"/>
                <a:gd name="T15" fmla="*/ 0 h 1539"/>
                <a:gd name="T16" fmla="*/ 320 w 463"/>
                <a:gd name="T17" fmla="*/ 9 h 1539"/>
                <a:gd name="T18" fmla="*/ 454 w 463"/>
                <a:gd name="T19" fmla="*/ 142 h 1539"/>
                <a:gd name="T20" fmla="*/ 463 w 463"/>
                <a:gd name="T21" fmla="*/ 151 h 1539"/>
                <a:gd name="T22" fmla="*/ 463 w 463"/>
                <a:gd name="T23" fmla="*/ 1530 h 1539"/>
                <a:gd name="T24" fmla="*/ 454 w 463"/>
                <a:gd name="T25" fmla="*/ 1539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3" h="1539">
                  <a:moveTo>
                    <a:pt x="454" y="1539"/>
                  </a:moveTo>
                  <a:cubicBezTo>
                    <a:pt x="449" y="1539"/>
                    <a:pt x="445" y="1535"/>
                    <a:pt x="445" y="1530"/>
                  </a:cubicBezTo>
                  <a:cubicBezTo>
                    <a:pt x="445" y="159"/>
                    <a:pt x="445" y="159"/>
                    <a:pt x="445" y="159"/>
                  </a:cubicBezTo>
                  <a:cubicBezTo>
                    <a:pt x="369" y="155"/>
                    <a:pt x="308" y="94"/>
                    <a:pt x="303" y="18"/>
                  </a:cubicBezTo>
                  <a:cubicBezTo>
                    <a:pt x="9" y="18"/>
                    <a:pt x="9" y="18"/>
                    <a:pt x="9" y="18"/>
                  </a:cubicBezTo>
                  <a:cubicBezTo>
                    <a:pt x="4" y="18"/>
                    <a:pt x="0" y="14"/>
                    <a:pt x="0" y="9"/>
                  </a:cubicBezTo>
                  <a:cubicBezTo>
                    <a:pt x="0" y="4"/>
                    <a:pt x="4" y="0"/>
                    <a:pt x="9" y="0"/>
                  </a:cubicBezTo>
                  <a:cubicBezTo>
                    <a:pt x="312" y="0"/>
                    <a:pt x="312" y="0"/>
                    <a:pt x="312" y="0"/>
                  </a:cubicBezTo>
                  <a:cubicBezTo>
                    <a:pt x="317" y="0"/>
                    <a:pt x="320" y="4"/>
                    <a:pt x="320" y="9"/>
                  </a:cubicBezTo>
                  <a:cubicBezTo>
                    <a:pt x="320" y="83"/>
                    <a:pt x="380" y="142"/>
                    <a:pt x="454" y="142"/>
                  </a:cubicBezTo>
                  <a:cubicBezTo>
                    <a:pt x="459" y="142"/>
                    <a:pt x="463" y="146"/>
                    <a:pt x="463" y="151"/>
                  </a:cubicBezTo>
                  <a:cubicBezTo>
                    <a:pt x="463" y="1530"/>
                    <a:pt x="463" y="1530"/>
                    <a:pt x="463" y="1530"/>
                  </a:cubicBezTo>
                  <a:cubicBezTo>
                    <a:pt x="463" y="1535"/>
                    <a:pt x="459" y="1539"/>
                    <a:pt x="454" y="1539"/>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0" name="line"/>
            <p:cNvSpPr>
              <a:spLocks/>
            </p:cNvSpPr>
            <p:nvPr/>
          </p:nvSpPr>
          <p:spPr bwMode="auto">
            <a:xfrm>
              <a:off x="3830875" y="2337694"/>
              <a:ext cx="505439" cy="502422"/>
            </a:xfrm>
            <a:custGeom>
              <a:avLst/>
              <a:gdLst>
                <a:gd name="T0" fmla="*/ 9 w 164"/>
                <a:gd name="T1" fmla="*/ 163 h 163"/>
                <a:gd name="T2" fmla="*/ 0 w 164"/>
                <a:gd name="T3" fmla="*/ 155 h 163"/>
                <a:gd name="T4" fmla="*/ 9 w 164"/>
                <a:gd name="T5" fmla="*/ 146 h 163"/>
                <a:gd name="T6" fmla="*/ 146 w 164"/>
                <a:gd name="T7" fmla="*/ 8 h 163"/>
                <a:gd name="T8" fmla="*/ 155 w 164"/>
                <a:gd name="T9" fmla="*/ 0 h 163"/>
                <a:gd name="T10" fmla="*/ 164 w 164"/>
                <a:gd name="T11" fmla="*/ 8 h 163"/>
                <a:gd name="T12" fmla="*/ 9 w 164"/>
                <a:gd name="T13" fmla="*/ 163 h 163"/>
              </a:gdLst>
              <a:ahLst/>
              <a:cxnLst>
                <a:cxn ang="0">
                  <a:pos x="T0" y="T1"/>
                </a:cxn>
                <a:cxn ang="0">
                  <a:pos x="T2" y="T3"/>
                </a:cxn>
                <a:cxn ang="0">
                  <a:pos x="T4" y="T5"/>
                </a:cxn>
                <a:cxn ang="0">
                  <a:pos x="T6" y="T7"/>
                </a:cxn>
                <a:cxn ang="0">
                  <a:pos x="T8" y="T9"/>
                </a:cxn>
                <a:cxn ang="0">
                  <a:pos x="T10" y="T11"/>
                </a:cxn>
                <a:cxn ang="0">
                  <a:pos x="T12" y="T13"/>
                </a:cxn>
              </a:cxnLst>
              <a:rect l="0" t="0" r="r" b="b"/>
              <a:pathLst>
                <a:path w="164" h="163">
                  <a:moveTo>
                    <a:pt x="9" y="163"/>
                  </a:moveTo>
                  <a:cubicBezTo>
                    <a:pt x="4" y="163"/>
                    <a:pt x="0" y="159"/>
                    <a:pt x="0" y="155"/>
                  </a:cubicBezTo>
                  <a:cubicBezTo>
                    <a:pt x="0" y="150"/>
                    <a:pt x="4" y="146"/>
                    <a:pt x="9" y="146"/>
                  </a:cubicBezTo>
                  <a:cubicBezTo>
                    <a:pt x="85" y="146"/>
                    <a:pt x="146" y="84"/>
                    <a:pt x="146" y="8"/>
                  </a:cubicBezTo>
                  <a:cubicBezTo>
                    <a:pt x="146" y="4"/>
                    <a:pt x="150" y="0"/>
                    <a:pt x="155" y="0"/>
                  </a:cubicBezTo>
                  <a:cubicBezTo>
                    <a:pt x="160" y="0"/>
                    <a:pt x="164" y="4"/>
                    <a:pt x="164" y="8"/>
                  </a:cubicBezTo>
                  <a:cubicBezTo>
                    <a:pt x="164" y="94"/>
                    <a:pt x="94" y="163"/>
                    <a:pt x="9" y="163"/>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1" name="line"/>
            <p:cNvSpPr>
              <a:spLocks/>
            </p:cNvSpPr>
            <p:nvPr/>
          </p:nvSpPr>
          <p:spPr bwMode="auto">
            <a:xfrm>
              <a:off x="3925928" y="3371203"/>
              <a:ext cx="706106" cy="440562"/>
            </a:xfrm>
            <a:custGeom>
              <a:avLst/>
              <a:gdLst>
                <a:gd name="T0" fmla="*/ 56 w 229"/>
                <a:gd name="T1" fmla="*/ 143 h 143"/>
                <a:gd name="T2" fmla="*/ 8 w 229"/>
                <a:gd name="T3" fmla="*/ 136 h 143"/>
                <a:gd name="T4" fmla="*/ 2 w 229"/>
                <a:gd name="T5" fmla="*/ 125 h 143"/>
                <a:gd name="T6" fmla="*/ 12 w 229"/>
                <a:gd name="T7" fmla="*/ 119 h 143"/>
                <a:gd name="T8" fmla="*/ 211 w 229"/>
                <a:gd name="T9" fmla="*/ 8 h 143"/>
                <a:gd name="T10" fmla="*/ 222 w 229"/>
                <a:gd name="T11" fmla="*/ 2 h 143"/>
                <a:gd name="T12" fmla="*/ 228 w 229"/>
                <a:gd name="T13" fmla="*/ 12 h 143"/>
                <a:gd name="T14" fmla="*/ 56 w 229"/>
                <a:gd name="T15" fmla="*/ 143 h 1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43">
                  <a:moveTo>
                    <a:pt x="56" y="143"/>
                  </a:moveTo>
                  <a:cubicBezTo>
                    <a:pt x="40" y="143"/>
                    <a:pt x="24" y="140"/>
                    <a:pt x="8" y="136"/>
                  </a:cubicBezTo>
                  <a:cubicBezTo>
                    <a:pt x="3" y="135"/>
                    <a:pt x="0" y="130"/>
                    <a:pt x="2" y="125"/>
                  </a:cubicBezTo>
                  <a:cubicBezTo>
                    <a:pt x="3" y="121"/>
                    <a:pt x="8" y="118"/>
                    <a:pt x="12" y="119"/>
                  </a:cubicBezTo>
                  <a:cubicBezTo>
                    <a:pt x="98" y="143"/>
                    <a:pt x="187" y="93"/>
                    <a:pt x="211" y="8"/>
                  </a:cubicBezTo>
                  <a:cubicBezTo>
                    <a:pt x="212" y="3"/>
                    <a:pt x="217" y="0"/>
                    <a:pt x="222" y="2"/>
                  </a:cubicBezTo>
                  <a:cubicBezTo>
                    <a:pt x="226" y="3"/>
                    <a:pt x="229" y="8"/>
                    <a:pt x="228" y="12"/>
                  </a:cubicBezTo>
                  <a:cubicBezTo>
                    <a:pt x="205" y="91"/>
                    <a:pt x="134" y="143"/>
                    <a:pt x="56" y="143"/>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2" name="line"/>
            <p:cNvSpPr>
              <a:spLocks/>
            </p:cNvSpPr>
            <p:nvPr/>
          </p:nvSpPr>
          <p:spPr bwMode="auto">
            <a:xfrm>
              <a:off x="3034243" y="1160851"/>
              <a:ext cx="734773" cy="455649"/>
            </a:xfrm>
            <a:custGeom>
              <a:avLst/>
              <a:gdLst>
                <a:gd name="T0" fmla="*/ 180 w 238"/>
                <a:gd name="T1" fmla="*/ 147 h 148"/>
                <a:gd name="T2" fmla="*/ 1 w 238"/>
                <a:gd name="T3" fmla="*/ 12 h 148"/>
                <a:gd name="T4" fmla="*/ 7 w 238"/>
                <a:gd name="T5" fmla="*/ 1 h 148"/>
                <a:gd name="T6" fmla="*/ 18 w 238"/>
                <a:gd name="T7" fmla="*/ 7 h 148"/>
                <a:gd name="T8" fmla="*/ 226 w 238"/>
                <a:gd name="T9" fmla="*/ 123 h 148"/>
                <a:gd name="T10" fmla="*/ 237 w 238"/>
                <a:gd name="T11" fmla="*/ 129 h 148"/>
                <a:gd name="T12" fmla="*/ 231 w 238"/>
                <a:gd name="T13" fmla="*/ 139 h 148"/>
                <a:gd name="T14" fmla="*/ 180 w 238"/>
                <a:gd name="T15" fmla="*/ 147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8" h="148">
                  <a:moveTo>
                    <a:pt x="180" y="147"/>
                  </a:moveTo>
                  <a:cubicBezTo>
                    <a:pt x="99" y="147"/>
                    <a:pt x="25" y="93"/>
                    <a:pt x="1" y="12"/>
                  </a:cubicBezTo>
                  <a:cubicBezTo>
                    <a:pt x="0" y="7"/>
                    <a:pt x="3" y="2"/>
                    <a:pt x="7" y="1"/>
                  </a:cubicBezTo>
                  <a:cubicBezTo>
                    <a:pt x="12" y="0"/>
                    <a:pt x="17" y="2"/>
                    <a:pt x="18" y="7"/>
                  </a:cubicBezTo>
                  <a:cubicBezTo>
                    <a:pt x="43" y="96"/>
                    <a:pt x="137" y="148"/>
                    <a:pt x="226" y="123"/>
                  </a:cubicBezTo>
                  <a:cubicBezTo>
                    <a:pt x="231" y="122"/>
                    <a:pt x="235" y="124"/>
                    <a:pt x="237" y="129"/>
                  </a:cubicBezTo>
                  <a:cubicBezTo>
                    <a:pt x="238" y="133"/>
                    <a:pt x="235" y="138"/>
                    <a:pt x="231" y="139"/>
                  </a:cubicBezTo>
                  <a:cubicBezTo>
                    <a:pt x="214" y="144"/>
                    <a:pt x="197" y="147"/>
                    <a:pt x="180" y="147"/>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3" name="line"/>
            <p:cNvSpPr>
              <a:spLocks/>
            </p:cNvSpPr>
            <p:nvPr/>
          </p:nvSpPr>
          <p:spPr bwMode="auto">
            <a:xfrm>
              <a:off x="3111191" y="2411623"/>
              <a:ext cx="580878" cy="478281"/>
            </a:xfrm>
            <a:custGeom>
              <a:avLst/>
              <a:gdLst>
                <a:gd name="T0" fmla="*/ 178 w 188"/>
                <a:gd name="T1" fmla="*/ 155 h 155"/>
                <a:gd name="T2" fmla="*/ 170 w 188"/>
                <a:gd name="T3" fmla="*/ 148 h 155"/>
                <a:gd name="T4" fmla="*/ 11 w 188"/>
                <a:gd name="T5" fmla="*/ 30 h 155"/>
                <a:gd name="T6" fmla="*/ 1 w 188"/>
                <a:gd name="T7" fmla="*/ 23 h 155"/>
                <a:gd name="T8" fmla="*/ 8 w 188"/>
                <a:gd name="T9" fmla="*/ 13 h 155"/>
                <a:gd name="T10" fmla="*/ 187 w 188"/>
                <a:gd name="T11" fmla="*/ 145 h 155"/>
                <a:gd name="T12" fmla="*/ 180 w 188"/>
                <a:gd name="T13" fmla="*/ 155 h 155"/>
                <a:gd name="T14" fmla="*/ 178 w 188"/>
                <a:gd name="T15" fmla="*/ 155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8" h="155">
                  <a:moveTo>
                    <a:pt x="178" y="155"/>
                  </a:moveTo>
                  <a:cubicBezTo>
                    <a:pt x="174" y="155"/>
                    <a:pt x="170" y="152"/>
                    <a:pt x="170" y="148"/>
                  </a:cubicBezTo>
                  <a:cubicBezTo>
                    <a:pt x="158" y="72"/>
                    <a:pt x="87" y="19"/>
                    <a:pt x="11" y="30"/>
                  </a:cubicBezTo>
                  <a:cubicBezTo>
                    <a:pt x="6" y="31"/>
                    <a:pt x="2" y="28"/>
                    <a:pt x="1" y="23"/>
                  </a:cubicBezTo>
                  <a:cubicBezTo>
                    <a:pt x="0" y="18"/>
                    <a:pt x="4" y="14"/>
                    <a:pt x="8" y="13"/>
                  </a:cubicBezTo>
                  <a:cubicBezTo>
                    <a:pt x="94" y="0"/>
                    <a:pt x="174" y="60"/>
                    <a:pt x="187" y="145"/>
                  </a:cubicBezTo>
                  <a:cubicBezTo>
                    <a:pt x="188" y="150"/>
                    <a:pt x="184" y="154"/>
                    <a:pt x="180" y="155"/>
                  </a:cubicBezTo>
                  <a:cubicBezTo>
                    <a:pt x="179" y="155"/>
                    <a:pt x="179" y="155"/>
                    <a:pt x="178" y="155"/>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4" name="line"/>
            <p:cNvSpPr>
              <a:spLocks/>
            </p:cNvSpPr>
            <p:nvPr/>
          </p:nvSpPr>
          <p:spPr bwMode="auto">
            <a:xfrm>
              <a:off x="3730024" y="1178957"/>
              <a:ext cx="980702" cy="315334"/>
            </a:xfrm>
            <a:custGeom>
              <a:avLst/>
              <a:gdLst>
                <a:gd name="T0" fmla="*/ 139 w 318"/>
                <a:gd name="T1" fmla="*/ 102 h 102"/>
                <a:gd name="T2" fmla="*/ 4 w 318"/>
                <a:gd name="T3" fmla="*/ 55 h 102"/>
                <a:gd name="T4" fmla="*/ 3 w 318"/>
                <a:gd name="T5" fmla="*/ 43 h 102"/>
                <a:gd name="T6" fmla="*/ 15 w 318"/>
                <a:gd name="T7" fmla="*/ 42 h 102"/>
                <a:gd name="T8" fmla="*/ 166 w 318"/>
                <a:gd name="T9" fmla="*/ 83 h 102"/>
                <a:gd name="T10" fmla="*/ 302 w 318"/>
                <a:gd name="T11" fmla="*/ 5 h 102"/>
                <a:gd name="T12" fmla="*/ 314 w 318"/>
                <a:gd name="T13" fmla="*/ 3 h 102"/>
                <a:gd name="T14" fmla="*/ 315 w 318"/>
                <a:gd name="T15" fmla="*/ 15 h 102"/>
                <a:gd name="T16" fmla="*/ 168 w 318"/>
                <a:gd name="T17" fmla="*/ 100 h 102"/>
                <a:gd name="T18" fmla="*/ 139 w 318"/>
                <a:gd name="T1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102">
                  <a:moveTo>
                    <a:pt x="139" y="102"/>
                  </a:moveTo>
                  <a:cubicBezTo>
                    <a:pt x="90" y="102"/>
                    <a:pt x="43" y="86"/>
                    <a:pt x="4" y="55"/>
                  </a:cubicBezTo>
                  <a:cubicBezTo>
                    <a:pt x="0" y="53"/>
                    <a:pt x="0" y="47"/>
                    <a:pt x="3" y="43"/>
                  </a:cubicBezTo>
                  <a:cubicBezTo>
                    <a:pt x="5" y="40"/>
                    <a:pt x="11" y="39"/>
                    <a:pt x="15" y="42"/>
                  </a:cubicBezTo>
                  <a:cubicBezTo>
                    <a:pt x="58" y="75"/>
                    <a:pt x="112" y="90"/>
                    <a:pt x="166" y="83"/>
                  </a:cubicBezTo>
                  <a:cubicBezTo>
                    <a:pt x="220" y="76"/>
                    <a:pt x="268" y="48"/>
                    <a:pt x="302" y="5"/>
                  </a:cubicBezTo>
                  <a:cubicBezTo>
                    <a:pt x="305" y="1"/>
                    <a:pt x="310" y="0"/>
                    <a:pt x="314" y="3"/>
                  </a:cubicBezTo>
                  <a:cubicBezTo>
                    <a:pt x="317" y="6"/>
                    <a:pt x="318" y="11"/>
                    <a:pt x="315" y="15"/>
                  </a:cubicBezTo>
                  <a:cubicBezTo>
                    <a:pt x="279" y="62"/>
                    <a:pt x="227" y="92"/>
                    <a:pt x="168" y="100"/>
                  </a:cubicBezTo>
                  <a:cubicBezTo>
                    <a:pt x="158" y="101"/>
                    <a:pt x="149" y="102"/>
                    <a:pt x="139" y="102"/>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5" name="line"/>
            <p:cNvSpPr>
              <a:spLocks/>
            </p:cNvSpPr>
            <p:nvPr/>
          </p:nvSpPr>
          <p:spPr bwMode="auto">
            <a:xfrm>
              <a:off x="3081016" y="3188642"/>
              <a:ext cx="496387" cy="354562"/>
            </a:xfrm>
            <a:custGeom>
              <a:avLst/>
              <a:gdLst>
                <a:gd name="T0" fmla="*/ 9 w 161"/>
                <a:gd name="T1" fmla="*/ 115 h 115"/>
                <a:gd name="T2" fmla="*/ 7 w 161"/>
                <a:gd name="T3" fmla="*/ 115 h 115"/>
                <a:gd name="T4" fmla="*/ 1 w 161"/>
                <a:gd name="T5" fmla="*/ 104 h 115"/>
                <a:gd name="T6" fmla="*/ 154 w 161"/>
                <a:gd name="T7" fmla="*/ 18 h 115"/>
                <a:gd name="T8" fmla="*/ 160 w 161"/>
                <a:gd name="T9" fmla="*/ 29 h 115"/>
                <a:gd name="T10" fmla="*/ 149 w 161"/>
                <a:gd name="T11" fmla="*/ 35 h 115"/>
                <a:gd name="T12" fmla="*/ 68 w 161"/>
                <a:gd name="T13" fmla="*/ 45 h 115"/>
                <a:gd name="T14" fmla="*/ 18 w 161"/>
                <a:gd name="T15" fmla="*/ 109 h 115"/>
                <a:gd name="T16" fmla="*/ 9 w 161"/>
                <a:gd name="T1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115">
                  <a:moveTo>
                    <a:pt x="9" y="115"/>
                  </a:moveTo>
                  <a:cubicBezTo>
                    <a:pt x="9" y="115"/>
                    <a:pt x="8" y="115"/>
                    <a:pt x="7" y="115"/>
                  </a:cubicBezTo>
                  <a:cubicBezTo>
                    <a:pt x="2" y="114"/>
                    <a:pt x="0" y="109"/>
                    <a:pt x="1" y="104"/>
                  </a:cubicBezTo>
                  <a:cubicBezTo>
                    <a:pt x="20" y="38"/>
                    <a:pt x="88" y="0"/>
                    <a:pt x="154" y="18"/>
                  </a:cubicBezTo>
                  <a:cubicBezTo>
                    <a:pt x="159" y="20"/>
                    <a:pt x="161" y="24"/>
                    <a:pt x="160" y="29"/>
                  </a:cubicBezTo>
                  <a:cubicBezTo>
                    <a:pt x="159" y="33"/>
                    <a:pt x="154" y="36"/>
                    <a:pt x="149" y="35"/>
                  </a:cubicBezTo>
                  <a:cubicBezTo>
                    <a:pt x="122" y="27"/>
                    <a:pt x="93" y="31"/>
                    <a:pt x="68" y="45"/>
                  </a:cubicBezTo>
                  <a:cubicBezTo>
                    <a:pt x="43" y="59"/>
                    <a:pt x="25" y="81"/>
                    <a:pt x="18" y="109"/>
                  </a:cubicBezTo>
                  <a:cubicBezTo>
                    <a:pt x="17" y="113"/>
                    <a:pt x="13" y="115"/>
                    <a:pt x="9" y="115"/>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sp>
        <p:nvSpPr>
          <p:cNvPr id="136" name="circle"/>
          <p:cNvSpPr>
            <a:spLocks noChangeArrowheads="1"/>
          </p:cNvSpPr>
          <p:nvPr/>
        </p:nvSpPr>
        <p:spPr bwMode="auto">
          <a:xfrm>
            <a:off x="1558075" y="417502"/>
            <a:ext cx="924878" cy="924878"/>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7" name="circle"/>
          <p:cNvSpPr>
            <a:spLocks noChangeArrowheads="1"/>
          </p:cNvSpPr>
          <p:nvPr/>
        </p:nvSpPr>
        <p:spPr bwMode="auto">
          <a:xfrm>
            <a:off x="2988391" y="1606414"/>
            <a:ext cx="840387" cy="838877"/>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8" name="circle"/>
          <p:cNvSpPr>
            <a:spLocks noChangeArrowheads="1"/>
          </p:cNvSpPr>
          <p:nvPr/>
        </p:nvSpPr>
        <p:spPr bwMode="auto">
          <a:xfrm>
            <a:off x="236390" y="1490239"/>
            <a:ext cx="911299" cy="911299"/>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9" name="circle"/>
          <p:cNvSpPr>
            <a:spLocks noChangeArrowheads="1"/>
          </p:cNvSpPr>
          <p:nvPr/>
        </p:nvSpPr>
        <p:spPr bwMode="auto">
          <a:xfrm>
            <a:off x="3041198" y="2540345"/>
            <a:ext cx="663860" cy="662352"/>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0" name="circle"/>
          <p:cNvSpPr>
            <a:spLocks noChangeArrowheads="1"/>
          </p:cNvSpPr>
          <p:nvPr/>
        </p:nvSpPr>
        <p:spPr bwMode="auto">
          <a:xfrm>
            <a:off x="495899" y="2820977"/>
            <a:ext cx="663860" cy="665369"/>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1" name="circle"/>
          <p:cNvSpPr>
            <a:spLocks noChangeArrowheads="1"/>
          </p:cNvSpPr>
          <p:nvPr/>
        </p:nvSpPr>
        <p:spPr bwMode="auto">
          <a:xfrm>
            <a:off x="2300391" y="2152590"/>
            <a:ext cx="602001" cy="600491"/>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2" name="circle"/>
          <p:cNvSpPr>
            <a:spLocks noChangeArrowheads="1"/>
          </p:cNvSpPr>
          <p:nvPr/>
        </p:nvSpPr>
        <p:spPr bwMode="auto">
          <a:xfrm>
            <a:off x="2562917" y="3160450"/>
            <a:ext cx="639720" cy="641229"/>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3" name="circle"/>
          <p:cNvSpPr>
            <a:spLocks noChangeArrowheads="1"/>
          </p:cNvSpPr>
          <p:nvPr/>
        </p:nvSpPr>
        <p:spPr bwMode="auto">
          <a:xfrm>
            <a:off x="962110" y="2226520"/>
            <a:ext cx="694035" cy="695545"/>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4" name="circle"/>
          <p:cNvSpPr>
            <a:spLocks noChangeArrowheads="1"/>
          </p:cNvSpPr>
          <p:nvPr/>
        </p:nvSpPr>
        <p:spPr bwMode="auto">
          <a:xfrm>
            <a:off x="847443" y="849010"/>
            <a:ext cx="675930" cy="674422"/>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5" name="circle"/>
          <p:cNvSpPr>
            <a:spLocks noChangeArrowheads="1"/>
          </p:cNvSpPr>
          <p:nvPr/>
        </p:nvSpPr>
        <p:spPr bwMode="auto">
          <a:xfrm>
            <a:off x="2552592" y="781116"/>
            <a:ext cx="820772" cy="819264"/>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6" name="circle"/>
          <p:cNvSpPr>
            <a:spLocks noChangeArrowheads="1"/>
          </p:cNvSpPr>
          <p:nvPr/>
        </p:nvSpPr>
        <p:spPr bwMode="auto">
          <a:xfrm>
            <a:off x="1070742" y="3356590"/>
            <a:ext cx="564281" cy="564281"/>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nvGrpSpPr>
          <p:cNvPr id="147" name="people"/>
          <p:cNvGrpSpPr/>
          <p:nvPr/>
        </p:nvGrpSpPr>
        <p:grpSpPr>
          <a:xfrm>
            <a:off x="3084952" y="1776906"/>
            <a:ext cx="647265" cy="434526"/>
            <a:chOff x="4811577" y="1568220"/>
            <a:chExt cx="647265" cy="434526"/>
          </a:xfrm>
        </p:grpSpPr>
        <p:sp>
          <p:nvSpPr>
            <p:cNvPr id="148" name="Freeform 29"/>
            <p:cNvSpPr>
              <a:spLocks/>
            </p:cNvSpPr>
            <p:nvPr/>
          </p:nvSpPr>
          <p:spPr bwMode="auto">
            <a:xfrm>
              <a:off x="4811577" y="1568220"/>
              <a:ext cx="478281" cy="434526"/>
            </a:xfrm>
            <a:custGeom>
              <a:avLst/>
              <a:gdLst>
                <a:gd name="T0" fmla="*/ 154 w 155"/>
                <a:gd name="T1" fmla="*/ 136 h 141"/>
                <a:gd name="T2" fmla="*/ 102 w 155"/>
                <a:gd name="T3" fmla="*/ 94 h 141"/>
                <a:gd name="T4" fmla="*/ 91 w 155"/>
                <a:gd name="T5" fmla="*/ 95 h 141"/>
                <a:gd name="T6" fmla="*/ 91 w 155"/>
                <a:gd name="T7" fmla="*/ 92 h 141"/>
                <a:gd name="T8" fmla="*/ 114 w 155"/>
                <a:gd name="T9" fmla="*/ 48 h 141"/>
                <a:gd name="T10" fmla="*/ 77 w 155"/>
                <a:gd name="T11" fmla="*/ 0 h 141"/>
                <a:gd name="T12" fmla="*/ 41 w 155"/>
                <a:gd name="T13" fmla="*/ 48 h 141"/>
                <a:gd name="T14" fmla="*/ 64 w 155"/>
                <a:gd name="T15" fmla="*/ 92 h 141"/>
                <a:gd name="T16" fmla="*/ 64 w 155"/>
                <a:gd name="T17" fmla="*/ 95 h 141"/>
                <a:gd name="T18" fmla="*/ 53 w 155"/>
                <a:gd name="T19" fmla="*/ 94 h 141"/>
                <a:gd name="T20" fmla="*/ 1 w 155"/>
                <a:gd name="T21" fmla="*/ 136 h 141"/>
                <a:gd name="T22" fmla="*/ 1 w 155"/>
                <a:gd name="T23" fmla="*/ 139 h 141"/>
                <a:gd name="T24" fmla="*/ 4 w 155"/>
                <a:gd name="T25" fmla="*/ 141 h 141"/>
                <a:gd name="T26" fmla="*/ 151 w 155"/>
                <a:gd name="T27" fmla="*/ 141 h 141"/>
                <a:gd name="T28" fmla="*/ 154 w 155"/>
                <a:gd name="T29" fmla="*/ 139 h 141"/>
                <a:gd name="T30" fmla="*/ 154 w 155"/>
                <a:gd name="T31" fmla="*/ 13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141">
                  <a:moveTo>
                    <a:pt x="154" y="136"/>
                  </a:moveTo>
                  <a:cubicBezTo>
                    <a:pt x="145" y="115"/>
                    <a:pt x="133" y="95"/>
                    <a:pt x="102" y="94"/>
                  </a:cubicBezTo>
                  <a:cubicBezTo>
                    <a:pt x="97" y="93"/>
                    <a:pt x="94" y="94"/>
                    <a:pt x="91" y="95"/>
                  </a:cubicBezTo>
                  <a:cubicBezTo>
                    <a:pt x="91" y="92"/>
                    <a:pt x="91" y="92"/>
                    <a:pt x="91" y="92"/>
                  </a:cubicBezTo>
                  <a:cubicBezTo>
                    <a:pt x="104" y="85"/>
                    <a:pt x="114" y="68"/>
                    <a:pt x="114" y="48"/>
                  </a:cubicBezTo>
                  <a:cubicBezTo>
                    <a:pt x="114" y="21"/>
                    <a:pt x="97" y="0"/>
                    <a:pt x="77" y="0"/>
                  </a:cubicBezTo>
                  <a:cubicBezTo>
                    <a:pt x="57" y="0"/>
                    <a:pt x="41" y="21"/>
                    <a:pt x="41" y="48"/>
                  </a:cubicBezTo>
                  <a:cubicBezTo>
                    <a:pt x="41" y="68"/>
                    <a:pt x="51" y="85"/>
                    <a:pt x="64" y="92"/>
                  </a:cubicBezTo>
                  <a:cubicBezTo>
                    <a:pt x="64" y="95"/>
                    <a:pt x="64" y="95"/>
                    <a:pt x="64" y="95"/>
                  </a:cubicBezTo>
                  <a:cubicBezTo>
                    <a:pt x="61" y="94"/>
                    <a:pt x="58" y="93"/>
                    <a:pt x="53" y="94"/>
                  </a:cubicBezTo>
                  <a:cubicBezTo>
                    <a:pt x="22" y="95"/>
                    <a:pt x="10" y="115"/>
                    <a:pt x="1" y="136"/>
                  </a:cubicBezTo>
                  <a:cubicBezTo>
                    <a:pt x="0" y="137"/>
                    <a:pt x="0" y="138"/>
                    <a:pt x="1" y="139"/>
                  </a:cubicBezTo>
                  <a:cubicBezTo>
                    <a:pt x="1" y="140"/>
                    <a:pt x="3" y="141"/>
                    <a:pt x="4" y="141"/>
                  </a:cubicBezTo>
                  <a:cubicBezTo>
                    <a:pt x="151" y="141"/>
                    <a:pt x="151" y="141"/>
                    <a:pt x="151" y="141"/>
                  </a:cubicBezTo>
                  <a:cubicBezTo>
                    <a:pt x="152" y="141"/>
                    <a:pt x="153" y="140"/>
                    <a:pt x="154" y="139"/>
                  </a:cubicBezTo>
                  <a:cubicBezTo>
                    <a:pt x="155" y="138"/>
                    <a:pt x="155" y="137"/>
                    <a:pt x="154" y="1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sp>
          <p:nvSpPr>
            <p:cNvPr id="149" name="Freeform 30"/>
            <p:cNvSpPr>
              <a:spLocks/>
            </p:cNvSpPr>
            <p:nvPr/>
          </p:nvSpPr>
          <p:spPr bwMode="auto">
            <a:xfrm>
              <a:off x="5101262" y="1654220"/>
              <a:ext cx="357580" cy="325895"/>
            </a:xfrm>
            <a:custGeom>
              <a:avLst/>
              <a:gdLst>
                <a:gd name="T0" fmla="*/ 116 w 116"/>
                <a:gd name="T1" fmla="*/ 102 h 106"/>
                <a:gd name="T2" fmla="*/ 77 w 116"/>
                <a:gd name="T3" fmla="*/ 70 h 106"/>
                <a:gd name="T4" fmla="*/ 68 w 116"/>
                <a:gd name="T5" fmla="*/ 71 h 106"/>
                <a:gd name="T6" fmla="*/ 68 w 116"/>
                <a:gd name="T7" fmla="*/ 69 h 106"/>
                <a:gd name="T8" fmla="*/ 86 w 116"/>
                <a:gd name="T9" fmla="*/ 36 h 106"/>
                <a:gd name="T10" fmla="*/ 58 w 116"/>
                <a:gd name="T11" fmla="*/ 0 h 106"/>
                <a:gd name="T12" fmla="*/ 31 w 116"/>
                <a:gd name="T13" fmla="*/ 36 h 106"/>
                <a:gd name="T14" fmla="*/ 48 w 116"/>
                <a:gd name="T15" fmla="*/ 69 h 106"/>
                <a:gd name="T16" fmla="*/ 48 w 116"/>
                <a:gd name="T17" fmla="*/ 71 h 106"/>
                <a:gd name="T18" fmla="*/ 40 w 116"/>
                <a:gd name="T19" fmla="*/ 70 h 106"/>
                <a:gd name="T20" fmla="*/ 1 w 116"/>
                <a:gd name="T21" fmla="*/ 102 h 106"/>
                <a:gd name="T22" fmla="*/ 1 w 116"/>
                <a:gd name="T23" fmla="*/ 104 h 106"/>
                <a:gd name="T24" fmla="*/ 3 w 116"/>
                <a:gd name="T25" fmla="*/ 106 h 106"/>
                <a:gd name="T26" fmla="*/ 114 w 116"/>
                <a:gd name="T27" fmla="*/ 106 h 106"/>
                <a:gd name="T28" fmla="*/ 116 w 116"/>
                <a:gd name="T29" fmla="*/ 104 h 106"/>
                <a:gd name="T30" fmla="*/ 116 w 116"/>
                <a:gd name="T3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06">
                  <a:moveTo>
                    <a:pt x="116" y="102"/>
                  </a:moveTo>
                  <a:cubicBezTo>
                    <a:pt x="109" y="87"/>
                    <a:pt x="100" y="71"/>
                    <a:pt x="77" y="70"/>
                  </a:cubicBezTo>
                  <a:cubicBezTo>
                    <a:pt x="73" y="70"/>
                    <a:pt x="71" y="71"/>
                    <a:pt x="68" y="71"/>
                  </a:cubicBezTo>
                  <a:cubicBezTo>
                    <a:pt x="68" y="69"/>
                    <a:pt x="68" y="69"/>
                    <a:pt x="68" y="69"/>
                  </a:cubicBezTo>
                  <a:cubicBezTo>
                    <a:pt x="78" y="64"/>
                    <a:pt x="86" y="51"/>
                    <a:pt x="86" y="36"/>
                  </a:cubicBezTo>
                  <a:cubicBezTo>
                    <a:pt x="86" y="16"/>
                    <a:pt x="73" y="0"/>
                    <a:pt x="58" y="0"/>
                  </a:cubicBezTo>
                  <a:cubicBezTo>
                    <a:pt x="43" y="0"/>
                    <a:pt x="31" y="16"/>
                    <a:pt x="31" y="36"/>
                  </a:cubicBezTo>
                  <a:cubicBezTo>
                    <a:pt x="31" y="51"/>
                    <a:pt x="38" y="64"/>
                    <a:pt x="48" y="69"/>
                  </a:cubicBezTo>
                  <a:cubicBezTo>
                    <a:pt x="48" y="71"/>
                    <a:pt x="48" y="71"/>
                    <a:pt x="48" y="71"/>
                  </a:cubicBezTo>
                  <a:cubicBezTo>
                    <a:pt x="46" y="71"/>
                    <a:pt x="44" y="70"/>
                    <a:pt x="40" y="70"/>
                  </a:cubicBezTo>
                  <a:cubicBezTo>
                    <a:pt x="17" y="71"/>
                    <a:pt x="8" y="87"/>
                    <a:pt x="1" y="102"/>
                  </a:cubicBezTo>
                  <a:cubicBezTo>
                    <a:pt x="0" y="103"/>
                    <a:pt x="0" y="104"/>
                    <a:pt x="1" y="104"/>
                  </a:cubicBezTo>
                  <a:cubicBezTo>
                    <a:pt x="1" y="105"/>
                    <a:pt x="2" y="106"/>
                    <a:pt x="3" y="106"/>
                  </a:cubicBezTo>
                  <a:cubicBezTo>
                    <a:pt x="114" y="106"/>
                    <a:pt x="114" y="106"/>
                    <a:pt x="114" y="106"/>
                  </a:cubicBezTo>
                  <a:cubicBezTo>
                    <a:pt x="115" y="106"/>
                    <a:pt x="115" y="105"/>
                    <a:pt x="116" y="104"/>
                  </a:cubicBezTo>
                  <a:cubicBezTo>
                    <a:pt x="116" y="104"/>
                    <a:pt x="116" y="103"/>
                    <a:pt x="116"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sp>
        <p:nvSpPr>
          <p:cNvPr id="150" name="speech bubble"/>
          <p:cNvSpPr>
            <a:spLocks/>
          </p:cNvSpPr>
          <p:nvPr/>
        </p:nvSpPr>
        <p:spPr bwMode="auto">
          <a:xfrm>
            <a:off x="2692672" y="965186"/>
            <a:ext cx="534105" cy="508457"/>
          </a:xfrm>
          <a:custGeom>
            <a:avLst/>
            <a:gdLst>
              <a:gd name="T0" fmla="*/ 141 w 173"/>
              <a:gd name="T1" fmla="*/ 0 h 165"/>
              <a:gd name="T2" fmla="*/ 28 w 173"/>
              <a:gd name="T3" fmla="*/ 0 h 165"/>
              <a:gd name="T4" fmla="*/ 27 w 173"/>
              <a:gd name="T5" fmla="*/ 0 h 165"/>
              <a:gd name="T6" fmla="*/ 0 w 173"/>
              <a:gd name="T7" fmla="*/ 33 h 165"/>
              <a:gd name="T8" fmla="*/ 0 w 173"/>
              <a:gd name="T9" fmla="*/ 93 h 165"/>
              <a:gd name="T10" fmla="*/ 31 w 173"/>
              <a:gd name="T11" fmla="*/ 128 h 165"/>
              <a:gd name="T12" fmla="*/ 71 w 173"/>
              <a:gd name="T13" fmla="*/ 128 h 165"/>
              <a:gd name="T14" fmla="*/ 95 w 173"/>
              <a:gd name="T15" fmla="*/ 163 h 165"/>
              <a:gd name="T16" fmla="*/ 98 w 173"/>
              <a:gd name="T17" fmla="*/ 165 h 165"/>
              <a:gd name="T18" fmla="*/ 98 w 173"/>
              <a:gd name="T19" fmla="*/ 165 h 165"/>
              <a:gd name="T20" fmla="*/ 102 w 173"/>
              <a:gd name="T21" fmla="*/ 163 h 165"/>
              <a:gd name="T22" fmla="*/ 123 w 173"/>
              <a:gd name="T23" fmla="*/ 128 h 165"/>
              <a:gd name="T24" fmla="*/ 141 w 173"/>
              <a:gd name="T25" fmla="*/ 128 h 165"/>
              <a:gd name="T26" fmla="*/ 173 w 173"/>
              <a:gd name="T27" fmla="*/ 93 h 165"/>
              <a:gd name="T28" fmla="*/ 173 w 173"/>
              <a:gd name="T29" fmla="*/ 33 h 165"/>
              <a:gd name="T30" fmla="*/ 141 w 173"/>
              <a:gd name="T31"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65">
                <a:moveTo>
                  <a:pt x="141" y="0"/>
                </a:moveTo>
                <a:cubicBezTo>
                  <a:pt x="28" y="0"/>
                  <a:pt x="28" y="0"/>
                  <a:pt x="28" y="0"/>
                </a:cubicBezTo>
                <a:cubicBezTo>
                  <a:pt x="28" y="0"/>
                  <a:pt x="27" y="0"/>
                  <a:pt x="27" y="0"/>
                </a:cubicBezTo>
                <a:cubicBezTo>
                  <a:pt x="11" y="2"/>
                  <a:pt x="0" y="16"/>
                  <a:pt x="0" y="33"/>
                </a:cubicBezTo>
                <a:cubicBezTo>
                  <a:pt x="0" y="93"/>
                  <a:pt x="0" y="93"/>
                  <a:pt x="0" y="93"/>
                </a:cubicBezTo>
                <a:cubicBezTo>
                  <a:pt x="0" y="112"/>
                  <a:pt x="14" y="128"/>
                  <a:pt x="31" y="128"/>
                </a:cubicBezTo>
                <a:cubicBezTo>
                  <a:pt x="71" y="128"/>
                  <a:pt x="71" y="128"/>
                  <a:pt x="71" y="128"/>
                </a:cubicBezTo>
                <a:cubicBezTo>
                  <a:pt x="95" y="163"/>
                  <a:pt x="95" y="163"/>
                  <a:pt x="95" y="163"/>
                </a:cubicBezTo>
                <a:cubicBezTo>
                  <a:pt x="95" y="164"/>
                  <a:pt x="97" y="165"/>
                  <a:pt x="98" y="165"/>
                </a:cubicBezTo>
                <a:cubicBezTo>
                  <a:pt x="98" y="165"/>
                  <a:pt x="98" y="165"/>
                  <a:pt x="98" y="165"/>
                </a:cubicBezTo>
                <a:cubicBezTo>
                  <a:pt x="100" y="165"/>
                  <a:pt x="101" y="164"/>
                  <a:pt x="102" y="163"/>
                </a:cubicBezTo>
                <a:cubicBezTo>
                  <a:pt x="123" y="128"/>
                  <a:pt x="123" y="128"/>
                  <a:pt x="123" y="128"/>
                </a:cubicBezTo>
                <a:cubicBezTo>
                  <a:pt x="141" y="128"/>
                  <a:pt x="141" y="128"/>
                  <a:pt x="141" y="128"/>
                </a:cubicBezTo>
                <a:cubicBezTo>
                  <a:pt x="158" y="128"/>
                  <a:pt x="173" y="112"/>
                  <a:pt x="173" y="93"/>
                </a:cubicBezTo>
                <a:cubicBezTo>
                  <a:pt x="173" y="33"/>
                  <a:pt x="173" y="33"/>
                  <a:pt x="173" y="33"/>
                </a:cubicBezTo>
                <a:cubicBezTo>
                  <a:pt x="173" y="15"/>
                  <a:pt x="159" y="0"/>
                  <a:pt x="14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nvGrpSpPr>
          <p:cNvPr id="151" name="letter"/>
          <p:cNvGrpSpPr/>
          <p:nvPr/>
        </p:nvGrpSpPr>
        <p:grpSpPr>
          <a:xfrm>
            <a:off x="1810040" y="583466"/>
            <a:ext cx="433018" cy="582386"/>
            <a:chOff x="3536665" y="374780"/>
            <a:chExt cx="433018" cy="582386"/>
          </a:xfrm>
        </p:grpSpPr>
        <p:sp>
          <p:nvSpPr>
            <p:cNvPr id="152" name="Freeform 32"/>
            <p:cNvSpPr>
              <a:spLocks/>
            </p:cNvSpPr>
            <p:nvPr/>
          </p:nvSpPr>
          <p:spPr bwMode="auto">
            <a:xfrm>
              <a:off x="3536665" y="374780"/>
              <a:ext cx="433018" cy="582386"/>
            </a:xfrm>
            <a:custGeom>
              <a:avLst/>
              <a:gdLst>
                <a:gd name="T0" fmla="*/ 127 w 140"/>
                <a:gd name="T1" fmla="*/ 0 h 189"/>
                <a:gd name="T2" fmla="*/ 14 w 140"/>
                <a:gd name="T3" fmla="*/ 0 h 189"/>
                <a:gd name="T4" fmla="*/ 0 w 140"/>
                <a:gd name="T5" fmla="*/ 14 h 189"/>
                <a:gd name="T6" fmla="*/ 0 w 140"/>
                <a:gd name="T7" fmla="*/ 175 h 189"/>
                <a:gd name="T8" fmla="*/ 14 w 140"/>
                <a:gd name="T9" fmla="*/ 189 h 189"/>
                <a:gd name="T10" fmla="*/ 127 w 140"/>
                <a:gd name="T11" fmla="*/ 189 h 189"/>
                <a:gd name="T12" fmla="*/ 140 w 140"/>
                <a:gd name="T13" fmla="*/ 175 h 189"/>
                <a:gd name="T14" fmla="*/ 140 w 140"/>
                <a:gd name="T15" fmla="*/ 14 h 189"/>
                <a:gd name="T16" fmla="*/ 127 w 140"/>
                <a:gd name="T1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89">
                  <a:moveTo>
                    <a:pt x="127" y="0"/>
                  </a:moveTo>
                  <a:cubicBezTo>
                    <a:pt x="14" y="0"/>
                    <a:pt x="14" y="0"/>
                    <a:pt x="14" y="0"/>
                  </a:cubicBezTo>
                  <a:cubicBezTo>
                    <a:pt x="6" y="0"/>
                    <a:pt x="0" y="6"/>
                    <a:pt x="0" y="14"/>
                  </a:cubicBezTo>
                  <a:cubicBezTo>
                    <a:pt x="0" y="175"/>
                    <a:pt x="0" y="175"/>
                    <a:pt x="0" y="175"/>
                  </a:cubicBezTo>
                  <a:cubicBezTo>
                    <a:pt x="0" y="183"/>
                    <a:pt x="6" y="189"/>
                    <a:pt x="14" y="189"/>
                  </a:cubicBezTo>
                  <a:cubicBezTo>
                    <a:pt x="127" y="189"/>
                    <a:pt x="127" y="189"/>
                    <a:pt x="127" y="189"/>
                  </a:cubicBezTo>
                  <a:cubicBezTo>
                    <a:pt x="135" y="189"/>
                    <a:pt x="140" y="183"/>
                    <a:pt x="140" y="175"/>
                  </a:cubicBezTo>
                  <a:cubicBezTo>
                    <a:pt x="140" y="14"/>
                    <a:pt x="140" y="14"/>
                    <a:pt x="140" y="14"/>
                  </a:cubicBezTo>
                  <a:cubicBezTo>
                    <a:pt x="140" y="6"/>
                    <a:pt x="135" y="0"/>
                    <a:pt x="1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3" name="Freeform 33"/>
            <p:cNvSpPr>
              <a:spLocks/>
            </p:cNvSpPr>
            <p:nvPr/>
          </p:nvSpPr>
          <p:spPr bwMode="auto">
            <a:xfrm>
              <a:off x="3805227" y="445693"/>
              <a:ext cx="105614" cy="24140"/>
            </a:xfrm>
            <a:custGeom>
              <a:avLst/>
              <a:gdLst>
                <a:gd name="T0" fmla="*/ 30 w 34"/>
                <a:gd name="T1" fmla="*/ 8 h 8"/>
                <a:gd name="T2" fmla="*/ 4 w 34"/>
                <a:gd name="T3" fmla="*/ 8 h 8"/>
                <a:gd name="T4" fmla="*/ 0 w 34"/>
                <a:gd name="T5" fmla="*/ 4 h 8"/>
                <a:gd name="T6" fmla="*/ 4 w 34"/>
                <a:gd name="T7" fmla="*/ 0 h 8"/>
                <a:gd name="T8" fmla="*/ 30 w 34"/>
                <a:gd name="T9" fmla="*/ 0 h 8"/>
                <a:gd name="T10" fmla="*/ 34 w 34"/>
                <a:gd name="T11" fmla="*/ 4 h 8"/>
                <a:gd name="T12" fmla="*/ 30 w 3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0" y="8"/>
                  </a:moveTo>
                  <a:cubicBezTo>
                    <a:pt x="4" y="8"/>
                    <a:pt x="4" y="8"/>
                    <a:pt x="4" y="8"/>
                  </a:cubicBezTo>
                  <a:cubicBezTo>
                    <a:pt x="2" y="8"/>
                    <a:pt x="0" y="6"/>
                    <a:pt x="0" y="4"/>
                  </a:cubicBezTo>
                  <a:cubicBezTo>
                    <a:pt x="0" y="2"/>
                    <a:pt x="2" y="0"/>
                    <a:pt x="4" y="0"/>
                  </a:cubicBezTo>
                  <a:cubicBezTo>
                    <a:pt x="30" y="0"/>
                    <a:pt x="30" y="0"/>
                    <a:pt x="30" y="0"/>
                  </a:cubicBezTo>
                  <a:cubicBezTo>
                    <a:pt x="32" y="0"/>
                    <a:pt x="34" y="2"/>
                    <a:pt x="34" y="4"/>
                  </a:cubicBezTo>
                  <a:cubicBezTo>
                    <a:pt x="34" y="6"/>
                    <a:pt x="32" y="8"/>
                    <a:pt x="30" y="8"/>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4" name="Freeform 34"/>
            <p:cNvSpPr>
              <a:spLocks/>
            </p:cNvSpPr>
            <p:nvPr/>
          </p:nvSpPr>
          <p:spPr bwMode="auto">
            <a:xfrm>
              <a:off x="3598524" y="504535"/>
              <a:ext cx="312316" cy="27158"/>
            </a:xfrm>
            <a:custGeom>
              <a:avLst/>
              <a:gdLst>
                <a:gd name="T0" fmla="*/ 97 w 101"/>
                <a:gd name="T1" fmla="*/ 9 h 9"/>
                <a:gd name="T2" fmla="*/ 4 w 101"/>
                <a:gd name="T3" fmla="*/ 9 h 9"/>
                <a:gd name="T4" fmla="*/ 0 w 101"/>
                <a:gd name="T5" fmla="*/ 5 h 9"/>
                <a:gd name="T6" fmla="*/ 4 w 101"/>
                <a:gd name="T7" fmla="*/ 0 h 9"/>
                <a:gd name="T8" fmla="*/ 97 w 101"/>
                <a:gd name="T9" fmla="*/ 0 h 9"/>
                <a:gd name="T10" fmla="*/ 101 w 101"/>
                <a:gd name="T11" fmla="*/ 5 h 9"/>
                <a:gd name="T12" fmla="*/ 97 w 101"/>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01" h="9">
                  <a:moveTo>
                    <a:pt x="97" y="9"/>
                  </a:moveTo>
                  <a:cubicBezTo>
                    <a:pt x="4" y="9"/>
                    <a:pt x="4" y="9"/>
                    <a:pt x="4" y="9"/>
                  </a:cubicBezTo>
                  <a:cubicBezTo>
                    <a:pt x="2" y="9"/>
                    <a:pt x="0" y="7"/>
                    <a:pt x="0" y="5"/>
                  </a:cubicBezTo>
                  <a:cubicBezTo>
                    <a:pt x="0" y="2"/>
                    <a:pt x="2" y="0"/>
                    <a:pt x="4" y="0"/>
                  </a:cubicBezTo>
                  <a:cubicBezTo>
                    <a:pt x="97" y="0"/>
                    <a:pt x="97" y="0"/>
                    <a:pt x="97" y="0"/>
                  </a:cubicBezTo>
                  <a:cubicBezTo>
                    <a:pt x="99" y="0"/>
                    <a:pt x="101" y="2"/>
                    <a:pt x="101" y="5"/>
                  </a:cubicBezTo>
                  <a:cubicBezTo>
                    <a:pt x="101" y="7"/>
                    <a:pt x="99" y="9"/>
                    <a:pt x="97" y="9"/>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5" name="Freeform 35"/>
            <p:cNvSpPr>
              <a:spLocks/>
            </p:cNvSpPr>
            <p:nvPr/>
          </p:nvSpPr>
          <p:spPr bwMode="auto">
            <a:xfrm>
              <a:off x="3598524" y="566395"/>
              <a:ext cx="312316" cy="24140"/>
            </a:xfrm>
            <a:custGeom>
              <a:avLst/>
              <a:gdLst>
                <a:gd name="T0" fmla="*/ 97 w 101"/>
                <a:gd name="T1" fmla="*/ 8 h 8"/>
                <a:gd name="T2" fmla="*/ 4 w 101"/>
                <a:gd name="T3" fmla="*/ 8 h 8"/>
                <a:gd name="T4" fmla="*/ 0 w 101"/>
                <a:gd name="T5" fmla="*/ 4 h 8"/>
                <a:gd name="T6" fmla="*/ 4 w 101"/>
                <a:gd name="T7" fmla="*/ 0 h 8"/>
                <a:gd name="T8" fmla="*/ 97 w 101"/>
                <a:gd name="T9" fmla="*/ 0 h 8"/>
                <a:gd name="T10" fmla="*/ 101 w 101"/>
                <a:gd name="T11" fmla="*/ 4 h 8"/>
                <a:gd name="T12" fmla="*/ 97 w 10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1" h="8">
                  <a:moveTo>
                    <a:pt x="97" y="8"/>
                  </a:moveTo>
                  <a:cubicBezTo>
                    <a:pt x="4" y="8"/>
                    <a:pt x="4" y="8"/>
                    <a:pt x="4" y="8"/>
                  </a:cubicBezTo>
                  <a:cubicBezTo>
                    <a:pt x="2" y="8"/>
                    <a:pt x="0" y="6"/>
                    <a:pt x="0" y="4"/>
                  </a:cubicBezTo>
                  <a:cubicBezTo>
                    <a:pt x="0" y="2"/>
                    <a:pt x="2" y="0"/>
                    <a:pt x="4" y="0"/>
                  </a:cubicBezTo>
                  <a:cubicBezTo>
                    <a:pt x="97" y="0"/>
                    <a:pt x="97" y="0"/>
                    <a:pt x="97" y="0"/>
                  </a:cubicBezTo>
                  <a:cubicBezTo>
                    <a:pt x="99" y="0"/>
                    <a:pt x="101" y="2"/>
                    <a:pt x="101" y="4"/>
                  </a:cubicBezTo>
                  <a:cubicBezTo>
                    <a:pt x="101" y="6"/>
                    <a:pt x="99" y="8"/>
                    <a:pt x="97" y="8"/>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6" name="Freeform 36"/>
            <p:cNvSpPr>
              <a:spLocks/>
            </p:cNvSpPr>
            <p:nvPr/>
          </p:nvSpPr>
          <p:spPr bwMode="auto">
            <a:xfrm>
              <a:off x="3598524" y="741413"/>
              <a:ext cx="312316" cy="25650"/>
            </a:xfrm>
            <a:custGeom>
              <a:avLst/>
              <a:gdLst>
                <a:gd name="T0" fmla="*/ 97 w 101"/>
                <a:gd name="T1" fmla="*/ 8 h 8"/>
                <a:gd name="T2" fmla="*/ 4 w 101"/>
                <a:gd name="T3" fmla="*/ 8 h 8"/>
                <a:gd name="T4" fmla="*/ 0 w 101"/>
                <a:gd name="T5" fmla="*/ 4 h 8"/>
                <a:gd name="T6" fmla="*/ 4 w 101"/>
                <a:gd name="T7" fmla="*/ 0 h 8"/>
                <a:gd name="T8" fmla="*/ 97 w 101"/>
                <a:gd name="T9" fmla="*/ 0 h 8"/>
                <a:gd name="T10" fmla="*/ 101 w 101"/>
                <a:gd name="T11" fmla="*/ 4 h 8"/>
                <a:gd name="T12" fmla="*/ 97 w 10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1" h="8">
                  <a:moveTo>
                    <a:pt x="97" y="8"/>
                  </a:moveTo>
                  <a:cubicBezTo>
                    <a:pt x="4" y="8"/>
                    <a:pt x="4" y="8"/>
                    <a:pt x="4" y="8"/>
                  </a:cubicBezTo>
                  <a:cubicBezTo>
                    <a:pt x="2" y="8"/>
                    <a:pt x="0" y="6"/>
                    <a:pt x="0" y="4"/>
                  </a:cubicBezTo>
                  <a:cubicBezTo>
                    <a:pt x="0" y="2"/>
                    <a:pt x="2" y="0"/>
                    <a:pt x="4" y="0"/>
                  </a:cubicBezTo>
                  <a:cubicBezTo>
                    <a:pt x="97" y="0"/>
                    <a:pt x="97" y="0"/>
                    <a:pt x="97" y="0"/>
                  </a:cubicBezTo>
                  <a:cubicBezTo>
                    <a:pt x="99" y="0"/>
                    <a:pt x="101" y="2"/>
                    <a:pt x="101" y="4"/>
                  </a:cubicBezTo>
                  <a:cubicBezTo>
                    <a:pt x="101" y="6"/>
                    <a:pt x="99" y="8"/>
                    <a:pt x="97" y="8"/>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7" name="Freeform 37"/>
            <p:cNvSpPr>
              <a:spLocks/>
            </p:cNvSpPr>
            <p:nvPr/>
          </p:nvSpPr>
          <p:spPr bwMode="auto">
            <a:xfrm>
              <a:off x="3598524" y="679553"/>
              <a:ext cx="312316" cy="28667"/>
            </a:xfrm>
            <a:custGeom>
              <a:avLst/>
              <a:gdLst>
                <a:gd name="T0" fmla="*/ 97 w 101"/>
                <a:gd name="T1" fmla="*/ 9 h 9"/>
                <a:gd name="T2" fmla="*/ 4 w 101"/>
                <a:gd name="T3" fmla="*/ 9 h 9"/>
                <a:gd name="T4" fmla="*/ 0 w 101"/>
                <a:gd name="T5" fmla="*/ 5 h 9"/>
                <a:gd name="T6" fmla="*/ 4 w 101"/>
                <a:gd name="T7" fmla="*/ 0 h 9"/>
                <a:gd name="T8" fmla="*/ 97 w 101"/>
                <a:gd name="T9" fmla="*/ 0 h 9"/>
                <a:gd name="T10" fmla="*/ 101 w 101"/>
                <a:gd name="T11" fmla="*/ 5 h 9"/>
                <a:gd name="T12" fmla="*/ 97 w 101"/>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01" h="9">
                  <a:moveTo>
                    <a:pt x="97" y="9"/>
                  </a:moveTo>
                  <a:cubicBezTo>
                    <a:pt x="4" y="9"/>
                    <a:pt x="4" y="9"/>
                    <a:pt x="4" y="9"/>
                  </a:cubicBezTo>
                  <a:cubicBezTo>
                    <a:pt x="2" y="9"/>
                    <a:pt x="0" y="7"/>
                    <a:pt x="0" y="5"/>
                  </a:cubicBezTo>
                  <a:cubicBezTo>
                    <a:pt x="0" y="2"/>
                    <a:pt x="2" y="0"/>
                    <a:pt x="4" y="0"/>
                  </a:cubicBezTo>
                  <a:cubicBezTo>
                    <a:pt x="97" y="0"/>
                    <a:pt x="97" y="0"/>
                    <a:pt x="97" y="0"/>
                  </a:cubicBezTo>
                  <a:cubicBezTo>
                    <a:pt x="99" y="0"/>
                    <a:pt x="101" y="2"/>
                    <a:pt x="101" y="5"/>
                  </a:cubicBezTo>
                  <a:cubicBezTo>
                    <a:pt x="101" y="7"/>
                    <a:pt x="99" y="9"/>
                    <a:pt x="97" y="9"/>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8" name="Freeform 38"/>
            <p:cNvSpPr>
              <a:spLocks/>
            </p:cNvSpPr>
            <p:nvPr/>
          </p:nvSpPr>
          <p:spPr bwMode="auto">
            <a:xfrm>
              <a:off x="3598524" y="803272"/>
              <a:ext cx="312316" cy="24140"/>
            </a:xfrm>
            <a:custGeom>
              <a:avLst/>
              <a:gdLst>
                <a:gd name="T0" fmla="*/ 97 w 101"/>
                <a:gd name="T1" fmla="*/ 8 h 8"/>
                <a:gd name="T2" fmla="*/ 4 w 101"/>
                <a:gd name="T3" fmla="*/ 8 h 8"/>
                <a:gd name="T4" fmla="*/ 0 w 101"/>
                <a:gd name="T5" fmla="*/ 4 h 8"/>
                <a:gd name="T6" fmla="*/ 4 w 101"/>
                <a:gd name="T7" fmla="*/ 0 h 8"/>
                <a:gd name="T8" fmla="*/ 97 w 101"/>
                <a:gd name="T9" fmla="*/ 0 h 8"/>
                <a:gd name="T10" fmla="*/ 101 w 101"/>
                <a:gd name="T11" fmla="*/ 4 h 8"/>
                <a:gd name="T12" fmla="*/ 97 w 10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1" h="8">
                  <a:moveTo>
                    <a:pt x="97" y="8"/>
                  </a:moveTo>
                  <a:cubicBezTo>
                    <a:pt x="4" y="8"/>
                    <a:pt x="4" y="8"/>
                    <a:pt x="4" y="8"/>
                  </a:cubicBezTo>
                  <a:cubicBezTo>
                    <a:pt x="2" y="8"/>
                    <a:pt x="0" y="6"/>
                    <a:pt x="0" y="4"/>
                  </a:cubicBezTo>
                  <a:cubicBezTo>
                    <a:pt x="0" y="1"/>
                    <a:pt x="2" y="0"/>
                    <a:pt x="4" y="0"/>
                  </a:cubicBezTo>
                  <a:cubicBezTo>
                    <a:pt x="97" y="0"/>
                    <a:pt x="97" y="0"/>
                    <a:pt x="97" y="0"/>
                  </a:cubicBezTo>
                  <a:cubicBezTo>
                    <a:pt x="99" y="0"/>
                    <a:pt x="101" y="1"/>
                    <a:pt x="101" y="4"/>
                  </a:cubicBezTo>
                  <a:cubicBezTo>
                    <a:pt x="101" y="6"/>
                    <a:pt x="99" y="8"/>
                    <a:pt x="97" y="8"/>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9" name="Freeform 39"/>
            <p:cNvSpPr>
              <a:spLocks/>
            </p:cNvSpPr>
            <p:nvPr/>
          </p:nvSpPr>
          <p:spPr bwMode="auto">
            <a:xfrm>
              <a:off x="3598524" y="622219"/>
              <a:ext cx="312316" cy="30175"/>
            </a:xfrm>
            <a:custGeom>
              <a:avLst/>
              <a:gdLst>
                <a:gd name="T0" fmla="*/ 97 w 101"/>
                <a:gd name="T1" fmla="*/ 10 h 10"/>
                <a:gd name="T2" fmla="*/ 97 w 101"/>
                <a:gd name="T3" fmla="*/ 10 h 10"/>
                <a:gd name="T4" fmla="*/ 4 w 101"/>
                <a:gd name="T5" fmla="*/ 8 h 10"/>
                <a:gd name="T6" fmla="*/ 0 w 101"/>
                <a:gd name="T7" fmla="*/ 4 h 10"/>
                <a:gd name="T8" fmla="*/ 4 w 101"/>
                <a:gd name="T9" fmla="*/ 0 h 10"/>
                <a:gd name="T10" fmla="*/ 4 w 101"/>
                <a:gd name="T11" fmla="*/ 0 h 10"/>
                <a:gd name="T12" fmla="*/ 97 w 101"/>
                <a:gd name="T13" fmla="*/ 2 h 10"/>
                <a:gd name="T14" fmla="*/ 101 w 101"/>
                <a:gd name="T15" fmla="*/ 6 h 10"/>
                <a:gd name="T16" fmla="*/ 97 w 101"/>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0">
                  <a:moveTo>
                    <a:pt x="97" y="10"/>
                  </a:moveTo>
                  <a:cubicBezTo>
                    <a:pt x="97" y="10"/>
                    <a:pt x="97" y="10"/>
                    <a:pt x="97" y="10"/>
                  </a:cubicBezTo>
                  <a:cubicBezTo>
                    <a:pt x="4" y="8"/>
                    <a:pt x="4" y="8"/>
                    <a:pt x="4" y="8"/>
                  </a:cubicBezTo>
                  <a:cubicBezTo>
                    <a:pt x="2" y="8"/>
                    <a:pt x="0" y="6"/>
                    <a:pt x="0" y="4"/>
                  </a:cubicBezTo>
                  <a:cubicBezTo>
                    <a:pt x="0" y="2"/>
                    <a:pt x="2" y="0"/>
                    <a:pt x="4" y="0"/>
                  </a:cubicBezTo>
                  <a:cubicBezTo>
                    <a:pt x="4" y="0"/>
                    <a:pt x="4" y="0"/>
                    <a:pt x="4" y="0"/>
                  </a:cubicBezTo>
                  <a:cubicBezTo>
                    <a:pt x="97" y="2"/>
                    <a:pt x="97" y="2"/>
                    <a:pt x="97" y="2"/>
                  </a:cubicBezTo>
                  <a:cubicBezTo>
                    <a:pt x="99" y="2"/>
                    <a:pt x="101" y="3"/>
                    <a:pt x="101" y="6"/>
                  </a:cubicBezTo>
                  <a:cubicBezTo>
                    <a:pt x="101" y="8"/>
                    <a:pt x="99" y="10"/>
                    <a:pt x="97" y="10"/>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60" name="Freeform 40"/>
            <p:cNvSpPr>
              <a:spLocks/>
            </p:cNvSpPr>
            <p:nvPr/>
          </p:nvSpPr>
          <p:spPr bwMode="auto">
            <a:xfrm>
              <a:off x="3604559" y="853062"/>
              <a:ext cx="108632" cy="33193"/>
            </a:xfrm>
            <a:custGeom>
              <a:avLst/>
              <a:gdLst>
                <a:gd name="T0" fmla="*/ 0 w 35"/>
                <a:gd name="T1" fmla="*/ 11 h 11"/>
                <a:gd name="T2" fmla="*/ 0 w 35"/>
                <a:gd name="T3" fmla="*/ 10 h 11"/>
                <a:gd name="T4" fmla="*/ 0 w 35"/>
                <a:gd name="T5" fmla="*/ 10 h 11"/>
                <a:gd name="T6" fmla="*/ 11 w 35"/>
                <a:gd name="T7" fmla="*/ 0 h 11"/>
                <a:gd name="T8" fmla="*/ 12 w 35"/>
                <a:gd name="T9" fmla="*/ 0 h 11"/>
                <a:gd name="T10" fmla="*/ 13 w 35"/>
                <a:gd name="T11" fmla="*/ 1 h 11"/>
                <a:gd name="T12" fmla="*/ 13 w 35"/>
                <a:gd name="T13" fmla="*/ 8 h 11"/>
                <a:gd name="T14" fmla="*/ 16 w 35"/>
                <a:gd name="T15" fmla="*/ 6 h 11"/>
                <a:gd name="T16" fmla="*/ 19 w 35"/>
                <a:gd name="T17" fmla="*/ 4 h 11"/>
                <a:gd name="T18" fmla="*/ 20 w 35"/>
                <a:gd name="T19" fmla="*/ 4 h 11"/>
                <a:gd name="T20" fmla="*/ 20 w 35"/>
                <a:gd name="T21" fmla="*/ 5 h 11"/>
                <a:gd name="T22" fmla="*/ 20 w 35"/>
                <a:gd name="T23" fmla="*/ 6 h 11"/>
                <a:gd name="T24" fmla="*/ 23 w 35"/>
                <a:gd name="T25" fmla="*/ 4 h 11"/>
                <a:gd name="T26" fmla="*/ 24 w 35"/>
                <a:gd name="T27" fmla="*/ 4 h 11"/>
                <a:gd name="T28" fmla="*/ 29 w 35"/>
                <a:gd name="T29" fmla="*/ 7 h 11"/>
                <a:gd name="T30" fmla="*/ 30 w 35"/>
                <a:gd name="T31" fmla="*/ 6 h 11"/>
                <a:gd name="T32" fmla="*/ 31 w 35"/>
                <a:gd name="T33" fmla="*/ 6 h 11"/>
                <a:gd name="T34" fmla="*/ 35 w 35"/>
                <a:gd name="T35" fmla="*/ 6 h 11"/>
                <a:gd name="T36" fmla="*/ 35 w 35"/>
                <a:gd name="T37" fmla="*/ 6 h 11"/>
                <a:gd name="T38" fmla="*/ 35 w 35"/>
                <a:gd name="T39" fmla="*/ 7 h 11"/>
                <a:gd name="T40" fmla="*/ 31 w 35"/>
                <a:gd name="T41" fmla="*/ 7 h 11"/>
                <a:gd name="T42" fmla="*/ 29 w 35"/>
                <a:gd name="T43" fmla="*/ 9 h 11"/>
                <a:gd name="T44" fmla="*/ 23 w 35"/>
                <a:gd name="T45" fmla="*/ 6 h 11"/>
                <a:gd name="T46" fmla="*/ 19 w 35"/>
                <a:gd name="T47" fmla="*/ 7 h 11"/>
                <a:gd name="T48" fmla="*/ 18 w 35"/>
                <a:gd name="T49" fmla="*/ 6 h 11"/>
                <a:gd name="T50" fmla="*/ 17 w 35"/>
                <a:gd name="T51" fmla="*/ 7 h 11"/>
                <a:gd name="T52" fmla="*/ 11 w 35"/>
                <a:gd name="T53" fmla="*/ 9 h 11"/>
                <a:gd name="T54" fmla="*/ 11 w 35"/>
                <a:gd name="T55" fmla="*/ 8 h 11"/>
                <a:gd name="T56" fmla="*/ 11 w 35"/>
                <a:gd name="T57" fmla="*/ 3 h 11"/>
                <a:gd name="T58" fmla="*/ 0 w 35"/>
                <a:gd name="T5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11">
                  <a:moveTo>
                    <a:pt x="0" y="11"/>
                  </a:moveTo>
                  <a:cubicBezTo>
                    <a:pt x="0" y="11"/>
                    <a:pt x="0" y="11"/>
                    <a:pt x="0" y="10"/>
                  </a:cubicBezTo>
                  <a:cubicBezTo>
                    <a:pt x="0" y="10"/>
                    <a:pt x="0" y="10"/>
                    <a:pt x="0" y="10"/>
                  </a:cubicBezTo>
                  <a:cubicBezTo>
                    <a:pt x="2" y="10"/>
                    <a:pt x="9" y="4"/>
                    <a:pt x="11" y="0"/>
                  </a:cubicBezTo>
                  <a:cubicBezTo>
                    <a:pt x="11" y="0"/>
                    <a:pt x="12" y="0"/>
                    <a:pt x="12" y="0"/>
                  </a:cubicBezTo>
                  <a:cubicBezTo>
                    <a:pt x="12" y="0"/>
                    <a:pt x="13" y="0"/>
                    <a:pt x="13" y="1"/>
                  </a:cubicBezTo>
                  <a:cubicBezTo>
                    <a:pt x="13" y="8"/>
                    <a:pt x="13" y="8"/>
                    <a:pt x="13" y="8"/>
                  </a:cubicBezTo>
                  <a:cubicBezTo>
                    <a:pt x="13" y="8"/>
                    <a:pt x="15" y="7"/>
                    <a:pt x="16" y="6"/>
                  </a:cubicBezTo>
                  <a:cubicBezTo>
                    <a:pt x="17" y="5"/>
                    <a:pt x="18" y="4"/>
                    <a:pt x="19" y="4"/>
                  </a:cubicBezTo>
                  <a:cubicBezTo>
                    <a:pt x="20" y="4"/>
                    <a:pt x="20" y="4"/>
                    <a:pt x="20" y="4"/>
                  </a:cubicBezTo>
                  <a:cubicBezTo>
                    <a:pt x="20" y="4"/>
                    <a:pt x="20" y="5"/>
                    <a:pt x="20" y="5"/>
                  </a:cubicBezTo>
                  <a:cubicBezTo>
                    <a:pt x="20" y="5"/>
                    <a:pt x="20" y="6"/>
                    <a:pt x="20" y="6"/>
                  </a:cubicBezTo>
                  <a:cubicBezTo>
                    <a:pt x="20" y="6"/>
                    <a:pt x="22" y="5"/>
                    <a:pt x="23" y="4"/>
                  </a:cubicBezTo>
                  <a:cubicBezTo>
                    <a:pt x="23" y="4"/>
                    <a:pt x="23" y="4"/>
                    <a:pt x="24" y="4"/>
                  </a:cubicBezTo>
                  <a:cubicBezTo>
                    <a:pt x="25" y="5"/>
                    <a:pt x="27" y="8"/>
                    <a:pt x="29" y="7"/>
                  </a:cubicBezTo>
                  <a:cubicBezTo>
                    <a:pt x="29" y="7"/>
                    <a:pt x="30" y="7"/>
                    <a:pt x="30" y="6"/>
                  </a:cubicBezTo>
                  <a:cubicBezTo>
                    <a:pt x="30" y="6"/>
                    <a:pt x="30" y="6"/>
                    <a:pt x="31" y="6"/>
                  </a:cubicBezTo>
                  <a:cubicBezTo>
                    <a:pt x="35" y="6"/>
                    <a:pt x="35" y="6"/>
                    <a:pt x="35" y="6"/>
                  </a:cubicBezTo>
                  <a:cubicBezTo>
                    <a:pt x="35" y="6"/>
                    <a:pt x="35" y="6"/>
                    <a:pt x="35" y="6"/>
                  </a:cubicBezTo>
                  <a:cubicBezTo>
                    <a:pt x="35" y="7"/>
                    <a:pt x="35" y="7"/>
                    <a:pt x="35" y="7"/>
                  </a:cubicBezTo>
                  <a:cubicBezTo>
                    <a:pt x="31" y="7"/>
                    <a:pt x="31" y="7"/>
                    <a:pt x="31" y="7"/>
                  </a:cubicBezTo>
                  <a:cubicBezTo>
                    <a:pt x="31" y="8"/>
                    <a:pt x="30" y="9"/>
                    <a:pt x="29" y="9"/>
                  </a:cubicBezTo>
                  <a:cubicBezTo>
                    <a:pt x="27" y="9"/>
                    <a:pt x="25" y="7"/>
                    <a:pt x="23" y="6"/>
                  </a:cubicBezTo>
                  <a:cubicBezTo>
                    <a:pt x="22" y="7"/>
                    <a:pt x="20" y="8"/>
                    <a:pt x="19" y="7"/>
                  </a:cubicBezTo>
                  <a:cubicBezTo>
                    <a:pt x="18" y="7"/>
                    <a:pt x="18" y="7"/>
                    <a:pt x="18" y="6"/>
                  </a:cubicBezTo>
                  <a:cubicBezTo>
                    <a:pt x="18" y="6"/>
                    <a:pt x="17" y="7"/>
                    <a:pt x="17" y="7"/>
                  </a:cubicBezTo>
                  <a:cubicBezTo>
                    <a:pt x="15" y="9"/>
                    <a:pt x="13" y="11"/>
                    <a:pt x="11" y="9"/>
                  </a:cubicBezTo>
                  <a:cubicBezTo>
                    <a:pt x="11" y="9"/>
                    <a:pt x="11" y="9"/>
                    <a:pt x="11" y="8"/>
                  </a:cubicBezTo>
                  <a:cubicBezTo>
                    <a:pt x="11" y="3"/>
                    <a:pt x="11" y="3"/>
                    <a:pt x="11" y="3"/>
                  </a:cubicBezTo>
                  <a:cubicBezTo>
                    <a:pt x="8" y="7"/>
                    <a:pt x="2" y="11"/>
                    <a:pt x="0" y="11"/>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grpSp>
        <p:nvGrpSpPr>
          <p:cNvPr id="161" name="wireless"/>
          <p:cNvGrpSpPr/>
          <p:nvPr/>
        </p:nvGrpSpPr>
        <p:grpSpPr>
          <a:xfrm>
            <a:off x="3103058" y="2706310"/>
            <a:ext cx="543158" cy="333439"/>
            <a:chOff x="4829683" y="2497624"/>
            <a:chExt cx="543158" cy="333439"/>
          </a:xfrm>
        </p:grpSpPr>
        <p:sp>
          <p:nvSpPr>
            <p:cNvPr id="162" name="Freeform 41"/>
            <p:cNvSpPr>
              <a:spLocks/>
            </p:cNvSpPr>
            <p:nvPr/>
          </p:nvSpPr>
          <p:spPr bwMode="auto">
            <a:xfrm>
              <a:off x="4909648" y="2615308"/>
              <a:ext cx="380211" cy="141825"/>
            </a:xfrm>
            <a:custGeom>
              <a:avLst/>
              <a:gdLst>
                <a:gd name="T0" fmla="*/ 10 w 123"/>
                <a:gd name="T1" fmla="*/ 45 h 46"/>
                <a:gd name="T2" fmla="*/ 5 w 123"/>
                <a:gd name="T3" fmla="*/ 43 h 46"/>
                <a:gd name="T4" fmla="*/ 4 w 123"/>
                <a:gd name="T5" fmla="*/ 30 h 46"/>
                <a:gd name="T6" fmla="*/ 63 w 123"/>
                <a:gd name="T7" fmla="*/ 0 h 46"/>
                <a:gd name="T8" fmla="*/ 120 w 123"/>
                <a:gd name="T9" fmla="*/ 30 h 46"/>
                <a:gd name="T10" fmla="*/ 119 w 123"/>
                <a:gd name="T11" fmla="*/ 43 h 46"/>
                <a:gd name="T12" fmla="*/ 106 w 123"/>
                <a:gd name="T13" fmla="*/ 41 h 46"/>
                <a:gd name="T14" fmla="*/ 63 w 123"/>
                <a:gd name="T15" fmla="*/ 18 h 46"/>
                <a:gd name="T16" fmla="*/ 17 w 123"/>
                <a:gd name="T17" fmla="*/ 41 h 46"/>
                <a:gd name="T18" fmla="*/ 10 w 123"/>
                <a:gd name="T1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46">
                  <a:moveTo>
                    <a:pt x="10" y="45"/>
                  </a:moveTo>
                  <a:cubicBezTo>
                    <a:pt x="8" y="45"/>
                    <a:pt x="6" y="44"/>
                    <a:pt x="5" y="43"/>
                  </a:cubicBezTo>
                  <a:cubicBezTo>
                    <a:pt x="1" y="40"/>
                    <a:pt x="0" y="34"/>
                    <a:pt x="4" y="30"/>
                  </a:cubicBezTo>
                  <a:cubicBezTo>
                    <a:pt x="19" y="12"/>
                    <a:pt x="42" y="0"/>
                    <a:pt x="63" y="0"/>
                  </a:cubicBezTo>
                  <a:cubicBezTo>
                    <a:pt x="82" y="0"/>
                    <a:pt x="105" y="12"/>
                    <a:pt x="120" y="30"/>
                  </a:cubicBezTo>
                  <a:cubicBezTo>
                    <a:pt x="123" y="34"/>
                    <a:pt x="122" y="40"/>
                    <a:pt x="119" y="43"/>
                  </a:cubicBezTo>
                  <a:cubicBezTo>
                    <a:pt x="115" y="46"/>
                    <a:pt x="109" y="45"/>
                    <a:pt x="106" y="41"/>
                  </a:cubicBezTo>
                  <a:cubicBezTo>
                    <a:pt x="95" y="28"/>
                    <a:pt x="77" y="18"/>
                    <a:pt x="63" y="18"/>
                  </a:cubicBezTo>
                  <a:cubicBezTo>
                    <a:pt x="47" y="18"/>
                    <a:pt x="29" y="27"/>
                    <a:pt x="17" y="41"/>
                  </a:cubicBezTo>
                  <a:cubicBezTo>
                    <a:pt x="16" y="44"/>
                    <a:pt x="13" y="45"/>
                    <a:pt x="10"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sp>
          <p:nvSpPr>
            <p:cNvPr id="163" name="Freeform 42"/>
            <p:cNvSpPr>
              <a:spLocks/>
            </p:cNvSpPr>
            <p:nvPr/>
          </p:nvSpPr>
          <p:spPr bwMode="auto">
            <a:xfrm>
              <a:off x="4829683" y="2497624"/>
              <a:ext cx="543158" cy="188597"/>
            </a:xfrm>
            <a:custGeom>
              <a:avLst/>
              <a:gdLst>
                <a:gd name="T0" fmla="*/ 166 w 176"/>
                <a:gd name="T1" fmla="*/ 60 h 61"/>
                <a:gd name="T2" fmla="*/ 158 w 176"/>
                <a:gd name="T3" fmla="*/ 56 h 61"/>
                <a:gd name="T4" fmla="*/ 89 w 176"/>
                <a:gd name="T5" fmla="*/ 18 h 61"/>
                <a:gd name="T6" fmla="*/ 17 w 176"/>
                <a:gd name="T7" fmla="*/ 56 h 61"/>
                <a:gd name="T8" fmla="*/ 5 w 176"/>
                <a:gd name="T9" fmla="*/ 59 h 61"/>
                <a:gd name="T10" fmla="*/ 2 w 176"/>
                <a:gd name="T11" fmla="*/ 46 h 61"/>
                <a:gd name="T12" fmla="*/ 89 w 176"/>
                <a:gd name="T13" fmla="*/ 0 h 61"/>
                <a:gd name="T14" fmla="*/ 173 w 176"/>
                <a:gd name="T15" fmla="*/ 46 h 61"/>
                <a:gd name="T16" fmla="*/ 171 w 176"/>
                <a:gd name="T17" fmla="*/ 59 h 61"/>
                <a:gd name="T18" fmla="*/ 166 w 176"/>
                <a:gd name="T19"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61">
                  <a:moveTo>
                    <a:pt x="166" y="60"/>
                  </a:moveTo>
                  <a:cubicBezTo>
                    <a:pt x="163" y="60"/>
                    <a:pt x="160" y="59"/>
                    <a:pt x="158" y="56"/>
                  </a:cubicBezTo>
                  <a:cubicBezTo>
                    <a:pt x="142" y="34"/>
                    <a:pt x="114" y="18"/>
                    <a:pt x="89" y="18"/>
                  </a:cubicBezTo>
                  <a:cubicBezTo>
                    <a:pt x="62" y="18"/>
                    <a:pt x="34" y="33"/>
                    <a:pt x="17" y="56"/>
                  </a:cubicBezTo>
                  <a:cubicBezTo>
                    <a:pt x="14" y="60"/>
                    <a:pt x="9" y="61"/>
                    <a:pt x="5" y="59"/>
                  </a:cubicBezTo>
                  <a:cubicBezTo>
                    <a:pt x="1" y="56"/>
                    <a:pt x="0" y="50"/>
                    <a:pt x="2" y="46"/>
                  </a:cubicBezTo>
                  <a:cubicBezTo>
                    <a:pt x="22" y="18"/>
                    <a:pt x="56" y="0"/>
                    <a:pt x="89" y="0"/>
                  </a:cubicBezTo>
                  <a:cubicBezTo>
                    <a:pt x="120" y="0"/>
                    <a:pt x="154" y="19"/>
                    <a:pt x="173" y="46"/>
                  </a:cubicBezTo>
                  <a:cubicBezTo>
                    <a:pt x="176" y="50"/>
                    <a:pt x="175" y="56"/>
                    <a:pt x="171" y="59"/>
                  </a:cubicBezTo>
                  <a:cubicBezTo>
                    <a:pt x="169" y="60"/>
                    <a:pt x="167" y="60"/>
                    <a:pt x="166"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sp>
          <p:nvSpPr>
            <p:cNvPr id="164" name="Freeform 43"/>
            <p:cNvSpPr>
              <a:spLocks/>
            </p:cNvSpPr>
            <p:nvPr/>
          </p:nvSpPr>
          <p:spPr bwMode="auto">
            <a:xfrm>
              <a:off x="4986595" y="2732992"/>
              <a:ext cx="226316" cy="98071"/>
            </a:xfrm>
            <a:custGeom>
              <a:avLst/>
              <a:gdLst>
                <a:gd name="T0" fmla="*/ 10 w 73"/>
                <a:gd name="T1" fmla="*/ 31 h 32"/>
                <a:gd name="T2" fmla="*/ 4 w 73"/>
                <a:gd name="T3" fmla="*/ 29 h 32"/>
                <a:gd name="T4" fmla="*/ 4 w 73"/>
                <a:gd name="T5" fmla="*/ 16 h 32"/>
                <a:gd name="T6" fmla="*/ 38 w 73"/>
                <a:gd name="T7" fmla="*/ 0 h 32"/>
                <a:gd name="T8" fmla="*/ 70 w 73"/>
                <a:gd name="T9" fmla="*/ 16 h 32"/>
                <a:gd name="T10" fmla="*/ 70 w 73"/>
                <a:gd name="T11" fmla="*/ 29 h 32"/>
                <a:gd name="T12" fmla="*/ 57 w 73"/>
                <a:gd name="T13" fmla="*/ 29 h 32"/>
                <a:gd name="T14" fmla="*/ 38 w 73"/>
                <a:gd name="T15" fmla="*/ 18 h 32"/>
                <a:gd name="T16" fmla="*/ 16 w 73"/>
                <a:gd name="T17" fmla="*/ 29 h 32"/>
                <a:gd name="T18" fmla="*/ 10 w 73"/>
                <a:gd name="T19"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32">
                  <a:moveTo>
                    <a:pt x="10" y="31"/>
                  </a:moveTo>
                  <a:cubicBezTo>
                    <a:pt x="8" y="31"/>
                    <a:pt x="6" y="31"/>
                    <a:pt x="4" y="29"/>
                  </a:cubicBezTo>
                  <a:cubicBezTo>
                    <a:pt x="0" y="25"/>
                    <a:pt x="0" y="20"/>
                    <a:pt x="4" y="16"/>
                  </a:cubicBezTo>
                  <a:cubicBezTo>
                    <a:pt x="14" y="6"/>
                    <a:pt x="26" y="0"/>
                    <a:pt x="38" y="0"/>
                  </a:cubicBezTo>
                  <a:cubicBezTo>
                    <a:pt x="48" y="0"/>
                    <a:pt x="60" y="6"/>
                    <a:pt x="70" y="16"/>
                  </a:cubicBezTo>
                  <a:cubicBezTo>
                    <a:pt x="73" y="20"/>
                    <a:pt x="73" y="25"/>
                    <a:pt x="70" y="29"/>
                  </a:cubicBezTo>
                  <a:cubicBezTo>
                    <a:pt x="66" y="32"/>
                    <a:pt x="60" y="32"/>
                    <a:pt x="57" y="29"/>
                  </a:cubicBezTo>
                  <a:cubicBezTo>
                    <a:pt x="50" y="21"/>
                    <a:pt x="42" y="18"/>
                    <a:pt x="38" y="18"/>
                  </a:cubicBezTo>
                  <a:cubicBezTo>
                    <a:pt x="31" y="18"/>
                    <a:pt x="23" y="22"/>
                    <a:pt x="16" y="29"/>
                  </a:cubicBezTo>
                  <a:cubicBezTo>
                    <a:pt x="15" y="30"/>
                    <a:pt x="12" y="31"/>
                    <a:pt x="10"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sp>
        <p:nvSpPr>
          <p:cNvPr id="165" name="paper clip"/>
          <p:cNvSpPr>
            <a:spLocks/>
          </p:cNvSpPr>
          <p:nvPr/>
        </p:nvSpPr>
        <p:spPr bwMode="auto">
          <a:xfrm>
            <a:off x="2501058" y="2200871"/>
            <a:ext cx="200667" cy="499404"/>
          </a:xfrm>
          <a:custGeom>
            <a:avLst/>
            <a:gdLst>
              <a:gd name="T0" fmla="*/ 34 w 65"/>
              <a:gd name="T1" fmla="*/ 162 h 162"/>
              <a:gd name="T2" fmla="*/ 0 w 65"/>
              <a:gd name="T3" fmla="*/ 123 h 162"/>
              <a:gd name="T4" fmla="*/ 0 w 65"/>
              <a:gd name="T5" fmla="*/ 27 h 162"/>
              <a:gd name="T6" fmla="*/ 25 w 65"/>
              <a:gd name="T7" fmla="*/ 0 h 162"/>
              <a:gd name="T8" fmla="*/ 51 w 65"/>
              <a:gd name="T9" fmla="*/ 27 h 162"/>
              <a:gd name="T10" fmla="*/ 51 w 65"/>
              <a:gd name="T11" fmla="*/ 120 h 162"/>
              <a:gd name="T12" fmla="*/ 33 w 65"/>
              <a:gd name="T13" fmla="*/ 140 h 162"/>
              <a:gd name="T14" fmla="*/ 20 w 65"/>
              <a:gd name="T15" fmla="*/ 137 h 162"/>
              <a:gd name="T16" fmla="*/ 12 w 65"/>
              <a:gd name="T17" fmla="*/ 120 h 162"/>
              <a:gd name="T18" fmla="*/ 12 w 65"/>
              <a:gd name="T19" fmla="*/ 51 h 162"/>
              <a:gd name="T20" fmla="*/ 15 w 65"/>
              <a:gd name="T21" fmla="*/ 48 h 162"/>
              <a:gd name="T22" fmla="*/ 19 w 65"/>
              <a:gd name="T23" fmla="*/ 51 h 162"/>
              <a:gd name="T24" fmla="*/ 19 w 65"/>
              <a:gd name="T25" fmla="*/ 120 h 162"/>
              <a:gd name="T26" fmla="*/ 24 w 65"/>
              <a:gd name="T27" fmla="*/ 131 h 162"/>
              <a:gd name="T28" fmla="*/ 31 w 65"/>
              <a:gd name="T29" fmla="*/ 133 h 162"/>
              <a:gd name="T30" fmla="*/ 32 w 65"/>
              <a:gd name="T31" fmla="*/ 133 h 162"/>
              <a:gd name="T32" fmla="*/ 32 w 65"/>
              <a:gd name="T33" fmla="*/ 133 h 162"/>
              <a:gd name="T34" fmla="*/ 44 w 65"/>
              <a:gd name="T35" fmla="*/ 120 h 162"/>
              <a:gd name="T36" fmla="*/ 44 w 65"/>
              <a:gd name="T37" fmla="*/ 27 h 162"/>
              <a:gd name="T38" fmla="*/ 25 w 65"/>
              <a:gd name="T39" fmla="*/ 7 h 162"/>
              <a:gd name="T40" fmla="*/ 7 w 65"/>
              <a:gd name="T41" fmla="*/ 27 h 162"/>
              <a:gd name="T42" fmla="*/ 7 w 65"/>
              <a:gd name="T43" fmla="*/ 123 h 162"/>
              <a:gd name="T44" fmla="*/ 34 w 65"/>
              <a:gd name="T45" fmla="*/ 155 h 162"/>
              <a:gd name="T46" fmla="*/ 58 w 65"/>
              <a:gd name="T47" fmla="*/ 121 h 162"/>
              <a:gd name="T48" fmla="*/ 58 w 65"/>
              <a:gd name="T49" fmla="*/ 20 h 162"/>
              <a:gd name="T50" fmla="*/ 61 w 65"/>
              <a:gd name="T51" fmla="*/ 17 h 162"/>
              <a:gd name="T52" fmla="*/ 65 w 65"/>
              <a:gd name="T53" fmla="*/ 20 h 162"/>
              <a:gd name="T54" fmla="*/ 65 w 65"/>
              <a:gd name="T55" fmla="*/ 121 h 162"/>
              <a:gd name="T56" fmla="*/ 34 w 65"/>
              <a:gd name="T5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 h="162">
                <a:moveTo>
                  <a:pt x="34" y="162"/>
                </a:moveTo>
                <a:cubicBezTo>
                  <a:pt x="22" y="162"/>
                  <a:pt x="0" y="154"/>
                  <a:pt x="0" y="123"/>
                </a:cubicBezTo>
                <a:cubicBezTo>
                  <a:pt x="0" y="27"/>
                  <a:pt x="0" y="27"/>
                  <a:pt x="0" y="27"/>
                </a:cubicBezTo>
                <a:cubicBezTo>
                  <a:pt x="0" y="6"/>
                  <a:pt x="16" y="0"/>
                  <a:pt x="25" y="0"/>
                </a:cubicBezTo>
                <a:cubicBezTo>
                  <a:pt x="36" y="0"/>
                  <a:pt x="51" y="8"/>
                  <a:pt x="51" y="27"/>
                </a:cubicBezTo>
                <a:cubicBezTo>
                  <a:pt x="51" y="120"/>
                  <a:pt x="51" y="120"/>
                  <a:pt x="51" y="120"/>
                </a:cubicBezTo>
                <a:cubicBezTo>
                  <a:pt x="51" y="131"/>
                  <a:pt x="43" y="140"/>
                  <a:pt x="33" y="140"/>
                </a:cubicBezTo>
                <a:cubicBezTo>
                  <a:pt x="29" y="141"/>
                  <a:pt x="24" y="140"/>
                  <a:pt x="20" y="137"/>
                </a:cubicBezTo>
                <a:cubicBezTo>
                  <a:pt x="17" y="135"/>
                  <a:pt x="12" y="129"/>
                  <a:pt x="12" y="120"/>
                </a:cubicBezTo>
                <a:cubicBezTo>
                  <a:pt x="12" y="51"/>
                  <a:pt x="12" y="51"/>
                  <a:pt x="12" y="51"/>
                </a:cubicBezTo>
                <a:cubicBezTo>
                  <a:pt x="12" y="49"/>
                  <a:pt x="13" y="48"/>
                  <a:pt x="15" y="48"/>
                </a:cubicBezTo>
                <a:cubicBezTo>
                  <a:pt x="17" y="48"/>
                  <a:pt x="19" y="49"/>
                  <a:pt x="19" y="51"/>
                </a:cubicBezTo>
                <a:cubicBezTo>
                  <a:pt x="19" y="120"/>
                  <a:pt x="19" y="120"/>
                  <a:pt x="19" y="120"/>
                </a:cubicBezTo>
                <a:cubicBezTo>
                  <a:pt x="19" y="126"/>
                  <a:pt x="22" y="130"/>
                  <a:pt x="24" y="131"/>
                </a:cubicBezTo>
                <a:cubicBezTo>
                  <a:pt x="27" y="133"/>
                  <a:pt x="30" y="134"/>
                  <a:pt x="31" y="133"/>
                </a:cubicBezTo>
                <a:cubicBezTo>
                  <a:pt x="32" y="133"/>
                  <a:pt x="32" y="133"/>
                  <a:pt x="32" y="133"/>
                </a:cubicBezTo>
                <a:cubicBezTo>
                  <a:pt x="32" y="133"/>
                  <a:pt x="32" y="133"/>
                  <a:pt x="32" y="133"/>
                </a:cubicBezTo>
                <a:cubicBezTo>
                  <a:pt x="39" y="133"/>
                  <a:pt x="44" y="128"/>
                  <a:pt x="44" y="120"/>
                </a:cubicBezTo>
                <a:cubicBezTo>
                  <a:pt x="44" y="27"/>
                  <a:pt x="44" y="27"/>
                  <a:pt x="44" y="27"/>
                </a:cubicBezTo>
                <a:cubicBezTo>
                  <a:pt x="44" y="12"/>
                  <a:pt x="32" y="7"/>
                  <a:pt x="25" y="7"/>
                </a:cubicBezTo>
                <a:cubicBezTo>
                  <a:pt x="24" y="7"/>
                  <a:pt x="7" y="7"/>
                  <a:pt x="7" y="27"/>
                </a:cubicBezTo>
                <a:cubicBezTo>
                  <a:pt x="7" y="123"/>
                  <a:pt x="7" y="123"/>
                  <a:pt x="7" y="123"/>
                </a:cubicBezTo>
                <a:cubicBezTo>
                  <a:pt x="7" y="149"/>
                  <a:pt x="24" y="155"/>
                  <a:pt x="34" y="155"/>
                </a:cubicBezTo>
                <a:cubicBezTo>
                  <a:pt x="42" y="155"/>
                  <a:pt x="58" y="147"/>
                  <a:pt x="58" y="121"/>
                </a:cubicBezTo>
                <a:cubicBezTo>
                  <a:pt x="58" y="20"/>
                  <a:pt x="58" y="20"/>
                  <a:pt x="58" y="20"/>
                </a:cubicBezTo>
                <a:cubicBezTo>
                  <a:pt x="58" y="18"/>
                  <a:pt x="59" y="17"/>
                  <a:pt x="61" y="17"/>
                </a:cubicBezTo>
                <a:cubicBezTo>
                  <a:pt x="63" y="17"/>
                  <a:pt x="65" y="18"/>
                  <a:pt x="65" y="20"/>
                </a:cubicBezTo>
                <a:cubicBezTo>
                  <a:pt x="65" y="121"/>
                  <a:pt x="65" y="121"/>
                  <a:pt x="65" y="121"/>
                </a:cubicBezTo>
                <a:cubicBezTo>
                  <a:pt x="65" y="150"/>
                  <a:pt x="47" y="162"/>
                  <a:pt x="34" y="1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nvGrpSpPr>
          <p:cNvPr id="166" name="clock"/>
          <p:cNvGrpSpPr/>
          <p:nvPr/>
        </p:nvGrpSpPr>
        <p:grpSpPr>
          <a:xfrm>
            <a:off x="2633830" y="3234380"/>
            <a:ext cx="497895" cy="493369"/>
            <a:chOff x="4360455" y="3025694"/>
            <a:chExt cx="497895" cy="493369"/>
          </a:xfrm>
        </p:grpSpPr>
        <p:sp>
          <p:nvSpPr>
            <p:cNvPr id="167" name="Oval 45"/>
            <p:cNvSpPr>
              <a:spLocks noChangeArrowheads="1"/>
            </p:cNvSpPr>
            <p:nvPr/>
          </p:nvSpPr>
          <p:spPr bwMode="auto">
            <a:xfrm>
              <a:off x="4383086" y="3043799"/>
              <a:ext cx="452632" cy="455649"/>
            </a:xfrm>
            <a:prstGeom prst="ellipse">
              <a:avLst/>
            </a:pr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68" name="Freeform 46"/>
            <p:cNvSpPr>
              <a:spLocks/>
            </p:cNvSpPr>
            <p:nvPr/>
          </p:nvSpPr>
          <p:spPr bwMode="auto">
            <a:xfrm>
              <a:off x="4604876" y="3395343"/>
              <a:ext cx="9053" cy="45263"/>
            </a:xfrm>
            <a:custGeom>
              <a:avLst/>
              <a:gdLst>
                <a:gd name="T0" fmla="*/ 2 w 3"/>
                <a:gd name="T1" fmla="*/ 15 h 15"/>
                <a:gd name="T2" fmla="*/ 2 w 3"/>
                <a:gd name="T3" fmla="*/ 15 h 15"/>
                <a:gd name="T4" fmla="*/ 0 w 3"/>
                <a:gd name="T5" fmla="*/ 13 h 15"/>
                <a:gd name="T6" fmla="*/ 0 w 3"/>
                <a:gd name="T7" fmla="*/ 2 h 15"/>
                <a:gd name="T8" fmla="*/ 2 w 3"/>
                <a:gd name="T9" fmla="*/ 0 h 15"/>
                <a:gd name="T10" fmla="*/ 2 w 3"/>
                <a:gd name="T11" fmla="*/ 0 h 15"/>
                <a:gd name="T12" fmla="*/ 3 w 3"/>
                <a:gd name="T13" fmla="*/ 2 h 15"/>
                <a:gd name="T14" fmla="*/ 3 w 3"/>
                <a:gd name="T15" fmla="*/ 13 h 15"/>
                <a:gd name="T16" fmla="*/ 2 w 3"/>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2" y="15"/>
                  </a:moveTo>
                  <a:cubicBezTo>
                    <a:pt x="2" y="15"/>
                    <a:pt x="2" y="15"/>
                    <a:pt x="2" y="15"/>
                  </a:cubicBezTo>
                  <a:cubicBezTo>
                    <a:pt x="0" y="15"/>
                    <a:pt x="0" y="14"/>
                    <a:pt x="0" y="13"/>
                  </a:cubicBezTo>
                  <a:cubicBezTo>
                    <a:pt x="0" y="2"/>
                    <a:pt x="0" y="2"/>
                    <a:pt x="0" y="2"/>
                  </a:cubicBezTo>
                  <a:cubicBezTo>
                    <a:pt x="0" y="1"/>
                    <a:pt x="0" y="0"/>
                    <a:pt x="2" y="0"/>
                  </a:cubicBezTo>
                  <a:cubicBezTo>
                    <a:pt x="2" y="0"/>
                    <a:pt x="2" y="0"/>
                    <a:pt x="2" y="0"/>
                  </a:cubicBezTo>
                  <a:cubicBezTo>
                    <a:pt x="3" y="0"/>
                    <a:pt x="3" y="1"/>
                    <a:pt x="3" y="2"/>
                  </a:cubicBezTo>
                  <a:cubicBezTo>
                    <a:pt x="3" y="13"/>
                    <a:pt x="3" y="13"/>
                    <a:pt x="3" y="13"/>
                  </a:cubicBezTo>
                  <a:cubicBezTo>
                    <a:pt x="3" y="14"/>
                    <a:pt x="3" y="15"/>
                    <a:pt x="2"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69" name="Freeform 47"/>
            <p:cNvSpPr>
              <a:spLocks/>
            </p:cNvSpPr>
            <p:nvPr/>
          </p:nvSpPr>
          <p:spPr bwMode="auto">
            <a:xfrm>
              <a:off x="4604876" y="3102641"/>
              <a:ext cx="9053" cy="48281"/>
            </a:xfrm>
            <a:custGeom>
              <a:avLst/>
              <a:gdLst>
                <a:gd name="T0" fmla="*/ 2 w 3"/>
                <a:gd name="T1" fmla="*/ 16 h 16"/>
                <a:gd name="T2" fmla="*/ 0 w 3"/>
                <a:gd name="T3" fmla="*/ 14 h 16"/>
                <a:gd name="T4" fmla="*/ 0 w 3"/>
                <a:gd name="T5" fmla="*/ 2 h 16"/>
                <a:gd name="T6" fmla="*/ 2 w 3"/>
                <a:gd name="T7" fmla="*/ 0 h 16"/>
                <a:gd name="T8" fmla="*/ 3 w 3"/>
                <a:gd name="T9" fmla="*/ 2 h 16"/>
                <a:gd name="T10" fmla="*/ 3 w 3"/>
                <a:gd name="T11" fmla="*/ 14 h 16"/>
                <a:gd name="T12" fmla="*/ 2 w 3"/>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 h="16">
                  <a:moveTo>
                    <a:pt x="2" y="16"/>
                  </a:moveTo>
                  <a:cubicBezTo>
                    <a:pt x="0" y="16"/>
                    <a:pt x="0" y="15"/>
                    <a:pt x="0" y="14"/>
                  </a:cubicBezTo>
                  <a:cubicBezTo>
                    <a:pt x="0" y="2"/>
                    <a:pt x="0" y="2"/>
                    <a:pt x="0" y="2"/>
                  </a:cubicBezTo>
                  <a:cubicBezTo>
                    <a:pt x="0" y="1"/>
                    <a:pt x="0" y="0"/>
                    <a:pt x="2" y="0"/>
                  </a:cubicBezTo>
                  <a:cubicBezTo>
                    <a:pt x="3" y="0"/>
                    <a:pt x="3" y="1"/>
                    <a:pt x="3" y="2"/>
                  </a:cubicBezTo>
                  <a:cubicBezTo>
                    <a:pt x="3" y="14"/>
                    <a:pt x="3" y="14"/>
                    <a:pt x="3" y="14"/>
                  </a:cubicBezTo>
                  <a:cubicBezTo>
                    <a:pt x="3" y="15"/>
                    <a:pt x="3" y="16"/>
                    <a:pt x="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0" name="Freeform 48"/>
            <p:cNvSpPr>
              <a:spLocks/>
            </p:cNvSpPr>
            <p:nvPr/>
          </p:nvSpPr>
          <p:spPr bwMode="auto">
            <a:xfrm>
              <a:off x="4666735" y="3377238"/>
              <a:ext cx="30175" cy="42246"/>
            </a:xfrm>
            <a:custGeom>
              <a:avLst/>
              <a:gdLst>
                <a:gd name="T0" fmla="*/ 8 w 10"/>
                <a:gd name="T1" fmla="*/ 14 h 14"/>
                <a:gd name="T2" fmla="*/ 6 w 10"/>
                <a:gd name="T3" fmla="*/ 13 h 14"/>
                <a:gd name="T4" fmla="*/ 1 w 10"/>
                <a:gd name="T5" fmla="*/ 3 h 14"/>
                <a:gd name="T6" fmla="*/ 1 w 10"/>
                <a:gd name="T7" fmla="*/ 1 h 14"/>
                <a:gd name="T8" fmla="*/ 4 w 10"/>
                <a:gd name="T9" fmla="*/ 1 h 14"/>
                <a:gd name="T10" fmla="*/ 10 w 10"/>
                <a:gd name="T11" fmla="*/ 11 h 14"/>
                <a:gd name="T12" fmla="*/ 9 w 10"/>
                <a:gd name="T13" fmla="*/ 14 h 14"/>
                <a:gd name="T14" fmla="*/ 8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8" y="14"/>
                  </a:moveTo>
                  <a:cubicBezTo>
                    <a:pt x="7" y="14"/>
                    <a:pt x="7" y="14"/>
                    <a:pt x="6" y="13"/>
                  </a:cubicBezTo>
                  <a:cubicBezTo>
                    <a:pt x="1" y="3"/>
                    <a:pt x="1" y="3"/>
                    <a:pt x="1" y="3"/>
                  </a:cubicBezTo>
                  <a:cubicBezTo>
                    <a:pt x="0" y="2"/>
                    <a:pt x="0" y="1"/>
                    <a:pt x="1" y="1"/>
                  </a:cubicBezTo>
                  <a:cubicBezTo>
                    <a:pt x="2" y="0"/>
                    <a:pt x="3" y="0"/>
                    <a:pt x="4" y="1"/>
                  </a:cubicBezTo>
                  <a:cubicBezTo>
                    <a:pt x="10" y="11"/>
                    <a:pt x="10" y="11"/>
                    <a:pt x="10" y="11"/>
                  </a:cubicBezTo>
                  <a:cubicBezTo>
                    <a:pt x="10" y="12"/>
                    <a:pt x="10" y="13"/>
                    <a:pt x="9" y="14"/>
                  </a:cubicBezTo>
                  <a:cubicBezTo>
                    <a:pt x="9" y="14"/>
                    <a:pt x="8" y="14"/>
                    <a:pt x="8"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1" name="Freeform 49"/>
            <p:cNvSpPr>
              <a:spLocks/>
            </p:cNvSpPr>
            <p:nvPr/>
          </p:nvSpPr>
          <p:spPr bwMode="auto">
            <a:xfrm>
              <a:off x="4521893" y="3123764"/>
              <a:ext cx="30175" cy="43755"/>
            </a:xfrm>
            <a:custGeom>
              <a:avLst/>
              <a:gdLst>
                <a:gd name="T0" fmla="*/ 8 w 10"/>
                <a:gd name="T1" fmla="*/ 14 h 14"/>
                <a:gd name="T2" fmla="*/ 6 w 10"/>
                <a:gd name="T3" fmla="*/ 13 h 14"/>
                <a:gd name="T4" fmla="*/ 0 w 10"/>
                <a:gd name="T5" fmla="*/ 3 h 14"/>
                <a:gd name="T6" fmla="*/ 1 w 10"/>
                <a:gd name="T7" fmla="*/ 1 h 14"/>
                <a:gd name="T8" fmla="*/ 4 w 10"/>
                <a:gd name="T9" fmla="*/ 1 h 14"/>
                <a:gd name="T10" fmla="*/ 9 w 10"/>
                <a:gd name="T11" fmla="*/ 11 h 14"/>
                <a:gd name="T12" fmla="*/ 9 w 10"/>
                <a:gd name="T13" fmla="*/ 14 h 14"/>
                <a:gd name="T14" fmla="*/ 8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8" y="14"/>
                  </a:moveTo>
                  <a:cubicBezTo>
                    <a:pt x="7" y="14"/>
                    <a:pt x="6" y="14"/>
                    <a:pt x="6" y="13"/>
                  </a:cubicBezTo>
                  <a:cubicBezTo>
                    <a:pt x="0" y="3"/>
                    <a:pt x="0" y="3"/>
                    <a:pt x="0" y="3"/>
                  </a:cubicBezTo>
                  <a:cubicBezTo>
                    <a:pt x="0" y="3"/>
                    <a:pt x="0" y="1"/>
                    <a:pt x="1" y="1"/>
                  </a:cubicBezTo>
                  <a:cubicBezTo>
                    <a:pt x="2" y="0"/>
                    <a:pt x="3" y="1"/>
                    <a:pt x="4" y="1"/>
                  </a:cubicBezTo>
                  <a:cubicBezTo>
                    <a:pt x="9" y="11"/>
                    <a:pt x="9" y="11"/>
                    <a:pt x="9" y="11"/>
                  </a:cubicBezTo>
                  <a:cubicBezTo>
                    <a:pt x="10" y="12"/>
                    <a:pt x="10" y="13"/>
                    <a:pt x="9" y="14"/>
                  </a:cubicBezTo>
                  <a:cubicBezTo>
                    <a:pt x="8" y="14"/>
                    <a:pt x="8" y="14"/>
                    <a:pt x="8"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2" name="Freeform 50"/>
            <p:cNvSpPr>
              <a:spLocks/>
            </p:cNvSpPr>
            <p:nvPr/>
          </p:nvSpPr>
          <p:spPr bwMode="auto">
            <a:xfrm>
              <a:off x="4711998" y="3330466"/>
              <a:ext cx="46772" cy="30175"/>
            </a:xfrm>
            <a:custGeom>
              <a:avLst/>
              <a:gdLst>
                <a:gd name="T0" fmla="*/ 12 w 15"/>
                <a:gd name="T1" fmla="*/ 10 h 10"/>
                <a:gd name="T2" fmla="*/ 11 w 15"/>
                <a:gd name="T3" fmla="*/ 9 h 10"/>
                <a:gd name="T4" fmla="*/ 2 w 15"/>
                <a:gd name="T5" fmla="*/ 4 h 10"/>
                <a:gd name="T6" fmla="*/ 1 w 15"/>
                <a:gd name="T7" fmla="*/ 1 h 10"/>
                <a:gd name="T8" fmla="*/ 3 w 15"/>
                <a:gd name="T9" fmla="*/ 0 h 10"/>
                <a:gd name="T10" fmla="*/ 13 w 15"/>
                <a:gd name="T11" fmla="*/ 6 h 10"/>
                <a:gd name="T12" fmla="*/ 14 w 15"/>
                <a:gd name="T13" fmla="*/ 9 h 10"/>
                <a:gd name="T14" fmla="*/ 12 w 1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2" y="10"/>
                  </a:moveTo>
                  <a:cubicBezTo>
                    <a:pt x="12" y="10"/>
                    <a:pt x="12" y="10"/>
                    <a:pt x="11" y="9"/>
                  </a:cubicBezTo>
                  <a:cubicBezTo>
                    <a:pt x="2" y="4"/>
                    <a:pt x="2" y="4"/>
                    <a:pt x="2" y="4"/>
                  </a:cubicBezTo>
                  <a:cubicBezTo>
                    <a:pt x="1" y="3"/>
                    <a:pt x="0" y="2"/>
                    <a:pt x="1" y="1"/>
                  </a:cubicBezTo>
                  <a:cubicBezTo>
                    <a:pt x="1" y="0"/>
                    <a:pt x="3" y="0"/>
                    <a:pt x="3" y="0"/>
                  </a:cubicBezTo>
                  <a:cubicBezTo>
                    <a:pt x="13" y="6"/>
                    <a:pt x="13" y="6"/>
                    <a:pt x="13" y="6"/>
                  </a:cubicBezTo>
                  <a:cubicBezTo>
                    <a:pt x="14" y="7"/>
                    <a:pt x="15" y="8"/>
                    <a:pt x="14" y="9"/>
                  </a:cubicBezTo>
                  <a:cubicBezTo>
                    <a:pt x="14" y="9"/>
                    <a:pt x="13" y="10"/>
                    <a:pt x="12"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3" name="Freeform 51"/>
            <p:cNvSpPr>
              <a:spLocks/>
            </p:cNvSpPr>
            <p:nvPr/>
          </p:nvSpPr>
          <p:spPr bwMode="auto">
            <a:xfrm>
              <a:off x="4463051" y="3185624"/>
              <a:ext cx="42246" cy="27158"/>
            </a:xfrm>
            <a:custGeom>
              <a:avLst/>
              <a:gdLst>
                <a:gd name="T0" fmla="*/ 12 w 14"/>
                <a:gd name="T1" fmla="*/ 9 h 9"/>
                <a:gd name="T2" fmla="*/ 11 w 14"/>
                <a:gd name="T3" fmla="*/ 9 h 9"/>
                <a:gd name="T4" fmla="*/ 1 w 14"/>
                <a:gd name="T5" fmla="*/ 4 h 9"/>
                <a:gd name="T6" fmla="*/ 0 w 14"/>
                <a:gd name="T7" fmla="*/ 1 h 9"/>
                <a:gd name="T8" fmla="*/ 3 w 14"/>
                <a:gd name="T9" fmla="*/ 0 h 9"/>
                <a:gd name="T10" fmla="*/ 13 w 14"/>
                <a:gd name="T11" fmla="*/ 6 h 9"/>
                <a:gd name="T12" fmla="*/ 13 w 14"/>
                <a:gd name="T13" fmla="*/ 8 h 9"/>
                <a:gd name="T14" fmla="*/ 12 w 14"/>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12" y="9"/>
                  </a:moveTo>
                  <a:cubicBezTo>
                    <a:pt x="11" y="9"/>
                    <a:pt x="11" y="9"/>
                    <a:pt x="11" y="9"/>
                  </a:cubicBezTo>
                  <a:cubicBezTo>
                    <a:pt x="1" y="4"/>
                    <a:pt x="1" y="4"/>
                    <a:pt x="1" y="4"/>
                  </a:cubicBezTo>
                  <a:cubicBezTo>
                    <a:pt x="0" y="3"/>
                    <a:pt x="0" y="2"/>
                    <a:pt x="0" y="1"/>
                  </a:cubicBezTo>
                  <a:cubicBezTo>
                    <a:pt x="1" y="0"/>
                    <a:pt x="2" y="0"/>
                    <a:pt x="3" y="0"/>
                  </a:cubicBezTo>
                  <a:cubicBezTo>
                    <a:pt x="13" y="6"/>
                    <a:pt x="13" y="6"/>
                    <a:pt x="13" y="6"/>
                  </a:cubicBezTo>
                  <a:cubicBezTo>
                    <a:pt x="13" y="6"/>
                    <a:pt x="14" y="8"/>
                    <a:pt x="13" y="8"/>
                  </a:cubicBezTo>
                  <a:cubicBezTo>
                    <a:pt x="13" y="9"/>
                    <a:pt x="12" y="9"/>
                    <a:pt x="1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4" name="Freeform 52"/>
            <p:cNvSpPr>
              <a:spLocks/>
            </p:cNvSpPr>
            <p:nvPr/>
          </p:nvSpPr>
          <p:spPr bwMode="auto">
            <a:xfrm>
              <a:off x="4731613" y="3265589"/>
              <a:ext cx="45263" cy="12070"/>
            </a:xfrm>
            <a:custGeom>
              <a:avLst/>
              <a:gdLst>
                <a:gd name="T0" fmla="*/ 13 w 15"/>
                <a:gd name="T1" fmla="*/ 4 h 4"/>
                <a:gd name="T2" fmla="*/ 13 w 15"/>
                <a:gd name="T3" fmla="*/ 4 h 4"/>
                <a:gd name="T4" fmla="*/ 2 w 15"/>
                <a:gd name="T5" fmla="*/ 4 h 4"/>
                <a:gd name="T6" fmla="*/ 0 w 15"/>
                <a:gd name="T7" fmla="*/ 2 h 4"/>
                <a:gd name="T8" fmla="*/ 2 w 15"/>
                <a:gd name="T9" fmla="*/ 0 h 4"/>
                <a:gd name="T10" fmla="*/ 2 w 15"/>
                <a:gd name="T11" fmla="*/ 0 h 4"/>
                <a:gd name="T12" fmla="*/ 13 w 15"/>
                <a:gd name="T13" fmla="*/ 0 h 4"/>
                <a:gd name="T14" fmla="*/ 15 w 15"/>
                <a:gd name="T15" fmla="*/ 2 h 4"/>
                <a:gd name="T16" fmla="*/ 13 w 15"/>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
                  <a:moveTo>
                    <a:pt x="13" y="4"/>
                  </a:moveTo>
                  <a:cubicBezTo>
                    <a:pt x="13" y="4"/>
                    <a:pt x="13" y="4"/>
                    <a:pt x="13" y="4"/>
                  </a:cubicBezTo>
                  <a:cubicBezTo>
                    <a:pt x="2" y="4"/>
                    <a:pt x="2" y="4"/>
                    <a:pt x="2" y="4"/>
                  </a:cubicBezTo>
                  <a:cubicBezTo>
                    <a:pt x="1" y="4"/>
                    <a:pt x="0" y="3"/>
                    <a:pt x="0" y="2"/>
                  </a:cubicBezTo>
                  <a:cubicBezTo>
                    <a:pt x="0" y="1"/>
                    <a:pt x="1" y="0"/>
                    <a:pt x="2" y="0"/>
                  </a:cubicBezTo>
                  <a:cubicBezTo>
                    <a:pt x="2" y="0"/>
                    <a:pt x="2" y="0"/>
                    <a:pt x="2" y="0"/>
                  </a:cubicBezTo>
                  <a:cubicBezTo>
                    <a:pt x="13" y="0"/>
                    <a:pt x="13" y="0"/>
                    <a:pt x="13" y="0"/>
                  </a:cubicBezTo>
                  <a:cubicBezTo>
                    <a:pt x="15" y="0"/>
                    <a:pt x="15" y="1"/>
                    <a:pt x="15" y="2"/>
                  </a:cubicBezTo>
                  <a:cubicBezTo>
                    <a:pt x="15" y="3"/>
                    <a:pt x="15" y="4"/>
                    <a:pt x="1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5" name="Freeform 53"/>
            <p:cNvSpPr>
              <a:spLocks/>
            </p:cNvSpPr>
            <p:nvPr/>
          </p:nvSpPr>
          <p:spPr bwMode="auto">
            <a:xfrm>
              <a:off x="4440419" y="3265589"/>
              <a:ext cx="46772" cy="12070"/>
            </a:xfrm>
            <a:custGeom>
              <a:avLst/>
              <a:gdLst>
                <a:gd name="T0" fmla="*/ 13 w 15"/>
                <a:gd name="T1" fmla="*/ 4 h 4"/>
                <a:gd name="T2" fmla="*/ 13 w 15"/>
                <a:gd name="T3" fmla="*/ 4 h 4"/>
                <a:gd name="T4" fmla="*/ 2 w 15"/>
                <a:gd name="T5" fmla="*/ 4 h 4"/>
                <a:gd name="T6" fmla="*/ 0 w 15"/>
                <a:gd name="T7" fmla="*/ 2 h 4"/>
                <a:gd name="T8" fmla="*/ 2 w 15"/>
                <a:gd name="T9" fmla="*/ 0 h 4"/>
                <a:gd name="T10" fmla="*/ 2 w 15"/>
                <a:gd name="T11" fmla="*/ 0 h 4"/>
                <a:gd name="T12" fmla="*/ 13 w 15"/>
                <a:gd name="T13" fmla="*/ 0 h 4"/>
                <a:gd name="T14" fmla="*/ 15 w 15"/>
                <a:gd name="T15" fmla="*/ 2 h 4"/>
                <a:gd name="T16" fmla="*/ 13 w 15"/>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
                  <a:moveTo>
                    <a:pt x="13" y="4"/>
                  </a:moveTo>
                  <a:cubicBezTo>
                    <a:pt x="13" y="4"/>
                    <a:pt x="13" y="4"/>
                    <a:pt x="13" y="4"/>
                  </a:cubicBezTo>
                  <a:cubicBezTo>
                    <a:pt x="2" y="4"/>
                    <a:pt x="2" y="4"/>
                    <a:pt x="2" y="4"/>
                  </a:cubicBezTo>
                  <a:cubicBezTo>
                    <a:pt x="1" y="4"/>
                    <a:pt x="0" y="3"/>
                    <a:pt x="0" y="2"/>
                  </a:cubicBezTo>
                  <a:cubicBezTo>
                    <a:pt x="0" y="1"/>
                    <a:pt x="1" y="0"/>
                    <a:pt x="2" y="0"/>
                  </a:cubicBezTo>
                  <a:cubicBezTo>
                    <a:pt x="2" y="0"/>
                    <a:pt x="2" y="0"/>
                    <a:pt x="2" y="0"/>
                  </a:cubicBezTo>
                  <a:cubicBezTo>
                    <a:pt x="13" y="0"/>
                    <a:pt x="13" y="0"/>
                    <a:pt x="13" y="0"/>
                  </a:cubicBezTo>
                  <a:cubicBezTo>
                    <a:pt x="14" y="0"/>
                    <a:pt x="15" y="1"/>
                    <a:pt x="15" y="2"/>
                  </a:cubicBezTo>
                  <a:cubicBezTo>
                    <a:pt x="15" y="3"/>
                    <a:pt x="14" y="4"/>
                    <a:pt x="1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6" name="Freeform 54"/>
            <p:cNvSpPr>
              <a:spLocks/>
            </p:cNvSpPr>
            <p:nvPr/>
          </p:nvSpPr>
          <p:spPr bwMode="auto">
            <a:xfrm>
              <a:off x="4711998" y="3185624"/>
              <a:ext cx="46772" cy="27158"/>
            </a:xfrm>
            <a:custGeom>
              <a:avLst/>
              <a:gdLst>
                <a:gd name="T0" fmla="*/ 2 w 15"/>
                <a:gd name="T1" fmla="*/ 9 h 9"/>
                <a:gd name="T2" fmla="*/ 1 w 15"/>
                <a:gd name="T3" fmla="*/ 8 h 9"/>
                <a:gd name="T4" fmla="*/ 2 w 15"/>
                <a:gd name="T5" fmla="*/ 6 h 9"/>
                <a:gd name="T6" fmla="*/ 11 w 15"/>
                <a:gd name="T7" fmla="*/ 0 h 9"/>
                <a:gd name="T8" fmla="*/ 14 w 15"/>
                <a:gd name="T9" fmla="*/ 1 h 9"/>
                <a:gd name="T10" fmla="*/ 13 w 15"/>
                <a:gd name="T11" fmla="*/ 4 h 9"/>
                <a:gd name="T12" fmla="*/ 3 w 15"/>
                <a:gd name="T13" fmla="*/ 9 h 9"/>
                <a:gd name="T14" fmla="*/ 2 w 15"/>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9">
                  <a:moveTo>
                    <a:pt x="2" y="9"/>
                  </a:moveTo>
                  <a:cubicBezTo>
                    <a:pt x="2" y="9"/>
                    <a:pt x="1" y="9"/>
                    <a:pt x="1" y="8"/>
                  </a:cubicBezTo>
                  <a:cubicBezTo>
                    <a:pt x="0" y="8"/>
                    <a:pt x="1" y="6"/>
                    <a:pt x="2" y="6"/>
                  </a:cubicBezTo>
                  <a:cubicBezTo>
                    <a:pt x="11" y="0"/>
                    <a:pt x="11" y="0"/>
                    <a:pt x="11" y="0"/>
                  </a:cubicBezTo>
                  <a:cubicBezTo>
                    <a:pt x="12" y="0"/>
                    <a:pt x="13" y="0"/>
                    <a:pt x="14" y="1"/>
                  </a:cubicBezTo>
                  <a:cubicBezTo>
                    <a:pt x="15" y="2"/>
                    <a:pt x="14" y="3"/>
                    <a:pt x="13" y="4"/>
                  </a:cubicBezTo>
                  <a:cubicBezTo>
                    <a:pt x="3" y="9"/>
                    <a:pt x="3" y="9"/>
                    <a:pt x="3" y="9"/>
                  </a:cubicBezTo>
                  <a:cubicBezTo>
                    <a:pt x="3" y="9"/>
                    <a:pt x="3" y="9"/>
                    <a:pt x="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7" name="Freeform 55"/>
            <p:cNvSpPr>
              <a:spLocks/>
            </p:cNvSpPr>
            <p:nvPr/>
          </p:nvSpPr>
          <p:spPr bwMode="auto">
            <a:xfrm>
              <a:off x="4463051" y="3330466"/>
              <a:ext cx="42246" cy="30175"/>
            </a:xfrm>
            <a:custGeom>
              <a:avLst/>
              <a:gdLst>
                <a:gd name="T0" fmla="*/ 2 w 14"/>
                <a:gd name="T1" fmla="*/ 10 h 10"/>
                <a:gd name="T2" fmla="*/ 0 w 14"/>
                <a:gd name="T3" fmla="*/ 9 h 10"/>
                <a:gd name="T4" fmla="*/ 1 w 14"/>
                <a:gd name="T5" fmla="*/ 6 h 10"/>
                <a:gd name="T6" fmla="*/ 11 w 14"/>
                <a:gd name="T7" fmla="*/ 0 h 10"/>
                <a:gd name="T8" fmla="*/ 13 w 14"/>
                <a:gd name="T9" fmla="*/ 1 h 10"/>
                <a:gd name="T10" fmla="*/ 13 w 14"/>
                <a:gd name="T11" fmla="*/ 4 h 10"/>
                <a:gd name="T12" fmla="*/ 3 w 14"/>
                <a:gd name="T13" fmla="*/ 9 h 10"/>
                <a:gd name="T14" fmla="*/ 2 w 14"/>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0">
                  <a:moveTo>
                    <a:pt x="2" y="10"/>
                  </a:moveTo>
                  <a:cubicBezTo>
                    <a:pt x="1" y="10"/>
                    <a:pt x="0" y="9"/>
                    <a:pt x="0" y="9"/>
                  </a:cubicBezTo>
                  <a:cubicBezTo>
                    <a:pt x="0" y="8"/>
                    <a:pt x="0" y="7"/>
                    <a:pt x="1" y="6"/>
                  </a:cubicBezTo>
                  <a:cubicBezTo>
                    <a:pt x="11" y="0"/>
                    <a:pt x="11" y="0"/>
                    <a:pt x="11" y="0"/>
                  </a:cubicBezTo>
                  <a:cubicBezTo>
                    <a:pt x="12" y="0"/>
                    <a:pt x="13" y="0"/>
                    <a:pt x="13" y="1"/>
                  </a:cubicBezTo>
                  <a:cubicBezTo>
                    <a:pt x="14" y="2"/>
                    <a:pt x="13" y="3"/>
                    <a:pt x="13" y="4"/>
                  </a:cubicBezTo>
                  <a:cubicBezTo>
                    <a:pt x="3" y="9"/>
                    <a:pt x="3" y="9"/>
                    <a:pt x="3" y="9"/>
                  </a:cubicBezTo>
                  <a:cubicBezTo>
                    <a:pt x="2" y="10"/>
                    <a:pt x="2" y="10"/>
                    <a:pt x="2"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8" name="Freeform 56"/>
            <p:cNvSpPr>
              <a:spLocks/>
            </p:cNvSpPr>
            <p:nvPr/>
          </p:nvSpPr>
          <p:spPr bwMode="auto">
            <a:xfrm>
              <a:off x="4666735" y="3123764"/>
              <a:ext cx="30175" cy="43755"/>
            </a:xfrm>
            <a:custGeom>
              <a:avLst/>
              <a:gdLst>
                <a:gd name="T0" fmla="*/ 2 w 10"/>
                <a:gd name="T1" fmla="*/ 14 h 14"/>
                <a:gd name="T2" fmla="*/ 1 w 10"/>
                <a:gd name="T3" fmla="*/ 14 h 14"/>
                <a:gd name="T4" fmla="*/ 1 w 10"/>
                <a:gd name="T5" fmla="*/ 11 h 14"/>
                <a:gd name="T6" fmla="*/ 6 w 10"/>
                <a:gd name="T7" fmla="*/ 1 h 14"/>
                <a:gd name="T8" fmla="*/ 9 w 10"/>
                <a:gd name="T9" fmla="*/ 1 h 14"/>
                <a:gd name="T10" fmla="*/ 10 w 10"/>
                <a:gd name="T11" fmla="*/ 3 h 14"/>
                <a:gd name="T12" fmla="*/ 4 w 10"/>
                <a:gd name="T13" fmla="*/ 13 h 14"/>
                <a:gd name="T14" fmla="*/ 2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2" y="14"/>
                  </a:moveTo>
                  <a:cubicBezTo>
                    <a:pt x="2" y="14"/>
                    <a:pt x="2" y="14"/>
                    <a:pt x="1" y="14"/>
                  </a:cubicBezTo>
                  <a:cubicBezTo>
                    <a:pt x="0" y="13"/>
                    <a:pt x="0" y="12"/>
                    <a:pt x="1" y="11"/>
                  </a:cubicBezTo>
                  <a:cubicBezTo>
                    <a:pt x="6" y="1"/>
                    <a:pt x="6" y="1"/>
                    <a:pt x="6" y="1"/>
                  </a:cubicBezTo>
                  <a:cubicBezTo>
                    <a:pt x="7" y="1"/>
                    <a:pt x="8" y="0"/>
                    <a:pt x="9" y="1"/>
                  </a:cubicBezTo>
                  <a:cubicBezTo>
                    <a:pt x="10" y="1"/>
                    <a:pt x="10" y="3"/>
                    <a:pt x="10" y="3"/>
                  </a:cubicBezTo>
                  <a:cubicBezTo>
                    <a:pt x="4" y="13"/>
                    <a:pt x="4" y="13"/>
                    <a:pt x="4" y="13"/>
                  </a:cubicBezTo>
                  <a:cubicBezTo>
                    <a:pt x="4" y="14"/>
                    <a:pt x="3" y="14"/>
                    <a:pt x="2"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9" name="Freeform 57"/>
            <p:cNvSpPr>
              <a:spLocks/>
            </p:cNvSpPr>
            <p:nvPr/>
          </p:nvSpPr>
          <p:spPr bwMode="auto">
            <a:xfrm>
              <a:off x="4521893" y="3377238"/>
              <a:ext cx="30175" cy="42246"/>
            </a:xfrm>
            <a:custGeom>
              <a:avLst/>
              <a:gdLst>
                <a:gd name="T0" fmla="*/ 2 w 10"/>
                <a:gd name="T1" fmla="*/ 14 h 14"/>
                <a:gd name="T2" fmla="*/ 1 w 10"/>
                <a:gd name="T3" fmla="*/ 14 h 14"/>
                <a:gd name="T4" fmla="*/ 0 w 10"/>
                <a:gd name="T5" fmla="*/ 11 h 14"/>
                <a:gd name="T6" fmla="*/ 6 w 10"/>
                <a:gd name="T7" fmla="*/ 1 h 14"/>
                <a:gd name="T8" fmla="*/ 9 w 10"/>
                <a:gd name="T9" fmla="*/ 1 h 14"/>
                <a:gd name="T10" fmla="*/ 9 w 10"/>
                <a:gd name="T11" fmla="*/ 3 h 14"/>
                <a:gd name="T12" fmla="*/ 4 w 10"/>
                <a:gd name="T13" fmla="*/ 13 h 14"/>
                <a:gd name="T14" fmla="*/ 2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2" y="14"/>
                  </a:moveTo>
                  <a:cubicBezTo>
                    <a:pt x="2" y="14"/>
                    <a:pt x="1" y="14"/>
                    <a:pt x="1" y="14"/>
                  </a:cubicBezTo>
                  <a:cubicBezTo>
                    <a:pt x="0" y="13"/>
                    <a:pt x="0" y="12"/>
                    <a:pt x="0" y="11"/>
                  </a:cubicBezTo>
                  <a:cubicBezTo>
                    <a:pt x="6" y="1"/>
                    <a:pt x="6" y="1"/>
                    <a:pt x="6" y="1"/>
                  </a:cubicBezTo>
                  <a:cubicBezTo>
                    <a:pt x="7" y="0"/>
                    <a:pt x="8" y="0"/>
                    <a:pt x="9" y="1"/>
                  </a:cubicBezTo>
                  <a:cubicBezTo>
                    <a:pt x="10" y="1"/>
                    <a:pt x="10" y="2"/>
                    <a:pt x="9" y="3"/>
                  </a:cubicBezTo>
                  <a:cubicBezTo>
                    <a:pt x="4" y="13"/>
                    <a:pt x="4" y="13"/>
                    <a:pt x="4" y="13"/>
                  </a:cubicBezTo>
                  <a:cubicBezTo>
                    <a:pt x="3" y="14"/>
                    <a:pt x="3" y="14"/>
                    <a:pt x="2"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0" name="Freeform 58"/>
            <p:cNvSpPr>
              <a:spLocks noEditPoints="1"/>
            </p:cNvSpPr>
            <p:nvPr/>
          </p:nvSpPr>
          <p:spPr bwMode="auto">
            <a:xfrm>
              <a:off x="4360455" y="3025694"/>
              <a:ext cx="497895" cy="493369"/>
            </a:xfrm>
            <a:custGeom>
              <a:avLst/>
              <a:gdLst>
                <a:gd name="T0" fmla="*/ 81 w 161"/>
                <a:gd name="T1" fmla="*/ 160 h 160"/>
                <a:gd name="T2" fmla="*/ 0 w 161"/>
                <a:gd name="T3" fmla="*/ 80 h 160"/>
                <a:gd name="T4" fmla="*/ 81 w 161"/>
                <a:gd name="T5" fmla="*/ 0 h 160"/>
                <a:gd name="T6" fmla="*/ 161 w 161"/>
                <a:gd name="T7" fmla="*/ 80 h 160"/>
                <a:gd name="T8" fmla="*/ 81 w 161"/>
                <a:gd name="T9" fmla="*/ 160 h 160"/>
                <a:gd name="T10" fmla="*/ 81 w 161"/>
                <a:gd name="T11" fmla="*/ 10 h 160"/>
                <a:gd name="T12" fmla="*/ 11 w 161"/>
                <a:gd name="T13" fmla="*/ 80 h 160"/>
                <a:gd name="T14" fmla="*/ 81 w 161"/>
                <a:gd name="T15" fmla="*/ 150 h 160"/>
                <a:gd name="T16" fmla="*/ 150 w 161"/>
                <a:gd name="T17" fmla="*/ 80 h 160"/>
                <a:gd name="T18" fmla="*/ 81 w 161"/>
                <a:gd name="T19" fmla="*/ 1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160">
                  <a:moveTo>
                    <a:pt x="81" y="160"/>
                  </a:moveTo>
                  <a:cubicBezTo>
                    <a:pt x="36" y="160"/>
                    <a:pt x="0" y="124"/>
                    <a:pt x="0" y="80"/>
                  </a:cubicBezTo>
                  <a:cubicBezTo>
                    <a:pt x="0" y="36"/>
                    <a:pt x="36" y="0"/>
                    <a:pt x="81" y="0"/>
                  </a:cubicBezTo>
                  <a:cubicBezTo>
                    <a:pt x="125" y="0"/>
                    <a:pt x="161" y="36"/>
                    <a:pt x="161" y="80"/>
                  </a:cubicBezTo>
                  <a:cubicBezTo>
                    <a:pt x="161" y="124"/>
                    <a:pt x="125" y="160"/>
                    <a:pt x="81" y="160"/>
                  </a:cubicBezTo>
                  <a:close/>
                  <a:moveTo>
                    <a:pt x="81" y="10"/>
                  </a:moveTo>
                  <a:cubicBezTo>
                    <a:pt x="42" y="10"/>
                    <a:pt x="11" y="42"/>
                    <a:pt x="11" y="80"/>
                  </a:cubicBezTo>
                  <a:cubicBezTo>
                    <a:pt x="11" y="119"/>
                    <a:pt x="42" y="150"/>
                    <a:pt x="81" y="150"/>
                  </a:cubicBezTo>
                  <a:cubicBezTo>
                    <a:pt x="119" y="150"/>
                    <a:pt x="150" y="119"/>
                    <a:pt x="150" y="80"/>
                  </a:cubicBezTo>
                  <a:cubicBezTo>
                    <a:pt x="150" y="42"/>
                    <a:pt x="119" y="10"/>
                    <a:pt x="81"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1" name="Freeform 59"/>
            <p:cNvSpPr>
              <a:spLocks noEditPoints="1"/>
            </p:cNvSpPr>
            <p:nvPr/>
          </p:nvSpPr>
          <p:spPr bwMode="auto">
            <a:xfrm>
              <a:off x="4407226" y="3070957"/>
              <a:ext cx="404351" cy="404351"/>
            </a:xfrm>
            <a:custGeom>
              <a:avLst/>
              <a:gdLst>
                <a:gd name="T0" fmla="*/ 66 w 131"/>
                <a:gd name="T1" fmla="*/ 131 h 131"/>
                <a:gd name="T2" fmla="*/ 0 w 131"/>
                <a:gd name="T3" fmla="*/ 65 h 131"/>
                <a:gd name="T4" fmla="*/ 66 w 131"/>
                <a:gd name="T5" fmla="*/ 0 h 131"/>
                <a:gd name="T6" fmla="*/ 131 w 131"/>
                <a:gd name="T7" fmla="*/ 65 h 131"/>
                <a:gd name="T8" fmla="*/ 66 w 131"/>
                <a:gd name="T9" fmla="*/ 131 h 131"/>
                <a:gd name="T10" fmla="*/ 66 w 131"/>
                <a:gd name="T11" fmla="*/ 2 h 131"/>
                <a:gd name="T12" fmla="*/ 3 w 131"/>
                <a:gd name="T13" fmla="*/ 65 h 131"/>
                <a:gd name="T14" fmla="*/ 66 w 131"/>
                <a:gd name="T15" fmla="*/ 128 h 131"/>
                <a:gd name="T16" fmla="*/ 128 w 131"/>
                <a:gd name="T17" fmla="*/ 65 h 131"/>
                <a:gd name="T18" fmla="*/ 66 w 131"/>
                <a:gd name="T19"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31">
                  <a:moveTo>
                    <a:pt x="66" y="131"/>
                  </a:moveTo>
                  <a:cubicBezTo>
                    <a:pt x="29" y="131"/>
                    <a:pt x="0" y="101"/>
                    <a:pt x="0" y="65"/>
                  </a:cubicBezTo>
                  <a:cubicBezTo>
                    <a:pt x="0" y="29"/>
                    <a:pt x="29" y="0"/>
                    <a:pt x="66" y="0"/>
                  </a:cubicBezTo>
                  <a:cubicBezTo>
                    <a:pt x="102" y="0"/>
                    <a:pt x="131" y="29"/>
                    <a:pt x="131" y="65"/>
                  </a:cubicBezTo>
                  <a:cubicBezTo>
                    <a:pt x="131" y="101"/>
                    <a:pt x="102" y="131"/>
                    <a:pt x="66" y="131"/>
                  </a:cubicBezTo>
                  <a:close/>
                  <a:moveTo>
                    <a:pt x="66" y="2"/>
                  </a:moveTo>
                  <a:cubicBezTo>
                    <a:pt x="31" y="2"/>
                    <a:pt x="3" y="31"/>
                    <a:pt x="3" y="65"/>
                  </a:cubicBezTo>
                  <a:cubicBezTo>
                    <a:pt x="3" y="100"/>
                    <a:pt x="31" y="128"/>
                    <a:pt x="66" y="128"/>
                  </a:cubicBezTo>
                  <a:cubicBezTo>
                    <a:pt x="100" y="128"/>
                    <a:pt x="128" y="100"/>
                    <a:pt x="128" y="65"/>
                  </a:cubicBezTo>
                  <a:cubicBezTo>
                    <a:pt x="128" y="31"/>
                    <a:pt x="100" y="2"/>
                    <a:pt x="6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2" name="Freeform 60"/>
            <p:cNvSpPr>
              <a:spLocks/>
            </p:cNvSpPr>
            <p:nvPr/>
          </p:nvSpPr>
          <p:spPr bwMode="auto">
            <a:xfrm>
              <a:off x="4598841" y="3161484"/>
              <a:ext cx="18105" cy="110141"/>
            </a:xfrm>
            <a:custGeom>
              <a:avLst/>
              <a:gdLst>
                <a:gd name="T0" fmla="*/ 3 w 6"/>
                <a:gd name="T1" fmla="*/ 36 h 36"/>
                <a:gd name="T2" fmla="*/ 0 w 6"/>
                <a:gd name="T3" fmla="*/ 33 h 36"/>
                <a:gd name="T4" fmla="*/ 0 w 6"/>
                <a:gd name="T5" fmla="*/ 2 h 36"/>
                <a:gd name="T6" fmla="*/ 3 w 6"/>
                <a:gd name="T7" fmla="*/ 0 h 36"/>
                <a:gd name="T8" fmla="*/ 6 w 6"/>
                <a:gd name="T9" fmla="*/ 2 h 36"/>
                <a:gd name="T10" fmla="*/ 6 w 6"/>
                <a:gd name="T11" fmla="*/ 33 h 36"/>
                <a:gd name="T12" fmla="*/ 3 w 6"/>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6" h="36">
                  <a:moveTo>
                    <a:pt x="3" y="36"/>
                  </a:moveTo>
                  <a:cubicBezTo>
                    <a:pt x="2" y="36"/>
                    <a:pt x="0" y="34"/>
                    <a:pt x="0" y="33"/>
                  </a:cubicBezTo>
                  <a:cubicBezTo>
                    <a:pt x="0" y="2"/>
                    <a:pt x="0" y="2"/>
                    <a:pt x="0" y="2"/>
                  </a:cubicBezTo>
                  <a:cubicBezTo>
                    <a:pt x="0" y="1"/>
                    <a:pt x="2" y="0"/>
                    <a:pt x="3" y="0"/>
                  </a:cubicBezTo>
                  <a:cubicBezTo>
                    <a:pt x="4" y="0"/>
                    <a:pt x="6" y="1"/>
                    <a:pt x="6" y="2"/>
                  </a:cubicBezTo>
                  <a:cubicBezTo>
                    <a:pt x="6" y="33"/>
                    <a:pt x="6" y="33"/>
                    <a:pt x="6" y="33"/>
                  </a:cubicBezTo>
                  <a:cubicBezTo>
                    <a:pt x="6" y="34"/>
                    <a:pt x="4" y="36"/>
                    <a:pt x="3"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3" name="Freeform 61"/>
            <p:cNvSpPr>
              <a:spLocks/>
            </p:cNvSpPr>
            <p:nvPr/>
          </p:nvSpPr>
          <p:spPr bwMode="auto">
            <a:xfrm>
              <a:off x="4604876" y="3262571"/>
              <a:ext cx="101088" cy="15088"/>
            </a:xfrm>
            <a:custGeom>
              <a:avLst/>
              <a:gdLst>
                <a:gd name="T0" fmla="*/ 30 w 33"/>
                <a:gd name="T1" fmla="*/ 5 h 5"/>
                <a:gd name="T2" fmla="*/ 3 w 33"/>
                <a:gd name="T3" fmla="*/ 5 h 5"/>
                <a:gd name="T4" fmla="*/ 0 w 33"/>
                <a:gd name="T5" fmla="*/ 3 h 5"/>
                <a:gd name="T6" fmla="*/ 3 w 33"/>
                <a:gd name="T7" fmla="*/ 0 h 5"/>
                <a:gd name="T8" fmla="*/ 30 w 33"/>
                <a:gd name="T9" fmla="*/ 0 h 5"/>
                <a:gd name="T10" fmla="*/ 33 w 33"/>
                <a:gd name="T11" fmla="*/ 3 h 5"/>
                <a:gd name="T12" fmla="*/ 30 w 3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3" h="5">
                  <a:moveTo>
                    <a:pt x="30" y="5"/>
                  </a:moveTo>
                  <a:cubicBezTo>
                    <a:pt x="3" y="5"/>
                    <a:pt x="3" y="5"/>
                    <a:pt x="3" y="5"/>
                  </a:cubicBezTo>
                  <a:cubicBezTo>
                    <a:pt x="1" y="5"/>
                    <a:pt x="0" y="4"/>
                    <a:pt x="0" y="3"/>
                  </a:cubicBezTo>
                  <a:cubicBezTo>
                    <a:pt x="0" y="1"/>
                    <a:pt x="1" y="0"/>
                    <a:pt x="3" y="0"/>
                  </a:cubicBezTo>
                  <a:cubicBezTo>
                    <a:pt x="30" y="0"/>
                    <a:pt x="30" y="0"/>
                    <a:pt x="30" y="0"/>
                  </a:cubicBezTo>
                  <a:cubicBezTo>
                    <a:pt x="32" y="0"/>
                    <a:pt x="33" y="1"/>
                    <a:pt x="33" y="3"/>
                  </a:cubicBezTo>
                  <a:cubicBezTo>
                    <a:pt x="33" y="4"/>
                    <a:pt x="32" y="5"/>
                    <a:pt x="3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4" name="Oval 62"/>
            <p:cNvSpPr>
              <a:spLocks noChangeArrowheads="1"/>
            </p:cNvSpPr>
            <p:nvPr/>
          </p:nvSpPr>
          <p:spPr bwMode="auto">
            <a:xfrm>
              <a:off x="4589788" y="3253518"/>
              <a:ext cx="36211" cy="3621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grpSp>
        <p:nvGrpSpPr>
          <p:cNvPr id="185" name="calculator"/>
          <p:cNvGrpSpPr/>
          <p:nvPr/>
        </p:nvGrpSpPr>
        <p:grpSpPr>
          <a:xfrm>
            <a:off x="1048110" y="944064"/>
            <a:ext cx="274597" cy="484316"/>
            <a:chOff x="2774735" y="735378"/>
            <a:chExt cx="274597" cy="484316"/>
          </a:xfrm>
        </p:grpSpPr>
        <p:sp>
          <p:nvSpPr>
            <p:cNvPr id="186" name="Freeform 63"/>
            <p:cNvSpPr>
              <a:spLocks/>
            </p:cNvSpPr>
            <p:nvPr/>
          </p:nvSpPr>
          <p:spPr bwMode="auto">
            <a:xfrm>
              <a:off x="2780770" y="741413"/>
              <a:ext cx="262526" cy="472246"/>
            </a:xfrm>
            <a:custGeom>
              <a:avLst/>
              <a:gdLst>
                <a:gd name="T0" fmla="*/ 85 w 85"/>
                <a:gd name="T1" fmla="*/ 142 h 153"/>
                <a:gd name="T2" fmla="*/ 74 w 85"/>
                <a:gd name="T3" fmla="*/ 153 h 153"/>
                <a:gd name="T4" fmla="*/ 11 w 85"/>
                <a:gd name="T5" fmla="*/ 153 h 153"/>
                <a:gd name="T6" fmla="*/ 0 w 85"/>
                <a:gd name="T7" fmla="*/ 142 h 153"/>
                <a:gd name="T8" fmla="*/ 0 w 85"/>
                <a:gd name="T9" fmla="*/ 11 h 153"/>
                <a:gd name="T10" fmla="*/ 11 w 85"/>
                <a:gd name="T11" fmla="*/ 0 h 153"/>
                <a:gd name="T12" fmla="*/ 74 w 85"/>
                <a:gd name="T13" fmla="*/ 0 h 153"/>
                <a:gd name="T14" fmla="*/ 85 w 85"/>
                <a:gd name="T15" fmla="*/ 11 h 153"/>
                <a:gd name="T16" fmla="*/ 85 w 85"/>
                <a:gd name="T17" fmla="*/ 14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53">
                  <a:moveTo>
                    <a:pt x="85" y="142"/>
                  </a:moveTo>
                  <a:cubicBezTo>
                    <a:pt x="85" y="148"/>
                    <a:pt x="80" y="153"/>
                    <a:pt x="74" y="153"/>
                  </a:cubicBezTo>
                  <a:cubicBezTo>
                    <a:pt x="11" y="153"/>
                    <a:pt x="11" y="153"/>
                    <a:pt x="11" y="153"/>
                  </a:cubicBezTo>
                  <a:cubicBezTo>
                    <a:pt x="5" y="153"/>
                    <a:pt x="0" y="148"/>
                    <a:pt x="0" y="142"/>
                  </a:cubicBezTo>
                  <a:cubicBezTo>
                    <a:pt x="0" y="11"/>
                    <a:pt x="0" y="11"/>
                    <a:pt x="0" y="11"/>
                  </a:cubicBezTo>
                  <a:cubicBezTo>
                    <a:pt x="0" y="5"/>
                    <a:pt x="5" y="0"/>
                    <a:pt x="11" y="0"/>
                  </a:cubicBezTo>
                  <a:cubicBezTo>
                    <a:pt x="74" y="0"/>
                    <a:pt x="74" y="0"/>
                    <a:pt x="74" y="0"/>
                  </a:cubicBezTo>
                  <a:cubicBezTo>
                    <a:pt x="80" y="0"/>
                    <a:pt x="85" y="5"/>
                    <a:pt x="85" y="11"/>
                  </a:cubicBezTo>
                  <a:lnTo>
                    <a:pt x="85" y="142"/>
                  </a:ln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7" name="Freeform 64"/>
            <p:cNvSpPr>
              <a:spLocks noEditPoints="1"/>
            </p:cNvSpPr>
            <p:nvPr/>
          </p:nvSpPr>
          <p:spPr bwMode="auto">
            <a:xfrm>
              <a:off x="2774735" y="735378"/>
              <a:ext cx="274597" cy="484316"/>
            </a:xfrm>
            <a:custGeom>
              <a:avLst/>
              <a:gdLst>
                <a:gd name="T0" fmla="*/ 76 w 89"/>
                <a:gd name="T1" fmla="*/ 157 h 157"/>
                <a:gd name="T2" fmla="*/ 13 w 89"/>
                <a:gd name="T3" fmla="*/ 157 h 157"/>
                <a:gd name="T4" fmla="*/ 0 w 89"/>
                <a:gd name="T5" fmla="*/ 144 h 157"/>
                <a:gd name="T6" fmla="*/ 0 w 89"/>
                <a:gd name="T7" fmla="*/ 13 h 157"/>
                <a:gd name="T8" fmla="*/ 13 w 89"/>
                <a:gd name="T9" fmla="*/ 0 h 157"/>
                <a:gd name="T10" fmla="*/ 76 w 89"/>
                <a:gd name="T11" fmla="*/ 0 h 157"/>
                <a:gd name="T12" fmla="*/ 89 w 89"/>
                <a:gd name="T13" fmla="*/ 13 h 157"/>
                <a:gd name="T14" fmla="*/ 89 w 89"/>
                <a:gd name="T15" fmla="*/ 144 h 157"/>
                <a:gd name="T16" fmla="*/ 76 w 89"/>
                <a:gd name="T17" fmla="*/ 157 h 157"/>
                <a:gd name="T18" fmla="*/ 13 w 89"/>
                <a:gd name="T19" fmla="*/ 4 h 157"/>
                <a:gd name="T20" fmla="*/ 4 w 89"/>
                <a:gd name="T21" fmla="*/ 13 h 157"/>
                <a:gd name="T22" fmla="*/ 4 w 89"/>
                <a:gd name="T23" fmla="*/ 144 h 157"/>
                <a:gd name="T24" fmla="*/ 13 w 89"/>
                <a:gd name="T25" fmla="*/ 153 h 157"/>
                <a:gd name="T26" fmla="*/ 76 w 89"/>
                <a:gd name="T27" fmla="*/ 153 h 157"/>
                <a:gd name="T28" fmla="*/ 84 w 89"/>
                <a:gd name="T29" fmla="*/ 144 h 157"/>
                <a:gd name="T30" fmla="*/ 84 w 89"/>
                <a:gd name="T31" fmla="*/ 13 h 157"/>
                <a:gd name="T32" fmla="*/ 76 w 89"/>
                <a:gd name="T33" fmla="*/ 4 h 157"/>
                <a:gd name="T34" fmla="*/ 13 w 89"/>
                <a:gd name="T35" fmla="*/ 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 h="157">
                  <a:moveTo>
                    <a:pt x="76" y="157"/>
                  </a:moveTo>
                  <a:cubicBezTo>
                    <a:pt x="13" y="157"/>
                    <a:pt x="13" y="157"/>
                    <a:pt x="13" y="157"/>
                  </a:cubicBezTo>
                  <a:cubicBezTo>
                    <a:pt x="6" y="157"/>
                    <a:pt x="0" y="151"/>
                    <a:pt x="0" y="144"/>
                  </a:cubicBezTo>
                  <a:cubicBezTo>
                    <a:pt x="0" y="13"/>
                    <a:pt x="0" y="13"/>
                    <a:pt x="0" y="13"/>
                  </a:cubicBezTo>
                  <a:cubicBezTo>
                    <a:pt x="0" y="6"/>
                    <a:pt x="6" y="0"/>
                    <a:pt x="13" y="0"/>
                  </a:cubicBezTo>
                  <a:cubicBezTo>
                    <a:pt x="76" y="0"/>
                    <a:pt x="76" y="0"/>
                    <a:pt x="76" y="0"/>
                  </a:cubicBezTo>
                  <a:cubicBezTo>
                    <a:pt x="83" y="0"/>
                    <a:pt x="89" y="6"/>
                    <a:pt x="89" y="13"/>
                  </a:cubicBezTo>
                  <a:cubicBezTo>
                    <a:pt x="89" y="144"/>
                    <a:pt x="89" y="144"/>
                    <a:pt x="89" y="144"/>
                  </a:cubicBezTo>
                  <a:cubicBezTo>
                    <a:pt x="89" y="151"/>
                    <a:pt x="83" y="157"/>
                    <a:pt x="76" y="157"/>
                  </a:cubicBezTo>
                  <a:close/>
                  <a:moveTo>
                    <a:pt x="13" y="4"/>
                  </a:moveTo>
                  <a:cubicBezTo>
                    <a:pt x="8" y="4"/>
                    <a:pt x="4" y="8"/>
                    <a:pt x="4" y="13"/>
                  </a:cubicBezTo>
                  <a:cubicBezTo>
                    <a:pt x="4" y="144"/>
                    <a:pt x="4" y="144"/>
                    <a:pt x="4" y="144"/>
                  </a:cubicBezTo>
                  <a:cubicBezTo>
                    <a:pt x="4" y="149"/>
                    <a:pt x="8" y="153"/>
                    <a:pt x="13" y="153"/>
                  </a:cubicBezTo>
                  <a:cubicBezTo>
                    <a:pt x="76" y="153"/>
                    <a:pt x="76" y="153"/>
                    <a:pt x="76" y="153"/>
                  </a:cubicBezTo>
                  <a:cubicBezTo>
                    <a:pt x="81" y="153"/>
                    <a:pt x="84" y="149"/>
                    <a:pt x="84" y="144"/>
                  </a:cubicBezTo>
                  <a:cubicBezTo>
                    <a:pt x="84" y="13"/>
                    <a:pt x="84" y="13"/>
                    <a:pt x="84" y="13"/>
                  </a:cubicBezTo>
                  <a:cubicBezTo>
                    <a:pt x="84" y="8"/>
                    <a:pt x="81" y="4"/>
                    <a:pt x="76" y="4"/>
                  </a:cubicBez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8" name="Freeform 65"/>
            <p:cNvSpPr>
              <a:spLocks/>
            </p:cNvSpPr>
            <p:nvPr/>
          </p:nvSpPr>
          <p:spPr bwMode="auto">
            <a:xfrm>
              <a:off x="2806419" y="782149"/>
              <a:ext cx="212737" cy="73930"/>
            </a:xfrm>
            <a:custGeom>
              <a:avLst/>
              <a:gdLst>
                <a:gd name="T0" fmla="*/ 2 w 69"/>
                <a:gd name="T1" fmla="*/ 24 h 24"/>
                <a:gd name="T2" fmla="*/ 0 w 69"/>
                <a:gd name="T3" fmla="*/ 22 h 24"/>
                <a:gd name="T4" fmla="*/ 0 w 69"/>
                <a:gd name="T5" fmla="*/ 1 h 24"/>
                <a:gd name="T6" fmla="*/ 2 w 69"/>
                <a:gd name="T7" fmla="*/ 0 h 24"/>
                <a:gd name="T8" fmla="*/ 67 w 69"/>
                <a:gd name="T9" fmla="*/ 0 h 24"/>
                <a:gd name="T10" fmla="*/ 69 w 69"/>
                <a:gd name="T11" fmla="*/ 1 h 24"/>
                <a:gd name="T12" fmla="*/ 69 w 69"/>
                <a:gd name="T13" fmla="*/ 22 h 24"/>
                <a:gd name="T14" fmla="*/ 67 w 69"/>
                <a:gd name="T15" fmla="*/ 24 h 24"/>
                <a:gd name="T16" fmla="*/ 2 w 69"/>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24">
                  <a:moveTo>
                    <a:pt x="2" y="24"/>
                  </a:moveTo>
                  <a:cubicBezTo>
                    <a:pt x="1" y="24"/>
                    <a:pt x="0" y="23"/>
                    <a:pt x="0" y="22"/>
                  </a:cubicBezTo>
                  <a:cubicBezTo>
                    <a:pt x="0" y="1"/>
                    <a:pt x="0" y="1"/>
                    <a:pt x="0" y="1"/>
                  </a:cubicBezTo>
                  <a:cubicBezTo>
                    <a:pt x="0" y="0"/>
                    <a:pt x="1" y="0"/>
                    <a:pt x="2" y="0"/>
                  </a:cubicBezTo>
                  <a:cubicBezTo>
                    <a:pt x="67" y="0"/>
                    <a:pt x="67" y="0"/>
                    <a:pt x="67" y="0"/>
                  </a:cubicBezTo>
                  <a:cubicBezTo>
                    <a:pt x="68" y="0"/>
                    <a:pt x="69" y="0"/>
                    <a:pt x="69" y="1"/>
                  </a:cubicBezTo>
                  <a:cubicBezTo>
                    <a:pt x="69" y="22"/>
                    <a:pt x="69" y="22"/>
                    <a:pt x="69" y="22"/>
                  </a:cubicBezTo>
                  <a:cubicBezTo>
                    <a:pt x="69" y="23"/>
                    <a:pt x="68" y="24"/>
                    <a:pt x="67" y="24"/>
                  </a:cubicBezTo>
                  <a:lnTo>
                    <a:pt x="2"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9" name="Freeform 66"/>
            <p:cNvSpPr>
              <a:spLocks/>
            </p:cNvSpPr>
            <p:nvPr/>
          </p:nvSpPr>
          <p:spPr bwMode="auto">
            <a:xfrm>
              <a:off x="2821507" y="1068816"/>
              <a:ext cx="52808" cy="48281"/>
            </a:xfrm>
            <a:custGeom>
              <a:avLst/>
              <a:gdLst>
                <a:gd name="T0" fmla="*/ 1 w 17"/>
                <a:gd name="T1" fmla="*/ 16 h 16"/>
                <a:gd name="T2" fmla="*/ 16 w 17"/>
                <a:gd name="T3" fmla="*/ 16 h 16"/>
                <a:gd name="T4" fmla="*/ 17 w 17"/>
                <a:gd name="T5" fmla="*/ 15 h 16"/>
                <a:gd name="T6" fmla="*/ 17 w 17"/>
                <a:gd name="T7" fmla="*/ 1 h 16"/>
                <a:gd name="T8" fmla="*/ 16 w 17"/>
                <a:gd name="T9" fmla="*/ 0 h 16"/>
                <a:gd name="T10" fmla="*/ 1 w 17"/>
                <a:gd name="T11" fmla="*/ 0 h 16"/>
                <a:gd name="T12" fmla="*/ 0 w 17"/>
                <a:gd name="T13" fmla="*/ 1 h 16"/>
                <a:gd name="T14" fmla="*/ 0 w 17"/>
                <a:gd name="T15" fmla="*/ 15 h 16"/>
                <a:gd name="T16" fmla="*/ 1 w 17"/>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 y="16"/>
                  </a:moveTo>
                  <a:cubicBezTo>
                    <a:pt x="16" y="16"/>
                    <a:pt x="16" y="16"/>
                    <a:pt x="16" y="16"/>
                  </a:cubicBezTo>
                  <a:cubicBezTo>
                    <a:pt x="17" y="16"/>
                    <a:pt x="17" y="15"/>
                    <a:pt x="17" y="15"/>
                  </a:cubicBezTo>
                  <a:cubicBezTo>
                    <a:pt x="17" y="1"/>
                    <a:pt x="17" y="1"/>
                    <a:pt x="17" y="1"/>
                  </a:cubicBezTo>
                  <a:cubicBezTo>
                    <a:pt x="17" y="1"/>
                    <a:pt x="17" y="0"/>
                    <a:pt x="16" y="0"/>
                  </a:cubicBezTo>
                  <a:cubicBezTo>
                    <a:pt x="1" y="0"/>
                    <a:pt x="1" y="0"/>
                    <a:pt x="1" y="0"/>
                  </a:cubicBezTo>
                  <a:cubicBezTo>
                    <a:pt x="0" y="0"/>
                    <a:pt x="0" y="1"/>
                    <a:pt x="0" y="1"/>
                  </a:cubicBezTo>
                  <a:cubicBezTo>
                    <a:pt x="0" y="15"/>
                    <a:pt x="0" y="15"/>
                    <a:pt x="0" y="15"/>
                  </a:cubicBezTo>
                  <a:cubicBezTo>
                    <a:pt x="0" y="15"/>
                    <a:pt x="0" y="16"/>
                    <a:pt x="1"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0" name="Freeform 67"/>
            <p:cNvSpPr>
              <a:spLocks/>
            </p:cNvSpPr>
            <p:nvPr/>
          </p:nvSpPr>
          <p:spPr bwMode="auto">
            <a:xfrm>
              <a:off x="2821507" y="1130676"/>
              <a:ext cx="117684" cy="45263"/>
            </a:xfrm>
            <a:custGeom>
              <a:avLst/>
              <a:gdLst>
                <a:gd name="T0" fmla="*/ 37 w 38"/>
                <a:gd name="T1" fmla="*/ 0 h 15"/>
                <a:gd name="T2" fmla="*/ 1 w 38"/>
                <a:gd name="T3" fmla="*/ 0 h 15"/>
                <a:gd name="T4" fmla="*/ 0 w 38"/>
                <a:gd name="T5" fmla="*/ 1 h 15"/>
                <a:gd name="T6" fmla="*/ 0 w 38"/>
                <a:gd name="T7" fmla="*/ 14 h 15"/>
                <a:gd name="T8" fmla="*/ 1 w 38"/>
                <a:gd name="T9" fmla="*/ 15 h 15"/>
                <a:gd name="T10" fmla="*/ 37 w 38"/>
                <a:gd name="T11" fmla="*/ 15 h 15"/>
                <a:gd name="T12" fmla="*/ 38 w 38"/>
                <a:gd name="T13" fmla="*/ 14 h 15"/>
                <a:gd name="T14" fmla="*/ 38 w 38"/>
                <a:gd name="T15" fmla="*/ 1 h 15"/>
                <a:gd name="T16" fmla="*/ 37 w 38"/>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15">
                  <a:moveTo>
                    <a:pt x="37" y="0"/>
                  </a:moveTo>
                  <a:cubicBezTo>
                    <a:pt x="1" y="0"/>
                    <a:pt x="1" y="0"/>
                    <a:pt x="1" y="0"/>
                  </a:cubicBezTo>
                  <a:cubicBezTo>
                    <a:pt x="0" y="0"/>
                    <a:pt x="0" y="0"/>
                    <a:pt x="0" y="1"/>
                  </a:cubicBezTo>
                  <a:cubicBezTo>
                    <a:pt x="0" y="14"/>
                    <a:pt x="0" y="14"/>
                    <a:pt x="0" y="14"/>
                  </a:cubicBezTo>
                  <a:cubicBezTo>
                    <a:pt x="0" y="15"/>
                    <a:pt x="0" y="15"/>
                    <a:pt x="1" y="15"/>
                  </a:cubicBezTo>
                  <a:cubicBezTo>
                    <a:pt x="37" y="15"/>
                    <a:pt x="37" y="15"/>
                    <a:pt x="37" y="15"/>
                  </a:cubicBezTo>
                  <a:cubicBezTo>
                    <a:pt x="37" y="15"/>
                    <a:pt x="38" y="15"/>
                    <a:pt x="38" y="14"/>
                  </a:cubicBezTo>
                  <a:cubicBezTo>
                    <a:pt x="38" y="1"/>
                    <a:pt x="38" y="1"/>
                    <a:pt x="38" y="1"/>
                  </a:cubicBezTo>
                  <a:cubicBezTo>
                    <a:pt x="38" y="0"/>
                    <a:pt x="37" y="0"/>
                    <a:pt x="3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1" name="Freeform 68"/>
            <p:cNvSpPr>
              <a:spLocks/>
            </p:cNvSpPr>
            <p:nvPr/>
          </p:nvSpPr>
          <p:spPr bwMode="auto">
            <a:xfrm>
              <a:off x="2886384" y="1068816"/>
              <a:ext cx="52808" cy="48281"/>
            </a:xfrm>
            <a:custGeom>
              <a:avLst/>
              <a:gdLst>
                <a:gd name="T0" fmla="*/ 16 w 17"/>
                <a:gd name="T1" fmla="*/ 0 h 16"/>
                <a:gd name="T2" fmla="*/ 1 w 17"/>
                <a:gd name="T3" fmla="*/ 0 h 16"/>
                <a:gd name="T4" fmla="*/ 0 w 17"/>
                <a:gd name="T5" fmla="*/ 1 h 16"/>
                <a:gd name="T6" fmla="*/ 0 w 17"/>
                <a:gd name="T7" fmla="*/ 15 h 16"/>
                <a:gd name="T8" fmla="*/ 1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1" y="0"/>
                    <a:pt x="1" y="0"/>
                    <a:pt x="1" y="0"/>
                  </a:cubicBezTo>
                  <a:cubicBezTo>
                    <a:pt x="0" y="0"/>
                    <a:pt x="0" y="1"/>
                    <a:pt x="0" y="1"/>
                  </a:cubicBezTo>
                  <a:cubicBezTo>
                    <a:pt x="0" y="15"/>
                    <a:pt x="0" y="15"/>
                    <a:pt x="0" y="15"/>
                  </a:cubicBezTo>
                  <a:cubicBezTo>
                    <a:pt x="0" y="15"/>
                    <a:pt x="0" y="16"/>
                    <a:pt x="1" y="16"/>
                  </a:cubicBezTo>
                  <a:cubicBezTo>
                    <a:pt x="16" y="16"/>
                    <a:pt x="16" y="16"/>
                    <a:pt x="16" y="16"/>
                  </a:cubicBezTo>
                  <a:cubicBezTo>
                    <a:pt x="16" y="16"/>
                    <a:pt x="17" y="15"/>
                    <a:pt x="17" y="15"/>
                  </a:cubicBezTo>
                  <a:cubicBezTo>
                    <a:pt x="17" y="1"/>
                    <a:pt x="17" y="1"/>
                    <a:pt x="17" y="1"/>
                  </a:cubicBezTo>
                  <a:cubicBezTo>
                    <a:pt x="17" y="1"/>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2" name="Freeform 69"/>
            <p:cNvSpPr>
              <a:spLocks/>
            </p:cNvSpPr>
            <p:nvPr/>
          </p:nvSpPr>
          <p:spPr bwMode="auto">
            <a:xfrm>
              <a:off x="2951261" y="1068816"/>
              <a:ext cx="52808" cy="48281"/>
            </a:xfrm>
            <a:custGeom>
              <a:avLst/>
              <a:gdLst>
                <a:gd name="T0" fmla="*/ 16 w 17"/>
                <a:gd name="T1" fmla="*/ 0 h 16"/>
                <a:gd name="T2" fmla="*/ 1 w 17"/>
                <a:gd name="T3" fmla="*/ 0 h 16"/>
                <a:gd name="T4" fmla="*/ 0 w 17"/>
                <a:gd name="T5" fmla="*/ 1 h 16"/>
                <a:gd name="T6" fmla="*/ 0 w 17"/>
                <a:gd name="T7" fmla="*/ 15 h 16"/>
                <a:gd name="T8" fmla="*/ 1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1" y="0"/>
                    <a:pt x="1" y="0"/>
                    <a:pt x="1" y="0"/>
                  </a:cubicBezTo>
                  <a:cubicBezTo>
                    <a:pt x="0" y="0"/>
                    <a:pt x="0" y="1"/>
                    <a:pt x="0" y="1"/>
                  </a:cubicBezTo>
                  <a:cubicBezTo>
                    <a:pt x="0" y="15"/>
                    <a:pt x="0" y="15"/>
                    <a:pt x="0" y="15"/>
                  </a:cubicBezTo>
                  <a:cubicBezTo>
                    <a:pt x="0" y="15"/>
                    <a:pt x="0" y="16"/>
                    <a:pt x="1" y="16"/>
                  </a:cubicBezTo>
                  <a:cubicBezTo>
                    <a:pt x="16" y="16"/>
                    <a:pt x="16" y="16"/>
                    <a:pt x="16" y="16"/>
                  </a:cubicBezTo>
                  <a:cubicBezTo>
                    <a:pt x="16" y="16"/>
                    <a:pt x="17" y="15"/>
                    <a:pt x="17" y="15"/>
                  </a:cubicBezTo>
                  <a:cubicBezTo>
                    <a:pt x="17" y="1"/>
                    <a:pt x="17" y="1"/>
                    <a:pt x="17" y="1"/>
                  </a:cubicBezTo>
                  <a:cubicBezTo>
                    <a:pt x="17" y="1"/>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3" name="Freeform 70"/>
            <p:cNvSpPr>
              <a:spLocks/>
            </p:cNvSpPr>
            <p:nvPr/>
          </p:nvSpPr>
          <p:spPr bwMode="auto">
            <a:xfrm>
              <a:off x="2951261" y="1130676"/>
              <a:ext cx="52808" cy="45263"/>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4" name="Freeform 71"/>
            <p:cNvSpPr>
              <a:spLocks/>
            </p:cNvSpPr>
            <p:nvPr/>
          </p:nvSpPr>
          <p:spPr bwMode="auto">
            <a:xfrm>
              <a:off x="2821507" y="1009974"/>
              <a:ext cx="52808" cy="46772"/>
            </a:xfrm>
            <a:custGeom>
              <a:avLst/>
              <a:gdLst>
                <a:gd name="T0" fmla="*/ 1 w 17"/>
                <a:gd name="T1" fmla="*/ 15 h 15"/>
                <a:gd name="T2" fmla="*/ 16 w 17"/>
                <a:gd name="T3" fmla="*/ 15 h 15"/>
                <a:gd name="T4" fmla="*/ 17 w 17"/>
                <a:gd name="T5" fmla="*/ 14 h 15"/>
                <a:gd name="T6" fmla="*/ 17 w 17"/>
                <a:gd name="T7" fmla="*/ 1 h 15"/>
                <a:gd name="T8" fmla="*/ 16 w 17"/>
                <a:gd name="T9" fmla="*/ 0 h 15"/>
                <a:gd name="T10" fmla="*/ 1 w 17"/>
                <a:gd name="T11" fmla="*/ 0 h 15"/>
                <a:gd name="T12" fmla="*/ 0 w 17"/>
                <a:gd name="T13" fmla="*/ 1 h 15"/>
                <a:gd name="T14" fmla="*/ 0 w 17"/>
                <a:gd name="T15" fmla="*/ 14 h 15"/>
                <a:gd name="T16" fmla="*/ 1 w 17"/>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 y="15"/>
                  </a:moveTo>
                  <a:cubicBezTo>
                    <a:pt x="16" y="15"/>
                    <a:pt x="16" y="15"/>
                    <a:pt x="16" y="15"/>
                  </a:cubicBezTo>
                  <a:cubicBezTo>
                    <a:pt x="17" y="15"/>
                    <a:pt x="17" y="15"/>
                    <a:pt x="17" y="14"/>
                  </a:cubicBezTo>
                  <a:cubicBezTo>
                    <a:pt x="17" y="1"/>
                    <a:pt x="17" y="1"/>
                    <a:pt x="17" y="1"/>
                  </a:cubicBezTo>
                  <a:cubicBezTo>
                    <a:pt x="17" y="0"/>
                    <a:pt x="17" y="0"/>
                    <a:pt x="16" y="0"/>
                  </a:cubicBezTo>
                  <a:cubicBezTo>
                    <a:pt x="1" y="0"/>
                    <a:pt x="1" y="0"/>
                    <a:pt x="1" y="0"/>
                  </a:cubicBezTo>
                  <a:cubicBezTo>
                    <a:pt x="0" y="0"/>
                    <a:pt x="0" y="0"/>
                    <a:pt x="0" y="1"/>
                  </a:cubicBezTo>
                  <a:cubicBezTo>
                    <a:pt x="0" y="14"/>
                    <a:pt x="0" y="14"/>
                    <a:pt x="0" y="14"/>
                  </a:cubicBezTo>
                  <a:cubicBezTo>
                    <a:pt x="0" y="15"/>
                    <a:pt x="0" y="15"/>
                    <a:pt x="1"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5" name="Freeform 72"/>
            <p:cNvSpPr>
              <a:spLocks/>
            </p:cNvSpPr>
            <p:nvPr/>
          </p:nvSpPr>
          <p:spPr bwMode="auto">
            <a:xfrm>
              <a:off x="2886384" y="1009974"/>
              <a:ext cx="52808" cy="46772"/>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6" name="Freeform 73"/>
            <p:cNvSpPr>
              <a:spLocks/>
            </p:cNvSpPr>
            <p:nvPr/>
          </p:nvSpPr>
          <p:spPr bwMode="auto">
            <a:xfrm>
              <a:off x="2951261" y="1009974"/>
              <a:ext cx="52808" cy="46772"/>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7" name="Freeform 74"/>
            <p:cNvSpPr>
              <a:spLocks/>
            </p:cNvSpPr>
            <p:nvPr/>
          </p:nvSpPr>
          <p:spPr bwMode="auto">
            <a:xfrm>
              <a:off x="2821507" y="948114"/>
              <a:ext cx="52808" cy="49790"/>
            </a:xfrm>
            <a:custGeom>
              <a:avLst/>
              <a:gdLst>
                <a:gd name="T0" fmla="*/ 1 w 17"/>
                <a:gd name="T1" fmla="*/ 16 h 16"/>
                <a:gd name="T2" fmla="*/ 16 w 17"/>
                <a:gd name="T3" fmla="*/ 16 h 16"/>
                <a:gd name="T4" fmla="*/ 17 w 17"/>
                <a:gd name="T5" fmla="*/ 15 h 16"/>
                <a:gd name="T6" fmla="*/ 17 w 17"/>
                <a:gd name="T7" fmla="*/ 1 h 16"/>
                <a:gd name="T8" fmla="*/ 16 w 17"/>
                <a:gd name="T9" fmla="*/ 0 h 16"/>
                <a:gd name="T10" fmla="*/ 1 w 17"/>
                <a:gd name="T11" fmla="*/ 0 h 16"/>
                <a:gd name="T12" fmla="*/ 0 w 17"/>
                <a:gd name="T13" fmla="*/ 1 h 16"/>
                <a:gd name="T14" fmla="*/ 0 w 17"/>
                <a:gd name="T15" fmla="*/ 15 h 16"/>
                <a:gd name="T16" fmla="*/ 1 w 17"/>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 y="16"/>
                  </a:moveTo>
                  <a:cubicBezTo>
                    <a:pt x="16" y="16"/>
                    <a:pt x="16" y="16"/>
                    <a:pt x="16" y="16"/>
                  </a:cubicBezTo>
                  <a:cubicBezTo>
                    <a:pt x="17" y="16"/>
                    <a:pt x="17" y="15"/>
                    <a:pt x="17" y="15"/>
                  </a:cubicBezTo>
                  <a:cubicBezTo>
                    <a:pt x="17" y="1"/>
                    <a:pt x="17" y="1"/>
                    <a:pt x="17" y="1"/>
                  </a:cubicBezTo>
                  <a:cubicBezTo>
                    <a:pt x="17" y="1"/>
                    <a:pt x="17" y="0"/>
                    <a:pt x="16" y="0"/>
                  </a:cubicBezTo>
                  <a:cubicBezTo>
                    <a:pt x="1" y="0"/>
                    <a:pt x="1" y="0"/>
                    <a:pt x="1" y="0"/>
                  </a:cubicBezTo>
                  <a:cubicBezTo>
                    <a:pt x="0" y="0"/>
                    <a:pt x="0" y="1"/>
                    <a:pt x="0" y="1"/>
                  </a:cubicBezTo>
                  <a:cubicBezTo>
                    <a:pt x="0" y="15"/>
                    <a:pt x="0" y="15"/>
                    <a:pt x="0" y="15"/>
                  </a:cubicBezTo>
                  <a:cubicBezTo>
                    <a:pt x="0" y="15"/>
                    <a:pt x="0" y="16"/>
                    <a:pt x="1"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8" name="Freeform 75"/>
            <p:cNvSpPr>
              <a:spLocks/>
            </p:cNvSpPr>
            <p:nvPr/>
          </p:nvSpPr>
          <p:spPr bwMode="auto">
            <a:xfrm>
              <a:off x="2886384" y="948114"/>
              <a:ext cx="52808" cy="49790"/>
            </a:xfrm>
            <a:custGeom>
              <a:avLst/>
              <a:gdLst>
                <a:gd name="T0" fmla="*/ 16 w 17"/>
                <a:gd name="T1" fmla="*/ 0 h 16"/>
                <a:gd name="T2" fmla="*/ 1 w 17"/>
                <a:gd name="T3" fmla="*/ 0 h 16"/>
                <a:gd name="T4" fmla="*/ 0 w 17"/>
                <a:gd name="T5" fmla="*/ 1 h 16"/>
                <a:gd name="T6" fmla="*/ 0 w 17"/>
                <a:gd name="T7" fmla="*/ 15 h 16"/>
                <a:gd name="T8" fmla="*/ 1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1" y="0"/>
                    <a:pt x="1" y="0"/>
                    <a:pt x="1" y="0"/>
                  </a:cubicBezTo>
                  <a:cubicBezTo>
                    <a:pt x="0" y="0"/>
                    <a:pt x="0" y="1"/>
                    <a:pt x="0" y="1"/>
                  </a:cubicBezTo>
                  <a:cubicBezTo>
                    <a:pt x="0" y="15"/>
                    <a:pt x="0" y="15"/>
                    <a:pt x="0" y="15"/>
                  </a:cubicBezTo>
                  <a:cubicBezTo>
                    <a:pt x="0" y="15"/>
                    <a:pt x="0" y="16"/>
                    <a:pt x="1" y="16"/>
                  </a:cubicBezTo>
                  <a:cubicBezTo>
                    <a:pt x="16" y="16"/>
                    <a:pt x="16" y="16"/>
                    <a:pt x="16" y="16"/>
                  </a:cubicBezTo>
                  <a:cubicBezTo>
                    <a:pt x="16" y="16"/>
                    <a:pt x="17" y="15"/>
                    <a:pt x="17" y="15"/>
                  </a:cubicBezTo>
                  <a:cubicBezTo>
                    <a:pt x="17" y="1"/>
                    <a:pt x="17" y="1"/>
                    <a:pt x="17" y="1"/>
                  </a:cubicBezTo>
                  <a:cubicBezTo>
                    <a:pt x="17" y="1"/>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9" name="Freeform 76"/>
            <p:cNvSpPr>
              <a:spLocks/>
            </p:cNvSpPr>
            <p:nvPr/>
          </p:nvSpPr>
          <p:spPr bwMode="auto">
            <a:xfrm>
              <a:off x="2951261" y="948114"/>
              <a:ext cx="52808" cy="49790"/>
            </a:xfrm>
            <a:custGeom>
              <a:avLst/>
              <a:gdLst>
                <a:gd name="T0" fmla="*/ 16 w 17"/>
                <a:gd name="T1" fmla="*/ 0 h 16"/>
                <a:gd name="T2" fmla="*/ 1 w 17"/>
                <a:gd name="T3" fmla="*/ 0 h 16"/>
                <a:gd name="T4" fmla="*/ 0 w 17"/>
                <a:gd name="T5" fmla="*/ 1 h 16"/>
                <a:gd name="T6" fmla="*/ 0 w 17"/>
                <a:gd name="T7" fmla="*/ 15 h 16"/>
                <a:gd name="T8" fmla="*/ 1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1" y="0"/>
                    <a:pt x="1" y="0"/>
                    <a:pt x="1" y="0"/>
                  </a:cubicBezTo>
                  <a:cubicBezTo>
                    <a:pt x="0" y="0"/>
                    <a:pt x="0" y="1"/>
                    <a:pt x="0" y="1"/>
                  </a:cubicBezTo>
                  <a:cubicBezTo>
                    <a:pt x="0" y="15"/>
                    <a:pt x="0" y="15"/>
                    <a:pt x="0" y="15"/>
                  </a:cubicBezTo>
                  <a:cubicBezTo>
                    <a:pt x="0" y="15"/>
                    <a:pt x="0" y="16"/>
                    <a:pt x="1" y="16"/>
                  </a:cubicBezTo>
                  <a:cubicBezTo>
                    <a:pt x="16" y="16"/>
                    <a:pt x="16" y="16"/>
                    <a:pt x="16" y="16"/>
                  </a:cubicBezTo>
                  <a:cubicBezTo>
                    <a:pt x="16" y="16"/>
                    <a:pt x="17" y="15"/>
                    <a:pt x="17" y="15"/>
                  </a:cubicBezTo>
                  <a:cubicBezTo>
                    <a:pt x="17" y="1"/>
                    <a:pt x="17" y="1"/>
                    <a:pt x="17" y="1"/>
                  </a:cubicBezTo>
                  <a:cubicBezTo>
                    <a:pt x="17" y="1"/>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00" name="Freeform 77"/>
            <p:cNvSpPr>
              <a:spLocks/>
            </p:cNvSpPr>
            <p:nvPr/>
          </p:nvSpPr>
          <p:spPr bwMode="auto">
            <a:xfrm>
              <a:off x="2821507" y="889272"/>
              <a:ext cx="52808" cy="46772"/>
            </a:xfrm>
            <a:custGeom>
              <a:avLst/>
              <a:gdLst>
                <a:gd name="T0" fmla="*/ 1 w 17"/>
                <a:gd name="T1" fmla="*/ 15 h 15"/>
                <a:gd name="T2" fmla="*/ 16 w 17"/>
                <a:gd name="T3" fmla="*/ 15 h 15"/>
                <a:gd name="T4" fmla="*/ 17 w 17"/>
                <a:gd name="T5" fmla="*/ 14 h 15"/>
                <a:gd name="T6" fmla="*/ 17 w 17"/>
                <a:gd name="T7" fmla="*/ 1 h 15"/>
                <a:gd name="T8" fmla="*/ 16 w 17"/>
                <a:gd name="T9" fmla="*/ 0 h 15"/>
                <a:gd name="T10" fmla="*/ 1 w 17"/>
                <a:gd name="T11" fmla="*/ 0 h 15"/>
                <a:gd name="T12" fmla="*/ 0 w 17"/>
                <a:gd name="T13" fmla="*/ 1 h 15"/>
                <a:gd name="T14" fmla="*/ 0 w 17"/>
                <a:gd name="T15" fmla="*/ 14 h 15"/>
                <a:gd name="T16" fmla="*/ 1 w 17"/>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 y="15"/>
                  </a:moveTo>
                  <a:cubicBezTo>
                    <a:pt x="16" y="15"/>
                    <a:pt x="16" y="15"/>
                    <a:pt x="16" y="15"/>
                  </a:cubicBezTo>
                  <a:cubicBezTo>
                    <a:pt x="17" y="15"/>
                    <a:pt x="17" y="15"/>
                    <a:pt x="17" y="14"/>
                  </a:cubicBezTo>
                  <a:cubicBezTo>
                    <a:pt x="17" y="1"/>
                    <a:pt x="17" y="1"/>
                    <a:pt x="17" y="1"/>
                  </a:cubicBezTo>
                  <a:cubicBezTo>
                    <a:pt x="17" y="0"/>
                    <a:pt x="17" y="0"/>
                    <a:pt x="16" y="0"/>
                  </a:cubicBezTo>
                  <a:cubicBezTo>
                    <a:pt x="1" y="0"/>
                    <a:pt x="1" y="0"/>
                    <a:pt x="1" y="0"/>
                  </a:cubicBezTo>
                  <a:cubicBezTo>
                    <a:pt x="0" y="0"/>
                    <a:pt x="0" y="0"/>
                    <a:pt x="0" y="1"/>
                  </a:cubicBezTo>
                  <a:cubicBezTo>
                    <a:pt x="0" y="14"/>
                    <a:pt x="0" y="14"/>
                    <a:pt x="0" y="14"/>
                  </a:cubicBezTo>
                  <a:cubicBezTo>
                    <a:pt x="0" y="15"/>
                    <a:pt x="0" y="15"/>
                    <a:pt x="1"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01" name="Freeform 78"/>
            <p:cNvSpPr>
              <a:spLocks/>
            </p:cNvSpPr>
            <p:nvPr/>
          </p:nvSpPr>
          <p:spPr bwMode="auto">
            <a:xfrm>
              <a:off x="2886384" y="889272"/>
              <a:ext cx="52808" cy="46772"/>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02" name="Freeform 79"/>
            <p:cNvSpPr>
              <a:spLocks/>
            </p:cNvSpPr>
            <p:nvPr/>
          </p:nvSpPr>
          <p:spPr bwMode="auto">
            <a:xfrm>
              <a:off x="2951261" y="889272"/>
              <a:ext cx="52808" cy="46772"/>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sp>
        <p:nvSpPr>
          <p:cNvPr id="206" name="@ sign"/>
          <p:cNvSpPr>
            <a:spLocks noEditPoints="1"/>
          </p:cNvSpPr>
          <p:nvPr/>
        </p:nvSpPr>
        <p:spPr bwMode="auto">
          <a:xfrm>
            <a:off x="1174846" y="3447117"/>
            <a:ext cx="354562" cy="384737"/>
          </a:xfrm>
          <a:custGeom>
            <a:avLst/>
            <a:gdLst>
              <a:gd name="T0" fmla="*/ 114 w 115"/>
              <a:gd name="T1" fmla="*/ 55 h 125"/>
              <a:gd name="T2" fmla="*/ 108 w 115"/>
              <a:gd name="T3" fmla="*/ 76 h 125"/>
              <a:gd name="T4" fmla="*/ 95 w 115"/>
              <a:gd name="T5" fmla="*/ 90 h 125"/>
              <a:gd name="T6" fmla="*/ 79 w 115"/>
              <a:gd name="T7" fmla="*/ 91 h 125"/>
              <a:gd name="T8" fmla="*/ 71 w 115"/>
              <a:gd name="T9" fmla="*/ 85 h 125"/>
              <a:gd name="T10" fmla="*/ 63 w 115"/>
              <a:gd name="T11" fmla="*/ 85 h 125"/>
              <a:gd name="T12" fmla="*/ 51 w 115"/>
              <a:gd name="T13" fmla="*/ 91 h 125"/>
              <a:gd name="T14" fmla="*/ 40 w 115"/>
              <a:gd name="T15" fmla="*/ 91 h 125"/>
              <a:gd name="T16" fmla="*/ 32 w 115"/>
              <a:gd name="T17" fmla="*/ 87 h 125"/>
              <a:gd name="T18" fmla="*/ 28 w 115"/>
              <a:gd name="T19" fmla="*/ 77 h 125"/>
              <a:gd name="T20" fmla="*/ 28 w 115"/>
              <a:gd name="T21" fmla="*/ 63 h 125"/>
              <a:gd name="T22" fmla="*/ 34 w 115"/>
              <a:gd name="T23" fmla="*/ 45 h 125"/>
              <a:gd name="T24" fmla="*/ 47 w 115"/>
              <a:gd name="T25" fmla="*/ 31 h 125"/>
              <a:gd name="T26" fmla="*/ 62 w 115"/>
              <a:gd name="T27" fmla="*/ 29 h 125"/>
              <a:gd name="T28" fmla="*/ 71 w 115"/>
              <a:gd name="T29" fmla="*/ 35 h 125"/>
              <a:gd name="T30" fmla="*/ 76 w 115"/>
              <a:gd name="T31" fmla="*/ 32 h 125"/>
              <a:gd name="T32" fmla="*/ 81 w 115"/>
              <a:gd name="T33" fmla="*/ 30 h 125"/>
              <a:gd name="T34" fmla="*/ 84 w 115"/>
              <a:gd name="T35" fmla="*/ 30 h 125"/>
              <a:gd name="T36" fmla="*/ 85 w 115"/>
              <a:gd name="T37" fmla="*/ 32 h 125"/>
              <a:gd name="T38" fmla="*/ 78 w 115"/>
              <a:gd name="T39" fmla="*/ 80 h 125"/>
              <a:gd name="T40" fmla="*/ 93 w 115"/>
              <a:gd name="T41" fmla="*/ 82 h 125"/>
              <a:gd name="T42" fmla="*/ 101 w 115"/>
              <a:gd name="T43" fmla="*/ 71 h 125"/>
              <a:gd name="T44" fmla="*/ 105 w 115"/>
              <a:gd name="T45" fmla="*/ 53 h 125"/>
              <a:gd name="T46" fmla="*/ 103 w 115"/>
              <a:gd name="T47" fmla="*/ 31 h 125"/>
              <a:gd name="T48" fmla="*/ 84 w 115"/>
              <a:gd name="T49" fmla="*/ 11 h 125"/>
              <a:gd name="T50" fmla="*/ 47 w 115"/>
              <a:gd name="T51" fmla="*/ 10 h 125"/>
              <a:gd name="T52" fmla="*/ 23 w 115"/>
              <a:gd name="T53" fmla="*/ 26 h 125"/>
              <a:gd name="T54" fmla="*/ 13 w 115"/>
              <a:gd name="T55" fmla="*/ 48 h 125"/>
              <a:gd name="T56" fmla="*/ 10 w 115"/>
              <a:gd name="T57" fmla="*/ 68 h 125"/>
              <a:gd name="T58" fmla="*/ 12 w 115"/>
              <a:gd name="T59" fmla="*/ 91 h 125"/>
              <a:gd name="T60" fmla="*/ 33 w 115"/>
              <a:gd name="T61" fmla="*/ 113 h 125"/>
              <a:gd name="T62" fmla="*/ 65 w 115"/>
              <a:gd name="T63" fmla="*/ 116 h 125"/>
              <a:gd name="T64" fmla="*/ 79 w 115"/>
              <a:gd name="T65" fmla="*/ 113 h 125"/>
              <a:gd name="T66" fmla="*/ 82 w 115"/>
              <a:gd name="T67" fmla="*/ 113 h 125"/>
              <a:gd name="T68" fmla="*/ 83 w 115"/>
              <a:gd name="T69" fmla="*/ 115 h 125"/>
              <a:gd name="T70" fmla="*/ 83 w 115"/>
              <a:gd name="T71" fmla="*/ 118 h 125"/>
              <a:gd name="T72" fmla="*/ 82 w 115"/>
              <a:gd name="T73" fmla="*/ 119 h 125"/>
              <a:gd name="T74" fmla="*/ 79 w 115"/>
              <a:gd name="T75" fmla="*/ 121 h 125"/>
              <a:gd name="T76" fmla="*/ 65 w 115"/>
              <a:gd name="T77" fmla="*/ 124 h 125"/>
              <a:gd name="T78" fmla="*/ 28 w 115"/>
              <a:gd name="T79" fmla="*/ 121 h 125"/>
              <a:gd name="T80" fmla="*/ 3 w 115"/>
              <a:gd name="T81" fmla="*/ 95 h 125"/>
              <a:gd name="T82" fmla="*/ 0 w 115"/>
              <a:gd name="T83" fmla="*/ 68 h 125"/>
              <a:gd name="T84" fmla="*/ 4 w 115"/>
              <a:gd name="T85" fmla="*/ 45 h 125"/>
              <a:gd name="T86" fmla="*/ 17 w 115"/>
              <a:gd name="T87" fmla="*/ 20 h 125"/>
              <a:gd name="T88" fmla="*/ 45 w 115"/>
              <a:gd name="T89" fmla="*/ 3 h 125"/>
              <a:gd name="T90" fmla="*/ 88 w 115"/>
              <a:gd name="T91" fmla="*/ 3 h 125"/>
              <a:gd name="T92" fmla="*/ 112 w 115"/>
              <a:gd name="T93" fmla="*/ 26 h 125"/>
              <a:gd name="T94" fmla="*/ 72 w 115"/>
              <a:gd name="T95" fmla="*/ 48 h 125"/>
              <a:gd name="T96" fmla="*/ 57 w 115"/>
              <a:gd name="T97" fmla="*/ 37 h 125"/>
              <a:gd name="T98" fmla="*/ 45 w 115"/>
              <a:gd name="T99" fmla="*/ 43 h 125"/>
              <a:gd name="T100" fmla="*/ 39 w 115"/>
              <a:gd name="T101" fmla="*/ 57 h 125"/>
              <a:gd name="T102" fmla="*/ 37 w 115"/>
              <a:gd name="T103" fmla="*/ 70 h 125"/>
              <a:gd name="T104" fmla="*/ 48 w 115"/>
              <a:gd name="T105" fmla="*/ 84 h 125"/>
              <a:gd name="T106" fmla="*/ 57 w 115"/>
              <a:gd name="T107" fmla="*/ 81 h 125"/>
              <a:gd name="T108" fmla="*/ 68 w 115"/>
              <a:gd name="T109"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5" h="125">
                <a:moveTo>
                  <a:pt x="115" y="44"/>
                </a:moveTo>
                <a:cubicBezTo>
                  <a:pt x="115" y="48"/>
                  <a:pt x="115" y="51"/>
                  <a:pt x="114" y="55"/>
                </a:cubicBezTo>
                <a:cubicBezTo>
                  <a:pt x="114" y="59"/>
                  <a:pt x="113" y="62"/>
                  <a:pt x="112" y="66"/>
                </a:cubicBezTo>
                <a:cubicBezTo>
                  <a:pt x="111" y="69"/>
                  <a:pt x="110" y="73"/>
                  <a:pt x="108" y="76"/>
                </a:cubicBezTo>
                <a:cubicBezTo>
                  <a:pt x="107" y="79"/>
                  <a:pt x="105" y="82"/>
                  <a:pt x="103" y="84"/>
                </a:cubicBezTo>
                <a:cubicBezTo>
                  <a:pt x="100" y="87"/>
                  <a:pt x="98" y="88"/>
                  <a:pt x="95" y="90"/>
                </a:cubicBezTo>
                <a:cubicBezTo>
                  <a:pt x="92" y="91"/>
                  <a:pt x="88" y="92"/>
                  <a:pt x="84" y="92"/>
                </a:cubicBezTo>
                <a:cubicBezTo>
                  <a:pt x="82" y="92"/>
                  <a:pt x="80" y="92"/>
                  <a:pt x="79" y="91"/>
                </a:cubicBezTo>
                <a:cubicBezTo>
                  <a:pt x="77" y="91"/>
                  <a:pt x="75" y="90"/>
                  <a:pt x="74" y="89"/>
                </a:cubicBezTo>
                <a:cubicBezTo>
                  <a:pt x="73" y="88"/>
                  <a:pt x="72" y="87"/>
                  <a:pt x="71" y="85"/>
                </a:cubicBezTo>
                <a:cubicBezTo>
                  <a:pt x="70" y="84"/>
                  <a:pt x="69" y="82"/>
                  <a:pt x="69" y="80"/>
                </a:cubicBezTo>
                <a:cubicBezTo>
                  <a:pt x="67" y="82"/>
                  <a:pt x="65" y="84"/>
                  <a:pt x="63" y="85"/>
                </a:cubicBezTo>
                <a:cubicBezTo>
                  <a:pt x="61" y="87"/>
                  <a:pt x="59" y="88"/>
                  <a:pt x="57" y="89"/>
                </a:cubicBezTo>
                <a:cubicBezTo>
                  <a:pt x="55" y="90"/>
                  <a:pt x="53" y="91"/>
                  <a:pt x="51" y="91"/>
                </a:cubicBezTo>
                <a:cubicBezTo>
                  <a:pt x="49" y="92"/>
                  <a:pt x="48" y="92"/>
                  <a:pt x="46" y="92"/>
                </a:cubicBezTo>
                <a:cubicBezTo>
                  <a:pt x="44" y="92"/>
                  <a:pt x="42" y="92"/>
                  <a:pt x="40" y="91"/>
                </a:cubicBezTo>
                <a:cubicBezTo>
                  <a:pt x="38" y="91"/>
                  <a:pt x="37" y="90"/>
                  <a:pt x="36" y="90"/>
                </a:cubicBezTo>
                <a:cubicBezTo>
                  <a:pt x="34" y="89"/>
                  <a:pt x="33" y="88"/>
                  <a:pt x="32" y="87"/>
                </a:cubicBezTo>
                <a:cubicBezTo>
                  <a:pt x="31" y="85"/>
                  <a:pt x="30" y="84"/>
                  <a:pt x="30" y="82"/>
                </a:cubicBezTo>
                <a:cubicBezTo>
                  <a:pt x="29" y="81"/>
                  <a:pt x="29" y="79"/>
                  <a:pt x="28" y="77"/>
                </a:cubicBezTo>
                <a:cubicBezTo>
                  <a:pt x="28" y="75"/>
                  <a:pt x="28" y="73"/>
                  <a:pt x="28" y="71"/>
                </a:cubicBezTo>
                <a:cubicBezTo>
                  <a:pt x="28" y="69"/>
                  <a:pt x="28" y="66"/>
                  <a:pt x="28" y="63"/>
                </a:cubicBezTo>
                <a:cubicBezTo>
                  <a:pt x="29" y="60"/>
                  <a:pt x="29" y="57"/>
                  <a:pt x="30" y="54"/>
                </a:cubicBezTo>
                <a:cubicBezTo>
                  <a:pt x="31" y="51"/>
                  <a:pt x="32" y="48"/>
                  <a:pt x="34" y="45"/>
                </a:cubicBezTo>
                <a:cubicBezTo>
                  <a:pt x="35" y="42"/>
                  <a:pt x="37" y="39"/>
                  <a:pt x="39" y="37"/>
                </a:cubicBezTo>
                <a:cubicBezTo>
                  <a:pt x="41" y="34"/>
                  <a:pt x="44" y="32"/>
                  <a:pt x="47" y="31"/>
                </a:cubicBezTo>
                <a:cubicBezTo>
                  <a:pt x="50" y="29"/>
                  <a:pt x="53" y="29"/>
                  <a:pt x="57" y="29"/>
                </a:cubicBezTo>
                <a:cubicBezTo>
                  <a:pt x="59" y="29"/>
                  <a:pt x="61" y="29"/>
                  <a:pt x="62" y="29"/>
                </a:cubicBezTo>
                <a:cubicBezTo>
                  <a:pt x="64" y="30"/>
                  <a:pt x="65" y="30"/>
                  <a:pt x="67" y="31"/>
                </a:cubicBezTo>
                <a:cubicBezTo>
                  <a:pt x="68" y="32"/>
                  <a:pt x="70" y="33"/>
                  <a:pt x="71" y="35"/>
                </a:cubicBezTo>
                <a:cubicBezTo>
                  <a:pt x="72" y="36"/>
                  <a:pt x="74" y="37"/>
                  <a:pt x="75" y="39"/>
                </a:cubicBezTo>
                <a:cubicBezTo>
                  <a:pt x="76" y="32"/>
                  <a:pt x="76" y="32"/>
                  <a:pt x="76" y="32"/>
                </a:cubicBezTo>
                <a:cubicBezTo>
                  <a:pt x="77" y="31"/>
                  <a:pt x="77" y="30"/>
                  <a:pt x="78" y="30"/>
                </a:cubicBezTo>
                <a:cubicBezTo>
                  <a:pt x="78" y="30"/>
                  <a:pt x="79" y="30"/>
                  <a:pt x="81" y="30"/>
                </a:cubicBezTo>
                <a:cubicBezTo>
                  <a:pt x="82" y="30"/>
                  <a:pt x="82" y="30"/>
                  <a:pt x="83" y="30"/>
                </a:cubicBezTo>
                <a:cubicBezTo>
                  <a:pt x="83" y="30"/>
                  <a:pt x="84" y="30"/>
                  <a:pt x="84" y="30"/>
                </a:cubicBezTo>
                <a:cubicBezTo>
                  <a:pt x="84" y="30"/>
                  <a:pt x="84" y="30"/>
                  <a:pt x="84" y="31"/>
                </a:cubicBezTo>
                <a:cubicBezTo>
                  <a:pt x="85" y="31"/>
                  <a:pt x="85" y="31"/>
                  <a:pt x="85" y="32"/>
                </a:cubicBezTo>
                <a:cubicBezTo>
                  <a:pt x="77" y="69"/>
                  <a:pt x="77" y="69"/>
                  <a:pt x="77" y="69"/>
                </a:cubicBezTo>
                <a:cubicBezTo>
                  <a:pt x="76" y="74"/>
                  <a:pt x="77" y="78"/>
                  <a:pt x="78" y="80"/>
                </a:cubicBezTo>
                <a:cubicBezTo>
                  <a:pt x="79" y="83"/>
                  <a:pt x="82" y="84"/>
                  <a:pt x="86" y="84"/>
                </a:cubicBezTo>
                <a:cubicBezTo>
                  <a:pt x="89" y="84"/>
                  <a:pt x="91" y="83"/>
                  <a:pt x="93" y="82"/>
                </a:cubicBezTo>
                <a:cubicBezTo>
                  <a:pt x="94" y="81"/>
                  <a:pt x="96" y="79"/>
                  <a:pt x="97" y="77"/>
                </a:cubicBezTo>
                <a:cubicBezTo>
                  <a:pt x="99" y="75"/>
                  <a:pt x="100" y="73"/>
                  <a:pt x="101" y="71"/>
                </a:cubicBezTo>
                <a:cubicBezTo>
                  <a:pt x="102" y="68"/>
                  <a:pt x="103" y="65"/>
                  <a:pt x="104" y="62"/>
                </a:cubicBezTo>
                <a:cubicBezTo>
                  <a:pt x="104" y="59"/>
                  <a:pt x="105" y="56"/>
                  <a:pt x="105" y="53"/>
                </a:cubicBezTo>
                <a:cubicBezTo>
                  <a:pt x="105" y="50"/>
                  <a:pt x="105" y="47"/>
                  <a:pt x="105" y="44"/>
                </a:cubicBezTo>
                <a:cubicBezTo>
                  <a:pt x="105" y="40"/>
                  <a:pt x="105" y="35"/>
                  <a:pt x="103" y="31"/>
                </a:cubicBezTo>
                <a:cubicBezTo>
                  <a:pt x="102" y="26"/>
                  <a:pt x="100" y="22"/>
                  <a:pt x="97" y="19"/>
                </a:cubicBezTo>
                <a:cubicBezTo>
                  <a:pt x="94" y="16"/>
                  <a:pt x="90" y="13"/>
                  <a:pt x="84" y="11"/>
                </a:cubicBezTo>
                <a:cubicBezTo>
                  <a:pt x="79" y="9"/>
                  <a:pt x="73" y="8"/>
                  <a:pt x="65" y="8"/>
                </a:cubicBezTo>
                <a:cubicBezTo>
                  <a:pt x="58" y="8"/>
                  <a:pt x="52" y="9"/>
                  <a:pt x="47" y="10"/>
                </a:cubicBezTo>
                <a:cubicBezTo>
                  <a:pt x="42" y="12"/>
                  <a:pt x="37" y="14"/>
                  <a:pt x="33" y="17"/>
                </a:cubicBezTo>
                <a:cubicBezTo>
                  <a:pt x="29" y="19"/>
                  <a:pt x="26" y="22"/>
                  <a:pt x="23" y="26"/>
                </a:cubicBezTo>
                <a:cubicBezTo>
                  <a:pt x="21" y="29"/>
                  <a:pt x="18" y="33"/>
                  <a:pt x="17" y="37"/>
                </a:cubicBezTo>
                <a:cubicBezTo>
                  <a:pt x="15" y="40"/>
                  <a:pt x="14" y="44"/>
                  <a:pt x="13" y="48"/>
                </a:cubicBezTo>
                <a:cubicBezTo>
                  <a:pt x="12" y="52"/>
                  <a:pt x="11" y="56"/>
                  <a:pt x="10" y="59"/>
                </a:cubicBezTo>
                <a:cubicBezTo>
                  <a:pt x="10" y="62"/>
                  <a:pt x="10" y="65"/>
                  <a:pt x="10" y="68"/>
                </a:cubicBezTo>
                <a:cubicBezTo>
                  <a:pt x="9" y="71"/>
                  <a:pt x="9" y="73"/>
                  <a:pt x="9" y="75"/>
                </a:cubicBezTo>
                <a:cubicBezTo>
                  <a:pt x="9" y="80"/>
                  <a:pt x="10" y="86"/>
                  <a:pt x="12" y="91"/>
                </a:cubicBezTo>
                <a:cubicBezTo>
                  <a:pt x="13" y="96"/>
                  <a:pt x="15" y="101"/>
                  <a:pt x="19" y="104"/>
                </a:cubicBezTo>
                <a:cubicBezTo>
                  <a:pt x="22" y="108"/>
                  <a:pt x="27" y="111"/>
                  <a:pt x="33" y="113"/>
                </a:cubicBezTo>
                <a:cubicBezTo>
                  <a:pt x="39" y="115"/>
                  <a:pt x="46" y="117"/>
                  <a:pt x="55" y="117"/>
                </a:cubicBezTo>
                <a:cubicBezTo>
                  <a:pt x="59" y="117"/>
                  <a:pt x="62" y="116"/>
                  <a:pt x="65" y="116"/>
                </a:cubicBezTo>
                <a:cubicBezTo>
                  <a:pt x="68" y="115"/>
                  <a:pt x="71" y="115"/>
                  <a:pt x="73" y="115"/>
                </a:cubicBezTo>
                <a:cubicBezTo>
                  <a:pt x="75" y="114"/>
                  <a:pt x="77" y="114"/>
                  <a:pt x="79" y="113"/>
                </a:cubicBezTo>
                <a:cubicBezTo>
                  <a:pt x="80" y="113"/>
                  <a:pt x="81" y="113"/>
                  <a:pt x="81" y="113"/>
                </a:cubicBezTo>
                <a:cubicBezTo>
                  <a:pt x="82" y="113"/>
                  <a:pt x="82" y="113"/>
                  <a:pt x="82" y="113"/>
                </a:cubicBezTo>
                <a:cubicBezTo>
                  <a:pt x="82" y="113"/>
                  <a:pt x="83" y="113"/>
                  <a:pt x="83" y="113"/>
                </a:cubicBezTo>
                <a:cubicBezTo>
                  <a:pt x="83" y="114"/>
                  <a:pt x="83" y="114"/>
                  <a:pt x="83" y="115"/>
                </a:cubicBezTo>
                <a:cubicBezTo>
                  <a:pt x="83" y="115"/>
                  <a:pt x="83" y="116"/>
                  <a:pt x="83" y="116"/>
                </a:cubicBezTo>
                <a:cubicBezTo>
                  <a:pt x="83" y="117"/>
                  <a:pt x="83" y="117"/>
                  <a:pt x="83" y="118"/>
                </a:cubicBezTo>
                <a:cubicBezTo>
                  <a:pt x="83" y="118"/>
                  <a:pt x="83" y="118"/>
                  <a:pt x="83" y="118"/>
                </a:cubicBezTo>
                <a:cubicBezTo>
                  <a:pt x="83" y="119"/>
                  <a:pt x="83" y="119"/>
                  <a:pt x="82" y="119"/>
                </a:cubicBezTo>
                <a:cubicBezTo>
                  <a:pt x="82" y="120"/>
                  <a:pt x="82" y="120"/>
                  <a:pt x="82" y="120"/>
                </a:cubicBezTo>
                <a:cubicBezTo>
                  <a:pt x="81" y="120"/>
                  <a:pt x="81" y="121"/>
                  <a:pt x="79" y="121"/>
                </a:cubicBezTo>
                <a:cubicBezTo>
                  <a:pt x="78" y="122"/>
                  <a:pt x="76" y="122"/>
                  <a:pt x="73" y="123"/>
                </a:cubicBezTo>
                <a:cubicBezTo>
                  <a:pt x="71" y="123"/>
                  <a:pt x="68" y="124"/>
                  <a:pt x="65" y="124"/>
                </a:cubicBezTo>
                <a:cubicBezTo>
                  <a:pt x="61" y="125"/>
                  <a:pt x="58" y="125"/>
                  <a:pt x="54" y="125"/>
                </a:cubicBezTo>
                <a:cubicBezTo>
                  <a:pt x="44" y="125"/>
                  <a:pt x="35" y="124"/>
                  <a:pt x="28" y="121"/>
                </a:cubicBezTo>
                <a:cubicBezTo>
                  <a:pt x="22" y="119"/>
                  <a:pt x="16" y="115"/>
                  <a:pt x="12" y="111"/>
                </a:cubicBezTo>
                <a:cubicBezTo>
                  <a:pt x="8" y="107"/>
                  <a:pt x="5" y="101"/>
                  <a:pt x="3" y="95"/>
                </a:cubicBezTo>
                <a:cubicBezTo>
                  <a:pt x="1" y="89"/>
                  <a:pt x="0" y="82"/>
                  <a:pt x="0" y="75"/>
                </a:cubicBezTo>
                <a:cubicBezTo>
                  <a:pt x="0" y="73"/>
                  <a:pt x="0" y="71"/>
                  <a:pt x="0" y="68"/>
                </a:cubicBezTo>
                <a:cubicBezTo>
                  <a:pt x="0" y="64"/>
                  <a:pt x="1" y="61"/>
                  <a:pt x="1" y="57"/>
                </a:cubicBezTo>
                <a:cubicBezTo>
                  <a:pt x="2" y="53"/>
                  <a:pt x="3" y="49"/>
                  <a:pt x="4" y="45"/>
                </a:cubicBezTo>
                <a:cubicBezTo>
                  <a:pt x="5" y="40"/>
                  <a:pt x="7" y="36"/>
                  <a:pt x="9" y="32"/>
                </a:cubicBezTo>
                <a:cubicBezTo>
                  <a:pt x="11" y="28"/>
                  <a:pt x="14" y="24"/>
                  <a:pt x="17" y="20"/>
                </a:cubicBezTo>
                <a:cubicBezTo>
                  <a:pt x="20" y="16"/>
                  <a:pt x="24" y="13"/>
                  <a:pt x="29" y="10"/>
                </a:cubicBezTo>
                <a:cubicBezTo>
                  <a:pt x="33" y="7"/>
                  <a:pt x="39" y="4"/>
                  <a:pt x="45" y="3"/>
                </a:cubicBezTo>
                <a:cubicBezTo>
                  <a:pt x="51" y="1"/>
                  <a:pt x="58" y="0"/>
                  <a:pt x="66" y="0"/>
                </a:cubicBezTo>
                <a:cubicBezTo>
                  <a:pt x="74" y="0"/>
                  <a:pt x="82" y="1"/>
                  <a:pt x="88" y="3"/>
                </a:cubicBezTo>
                <a:cubicBezTo>
                  <a:pt x="94" y="5"/>
                  <a:pt x="99" y="8"/>
                  <a:pt x="103" y="12"/>
                </a:cubicBezTo>
                <a:cubicBezTo>
                  <a:pt x="107" y="16"/>
                  <a:pt x="110" y="20"/>
                  <a:pt x="112" y="26"/>
                </a:cubicBezTo>
                <a:cubicBezTo>
                  <a:pt x="114" y="31"/>
                  <a:pt x="115" y="37"/>
                  <a:pt x="115" y="44"/>
                </a:cubicBezTo>
                <a:close/>
                <a:moveTo>
                  <a:pt x="72" y="48"/>
                </a:moveTo>
                <a:cubicBezTo>
                  <a:pt x="70" y="44"/>
                  <a:pt x="68" y="42"/>
                  <a:pt x="65" y="40"/>
                </a:cubicBezTo>
                <a:cubicBezTo>
                  <a:pt x="63" y="38"/>
                  <a:pt x="60" y="37"/>
                  <a:pt x="57" y="37"/>
                </a:cubicBezTo>
                <a:cubicBezTo>
                  <a:pt x="55" y="37"/>
                  <a:pt x="53" y="37"/>
                  <a:pt x="51" y="38"/>
                </a:cubicBezTo>
                <a:cubicBezTo>
                  <a:pt x="49" y="40"/>
                  <a:pt x="47" y="41"/>
                  <a:pt x="45" y="43"/>
                </a:cubicBezTo>
                <a:cubicBezTo>
                  <a:pt x="44" y="45"/>
                  <a:pt x="43" y="47"/>
                  <a:pt x="42" y="50"/>
                </a:cubicBezTo>
                <a:cubicBezTo>
                  <a:pt x="41" y="52"/>
                  <a:pt x="40" y="54"/>
                  <a:pt x="39" y="57"/>
                </a:cubicBezTo>
                <a:cubicBezTo>
                  <a:pt x="39" y="59"/>
                  <a:pt x="38" y="62"/>
                  <a:pt x="38" y="64"/>
                </a:cubicBezTo>
                <a:cubicBezTo>
                  <a:pt x="38" y="67"/>
                  <a:pt x="37" y="69"/>
                  <a:pt x="37" y="70"/>
                </a:cubicBezTo>
                <a:cubicBezTo>
                  <a:pt x="37" y="75"/>
                  <a:pt x="38" y="78"/>
                  <a:pt x="40" y="80"/>
                </a:cubicBezTo>
                <a:cubicBezTo>
                  <a:pt x="41" y="83"/>
                  <a:pt x="44" y="84"/>
                  <a:pt x="48" y="84"/>
                </a:cubicBezTo>
                <a:cubicBezTo>
                  <a:pt x="49" y="84"/>
                  <a:pt x="50" y="83"/>
                  <a:pt x="52" y="83"/>
                </a:cubicBezTo>
                <a:cubicBezTo>
                  <a:pt x="53" y="83"/>
                  <a:pt x="55" y="82"/>
                  <a:pt x="57" y="81"/>
                </a:cubicBezTo>
                <a:cubicBezTo>
                  <a:pt x="58" y="80"/>
                  <a:pt x="60" y="78"/>
                  <a:pt x="62" y="77"/>
                </a:cubicBezTo>
                <a:cubicBezTo>
                  <a:pt x="64" y="75"/>
                  <a:pt x="66" y="73"/>
                  <a:pt x="68" y="71"/>
                </a:cubicBezTo>
                <a:lnTo>
                  <a:pt x="72"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nvGrpSpPr>
          <p:cNvPr id="207" name="smart phone"/>
          <p:cNvGrpSpPr/>
          <p:nvPr/>
        </p:nvGrpSpPr>
        <p:grpSpPr>
          <a:xfrm>
            <a:off x="687513" y="2906976"/>
            <a:ext cx="280632" cy="493369"/>
            <a:chOff x="2414138" y="2698290"/>
            <a:chExt cx="280632" cy="493369"/>
          </a:xfrm>
        </p:grpSpPr>
        <p:sp>
          <p:nvSpPr>
            <p:cNvPr id="208" name="Freeform 83"/>
            <p:cNvSpPr>
              <a:spLocks/>
            </p:cNvSpPr>
            <p:nvPr/>
          </p:nvSpPr>
          <p:spPr bwMode="auto">
            <a:xfrm>
              <a:off x="2420173" y="2704325"/>
              <a:ext cx="268561" cy="481299"/>
            </a:xfrm>
            <a:custGeom>
              <a:avLst/>
              <a:gdLst>
                <a:gd name="T0" fmla="*/ 87 w 87"/>
                <a:gd name="T1" fmla="*/ 142 h 156"/>
                <a:gd name="T2" fmla="*/ 73 w 87"/>
                <a:gd name="T3" fmla="*/ 156 h 156"/>
                <a:gd name="T4" fmla="*/ 13 w 87"/>
                <a:gd name="T5" fmla="*/ 156 h 156"/>
                <a:gd name="T6" fmla="*/ 0 w 87"/>
                <a:gd name="T7" fmla="*/ 142 h 156"/>
                <a:gd name="T8" fmla="*/ 0 w 87"/>
                <a:gd name="T9" fmla="*/ 13 h 156"/>
                <a:gd name="T10" fmla="*/ 13 w 87"/>
                <a:gd name="T11" fmla="*/ 0 h 156"/>
                <a:gd name="T12" fmla="*/ 73 w 87"/>
                <a:gd name="T13" fmla="*/ 0 h 156"/>
                <a:gd name="T14" fmla="*/ 87 w 87"/>
                <a:gd name="T15" fmla="*/ 13 h 156"/>
                <a:gd name="T16" fmla="*/ 87 w 87"/>
                <a:gd name="T17" fmla="*/ 142 h 156"/>
                <a:gd name="T18" fmla="*/ 87 w 87"/>
                <a:gd name="T19" fmla="*/ 14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56">
                  <a:moveTo>
                    <a:pt x="87" y="142"/>
                  </a:moveTo>
                  <a:cubicBezTo>
                    <a:pt x="87" y="149"/>
                    <a:pt x="80" y="156"/>
                    <a:pt x="73" y="156"/>
                  </a:cubicBezTo>
                  <a:cubicBezTo>
                    <a:pt x="13" y="156"/>
                    <a:pt x="13" y="156"/>
                    <a:pt x="13" y="156"/>
                  </a:cubicBezTo>
                  <a:cubicBezTo>
                    <a:pt x="7" y="156"/>
                    <a:pt x="0" y="149"/>
                    <a:pt x="0" y="142"/>
                  </a:cubicBezTo>
                  <a:cubicBezTo>
                    <a:pt x="0" y="13"/>
                    <a:pt x="0" y="13"/>
                    <a:pt x="0" y="13"/>
                  </a:cubicBezTo>
                  <a:cubicBezTo>
                    <a:pt x="0" y="5"/>
                    <a:pt x="7" y="0"/>
                    <a:pt x="13" y="0"/>
                  </a:cubicBezTo>
                  <a:cubicBezTo>
                    <a:pt x="73" y="0"/>
                    <a:pt x="73" y="0"/>
                    <a:pt x="73" y="0"/>
                  </a:cubicBezTo>
                  <a:cubicBezTo>
                    <a:pt x="80" y="0"/>
                    <a:pt x="87" y="5"/>
                    <a:pt x="87" y="13"/>
                  </a:cubicBezTo>
                  <a:cubicBezTo>
                    <a:pt x="87" y="142"/>
                    <a:pt x="87" y="142"/>
                    <a:pt x="87" y="142"/>
                  </a:cubicBezTo>
                  <a:cubicBezTo>
                    <a:pt x="87" y="142"/>
                    <a:pt x="87" y="142"/>
                    <a:pt x="87" y="142"/>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09" name="Freeform 84"/>
            <p:cNvSpPr>
              <a:spLocks noEditPoints="1"/>
            </p:cNvSpPr>
            <p:nvPr/>
          </p:nvSpPr>
          <p:spPr bwMode="auto">
            <a:xfrm>
              <a:off x="2414138" y="2698290"/>
              <a:ext cx="280632" cy="493369"/>
            </a:xfrm>
            <a:custGeom>
              <a:avLst/>
              <a:gdLst>
                <a:gd name="T0" fmla="*/ 75 w 91"/>
                <a:gd name="T1" fmla="*/ 160 h 160"/>
                <a:gd name="T2" fmla="*/ 15 w 91"/>
                <a:gd name="T3" fmla="*/ 160 h 160"/>
                <a:gd name="T4" fmla="*/ 0 w 91"/>
                <a:gd name="T5" fmla="*/ 144 h 160"/>
                <a:gd name="T6" fmla="*/ 0 w 91"/>
                <a:gd name="T7" fmla="*/ 15 h 160"/>
                <a:gd name="T8" fmla="*/ 15 w 91"/>
                <a:gd name="T9" fmla="*/ 0 h 160"/>
                <a:gd name="T10" fmla="*/ 75 w 91"/>
                <a:gd name="T11" fmla="*/ 0 h 160"/>
                <a:gd name="T12" fmla="*/ 91 w 91"/>
                <a:gd name="T13" fmla="*/ 15 h 160"/>
                <a:gd name="T14" fmla="*/ 91 w 91"/>
                <a:gd name="T15" fmla="*/ 144 h 160"/>
                <a:gd name="T16" fmla="*/ 75 w 91"/>
                <a:gd name="T17" fmla="*/ 160 h 160"/>
                <a:gd name="T18" fmla="*/ 15 w 91"/>
                <a:gd name="T19" fmla="*/ 4 h 160"/>
                <a:gd name="T20" fmla="*/ 4 w 91"/>
                <a:gd name="T21" fmla="*/ 15 h 160"/>
                <a:gd name="T22" fmla="*/ 4 w 91"/>
                <a:gd name="T23" fmla="*/ 144 h 160"/>
                <a:gd name="T24" fmla="*/ 15 w 91"/>
                <a:gd name="T25" fmla="*/ 156 h 160"/>
                <a:gd name="T26" fmla="*/ 75 w 91"/>
                <a:gd name="T27" fmla="*/ 156 h 160"/>
                <a:gd name="T28" fmla="*/ 86 w 91"/>
                <a:gd name="T29" fmla="*/ 144 h 160"/>
                <a:gd name="T30" fmla="*/ 86 w 91"/>
                <a:gd name="T31" fmla="*/ 15 h 160"/>
                <a:gd name="T32" fmla="*/ 75 w 91"/>
                <a:gd name="T33" fmla="*/ 4 h 160"/>
                <a:gd name="T34" fmla="*/ 15 w 91"/>
                <a:gd name="T35" fmla="*/ 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160">
                  <a:moveTo>
                    <a:pt x="75" y="160"/>
                  </a:moveTo>
                  <a:cubicBezTo>
                    <a:pt x="15" y="160"/>
                    <a:pt x="15" y="160"/>
                    <a:pt x="15" y="160"/>
                  </a:cubicBezTo>
                  <a:cubicBezTo>
                    <a:pt x="8" y="160"/>
                    <a:pt x="0" y="152"/>
                    <a:pt x="0" y="144"/>
                  </a:cubicBezTo>
                  <a:cubicBezTo>
                    <a:pt x="0" y="15"/>
                    <a:pt x="0" y="15"/>
                    <a:pt x="0" y="15"/>
                  </a:cubicBezTo>
                  <a:cubicBezTo>
                    <a:pt x="0" y="6"/>
                    <a:pt x="8" y="0"/>
                    <a:pt x="15" y="0"/>
                  </a:cubicBezTo>
                  <a:cubicBezTo>
                    <a:pt x="75" y="0"/>
                    <a:pt x="75" y="0"/>
                    <a:pt x="75" y="0"/>
                  </a:cubicBezTo>
                  <a:cubicBezTo>
                    <a:pt x="83" y="0"/>
                    <a:pt x="91" y="6"/>
                    <a:pt x="91" y="15"/>
                  </a:cubicBezTo>
                  <a:cubicBezTo>
                    <a:pt x="91" y="144"/>
                    <a:pt x="91" y="144"/>
                    <a:pt x="91" y="144"/>
                  </a:cubicBezTo>
                  <a:cubicBezTo>
                    <a:pt x="91" y="152"/>
                    <a:pt x="83" y="160"/>
                    <a:pt x="75" y="160"/>
                  </a:cubicBezTo>
                  <a:close/>
                  <a:moveTo>
                    <a:pt x="15" y="4"/>
                  </a:moveTo>
                  <a:cubicBezTo>
                    <a:pt x="10" y="4"/>
                    <a:pt x="4" y="8"/>
                    <a:pt x="4" y="15"/>
                  </a:cubicBezTo>
                  <a:cubicBezTo>
                    <a:pt x="4" y="144"/>
                    <a:pt x="4" y="144"/>
                    <a:pt x="4" y="144"/>
                  </a:cubicBezTo>
                  <a:cubicBezTo>
                    <a:pt x="4" y="150"/>
                    <a:pt x="10" y="156"/>
                    <a:pt x="15" y="156"/>
                  </a:cubicBezTo>
                  <a:cubicBezTo>
                    <a:pt x="75" y="156"/>
                    <a:pt x="75" y="156"/>
                    <a:pt x="75" y="156"/>
                  </a:cubicBezTo>
                  <a:cubicBezTo>
                    <a:pt x="81" y="156"/>
                    <a:pt x="86" y="150"/>
                    <a:pt x="86" y="144"/>
                  </a:cubicBezTo>
                  <a:cubicBezTo>
                    <a:pt x="86" y="15"/>
                    <a:pt x="86" y="15"/>
                    <a:pt x="86" y="15"/>
                  </a:cubicBezTo>
                  <a:cubicBezTo>
                    <a:pt x="86" y="8"/>
                    <a:pt x="81" y="4"/>
                    <a:pt x="75" y="4"/>
                  </a:cubicBezTo>
                  <a:lnTo>
                    <a:pt x="15"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0" name="Freeform 85"/>
            <p:cNvSpPr>
              <a:spLocks/>
            </p:cNvSpPr>
            <p:nvPr/>
          </p:nvSpPr>
          <p:spPr bwMode="auto">
            <a:xfrm>
              <a:off x="2460910" y="2760150"/>
              <a:ext cx="187088" cy="324387"/>
            </a:xfrm>
            <a:custGeom>
              <a:avLst/>
              <a:gdLst>
                <a:gd name="T0" fmla="*/ 0 w 124"/>
                <a:gd name="T1" fmla="*/ 0 h 215"/>
                <a:gd name="T2" fmla="*/ 124 w 124"/>
                <a:gd name="T3" fmla="*/ 0 h 215"/>
                <a:gd name="T4" fmla="*/ 124 w 124"/>
                <a:gd name="T5" fmla="*/ 215 h 215"/>
                <a:gd name="T6" fmla="*/ 0 w 124"/>
                <a:gd name="T7" fmla="*/ 215 h 215"/>
                <a:gd name="T8" fmla="*/ 0 w 124"/>
                <a:gd name="T9" fmla="*/ 0 h 215"/>
                <a:gd name="T10" fmla="*/ 0 w 124"/>
                <a:gd name="T11" fmla="*/ 0 h 215"/>
              </a:gdLst>
              <a:ahLst/>
              <a:cxnLst>
                <a:cxn ang="0">
                  <a:pos x="T0" y="T1"/>
                </a:cxn>
                <a:cxn ang="0">
                  <a:pos x="T2" y="T3"/>
                </a:cxn>
                <a:cxn ang="0">
                  <a:pos x="T4" y="T5"/>
                </a:cxn>
                <a:cxn ang="0">
                  <a:pos x="T6" y="T7"/>
                </a:cxn>
                <a:cxn ang="0">
                  <a:pos x="T8" y="T9"/>
                </a:cxn>
                <a:cxn ang="0">
                  <a:pos x="T10" y="T11"/>
                </a:cxn>
              </a:cxnLst>
              <a:rect l="0" t="0" r="r" b="b"/>
              <a:pathLst>
                <a:path w="124" h="215">
                  <a:moveTo>
                    <a:pt x="0" y="0"/>
                  </a:moveTo>
                  <a:lnTo>
                    <a:pt x="124" y="0"/>
                  </a:lnTo>
                  <a:lnTo>
                    <a:pt x="124" y="215"/>
                  </a:lnTo>
                  <a:lnTo>
                    <a:pt x="0" y="215"/>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1" name="Freeform 86"/>
            <p:cNvSpPr>
              <a:spLocks noEditPoints="1"/>
            </p:cNvSpPr>
            <p:nvPr/>
          </p:nvSpPr>
          <p:spPr bwMode="auto">
            <a:xfrm>
              <a:off x="2454875" y="2754115"/>
              <a:ext cx="196140" cy="333439"/>
            </a:xfrm>
            <a:custGeom>
              <a:avLst/>
              <a:gdLst>
                <a:gd name="T0" fmla="*/ 63 w 64"/>
                <a:gd name="T1" fmla="*/ 108 h 108"/>
                <a:gd name="T2" fmla="*/ 2 w 64"/>
                <a:gd name="T3" fmla="*/ 108 h 108"/>
                <a:gd name="T4" fmla="*/ 0 w 64"/>
                <a:gd name="T5" fmla="*/ 107 h 108"/>
                <a:gd name="T6" fmla="*/ 0 w 64"/>
                <a:gd name="T7" fmla="*/ 2 h 108"/>
                <a:gd name="T8" fmla="*/ 2 w 64"/>
                <a:gd name="T9" fmla="*/ 0 h 108"/>
                <a:gd name="T10" fmla="*/ 63 w 64"/>
                <a:gd name="T11" fmla="*/ 0 h 108"/>
                <a:gd name="T12" fmla="*/ 64 w 64"/>
                <a:gd name="T13" fmla="*/ 2 h 108"/>
                <a:gd name="T14" fmla="*/ 64 w 64"/>
                <a:gd name="T15" fmla="*/ 107 h 108"/>
                <a:gd name="T16" fmla="*/ 63 w 64"/>
                <a:gd name="T17" fmla="*/ 108 h 108"/>
                <a:gd name="T18" fmla="*/ 3 w 64"/>
                <a:gd name="T19" fmla="*/ 105 h 108"/>
                <a:gd name="T20" fmla="*/ 62 w 64"/>
                <a:gd name="T21" fmla="*/ 105 h 108"/>
                <a:gd name="T22" fmla="*/ 62 w 64"/>
                <a:gd name="T23" fmla="*/ 3 h 108"/>
                <a:gd name="T24" fmla="*/ 3 w 64"/>
                <a:gd name="T25" fmla="*/ 3 h 108"/>
                <a:gd name="T26" fmla="*/ 3 w 64"/>
                <a:gd name="T27" fmla="*/ 10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108">
                  <a:moveTo>
                    <a:pt x="63" y="108"/>
                  </a:moveTo>
                  <a:cubicBezTo>
                    <a:pt x="2" y="108"/>
                    <a:pt x="2" y="108"/>
                    <a:pt x="2" y="108"/>
                  </a:cubicBezTo>
                  <a:cubicBezTo>
                    <a:pt x="1" y="108"/>
                    <a:pt x="0" y="107"/>
                    <a:pt x="0" y="107"/>
                  </a:cubicBezTo>
                  <a:cubicBezTo>
                    <a:pt x="0" y="2"/>
                    <a:pt x="0" y="2"/>
                    <a:pt x="0" y="2"/>
                  </a:cubicBezTo>
                  <a:cubicBezTo>
                    <a:pt x="0" y="1"/>
                    <a:pt x="1" y="0"/>
                    <a:pt x="2" y="0"/>
                  </a:cubicBezTo>
                  <a:cubicBezTo>
                    <a:pt x="63" y="0"/>
                    <a:pt x="63" y="0"/>
                    <a:pt x="63" y="0"/>
                  </a:cubicBezTo>
                  <a:cubicBezTo>
                    <a:pt x="64" y="0"/>
                    <a:pt x="64" y="1"/>
                    <a:pt x="64" y="2"/>
                  </a:cubicBezTo>
                  <a:cubicBezTo>
                    <a:pt x="64" y="107"/>
                    <a:pt x="64" y="107"/>
                    <a:pt x="64" y="107"/>
                  </a:cubicBezTo>
                  <a:cubicBezTo>
                    <a:pt x="64" y="107"/>
                    <a:pt x="64" y="108"/>
                    <a:pt x="63" y="108"/>
                  </a:cubicBezTo>
                  <a:close/>
                  <a:moveTo>
                    <a:pt x="3" y="105"/>
                  </a:moveTo>
                  <a:cubicBezTo>
                    <a:pt x="62" y="105"/>
                    <a:pt x="62" y="105"/>
                    <a:pt x="62" y="105"/>
                  </a:cubicBezTo>
                  <a:cubicBezTo>
                    <a:pt x="62" y="3"/>
                    <a:pt x="62" y="3"/>
                    <a:pt x="62" y="3"/>
                  </a:cubicBezTo>
                  <a:cubicBezTo>
                    <a:pt x="3" y="3"/>
                    <a:pt x="3" y="3"/>
                    <a:pt x="3" y="3"/>
                  </a:cubicBezTo>
                  <a:lnTo>
                    <a:pt x="3"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2" name="Oval 87"/>
            <p:cNvSpPr>
              <a:spLocks noChangeArrowheads="1"/>
            </p:cNvSpPr>
            <p:nvPr/>
          </p:nvSpPr>
          <p:spPr bwMode="auto">
            <a:xfrm>
              <a:off x="2531823" y="3105659"/>
              <a:ext cx="45263" cy="4979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grpSp>
        <p:nvGrpSpPr>
          <p:cNvPr id="213" name="envelope"/>
          <p:cNvGrpSpPr/>
          <p:nvPr/>
        </p:nvGrpSpPr>
        <p:grpSpPr>
          <a:xfrm>
            <a:off x="1063197" y="2383433"/>
            <a:ext cx="488842" cy="381720"/>
            <a:chOff x="2789822" y="2174747"/>
            <a:chExt cx="488842" cy="381720"/>
          </a:xfrm>
        </p:grpSpPr>
        <p:sp>
          <p:nvSpPr>
            <p:cNvPr id="214" name="Freeform 88"/>
            <p:cNvSpPr>
              <a:spLocks/>
            </p:cNvSpPr>
            <p:nvPr/>
          </p:nvSpPr>
          <p:spPr bwMode="auto">
            <a:xfrm>
              <a:off x="2803402" y="2183799"/>
              <a:ext cx="464702" cy="360597"/>
            </a:xfrm>
            <a:custGeom>
              <a:avLst/>
              <a:gdLst>
                <a:gd name="T0" fmla="*/ 140 w 151"/>
                <a:gd name="T1" fmla="*/ 0 h 117"/>
                <a:gd name="T2" fmla="*/ 151 w 151"/>
                <a:gd name="T3" fmla="*/ 11 h 117"/>
                <a:gd name="T4" fmla="*/ 151 w 151"/>
                <a:gd name="T5" fmla="*/ 107 h 117"/>
                <a:gd name="T6" fmla="*/ 140 w 151"/>
                <a:gd name="T7" fmla="*/ 117 h 117"/>
                <a:gd name="T8" fmla="*/ 10 w 151"/>
                <a:gd name="T9" fmla="*/ 117 h 117"/>
                <a:gd name="T10" fmla="*/ 0 w 151"/>
                <a:gd name="T11" fmla="*/ 107 h 117"/>
                <a:gd name="T12" fmla="*/ 0 w 151"/>
                <a:gd name="T13" fmla="*/ 11 h 117"/>
                <a:gd name="T14" fmla="*/ 10 w 151"/>
                <a:gd name="T15" fmla="*/ 0 h 117"/>
                <a:gd name="T16" fmla="*/ 140 w 151"/>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17">
                  <a:moveTo>
                    <a:pt x="140" y="0"/>
                  </a:moveTo>
                  <a:cubicBezTo>
                    <a:pt x="146" y="0"/>
                    <a:pt x="151" y="5"/>
                    <a:pt x="151" y="11"/>
                  </a:cubicBezTo>
                  <a:cubicBezTo>
                    <a:pt x="151" y="107"/>
                    <a:pt x="151" y="107"/>
                    <a:pt x="151" y="107"/>
                  </a:cubicBezTo>
                  <a:cubicBezTo>
                    <a:pt x="151" y="112"/>
                    <a:pt x="146" y="117"/>
                    <a:pt x="140" y="117"/>
                  </a:cubicBezTo>
                  <a:cubicBezTo>
                    <a:pt x="10" y="117"/>
                    <a:pt x="10" y="117"/>
                    <a:pt x="10" y="117"/>
                  </a:cubicBezTo>
                  <a:cubicBezTo>
                    <a:pt x="5" y="117"/>
                    <a:pt x="0" y="112"/>
                    <a:pt x="0" y="107"/>
                  </a:cubicBezTo>
                  <a:cubicBezTo>
                    <a:pt x="0" y="11"/>
                    <a:pt x="0" y="11"/>
                    <a:pt x="0" y="11"/>
                  </a:cubicBezTo>
                  <a:cubicBezTo>
                    <a:pt x="0" y="5"/>
                    <a:pt x="5" y="0"/>
                    <a:pt x="10" y="0"/>
                  </a:cubicBezTo>
                  <a:lnTo>
                    <a:pt x="140" y="0"/>
                  </a:ln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5" name="Freeform 89"/>
            <p:cNvSpPr>
              <a:spLocks/>
            </p:cNvSpPr>
            <p:nvPr/>
          </p:nvSpPr>
          <p:spPr bwMode="auto">
            <a:xfrm>
              <a:off x="2809437" y="2198887"/>
              <a:ext cx="449614" cy="215755"/>
            </a:xfrm>
            <a:custGeom>
              <a:avLst/>
              <a:gdLst>
                <a:gd name="T0" fmla="*/ 146 w 146"/>
                <a:gd name="T1" fmla="*/ 0 h 70"/>
                <a:gd name="T2" fmla="*/ 78 w 146"/>
                <a:gd name="T3" fmla="*/ 66 h 70"/>
                <a:gd name="T4" fmla="*/ 63 w 146"/>
                <a:gd name="T5" fmla="*/ 65 h 70"/>
                <a:gd name="T6" fmla="*/ 0 w 146"/>
                <a:gd name="T7" fmla="*/ 0 h 70"/>
              </a:gdLst>
              <a:ahLst/>
              <a:cxnLst>
                <a:cxn ang="0">
                  <a:pos x="T0" y="T1"/>
                </a:cxn>
                <a:cxn ang="0">
                  <a:pos x="T2" y="T3"/>
                </a:cxn>
                <a:cxn ang="0">
                  <a:pos x="T4" y="T5"/>
                </a:cxn>
                <a:cxn ang="0">
                  <a:pos x="T6" y="T7"/>
                </a:cxn>
              </a:cxnLst>
              <a:rect l="0" t="0" r="r" b="b"/>
              <a:pathLst>
                <a:path w="146" h="70">
                  <a:moveTo>
                    <a:pt x="146" y="0"/>
                  </a:moveTo>
                  <a:cubicBezTo>
                    <a:pt x="78" y="66"/>
                    <a:pt x="78" y="66"/>
                    <a:pt x="78" y="66"/>
                  </a:cubicBezTo>
                  <a:cubicBezTo>
                    <a:pt x="74" y="70"/>
                    <a:pt x="67" y="70"/>
                    <a:pt x="63" y="65"/>
                  </a:cubicBezTo>
                  <a:cubicBezTo>
                    <a:pt x="0" y="0"/>
                    <a:pt x="0" y="0"/>
                    <a:pt x="0" y="0"/>
                  </a:cubicBezTo>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6" name="Freeform 90"/>
            <p:cNvSpPr>
              <a:spLocks noEditPoints="1"/>
            </p:cNvSpPr>
            <p:nvPr/>
          </p:nvSpPr>
          <p:spPr bwMode="auto">
            <a:xfrm>
              <a:off x="2789822" y="2174747"/>
              <a:ext cx="488842" cy="381720"/>
            </a:xfrm>
            <a:custGeom>
              <a:avLst/>
              <a:gdLst>
                <a:gd name="T0" fmla="*/ 144 w 158"/>
                <a:gd name="T1" fmla="*/ 0 h 124"/>
                <a:gd name="T2" fmla="*/ 14 w 158"/>
                <a:gd name="T3" fmla="*/ 0 h 124"/>
                <a:gd name="T4" fmla="*/ 0 w 158"/>
                <a:gd name="T5" fmla="*/ 14 h 124"/>
                <a:gd name="T6" fmla="*/ 0 w 158"/>
                <a:gd name="T7" fmla="*/ 110 h 124"/>
                <a:gd name="T8" fmla="*/ 14 w 158"/>
                <a:gd name="T9" fmla="*/ 124 h 124"/>
                <a:gd name="T10" fmla="*/ 144 w 158"/>
                <a:gd name="T11" fmla="*/ 124 h 124"/>
                <a:gd name="T12" fmla="*/ 158 w 158"/>
                <a:gd name="T13" fmla="*/ 110 h 124"/>
                <a:gd name="T14" fmla="*/ 158 w 158"/>
                <a:gd name="T15" fmla="*/ 14 h 124"/>
                <a:gd name="T16" fmla="*/ 144 w 158"/>
                <a:gd name="T17" fmla="*/ 0 h 124"/>
                <a:gd name="T18" fmla="*/ 144 w 158"/>
                <a:gd name="T19" fmla="*/ 7 h 124"/>
                <a:gd name="T20" fmla="*/ 147 w 158"/>
                <a:gd name="T21" fmla="*/ 8 h 124"/>
                <a:gd name="T22" fmla="*/ 81 w 158"/>
                <a:gd name="T23" fmla="*/ 71 h 124"/>
                <a:gd name="T24" fmla="*/ 77 w 158"/>
                <a:gd name="T25" fmla="*/ 73 h 124"/>
                <a:gd name="T26" fmla="*/ 72 w 158"/>
                <a:gd name="T27" fmla="*/ 71 h 124"/>
                <a:gd name="T28" fmla="*/ 11 w 158"/>
                <a:gd name="T29" fmla="*/ 8 h 124"/>
                <a:gd name="T30" fmla="*/ 14 w 158"/>
                <a:gd name="T31" fmla="*/ 7 h 124"/>
                <a:gd name="T32" fmla="*/ 144 w 158"/>
                <a:gd name="T33" fmla="*/ 7 h 124"/>
                <a:gd name="T34" fmla="*/ 144 w 158"/>
                <a:gd name="T35" fmla="*/ 116 h 124"/>
                <a:gd name="T36" fmla="*/ 14 w 158"/>
                <a:gd name="T37" fmla="*/ 116 h 124"/>
                <a:gd name="T38" fmla="*/ 8 w 158"/>
                <a:gd name="T39" fmla="*/ 110 h 124"/>
                <a:gd name="T40" fmla="*/ 8 w 158"/>
                <a:gd name="T41" fmla="*/ 15 h 124"/>
                <a:gd name="T42" fmla="*/ 67 w 158"/>
                <a:gd name="T43" fmla="*/ 76 h 124"/>
                <a:gd name="T44" fmla="*/ 77 w 158"/>
                <a:gd name="T45" fmla="*/ 80 h 124"/>
                <a:gd name="T46" fmla="*/ 77 w 158"/>
                <a:gd name="T47" fmla="*/ 80 h 124"/>
                <a:gd name="T48" fmla="*/ 87 w 158"/>
                <a:gd name="T49" fmla="*/ 76 h 124"/>
                <a:gd name="T50" fmla="*/ 151 w 158"/>
                <a:gd name="T51" fmla="*/ 14 h 124"/>
                <a:gd name="T52" fmla="*/ 151 w 158"/>
                <a:gd name="T53" fmla="*/ 110 h 124"/>
                <a:gd name="T54" fmla="*/ 144 w 158"/>
                <a:gd name="T55" fmla="*/ 11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124">
                  <a:moveTo>
                    <a:pt x="144" y="0"/>
                  </a:moveTo>
                  <a:cubicBezTo>
                    <a:pt x="14" y="0"/>
                    <a:pt x="14" y="0"/>
                    <a:pt x="14" y="0"/>
                  </a:cubicBezTo>
                  <a:cubicBezTo>
                    <a:pt x="7" y="0"/>
                    <a:pt x="0" y="6"/>
                    <a:pt x="0" y="14"/>
                  </a:cubicBezTo>
                  <a:cubicBezTo>
                    <a:pt x="0" y="110"/>
                    <a:pt x="0" y="110"/>
                    <a:pt x="0" y="110"/>
                  </a:cubicBezTo>
                  <a:cubicBezTo>
                    <a:pt x="0" y="117"/>
                    <a:pt x="7" y="124"/>
                    <a:pt x="14" y="124"/>
                  </a:cubicBezTo>
                  <a:cubicBezTo>
                    <a:pt x="144" y="124"/>
                    <a:pt x="144" y="124"/>
                    <a:pt x="144" y="124"/>
                  </a:cubicBezTo>
                  <a:cubicBezTo>
                    <a:pt x="152" y="124"/>
                    <a:pt x="158" y="117"/>
                    <a:pt x="158" y="110"/>
                  </a:cubicBezTo>
                  <a:cubicBezTo>
                    <a:pt x="158" y="14"/>
                    <a:pt x="158" y="14"/>
                    <a:pt x="158" y="14"/>
                  </a:cubicBezTo>
                  <a:cubicBezTo>
                    <a:pt x="158" y="6"/>
                    <a:pt x="152" y="0"/>
                    <a:pt x="144" y="0"/>
                  </a:cubicBezTo>
                  <a:close/>
                  <a:moveTo>
                    <a:pt x="144" y="7"/>
                  </a:moveTo>
                  <a:cubicBezTo>
                    <a:pt x="145" y="7"/>
                    <a:pt x="146" y="7"/>
                    <a:pt x="147" y="8"/>
                  </a:cubicBezTo>
                  <a:cubicBezTo>
                    <a:pt x="81" y="71"/>
                    <a:pt x="81" y="71"/>
                    <a:pt x="81" y="71"/>
                  </a:cubicBezTo>
                  <a:cubicBezTo>
                    <a:pt x="80" y="72"/>
                    <a:pt x="79" y="73"/>
                    <a:pt x="77" y="73"/>
                  </a:cubicBezTo>
                  <a:cubicBezTo>
                    <a:pt x="75" y="73"/>
                    <a:pt x="73" y="72"/>
                    <a:pt x="72" y="71"/>
                  </a:cubicBezTo>
                  <a:cubicBezTo>
                    <a:pt x="11" y="8"/>
                    <a:pt x="11" y="8"/>
                    <a:pt x="11" y="8"/>
                  </a:cubicBezTo>
                  <a:cubicBezTo>
                    <a:pt x="12" y="7"/>
                    <a:pt x="13" y="7"/>
                    <a:pt x="14" y="7"/>
                  </a:cubicBezTo>
                  <a:lnTo>
                    <a:pt x="144" y="7"/>
                  </a:lnTo>
                  <a:close/>
                  <a:moveTo>
                    <a:pt x="144" y="116"/>
                  </a:moveTo>
                  <a:cubicBezTo>
                    <a:pt x="14" y="116"/>
                    <a:pt x="14" y="116"/>
                    <a:pt x="14" y="116"/>
                  </a:cubicBezTo>
                  <a:cubicBezTo>
                    <a:pt x="11" y="116"/>
                    <a:pt x="8" y="113"/>
                    <a:pt x="8" y="110"/>
                  </a:cubicBezTo>
                  <a:cubicBezTo>
                    <a:pt x="8" y="15"/>
                    <a:pt x="8" y="15"/>
                    <a:pt x="8" y="15"/>
                  </a:cubicBezTo>
                  <a:cubicBezTo>
                    <a:pt x="67" y="76"/>
                    <a:pt x="67" y="76"/>
                    <a:pt x="67" y="76"/>
                  </a:cubicBezTo>
                  <a:cubicBezTo>
                    <a:pt x="69" y="79"/>
                    <a:pt x="73" y="80"/>
                    <a:pt x="77" y="80"/>
                  </a:cubicBezTo>
                  <a:cubicBezTo>
                    <a:pt x="77" y="80"/>
                    <a:pt x="77" y="80"/>
                    <a:pt x="77" y="80"/>
                  </a:cubicBezTo>
                  <a:cubicBezTo>
                    <a:pt x="81" y="80"/>
                    <a:pt x="84" y="79"/>
                    <a:pt x="87" y="76"/>
                  </a:cubicBezTo>
                  <a:cubicBezTo>
                    <a:pt x="151" y="14"/>
                    <a:pt x="151" y="14"/>
                    <a:pt x="151" y="14"/>
                  </a:cubicBezTo>
                  <a:cubicBezTo>
                    <a:pt x="151" y="110"/>
                    <a:pt x="151" y="110"/>
                    <a:pt x="151" y="110"/>
                  </a:cubicBezTo>
                  <a:cubicBezTo>
                    <a:pt x="151" y="113"/>
                    <a:pt x="148" y="116"/>
                    <a:pt x="144" y="1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pic>
        <p:nvPicPr>
          <p:cNvPr id="11" name="Picture 10"/>
          <p:cNvPicPr>
            <a:picLocks noChangeAspect="1"/>
          </p:cNvPicPr>
          <p:nvPr/>
        </p:nvPicPr>
        <p:blipFill>
          <a:blip r:embed="rId3"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83898" y="1779341"/>
            <a:ext cx="807230" cy="246512"/>
          </a:xfrm>
          <a:prstGeom prst="rect">
            <a:avLst/>
          </a:prstGeom>
        </p:spPr>
      </p:pic>
      <p:sp>
        <p:nvSpPr>
          <p:cNvPr id="219" name="green rectangle"/>
          <p:cNvSpPr/>
          <p:nvPr/>
        </p:nvSpPr>
        <p:spPr>
          <a:xfrm>
            <a:off x="4267200" y="1242046"/>
            <a:ext cx="4343400" cy="53091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400" b="1" i="1" dirty="0" smtClean="0">
              <a:solidFill>
                <a:schemeClr val="accent2">
                  <a:lumMod val="20000"/>
                  <a:lumOff val="80000"/>
                </a:schemeClr>
              </a:solidFill>
              <a:latin typeface="Arial Narrow" panose="020B0606020202030204" pitchFamily="34" charset="0"/>
            </a:endParaRPr>
          </a:p>
          <a:p>
            <a:r>
              <a:rPr lang="en-CA" sz="1600" b="1" i="1" dirty="0" smtClean="0">
                <a:solidFill>
                  <a:schemeClr val="accent2">
                    <a:lumMod val="20000"/>
                    <a:lumOff val="80000"/>
                  </a:schemeClr>
                </a:solidFill>
                <a:latin typeface="Arial Narrow" panose="020B0606020202030204" pitchFamily="34" charset="0"/>
              </a:rPr>
              <a:t>Description: </a:t>
            </a:r>
          </a:p>
          <a:p>
            <a:endParaRPr lang="en-CA" sz="1600" b="1" i="1" dirty="0" smtClean="0">
              <a:latin typeface="Arial Narrow" panose="020B0606020202030204" pitchFamily="34" charset="0"/>
            </a:endParaRPr>
          </a:p>
          <a:p>
            <a:pPr marL="285750" indent="-285750">
              <a:buFont typeface="Arial" panose="020B0604020202020204" pitchFamily="34" charset="0"/>
              <a:buChar char="•"/>
            </a:pPr>
            <a:r>
              <a:rPr lang="en-CA" sz="1600" b="1" dirty="0" smtClean="0">
                <a:latin typeface="Arial Narrow" panose="020B0606020202030204" pitchFamily="34" charset="0"/>
              </a:rPr>
              <a:t>Review of 10 patient charts (patients with Type 2 Diabetes who meet the eligibility criteria) via Electronic Practice Assessment Forms (i.e., e-PAFs) to assess learning needs</a:t>
            </a:r>
          </a:p>
          <a:p>
            <a:pPr marL="285750" indent="-285750">
              <a:buFont typeface="Arial" panose="020B0604020202020204" pitchFamily="34" charset="0"/>
              <a:buChar char="•"/>
            </a:pPr>
            <a:r>
              <a:rPr lang="en-CA" sz="1600" b="1" dirty="0" err="1" smtClean="0">
                <a:latin typeface="Arial Narrow" panose="020B0606020202030204" pitchFamily="34" charset="0"/>
              </a:rPr>
              <a:t>ePAFs</a:t>
            </a:r>
            <a:r>
              <a:rPr lang="en-CA" sz="1600" b="1" dirty="0" smtClean="0">
                <a:latin typeface="Arial Narrow" panose="020B0606020202030204" pitchFamily="34" charset="0"/>
              </a:rPr>
              <a:t> consist of questions related to de-identified patient characteristics, lab values, and treatment choices with multiple choice answers</a:t>
            </a:r>
            <a:endParaRPr lang="en-CA" sz="1600" b="1" dirty="0">
              <a:latin typeface="Arial Narrow" panose="020B0606020202030204" pitchFamily="34" charset="0"/>
            </a:endParaRPr>
          </a:p>
          <a:p>
            <a:endParaRPr lang="en-CA" sz="1600" b="1" i="1" dirty="0" smtClean="0">
              <a:latin typeface="Arial Narrow" panose="020B0606020202030204" pitchFamily="34" charset="0"/>
            </a:endParaRPr>
          </a:p>
          <a:p>
            <a:r>
              <a:rPr lang="en-CA" sz="1600" b="1" i="1" dirty="0" smtClean="0">
                <a:solidFill>
                  <a:schemeClr val="accent2">
                    <a:lumMod val="20000"/>
                    <a:lumOff val="80000"/>
                  </a:schemeClr>
                </a:solidFill>
                <a:latin typeface="Arial Narrow" panose="020B0606020202030204" pitchFamily="34" charset="0"/>
              </a:rPr>
              <a:t>Specific Components:</a:t>
            </a:r>
          </a:p>
          <a:p>
            <a:endParaRPr lang="en-CA" sz="1600" dirty="0">
              <a:latin typeface="Arial Narrow" panose="020B0606020202030204" pitchFamily="34" charset="0"/>
            </a:endParaRPr>
          </a:p>
          <a:p>
            <a:pPr marL="285750" indent="-285750">
              <a:buFont typeface="Arial" panose="020B0604020202020204" pitchFamily="34" charset="0"/>
              <a:buChar char="•"/>
            </a:pPr>
            <a:r>
              <a:rPr lang="en-CA" sz="1600" b="1" dirty="0" smtClean="0">
                <a:solidFill>
                  <a:schemeClr val="bg1"/>
                </a:solidFill>
                <a:latin typeface="Arial Narrow" panose="020B0606020202030204" pitchFamily="34" charset="0"/>
              </a:rPr>
              <a:t>Patient eligibility criteria </a:t>
            </a:r>
          </a:p>
          <a:p>
            <a:pPr marL="285750" indent="-285750">
              <a:buFont typeface="Arial" panose="020B0604020202020204" pitchFamily="34" charset="0"/>
              <a:buChar char="•"/>
            </a:pPr>
            <a:r>
              <a:rPr lang="en-CA" sz="1600" b="1" dirty="0" smtClean="0">
                <a:solidFill>
                  <a:schemeClr val="bg1"/>
                </a:solidFill>
                <a:latin typeface="Arial Narrow" panose="020B0606020202030204" pitchFamily="34" charset="0"/>
              </a:rPr>
              <a:t>Sample questions/data collected (e.g., A1c)</a:t>
            </a:r>
            <a:endParaRPr lang="en-CA" dirty="0">
              <a:solidFill>
                <a:schemeClr val="bg1"/>
              </a:solidFill>
              <a:latin typeface="Arial Narrow" panose="020B0606020202030204" pitchFamily="34" charset="0"/>
            </a:endParaRPr>
          </a:p>
          <a:p>
            <a:endParaRPr lang="en-US" sz="1600" b="1" i="1" dirty="0" smtClean="0">
              <a:solidFill>
                <a:schemeClr val="accent2">
                  <a:lumMod val="20000"/>
                  <a:lumOff val="80000"/>
                </a:schemeClr>
              </a:solidFill>
              <a:latin typeface="Arial Narrow" panose="020B0606020202030204" pitchFamily="34" charset="0"/>
            </a:endParaRPr>
          </a:p>
          <a:p>
            <a:endParaRPr lang="en-US" sz="1600" dirty="0">
              <a:latin typeface="Arial Narrow" panose="020B0606020202030204" pitchFamily="34" charset="0"/>
            </a:endParaRPr>
          </a:p>
        </p:txBody>
      </p:sp>
    </p:spTree>
    <p:extLst>
      <p:ext uri="{BB962C8B-B14F-4D97-AF65-F5344CB8AC3E}">
        <p14:creationId xmlns:p14="http://schemas.microsoft.com/office/powerpoint/2010/main" val="3198904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650726"/>
            <a:ext cx="8726037" cy="193761"/>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CA">
              <a:solidFill>
                <a:prstClr val="black"/>
              </a:solidFill>
            </a:endParaRPr>
          </a:p>
        </p:txBody>
      </p:sp>
      <p:pic>
        <p:nvPicPr>
          <p:cNvPr id="7" name="Picture 2" descr="C:\Users\goldinl.CTU\AppData\Local\Microsoft\Windows\Temporary Internet Files\Content.Outlook\OQUTX7GM\CHRC logo_HEARTicon (2).jpg"/>
          <p:cNvPicPr>
            <a:picLocks noChangeAspect="1" noChangeArrowheads="1"/>
          </p:cNvPicPr>
          <p:nvPr/>
        </p:nvPicPr>
        <p:blipFill>
          <a:blip r:embed="rId2" cstate="print">
            <a:clrChange>
              <a:clrFrom>
                <a:srgbClr val="FFFDFC"/>
              </a:clrFrom>
              <a:clrTo>
                <a:srgbClr val="FFFDFC">
                  <a:alpha val="0"/>
                </a:srgbClr>
              </a:clrTo>
            </a:clrChange>
            <a:grayscl/>
            <a:extLst>
              <a:ext uri="{28A0092B-C50C-407E-A947-70E740481C1C}">
                <a14:useLocalDpi xmlns:a14="http://schemas.microsoft.com/office/drawing/2010/main" val="0"/>
              </a:ext>
            </a:extLst>
          </a:blip>
          <a:srcRect/>
          <a:stretch>
            <a:fillRect/>
          </a:stretch>
        </p:blipFill>
        <p:spPr bwMode="auto">
          <a:xfrm>
            <a:off x="8784402" y="6551221"/>
            <a:ext cx="282167" cy="29326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0" y="1219200"/>
            <a:ext cx="91440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514599" y="297359"/>
            <a:ext cx="6551969" cy="769441"/>
          </a:xfrm>
          <a:prstGeom prst="rect">
            <a:avLst/>
          </a:prstGeom>
        </p:spPr>
        <p:txBody>
          <a:bodyPr wrap="square">
            <a:spAutoFit/>
          </a:bodyPr>
          <a:lstStyle/>
          <a:p>
            <a:pPr algn="r"/>
            <a:r>
              <a:rPr lang="en-US" sz="4400" b="1" dirty="0" smtClean="0">
                <a:solidFill>
                  <a:schemeClr val="tx1">
                    <a:lumMod val="65000"/>
                    <a:lumOff val="35000"/>
                  </a:schemeClr>
                </a:solidFill>
                <a:latin typeface="Arial Narrow" panose="020B0606020202030204" pitchFamily="34" charset="0"/>
              </a:rPr>
              <a:t>VISTA DM Resources</a:t>
            </a:r>
            <a:endParaRPr lang="en-CA" sz="4400" dirty="0">
              <a:solidFill>
                <a:schemeClr val="tx1">
                  <a:lumMod val="65000"/>
                  <a:lumOff val="35000"/>
                </a:schemeClr>
              </a:solidFill>
              <a:latin typeface="Arial Narrow" panose="020B060602020203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 y="0"/>
            <a:ext cx="2745740" cy="783635"/>
          </a:xfrm>
          <a:prstGeom prst="rect">
            <a:avLst/>
          </a:prstGeom>
        </p:spPr>
      </p:pic>
      <p:sp>
        <p:nvSpPr>
          <p:cNvPr id="2" name="Content Placeholder 1"/>
          <p:cNvSpPr>
            <a:spLocks noGrp="1"/>
          </p:cNvSpPr>
          <p:nvPr>
            <p:ph idx="1"/>
          </p:nvPr>
        </p:nvSpPr>
        <p:spPr>
          <a:xfrm>
            <a:off x="457200" y="1371600"/>
            <a:ext cx="8229600" cy="4525963"/>
          </a:xfrm>
        </p:spPr>
        <p:txBody>
          <a:bodyPr>
            <a:noAutofit/>
          </a:bodyPr>
          <a:lstStyle/>
          <a:p>
            <a:r>
              <a:rPr lang="en-US" sz="3500" dirty="0" smtClean="0">
                <a:latin typeface="Arial Narrow" panose="020B0606020202030204" pitchFamily="34" charset="0"/>
              </a:rPr>
              <a:t>This presentation</a:t>
            </a:r>
          </a:p>
          <a:p>
            <a:pPr marL="0" indent="0">
              <a:buNone/>
            </a:pPr>
            <a:endParaRPr lang="en-US" sz="3500" dirty="0" smtClean="0">
              <a:latin typeface="Arial Narrow" panose="020B0606020202030204" pitchFamily="34" charset="0"/>
            </a:endParaRPr>
          </a:p>
          <a:p>
            <a:r>
              <a:rPr lang="en-US" sz="3500" dirty="0" smtClean="0">
                <a:latin typeface="Arial Narrow" panose="020B0606020202030204" pitchFamily="34" charset="0"/>
              </a:rPr>
              <a:t>VISTA DM Q&amp;A</a:t>
            </a:r>
          </a:p>
          <a:p>
            <a:pPr marL="0" indent="0">
              <a:buNone/>
            </a:pPr>
            <a:endParaRPr lang="en-US" sz="3500" dirty="0" smtClean="0">
              <a:latin typeface="Arial Narrow" panose="020B0606020202030204" pitchFamily="34" charset="0"/>
            </a:endParaRPr>
          </a:p>
          <a:p>
            <a:r>
              <a:rPr lang="en-US" sz="3500" dirty="0" smtClean="0">
                <a:latin typeface="Arial Narrow" panose="020B0606020202030204" pitchFamily="34" charset="0"/>
              </a:rPr>
              <a:t>David Grabowski – Associate Product Manager         </a:t>
            </a:r>
            <a:r>
              <a:rPr lang="en-US" sz="3500" dirty="0" smtClean="0">
                <a:latin typeface="Arial Narrow" panose="020B0606020202030204" pitchFamily="34" charset="0"/>
                <a:hlinkClick r:id="rId4"/>
              </a:rPr>
              <a:t>david.grabowski@boehringer-ingelheim.com</a:t>
            </a:r>
            <a:endParaRPr lang="en-US" sz="3500" dirty="0" smtClean="0">
              <a:latin typeface="Arial Narrow" panose="020B0606020202030204" pitchFamily="34" charset="0"/>
            </a:endParaRPr>
          </a:p>
          <a:p>
            <a:pPr marL="0" indent="0">
              <a:buNone/>
            </a:pPr>
            <a:endParaRPr lang="en-US" sz="3500" dirty="0" smtClean="0">
              <a:latin typeface="Arial Narrow" panose="020B0606020202030204" pitchFamily="34" charset="0"/>
            </a:endParaRPr>
          </a:p>
          <a:p>
            <a:r>
              <a:rPr lang="en-US" sz="3500" dirty="0" smtClean="0">
                <a:latin typeface="Arial Narrow" panose="020B0606020202030204" pitchFamily="34" charset="0"/>
              </a:rPr>
              <a:t>CHRC </a:t>
            </a:r>
            <a:r>
              <a:rPr lang="en-US" sz="3500" u="sng" dirty="0">
                <a:latin typeface="Arial Narrow" panose="020B0606020202030204" pitchFamily="34" charset="0"/>
                <a:hlinkClick r:id="rId5"/>
              </a:rPr>
              <a:t>alliance@vistadm.ca</a:t>
            </a:r>
            <a:r>
              <a:rPr lang="en-US" sz="3500" dirty="0" smtClean="0">
                <a:latin typeface="Arial Narrow" panose="020B0606020202030204" pitchFamily="34" charset="0"/>
              </a:rPr>
              <a:t> </a:t>
            </a:r>
            <a:endParaRPr lang="en-US" sz="3500" dirty="0">
              <a:latin typeface="Arial Narrow" panose="020B0606020202030204" pitchFamily="34" charset="0"/>
            </a:endParaRPr>
          </a:p>
        </p:txBody>
      </p:sp>
      <p:sp>
        <p:nvSpPr>
          <p:cNvPr id="11" name="Rectangle 10"/>
          <p:cNvSpPr/>
          <p:nvPr/>
        </p:nvSpPr>
        <p:spPr>
          <a:xfrm>
            <a:off x="-1" y="6629400"/>
            <a:ext cx="8726037" cy="261610"/>
          </a:xfrm>
          <a:prstGeom prst="rect">
            <a:avLst/>
          </a:prstGeom>
        </p:spPr>
        <p:txBody>
          <a:bodyPr wrap="square" anchor="t">
            <a:spAutoFit/>
          </a:bodyPr>
          <a:lstStyle/>
          <a:p>
            <a:pPr lvl="1"/>
            <a:r>
              <a:rPr lang="en-US" sz="1100" dirty="0">
                <a:latin typeface="Arial Narrow" panose="020B0606020202030204" pitchFamily="34" charset="0"/>
              </a:rPr>
              <a:t>For Internal Use Only. Not for use in Product Detailing. Company Confidential. Copyright </a:t>
            </a:r>
            <a:r>
              <a:rPr lang="en-US" sz="1100" dirty="0" err="1">
                <a:latin typeface="Arial Narrow" panose="020B0606020202030204" pitchFamily="34" charset="0"/>
              </a:rPr>
              <a:t>Boehringer</a:t>
            </a:r>
            <a:r>
              <a:rPr lang="en-US" sz="1100" dirty="0">
                <a:latin typeface="Arial Narrow" panose="020B0606020202030204" pitchFamily="34" charset="0"/>
              </a:rPr>
              <a:t> </a:t>
            </a:r>
            <a:r>
              <a:rPr lang="en-US" sz="1100" dirty="0" err="1">
                <a:latin typeface="Arial Narrow" panose="020B0606020202030204" pitchFamily="34" charset="0"/>
              </a:rPr>
              <a:t>Ingelheim</a:t>
            </a:r>
            <a:r>
              <a:rPr lang="en-US" sz="1100" dirty="0">
                <a:latin typeface="Arial Narrow" panose="020B0606020202030204" pitchFamily="34" charset="0"/>
              </a:rPr>
              <a:t> and Eli Lilly Canada.</a:t>
            </a:r>
            <a:endParaRPr lang="en-US" sz="1200" dirty="0">
              <a:latin typeface="Arial Narrow" panose="020B0606020202030204" pitchFamily="34" charset="0"/>
            </a:endParaRPr>
          </a:p>
        </p:txBody>
      </p:sp>
    </p:spTree>
    <p:extLst>
      <p:ext uri="{BB962C8B-B14F-4D97-AF65-F5344CB8AC3E}">
        <p14:creationId xmlns:p14="http://schemas.microsoft.com/office/powerpoint/2010/main" val="1251663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al rectangle"/>
          <p:cNvSpPr/>
          <p:nvPr/>
        </p:nvSpPr>
        <p:spPr>
          <a:xfrm>
            <a:off x="0" y="5094955"/>
            <a:ext cx="9144000" cy="12931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teal rectangle"/>
          <p:cNvSpPr/>
          <p:nvPr/>
        </p:nvSpPr>
        <p:spPr>
          <a:xfrm>
            <a:off x="0" y="4419445"/>
            <a:ext cx="9144000" cy="473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goldinl.CTU\AppData\Local\Microsoft\Windows\Temporary Internet Files\Content.Outlook\OQUTX7GM\CHRC logo_HEARTicon (2).jpg"/>
          <p:cNvPicPr>
            <a:picLocks noChangeAspect="1" noChangeArrowheads="1"/>
          </p:cNvPicPr>
          <p:nvPr/>
        </p:nvPicPr>
        <p:blipFill>
          <a:blip r:embed="rId2" cstate="print">
            <a:clrChange>
              <a:clrFrom>
                <a:srgbClr val="FFFDFC"/>
              </a:clrFrom>
              <a:clrTo>
                <a:srgbClr val="FFFDFC">
                  <a:alpha val="0"/>
                </a:srgbClr>
              </a:clrTo>
            </a:clrChange>
            <a:grayscl/>
            <a:extLst>
              <a:ext uri="{28A0092B-C50C-407E-A947-70E740481C1C}">
                <a14:useLocalDpi xmlns:a14="http://schemas.microsoft.com/office/drawing/2010/main" val="0"/>
              </a:ext>
            </a:extLst>
          </a:blip>
          <a:srcRect/>
          <a:stretch>
            <a:fillRect/>
          </a:stretch>
        </p:blipFill>
        <p:spPr bwMode="auto">
          <a:xfrm>
            <a:off x="8784402" y="6551221"/>
            <a:ext cx="282167" cy="29326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514598" y="76200"/>
            <a:ext cx="6551969" cy="584775"/>
          </a:xfrm>
          <a:prstGeom prst="rect">
            <a:avLst/>
          </a:prstGeom>
        </p:spPr>
        <p:txBody>
          <a:bodyPr wrap="square">
            <a:spAutoFit/>
          </a:bodyPr>
          <a:lstStyle/>
          <a:p>
            <a:pPr algn="r"/>
            <a:r>
              <a:rPr lang="en-US" sz="3200" b="1" dirty="0" smtClean="0">
                <a:solidFill>
                  <a:srgbClr val="BB054A"/>
                </a:solidFill>
                <a:latin typeface="Arial Narrow" panose="020B0606020202030204" pitchFamily="34" charset="0"/>
              </a:rPr>
              <a:t>Interactive </a:t>
            </a:r>
            <a:r>
              <a:rPr lang="en-US" sz="3200" b="1" dirty="0">
                <a:solidFill>
                  <a:srgbClr val="BB054A"/>
                </a:solidFill>
                <a:latin typeface="Arial Narrow" panose="020B0606020202030204" pitchFamily="34" charset="0"/>
              </a:rPr>
              <a:t>Feedback</a:t>
            </a:r>
            <a:endParaRPr lang="en-CA" sz="3200" dirty="0">
              <a:solidFill>
                <a:srgbClr val="BB054A"/>
              </a:solidFill>
              <a:latin typeface="Arial Narrow" panose="020B0606020202030204" pitchFamily="34" charset="0"/>
            </a:endParaRPr>
          </a:p>
        </p:txBody>
      </p:sp>
      <p:grpSp>
        <p:nvGrpSpPr>
          <p:cNvPr id="121" name="solid tree"/>
          <p:cNvGrpSpPr/>
          <p:nvPr/>
        </p:nvGrpSpPr>
        <p:grpSpPr>
          <a:xfrm>
            <a:off x="70425" y="281712"/>
            <a:ext cx="3915265" cy="6379090"/>
            <a:chOff x="1797050" y="73025"/>
            <a:chExt cx="4119563" cy="6858001"/>
          </a:xfrm>
          <a:solidFill>
            <a:srgbClr val="BB054A"/>
          </a:solidFill>
        </p:grpSpPr>
        <p:sp>
          <p:nvSpPr>
            <p:cNvPr id="122" name="tree trunk"/>
            <p:cNvSpPr>
              <a:spLocks/>
            </p:cNvSpPr>
            <p:nvPr/>
          </p:nvSpPr>
          <p:spPr bwMode="auto">
            <a:xfrm>
              <a:off x="3478213" y="3957638"/>
              <a:ext cx="757238" cy="2973388"/>
            </a:xfrm>
            <a:custGeom>
              <a:avLst/>
              <a:gdLst>
                <a:gd name="T0" fmla="*/ 205 w 233"/>
                <a:gd name="T1" fmla="*/ 917 h 917"/>
                <a:gd name="T2" fmla="*/ 28 w 233"/>
                <a:gd name="T3" fmla="*/ 917 h 917"/>
                <a:gd name="T4" fmla="*/ 0 w 233"/>
                <a:gd name="T5" fmla="*/ 888 h 917"/>
                <a:gd name="T6" fmla="*/ 0 w 233"/>
                <a:gd name="T7" fmla="*/ 29 h 917"/>
                <a:gd name="T8" fmla="*/ 28 w 233"/>
                <a:gd name="T9" fmla="*/ 0 h 917"/>
                <a:gd name="T10" fmla="*/ 205 w 233"/>
                <a:gd name="T11" fmla="*/ 0 h 917"/>
                <a:gd name="T12" fmla="*/ 233 w 233"/>
                <a:gd name="T13" fmla="*/ 29 h 917"/>
                <a:gd name="T14" fmla="*/ 233 w 233"/>
                <a:gd name="T15" fmla="*/ 888 h 917"/>
                <a:gd name="T16" fmla="*/ 205 w 233"/>
                <a:gd name="T17" fmla="*/ 917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917">
                  <a:moveTo>
                    <a:pt x="205" y="917"/>
                  </a:moveTo>
                  <a:cubicBezTo>
                    <a:pt x="28" y="917"/>
                    <a:pt x="28" y="917"/>
                    <a:pt x="28" y="917"/>
                  </a:cubicBezTo>
                  <a:cubicBezTo>
                    <a:pt x="13" y="917"/>
                    <a:pt x="0" y="904"/>
                    <a:pt x="0" y="888"/>
                  </a:cubicBezTo>
                  <a:cubicBezTo>
                    <a:pt x="0" y="29"/>
                    <a:pt x="0" y="29"/>
                    <a:pt x="0" y="29"/>
                  </a:cubicBezTo>
                  <a:cubicBezTo>
                    <a:pt x="0" y="13"/>
                    <a:pt x="13" y="0"/>
                    <a:pt x="28" y="0"/>
                  </a:cubicBezTo>
                  <a:cubicBezTo>
                    <a:pt x="205" y="0"/>
                    <a:pt x="205" y="0"/>
                    <a:pt x="205" y="0"/>
                  </a:cubicBezTo>
                  <a:cubicBezTo>
                    <a:pt x="220" y="0"/>
                    <a:pt x="233" y="13"/>
                    <a:pt x="233" y="29"/>
                  </a:cubicBezTo>
                  <a:cubicBezTo>
                    <a:pt x="233" y="888"/>
                    <a:pt x="233" y="888"/>
                    <a:pt x="233" y="888"/>
                  </a:cubicBezTo>
                  <a:cubicBezTo>
                    <a:pt x="233" y="904"/>
                    <a:pt x="220" y="917"/>
                    <a:pt x="205" y="917"/>
                  </a:cubicBezTo>
                  <a:close/>
                </a:path>
              </a:pathLst>
            </a:custGeom>
            <a:grpFill/>
            <a:ln w="349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3" name="tree top"/>
            <p:cNvSpPr>
              <a:spLocks noChangeArrowheads="1"/>
            </p:cNvSpPr>
            <p:nvPr/>
          </p:nvSpPr>
          <p:spPr bwMode="auto">
            <a:xfrm>
              <a:off x="1797050" y="73025"/>
              <a:ext cx="4119563" cy="4114800"/>
            </a:xfrm>
            <a:prstGeom prst="ellipse">
              <a:avLst/>
            </a:prstGeom>
            <a:grpFill/>
            <a:ln w="349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grpSp>
        <p:nvGrpSpPr>
          <p:cNvPr id="124" name="tree lines"/>
          <p:cNvGrpSpPr/>
          <p:nvPr/>
        </p:nvGrpSpPr>
        <p:grpSpPr>
          <a:xfrm>
            <a:off x="536636" y="734344"/>
            <a:ext cx="3000949" cy="5926459"/>
            <a:chOff x="2263261" y="525658"/>
            <a:chExt cx="3000949" cy="5926459"/>
          </a:xfrm>
          <a:solidFill>
            <a:sysClr val="windowText" lastClr="000000">
              <a:lumMod val="85000"/>
              <a:lumOff val="15000"/>
            </a:sysClr>
          </a:solidFill>
        </p:grpSpPr>
        <p:sp>
          <p:nvSpPr>
            <p:cNvPr id="125" name="line"/>
            <p:cNvSpPr>
              <a:spLocks/>
            </p:cNvSpPr>
            <p:nvPr/>
          </p:nvSpPr>
          <p:spPr bwMode="auto">
            <a:xfrm>
              <a:off x="3728279" y="525658"/>
              <a:ext cx="52808" cy="5926458"/>
            </a:xfrm>
            <a:custGeom>
              <a:avLst/>
              <a:gdLst>
                <a:gd name="T0" fmla="*/ 9 w 17"/>
                <a:gd name="T1" fmla="*/ 1923 h 1923"/>
                <a:gd name="T2" fmla="*/ 0 w 17"/>
                <a:gd name="T3" fmla="*/ 1914 h 1923"/>
                <a:gd name="T4" fmla="*/ 0 w 17"/>
                <a:gd name="T5" fmla="*/ 9 h 1923"/>
                <a:gd name="T6" fmla="*/ 9 w 17"/>
                <a:gd name="T7" fmla="*/ 0 h 1923"/>
                <a:gd name="T8" fmla="*/ 17 w 17"/>
                <a:gd name="T9" fmla="*/ 9 h 1923"/>
                <a:gd name="T10" fmla="*/ 17 w 17"/>
                <a:gd name="T11" fmla="*/ 1914 h 1923"/>
                <a:gd name="T12" fmla="*/ 9 w 17"/>
                <a:gd name="T13" fmla="*/ 1923 h 1923"/>
              </a:gdLst>
              <a:ahLst/>
              <a:cxnLst>
                <a:cxn ang="0">
                  <a:pos x="T0" y="T1"/>
                </a:cxn>
                <a:cxn ang="0">
                  <a:pos x="T2" y="T3"/>
                </a:cxn>
                <a:cxn ang="0">
                  <a:pos x="T4" y="T5"/>
                </a:cxn>
                <a:cxn ang="0">
                  <a:pos x="T6" y="T7"/>
                </a:cxn>
                <a:cxn ang="0">
                  <a:pos x="T8" y="T9"/>
                </a:cxn>
                <a:cxn ang="0">
                  <a:pos x="T10" y="T11"/>
                </a:cxn>
                <a:cxn ang="0">
                  <a:pos x="T12" y="T13"/>
                </a:cxn>
              </a:cxnLst>
              <a:rect l="0" t="0" r="r" b="b"/>
              <a:pathLst>
                <a:path w="17" h="1923">
                  <a:moveTo>
                    <a:pt x="9" y="1923"/>
                  </a:moveTo>
                  <a:cubicBezTo>
                    <a:pt x="4" y="1923"/>
                    <a:pt x="0" y="1919"/>
                    <a:pt x="0" y="1914"/>
                  </a:cubicBezTo>
                  <a:cubicBezTo>
                    <a:pt x="0" y="9"/>
                    <a:pt x="0" y="9"/>
                    <a:pt x="0" y="9"/>
                  </a:cubicBezTo>
                  <a:cubicBezTo>
                    <a:pt x="0" y="4"/>
                    <a:pt x="4" y="0"/>
                    <a:pt x="9" y="0"/>
                  </a:cubicBezTo>
                  <a:cubicBezTo>
                    <a:pt x="13" y="0"/>
                    <a:pt x="17" y="4"/>
                    <a:pt x="17" y="9"/>
                  </a:cubicBezTo>
                  <a:cubicBezTo>
                    <a:pt x="17" y="1914"/>
                    <a:pt x="17" y="1914"/>
                    <a:pt x="17" y="1914"/>
                  </a:cubicBezTo>
                  <a:cubicBezTo>
                    <a:pt x="17" y="1919"/>
                    <a:pt x="13" y="1923"/>
                    <a:pt x="9" y="1923"/>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6" name="line"/>
            <p:cNvSpPr>
              <a:spLocks/>
            </p:cNvSpPr>
            <p:nvPr/>
          </p:nvSpPr>
          <p:spPr bwMode="auto">
            <a:xfrm>
              <a:off x="3820314" y="1790009"/>
              <a:ext cx="1443896" cy="4662107"/>
            </a:xfrm>
            <a:custGeom>
              <a:avLst/>
              <a:gdLst>
                <a:gd name="T0" fmla="*/ 8 w 468"/>
                <a:gd name="T1" fmla="*/ 1513 h 1513"/>
                <a:gd name="T2" fmla="*/ 0 w 468"/>
                <a:gd name="T3" fmla="*/ 1504 h 1513"/>
                <a:gd name="T4" fmla="*/ 0 w 468"/>
                <a:gd name="T5" fmla="*/ 152 h 1513"/>
                <a:gd name="T6" fmla="*/ 150 w 468"/>
                <a:gd name="T7" fmla="*/ 0 h 1513"/>
                <a:gd name="T8" fmla="*/ 460 w 468"/>
                <a:gd name="T9" fmla="*/ 0 h 1513"/>
                <a:gd name="T10" fmla="*/ 468 w 468"/>
                <a:gd name="T11" fmla="*/ 9 h 1513"/>
                <a:gd name="T12" fmla="*/ 460 w 468"/>
                <a:gd name="T13" fmla="*/ 18 h 1513"/>
                <a:gd name="T14" fmla="*/ 150 w 468"/>
                <a:gd name="T15" fmla="*/ 18 h 1513"/>
                <a:gd name="T16" fmla="*/ 17 w 468"/>
                <a:gd name="T17" fmla="*/ 152 h 1513"/>
                <a:gd name="T18" fmla="*/ 17 w 468"/>
                <a:gd name="T19" fmla="*/ 1504 h 1513"/>
                <a:gd name="T20" fmla="*/ 8 w 468"/>
                <a:gd name="T21" fmla="*/ 1513 h 1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8" h="1513">
                  <a:moveTo>
                    <a:pt x="8" y="1513"/>
                  </a:moveTo>
                  <a:cubicBezTo>
                    <a:pt x="3" y="1513"/>
                    <a:pt x="0" y="1509"/>
                    <a:pt x="0" y="1504"/>
                  </a:cubicBezTo>
                  <a:cubicBezTo>
                    <a:pt x="0" y="152"/>
                    <a:pt x="0" y="152"/>
                    <a:pt x="0" y="152"/>
                  </a:cubicBezTo>
                  <a:cubicBezTo>
                    <a:pt x="0" y="68"/>
                    <a:pt x="67" y="0"/>
                    <a:pt x="150" y="0"/>
                  </a:cubicBezTo>
                  <a:cubicBezTo>
                    <a:pt x="460" y="0"/>
                    <a:pt x="460" y="0"/>
                    <a:pt x="460" y="0"/>
                  </a:cubicBezTo>
                  <a:cubicBezTo>
                    <a:pt x="465" y="0"/>
                    <a:pt x="468" y="4"/>
                    <a:pt x="468" y="9"/>
                  </a:cubicBezTo>
                  <a:cubicBezTo>
                    <a:pt x="468" y="14"/>
                    <a:pt x="465" y="18"/>
                    <a:pt x="460" y="18"/>
                  </a:cubicBezTo>
                  <a:cubicBezTo>
                    <a:pt x="150" y="18"/>
                    <a:pt x="150" y="18"/>
                    <a:pt x="150" y="18"/>
                  </a:cubicBezTo>
                  <a:cubicBezTo>
                    <a:pt x="77" y="18"/>
                    <a:pt x="17" y="78"/>
                    <a:pt x="17" y="152"/>
                  </a:cubicBezTo>
                  <a:cubicBezTo>
                    <a:pt x="17" y="1504"/>
                    <a:pt x="17" y="1504"/>
                    <a:pt x="17" y="1504"/>
                  </a:cubicBezTo>
                  <a:cubicBezTo>
                    <a:pt x="17" y="1509"/>
                    <a:pt x="13" y="1513"/>
                    <a:pt x="8" y="1513"/>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7" name="line"/>
            <p:cNvSpPr>
              <a:spLocks/>
            </p:cNvSpPr>
            <p:nvPr/>
          </p:nvSpPr>
          <p:spPr bwMode="auto">
            <a:xfrm>
              <a:off x="2540875" y="2917063"/>
              <a:ext cx="1054632" cy="3535054"/>
            </a:xfrm>
            <a:custGeom>
              <a:avLst/>
              <a:gdLst>
                <a:gd name="T0" fmla="*/ 333 w 342"/>
                <a:gd name="T1" fmla="*/ 1147 h 1147"/>
                <a:gd name="T2" fmla="*/ 325 w 342"/>
                <a:gd name="T3" fmla="*/ 1138 h 1147"/>
                <a:gd name="T4" fmla="*/ 325 w 342"/>
                <a:gd name="T5" fmla="*/ 151 h 1147"/>
                <a:gd name="T6" fmla="*/ 191 w 342"/>
                <a:gd name="T7" fmla="*/ 17 h 1147"/>
                <a:gd name="T8" fmla="*/ 9 w 342"/>
                <a:gd name="T9" fmla="*/ 17 h 1147"/>
                <a:gd name="T10" fmla="*/ 0 w 342"/>
                <a:gd name="T11" fmla="*/ 8 h 1147"/>
                <a:gd name="T12" fmla="*/ 9 w 342"/>
                <a:gd name="T13" fmla="*/ 0 h 1147"/>
                <a:gd name="T14" fmla="*/ 191 w 342"/>
                <a:gd name="T15" fmla="*/ 0 h 1147"/>
                <a:gd name="T16" fmla="*/ 342 w 342"/>
                <a:gd name="T17" fmla="*/ 151 h 1147"/>
                <a:gd name="T18" fmla="*/ 342 w 342"/>
                <a:gd name="T19" fmla="*/ 1138 h 1147"/>
                <a:gd name="T20" fmla="*/ 333 w 342"/>
                <a:gd name="T21" fmla="*/ 1147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2" h="1147">
                  <a:moveTo>
                    <a:pt x="333" y="1147"/>
                  </a:moveTo>
                  <a:cubicBezTo>
                    <a:pt x="329" y="1147"/>
                    <a:pt x="325" y="1143"/>
                    <a:pt x="325" y="1138"/>
                  </a:cubicBezTo>
                  <a:cubicBezTo>
                    <a:pt x="325" y="151"/>
                    <a:pt x="325" y="151"/>
                    <a:pt x="325" y="151"/>
                  </a:cubicBezTo>
                  <a:cubicBezTo>
                    <a:pt x="325" y="77"/>
                    <a:pt x="265" y="17"/>
                    <a:pt x="191" y="17"/>
                  </a:cubicBezTo>
                  <a:cubicBezTo>
                    <a:pt x="9" y="17"/>
                    <a:pt x="9" y="17"/>
                    <a:pt x="9" y="17"/>
                  </a:cubicBezTo>
                  <a:cubicBezTo>
                    <a:pt x="4" y="17"/>
                    <a:pt x="0" y="13"/>
                    <a:pt x="0" y="8"/>
                  </a:cubicBezTo>
                  <a:cubicBezTo>
                    <a:pt x="0" y="4"/>
                    <a:pt x="4" y="0"/>
                    <a:pt x="9" y="0"/>
                  </a:cubicBezTo>
                  <a:cubicBezTo>
                    <a:pt x="191" y="0"/>
                    <a:pt x="191" y="0"/>
                    <a:pt x="191" y="0"/>
                  </a:cubicBezTo>
                  <a:cubicBezTo>
                    <a:pt x="274" y="0"/>
                    <a:pt x="342" y="67"/>
                    <a:pt x="342" y="151"/>
                  </a:cubicBezTo>
                  <a:cubicBezTo>
                    <a:pt x="342" y="1138"/>
                    <a:pt x="342" y="1138"/>
                    <a:pt x="342" y="1138"/>
                  </a:cubicBezTo>
                  <a:cubicBezTo>
                    <a:pt x="342" y="1143"/>
                    <a:pt x="338" y="1147"/>
                    <a:pt x="333" y="1147"/>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8" name="line"/>
            <p:cNvSpPr>
              <a:spLocks/>
            </p:cNvSpPr>
            <p:nvPr/>
          </p:nvSpPr>
          <p:spPr bwMode="auto">
            <a:xfrm>
              <a:off x="3907823" y="2642466"/>
              <a:ext cx="1228141" cy="3809651"/>
            </a:xfrm>
            <a:custGeom>
              <a:avLst/>
              <a:gdLst>
                <a:gd name="T0" fmla="*/ 9 w 398"/>
                <a:gd name="T1" fmla="*/ 1236 h 1236"/>
                <a:gd name="T2" fmla="*/ 0 w 398"/>
                <a:gd name="T3" fmla="*/ 1227 h 1236"/>
                <a:gd name="T4" fmla="*/ 0 w 398"/>
                <a:gd name="T5" fmla="*/ 151 h 1236"/>
                <a:gd name="T6" fmla="*/ 9 w 398"/>
                <a:gd name="T7" fmla="*/ 143 h 1236"/>
                <a:gd name="T8" fmla="*/ 142 w 398"/>
                <a:gd name="T9" fmla="*/ 9 h 1236"/>
                <a:gd name="T10" fmla="*/ 151 w 398"/>
                <a:gd name="T11" fmla="*/ 0 h 1236"/>
                <a:gd name="T12" fmla="*/ 389 w 398"/>
                <a:gd name="T13" fmla="*/ 0 h 1236"/>
                <a:gd name="T14" fmla="*/ 398 w 398"/>
                <a:gd name="T15" fmla="*/ 9 h 1236"/>
                <a:gd name="T16" fmla="*/ 389 w 398"/>
                <a:gd name="T17" fmla="*/ 18 h 1236"/>
                <a:gd name="T18" fmla="*/ 159 w 398"/>
                <a:gd name="T19" fmla="*/ 18 h 1236"/>
                <a:gd name="T20" fmla="*/ 18 w 398"/>
                <a:gd name="T21" fmla="*/ 160 h 1236"/>
                <a:gd name="T22" fmla="*/ 18 w 398"/>
                <a:gd name="T23" fmla="*/ 1227 h 1236"/>
                <a:gd name="T24" fmla="*/ 9 w 398"/>
                <a:gd name="T25" fmla="*/ 123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8" h="1236">
                  <a:moveTo>
                    <a:pt x="9" y="1236"/>
                  </a:moveTo>
                  <a:cubicBezTo>
                    <a:pt x="4" y="1236"/>
                    <a:pt x="0" y="1232"/>
                    <a:pt x="0" y="1227"/>
                  </a:cubicBezTo>
                  <a:cubicBezTo>
                    <a:pt x="0" y="151"/>
                    <a:pt x="0" y="151"/>
                    <a:pt x="0" y="151"/>
                  </a:cubicBezTo>
                  <a:cubicBezTo>
                    <a:pt x="0" y="146"/>
                    <a:pt x="4" y="143"/>
                    <a:pt x="9" y="143"/>
                  </a:cubicBezTo>
                  <a:cubicBezTo>
                    <a:pt x="83" y="143"/>
                    <a:pt x="142" y="83"/>
                    <a:pt x="142" y="9"/>
                  </a:cubicBezTo>
                  <a:cubicBezTo>
                    <a:pt x="142" y="4"/>
                    <a:pt x="146" y="0"/>
                    <a:pt x="151" y="0"/>
                  </a:cubicBezTo>
                  <a:cubicBezTo>
                    <a:pt x="389" y="0"/>
                    <a:pt x="389" y="0"/>
                    <a:pt x="389" y="0"/>
                  </a:cubicBezTo>
                  <a:cubicBezTo>
                    <a:pt x="394" y="0"/>
                    <a:pt x="398" y="4"/>
                    <a:pt x="398" y="9"/>
                  </a:cubicBezTo>
                  <a:cubicBezTo>
                    <a:pt x="398" y="14"/>
                    <a:pt x="394" y="18"/>
                    <a:pt x="389" y="18"/>
                  </a:cubicBezTo>
                  <a:cubicBezTo>
                    <a:pt x="159" y="18"/>
                    <a:pt x="159" y="18"/>
                    <a:pt x="159" y="18"/>
                  </a:cubicBezTo>
                  <a:cubicBezTo>
                    <a:pt x="155" y="94"/>
                    <a:pt x="94" y="155"/>
                    <a:pt x="18" y="160"/>
                  </a:cubicBezTo>
                  <a:cubicBezTo>
                    <a:pt x="18" y="1227"/>
                    <a:pt x="18" y="1227"/>
                    <a:pt x="18" y="1227"/>
                  </a:cubicBezTo>
                  <a:cubicBezTo>
                    <a:pt x="18" y="1232"/>
                    <a:pt x="14" y="1236"/>
                    <a:pt x="9" y="1236"/>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9" name="line"/>
            <p:cNvSpPr>
              <a:spLocks/>
            </p:cNvSpPr>
            <p:nvPr/>
          </p:nvSpPr>
          <p:spPr bwMode="auto">
            <a:xfrm>
              <a:off x="2263261" y="1710045"/>
              <a:ext cx="1428808" cy="4742072"/>
            </a:xfrm>
            <a:custGeom>
              <a:avLst/>
              <a:gdLst>
                <a:gd name="T0" fmla="*/ 454 w 463"/>
                <a:gd name="T1" fmla="*/ 1539 h 1539"/>
                <a:gd name="T2" fmla="*/ 445 w 463"/>
                <a:gd name="T3" fmla="*/ 1530 h 1539"/>
                <a:gd name="T4" fmla="*/ 445 w 463"/>
                <a:gd name="T5" fmla="*/ 159 h 1539"/>
                <a:gd name="T6" fmla="*/ 303 w 463"/>
                <a:gd name="T7" fmla="*/ 18 h 1539"/>
                <a:gd name="T8" fmla="*/ 9 w 463"/>
                <a:gd name="T9" fmla="*/ 18 h 1539"/>
                <a:gd name="T10" fmla="*/ 0 w 463"/>
                <a:gd name="T11" fmla="*/ 9 h 1539"/>
                <a:gd name="T12" fmla="*/ 9 w 463"/>
                <a:gd name="T13" fmla="*/ 0 h 1539"/>
                <a:gd name="T14" fmla="*/ 312 w 463"/>
                <a:gd name="T15" fmla="*/ 0 h 1539"/>
                <a:gd name="T16" fmla="*/ 320 w 463"/>
                <a:gd name="T17" fmla="*/ 9 h 1539"/>
                <a:gd name="T18" fmla="*/ 454 w 463"/>
                <a:gd name="T19" fmla="*/ 142 h 1539"/>
                <a:gd name="T20" fmla="*/ 463 w 463"/>
                <a:gd name="T21" fmla="*/ 151 h 1539"/>
                <a:gd name="T22" fmla="*/ 463 w 463"/>
                <a:gd name="T23" fmla="*/ 1530 h 1539"/>
                <a:gd name="T24" fmla="*/ 454 w 463"/>
                <a:gd name="T25" fmla="*/ 1539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3" h="1539">
                  <a:moveTo>
                    <a:pt x="454" y="1539"/>
                  </a:moveTo>
                  <a:cubicBezTo>
                    <a:pt x="449" y="1539"/>
                    <a:pt x="445" y="1535"/>
                    <a:pt x="445" y="1530"/>
                  </a:cubicBezTo>
                  <a:cubicBezTo>
                    <a:pt x="445" y="159"/>
                    <a:pt x="445" y="159"/>
                    <a:pt x="445" y="159"/>
                  </a:cubicBezTo>
                  <a:cubicBezTo>
                    <a:pt x="369" y="155"/>
                    <a:pt x="308" y="94"/>
                    <a:pt x="303" y="18"/>
                  </a:cubicBezTo>
                  <a:cubicBezTo>
                    <a:pt x="9" y="18"/>
                    <a:pt x="9" y="18"/>
                    <a:pt x="9" y="18"/>
                  </a:cubicBezTo>
                  <a:cubicBezTo>
                    <a:pt x="4" y="18"/>
                    <a:pt x="0" y="14"/>
                    <a:pt x="0" y="9"/>
                  </a:cubicBezTo>
                  <a:cubicBezTo>
                    <a:pt x="0" y="4"/>
                    <a:pt x="4" y="0"/>
                    <a:pt x="9" y="0"/>
                  </a:cubicBezTo>
                  <a:cubicBezTo>
                    <a:pt x="312" y="0"/>
                    <a:pt x="312" y="0"/>
                    <a:pt x="312" y="0"/>
                  </a:cubicBezTo>
                  <a:cubicBezTo>
                    <a:pt x="317" y="0"/>
                    <a:pt x="320" y="4"/>
                    <a:pt x="320" y="9"/>
                  </a:cubicBezTo>
                  <a:cubicBezTo>
                    <a:pt x="320" y="83"/>
                    <a:pt x="380" y="142"/>
                    <a:pt x="454" y="142"/>
                  </a:cubicBezTo>
                  <a:cubicBezTo>
                    <a:pt x="459" y="142"/>
                    <a:pt x="463" y="146"/>
                    <a:pt x="463" y="151"/>
                  </a:cubicBezTo>
                  <a:cubicBezTo>
                    <a:pt x="463" y="1530"/>
                    <a:pt x="463" y="1530"/>
                    <a:pt x="463" y="1530"/>
                  </a:cubicBezTo>
                  <a:cubicBezTo>
                    <a:pt x="463" y="1535"/>
                    <a:pt x="459" y="1539"/>
                    <a:pt x="454" y="1539"/>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0" name="line"/>
            <p:cNvSpPr>
              <a:spLocks/>
            </p:cNvSpPr>
            <p:nvPr/>
          </p:nvSpPr>
          <p:spPr bwMode="auto">
            <a:xfrm>
              <a:off x="3830875" y="2337694"/>
              <a:ext cx="505439" cy="502422"/>
            </a:xfrm>
            <a:custGeom>
              <a:avLst/>
              <a:gdLst>
                <a:gd name="T0" fmla="*/ 9 w 164"/>
                <a:gd name="T1" fmla="*/ 163 h 163"/>
                <a:gd name="T2" fmla="*/ 0 w 164"/>
                <a:gd name="T3" fmla="*/ 155 h 163"/>
                <a:gd name="T4" fmla="*/ 9 w 164"/>
                <a:gd name="T5" fmla="*/ 146 h 163"/>
                <a:gd name="T6" fmla="*/ 146 w 164"/>
                <a:gd name="T7" fmla="*/ 8 h 163"/>
                <a:gd name="T8" fmla="*/ 155 w 164"/>
                <a:gd name="T9" fmla="*/ 0 h 163"/>
                <a:gd name="T10" fmla="*/ 164 w 164"/>
                <a:gd name="T11" fmla="*/ 8 h 163"/>
                <a:gd name="T12" fmla="*/ 9 w 164"/>
                <a:gd name="T13" fmla="*/ 163 h 163"/>
              </a:gdLst>
              <a:ahLst/>
              <a:cxnLst>
                <a:cxn ang="0">
                  <a:pos x="T0" y="T1"/>
                </a:cxn>
                <a:cxn ang="0">
                  <a:pos x="T2" y="T3"/>
                </a:cxn>
                <a:cxn ang="0">
                  <a:pos x="T4" y="T5"/>
                </a:cxn>
                <a:cxn ang="0">
                  <a:pos x="T6" y="T7"/>
                </a:cxn>
                <a:cxn ang="0">
                  <a:pos x="T8" y="T9"/>
                </a:cxn>
                <a:cxn ang="0">
                  <a:pos x="T10" y="T11"/>
                </a:cxn>
                <a:cxn ang="0">
                  <a:pos x="T12" y="T13"/>
                </a:cxn>
              </a:cxnLst>
              <a:rect l="0" t="0" r="r" b="b"/>
              <a:pathLst>
                <a:path w="164" h="163">
                  <a:moveTo>
                    <a:pt x="9" y="163"/>
                  </a:moveTo>
                  <a:cubicBezTo>
                    <a:pt x="4" y="163"/>
                    <a:pt x="0" y="159"/>
                    <a:pt x="0" y="155"/>
                  </a:cubicBezTo>
                  <a:cubicBezTo>
                    <a:pt x="0" y="150"/>
                    <a:pt x="4" y="146"/>
                    <a:pt x="9" y="146"/>
                  </a:cubicBezTo>
                  <a:cubicBezTo>
                    <a:pt x="85" y="146"/>
                    <a:pt x="146" y="84"/>
                    <a:pt x="146" y="8"/>
                  </a:cubicBezTo>
                  <a:cubicBezTo>
                    <a:pt x="146" y="4"/>
                    <a:pt x="150" y="0"/>
                    <a:pt x="155" y="0"/>
                  </a:cubicBezTo>
                  <a:cubicBezTo>
                    <a:pt x="160" y="0"/>
                    <a:pt x="164" y="4"/>
                    <a:pt x="164" y="8"/>
                  </a:cubicBezTo>
                  <a:cubicBezTo>
                    <a:pt x="164" y="94"/>
                    <a:pt x="94" y="163"/>
                    <a:pt x="9" y="163"/>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1" name="line"/>
            <p:cNvSpPr>
              <a:spLocks/>
            </p:cNvSpPr>
            <p:nvPr/>
          </p:nvSpPr>
          <p:spPr bwMode="auto">
            <a:xfrm>
              <a:off x="3925928" y="3371203"/>
              <a:ext cx="706106" cy="440562"/>
            </a:xfrm>
            <a:custGeom>
              <a:avLst/>
              <a:gdLst>
                <a:gd name="T0" fmla="*/ 56 w 229"/>
                <a:gd name="T1" fmla="*/ 143 h 143"/>
                <a:gd name="T2" fmla="*/ 8 w 229"/>
                <a:gd name="T3" fmla="*/ 136 h 143"/>
                <a:gd name="T4" fmla="*/ 2 w 229"/>
                <a:gd name="T5" fmla="*/ 125 h 143"/>
                <a:gd name="T6" fmla="*/ 12 w 229"/>
                <a:gd name="T7" fmla="*/ 119 h 143"/>
                <a:gd name="T8" fmla="*/ 211 w 229"/>
                <a:gd name="T9" fmla="*/ 8 h 143"/>
                <a:gd name="T10" fmla="*/ 222 w 229"/>
                <a:gd name="T11" fmla="*/ 2 h 143"/>
                <a:gd name="T12" fmla="*/ 228 w 229"/>
                <a:gd name="T13" fmla="*/ 12 h 143"/>
                <a:gd name="T14" fmla="*/ 56 w 229"/>
                <a:gd name="T15" fmla="*/ 143 h 1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43">
                  <a:moveTo>
                    <a:pt x="56" y="143"/>
                  </a:moveTo>
                  <a:cubicBezTo>
                    <a:pt x="40" y="143"/>
                    <a:pt x="24" y="140"/>
                    <a:pt x="8" y="136"/>
                  </a:cubicBezTo>
                  <a:cubicBezTo>
                    <a:pt x="3" y="135"/>
                    <a:pt x="0" y="130"/>
                    <a:pt x="2" y="125"/>
                  </a:cubicBezTo>
                  <a:cubicBezTo>
                    <a:pt x="3" y="121"/>
                    <a:pt x="8" y="118"/>
                    <a:pt x="12" y="119"/>
                  </a:cubicBezTo>
                  <a:cubicBezTo>
                    <a:pt x="98" y="143"/>
                    <a:pt x="187" y="93"/>
                    <a:pt x="211" y="8"/>
                  </a:cubicBezTo>
                  <a:cubicBezTo>
                    <a:pt x="212" y="3"/>
                    <a:pt x="217" y="0"/>
                    <a:pt x="222" y="2"/>
                  </a:cubicBezTo>
                  <a:cubicBezTo>
                    <a:pt x="226" y="3"/>
                    <a:pt x="229" y="8"/>
                    <a:pt x="228" y="12"/>
                  </a:cubicBezTo>
                  <a:cubicBezTo>
                    <a:pt x="205" y="91"/>
                    <a:pt x="134" y="143"/>
                    <a:pt x="56" y="143"/>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2" name="line"/>
            <p:cNvSpPr>
              <a:spLocks/>
            </p:cNvSpPr>
            <p:nvPr/>
          </p:nvSpPr>
          <p:spPr bwMode="auto">
            <a:xfrm>
              <a:off x="3034243" y="1160851"/>
              <a:ext cx="734773" cy="455649"/>
            </a:xfrm>
            <a:custGeom>
              <a:avLst/>
              <a:gdLst>
                <a:gd name="T0" fmla="*/ 180 w 238"/>
                <a:gd name="T1" fmla="*/ 147 h 148"/>
                <a:gd name="T2" fmla="*/ 1 w 238"/>
                <a:gd name="T3" fmla="*/ 12 h 148"/>
                <a:gd name="T4" fmla="*/ 7 w 238"/>
                <a:gd name="T5" fmla="*/ 1 h 148"/>
                <a:gd name="T6" fmla="*/ 18 w 238"/>
                <a:gd name="T7" fmla="*/ 7 h 148"/>
                <a:gd name="T8" fmla="*/ 226 w 238"/>
                <a:gd name="T9" fmla="*/ 123 h 148"/>
                <a:gd name="T10" fmla="*/ 237 w 238"/>
                <a:gd name="T11" fmla="*/ 129 h 148"/>
                <a:gd name="T12" fmla="*/ 231 w 238"/>
                <a:gd name="T13" fmla="*/ 139 h 148"/>
                <a:gd name="T14" fmla="*/ 180 w 238"/>
                <a:gd name="T15" fmla="*/ 147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8" h="148">
                  <a:moveTo>
                    <a:pt x="180" y="147"/>
                  </a:moveTo>
                  <a:cubicBezTo>
                    <a:pt x="99" y="147"/>
                    <a:pt x="25" y="93"/>
                    <a:pt x="1" y="12"/>
                  </a:cubicBezTo>
                  <a:cubicBezTo>
                    <a:pt x="0" y="7"/>
                    <a:pt x="3" y="2"/>
                    <a:pt x="7" y="1"/>
                  </a:cubicBezTo>
                  <a:cubicBezTo>
                    <a:pt x="12" y="0"/>
                    <a:pt x="17" y="2"/>
                    <a:pt x="18" y="7"/>
                  </a:cubicBezTo>
                  <a:cubicBezTo>
                    <a:pt x="43" y="96"/>
                    <a:pt x="137" y="148"/>
                    <a:pt x="226" y="123"/>
                  </a:cubicBezTo>
                  <a:cubicBezTo>
                    <a:pt x="231" y="122"/>
                    <a:pt x="235" y="124"/>
                    <a:pt x="237" y="129"/>
                  </a:cubicBezTo>
                  <a:cubicBezTo>
                    <a:pt x="238" y="133"/>
                    <a:pt x="235" y="138"/>
                    <a:pt x="231" y="139"/>
                  </a:cubicBezTo>
                  <a:cubicBezTo>
                    <a:pt x="214" y="144"/>
                    <a:pt x="197" y="147"/>
                    <a:pt x="180" y="147"/>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3" name="line"/>
            <p:cNvSpPr>
              <a:spLocks/>
            </p:cNvSpPr>
            <p:nvPr/>
          </p:nvSpPr>
          <p:spPr bwMode="auto">
            <a:xfrm>
              <a:off x="3111191" y="2411623"/>
              <a:ext cx="580878" cy="478281"/>
            </a:xfrm>
            <a:custGeom>
              <a:avLst/>
              <a:gdLst>
                <a:gd name="T0" fmla="*/ 178 w 188"/>
                <a:gd name="T1" fmla="*/ 155 h 155"/>
                <a:gd name="T2" fmla="*/ 170 w 188"/>
                <a:gd name="T3" fmla="*/ 148 h 155"/>
                <a:gd name="T4" fmla="*/ 11 w 188"/>
                <a:gd name="T5" fmla="*/ 30 h 155"/>
                <a:gd name="T6" fmla="*/ 1 w 188"/>
                <a:gd name="T7" fmla="*/ 23 h 155"/>
                <a:gd name="T8" fmla="*/ 8 w 188"/>
                <a:gd name="T9" fmla="*/ 13 h 155"/>
                <a:gd name="T10" fmla="*/ 187 w 188"/>
                <a:gd name="T11" fmla="*/ 145 h 155"/>
                <a:gd name="T12" fmla="*/ 180 w 188"/>
                <a:gd name="T13" fmla="*/ 155 h 155"/>
                <a:gd name="T14" fmla="*/ 178 w 188"/>
                <a:gd name="T15" fmla="*/ 155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8" h="155">
                  <a:moveTo>
                    <a:pt x="178" y="155"/>
                  </a:moveTo>
                  <a:cubicBezTo>
                    <a:pt x="174" y="155"/>
                    <a:pt x="170" y="152"/>
                    <a:pt x="170" y="148"/>
                  </a:cubicBezTo>
                  <a:cubicBezTo>
                    <a:pt x="158" y="72"/>
                    <a:pt x="87" y="19"/>
                    <a:pt x="11" y="30"/>
                  </a:cubicBezTo>
                  <a:cubicBezTo>
                    <a:pt x="6" y="31"/>
                    <a:pt x="2" y="28"/>
                    <a:pt x="1" y="23"/>
                  </a:cubicBezTo>
                  <a:cubicBezTo>
                    <a:pt x="0" y="18"/>
                    <a:pt x="4" y="14"/>
                    <a:pt x="8" y="13"/>
                  </a:cubicBezTo>
                  <a:cubicBezTo>
                    <a:pt x="94" y="0"/>
                    <a:pt x="174" y="60"/>
                    <a:pt x="187" y="145"/>
                  </a:cubicBezTo>
                  <a:cubicBezTo>
                    <a:pt x="188" y="150"/>
                    <a:pt x="184" y="154"/>
                    <a:pt x="180" y="155"/>
                  </a:cubicBezTo>
                  <a:cubicBezTo>
                    <a:pt x="179" y="155"/>
                    <a:pt x="179" y="155"/>
                    <a:pt x="178" y="155"/>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4" name="line"/>
            <p:cNvSpPr>
              <a:spLocks/>
            </p:cNvSpPr>
            <p:nvPr/>
          </p:nvSpPr>
          <p:spPr bwMode="auto">
            <a:xfrm>
              <a:off x="3730024" y="1178957"/>
              <a:ext cx="980702" cy="315334"/>
            </a:xfrm>
            <a:custGeom>
              <a:avLst/>
              <a:gdLst>
                <a:gd name="T0" fmla="*/ 139 w 318"/>
                <a:gd name="T1" fmla="*/ 102 h 102"/>
                <a:gd name="T2" fmla="*/ 4 w 318"/>
                <a:gd name="T3" fmla="*/ 55 h 102"/>
                <a:gd name="T4" fmla="*/ 3 w 318"/>
                <a:gd name="T5" fmla="*/ 43 h 102"/>
                <a:gd name="T6" fmla="*/ 15 w 318"/>
                <a:gd name="T7" fmla="*/ 42 h 102"/>
                <a:gd name="T8" fmla="*/ 166 w 318"/>
                <a:gd name="T9" fmla="*/ 83 h 102"/>
                <a:gd name="T10" fmla="*/ 302 w 318"/>
                <a:gd name="T11" fmla="*/ 5 h 102"/>
                <a:gd name="T12" fmla="*/ 314 w 318"/>
                <a:gd name="T13" fmla="*/ 3 h 102"/>
                <a:gd name="T14" fmla="*/ 315 w 318"/>
                <a:gd name="T15" fmla="*/ 15 h 102"/>
                <a:gd name="T16" fmla="*/ 168 w 318"/>
                <a:gd name="T17" fmla="*/ 100 h 102"/>
                <a:gd name="T18" fmla="*/ 139 w 318"/>
                <a:gd name="T1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102">
                  <a:moveTo>
                    <a:pt x="139" y="102"/>
                  </a:moveTo>
                  <a:cubicBezTo>
                    <a:pt x="90" y="102"/>
                    <a:pt x="43" y="86"/>
                    <a:pt x="4" y="55"/>
                  </a:cubicBezTo>
                  <a:cubicBezTo>
                    <a:pt x="0" y="53"/>
                    <a:pt x="0" y="47"/>
                    <a:pt x="3" y="43"/>
                  </a:cubicBezTo>
                  <a:cubicBezTo>
                    <a:pt x="5" y="40"/>
                    <a:pt x="11" y="39"/>
                    <a:pt x="15" y="42"/>
                  </a:cubicBezTo>
                  <a:cubicBezTo>
                    <a:pt x="58" y="75"/>
                    <a:pt x="112" y="90"/>
                    <a:pt x="166" y="83"/>
                  </a:cubicBezTo>
                  <a:cubicBezTo>
                    <a:pt x="220" y="76"/>
                    <a:pt x="268" y="48"/>
                    <a:pt x="302" y="5"/>
                  </a:cubicBezTo>
                  <a:cubicBezTo>
                    <a:pt x="305" y="1"/>
                    <a:pt x="310" y="0"/>
                    <a:pt x="314" y="3"/>
                  </a:cubicBezTo>
                  <a:cubicBezTo>
                    <a:pt x="317" y="6"/>
                    <a:pt x="318" y="11"/>
                    <a:pt x="315" y="15"/>
                  </a:cubicBezTo>
                  <a:cubicBezTo>
                    <a:pt x="279" y="62"/>
                    <a:pt x="227" y="92"/>
                    <a:pt x="168" y="100"/>
                  </a:cubicBezTo>
                  <a:cubicBezTo>
                    <a:pt x="158" y="101"/>
                    <a:pt x="149" y="102"/>
                    <a:pt x="139" y="102"/>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5" name="line"/>
            <p:cNvSpPr>
              <a:spLocks/>
            </p:cNvSpPr>
            <p:nvPr/>
          </p:nvSpPr>
          <p:spPr bwMode="auto">
            <a:xfrm>
              <a:off x="3081016" y="3188642"/>
              <a:ext cx="496387" cy="354562"/>
            </a:xfrm>
            <a:custGeom>
              <a:avLst/>
              <a:gdLst>
                <a:gd name="T0" fmla="*/ 9 w 161"/>
                <a:gd name="T1" fmla="*/ 115 h 115"/>
                <a:gd name="T2" fmla="*/ 7 w 161"/>
                <a:gd name="T3" fmla="*/ 115 h 115"/>
                <a:gd name="T4" fmla="*/ 1 w 161"/>
                <a:gd name="T5" fmla="*/ 104 h 115"/>
                <a:gd name="T6" fmla="*/ 154 w 161"/>
                <a:gd name="T7" fmla="*/ 18 h 115"/>
                <a:gd name="T8" fmla="*/ 160 w 161"/>
                <a:gd name="T9" fmla="*/ 29 h 115"/>
                <a:gd name="T10" fmla="*/ 149 w 161"/>
                <a:gd name="T11" fmla="*/ 35 h 115"/>
                <a:gd name="T12" fmla="*/ 68 w 161"/>
                <a:gd name="T13" fmla="*/ 45 h 115"/>
                <a:gd name="T14" fmla="*/ 18 w 161"/>
                <a:gd name="T15" fmla="*/ 109 h 115"/>
                <a:gd name="T16" fmla="*/ 9 w 161"/>
                <a:gd name="T1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115">
                  <a:moveTo>
                    <a:pt x="9" y="115"/>
                  </a:moveTo>
                  <a:cubicBezTo>
                    <a:pt x="9" y="115"/>
                    <a:pt x="8" y="115"/>
                    <a:pt x="7" y="115"/>
                  </a:cubicBezTo>
                  <a:cubicBezTo>
                    <a:pt x="2" y="114"/>
                    <a:pt x="0" y="109"/>
                    <a:pt x="1" y="104"/>
                  </a:cubicBezTo>
                  <a:cubicBezTo>
                    <a:pt x="20" y="38"/>
                    <a:pt x="88" y="0"/>
                    <a:pt x="154" y="18"/>
                  </a:cubicBezTo>
                  <a:cubicBezTo>
                    <a:pt x="159" y="20"/>
                    <a:pt x="161" y="24"/>
                    <a:pt x="160" y="29"/>
                  </a:cubicBezTo>
                  <a:cubicBezTo>
                    <a:pt x="159" y="33"/>
                    <a:pt x="154" y="36"/>
                    <a:pt x="149" y="35"/>
                  </a:cubicBezTo>
                  <a:cubicBezTo>
                    <a:pt x="122" y="27"/>
                    <a:pt x="93" y="31"/>
                    <a:pt x="68" y="45"/>
                  </a:cubicBezTo>
                  <a:cubicBezTo>
                    <a:pt x="43" y="59"/>
                    <a:pt x="25" y="81"/>
                    <a:pt x="18" y="109"/>
                  </a:cubicBezTo>
                  <a:cubicBezTo>
                    <a:pt x="17" y="113"/>
                    <a:pt x="13" y="115"/>
                    <a:pt x="9" y="115"/>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sp>
        <p:nvSpPr>
          <p:cNvPr id="136" name="circle"/>
          <p:cNvSpPr>
            <a:spLocks noChangeArrowheads="1"/>
          </p:cNvSpPr>
          <p:nvPr/>
        </p:nvSpPr>
        <p:spPr bwMode="auto">
          <a:xfrm>
            <a:off x="1558075" y="417502"/>
            <a:ext cx="924878" cy="924878"/>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7" name="circle"/>
          <p:cNvSpPr>
            <a:spLocks noChangeArrowheads="1"/>
          </p:cNvSpPr>
          <p:nvPr/>
        </p:nvSpPr>
        <p:spPr bwMode="auto">
          <a:xfrm>
            <a:off x="2988391" y="1606414"/>
            <a:ext cx="840387" cy="838877"/>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8" name="circle"/>
          <p:cNvSpPr>
            <a:spLocks noChangeArrowheads="1"/>
          </p:cNvSpPr>
          <p:nvPr/>
        </p:nvSpPr>
        <p:spPr bwMode="auto">
          <a:xfrm>
            <a:off x="236390" y="1490239"/>
            <a:ext cx="911299" cy="911299"/>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9" name="circle"/>
          <p:cNvSpPr>
            <a:spLocks noChangeArrowheads="1"/>
          </p:cNvSpPr>
          <p:nvPr/>
        </p:nvSpPr>
        <p:spPr bwMode="auto">
          <a:xfrm>
            <a:off x="3041198" y="2540345"/>
            <a:ext cx="663860" cy="662352"/>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0" name="circle"/>
          <p:cNvSpPr>
            <a:spLocks noChangeArrowheads="1"/>
          </p:cNvSpPr>
          <p:nvPr/>
        </p:nvSpPr>
        <p:spPr bwMode="auto">
          <a:xfrm>
            <a:off x="495899" y="2820977"/>
            <a:ext cx="663860" cy="665369"/>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1" name="circle"/>
          <p:cNvSpPr>
            <a:spLocks noChangeArrowheads="1"/>
          </p:cNvSpPr>
          <p:nvPr/>
        </p:nvSpPr>
        <p:spPr bwMode="auto">
          <a:xfrm>
            <a:off x="2300391" y="2152590"/>
            <a:ext cx="602001" cy="600491"/>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2" name="circle"/>
          <p:cNvSpPr>
            <a:spLocks noChangeArrowheads="1"/>
          </p:cNvSpPr>
          <p:nvPr/>
        </p:nvSpPr>
        <p:spPr bwMode="auto">
          <a:xfrm>
            <a:off x="2562917" y="3160450"/>
            <a:ext cx="639720" cy="641229"/>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3" name="circle"/>
          <p:cNvSpPr>
            <a:spLocks noChangeArrowheads="1"/>
          </p:cNvSpPr>
          <p:nvPr/>
        </p:nvSpPr>
        <p:spPr bwMode="auto">
          <a:xfrm>
            <a:off x="962110" y="2226520"/>
            <a:ext cx="694035" cy="695545"/>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4" name="circle"/>
          <p:cNvSpPr>
            <a:spLocks noChangeArrowheads="1"/>
          </p:cNvSpPr>
          <p:nvPr/>
        </p:nvSpPr>
        <p:spPr bwMode="auto">
          <a:xfrm>
            <a:off x="847443" y="849010"/>
            <a:ext cx="675930" cy="674422"/>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5" name="circle"/>
          <p:cNvSpPr>
            <a:spLocks noChangeArrowheads="1"/>
          </p:cNvSpPr>
          <p:nvPr/>
        </p:nvSpPr>
        <p:spPr bwMode="auto">
          <a:xfrm>
            <a:off x="2552592" y="781116"/>
            <a:ext cx="820772" cy="819264"/>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6" name="circle"/>
          <p:cNvSpPr>
            <a:spLocks noChangeArrowheads="1"/>
          </p:cNvSpPr>
          <p:nvPr/>
        </p:nvSpPr>
        <p:spPr bwMode="auto">
          <a:xfrm>
            <a:off x="1070742" y="3356590"/>
            <a:ext cx="564281" cy="564281"/>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nvGrpSpPr>
          <p:cNvPr id="147" name="people"/>
          <p:cNvGrpSpPr/>
          <p:nvPr/>
        </p:nvGrpSpPr>
        <p:grpSpPr>
          <a:xfrm>
            <a:off x="3084952" y="1776906"/>
            <a:ext cx="647265" cy="434526"/>
            <a:chOff x="4811577" y="1568220"/>
            <a:chExt cx="647265" cy="434526"/>
          </a:xfrm>
        </p:grpSpPr>
        <p:sp>
          <p:nvSpPr>
            <p:cNvPr id="148" name="Freeform 29"/>
            <p:cNvSpPr>
              <a:spLocks/>
            </p:cNvSpPr>
            <p:nvPr/>
          </p:nvSpPr>
          <p:spPr bwMode="auto">
            <a:xfrm>
              <a:off x="4811577" y="1568220"/>
              <a:ext cx="478281" cy="434526"/>
            </a:xfrm>
            <a:custGeom>
              <a:avLst/>
              <a:gdLst>
                <a:gd name="T0" fmla="*/ 154 w 155"/>
                <a:gd name="T1" fmla="*/ 136 h 141"/>
                <a:gd name="T2" fmla="*/ 102 w 155"/>
                <a:gd name="T3" fmla="*/ 94 h 141"/>
                <a:gd name="T4" fmla="*/ 91 w 155"/>
                <a:gd name="T5" fmla="*/ 95 h 141"/>
                <a:gd name="T6" fmla="*/ 91 w 155"/>
                <a:gd name="T7" fmla="*/ 92 h 141"/>
                <a:gd name="T8" fmla="*/ 114 w 155"/>
                <a:gd name="T9" fmla="*/ 48 h 141"/>
                <a:gd name="T10" fmla="*/ 77 w 155"/>
                <a:gd name="T11" fmla="*/ 0 h 141"/>
                <a:gd name="T12" fmla="*/ 41 w 155"/>
                <a:gd name="T13" fmla="*/ 48 h 141"/>
                <a:gd name="T14" fmla="*/ 64 w 155"/>
                <a:gd name="T15" fmla="*/ 92 h 141"/>
                <a:gd name="T16" fmla="*/ 64 w 155"/>
                <a:gd name="T17" fmla="*/ 95 h 141"/>
                <a:gd name="T18" fmla="*/ 53 w 155"/>
                <a:gd name="T19" fmla="*/ 94 h 141"/>
                <a:gd name="T20" fmla="*/ 1 w 155"/>
                <a:gd name="T21" fmla="*/ 136 h 141"/>
                <a:gd name="T22" fmla="*/ 1 w 155"/>
                <a:gd name="T23" fmla="*/ 139 h 141"/>
                <a:gd name="T24" fmla="*/ 4 w 155"/>
                <a:gd name="T25" fmla="*/ 141 h 141"/>
                <a:gd name="T26" fmla="*/ 151 w 155"/>
                <a:gd name="T27" fmla="*/ 141 h 141"/>
                <a:gd name="T28" fmla="*/ 154 w 155"/>
                <a:gd name="T29" fmla="*/ 139 h 141"/>
                <a:gd name="T30" fmla="*/ 154 w 155"/>
                <a:gd name="T31" fmla="*/ 13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141">
                  <a:moveTo>
                    <a:pt x="154" y="136"/>
                  </a:moveTo>
                  <a:cubicBezTo>
                    <a:pt x="145" y="115"/>
                    <a:pt x="133" y="95"/>
                    <a:pt x="102" y="94"/>
                  </a:cubicBezTo>
                  <a:cubicBezTo>
                    <a:pt x="97" y="93"/>
                    <a:pt x="94" y="94"/>
                    <a:pt x="91" y="95"/>
                  </a:cubicBezTo>
                  <a:cubicBezTo>
                    <a:pt x="91" y="92"/>
                    <a:pt x="91" y="92"/>
                    <a:pt x="91" y="92"/>
                  </a:cubicBezTo>
                  <a:cubicBezTo>
                    <a:pt x="104" y="85"/>
                    <a:pt x="114" y="68"/>
                    <a:pt x="114" y="48"/>
                  </a:cubicBezTo>
                  <a:cubicBezTo>
                    <a:pt x="114" y="21"/>
                    <a:pt x="97" y="0"/>
                    <a:pt x="77" y="0"/>
                  </a:cubicBezTo>
                  <a:cubicBezTo>
                    <a:pt x="57" y="0"/>
                    <a:pt x="41" y="21"/>
                    <a:pt x="41" y="48"/>
                  </a:cubicBezTo>
                  <a:cubicBezTo>
                    <a:pt x="41" y="68"/>
                    <a:pt x="51" y="85"/>
                    <a:pt x="64" y="92"/>
                  </a:cubicBezTo>
                  <a:cubicBezTo>
                    <a:pt x="64" y="95"/>
                    <a:pt x="64" y="95"/>
                    <a:pt x="64" y="95"/>
                  </a:cubicBezTo>
                  <a:cubicBezTo>
                    <a:pt x="61" y="94"/>
                    <a:pt x="58" y="93"/>
                    <a:pt x="53" y="94"/>
                  </a:cubicBezTo>
                  <a:cubicBezTo>
                    <a:pt x="22" y="95"/>
                    <a:pt x="10" y="115"/>
                    <a:pt x="1" y="136"/>
                  </a:cubicBezTo>
                  <a:cubicBezTo>
                    <a:pt x="0" y="137"/>
                    <a:pt x="0" y="138"/>
                    <a:pt x="1" y="139"/>
                  </a:cubicBezTo>
                  <a:cubicBezTo>
                    <a:pt x="1" y="140"/>
                    <a:pt x="3" y="141"/>
                    <a:pt x="4" y="141"/>
                  </a:cubicBezTo>
                  <a:cubicBezTo>
                    <a:pt x="151" y="141"/>
                    <a:pt x="151" y="141"/>
                    <a:pt x="151" y="141"/>
                  </a:cubicBezTo>
                  <a:cubicBezTo>
                    <a:pt x="152" y="141"/>
                    <a:pt x="153" y="140"/>
                    <a:pt x="154" y="139"/>
                  </a:cubicBezTo>
                  <a:cubicBezTo>
                    <a:pt x="155" y="138"/>
                    <a:pt x="155" y="137"/>
                    <a:pt x="154" y="1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sp>
          <p:nvSpPr>
            <p:cNvPr id="149" name="Freeform 30"/>
            <p:cNvSpPr>
              <a:spLocks/>
            </p:cNvSpPr>
            <p:nvPr/>
          </p:nvSpPr>
          <p:spPr bwMode="auto">
            <a:xfrm>
              <a:off x="5101262" y="1654220"/>
              <a:ext cx="357580" cy="325895"/>
            </a:xfrm>
            <a:custGeom>
              <a:avLst/>
              <a:gdLst>
                <a:gd name="T0" fmla="*/ 116 w 116"/>
                <a:gd name="T1" fmla="*/ 102 h 106"/>
                <a:gd name="T2" fmla="*/ 77 w 116"/>
                <a:gd name="T3" fmla="*/ 70 h 106"/>
                <a:gd name="T4" fmla="*/ 68 w 116"/>
                <a:gd name="T5" fmla="*/ 71 h 106"/>
                <a:gd name="T6" fmla="*/ 68 w 116"/>
                <a:gd name="T7" fmla="*/ 69 h 106"/>
                <a:gd name="T8" fmla="*/ 86 w 116"/>
                <a:gd name="T9" fmla="*/ 36 h 106"/>
                <a:gd name="T10" fmla="*/ 58 w 116"/>
                <a:gd name="T11" fmla="*/ 0 h 106"/>
                <a:gd name="T12" fmla="*/ 31 w 116"/>
                <a:gd name="T13" fmla="*/ 36 h 106"/>
                <a:gd name="T14" fmla="*/ 48 w 116"/>
                <a:gd name="T15" fmla="*/ 69 h 106"/>
                <a:gd name="T16" fmla="*/ 48 w 116"/>
                <a:gd name="T17" fmla="*/ 71 h 106"/>
                <a:gd name="T18" fmla="*/ 40 w 116"/>
                <a:gd name="T19" fmla="*/ 70 h 106"/>
                <a:gd name="T20" fmla="*/ 1 w 116"/>
                <a:gd name="T21" fmla="*/ 102 h 106"/>
                <a:gd name="T22" fmla="*/ 1 w 116"/>
                <a:gd name="T23" fmla="*/ 104 h 106"/>
                <a:gd name="T24" fmla="*/ 3 w 116"/>
                <a:gd name="T25" fmla="*/ 106 h 106"/>
                <a:gd name="T26" fmla="*/ 114 w 116"/>
                <a:gd name="T27" fmla="*/ 106 h 106"/>
                <a:gd name="T28" fmla="*/ 116 w 116"/>
                <a:gd name="T29" fmla="*/ 104 h 106"/>
                <a:gd name="T30" fmla="*/ 116 w 116"/>
                <a:gd name="T3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06">
                  <a:moveTo>
                    <a:pt x="116" y="102"/>
                  </a:moveTo>
                  <a:cubicBezTo>
                    <a:pt x="109" y="87"/>
                    <a:pt x="100" y="71"/>
                    <a:pt x="77" y="70"/>
                  </a:cubicBezTo>
                  <a:cubicBezTo>
                    <a:pt x="73" y="70"/>
                    <a:pt x="71" y="71"/>
                    <a:pt x="68" y="71"/>
                  </a:cubicBezTo>
                  <a:cubicBezTo>
                    <a:pt x="68" y="69"/>
                    <a:pt x="68" y="69"/>
                    <a:pt x="68" y="69"/>
                  </a:cubicBezTo>
                  <a:cubicBezTo>
                    <a:pt x="78" y="64"/>
                    <a:pt x="86" y="51"/>
                    <a:pt x="86" y="36"/>
                  </a:cubicBezTo>
                  <a:cubicBezTo>
                    <a:pt x="86" y="16"/>
                    <a:pt x="73" y="0"/>
                    <a:pt x="58" y="0"/>
                  </a:cubicBezTo>
                  <a:cubicBezTo>
                    <a:pt x="43" y="0"/>
                    <a:pt x="31" y="16"/>
                    <a:pt x="31" y="36"/>
                  </a:cubicBezTo>
                  <a:cubicBezTo>
                    <a:pt x="31" y="51"/>
                    <a:pt x="38" y="64"/>
                    <a:pt x="48" y="69"/>
                  </a:cubicBezTo>
                  <a:cubicBezTo>
                    <a:pt x="48" y="71"/>
                    <a:pt x="48" y="71"/>
                    <a:pt x="48" y="71"/>
                  </a:cubicBezTo>
                  <a:cubicBezTo>
                    <a:pt x="46" y="71"/>
                    <a:pt x="44" y="70"/>
                    <a:pt x="40" y="70"/>
                  </a:cubicBezTo>
                  <a:cubicBezTo>
                    <a:pt x="17" y="71"/>
                    <a:pt x="8" y="87"/>
                    <a:pt x="1" y="102"/>
                  </a:cubicBezTo>
                  <a:cubicBezTo>
                    <a:pt x="0" y="103"/>
                    <a:pt x="0" y="104"/>
                    <a:pt x="1" y="104"/>
                  </a:cubicBezTo>
                  <a:cubicBezTo>
                    <a:pt x="1" y="105"/>
                    <a:pt x="2" y="106"/>
                    <a:pt x="3" y="106"/>
                  </a:cubicBezTo>
                  <a:cubicBezTo>
                    <a:pt x="114" y="106"/>
                    <a:pt x="114" y="106"/>
                    <a:pt x="114" y="106"/>
                  </a:cubicBezTo>
                  <a:cubicBezTo>
                    <a:pt x="115" y="106"/>
                    <a:pt x="115" y="105"/>
                    <a:pt x="116" y="104"/>
                  </a:cubicBezTo>
                  <a:cubicBezTo>
                    <a:pt x="116" y="104"/>
                    <a:pt x="116" y="103"/>
                    <a:pt x="116"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sp>
        <p:nvSpPr>
          <p:cNvPr id="150" name="speech bubble"/>
          <p:cNvSpPr>
            <a:spLocks/>
          </p:cNvSpPr>
          <p:nvPr/>
        </p:nvSpPr>
        <p:spPr bwMode="auto">
          <a:xfrm>
            <a:off x="2692672" y="965186"/>
            <a:ext cx="534105" cy="508457"/>
          </a:xfrm>
          <a:custGeom>
            <a:avLst/>
            <a:gdLst>
              <a:gd name="T0" fmla="*/ 141 w 173"/>
              <a:gd name="T1" fmla="*/ 0 h 165"/>
              <a:gd name="T2" fmla="*/ 28 w 173"/>
              <a:gd name="T3" fmla="*/ 0 h 165"/>
              <a:gd name="T4" fmla="*/ 27 w 173"/>
              <a:gd name="T5" fmla="*/ 0 h 165"/>
              <a:gd name="T6" fmla="*/ 0 w 173"/>
              <a:gd name="T7" fmla="*/ 33 h 165"/>
              <a:gd name="T8" fmla="*/ 0 w 173"/>
              <a:gd name="T9" fmla="*/ 93 h 165"/>
              <a:gd name="T10" fmla="*/ 31 w 173"/>
              <a:gd name="T11" fmla="*/ 128 h 165"/>
              <a:gd name="T12" fmla="*/ 71 w 173"/>
              <a:gd name="T13" fmla="*/ 128 h 165"/>
              <a:gd name="T14" fmla="*/ 95 w 173"/>
              <a:gd name="T15" fmla="*/ 163 h 165"/>
              <a:gd name="T16" fmla="*/ 98 w 173"/>
              <a:gd name="T17" fmla="*/ 165 h 165"/>
              <a:gd name="T18" fmla="*/ 98 w 173"/>
              <a:gd name="T19" fmla="*/ 165 h 165"/>
              <a:gd name="T20" fmla="*/ 102 w 173"/>
              <a:gd name="T21" fmla="*/ 163 h 165"/>
              <a:gd name="T22" fmla="*/ 123 w 173"/>
              <a:gd name="T23" fmla="*/ 128 h 165"/>
              <a:gd name="T24" fmla="*/ 141 w 173"/>
              <a:gd name="T25" fmla="*/ 128 h 165"/>
              <a:gd name="T26" fmla="*/ 173 w 173"/>
              <a:gd name="T27" fmla="*/ 93 h 165"/>
              <a:gd name="T28" fmla="*/ 173 w 173"/>
              <a:gd name="T29" fmla="*/ 33 h 165"/>
              <a:gd name="T30" fmla="*/ 141 w 173"/>
              <a:gd name="T31"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65">
                <a:moveTo>
                  <a:pt x="141" y="0"/>
                </a:moveTo>
                <a:cubicBezTo>
                  <a:pt x="28" y="0"/>
                  <a:pt x="28" y="0"/>
                  <a:pt x="28" y="0"/>
                </a:cubicBezTo>
                <a:cubicBezTo>
                  <a:pt x="28" y="0"/>
                  <a:pt x="27" y="0"/>
                  <a:pt x="27" y="0"/>
                </a:cubicBezTo>
                <a:cubicBezTo>
                  <a:pt x="11" y="2"/>
                  <a:pt x="0" y="16"/>
                  <a:pt x="0" y="33"/>
                </a:cubicBezTo>
                <a:cubicBezTo>
                  <a:pt x="0" y="93"/>
                  <a:pt x="0" y="93"/>
                  <a:pt x="0" y="93"/>
                </a:cubicBezTo>
                <a:cubicBezTo>
                  <a:pt x="0" y="112"/>
                  <a:pt x="14" y="128"/>
                  <a:pt x="31" y="128"/>
                </a:cubicBezTo>
                <a:cubicBezTo>
                  <a:pt x="71" y="128"/>
                  <a:pt x="71" y="128"/>
                  <a:pt x="71" y="128"/>
                </a:cubicBezTo>
                <a:cubicBezTo>
                  <a:pt x="95" y="163"/>
                  <a:pt x="95" y="163"/>
                  <a:pt x="95" y="163"/>
                </a:cubicBezTo>
                <a:cubicBezTo>
                  <a:pt x="95" y="164"/>
                  <a:pt x="97" y="165"/>
                  <a:pt x="98" y="165"/>
                </a:cubicBezTo>
                <a:cubicBezTo>
                  <a:pt x="98" y="165"/>
                  <a:pt x="98" y="165"/>
                  <a:pt x="98" y="165"/>
                </a:cubicBezTo>
                <a:cubicBezTo>
                  <a:pt x="100" y="165"/>
                  <a:pt x="101" y="164"/>
                  <a:pt x="102" y="163"/>
                </a:cubicBezTo>
                <a:cubicBezTo>
                  <a:pt x="123" y="128"/>
                  <a:pt x="123" y="128"/>
                  <a:pt x="123" y="128"/>
                </a:cubicBezTo>
                <a:cubicBezTo>
                  <a:pt x="141" y="128"/>
                  <a:pt x="141" y="128"/>
                  <a:pt x="141" y="128"/>
                </a:cubicBezTo>
                <a:cubicBezTo>
                  <a:pt x="158" y="128"/>
                  <a:pt x="173" y="112"/>
                  <a:pt x="173" y="93"/>
                </a:cubicBezTo>
                <a:cubicBezTo>
                  <a:pt x="173" y="33"/>
                  <a:pt x="173" y="33"/>
                  <a:pt x="173" y="33"/>
                </a:cubicBezTo>
                <a:cubicBezTo>
                  <a:pt x="173" y="15"/>
                  <a:pt x="159" y="0"/>
                  <a:pt x="14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nvGrpSpPr>
          <p:cNvPr id="151" name="letter"/>
          <p:cNvGrpSpPr/>
          <p:nvPr/>
        </p:nvGrpSpPr>
        <p:grpSpPr>
          <a:xfrm>
            <a:off x="1810040" y="583466"/>
            <a:ext cx="433018" cy="582386"/>
            <a:chOff x="3536665" y="374780"/>
            <a:chExt cx="433018" cy="582386"/>
          </a:xfrm>
        </p:grpSpPr>
        <p:sp>
          <p:nvSpPr>
            <p:cNvPr id="152" name="Freeform 32"/>
            <p:cNvSpPr>
              <a:spLocks/>
            </p:cNvSpPr>
            <p:nvPr/>
          </p:nvSpPr>
          <p:spPr bwMode="auto">
            <a:xfrm>
              <a:off x="3536665" y="374780"/>
              <a:ext cx="433018" cy="582386"/>
            </a:xfrm>
            <a:custGeom>
              <a:avLst/>
              <a:gdLst>
                <a:gd name="T0" fmla="*/ 127 w 140"/>
                <a:gd name="T1" fmla="*/ 0 h 189"/>
                <a:gd name="T2" fmla="*/ 14 w 140"/>
                <a:gd name="T3" fmla="*/ 0 h 189"/>
                <a:gd name="T4" fmla="*/ 0 w 140"/>
                <a:gd name="T5" fmla="*/ 14 h 189"/>
                <a:gd name="T6" fmla="*/ 0 w 140"/>
                <a:gd name="T7" fmla="*/ 175 h 189"/>
                <a:gd name="T8" fmla="*/ 14 w 140"/>
                <a:gd name="T9" fmla="*/ 189 h 189"/>
                <a:gd name="T10" fmla="*/ 127 w 140"/>
                <a:gd name="T11" fmla="*/ 189 h 189"/>
                <a:gd name="T12" fmla="*/ 140 w 140"/>
                <a:gd name="T13" fmla="*/ 175 h 189"/>
                <a:gd name="T14" fmla="*/ 140 w 140"/>
                <a:gd name="T15" fmla="*/ 14 h 189"/>
                <a:gd name="T16" fmla="*/ 127 w 140"/>
                <a:gd name="T1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89">
                  <a:moveTo>
                    <a:pt x="127" y="0"/>
                  </a:moveTo>
                  <a:cubicBezTo>
                    <a:pt x="14" y="0"/>
                    <a:pt x="14" y="0"/>
                    <a:pt x="14" y="0"/>
                  </a:cubicBezTo>
                  <a:cubicBezTo>
                    <a:pt x="6" y="0"/>
                    <a:pt x="0" y="6"/>
                    <a:pt x="0" y="14"/>
                  </a:cubicBezTo>
                  <a:cubicBezTo>
                    <a:pt x="0" y="175"/>
                    <a:pt x="0" y="175"/>
                    <a:pt x="0" y="175"/>
                  </a:cubicBezTo>
                  <a:cubicBezTo>
                    <a:pt x="0" y="183"/>
                    <a:pt x="6" y="189"/>
                    <a:pt x="14" y="189"/>
                  </a:cubicBezTo>
                  <a:cubicBezTo>
                    <a:pt x="127" y="189"/>
                    <a:pt x="127" y="189"/>
                    <a:pt x="127" y="189"/>
                  </a:cubicBezTo>
                  <a:cubicBezTo>
                    <a:pt x="135" y="189"/>
                    <a:pt x="140" y="183"/>
                    <a:pt x="140" y="175"/>
                  </a:cubicBezTo>
                  <a:cubicBezTo>
                    <a:pt x="140" y="14"/>
                    <a:pt x="140" y="14"/>
                    <a:pt x="140" y="14"/>
                  </a:cubicBezTo>
                  <a:cubicBezTo>
                    <a:pt x="140" y="6"/>
                    <a:pt x="135" y="0"/>
                    <a:pt x="1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3" name="Freeform 33"/>
            <p:cNvSpPr>
              <a:spLocks/>
            </p:cNvSpPr>
            <p:nvPr/>
          </p:nvSpPr>
          <p:spPr bwMode="auto">
            <a:xfrm>
              <a:off x="3805227" y="445693"/>
              <a:ext cx="105614" cy="24140"/>
            </a:xfrm>
            <a:custGeom>
              <a:avLst/>
              <a:gdLst>
                <a:gd name="T0" fmla="*/ 30 w 34"/>
                <a:gd name="T1" fmla="*/ 8 h 8"/>
                <a:gd name="T2" fmla="*/ 4 w 34"/>
                <a:gd name="T3" fmla="*/ 8 h 8"/>
                <a:gd name="T4" fmla="*/ 0 w 34"/>
                <a:gd name="T5" fmla="*/ 4 h 8"/>
                <a:gd name="T6" fmla="*/ 4 w 34"/>
                <a:gd name="T7" fmla="*/ 0 h 8"/>
                <a:gd name="T8" fmla="*/ 30 w 34"/>
                <a:gd name="T9" fmla="*/ 0 h 8"/>
                <a:gd name="T10" fmla="*/ 34 w 34"/>
                <a:gd name="T11" fmla="*/ 4 h 8"/>
                <a:gd name="T12" fmla="*/ 30 w 3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0" y="8"/>
                  </a:moveTo>
                  <a:cubicBezTo>
                    <a:pt x="4" y="8"/>
                    <a:pt x="4" y="8"/>
                    <a:pt x="4" y="8"/>
                  </a:cubicBezTo>
                  <a:cubicBezTo>
                    <a:pt x="2" y="8"/>
                    <a:pt x="0" y="6"/>
                    <a:pt x="0" y="4"/>
                  </a:cubicBezTo>
                  <a:cubicBezTo>
                    <a:pt x="0" y="2"/>
                    <a:pt x="2" y="0"/>
                    <a:pt x="4" y="0"/>
                  </a:cubicBezTo>
                  <a:cubicBezTo>
                    <a:pt x="30" y="0"/>
                    <a:pt x="30" y="0"/>
                    <a:pt x="30" y="0"/>
                  </a:cubicBezTo>
                  <a:cubicBezTo>
                    <a:pt x="32" y="0"/>
                    <a:pt x="34" y="2"/>
                    <a:pt x="34" y="4"/>
                  </a:cubicBezTo>
                  <a:cubicBezTo>
                    <a:pt x="34" y="6"/>
                    <a:pt x="32" y="8"/>
                    <a:pt x="30" y="8"/>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4" name="Freeform 34"/>
            <p:cNvSpPr>
              <a:spLocks/>
            </p:cNvSpPr>
            <p:nvPr/>
          </p:nvSpPr>
          <p:spPr bwMode="auto">
            <a:xfrm>
              <a:off x="3598524" y="504535"/>
              <a:ext cx="312316" cy="27158"/>
            </a:xfrm>
            <a:custGeom>
              <a:avLst/>
              <a:gdLst>
                <a:gd name="T0" fmla="*/ 97 w 101"/>
                <a:gd name="T1" fmla="*/ 9 h 9"/>
                <a:gd name="T2" fmla="*/ 4 w 101"/>
                <a:gd name="T3" fmla="*/ 9 h 9"/>
                <a:gd name="T4" fmla="*/ 0 w 101"/>
                <a:gd name="T5" fmla="*/ 5 h 9"/>
                <a:gd name="T6" fmla="*/ 4 w 101"/>
                <a:gd name="T7" fmla="*/ 0 h 9"/>
                <a:gd name="T8" fmla="*/ 97 w 101"/>
                <a:gd name="T9" fmla="*/ 0 h 9"/>
                <a:gd name="T10" fmla="*/ 101 w 101"/>
                <a:gd name="T11" fmla="*/ 5 h 9"/>
                <a:gd name="T12" fmla="*/ 97 w 101"/>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01" h="9">
                  <a:moveTo>
                    <a:pt x="97" y="9"/>
                  </a:moveTo>
                  <a:cubicBezTo>
                    <a:pt x="4" y="9"/>
                    <a:pt x="4" y="9"/>
                    <a:pt x="4" y="9"/>
                  </a:cubicBezTo>
                  <a:cubicBezTo>
                    <a:pt x="2" y="9"/>
                    <a:pt x="0" y="7"/>
                    <a:pt x="0" y="5"/>
                  </a:cubicBezTo>
                  <a:cubicBezTo>
                    <a:pt x="0" y="2"/>
                    <a:pt x="2" y="0"/>
                    <a:pt x="4" y="0"/>
                  </a:cubicBezTo>
                  <a:cubicBezTo>
                    <a:pt x="97" y="0"/>
                    <a:pt x="97" y="0"/>
                    <a:pt x="97" y="0"/>
                  </a:cubicBezTo>
                  <a:cubicBezTo>
                    <a:pt x="99" y="0"/>
                    <a:pt x="101" y="2"/>
                    <a:pt x="101" y="5"/>
                  </a:cubicBezTo>
                  <a:cubicBezTo>
                    <a:pt x="101" y="7"/>
                    <a:pt x="99" y="9"/>
                    <a:pt x="97" y="9"/>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5" name="Freeform 35"/>
            <p:cNvSpPr>
              <a:spLocks/>
            </p:cNvSpPr>
            <p:nvPr/>
          </p:nvSpPr>
          <p:spPr bwMode="auto">
            <a:xfrm>
              <a:off x="3598524" y="566395"/>
              <a:ext cx="312316" cy="24140"/>
            </a:xfrm>
            <a:custGeom>
              <a:avLst/>
              <a:gdLst>
                <a:gd name="T0" fmla="*/ 97 w 101"/>
                <a:gd name="T1" fmla="*/ 8 h 8"/>
                <a:gd name="T2" fmla="*/ 4 w 101"/>
                <a:gd name="T3" fmla="*/ 8 h 8"/>
                <a:gd name="T4" fmla="*/ 0 w 101"/>
                <a:gd name="T5" fmla="*/ 4 h 8"/>
                <a:gd name="T6" fmla="*/ 4 w 101"/>
                <a:gd name="T7" fmla="*/ 0 h 8"/>
                <a:gd name="T8" fmla="*/ 97 w 101"/>
                <a:gd name="T9" fmla="*/ 0 h 8"/>
                <a:gd name="T10" fmla="*/ 101 w 101"/>
                <a:gd name="T11" fmla="*/ 4 h 8"/>
                <a:gd name="T12" fmla="*/ 97 w 10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1" h="8">
                  <a:moveTo>
                    <a:pt x="97" y="8"/>
                  </a:moveTo>
                  <a:cubicBezTo>
                    <a:pt x="4" y="8"/>
                    <a:pt x="4" y="8"/>
                    <a:pt x="4" y="8"/>
                  </a:cubicBezTo>
                  <a:cubicBezTo>
                    <a:pt x="2" y="8"/>
                    <a:pt x="0" y="6"/>
                    <a:pt x="0" y="4"/>
                  </a:cubicBezTo>
                  <a:cubicBezTo>
                    <a:pt x="0" y="2"/>
                    <a:pt x="2" y="0"/>
                    <a:pt x="4" y="0"/>
                  </a:cubicBezTo>
                  <a:cubicBezTo>
                    <a:pt x="97" y="0"/>
                    <a:pt x="97" y="0"/>
                    <a:pt x="97" y="0"/>
                  </a:cubicBezTo>
                  <a:cubicBezTo>
                    <a:pt x="99" y="0"/>
                    <a:pt x="101" y="2"/>
                    <a:pt x="101" y="4"/>
                  </a:cubicBezTo>
                  <a:cubicBezTo>
                    <a:pt x="101" y="6"/>
                    <a:pt x="99" y="8"/>
                    <a:pt x="97" y="8"/>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6" name="Freeform 36"/>
            <p:cNvSpPr>
              <a:spLocks/>
            </p:cNvSpPr>
            <p:nvPr/>
          </p:nvSpPr>
          <p:spPr bwMode="auto">
            <a:xfrm>
              <a:off x="3598524" y="741413"/>
              <a:ext cx="312316" cy="25650"/>
            </a:xfrm>
            <a:custGeom>
              <a:avLst/>
              <a:gdLst>
                <a:gd name="T0" fmla="*/ 97 w 101"/>
                <a:gd name="T1" fmla="*/ 8 h 8"/>
                <a:gd name="T2" fmla="*/ 4 w 101"/>
                <a:gd name="T3" fmla="*/ 8 h 8"/>
                <a:gd name="T4" fmla="*/ 0 w 101"/>
                <a:gd name="T5" fmla="*/ 4 h 8"/>
                <a:gd name="T6" fmla="*/ 4 w 101"/>
                <a:gd name="T7" fmla="*/ 0 h 8"/>
                <a:gd name="T8" fmla="*/ 97 w 101"/>
                <a:gd name="T9" fmla="*/ 0 h 8"/>
                <a:gd name="T10" fmla="*/ 101 w 101"/>
                <a:gd name="T11" fmla="*/ 4 h 8"/>
                <a:gd name="T12" fmla="*/ 97 w 10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1" h="8">
                  <a:moveTo>
                    <a:pt x="97" y="8"/>
                  </a:moveTo>
                  <a:cubicBezTo>
                    <a:pt x="4" y="8"/>
                    <a:pt x="4" y="8"/>
                    <a:pt x="4" y="8"/>
                  </a:cubicBezTo>
                  <a:cubicBezTo>
                    <a:pt x="2" y="8"/>
                    <a:pt x="0" y="6"/>
                    <a:pt x="0" y="4"/>
                  </a:cubicBezTo>
                  <a:cubicBezTo>
                    <a:pt x="0" y="2"/>
                    <a:pt x="2" y="0"/>
                    <a:pt x="4" y="0"/>
                  </a:cubicBezTo>
                  <a:cubicBezTo>
                    <a:pt x="97" y="0"/>
                    <a:pt x="97" y="0"/>
                    <a:pt x="97" y="0"/>
                  </a:cubicBezTo>
                  <a:cubicBezTo>
                    <a:pt x="99" y="0"/>
                    <a:pt x="101" y="2"/>
                    <a:pt x="101" y="4"/>
                  </a:cubicBezTo>
                  <a:cubicBezTo>
                    <a:pt x="101" y="6"/>
                    <a:pt x="99" y="8"/>
                    <a:pt x="97" y="8"/>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7" name="Freeform 37"/>
            <p:cNvSpPr>
              <a:spLocks/>
            </p:cNvSpPr>
            <p:nvPr/>
          </p:nvSpPr>
          <p:spPr bwMode="auto">
            <a:xfrm>
              <a:off x="3598524" y="679553"/>
              <a:ext cx="312316" cy="28667"/>
            </a:xfrm>
            <a:custGeom>
              <a:avLst/>
              <a:gdLst>
                <a:gd name="T0" fmla="*/ 97 w 101"/>
                <a:gd name="T1" fmla="*/ 9 h 9"/>
                <a:gd name="T2" fmla="*/ 4 w 101"/>
                <a:gd name="T3" fmla="*/ 9 h 9"/>
                <a:gd name="T4" fmla="*/ 0 w 101"/>
                <a:gd name="T5" fmla="*/ 5 h 9"/>
                <a:gd name="T6" fmla="*/ 4 w 101"/>
                <a:gd name="T7" fmla="*/ 0 h 9"/>
                <a:gd name="T8" fmla="*/ 97 w 101"/>
                <a:gd name="T9" fmla="*/ 0 h 9"/>
                <a:gd name="T10" fmla="*/ 101 w 101"/>
                <a:gd name="T11" fmla="*/ 5 h 9"/>
                <a:gd name="T12" fmla="*/ 97 w 101"/>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01" h="9">
                  <a:moveTo>
                    <a:pt x="97" y="9"/>
                  </a:moveTo>
                  <a:cubicBezTo>
                    <a:pt x="4" y="9"/>
                    <a:pt x="4" y="9"/>
                    <a:pt x="4" y="9"/>
                  </a:cubicBezTo>
                  <a:cubicBezTo>
                    <a:pt x="2" y="9"/>
                    <a:pt x="0" y="7"/>
                    <a:pt x="0" y="5"/>
                  </a:cubicBezTo>
                  <a:cubicBezTo>
                    <a:pt x="0" y="2"/>
                    <a:pt x="2" y="0"/>
                    <a:pt x="4" y="0"/>
                  </a:cubicBezTo>
                  <a:cubicBezTo>
                    <a:pt x="97" y="0"/>
                    <a:pt x="97" y="0"/>
                    <a:pt x="97" y="0"/>
                  </a:cubicBezTo>
                  <a:cubicBezTo>
                    <a:pt x="99" y="0"/>
                    <a:pt x="101" y="2"/>
                    <a:pt x="101" y="5"/>
                  </a:cubicBezTo>
                  <a:cubicBezTo>
                    <a:pt x="101" y="7"/>
                    <a:pt x="99" y="9"/>
                    <a:pt x="97" y="9"/>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8" name="Freeform 38"/>
            <p:cNvSpPr>
              <a:spLocks/>
            </p:cNvSpPr>
            <p:nvPr/>
          </p:nvSpPr>
          <p:spPr bwMode="auto">
            <a:xfrm>
              <a:off x="3598524" y="803272"/>
              <a:ext cx="312316" cy="24140"/>
            </a:xfrm>
            <a:custGeom>
              <a:avLst/>
              <a:gdLst>
                <a:gd name="T0" fmla="*/ 97 w 101"/>
                <a:gd name="T1" fmla="*/ 8 h 8"/>
                <a:gd name="T2" fmla="*/ 4 w 101"/>
                <a:gd name="T3" fmla="*/ 8 h 8"/>
                <a:gd name="T4" fmla="*/ 0 w 101"/>
                <a:gd name="T5" fmla="*/ 4 h 8"/>
                <a:gd name="T6" fmla="*/ 4 w 101"/>
                <a:gd name="T7" fmla="*/ 0 h 8"/>
                <a:gd name="T8" fmla="*/ 97 w 101"/>
                <a:gd name="T9" fmla="*/ 0 h 8"/>
                <a:gd name="T10" fmla="*/ 101 w 101"/>
                <a:gd name="T11" fmla="*/ 4 h 8"/>
                <a:gd name="T12" fmla="*/ 97 w 10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1" h="8">
                  <a:moveTo>
                    <a:pt x="97" y="8"/>
                  </a:moveTo>
                  <a:cubicBezTo>
                    <a:pt x="4" y="8"/>
                    <a:pt x="4" y="8"/>
                    <a:pt x="4" y="8"/>
                  </a:cubicBezTo>
                  <a:cubicBezTo>
                    <a:pt x="2" y="8"/>
                    <a:pt x="0" y="6"/>
                    <a:pt x="0" y="4"/>
                  </a:cubicBezTo>
                  <a:cubicBezTo>
                    <a:pt x="0" y="1"/>
                    <a:pt x="2" y="0"/>
                    <a:pt x="4" y="0"/>
                  </a:cubicBezTo>
                  <a:cubicBezTo>
                    <a:pt x="97" y="0"/>
                    <a:pt x="97" y="0"/>
                    <a:pt x="97" y="0"/>
                  </a:cubicBezTo>
                  <a:cubicBezTo>
                    <a:pt x="99" y="0"/>
                    <a:pt x="101" y="1"/>
                    <a:pt x="101" y="4"/>
                  </a:cubicBezTo>
                  <a:cubicBezTo>
                    <a:pt x="101" y="6"/>
                    <a:pt x="99" y="8"/>
                    <a:pt x="97" y="8"/>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9" name="Freeform 39"/>
            <p:cNvSpPr>
              <a:spLocks/>
            </p:cNvSpPr>
            <p:nvPr/>
          </p:nvSpPr>
          <p:spPr bwMode="auto">
            <a:xfrm>
              <a:off x="3598524" y="622219"/>
              <a:ext cx="312316" cy="30175"/>
            </a:xfrm>
            <a:custGeom>
              <a:avLst/>
              <a:gdLst>
                <a:gd name="T0" fmla="*/ 97 w 101"/>
                <a:gd name="T1" fmla="*/ 10 h 10"/>
                <a:gd name="T2" fmla="*/ 97 w 101"/>
                <a:gd name="T3" fmla="*/ 10 h 10"/>
                <a:gd name="T4" fmla="*/ 4 w 101"/>
                <a:gd name="T5" fmla="*/ 8 h 10"/>
                <a:gd name="T6" fmla="*/ 0 w 101"/>
                <a:gd name="T7" fmla="*/ 4 h 10"/>
                <a:gd name="T8" fmla="*/ 4 w 101"/>
                <a:gd name="T9" fmla="*/ 0 h 10"/>
                <a:gd name="T10" fmla="*/ 4 w 101"/>
                <a:gd name="T11" fmla="*/ 0 h 10"/>
                <a:gd name="T12" fmla="*/ 97 w 101"/>
                <a:gd name="T13" fmla="*/ 2 h 10"/>
                <a:gd name="T14" fmla="*/ 101 w 101"/>
                <a:gd name="T15" fmla="*/ 6 h 10"/>
                <a:gd name="T16" fmla="*/ 97 w 101"/>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0">
                  <a:moveTo>
                    <a:pt x="97" y="10"/>
                  </a:moveTo>
                  <a:cubicBezTo>
                    <a:pt x="97" y="10"/>
                    <a:pt x="97" y="10"/>
                    <a:pt x="97" y="10"/>
                  </a:cubicBezTo>
                  <a:cubicBezTo>
                    <a:pt x="4" y="8"/>
                    <a:pt x="4" y="8"/>
                    <a:pt x="4" y="8"/>
                  </a:cubicBezTo>
                  <a:cubicBezTo>
                    <a:pt x="2" y="8"/>
                    <a:pt x="0" y="6"/>
                    <a:pt x="0" y="4"/>
                  </a:cubicBezTo>
                  <a:cubicBezTo>
                    <a:pt x="0" y="2"/>
                    <a:pt x="2" y="0"/>
                    <a:pt x="4" y="0"/>
                  </a:cubicBezTo>
                  <a:cubicBezTo>
                    <a:pt x="4" y="0"/>
                    <a:pt x="4" y="0"/>
                    <a:pt x="4" y="0"/>
                  </a:cubicBezTo>
                  <a:cubicBezTo>
                    <a:pt x="97" y="2"/>
                    <a:pt x="97" y="2"/>
                    <a:pt x="97" y="2"/>
                  </a:cubicBezTo>
                  <a:cubicBezTo>
                    <a:pt x="99" y="2"/>
                    <a:pt x="101" y="3"/>
                    <a:pt x="101" y="6"/>
                  </a:cubicBezTo>
                  <a:cubicBezTo>
                    <a:pt x="101" y="8"/>
                    <a:pt x="99" y="10"/>
                    <a:pt x="97" y="10"/>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60" name="Freeform 40"/>
            <p:cNvSpPr>
              <a:spLocks/>
            </p:cNvSpPr>
            <p:nvPr/>
          </p:nvSpPr>
          <p:spPr bwMode="auto">
            <a:xfrm>
              <a:off x="3604559" y="853062"/>
              <a:ext cx="108632" cy="33193"/>
            </a:xfrm>
            <a:custGeom>
              <a:avLst/>
              <a:gdLst>
                <a:gd name="T0" fmla="*/ 0 w 35"/>
                <a:gd name="T1" fmla="*/ 11 h 11"/>
                <a:gd name="T2" fmla="*/ 0 w 35"/>
                <a:gd name="T3" fmla="*/ 10 h 11"/>
                <a:gd name="T4" fmla="*/ 0 w 35"/>
                <a:gd name="T5" fmla="*/ 10 h 11"/>
                <a:gd name="T6" fmla="*/ 11 w 35"/>
                <a:gd name="T7" fmla="*/ 0 h 11"/>
                <a:gd name="T8" fmla="*/ 12 w 35"/>
                <a:gd name="T9" fmla="*/ 0 h 11"/>
                <a:gd name="T10" fmla="*/ 13 w 35"/>
                <a:gd name="T11" fmla="*/ 1 h 11"/>
                <a:gd name="T12" fmla="*/ 13 w 35"/>
                <a:gd name="T13" fmla="*/ 8 h 11"/>
                <a:gd name="T14" fmla="*/ 16 w 35"/>
                <a:gd name="T15" fmla="*/ 6 h 11"/>
                <a:gd name="T16" fmla="*/ 19 w 35"/>
                <a:gd name="T17" fmla="*/ 4 h 11"/>
                <a:gd name="T18" fmla="*/ 20 w 35"/>
                <a:gd name="T19" fmla="*/ 4 h 11"/>
                <a:gd name="T20" fmla="*/ 20 w 35"/>
                <a:gd name="T21" fmla="*/ 5 h 11"/>
                <a:gd name="T22" fmla="*/ 20 w 35"/>
                <a:gd name="T23" fmla="*/ 6 h 11"/>
                <a:gd name="T24" fmla="*/ 23 w 35"/>
                <a:gd name="T25" fmla="*/ 4 h 11"/>
                <a:gd name="T26" fmla="*/ 24 w 35"/>
                <a:gd name="T27" fmla="*/ 4 h 11"/>
                <a:gd name="T28" fmla="*/ 29 w 35"/>
                <a:gd name="T29" fmla="*/ 7 h 11"/>
                <a:gd name="T30" fmla="*/ 30 w 35"/>
                <a:gd name="T31" fmla="*/ 6 h 11"/>
                <a:gd name="T32" fmla="*/ 31 w 35"/>
                <a:gd name="T33" fmla="*/ 6 h 11"/>
                <a:gd name="T34" fmla="*/ 35 w 35"/>
                <a:gd name="T35" fmla="*/ 6 h 11"/>
                <a:gd name="T36" fmla="*/ 35 w 35"/>
                <a:gd name="T37" fmla="*/ 6 h 11"/>
                <a:gd name="T38" fmla="*/ 35 w 35"/>
                <a:gd name="T39" fmla="*/ 7 h 11"/>
                <a:gd name="T40" fmla="*/ 31 w 35"/>
                <a:gd name="T41" fmla="*/ 7 h 11"/>
                <a:gd name="T42" fmla="*/ 29 w 35"/>
                <a:gd name="T43" fmla="*/ 9 h 11"/>
                <a:gd name="T44" fmla="*/ 23 w 35"/>
                <a:gd name="T45" fmla="*/ 6 h 11"/>
                <a:gd name="T46" fmla="*/ 19 w 35"/>
                <a:gd name="T47" fmla="*/ 7 h 11"/>
                <a:gd name="T48" fmla="*/ 18 w 35"/>
                <a:gd name="T49" fmla="*/ 6 h 11"/>
                <a:gd name="T50" fmla="*/ 17 w 35"/>
                <a:gd name="T51" fmla="*/ 7 h 11"/>
                <a:gd name="T52" fmla="*/ 11 w 35"/>
                <a:gd name="T53" fmla="*/ 9 h 11"/>
                <a:gd name="T54" fmla="*/ 11 w 35"/>
                <a:gd name="T55" fmla="*/ 8 h 11"/>
                <a:gd name="T56" fmla="*/ 11 w 35"/>
                <a:gd name="T57" fmla="*/ 3 h 11"/>
                <a:gd name="T58" fmla="*/ 0 w 35"/>
                <a:gd name="T5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11">
                  <a:moveTo>
                    <a:pt x="0" y="11"/>
                  </a:moveTo>
                  <a:cubicBezTo>
                    <a:pt x="0" y="11"/>
                    <a:pt x="0" y="11"/>
                    <a:pt x="0" y="10"/>
                  </a:cubicBezTo>
                  <a:cubicBezTo>
                    <a:pt x="0" y="10"/>
                    <a:pt x="0" y="10"/>
                    <a:pt x="0" y="10"/>
                  </a:cubicBezTo>
                  <a:cubicBezTo>
                    <a:pt x="2" y="10"/>
                    <a:pt x="9" y="4"/>
                    <a:pt x="11" y="0"/>
                  </a:cubicBezTo>
                  <a:cubicBezTo>
                    <a:pt x="11" y="0"/>
                    <a:pt x="12" y="0"/>
                    <a:pt x="12" y="0"/>
                  </a:cubicBezTo>
                  <a:cubicBezTo>
                    <a:pt x="12" y="0"/>
                    <a:pt x="13" y="0"/>
                    <a:pt x="13" y="1"/>
                  </a:cubicBezTo>
                  <a:cubicBezTo>
                    <a:pt x="13" y="8"/>
                    <a:pt x="13" y="8"/>
                    <a:pt x="13" y="8"/>
                  </a:cubicBezTo>
                  <a:cubicBezTo>
                    <a:pt x="13" y="8"/>
                    <a:pt x="15" y="7"/>
                    <a:pt x="16" y="6"/>
                  </a:cubicBezTo>
                  <a:cubicBezTo>
                    <a:pt x="17" y="5"/>
                    <a:pt x="18" y="4"/>
                    <a:pt x="19" y="4"/>
                  </a:cubicBezTo>
                  <a:cubicBezTo>
                    <a:pt x="20" y="4"/>
                    <a:pt x="20" y="4"/>
                    <a:pt x="20" y="4"/>
                  </a:cubicBezTo>
                  <a:cubicBezTo>
                    <a:pt x="20" y="4"/>
                    <a:pt x="20" y="5"/>
                    <a:pt x="20" y="5"/>
                  </a:cubicBezTo>
                  <a:cubicBezTo>
                    <a:pt x="20" y="5"/>
                    <a:pt x="20" y="6"/>
                    <a:pt x="20" y="6"/>
                  </a:cubicBezTo>
                  <a:cubicBezTo>
                    <a:pt x="20" y="6"/>
                    <a:pt x="22" y="5"/>
                    <a:pt x="23" y="4"/>
                  </a:cubicBezTo>
                  <a:cubicBezTo>
                    <a:pt x="23" y="4"/>
                    <a:pt x="23" y="4"/>
                    <a:pt x="24" y="4"/>
                  </a:cubicBezTo>
                  <a:cubicBezTo>
                    <a:pt x="25" y="5"/>
                    <a:pt x="27" y="8"/>
                    <a:pt x="29" y="7"/>
                  </a:cubicBezTo>
                  <a:cubicBezTo>
                    <a:pt x="29" y="7"/>
                    <a:pt x="30" y="7"/>
                    <a:pt x="30" y="6"/>
                  </a:cubicBezTo>
                  <a:cubicBezTo>
                    <a:pt x="30" y="6"/>
                    <a:pt x="30" y="6"/>
                    <a:pt x="31" y="6"/>
                  </a:cubicBezTo>
                  <a:cubicBezTo>
                    <a:pt x="35" y="6"/>
                    <a:pt x="35" y="6"/>
                    <a:pt x="35" y="6"/>
                  </a:cubicBezTo>
                  <a:cubicBezTo>
                    <a:pt x="35" y="6"/>
                    <a:pt x="35" y="6"/>
                    <a:pt x="35" y="6"/>
                  </a:cubicBezTo>
                  <a:cubicBezTo>
                    <a:pt x="35" y="7"/>
                    <a:pt x="35" y="7"/>
                    <a:pt x="35" y="7"/>
                  </a:cubicBezTo>
                  <a:cubicBezTo>
                    <a:pt x="31" y="7"/>
                    <a:pt x="31" y="7"/>
                    <a:pt x="31" y="7"/>
                  </a:cubicBezTo>
                  <a:cubicBezTo>
                    <a:pt x="31" y="8"/>
                    <a:pt x="30" y="9"/>
                    <a:pt x="29" y="9"/>
                  </a:cubicBezTo>
                  <a:cubicBezTo>
                    <a:pt x="27" y="9"/>
                    <a:pt x="25" y="7"/>
                    <a:pt x="23" y="6"/>
                  </a:cubicBezTo>
                  <a:cubicBezTo>
                    <a:pt x="22" y="7"/>
                    <a:pt x="20" y="8"/>
                    <a:pt x="19" y="7"/>
                  </a:cubicBezTo>
                  <a:cubicBezTo>
                    <a:pt x="18" y="7"/>
                    <a:pt x="18" y="7"/>
                    <a:pt x="18" y="6"/>
                  </a:cubicBezTo>
                  <a:cubicBezTo>
                    <a:pt x="18" y="6"/>
                    <a:pt x="17" y="7"/>
                    <a:pt x="17" y="7"/>
                  </a:cubicBezTo>
                  <a:cubicBezTo>
                    <a:pt x="15" y="9"/>
                    <a:pt x="13" y="11"/>
                    <a:pt x="11" y="9"/>
                  </a:cubicBezTo>
                  <a:cubicBezTo>
                    <a:pt x="11" y="9"/>
                    <a:pt x="11" y="9"/>
                    <a:pt x="11" y="8"/>
                  </a:cubicBezTo>
                  <a:cubicBezTo>
                    <a:pt x="11" y="3"/>
                    <a:pt x="11" y="3"/>
                    <a:pt x="11" y="3"/>
                  </a:cubicBezTo>
                  <a:cubicBezTo>
                    <a:pt x="8" y="7"/>
                    <a:pt x="2" y="11"/>
                    <a:pt x="0" y="11"/>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grpSp>
        <p:nvGrpSpPr>
          <p:cNvPr id="161" name="wireless"/>
          <p:cNvGrpSpPr/>
          <p:nvPr/>
        </p:nvGrpSpPr>
        <p:grpSpPr>
          <a:xfrm>
            <a:off x="3103058" y="2706310"/>
            <a:ext cx="543158" cy="333439"/>
            <a:chOff x="4829683" y="2497624"/>
            <a:chExt cx="543158" cy="333439"/>
          </a:xfrm>
        </p:grpSpPr>
        <p:sp>
          <p:nvSpPr>
            <p:cNvPr id="162" name="Freeform 41"/>
            <p:cNvSpPr>
              <a:spLocks/>
            </p:cNvSpPr>
            <p:nvPr/>
          </p:nvSpPr>
          <p:spPr bwMode="auto">
            <a:xfrm>
              <a:off x="4909648" y="2615308"/>
              <a:ext cx="380211" cy="141825"/>
            </a:xfrm>
            <a:custGeom>
              <a:avLst/>
              <a:gdLst>
                <a:gd name="T0" fmla="*/ 10 w 123"/>
                <a:gd name="T1" fmla="*/ 45 h 46"/>
                <a:gd name="T2" fmla="*/ 5 w 123"/>
                <a:gd name="T3" fmla="*/ 43 h 46"/>
                <a:gd name="T4" fmla="*/ 4 w 123"/>
                <a:gd name="T5" fmla="*/ 30 h 46"/>
                <a:gd name="T6" fmla="*/ 63 w 123"/>
                <a:gd name="T7" fmla="*/ 0 h 46"/>
                <a:gd name="T8" fmla="*/ 120 w 123"/>
                <a:gd name="T9" fmla="*/ 30 h 46"/>
                <a:gd name="T10" fmla="*/ 119 w 123"/>
                <a:gd name="T11" fmla="*/ 43 h 46"/>
                <a:gd name="T12" fmla="*/ 106 w 123"/>
                <a:gd name="T13" fmla="*/ 41 h 46"/>
                <a:gd name="T14" fmla="*/ 63 w 123"/>
                <a:gd name="T15" fmla="*/ 18 h 46"/>
                <a:gd name="T16" fmla="*/ 17 w 123"/>
                <a:gd name="T17" fmla="*/ 41 h 46"/>
                <a:gd name="T18" fmla="*/ 10 w 123"/>
                <a:gd name="T1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46">
                  <a:moveTo>
                    <a:pt x="10" y="45"/>
                  </a:moveTo>
                  <a:cubicBezTo>
                    <a:pt x="8" y="45"/>
                    <a:pt x="6" y="44"/>
                    <a:pt x="5" y="43"/>
                  </a:cubicBezTo>
                  <a:cubicBezTo>
                    <a:pt x="1" y="40"/>
                    <a:pt x="0" y="34"/>
                    <a:pt x="4" y="30"/>
                  </a:cubicBezTo>
                  <a:cubicBezTo>
                    <a:pt x="19" y="12"/>
                    <a:pt x="42" y="0"/>
                    <a:pt x="63" y="0"/>
                  </a:cubicBezTo>
                  <a:cubicBezTo>
                    <a:pt x="82" y="0"/>
                    <a:pt x="105" y="12"/>
                    <a:pt x="120" y="30"/>
                  </a:cubicBezTo>
                  <a:cubicBezTo>
                    <a:pt x="123" y="34"/>
                    <a:pt x="122" y="40"/>
                    <a:pt x="119" y="43"/>
                  </a:cubicBezTo>
                  <a:cubicBezTo>
                    <a:pt x="115" y="46"/>
                    <a:pt x="109" y="45"/>
                    <a:pt x="106" y="41"/>
                  </a:cubicBezTo>
                  <a:cubicBezTo>
                    <a:pt x="95" y="28"/>
                    <a:pt x="77" y="18"/>
                    <a:pt x="63" y="18"/>
                  </a:cubicBezTo>
                  <a:cubicBezTo>
                    <a:pt x="47" y="18"/>
                    <a:pt x="29" y="27"/>
                    <a:pt x="17" y="41"/>
                  </a:cubicBezTo>
                  <a:cubicBezTo>
                    <a:pt x="16" y="44"/>
                    <a:pt x="13" y="45"/>
                    <a:pt x="10"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sp>
          <p:nvSpPr>
            <p:cNvPr id="163" name="Freeform 42"/>
            <p:cNvSpPr>
              <a:spLocks/>
            </p:cNvSpPr>
            <p:nvPr/>
          </p:nvSpPr>
          <p:spPr bwMode="auto">
            <a:xfrm>
              <a:off x="4829683" y="2497624"/>
              <a:ext cx="543158" cy="188597"/>
            </a:xfrm>
            <a:custGeom>
              <a:avLst/>
              <a:gdLst>
                <a:gd name="T0" fmla="*/ 166 w 176"/>
                <a:gd name="T1" fmla="*/ 60 h 61"/>
                <a:gd name="T2" fmla="*/ 158 w 176"/>
                <a:gd name="T3" fmla="*/ 56 h 61"/>
                <a:gd name="T4" fmla="*/ 89 w 176"/>
                <a:gd name="T5" fmla="*/ 18 h 61"/>
                <a:gd name="T6" fmla="*/ 17 w 176"/>
                <a:gd name="T7" fmla="*/ 56 h 61"/>
                <a:gd name="T8" fmla="*/ 5 w 176"/>
                <a:gd name="T9" fmla="*/ 59 h 61"/>
                <a:gd name="T10" fmla="*/ 2 w 176"/>
                <a:gd name="T11" fmla="*/ 46 h 61"/>
                <a:gd name="T12" fmla="*/ 89 w 176"/>
                <a:gd name="T13" fmla="*/ 0 h 61"/>
                <a:gd name="T14" fmla="*/ 173 w 176"/>
                <a:gd name="T15" fmla="*/ 46 h 61"/>
                <a:gd name="T16" fmla="*/ 171 w 176"/>
                <a:gd name="T17" fmla="*/ 59 h 61"/>
                <a:gd name="T18" fmla="*/ 166 w 176"/>
                <a:gd name="T19"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61">
                  <a:moveTo>
                    <a:pt x="166" y="60"/>
                  </a:moveTo>
                  <a:cubicBezTo>
                    <a:pt x="163" y="60"/>
                    <a:pt x="160" y="59"/>
                    <a:pt x="158" y="56"/>
                  </a:cubicBezTo>
                  <a:cubicBezTo>
                    <a:pt x="142" y="34"/>
                    <a:pt x="114" y="18"/>
                    <a:pt x="89" y="18"/>
                  </a:cubicBezTo>
                  <a:cubicBezTo>
                    <a:pt x="62" y="18"/>
                    <a:pt x="34" y="33"/>
                    <a:pt x="17" y="56"/>
                  </a:cubicBezTo>
                  <a:cubicBezTo>
                    <a:pt x="14" y="60"/>
                    <a:pt x="9" y="61"/>
                    <a:pt x="5" y="59"/>
                  </a:cubicBezTo>
                  <a:cubicBezTo>
                    <a:pt x="1" y="56"/>
                    <a:pt x="0" y="50"/>
                    <a:pt x="2" y="46"/>
                  </a:cubicBezTo>
                  <a:cubicBezTo>
                    <a:pt x="22" y="18"/>
                    <a:pt x="56" y="0"/>
                    <a:pt x="89" y="0"/>
                  </a:cubicBezTo>
                  <a:cubicBezTo>
                    <a:pt x="120" y="0"/>
                    <a:pt x="154" y="19"/>
                    <a:pt x="173" y="46"/>
                  </a:cubicBezTo>
                  <a:cubicBezTo>
                    <a:pt x="176" y="50"/>
                    <a:pt x="175" y="56"/>
                    <a:pt x="171" y="59"/>
                  </a:cubicBezTo>
                  <a:cubicBezTo>
                    <a:pt x="169" y="60"/>
                    <a:pt x="167" y="60"/>
                    <a:pt x="166"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sp>
          <p:nvSpPr>
            <p:cNvPr id="164" name="Freeform 43"/>
            <p:cNvSpPr>
              <a:spLocks/>
            </p:cNvSpPr>
            <p:nvPr/>
          </p:nvSpPr>
          <p:spPr bwMode="auto">
            <a:xfrm>
              <a:off x="4986595" y="2732992"/>
              <a:ext cx="226316" cy="98071"/>
            </a:xfrm>
            <a:custGeom>
              <a:avLst/>
              <a:gdLst>
                <a:gd name="T0" fmla="*/ 10 w 73"/>
                <a:gd name="T1" fmla="*/ 31 h 32"/>
                <a:gd name="T2" fmla="*/ 4 w 73"/>
                <a:gd name="T3" fmla="*/ 29 h 32"/>
                <a:gd name="T4" fmla="*/ 4 w 73"/>
                <a:gd name="T5" fmla="*/ 16 h 32"/>
                <a:gd name="T6" fmla="*/ 38 w 73"/>
                <a:gd name="T7" fmla="*/ 0 h 32"/>
                <a:gd name="T8" fmla="*/ 70 w 73"/>
                <a:gd name="T9" fmla="*/ 16 h 32"/>
                <a:gd name="T10" fmla="*/ 70 w 73"/>
                <a:gd name="T11" fmla="*/ 29 h 32"/>
                <a:gd name="T12" fmla="*/ 57 w 73"/>
                <a:gd name="T13" fmla="*/ 29 h 32"/>
                <a:gd name="T14" fmla="*/ 38 w 73"/>
                <a:gd name="T15" fmla="*/ 18 h 32"/>
                <a:gd name="T16" fmla="*/ 16 w 73"/>
                <a:gd name="T17" fmla="*/ 29 h 32"/>
                <a:gd name="T18" fmla="*/ 10 w 73"/>
                <a:gd name="T19"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32">
                  <a:moveTo>
                    <a:pt x="10" y="31"/>
                  </a:moveTo>
                  <a:cubicBezTo>
                    <a:pt x="8" y="31"/>
                    <a:pt x="6" y="31"/>
                    <a:pt x="4" y="29"/>
                  </a:cubicBezTo>
                  <a:cubicBezTo>
                    <a:pt x="0" y="25"/>
                    <a:pt x="0" y="20"/>
                    <a:pt x="4" y="16"/>
                  </a:cubicBezTo>
                  <a:cubicBezTo>
                    <a:pt x="14" y="6"/>
                    <a:pt x="26" y="0"/>
                    <a:pt x="38" y="0"/>
                  </a:cubicBezTo>
                  <a:cubicBezTo>
                    <a:pt x="48" y="0"/>
                    <a:pt x="60" y="6"/>
                    <a:pt x="70" y="16"/>
                  </a:cubicBezTo>
                  <a:cubicBezTo>
                    <a:pt x="73" y="20"/>
                    <a:pt x="73" y="25"/>
                    <a:pt x="70" y="29"/>
                  </a:cubicBezTo>
                  <a:cubicBezTo>
                    <a:pt x="66" y="32"/>
                    <a:pt x="60" y="32"/>
                    <a:pt x="57" y="29"/>
                  </a:cubicBezTo>
                  <a:cubicBezTo>
                    <a:pt x="50" y="21"/>
                    <a:pt x="42" y="18"/>
                    <a:pt x="38" y="18"/>
                  </a:cubicBezTo>
                  <a:cubicBezTo>
                    <a:pt x="31" y="18"/>
                    <a:pt x="23" y="22"/>
                    <a:pt x="16" y="29"/>
                  </a:cubicBezTo>
                  <a:cubicBezTo>
                    <a:pt x="15" y="30"/>
                    <a:pt x="12" y="31"/>
                    <a:pt x="10"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sp>
        <p:nvSpPr>
          <p:cNvPr id="165" name="paper clip"/>
          <p:cNvSpPr>
            <a:spLocks/>
          </p:cNvSpPr>
          <p:nvPr/>
        </p:nvSpPr>
        <p:spPr bwMode="auto">
          <a:xfrm>
            <a:off x="2501058" y="2200871"/>
            <a:ext cx="200667" cy="499404"/>
          </a:xfrm>
          <a:custGeom>
            <a:avLst/>
            <a:gdLst>
              <a:gd name="T0" fmla="*/ 34 w 65"/>
              <a:gd name="T1" fmla="*/ 162 h 162"/>
              <a:gd name="T2" fmla="*/ 0 w 65"/>
              <a:gd name="T3" fmla="*/ 123 h 162"/>
              <a:gd name="T4" fmla="*/ 0 w 65"/>
              <a:gd name="T5" fmla="*/ 27 h 162"/>
              <a:gd name="T6" fmla="*/ 25 w 65"/>
              <a:gd name="T7" fmla="*/ 0 h 162"/>
              <a:gd name="T8" fmla="*/ 51 w 65"/>
              <a:gd name="T9" fmla="*/ 27 h 162"/>
              <a:gd name="T10" fmla="*/ 51 w 65"/>
              <a:gd name="T11" fmla="*/ 120 h 162"/>
              <a:gd name="T12" fmla="*/ 33 w 65"/>
              <a:gd name="T13" fmla="*/ 140 h 162"/>
              <a:gd name="T14" fmla="*/ 20 w 65"/>
              <a:gd name="T15" fmla="*/ 137 h 162"/>
              <a:gd name="T16" fmla="*/ 12 w 65"/>
              <a:gd name="T17" fmla="*/ 120 h 162"/>
              <a:gd name="T18" fmla="*/ 12 w 65"/>
              <a:gd name="T19" fmla="*/ 51 h 162"/>
              <a:gd name="T20" fmla="*/ 15 w 65"/>
              <a:gd name="T21" fmla="*/ 48 h 162"/>
              <a:gd name="T22" fmla="*/ 19 w 65"/>
              <a:gd name="T23" fmla="*/ 51 h 162"/>
              <a:gd name="T24" fmla="*/ 19 w 65"/>
              <a:gd name="T25" fmla="*/ 120 h 162"/>
              <a:gd name="T26" fmla="*/ 24 w 65"/>
              <a:gd name="T27" fmla="*/ 131 h 162"/>
              <a:gd name="T28" fmla="*/ 31 w 65"/>
              <a:gd name="T29" fmla="*/ 133 h 162"/>
              <a:gd name="T30" fmla="*/ 32 w 65"/>
              <a:gd name="T31" fmla="*/ 133 h 162"/>
              <a:gd name="T32" fmla="*/ 32 w 65"/>
              <a:gd name="T33" fmla="*/ 133 h 162"/>
              <a:gd name="T34" fmla="*/ 44 w 65"/>
              <a:gd name="T35" fmla="*/ 120 h 162"/>
              <a:gd name="T36" fmla="*/ 44 w 65"/>
              <a:gd name="T37" fmla="*/ 27 h 162"/>
              <a:gd name="T38" fmla="*/ 25 w 65"/>
              <a:gd name="T39" fmla="*/ 7 h 162"/>
              <a:gd name="T40" fmla="*/ 7 w 65"/>
              <a:gd name="T41" fmla="*/ 27 h 162"/>
              <a:gd name="T42" fmla="*/ 7 w 65"/>
              <a:gd name="T43" fmla="*/ 123 h 162"/>
              <a:gd name="T44" fmla="*/ 34 w 65"/>
              <a:gd name="T45" fmla="*/ 155 h 162"/>
              <a:gd name="T46" fmla="*/ 58 w 65"/>
              <a:gd name="T47" fmla="*/ 121 h 162"/>
              <a:gd name="T48" fmla="*/ 58 w 65"/>
              <a:gd name="T49" fmla="*/ 20 h 162"/>
              <a:gd name="T50" fmla="*/ 61 w 65"/>
              <a:gd name="T51" fmla="*/ 17 h 162"/>
              <a:gd name="T52" fmla="*/ 65 w 65"/>
              <a:gd name="T53" fmla="*/ 20 h 162"/>
              <a:gd name="T54" fmla="*/ 65 w 65"/>
              <a:gd name="T55" fmla="*/ 121 h 162"/>
              <a:gd name="T56" fmla="*/ 34 w 65"/>
              <a:gd name="T5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 h="162">
                <a:moveTo>
                  <a:pt x="34" y="162"/>
                </a:moveTo>
                <a:cubicBezTo>
                  <a:pt x="22" y="162"/>
                  <a:pt x="0" y="154"/>
                  <a:pt x="0" y="123"/>
                </a:cubicBezTo>
                <a:cubicBezTo>
                  <a:pt x="0" y="27"/>
                  <a:pt x="0" y="27"/>
                  <a:pt x="0" y="27"/>
                </a:cubicBezTo>
                <a:cubicBezTo>
                  <a:pt x="0" y="6"/>
                  <a:pt x="16" y="0"/>
                  <a:pt x="25" y="0"/>
                </a:cubicBezTo>
                <a:cubicBezTo>
                  <a:pt x="36" y="0"/>
                  <a:pt x="51" y="8"/>
                  <a:pt x="51" y="27"/>
                </a:cubicBezTo>
                <a:cubicBezTo>
                  <a:pt x="51" y="120"/>
                  <a:pt x="51" y="120"/>
                  <a:pt x="51" y="120"/>
                </a:cubicBezTo>
                <a:cubicBezTo>
                  <a:pt x="51" y="131"/>
                  <a:pt x="43" y="140"/>
                  <a:pt x="33" y="140"/>
                </a:cubicBezTo>
                <a:cubicBezTo>
                  <a:pt x="29" y="141"/>
                  <a:pt x="24" y="140"/>
                  <a:pt x="20" y="137"/>
                </a:cubicBezTo>
                <a:cubicBezTo>
                  <a:pt x="17" y="135"/>
                  <a:pt x="12" y="129"/>
                  <a:pt x="12" y="120"/>
                </a:cubicBezTo>
                <a:cubicBezTo>
                  <a:pt x="12" y="51"/>
                  <a:pt x="12" y="51"/>
                  <a:pt x="12" y="51"/>
                </a:cubicBezTo>
                <a:cubicBezTo>
                  <a:pt x="12" y="49"/>
                  <a:pt x="13" y="48"/>
                  <a:pt x="15" y="48"/>
                </a:cubicBezTo>
                <a:cubicBezTo>
                  <a:pt x="17" y="48"/>
                  <a:pt x="19" y="49"/>
                  <a:pt x="19" y="51"/>
                </a:cubicBezTo>
                <a:cubicBezTo>
                  <a:pt x="19" y="120"/>
                  <a:pt x="19" y="120"/>
                  <a:pt x="19" y="120"/>
                </a:cubicBezTo>
                <a:cubicBezTo>
                  <a:pt x="19" y="126"/>
                  <a:pt x="22" y="130"/>
                  <a:pt x="24" y="131"/>
                </a:cubicBezTo>
                <a:cubicBezTo>
                  <a:pt x="27" y="133"/>
                  <a:pt x="30" y="134"/>
                  <a:pt x="31" y="133"/>
                </a:cubicBezTo>
                <a:cubicBezTo>
                  <a:pt x="32" y="133"/>
                  <a:pt x="32" y="133"/>
                  <a:pt x="32" y="133"/>
                </a:cubicBezTo>
                <a:cubicBezTo>
                  <a:pt x="32" y="133"/>
                  <a:pt x="32" y="133"/>
                  <a:pt x="32" y="133"/>
                </a:cubicBezTo>
                <a:cubicBezTo>
                  <a:pt x="39" y="133"/>
                  <a:pt x="44" y="128"/>
                  <a:pt x="44" y="120"/>
                </a:cubicBezTo>
                <a:cubicBezTo>
                  <a:pt x="44" y="27"/>
                  <a:pt x="44" y="27"/>
                  <a:pt x="44" y="27"/>
                </a:cubicBezTo>
                <a:cubicBezTo>
                  <a:pt x="44" y="12"/>
                  <a:pt x="32" y="7"/>
                  <a:pt x="25" y="7"/>
                </a:cubicBezTo>
                <a:cubicBezTo>
                  <a:pt x="24" y="7"/>
                  <a:pt x="7" y="7"/>
                  <a:pt x="7" y="27"/>
                </a:cubicBezTo>
                <a:cubicBezTo>
                  <a:pt x="7" y="123"/>
                  <a:pt x="7" y="123"/>
                  <a:pt x="7" y="123"/>
                </a:cubicBezTo>
                <a:cubicBezTo>
                  <a:pt x="7" y="149"/>
                  <a:pt x="24" y="155"/>
                  <a:pt x="34" y="155"/>
                </a:cubicBezTo>
                <a:cubicBezTo>
                  <a:pt x="42" y="155"/>
                  <a:pt x="58" y="147"/>
                  <a:pt x="58" y="121"/>
                </a:cubicBezTo>
                <a:cubicBezTo>
                  <a:pt x="58" y="20"/>
                  <a:pt x="58" y="20"/>
                  <a:pt x="58" y="20"/>
                </a:cubicBezTo>
                <a:cubicBezTo>
                  <a:pt x="58" y="18"/>
                  <a:pt x="59" y="17"/>
                  <a:pt x="61" y="17"/>
                </a:cubicBezTo>
                <a:cubicBezTo>
                  <a:pt x="63" y="17"/>
                  <a:pt x="65" y="18"/>
                  <a:pt x="65" y="20"/>
                </a:cubicBezTo>
                <a:cubicBezTo>
                  <a:pt x="65" y="121"/>
                  <a:pt x="65" y="121"/>
                  <a:pt x="65" y="121"/>
                </a:cubicBezTo>
                <a:cubicBezTo>
                  <a:pt x="65" y="150"/>
                  <a:pt x="47" y="162"/>
                  <a:pt x="34" y="1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nvGrpSpPr>
          <p:cNvPr id="166" name="clock"/>
          <p:cNvGrpSpPr/>
          <p:nvPr/>
        </p:nvGrpSpPr>
        <p:grpSpPr>
          <a:xfrm>
            <a:off x="2633830" y="3234380"/>
            <a:ext cx="497895" cy="493369"/>
            <a:chOff x="4360455" y="3025694"/>
            <a:chExt cx="497895" cy="493369"/>
          </a:xfrm>
        </p:grpSpPr>
        <p:sp>
          <p:nvSpPr>
            <p:cNvPr id="167" name="Oval 45"/>
            <p:cNvSpPr>
              <a:spLocks noChangeArrowheads="1"/>
            </p:cNvSpPr>
            <p:nvPr/>
          </p:nvSpPr>
          <p:spPr bwMode="auto">
            <a:xfrm>
              <a:off x="4383086" y="3043799"/>
              <a:ext cx="452632" cy="455649"/>
            </a:xfrm>
            <a:prstGeom prst="ellipse">
              <a:avLst/>
            </a:pr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68" name="Freeform 46"/>
            <p:cNvSpPr>
              <a:spLocks/>
            </p:cNvSpPr>
            <p:nvPr/>
          </p:nvSpPr>
          <p:spPr bwMode="auto">
            <a:xfrm>
              <a:off x="4604876" y="3395343"/>
              <a:ext cx="9053" cy="45263"/>
            </a:xfrm>
            <a:custGeom>
              <a:avLst/>
              <a:gdLst>
                <a:gd name="T0" fmla="*/ 2 w 3"/>
                <a:gd name="T1" fmla="*/ 15 h 15"/>
                <a:gd name="T2" fmla="*/ 2 w 3"/>
                <a:gd name="T3" fmla="*/ 15 h 15"/>
                <a:gd name="T4" fmla="*/ 0 w 3"/>
                <a:gd name="T5" fmla="*/ 13 h 15"/>
                <a:gd name="T6" fmla="*/ 0 w 3"/>
                <a:gd name="T7" fmla="*/ 2 h 15"/>
                <a:gd name="T8" fmla="*/ 2 w 3"/>
                <a:gd name="T9" fmla="*/ 0 h 15"/>
                <a:gd name="T10" fmla="*/ 2 w 3"/>
                <a:gd name="T11" fmla="*/ 0 h 15"/>
                <a:gd name="T12" fmla="*/ 3 w 3"/>
                <a:gd name="T13" fmla="*/ 2 h 15"/>
                <a:gd name="T14" fmla="*/ 3 w 3"/>
                <a:gd name="T15" fmla="*/ 13 h 15"/>
                <a:gd name="T16" fmla="*/ 2 w 3"/>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2" y="15"/>
                  </a:moveTo>
                  <a:cubicBezTo>
                    <a:pt x="2" y="15"/>
                    <a:pt x="2" y="15"/>
                    <a:pt x="2" y="15"/>
                  </a:cubicBezTo>
                  <a:cubicBezTo>
                    <a:pt x="0" y="15"/>
                    <a:pt x="0" y="14"/>
                    <a:pt x="0" y="13"/>
                  </a:cubicBezTo>
                  <a:cubicBezTo>
                    <a:pt x="0" y="2"/>
                    <a:pt x="0" y="2"/>
                    <a:pt x="0" y="2"/>
                  </a:cubicBezTo>
                  <a:cubicBezTo>
                    <a:pt x="0" y="1"/>
                    <a:pt x="0" y="0"/>
                    <a:pt x="2" y="0"/>
                  </a:cubicBezTo>
                  <a:cubicBezTo>
                    <a:pt x="2" y="0"/>
                    <a:pt x="2" y="0"/>
                    <a:pt x="2" y="0"/>
                  </a:cubicBezTo>
                  <a:cubicBezTo>
                    <a:pt x="3" y="0"/>
                    <a:pt x="3" y="1"/>
                    <a:pt x="3" y="2"/>
                  </a:cubicBezTo>
                  <a:cubicBezTo>
                    <a:pt x="3" y="13"/>
                    <a:pt x="3" y="13"/>
                    <a:pt x="3" y="13"/>
                  </a:cubicBezTo>
                  <a:cubicBezTo>
                    <a:pt x="3" y="14"/>
                    <a:pt x="3" y="15"/>
                    <a:pt x="2"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69" name="Freeform 47"/>
            <p:cNvSpPr>
              <a:spLocks/>
            </p:cNvSpPr>
            <p:nvPr/>
          </p:nvSpPr>
          <p:spPr bwMode="auto">
            <a:xfrm>
              <a:off x="4604876" y="3102641"/>
              <a:ext cx="9053" cy="48281"/>
            </a:xfrm>
            <a:custGeom>
              <a:avLst/>
              <a:gdLst>
                <a:gd name="T0" fmla="*/ 2 w 3"/>
                <a:gd name="T1" fmla="*/ 16 h 16"/>
                <a:gd name="T2" fmla="*/ 0 w 3"/>
                <a:gd name="T3" fmla="*/ 14 h 16"/>
                <a:gd name="T4" fmla="*/ 0 w 3"/>
                <a:gd name="T5" fmla="*/ 2 h 16"/>
                <a:gd name="T6" fmla="*/ 2 w 3"/>
                <a:gd name="T7" fmla="*/ 0 h 16"/>
                <a:gd name="T8" fmla="*/ 3 w 3"/>
                <a:gd name="T9" fmla="*/ 2 h 16"/>
                <a:gd name="T10" fmla="*/ 3 w 3"/>
                <a:gd name="T11" fmla="*/ 14 h 16"/>
                <a:gd name="T12" fmla="*/ 2 w 3"/>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 h="16">
                  <a:moveTo>
                    <a:pt x="2" y="16"/>
                  </a:moveTo>
                  <a:cubicBezTo>
                    <a:pt x="0" y="16"/>
                    <a:pt x="0" y="15"/>
                    <a:pt x="0" y="14"/>
                  </a:cubicBezTo>
                  <a:cubicBezTo>
                    <a:pt x="0" y="2"/>
                    <a:pt x="0" y="2"/>
                    <a:pt x="0" y="2"/>
                  </a:cubicBezTo>
                  <a:cubicBezTo>
                    <a:pt x="0" y="1"/>
                    <a:pt x="0" y="0"/>
                    <a:pt x="2" y="0"/>
                  </a:cubicBezTo>
                  <a:cubicBezTo>
                    <a:pt x="3" y="0"/>
                    <a:pt x="3" y="1"/>
                    <a:pt x="3" y="2"/>
                  </a:cubicBezTo>
                  <a:cubicBezTo>
                    <a:pt x="3" y="14"/>
                    <a:pt x="3" y="14"/>
                    <a:pt x="3" y="14"/>
                  </a:cubicBezTo>
                  <a:cubicBezTo>
                    <a:pt x="3" y="15"/>
                    <a:pt x="3" y="16"/>
                    <a:pt x="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0" name="Freeform 48"/>
            <p:cNvSpPr>
              <a:spLocks/>
            </p:cNvSpPr>
            <p:nvPr/>
          </p:nvSpPr>
          <p:spPr bwMode="auto">
            <a:xfrm>
              <a:off x="4666735" y="3377238"/>
              <a:ext cx="30175" cy="42246"/>
            </a:xfrm>
            <a:custGeom>
              <a:avLst/>
              <a:gdLst>
                <a:gd name="T0" fmla="*/ 8 w 10"/>
                <a:gd name="T1" fmla="*/ 14 h 14"/>
                <a:gd name="T2" fmla="*/ 6 w 10"/>
                <a:gd name="T3" fmla="*/ 13 h 14"/>
                <a:gd name="T4" fmla="*/ 1 w 10"/>
                <a:gd name="T5" fmla="*/ 3 h 14"/>
                <a:gd name="T6" fmla="*/ 1 w 10"/>
                <a:gd name="T7" fmla="*/ 1 h 14"/>
                <a:gd name="T8" fmla="*/ 4 w 10"/>
                <a:gd name="T9" fmla="*/ 1 h 14"/>
                <a:gd name="T10" fmla="*/ 10 w 10"/>
                <a:gd name="T11" fmla="*/ 11 h 14"/>
                <a:gd name="T12" fmla="*/ 9 w 10"/>
                <a:gd name="T13" fmla="*/ 14 h 14"/>
                <a:gd name="T14" fmla="*/ 8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8" y="14"/>
                  </a:moveTo>
                  <a:cubicBezTo>
                    <a:pt x="7" y="14"/>
                    <a:pt x="7" y="14"/>
                    <a:pt x="6" y="13"/>
                  </a:cubicBezTo>
                  <a:cubicBezTo>
                    <a:pt x="1" y="3"/>
                    <a:pt x="1" y="3"/>
                    <a:pt x="1" y="3"/>
                  </a:cubicBezTo>
                  <a:cubicBezTo>
                    <a:pt x="0" y="2"/>
                    <a:pt x="0" y="1"/>
                    <a:pt x="1" y="1"/>
                  </a:cubicBezTo>
                  <a:cubicBezTo>
                    <a:pt x="2" y="0"/>
                    <a:pt x="3" y="0"/>
                    <a:pt x="4" y="1"/>
                  </a:cubicBezTo>
                  <a:cubicBezTo>
                    <a:pt x="10" y="11"/>
                    <a:pt x="10" y="11"/>
                    <a:pt x="10" y="11"/>
                  </a:cubicBezTo>
                  <a:cubicBezTo>
                    <a:pt x="10" y="12"/>
                    <a:pt x="10" y="13"/>
                    <a:pt x="9" y="14"/>
                  </a:cubicBezTo>
                  <a:cubicBezTo>
                    <a:pt x="9" y="14"/>
                    <a:pt x="8" y="14"/>
                    <a:pt x="8"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1" name="Freeform 49"/>
            <p:cNvSpPr>
              <a:spLocks/>
            </p:cNvSpPr>
            <p:nvPr/>
          </p:nvSpPr>
          <p:spPr bwMode="auto">
            <a:xfrm>
              <a:off x="4521893" y="3123764"/>
              <a:ext cx="30175" cy="43755"/>
            </a:xfrm>
            <a:custGeom>
              <a:avLst/>
              <a:gdLst>
                <a:gd name="T0" fmla="*/ 8 w 10"/>
                <a:gd name="T1" fmla="*/ 14 h 14"/>
                <a:gd name="T2" fmla="*/ 6 w 10"/>
                <a:gd name="T3" fmla="*/ 13 h 14"/>
                <a:gd name="T4" fmla="*/ 0 w 10"/>
                <a:gd name="T5" fmla="*/ 3 h 14"/>
                <a:gd name="T6" fmla="*/ 1 w 10"/>
                <a:gd name="T7" fmla="*/ 1 h 14"/>
                <a:gd name="T8" fmla="*/ 4 w 10"/>
                <a:gd name="T9" fmla="*/ 1 h 14"/>
                <a:gd name="T10" fmla="*/ 9 w 10"/>
                <a:gd name="T11" fmla="*/ 11 h 14"/>
                <a:gd name="T12" fmla="*/ 9 w 10"/>
                <a:gd name="T13" fmla="*/ 14 h 14"/>
                <a:gd name="T14" fmla="*/ 8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8" y="14"/>
                  </a:moveTo>
                  <a:cubicBezTo>
                    <a:pt x="7" y="14"/>
                    <a:pt x="6" y="14"/>
                    <a:pt x="6" y="13"/>
                  </a:cubicBezTo>
                  <a:cubicBezTo>
                    <a:pt x="0" y="3"/>
                    <a:pt x="0" y="3"/>
                    <a:pt x="0" y="3"/>
                  </a:cubicBezTo>
                  <a:cubicBezTo>
                    <a:pt x="0" y="3"/>
                    <a:pt x="0" y="1"/>
                    <a:pt x="1" y="1"/>
                  </a:cubicBezTo>
                  <a:cubicBezTo>
                    <a:pt x="2" y="0"/>
                    <a:pt x="3" y="1"/>
                    <a:pt x="4" y="1"/>
                  </a:cubicBezTo>
                  <a:cubicBezTo>
                    <a:pt x="9" y="11"/>
                    <a:pt x="9" y="11"/>
                    <a:pt x="9" y="11"/>
                  </a:cubicBezTo>
                  <a:cubicBezTo>
                    <a:pt x="10" y="12"/>
                    <a:pt x="10" y="13"/>
                    <a:pt x="9" y="14"/>
                  </a:cubicBezTo>
                  <a:cubicBezTo>
                    <a:pt x="8" y="14"/>
                    <a:pt x="8" y="14"/>
                    <a:pt x="8"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2" name="Freeform 50"/>
            <p:cNvSpPr>
              <a:spLocks/>
            </p:cNvSpPr>
            <p:nvPr/>
          </p:nvSpPr>
          <p:spPr bwMode="auto">
            <a:xfrm>
              <a:off x="4711998" y="3330466"/>
              <a:ext cx="46772" cy="30175"/>
            </a:xfrm>
            <a:custGeom>
              <a:avLst/>
              <a:gdLst>
                <a:gd name="T0" fmla="*/ 12 w 15"/>
                <a:gd name="T1" fmla="*/ 10 h 10"/>
                <a:gd name="T2" fmla="*/ 11 w 15"/>
                <a:gd name="T3" fmla="*/ 9 h 10"/>
                <a:gd name="T4" fmla="*/ 2 w 15"/>
                <a:gd name="T5" fmla="*/ 4 h 10"/>
                <a:gd name="T6" fmla="*/ 1 w 15"/>
                <a:gd name="T7" fmla="*/ 1 h 10"/>
                <a:gd name="T8" fmla="*/ 3 w 15"/>
                <a:gd name="T9" fmla="*/ 0 h 10"/>
                <a:gd name="T10" fmla="*/ 13 w 15"/>
                <a:gd name="T11" fmla="*/ 6 h 10"/>
                <a:gd name="T12" fmla="*/ 14 w 15"/>
                <a:gd name="T13" fmla="*/ 9 h 10"/>
                <a:gd name="T14" fmla="*/ 12 w 1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2" y="10"/>
                  </a:moveTo>
                  <a:cubicBezTo>
                    <a:pt x="12" y="10"/>
                    <a:pt x="12" y="10"/>
                    <a:pt x="11" y="9"/>
                  </a:cubicBezTo>
                  <a:cubicBezTo>
                    <a:pt x="2" y="4"/>
                    <a:pt x="2" y="4"/>
                    <a:pt x="2" y="4"/>
                  </a:cubicBezTo>
                  <a:cubicBezTo>
                    <a:pt x="1" y="3"/>
                    <a:pt x="0" y="2"/>
                    <a:pt x="1" y="1"/>
                  </a:cubicBezTo>
                  <a:cubicBezTo>
                    <a:pt x="1" y="0"/>
                    <a:pt x="3" y="0"/>
                    <a:pt x="3" y="0"/>
                  </a:cubicBezTo>
                  <a:cubicBezTo>
                    <a:pt x="13" y="6"/>
                    <a:pt x="13" y="6"/>
                    <a:pt x="13" y="6"/>
                  </a:cubicBezTo>
                  <a:cubicBezTo>
                    <a:pt x="14" y="7"/>
                    <a:pt x="15" y="8"/>
                    <a:pt x="14" y="9"/>
                  </a:cubicBezTo>
                  <a:cubicBezTo>
                    <a:pt x="14" y="9"/>
                    <a:pt x="13" y="10"/>
                    <a:pt x="12"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3" name="Freeform 51"/>
            <p:cNvSpPr>
              <a:spLocks/>
            </p:cNvSpPr>
            <p:nvPr/>
          </p:nvSpPr>
          <p:spPr bwMode="auto">
            <a:xfrm>
              <a:off x="4463051" y="3185624"/>
              <a:ext cx="42246" cy="27158"/>
            </a:xfrm>
            <a:custGeom>
              <a:avLst/>
              <a:gdLst>
                <a:gd name="T0" fmla="*/ 12 w 14"/>
                <a:gd name="T1" fmla="*/ 9 h 9"/>
                <a:gd name="T2" fmla="*/ 11 w 14"/>
                <a:gd name="T3" fmla="*/ 9 h 9"/>
                <a:gd name="T4" fmla="*/ 1 w 14"/>
                <a:gd name="T5" fmla="*/ 4 h 9"/>
                <a:gd name="T6" fmla="*/ 0 w 14"/>
                <a:gd name="T7" fmla="*/ 1 h 9"/>
                <a:gd name="T8" fmla="*/ 3 w 14"/>
                <a:gd name="T9" fmla="*/ 0 h 9"/>
                <a:gd name="T10" fmla="*/ 13 w 14"/>
                <a:gd name="T11" fmla="*/ 6 h 9"/>
                <a:gd name="T12" fmla="*/ 13 w 14"/>
                <a:gd name="T13" fmla="*/ 8 h 9"/>
                <a:gd name="T14" fmla="*/ 12 w 14"/>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12" y="9"/>
                  </a:moveTo>
                  <a:cubicBezTo>
                    <a:pt x="11" y="9"/>
                    <a:pt x="11" y="9"/>
                    <a:pt x="11" y="9"/>
                  </a:cubicBezTo>
                  <a:cubicBezTo>
                    <a:pt x="1" y="4"/>
                    <a:pt x="1" y="4"/>
                    <a:pt x="1" y="4"/>
                  </a:cubicBezTo>
                  <a:cubicBezTo>
                    <a:pt x="0" y="3"/>
                    <a:pt x="0" y="2"/>
                    <a:pt x="0" y="1"/>
                  </a:cubicBezTo>
                  <a:cubicBezTo>
                    <a:pt x="1" y="0"/>
                    <a:pt x="2" y="0"/>
                    <a:pt x="3" y="0"/>
                  </a:cubicBezTo>
                  <a:cubicBezTo>
                    <a:pt x="13" y="6"/>
                    <a:pt x="13" y="6"/>
                    <a:pt x="13" y="6"/>
                  </a:cubicBezTo>
                  <a:cubicBezTo>
                    <a:pt x="13" y="6"/>
                    <a:pt x="14" y="8"/>
                    <a:pt x="13" y="8"/>
                  </a:cubicBezTo>
                  <a:cubicBezTo>
                    <a:pt x="13" y="9"/>
                    <a:pt x="12" y="9"/>
                    <a:pt x="1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4" name="Freeform 52"/>
            <p:cNvSpPr>
              <a:spLocks/>
            </p:cNvSpPr>
            <p:nvPr/>
          </p:nvSpPr>
          <p:spPr bwMode="auto">
            <a:xfrm>
              <a:off x="4731613" y="3265589"/>
              <a:ext cx="45263" cy="12070"/>
            </a:xfrm>
            <a:custGeom>
              <a:avLst/>
              <a:gdLst>
                <a:gd name="T0" fmla="*/ 13 w 15"/>
                <a:gd name="T1" fmla="*/ 4 h 4"/>
                <a:gd name="T2" fmla="*/ 13 w 15"/>
                <a:gd name="T3" fmla="*/ 4 h 4"/>
                <a:gd name="T4" fmla="*/ 2 w 15"/>
                <a:gd name="T5" fmla="*/ 4 h 4"/>
                <a:gd name="T6" fmla="*/ 0 w 15"/>
                <a:gd name="T7" fmla="*/ 2 h 4"/>
                <a:gd name="T8" fmla="*/ 2 w 15"/>
                <a:gd name="T9" fmla="*/ 0 h 4"/>
                <a:gd name="T10" fmla="*/ 2 w 15"/>
                <a:gd name="T11" fmla="*/ 0 h 4"/>
                <a:gd name="T12" fmla="*/ 13 w 15"/>
                <a:gd name="T13" fmla="*/ 0 h 4"/>
                <a:gd name="T14" fmla="*/ 15 w 15"/>
                <a:gd name="T15" fmla="*/ 2 h 4"/>
                <a:gd name="T16" fmla="*/ 13 w 15"/>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
                  <a:moveTo>
                    <a:pt x="13" y="4"/>
                  </a:moveTo>
                  <a:cubicBezTo>
                    <a:pt x="13" y="4"/>
                    <a:pt x="13" y="4"/>
                    <a:pt x="13" y="4"/>
                  </a:cubicBezTo>
                  <a:cubicBezTo>
                    <a:pt x="2" y="4"/>
                    <a:pt x="2" y="4"/>
                    <a:pt x="2" y="4"/>
                  </a:cubicBezTo>
                  <a:cubicBezTo>
                    <a:pt x="1" y="4"/>
                    <a:pt x="0" y="3"/>
                    <a:pt x="0" y="2"/>
                  </a:cubicBezTo>
                  <a:cubicBezTo>
                    <a:pt x="0" y="1"/>
                    <a:pt x="1" y="0"/>
                    <a:pt x="2" y="0"/>
                  </a:cubicBezTo>
                  <a:cubicBezTo>
                    <a:pt x="2" y="0"/>
                    <a:pt x="2" y="0"/>
                    <a:pt x="2" y="0"/>
                  </a:cubicBezTo>
                  <a:cubicBezTo>
                    <a:pt x="13" y="0"/>
                    <a:pt x="13" y="0"/>
                    <a:pt x="13" y="0"/>
                  </a:cubicBezTo>
                  <a:cubicBezTo>
                    <a:pt x="15" y="0"/>
                    <a:pt x="15" y="1"/>
                    <a:pt x="15" y="2"/>
                  </a:cubicBezTo>
                  <a:cubicBezTo>
                    <a:pt x="15" y="3"/>
                    <a:pt x="15" y="4"/>
                    <a:pt x="1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5" name="Freeform 53"/>
            <p:cNvSpPr>
              <a:spLocks/>
            </p:cNvSpPr>
            <p:nvPr/>
          </p:nvSpPr>
          <p:spPr bwMode="auto">
            <a:xfrm>
              <a:off x="4440419" y="3265589"/>
              <a:ext cx="46772" cy="12070"/>
            </a:xfrm>
            <a:custGeom>
              <a:avLst/>
              <a:gdLst>
                <a:gd name="T0" fmla="*/ 13 w 15"/>
                <a:gd name="T1" fmla="*/ 4 h 4"/>
                <a:gd name="T2" fmla="*/ 13 w 15"/>
                <a:gd name="T3" fmla="*/ 4 h 4"/>
                <a:gd name="T4" fmla="*/ 2 w 15"/>
                <a:gd name="T5" fmla="*/ 4 h 4"/>
                <a:gd name="T6" fmla="*/ 0 w 15"/>
                <a:gd name="T7" fmla="*/ 2 h 4"/>
                <a:gd name="T8" fmla="*/ 2 w 15"/>
                <a:gd name="T9" fmla="*/ 0 h 4"/>
                <a:gd name="T10" fmla="*/ 2 w 15"/>
                <a:gd name="T11" fmla="*/ 0 h 4"/>
                <a:gd name="T12" fmla="*/ 13 w 15"/>
                <a:gd name="T13" fmla="*/ 0 h 4"/>
                <a:gd name="T14" fmla="*/ 15 w 15"/>
                <a:gd name="T15" fmla="*/ 2 h 4"/>
                <a:gd name="T16" fmla="*/ 13 w 15"/>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
                  <a:moveTo>
                    <a:pt x="13" y="4"/>
                  </a:moveTo>
                  <a:cubicBezTo>
                    <a:pt x="13" y="4"/>
                    <a:pt x="13" y="4"/>
                    <a:pt x="13" y="4"/>
                  </a:cubicBezTo>
                  <a:cubicBezTo>
                    <a:pt x="2" y="4"/>
                    <a:pt x="2" y="4"/>
                    <a:pt x="2" y="4"/>
                  </a:cubicBezTo>
                  <a:cubicBezTo>
                    <a:pt x="1" y="4"/>
                    <a:pt x="0" y="3"/>
                    <a:pt x="0" y="2"/>
                  </a:cubicBezTo>
                  <a:cubicBezTo>
                    <a:pt x="0" y="1"/>
                    <a:pt x="1" y="0"/>
                    <a:pt x="2" y="0"/>
                  </a:cubicBezTo>
                  <a:cubicBezTo>
                    <a:pt x="2" y="0"/>
                    <a:pt x="2" y="0"/>
                    <a:pt x="2" y="0"/>
                  </a:cubicBezTo>
                  <a:cubicBezTo>
                    <a:pt x="13" y="0"/>
                    <a:pt x="13" y="0"/>
                    <a:pt x="13" y="0"/>
                  </a:cubicBezTo>
                  <a:cubicBezTo>
                    <a:pt x="14" y="0"/>
                    <a:pt x="15" y="1"/>
                    <a:pt x="15" y="2"/>
                  </a:cubicBezTo>
                  <a:cubicBezTo>
                    <a:pt x="15" y="3"/>
                    <a:pt x="14" y="4"/>
                    <a:pt x="1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6" name="Freeform 54"/>
            <p:cNvSpPr>
              <a:spLocks/>
            </p:cNvSpPr>
            <p:nvPr/>
          </p:nvSpPr>
          <p:spPr bwMode="auto">
            <a:xfrm>
              <a:off x="4711998" y="3185624"/>
              <a:ext cx="46772" cy="27158"/>
            </a:xfrm>
            <a:custGeom>
              <a:avLst/>
              <a:gdLst>
                <a:gd name="T0" fmla="*/ 2 w 15"/>
                <a:gd name="T1" fmla="*/ 9 h 9"/>
                <a:gd name="T2" fmla="*/ 1 w 15"/>
                <a:gd name="T3" fmla="*/ 8 h 9"/>
                <a:gd name="T4" fmla="*/ 2 w 15"/>
                <a:gd name="T5" fmla="*/ 6 h 9"/>
                <a:gd name="T6" fmla="*/ 11 w 15"/>
                <a:gd name="T7" fmla="*/ 0 h 9"/>
                <a:gd name="T8" fmla="*/ 14 w 15"/>
                <a:gd name="T9" fmla="*/ 1 h 9"/>
                <a:gd name="T10" fmla="*/ 13 w 15"/>
                <a:gd name="T11" fmla="*/ 4 h 9"/>
                <a:gd name="T12" fmla="*/ 3 w 15"/>
                <a:gd name="T13" fmla="*/ 9 h 9"/>
                <a:gd name="T14" fmla="*/ 2 w 15"/>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9">
                  <a:moveTo>
                    <a:pt x="2" y="9"/>
                  </a:moveTo>
                  <a:cubicBezTo>
                    <a:pt x="2" y="9"/>
                    <a:pt x="1" y="9"/>
                    <a:pt x="1" y="8"/>
                  </a:cubicBezTo>
                  <a:cubicBezTo>
                    <a:pt x="0" y="8"/>
                    <a:pt x="1" y="6"/>
                    <a:pt x="2" y="6"/>
                  </a:cubicBezTo>
                  <a:cubicBezTo>
                    <a:pt x="11" y="0"/>
                    <a:pt x="11" y="0"/>
                    <a:pt x="11" y="0"/>
                  </a:cubicBezTo>
                  <a:cubicBezTo>
                    <a:pt x="12" y="0"/>
                    <a:pt x="13" y="0"/>
                    <a:pt x="14" y="1"/>
                  </a:cubicBezTo>
                  <a:cubicBezTo>
                    <a:pt x="15" y="2"/>
                    <a:pt x="14" y="3"/>
                    <a:pt x="13" y="4"/>
                  </a:cubicBezTo>
                  <a:cubicBezTo>
                    <a:pt x="3" y="9"/>
                    <a:pt x="3" y="9"/>
                    <a:pt x="3" y="9"/>
                  </a:cubicBezTo>
                  <a:cubicBezTo>
                    <a:pt x="3" y="9"/>
                    <a:pt x="3" y="9"/>
                    <a:pt x="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7" name="Freeform 55"/>
            <p:cNvSpPr>
              <a:spLocks/>
            </p:cNvSpPr>
            <p:nvPr/>
          </p:nvSpPr>
          <p:spPr bwMode="auto">
            <a:xfrm>
              <a:off x="4463051" y="3330466"/>
              <a:ext cx="42246" cy="30175"/>
            </a:xfrm>
            <a:custGeom>
              <a:avLst/>
              <a:gdLst>
                <a:gd name="T0" fmla="*/ 2 w 14"/>
                <a:gd name="T1" fmla="*/ 10 h 10"/>
                <a:gd name="T2" fmla="*/ 0 w 14"/>
                <a:gd name="T3" fmla="*/ 9 h 10"/>
                <a:gd name="T4" fmla="*/ 1 w 14"/>
                <a:gd name="T5" fmla="*/ 6 h 10"/>
                <a:gd name="T6" fmla="*/ 11 w 14"/>
                <a:gd name="T7" fmla="*/ 0 h 10"/>
                <a:gd name="T8" fmla="*/ 13 w 14"/>
                <a:gd name="T9" fmla="*/ 1 h 10"/>
                <a:gd name="T10" fmla="*/ 13 w 14"/>
                <a:gd name="T11" fmla="*/ 4 h 10"/>
                <a:gd name="T12" fmla="*/ 3 w 14"/>
                <a:gd name="T13" fmla="*/ 9 h 10"/>
                <a:gd name="T14" fmla="*/ 2 w 14"/>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0">
                  <a:moveTo>
                    <a:pt x="2" y="10"/>
                  </a:moveTo>
                  <a:cubicBezTo>
                    <a:pt x="1" y="10"/>
                    <a:pt x="0" y="9"/>
                    <a:pt x="0" y="9"/>
                  </a:cubicBezTo>
                  <a:cubicBezTo>
                    <a:pt x="0" y="8"/>
                    <a:pt x="0" y="7"/>
                    <a:pt x="1" y="6"/>
                  </a:cubicBezTo>
                  <a:cubicBezTo>
                    <a:pt x="11" y="0"/>
                    <a:pt x="11" y="0"/>
                    <a:pt x="11" y="0"/>
                  </a:cubicBezTo>
                  <a:cubicBezTo>
                    <a:pt x="12" y="0"/>
                    <a:pt x="13" y="0"/>
                    <a:pt x="13" y="1"/>
                  </a:cubicBezTo>
                  <a:cubicBezTo>
                    <a:pt x="14" y="2"/>
                    <a:pt x="13" y="3"/>
                    <a:pt x="13" y="4"/>
                  </a:cubicBezTo>
                  <a:cubicBezTo>
                    <a:pt x="3" y="9"/>
                    <a:pt x="3" y="9"/>
                    <a:pt x="3" y="9"/>
                  </a:cubicBezTo>
                  <a:cubicBezTo>
                    <a:pt x="2" y="10"/>
                    <a:pt x="2" y="10"/>
                    <a:pt x="2"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8" name="Freeform 56"/>
            <p:cNvSpPr>
              <a:spLocks/>
            </p:cNvSpPr>
            <p:nvPr/>
          </p:nvSpPr>
          <p:spPr bwMode="auto">
            <a:xfrm>
              <a:off x="4666735" y="3123764"/>
              <a:ext cx="30175" cy="43755"/>
            </a:xfrm>
            <a:custGeom>
              <a:avLst/>
              <a:gdLst>
                <a:gd name="T0" fmla="*/ 2 w 10"/>
                <a:gd name="T1" fmla="*/ 14 h 14"/>
                <a:gd name="T2" fmla="*/ 1 w 10"/>
                <a:gd name="T3" fmla="*/ 14 h 14"/>
                <a:gd name="T4" fmla="*/ 1 w 10"/>
                <a:gd name="T5" fmla="*/ 11 h 14"/>
                <a:gd name="T6" fmla="*/ 6 w 10"/>
                <a:gd name="T7" fmla="*/ 1 h 14"/>
                <a:gd name="T8" fmla="*/ 9 w 10"/>
                <a:gd name="T9" fmla="*/ 1 h 14"/>
                <a:gd name="T10" fmla="*/ 10 w 10"/>
                <a:gd name="T11" fmla="*/ 3 h 14"/>
                <a:gd name="T12" fmla="*/ 4 w 10"/>
                <a:gd name="T13" fmla="*/ 13 h 14"/>
                <a:gd name="T14" fmla="*/ 2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2" y="14"/>
                  </a:moveTo>
                  <a:cubicBezTo>
                    <a:pt x="2" y="14"/>
                    <a:pt x="2" y="14"/>
                    <a:pt x="1" y="14"/>
                  </a:cubicBezTo>
                  <a:cubicBezTo>
                    <a:pt x="0" y="13"/>
                    <a:pt x="0" y="12"/>
                    <a:pt x="1" y="11"/>
                  </a:cubicBezTo>
                  <a:cubicBezTo>
                    <a:pt x="6" y="1"/>
                    <a:pt x="6" y="1"/>
                    <a:pt x="6" y="1"/>
                  </a:cubicBezTo>
                  <a:cubicBezTo>
                    <a:pt x="7" y="1"/>
                    <a:pt x="8" y="0"/>
                    <a:pt x="9" y="1"/>
                  </a:cubicBezTo>
                  <a:cubicBezTo>
                    <a:pt x="10" y="1"/>
                    <a:pt x="10" y="3"/>
                    <a:pt x="10" y="3"/>
                  </a:cubicBezTo>
                  <a:cubicBezTo>
                    <a:pt x="4" y="13"/>
                    <a:pt x="4" y="13"/>
                    <a:pt x="4" y="13"/>
                  </a:cubicBezTo>
                  <a:cubicBezTo>
                    <a:pt x="4" y="14"/>
                    <a:pt x="3" y="14"/>
                    <a:pt x="2"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9" name="Freeform 57"/>
            <p:cNvSpPr>
              <a:spLocks/>
            </p:cNvSpPr>
            <p:nvPr/>
          </p:nvSpPr>
          <p:spPr bwMode="auto">
            <a:xfrm>
              <a:off x="4521893" y="3377238"/>
              <a:ext cx="30175" cy="42246"/>
            </a:xfrm>
            <a:custGeom>
              <a:avLst/>
              <a:gdLst>
                <a:gd name="T0" fmla="*/ 2 w 10"/>
                <a:gd name="T1" fmla="*/ 14 h 14"/>
                <a:gd name="T2" fmla="*/ 1 w 10"/>
                <a:gd name="T3" fmla="*/ 14 h 14"/>
                <a:gd name="T4" fmla="*/ 0 w 10"/>
                <a:gd name="T5" fmla="*/ 11 h 14"/>
                <a:gd name="T6" fmla="*/ 6 w 10"/>
                <a:gd name="T7" fmla="*/ 1 h 14"/>
                <a:gd name="T8" fmla="*/ 9 w 10"/>
                <a:gd name="T9" fmla="*/ 1 h 14"/>
                <a:gd name="T10" fmla="*/ 9 w 10"/>
                <a:gd name="T11" fmla="*/ 3 h 14"/>
                <a:gd name="T12" fmla="*/ 4 w 10"/>
                <a:gd name="T13" fmla="*/ 13 h 14"/>
                <a:gd name="T14" fmla="*/ 2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2" y="14"/>
                  </a:moveTo>
                  <a:cubicBezTo>
                    <a:pt x="2" y="14"/>
                    <a:pt x="1" y="14"/>
                    <a:pt x="1" y="14"/>
                  </a:cubicBezTo>
                  <a:cubicBezTo>
                    <a:pt x="0" y="13"/>
                    <a:pt x="0" y="12"/>
                    <a:pt x="0" y="11"/>
                  </a:cubicBezTo>
                  <a:cubicBezTo>
                    <a:pt x="6" y="1"/>
                    <a:pt x="6" y="1"/>
                    <a:pt x="6" y="1"/>
                  </a:cubicBezTo>
                  <a:cubicBezTo>
                    <a:pt x="7" y="0"/>
                    <a:pt x="8" y="0"/>
                    <a:pt x="9" y="1"/>
                  </a:cubicBezTo>
                  <a:cubicBezTo>
                    <a:pt x="10" y="1"/>
                    <a:pt x="10" y="2"/>
                    <a:pt x="9" y="3"/>
                  </a:cubicBezTo>
                  <a:cubicBezTo>
                    <a:pt x="4" y="13"/>
                    <a:pt x="4" y="13"/>
                    <a:pt x="4" y="13"/>
                  </a:cubicBezTo>
                  <a:cubicBezTo>
                    <a:pt x="3" y="14"/>
                    <a:pt x="3" y="14"/>
                    <a:pt x="2"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0" name="Freeform 58"/>
            <p:cNvSpPr>
              <a:spLocks noEditPoints="1"/>
            </p:cNvSpPr>
            <p:nvPr/>
          </p:nvSpPr>
          <p:spPr bwMode="auto">
            <a:xfrm>
              <a:off x="4360455" y="3025694"/>
              <a:ext cx="497895" cy="493369"/>
            </a:xfrm>
            <a:custGeom>
              <a:avLst/>
              <a:gdLst>
                <a:gd name="T0" fmla="*/ 81 w 161"/>
                <a:gd name="T1" fmla="*/ 160 h 160"/>
                <a:gd name="T2" fmla="*/ 0 w 161"/>
                <a:gd name="T3" fmla="*/ 80 h 160"/>
                <a:gd name="T4" fmla="*/ 81 w 161"/>
                <a:gd name="T5" fmla="*/ 0 h 160"/>
                <a:gd name="T6" fmla="*/ 161 w 161"/>
                <a:gd name="T7" fmla="*/ 80 h 160"/>
                <a:gd name="T8" fmla="*/ 81 w 161"/>
                <a:gd name="T9" fmla="*/ 160 h 160"/>
                <a:gd name="T10" fmla="*/ 81 w 161"/>
                <a:gd name="T11" fmla="*/ 10 h 160"/>
                <a:gd name="T12" fmla="*/ 11 w 161"/>
                <a:gd name="T13" fmla="*/ 80 h 160"/>
                <a:gd name="T14" fmla="*/ 81 w 161"/>
                <a:gd name="T15" fmla="*/ 150 h 160"/>
                <a:gd name="T16" fmla="*/ 150 w 161"/>
                <a:gd name="T17" fmla="*/ 80 h 160"/>
                <a:gd name="T18" fmla="*/ 81 w 161"/>
                <a:gd name="T19" fmla="*/ 1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160">
                  <a:moveTo>
                    <a:pt x="81" y="160"/>
                  </a:moveTo>
                  <a:cubicBezTo>
                    <a:pt x="36" y="160"/>
                    <a:pt x="0" y="124"/>
                    <a:pt x="0" y="80"/>
                  </a:cubicBezTo>
                  <a:cubicBezTo>
                    <a:pt x="0" y="36"/>
                    <a:pt x="36" y="0"/>
                    <a:pt x="81" y="0"/>
                  </a:cubicBezTo>
                  <a:cubicBezTo>
                    <a:pt x="125" y="0"/>
                    <a:pt x="161" y="36"/>
                    <a:pt x="161" y="80"/>
                  </a:cubicBezTo>
                  <a:cubicBezTo>
                    <a:pt x="161" y="124"/>
                    <a:pt x="125" y="160"/>
                    <a:pt x="81" y="160"/>
                  </a:cubicBezTo>
                  <a:close/>
                  <a:moveTo>
                    <a:pt x="81" y="10"/>
                  </a:moveTo>
                  <a:cubicBezTo>
                    <a:pt x="42" y="10"/>
                    <a:pt x="11" y="42"/>
                    <a:pt x="11" y="80"/>
                  </a:cubicBezTo>
                  <a:cubicBezTo>
                    <a:pt x="11" y="119"/>
                    <a:pt x="42" y="150"/>
                    <a:pt x="81" y="150"/>
                  </a:cubicBezTo>
                  <a:cubicBezTo>
                    <a:pt x="119" y="150"/>
                    <a:pt x="150" y="119"/>
                    <a:pt x="150" y="80"/>
                  </a:cubicBezTo>
                  <a:cubicBezTo>
                    <a:pt x="150" y="42"/>
                    <a:pt x="119" y="10"/>
                    <a:pt x="81"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1" name="Freeform 59"/>
            <p:cNvSpPr>
              <a:spLocks noEditPoints="1"/>
            </p:cNvSpPr>
            <p:nvPr/>
          </p:nvSpPr>
          <p:spPr bwMode="auto">
            <a:xfrm>
              <a:off x="4407226" y="3070957"/>
              <a:ext cx="404351" cy="404351"/>
            </a:xfrm>
            <a:custGeom>
              <a:avLst/>
              <a:gdLst>
                <a:gd name="T0" fmla="*/ 66 w 131"/>
                <a:gd name="T1" fmla="*/ 131 h 131"/>
                <a:gd name="T2" fmla="*/ 0 w 131"/>
                <a:gd name="T3" fmla="*/ 65 h 131"/>
                <a:gd name="T4" fmla="*/ 66 w 131"/>
                <a:gd name="T5" fmla="*/ 0 h 131"/>
                <a:gd name="T6" fmla="*/ 131 w 131"/>
                <a:gd name="T7" fmla="*/ 65 h 131"/>
                <a:gd name="T8" fmla="*/ 66 w 131"/>
                <a:gd name="T9" fmla="*/ 131 h 131"/>
                <a:gd name="T10" fmla="*/ 66 w 131"/>
                <a:gd name="T11" fmla="*/ 2 h 131"/>
                <a:gd name="T12" fmla="*/ 3 w 131"/>
                <a:gd name="T13" fmla="*/ 65 h 131"/>
                <a:gd name="T14" fmla="*/ 66 w 131"/>
                <a:gd name="T15" fmla="*/ 128 h 131"/>
                <a:gd name="T16" fmla="*/ 128 w 131"/>
                <a:gd name="T17" fmla="*/ 65 h 131"/>
                <a:gd name="T18" fmla="*/ 66 w 131"/>
                <a:gd name="T19"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31">
                  <a:moveTo>
                    <a:pt x="66" y="131"/>
                  </a:moveTo>
                  <a:cubicBezTo>
                    <a:pt x="29" y="131"/>
                    <a:pt x="0" y="101"/>
                    <a:pt x="0" y="65"/>
                  </a:cubicBezTo>
                  <a:cubicBezTo>
                    <a:pt x="0" y="29"/>
                    <a:pt x="29" y="0"/>
                    <a:pt x="66" y="0"/>
                  </a:cubicBezTo>
                  <a:cubicBezTo>
                    <a:pt x="102" y="0"/>
                    <a:pt x="131" y="29"/>
                    <a:pt x="131" y="65"/>
                  </a:cubicBezTo>
                  <a:cubicBezTo>
                    <a:pt x="131" y="101"/>
                    <a:pt x="102" y="131"/>
                    <a:pt x="66" y="131"/>
                  </a:cubicBezTo>
                  <a:close/>
                  <a:moveTo>
                    <a:pt x="66" y="2"/>
                  </a:moveTo>
                  <a:cubicBezTo>
                    <a:pt x="31" y="2"/>
                    <a:pt x="3" y="31"/>
                    <a:pt x="3" y="65"/>
                  </a:cubicBezTo>
                  <a:cubicBezTo>
                    <a:pt x="3" y="100"/>
                    <a:pt x="31" y="128"/>
                    <a:pt x="66" y="128"/>
                  </a:cubicBezTo>
                  <a:cubicBezTo>
                    <a:pt x="100" y="128"/>
                    <a:pt x="128" y="100"/>
                    <a:pt x="128" y="65"/>
                  </a:cubicBezTo>
                  <a:cubicBezTo>
                    <a:pt x="128" y="31"/>
                    <a:pt x="100" y="2"/>
                    <a:pt x="6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2" name="Freeform 60"/>
            <p:cNvSpPr>
              <a:spLocks/>
            </p:cNvSpPr>
            <p:nvPr/>
          </p:nvSpPr>
          <p:spPr bwMode="auto">
            <a:xfrm>
              <a:off x="4598841" y="3161484"/>
              <a:ext cx="18105" cy="110141"/>
            </a:xfrm>
            <a:custGeom>
              <a:avLst/>
              <a:gdLst>
                <a:gd name="T0" fmla="*/ 3 w 6"/>
                <a:gd name="T1" fmla="*/ 36 h 36"/>
                <a:gd name="T2" fmla="*/ 0 w 6"/>
                <a:gd name="T3" fmla="*/ 33 h 36"/>
                <a:gd name="T4" fmla="*/ 0 w 6"/>
                <a:gd name="T5" fmla="*/ 2 h 36"/>
                <a:gd name="T6" fmla="*/ 3 w 6"/>
                <a:gd name="T7" fmla="*/ 0 h 36"/>
                <a:gd name="T8" fmla="*/ 6 w 6"/>
                <a:gd name="T9" fmla="*/ 2 h 36"/>
                <a:gd name="T10" fmla="*/ 6 w 6"/>
                <a:gd name="T11" fmla="*/ 33 h 36"/>
                <a:gd name="T12" fmla="*/ 3 w 6"/>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6" h="36">
                  <a:moveTo>
                    <a:pt x="3" y="36"/>
                  </a:moveTo>
                  <a:cubicBezTo>
                    <a:pt x="2" y="36"/>
                    <a:pt x="0" y="34"/>
                    <a:pt x="0" y="33"/>
                  </a:cubicBezTo>
                  <a:cubicBezTo>
                    <a:pt x="0" y="2"/>
                    <a:pt x="0" y="2"/>
                    <a:pt x="0" y="2"/>
                  </a:cubicBezTo>
                  <a:cubicBezTo>
                    <a:pt x="0" y="1"/>
                    <a:pt x="2" y="0"/>
                    <a:pt x="3" y="0"/>
                  </a:cubicBezTo>
                  <a:cubicBezTo>
                    <a:pt x="4" y="0"/>
                    <a:pt x="6" y="1"/>
                    <a:pt x="6" y="2"/>
                  </a:cubicBezTo>
                  <a:cubicBezTo>
                    <a:pt x="6" y="33"/>
                    <a:pt x="6" y="33"/>
                    <a:pt x="6" y="33"/>
                  </a:cubicBezTo>
                  <a:cubicBezTo>
                    <a:pt x="6" y="34"/>
                    <a:pt x="4" y="36"/>
                    <a:pt x="3"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3" name="Freeform 61"/>
            <p:cNvSpPr>
              <a:spLocks/>
            </p:cNvSpPr>
            <p:nvPr/>
          </p:nvSpPr>
          <p:spPr bwMode="auto">
            <a:xfrm>
              <a:off x="4604876" y="3262571"/>
              <a:ext cx="101088" cy="15088"/>
            </a:xfrm>
            <a:custGeom>
              <a:avLst/>
              <a:gdLst>
                <a:gd name="T0" fmla="*/ 30 w 33"/>
                <a:gd name="T1" fmla="*/ 5 h 5"/>
                <a:gd name="T2" fmla="*/ 3 w 33"/>
                <a:gd name="T3" fmla="*/ 5 h 5"/>
                <a:gd name="T4" fmla="*/ 0 w 33"/>
                <a:gd name="T5" fmla="*/ 3 h 5"/>
                <a:gd name="T6" fmla="*/ 3 w 33"/>
                <a:gd name="T7" fmla="*/ 0 h 5"/>
                <a:gd name="T8" fmla="*/ 30 w 33"/>
                <a:gd name="T9" fmla="*/ 0 h 5"/>
                <a:gd name="T10" fmla="*/ 33 w 33"/>
                <a:gd name="T11" fmla="*/ 3 h 5"/>
                <a:gd name="T12" fmla="*/ 30 w 3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3" h="5">
                  <a:moveTo>
                    <a:pt x="30" y="5"/>
                  </a:moveTo>
                  <a:cubicBezTo>
                    <a:pt x="3" y="5"/>
                    <a:pt x="3" y="5"/>
                    <a:pt x="3" y="5"/>
                  </a:cubicBezTo>
                  <a:cubicBezTo>
                    <a:pt x="1" y="5"/>
                    <a:pt x="0" y="4"/>
                    <a:pt x="0" y="3"/>
                  </a:cubicBezTo>
                  <a:cubicBezTo>
                    <a:pt x="0" y="1"/>
                    <a:pt x="1" y="0"/>
                    <a:pt x="3" y="0"/>
                  </a:cubicBezTo>
                  <a:cubicBezTo>
                    <a:pt x="30" y="0"/>
                    <a:pt x="30" y="0"/>
                    <a:pt x="30" y="0"/>
                  </a:cubicBezTo>
                  <a:cubicBezTo>
                    <a:pt x="32" y="0"/>
                    <a:pt x="33" y="1"/>
                    <a:pt x="33" y="3"/>
                  </a:cubicBezTo>
                  <a:cubicBezTo>
                    <a:pt x="33" y="4"/>
                    <a:pt x="32" y="5"/>
                    <a:pt x="3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4" name="Oval 62"/>
            <p:cNvSpPr>
              <a:spLocks noChangeArrowheads="1"/>
            </p:cNvSpPr>
            <p:nvPr/>
          </p:nvSpPr>
          <p:spPr bwMode="auto">
            <a:xfrm>
              <a:off x="4589788" y="3253518"/>
              <a:ext cx="36211" cy="3621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grpSp>
        <p:nvGrpSpPr>
          <p:cNvPr id="185" name="calculator"/>
          <p:cNvGrpSpPr/>
          <p:nvPr/>
        </p:nvGrpSpPr>
        <p:grpSpPr>
          <a:xfrm>
            <a:off x="1048110" y="944064"/>
            <a:ext cx="274597" cy="484316"/>
            <a:chOff x="2774735" y="735378"/>
            <a:chExt cx="274597" cy="484316"/>
          </a:xfrm>
        </p:grpSpPr>
        <p:sp>
          <p:nvSpPr>
            <p:cNvPr id="186" name="Freeform 63"/>
            <p:cNvSpPr>
              <a:spLocks/>
            </p:cNvSpPr>
            <p:nvPr/>
          </p:nvSpPr>
          <p:spPr bwMode="auto">
            <a:xfrm>
              <a:off x="2780770" y="741413"/>
              <a:ext cx="262526" cy="472246"/>
            </a:xfrm>
            <a:custGeom>
              <a:avLst/>
              <a:gdLst>
                <a:gd name="T0" fmla="*/ 85 w 85"/>
                <a:gd name="T1" fmla="*/ 142 h 153"/>
                <a:gd name="T2" fmla="*/ 74 w 85"/>
                <a:gd name="T3" fmla="*/ 153 h 153"/>
                <a:gd name="T4" fmla="*/ 11 w 85"/>
                <a:gd name="T5" fmla="*/ 153 h 153"/>
                <a:gd name="T6" fmla="*/ 0 w 85"/>
                <a:gd name="T7" fmla="*/ 142 h 153"/>
                <a:gd name="T8" fmla="*/ 0 w 85"/>
                <a:gd name="T9" fmla="*/ 11 h 153"/>
                <a:gd name="T10" fmla="*/ 11 w 85"/>
                <a:gd name="T11" fmla="*/ 0 h 153"/>
                <a:gd name="T12" fmla="*/ 74 w 85"/>
                <a:gd name="T13" fmla="*/ 0 h 153"/>
                <a:gd name="T14" fmla="*/ 85 w 85"/>
                <a:gd name="T15" fmla="*/ 11 h 153"/>
                <a:gd name="T16" fmla="*/ 85 w 85"/>
                <a:gd name="T17" fmla="*/ 14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53">
                  <a:moveTo>
                    <a:pt x="85" y="142"/>
                  </a:moveTo>
                  <a:cubicBezTo>
                    <a:pt x="85" y="148"/>
                    <a:pt x="80" y="153"/>
                    <a:pt x="74" y="153"/>
                  </a:cubicBezTo>
                  <a:cubicBezTo>
                    <a:pt x="11" y="153"/>
                    <a:pt x="11" y="153"/>
                    <a:pt x="11" y="153"/>
                  </a:cubicBezTo>
                  <a:cubicBezTo>
                    <a:pt x="5" y="153"/>
                    <a:pt x="0" y="148"/>
                    <a:pt x="0" y="142"/>
                  </a:cubicBezTo>
                  <a:cubicBezTo>
                    <a:pt x="0" y="11"/>
                    <a:pt x="0" y="11"/>
                    <a:pt x="0" y="11"/>
                  </a:cubicBezTo>
                  <a:cubicBezTo>
                    <a:pt x="0" y="5"/>
                    <a:pt x="5" y="0"/>
                    <a:pt x="11" y="0"/>
                  </a:cubicBezTo>
                  <a:cubicBezTo>
                    <a:pt x="74" y="0"/>
                    <a:pt x="74" y="0"/>
                    <a:pt x="74" y="0"/>
                  </a:cubicBezTo>
                  <a:cubicBezTo>
                    <a:pt x="80" y="0"/>
                    <a:pt x="85" y="5"/>
                    <a:pt x="85" y="11"/>
                  </a:cubicBezTo>
                  <a:lnTo>
                    <a:pt x="85" y="142"/>
                  </a:ln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7" name="Freeform 64"/>
            <p:cNvSpPr>
              <a:spLocks noEditPoints="1"/>
            </p:cNvSpPr>
            <p:nvPr/>
          </p:nvSpPr>
          <p:spPr bwMode="auto">
            <a:xfrm>
              <a:off x="2774735" y="735378"/>
              <a:ext cx="274597" cy="484316"/>
            </a:xfrm>
            <a:custGeom>
              <a:avLst/>
              <a:gdLst>
                <a:gd name="T0" fmla="*/ 76 w 89"/>
                <a:gd name="T1" fmla="*/ 157 h 157"/>
                <a:gd name="T2" fmla="*/ 13 w 89"/>
                <a:gd name="T3" fmla="*/ 157 h 157"/>
                <a:gd name="T4" fmla="*/ 0 w 89"/>
                <a:gd name="T5" fmla="*/ 144 h 157"/>
                <a:gd name="T6" fmla="*/ 0 w 89"/>
                <a:gd name="T7" fmla="*/ 13 h 157"/>
                <a:gd name="T8" fmla="*/ 13 w 89"/>
                <a:gd name="T9" fmla="*/ 0 h 157"/>
                <a:gd name="T10" fmla="*/ 76 w 89"/>
                <a:gd name="T11" fmla="*/ 0 h 157"/>
                <a:gd name="T12" fmla="*/ 89 w 89"/>
                <a:gd name="T13" fmla="*/ 13 h 157"/>
                <a:gd name="T14" fmla="*/ 89 w 89"/>
                <a:gd name="T15" fmla="*/ 144 h 157"/>
                <a:gd name="T16" fmla="*/ 76 w 89"/>
                <a:gd name="T17" fmla="*/ 157 h 157"/>
                <a:gd name="T18" fmla="*/ 13 w 89"/>
                <a:gd name="T19" fmla="*/ 4 h 157"/>
                <a:gd name="T20" fmla="*/ 4 w 89"/>
                <a:gd name="T21" fmla="*/ 13 h 157"/>
                <a:gd name="T22" fmla="*/ 4 w 89"/>
                <a:gd name="T23" fmla="*/ 144 h 157"/>
                <a:gd name="T24" fmla="*/ 13 w 89"/>
                <a:gd name="T25" fmla="*/ 153 h 157"/>
                <a:gd name="T26" fmla="*/ 76 w 89"/>
                <a:gd name="T27" fmla="*/ 153 h 157"/>
                <a:gd name="T28" fmla="*/ 84 w 89"/>
                <a:gd name="T29" fmla="*/ 144 h 157"/>
                <a:gd name="T30" fmla="*/ 84 w 89"/>
                <a:gd name="T31" fmla="*/ 13 h 157"/>
                <a:gd name="T32" fmla="*/ 76 w 89"/>
                <a:gd name="T33" fmla="*/ 4 h 157"/>
                <a:gd name="T34" fmla="*/ 13 w 89"/>
                <a:gd name="T35" fmla="*/ 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 h="157">
                  <a:moveTo>
                    <a:pt x="76" y="157"/>
                  </a:moveTo>
                  <a:cubicBezTo>
                    <a:pt x="13" y="157"/>
                    <a:pt x="13" y="157"/>
                    <a:pt x="13" y="157"/>
                  </a:cubicBezTo>
                  <a:cubicBezTo>
                    <a:pt x="6" y="157"/>
                    <a:pt x="0" y="151"/>
                    <a:pt x="0" y="144"/>
                  </a:cubicBezTo>
                  <a:cubicBezTo>
                    <a:pt x="0" y="13"/>
                    <a:pt x="0" y="13"/>
                    <a:pt x="0" y="13"/>
                  </a:cubicBezTo>
                  <a:cubicBezTo>
                    <a:pt x="0" y="6"/>
                    <a:pt x="6" y="0"/>
                    <a:pt x="13" y="0"/>
                  </a:cubicBezTo>
                  <a:cubicBezTo>
                    <a:pt x="76" y="0"/>
                    <a:pt x="76" y="0"/>
                    <a:pt x="76" y="0"/>
                  </a:cubicBezTo>
                  <a:cubicBezTo>
                    <a:pt x="83" y="0"/>
                    <a:pt x="89" y="6"/>
                    <a:pt x="89" y="13"/>
                  </a:cubicBezTo>
                  <a:cubicBezTo>
                    <a:pt x="89" y="144"/>
                    <a:pt x="89" y="144"/>
                    <a:pt x="89" y="144"/>
                  </a:cubicBezTo>
                  <a:cubicBezTo>
                    <a:pt x="89" y="151"/>
                    <a:pt x="83" y="157"/>
                    <a:pt x="76" y="157"/>
                  </a:cubicBezTo>
                  <a:close/>
                  <a:moveTo>
                    <a:pt x="13" y="4"/>
                  </a:moveTo>
                  <a:cubicBezTo>
                    <a:pt x="8" y="4"/>
                    <a:pt x="4" y="8"/>
                    <a:pt x="4" y="13"/>
                  </a:cubicBezTo>
                  <a:cubicBezTo>
                    <a:pt x="4" y="144"/>
                    <a:pt x="4" y="144"/>
                    <a:pt x="4" y="144"/>
                  </a:cubicBezTo>
                  <a:cubicBezTo>
                    <a:pt x="4" y="149"/>
                    <a:pt x="8" y="153"/>
                    <a:pt x="13" y="153"/>
                  </a:cubicBezTo>
                  <a:cubicBezTo>
                    <a:pt x="76" y="153"/>
                    <a:pt x="76" y="153"/>
                    <a:pt x="76" y="153"/>
                  </a:cubicBezTo>
                  <a:cubicBezTo>
                    <a:pt x="81" y="153"/>
                    <a:pt x="84" y="149"/>
                    <a:pt x="84" y="144"/>
                  </a:cubicBezTo>
                  <a:cubicBezTo>
                    <a:pt x="84" y="13"/>
                    <a:pt x="84" y="13"/>
                    <a:pt x="84" y="13"/>
                  </a:cubicBezTo>
                  <a:cubicBezTo>
                    <a:pt x="84" y="8"/>
                    <a:pt x="81" y="4"/>
                    <a:pt x="76" y="4"/>
                  </a:cubicBez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8" name="Freeform 65"/>
            <p:cNvSpPr>
              <a:spLocks/>
            </p:cNvSpPr>
            <p:nvPr/>
          </p:nvSpPr>
          <p:spPr bwMode="auto">
            <a:xfrm>
              <a:off x="2806419" y="782149"/>
              <a:ext cx="212737" cy="73930"/>
            </a:xfrm>
            <a:custGeom>
              <a:avLst/>
              <a:gdLst>
                <a:gd name="T0" fmla="*/ 2 w 69"/>
                <a:gd name="T1" fmla="*/ 24 h 24"/>
                <a:gd name="T2" fmla="*/ 0 w 69"/>
                <a:gd name="T3" fmla="*/ 22 h 24"/>
                <a:gd name="T4" fmla="*/ 0 w 69"/>
                <a:gd name="T5" fmla="*/ 1 h 24"/>
                <a:gd name="T6" fmla="*/ 2 w 69"/>
                <a:gd name="T7" fmla="*/ 0 h 24"/>
                <a:gd name="T8" fmla="*/ 67 w 69"/>
                <a:gd name="T9" fmla="*/ 0 h 24"/>
                <a:gd name="T10" fmla="*/ 69 w 69"/>
                <a:gd name="T11" fmla="*/ 1 h 24"/>
                <a:gd name="T12" fmla="*/ 69 w 69"/>
                <a:gd name="T13" fmla="*/ 22 h 24"/>
                <a:gd name="T14" fmla="*/ 67 w 69"/>
                <a:gd name="T15" fmla="*/ 24 h 24"/>
                <a:gd name="T16" fmla="*/ 2 w 69"/>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24">
                  <a:moveTo>
                    <a:pt x="2" y="24"/>
                  </a:moveTo>
                  <a:cubicBezTo>
                    <a:pt x="1" y="24"/>
                    <a:pt x="0" y="23"/>
                    <a:pt x="0" y="22"/>
                  </a:cubicBezTo>
                  <a:cubicBezTo>
                    <a:pt x="0" y="1"/>
                    <a:pt x="0" y="1"/>
                    <a:pt x="0" y="1"/>
                  </a:cubicBezTo>
                  <a:cubicBezTo>
                    <a:pt x="0" y="0"/>
                    <a:pt x="1" y="0"/>
                    <a:pt x="2" y="0"/>
                  </a:cubicBezTo>
                  <a:cubicBezTo>
                    <a:pt x="67" y="0"/>
                    <a:pt x="67" y="0"/>
                    <a:pt x="67" y="0"/>
                  </a:cubicBezTo>
                  <a:cubicBezTo>
                    <a:pt x="68" y="0"/>
                    <a:pt x="69" y="0"/>
                    <a:pt x="69" y="1"/>
                  </a:cubicBezTo>
                  <a:cubicBezTo>
                    <a:pt x="69" y="22"/>
                    <a:pt x="69" y="22"/>
                    <a:pt x="69" y="22"/>
                  </a:cubicBezTo>
                  <a:cubicBezTo>
                    <a:pt x="69" y="23"/>
                    <a:pt x="68" y="24"/>
                    <a:pt x="67" y="24"/>
                  </a:cubicBezTo>
                  <a:lnTo>
                    <a:pt x="2"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9" name="Freeform 66"/>
            <p:cNvSpPr>
              <a:spLocks/>
            </p:cNvSpPr>
            <p:nvPr/>
          </p:nvSpPr>
          <p:spPr bwMode="auto">
            <a:xfrm>
              <a:off x="2821507" y="1068816"/>
              <a:ext cx="52808" cy="48281"/>
            </a:xfrm>
            <a:custGeom>
              <a:avLst/>
              <a:gdLst>
                <a:gd name="T0" fmla="*/ 1 w 17"/>
                <a:gd name="T1" fmla="*/ 16 h 16"/>
                <a:gd name="T2" fmla="*/ 16 w 17"/>
                <a:gd name="T3" fmla="*/ 16 h 16"/>
                <a:gd name="T4" fmla="*/ 17 w 17"/>
                <a:gd name="T5" fmla="*/ 15 h 16"/>
                <a:gd name="T6" fmla="*/ 17 w 17"/>
                <a:gd name="T7" fmla="*/ 1 h 16"/>
                <a:gd name="T8" fmla="*/ 16 w 17"/>
                <a:gd name="T9" fmla="*/ 0 h 16"/>
                <a:gd name="T10" fmla="*/ 1 w 17"/>
                <a:gd name="T11" fmla="*/ 0 h 16"/>
                <a:gd name="T12" fmla="*/ 0 w 17"/>
                <a:gd name="T13" fmla="*/ 1 h 16"/>
                <a:gd name="T14" fmla="*/ 0 w 17"/>
                <a:gd name="T15" fmla="*/ 15 h 16"/>
                <a:gd name="T16" fmla="*/ 1 w 17"/>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 y="16"/>
                  </a:moveTo>
                  <a:cubicBezTo>
                    <a:pt x="16" y="16"/>
                    <a:pt x="16" y="16"/>
                    <a:pt x="16" y="16"/>
                  </a:cubicBezTo>
                  <a:cubicBezTo>
                    <a:pt x="17" y="16"/>
                    <a:pt x="17" y="15"/>
                    <a:pt x="17" y="15"/>
                  </a:cubicBezTo>
                  <a:cubicBezTo>
                    <a:pt x="17" y="1"/>
                    <a:pt x="17" y="1"/>
                    <a:pt x="17" y="1"/>
                  </a:cubicBezTo>
                  <a:cubicBezTo>
                    <a:pt x="17" y="1"/>
                    <a:pt x="17" y="0"/>
                    <a:pt x="16" y="0"/>
                  </a:cubicBezTo>
                  <a:cubicBezTo>
                    <a:pt x="1" y="0"/>
                    <a:pt x="1" y="0"/>
                    <a:pt x="1" y="0"/>
                  </a:cubicBezTo>
                  <a:cubicBezTo>
                    <a:pt x="0" y="0"/>
                    <a:pt x="0" y="1"/>
                    <a:pt x="0" y="1"/>
                  </a:cubicBezTo>
                  <a:cubicBezTo>
                    <a:pt x="0" y="15"/>
                    <a:pt x="0" y="15"/>
                    <a:pt x="0" y="15"/>
                  </a:cubicBezTo>
                  <a:cubicBezTo>
                    <a:pt x="0" y="15"/>
                    <a:pt x="0" y="16"/>
                    <a:pt x="1"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0" name="Freeform 67"/>
            <p:cNvSpPr>
              <a:spLocks/>
            </p:cNvSpPr>
            <p:nvPr/>
          </p:nvSpPr>
          <p:spPr bwMode="auto">
            <a:xfrm>
              <a:off x="2821507" y="1130676"/>
              <a:ext cx="117684" cy="45263"/>
            </a:xfrm>
            <a:custGeom>
              <a:avLst/>
              <a:gdLst>
                <a:gd name="T0" fmla="*/ 37 w 38"/>
                <a:gd name="T1" fmla="*/ 0 h 15"/>
                <a:gd name="T2" fmla="*/ 1 w 38"/>
                <a:gd name="T3" fmla="*/ 0 h 15"/>
                <a:gd name="T4" fmla="*/ 0 w 38"/>
                <a:gd name="T5" fmla="*/ 1 h 15"/>
                <a:gd name="T6" fmla="*/ 0 w 38"/>
                <a:gd name="T7" fmla="*/ 14 h 15"/>
                <a:gd name="T8" fmla="*/ 1 w 38"/>
                <a:gd name="T9" fmla="*/ 15 h 15"/>
                <a:gd name="T10" fmla="*/ 37 w 38"/>
                <a:gd name="T11" fmla="*/ 15 h 15"/>
                <a:gd name="T12" fmla="*/ 38 w 38"/>
                <a:gd name="T13" fmla="*/ 14 h 15"/>
                <a:gd name="T14" fmla="*/ 38 w 38"/>
                <a:gd name="T15" fmla="*/ 1 h 15"/>
                <a:gd name="T16" fmla="*/ 37 w 38"/>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15">
                  <a:moveTo>
                    <a:pt x="37" y="0"/>
                  </a:moveTo>
                  <a:cubicBezTo>
                    <a:pt x="1" y="0"/>
                    <a:pt x="1" y="0"/>
                    <a:pt x="1" y="0"/>
                  </a:cubicBezTo>
                  <a:cubicBezTo>
                    <a:pt x="0" y="0"/>
                    <a:pt x="0" y="0"/>
                    <a:pt x="0" y="1"/>
                  </a:cubicBezTo>
                  <a:cubicBezTo>
                    <a:pt x="0" y="14"/>
                    <a:pt x="0" y="14"/>
                    <a:pt x="0" y="14"/>
                  </a:cubicBezTo>
                  <a:cubicBezTo>
                    <a:pt x="0" y="15"/>
                    <a:pt x="0" y="15"/>
                    <a:pt x="1" y="15"/>
                  </a:cubicBezTo>
                  <a:cubicBezTo>
                    <a:pt x="37" y="15"/>
                    <a:pt x="37" y="15"/>
                    <a:pt x="37" y="15"/>
                  </a:cubicBezTo>
                  <a:cubicBezTo>
                    <a:pt x="37" y="15"/>
                    <a:pt x="38" y="15"/>
                    <a:pt x="38" y="14"/>
                  </a:cubicBezTo>
                  <a:cubicBezTo>
                    <a:pt x="38" y="1"/>
                    <a:pt x="38" y="1"/>
                    <a:pt x="38" y="1"/>
                  </a:cubicBezTo>
                  <a:cubicBezTo>
                    <a:pt x="38" y="0"/>
                    <a:pt x="37" y="0"/>
                    <a:pt x="3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1" name="Freeform 68"/>
            <p:cNvSpPr>
              <a:spLocks/>
            </p:cNvSpPr>
            <p:nvPr/>
          </p:nvSpPr>
          <p:spPr bwMode="auto">
            <a:xfrm>
              <a:off x="2886384" y="1068816"/>
              <a:ext cx="52808" cy="48281"/>
            </a:xfrm>
            <a:custGeom>
              <a:avLst/>
              <a:gdLst>
                <a:gd name="T0" fmla="*/ 16 w 17"/>
                <a:gd name="T1" fmla="*/ 0 h 16"/>
                <a:gd name="T2" fmla="*/ 1 w 17"/>
                <a:gd name="T3" fmla="*/ 0 h 16"/>
                <a:gd name="T4" fmla="*/ 0 w 17"/>
                <a:gd name="T5" fmla="*/ 1 h 16"/>
                <a:gd name="T6" fmla="*/ 0 w 17"/>
                <a:gd name="T7" fmla="*/ 15 h 16"/>
                <a:gd name="T8" fmla="*/ 1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1" y="0"/>
                    <a:pt x="1" y="0"/>
                    <a:pt x="1" y="0"/>
                  </a:cubicBezTo>
                  <a:cubicBezTo>
                    <a:pt x="0" y="0"/>
                    <a:pt x="0" y="1"/>
                    <a:pt x="0" y="1"/>
                  </a:cubicBezTo>
                  <a:cubicBezTo>
                    <a:pt x="0" y="15"/>
                    <a:pt x="0" y="15"/>
                    <a:pt x="0" y="15"/>
                  </a:cubicBezTo>
                  <a:cubicBezTo>
                    <a:pt x="0" y="15"/>
                    <a:pt x="0" y="16"/>
                    <a:pt x="1" y="16"/>
                  </a:cubicBezTo>
                  <a:cubicBezTo>
                    <a:pt x="16" y="16"/>
                    <a:pt x="16" y="16"/>
                    <a:pt x="16" y="16"/>
                  </a:cubicBezTo>
                  <a:cubicBezTo>
                    <a:pt x="16" y="16"/>
                    <a:pt x="17" y="15"/>
                    <a:pt x="17" y="15"/>
                  </a:cubicBezTo>
                  <a:cubicBezTo>
                    <a:pt x="17" y="1"/>
                    <a:pt x="17" y="1"/>
                    <a:pt x="17" y="1"/>
                  </a:cubicBezTo>
                  <a:cubicBezTo>
                    <a:pt x="17" y="1"/>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2" name="Freeform 69"/>
            <p:cNvSpPr>
              <a:spLocks/>
            </p:cNvSpPr>
            <p:nvPr/>
          </p:nvSpPr>
          <p:spPr bwMode="auto">
            <a:xfrm>
              <a:off x="2951261" y="1068816"/>
              <a:ext cx="52808" cy="48281"/>
            </a:xfrm>
            <a:custGeom>
              <a:avLst/>
              <a:gdLst>
                <a:gd name="T0" fmla="*/ 16 w 17"/>
                <a:gd name="T1" fmla="*/ 0 h 16"/>
                <a:gd name="T2" fmla="*/ 1 w 17"/>
                <a:gd name="T3" fmla="*/ 0 h 16"/>
                <a:gd name="T4" fmla="*/ 0 w 17"/>
                <a:gd name="T5" fmla="*/ 1 h 16"/>
                <a:gd name="T6" fmla="*/ 0 w 17"/>
                <a:gd name="T7" fmla="*/ 15 h 16"/>
                <a:gd name="T8" fmla="*/ 1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1" y="0"/>
                    <a:pt x="1" y="0"/>
                    <a:pt x="1" y="0"/>
                  </a:cubicBezTo>
                  <a:cubicBezTo>
                    <a:pt x="0" y="0"/>
                    <a:pt x="0" y="1"/>
                    <a:pt x="0" y="1"/>
                  </a:cubicBezTo>
                  <a:cubicBezTo>
                    <a:pt x="0" y="15"/>
                    <a:pt x="0" y="15"/>
                    <a:pt x="0" y="15"/>
                  </a:cubicBezTo>
                  <a:cubicBezTo>
                    <a:pt x="0" y="15"/>
                    <a:pt x="0" y="16"/>
                    <a:pt x="1" y="16"/>
                  </a:cubicBezTo>
                  <a:cubicBezTo>
                    <a:pt x="16" y="16"/>
                    <a:pt x="16" y="16"/>
                    <a:pt x="16" y="16"/>
                  </a:cubicBezTo>
                  <a:cubicBezTo>
                    <a:pt x="16" y="16"/>
                    <a:pt x="17" y="15"/>
                    <a:pt x="17" y="15"/>
                  </a:cubicBezTo>
                  <a:cubicBezTo>
                    <a:pt x="17" y="1"/>
                    <a:pt x="17" y="1"/>
                    <a:pt x="17" y="1"/>
                  </a:cubicBezTo>
                  <a:cubicBezTo>
                    <a:pt x="17" y="1"/>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3" name="Freeform 70"/>
            <p:cNvSpPr>
              <a:spLocks/>
            </p:cNvSpPr>
            <p:nvPr/>
          </p:nvSpPr>
          <p:spPr bwMode="auto">
            <a:xfrm>
              <a:off x="2951261" y="1130676"/>
              <a:ext cx="52808" cy="45263"/>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4" name="Freeform 71"/>
            <p:cNvSpPr>
              <a:spLocks/>
            </p:cNvSpPr>
            <p:nvPr/>
          </p:nvSpPr>
          <p:spPr bwMode="auto">
            <a:xfrm>
              <a:off x="2821507" y="1009974"/>
              <a:ext cx="52808" cy="46772"/>
            </a:xfrm>
            <a:custGeom>
              <a:avLst/>
              <a:gdLst>
                <a:gd name="T0" fmla="*/ 1 w 17"/>
                <a:gd name="T1" fmla="*/ 15 h 15"/>
                <a:gd name="T2" fmla="*/ 16 w 17"/>
                <a:gd name="T3" fmla="*/ 15 h 15"/>
                <a:gd name="T4" fmla="*/ 17 w 17"/>
                <a:gd name="T5" fmla="*/ 14 h 15"/>
                <a:gd name="T6" fmla="*/ 17 w 17"/>
                <a:gd name="T7" fmla="*/ 1 h 15"/>
                <a:gd name="T8" fmla="*/ 16 w 17"/>
                <a:gd name="T9" fmla="*/ 0 h 15"/>
                <a:gd name="T10" fmla="*/ 1 w 17"/>
                <a:gd name="T11" fmla="*/ 0 h 15"/>
                <a:gd name="T12" fmla="*/ 0 w 17"/>
                <a:gd name="T13" fmla="*/ 1 h 15"/>
                <a:gd name="T14" fmla="*/ 0 w 17"/>
                <a:gd name="T15" fmla="*/ 14 h 15"/>
                <a:gd name="T16" fmla="*/ 1 w 17"/>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 y="15"/>
                  </a:moveTo>
                  <a:cubicBezTo>
                    <a:pt x="16" y="15"/>
                    <a:pt x="16" y="15"/>
                    <a:pt x="16" y="15"/>
                  </a:cubicBezTo>
                  <a:cubicBezTo>
                    <a:pt x="17" y="15"/>
                    <a:pt x="17" y="15"/>
                    <a:pt x="17" y="14"/>
                  </a:cubicBezTo>
                  <a:cubicBezTo>
                    <a:pt x="17" y="1"/>
                    <a:pt x="17" y="1"/>
                    <a:pt x="17" y="1"/>
                  </a:cubicBezTo>
                  <a:cubicBezTo>
                    <a:pt x="17" y="0"/>
                    <a:pt x="17" y="0"/>
                    <a:pt x="16" y="0"/>
                  </a:cubicBezTo>
                  <a:cubicBezTo>
                    <a:pt x="1" y="0"/>
                    <a:pt x="1" y="0"/>
                    <a:pt x="1" y="0"/>
                  </a:cubicBezTo>
                  <a:cubicBezTo>
                    <a:pt x="0" y="0"/>
                    <a:pt x="0" y="0"/>
                    <a:pt x="0" y="1"/>
                  </a:cubicBezTo>
                  <a:cubicBezTo>
                    <a:pt x="0" y="14"/>
                    <a:pt x="0" y="14"/>
                    <a:pt x="0" y="14"/>
                  </a:cubicBezTo>
                  <a:cubicBezTo>
                    <a:pt x="0" y="15"/>
                    <a:pt x="0" y="15"/>
                    <a:pt x="1"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5" name="Freeform 72"/>
            <p:cNvSpPr>
              <a:spLocks/>
            </p:cNvSpPr>
            <p:nvPr/>
          </p:nvSpPr>
          <p:spPr bwMode="auto">
            <a:xfrm>
              <a:off x="2886384" y="1009974"/>
              <a:ext cx="52808" cy="46772"/>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6" name="Freeform 73"/>
            <p:cNvSpPr>
              <a:spLocks/>
            </p:cNvSpPr>
            <p:nvPr/>
          </p:nvSpPr>
          <p:spPr bwMode="auto">
            <a:xfrm>
              <a:off x="2951261" y="1009974"/>
              <a:ext cx="52808" cy="46772"/>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7" name="Freeform 74"/>
            <p:cNvSpPr>
              <a:spLocks/>
            </p:cNvSpPr>
            <p:nvPr/>
          </p:nvSpPr>
          <p:spPr bwMode="auto">
            <a:xfrm>
              <a:off x="2821507" y="948114"/>
              <a:ext cx="52808" cy="49790"/>
            </a:xfrm>
            <a:custGeom>
              <a:avLst/>
              <a:gdLst>
                <a:gd name="T0" fmla="*/ 1 w 17"/>
                <a:gd name="T1" fmla="*/ 16 h 16"/>
                <a:gd name="T2" fmla="*/ 16 w 17"/>
                <a:gd name="T3" fmla="*/ 16 h 16"/>
                <a:gd name="T4" fmla="*/ 17 w 17"/>
                <a:gd name="T5" fmla="*/ 15 h 16"/>
                <a:gd name="T6" fmla="*/ 17 w 17"/>
                <a:gd name="T7" fmla="*/ 1 h 16"/>
                <a:gd name="T8" fmla="*/ 16 w 17"/>
                <a:gd name="T9" fmla="*/ 0 h 16"/>
                <a:gd name="T10" fmla="*/ 1 w 17"/>
                <a:gd name="T11" fmla="*/ 0 h 16"/>
                <a:gd name="T12" fmla="*/ 0 w 17"/>
                <a:gd name="T13" fmla="*/ 1 h 16"/>
                <a:gd name="T14" fmla="*/ 0 w 17"/>
                <a:gd name="T15" fmla="*/ 15 h 16"/>
                <a:gd name="T16" fmla="*/ 1 w 17"/>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 y="16"/>
                  </a:moveTo>
                  <a:cubicBezTo>
                    <a:pt x="16" y="16"/>
                    <a:pt x="16" y="16"/>
                    <a:pt x="16" y="16"/>
                  </a:cubicBezTo>
                  <a:cubicBezTo>
                    <a:pt x="17" y="16"/>
                    <a:pt x="17" y="15"/>
                    <a:pt x="17" y="15"/>
                  </a:cubicBezTo>
                  <a:cubicBezTo>
                    <a:pt x="17" y="1"/>
                    <a:pt x="17" y="1"/>
                    <a:pt x="17" y="1"/>
                  </a:cubicBezTo>
                  <a:cubicBezTo>
                    <a:pt x="17" y="1"/>
                    <a:pt x="17" y="0"/>
                    <a:pt x="16" y="0"/>
                  </a:cubicBezTo>
                  <a:cubicBezTo>
                    <a:pt x="1" y="0"/>
                    <a:pt x="1" y="0"/>
                    <a:pt x="1" y="0"/>
                  </a:cubicBezTo>
                  <a:cubicBezTo>
                    <a:pt x="0" y="0"/>
                    <a:pt x="0" y="1"/>
                    <a:pt x="0" y="1"/>
                  </a:cubicBezTo>
                  <a:cubicBezTo>
                    <a:pt x="0" y="15"/>
                    <a:pt x="0" y="15"/>
                    <a:pt x="0" y="15"/>
                  </a:cubicBezTo>
                  <a:cubicBezTo>
                    <a:pt x="0" y="15"/>
                    <a:pt x="0" y="16"/>
                    <a:pt x="1"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8" name="Freeform 75"/>
            <p:cNvSpPr>
              <a:spLocks/>
            </p:cNvSpPr>
            <p:nvPr/>
          </p:nvSpPr>
          <p:spPr bwMode="auto">
            <a:xfrm>
              <a:off x="2886384" y="948114"/>
              <a:ext cx="52808" cy="49790"/>
            </a:xfrm>
            <a:custGeom>
              <a:avLst/>
              <a:gdLst>
                <a:gd name="T0" fmla="*/ 16 w 17"/>
                <a:gd name="T1" fmla="*/ 0 h 16"/>
                <a:gd name="T2" fmla="*/ 1 w 17"/>
                <a:gd name="T3" fmla="*/ 0 h 16"/>
                <a:gd name="T4" fmla="*/ 0 w 17"/>
                <a:gd name="T5" fmla="*/ 1 h 16"/>
                <a:gd name="T6" fmla="*/ 0 w 17"/>
                <a:gd name="T7" fmla="*/ 15 h 16"/>
                <a:gd name="T8" fmla="*/ 1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1" y="0"/>
                    <a:pt x="1" y="0"/>
                    <a:pt x="1" y="0"/>
                  </a:cubicBezTo>
                  <a:cubicBezTo>
                    <a:pt x="0" y="0"/>
                    <a:pt x="0" y="1"/>
                    <a:pt x="0" y="1"/>
                  </a:cubicBezTo>
                  <a:cubicBezTo>
                    <a:pt x="0" y="15"/>
                    <a:pt x="0" y="15"/>
                    <a:pt x="0" y="15"/>
                  </a:cubicBezTo>
                  <a:cubicBezTo>
                    <a:pt x="0" y="15"/>
                    <a:pt x="0" y="16"/>
                    <a:pt x="1" y="16"/>
                  </a:cubicBezTo>
                  <a:cubicBezTo>
                    <a:pt x="16" y="16"/>
                    <a:pt x="16" y="16"/>
                    <a:pt x="16" y="16"/>
                  </a:cubicBezTo>
                  <a:cubicBezTo>
                    <a:pt x="16" y="16"/>
                    <a:pt x="17" y="15"/>
                    <a:pt x="17" y="15"/>
                  </a:cubicBezTo>
                  <a:cubicBezTo>
                    <a:pt x="17" y="1"/>
                    <a:pt x="17" y="1"/>
                    <a:pt x="17" y="1"/>
                  </a:cubicBezTo>
                  <a:cubicBezTo>
                    <a:pt x="17" y="1"/>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9" name="Freeform 76"/>
            <p:cNvSpPr>
              <a:spLocks/>
            </p:cNvSpPr>
            <p:nvPr/>
          </p:nvSpPr>
          <p:spPr bwMode="auto">
            <a:xfrm>
              <a:off x="2951261" y="948114"/>
              <a:ext cx="52808" cy="49790"/>
            </a:xfrm>
            <a:custGeom>
              <a:avLst/>
              <a:gdLst>
                <a:gd name="T0" fmla="*/ 16 w 17"/>
                <a:gd name="T1" fmla="*/ 0 h 16"/>
                <a:gd name="T2" fmla="*/ 1 w 17"/>
                <a:gd name="T3" fmla="*/ 0 h 16"/>
                <a:gd name="T4" fmla="*/ 0 w 17"/>
                <a:gd name="T5" fmla="*/ 1 h 16"/>
                <a:gd name="T6" fmla="*/ 0 w 17"/>
                <a:gd name="T7" fmla="*/ 15 h 16"/>
                <a:gd name="T8" fmla="*/ 1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1" y="0"/>
                    <a:pt x="1" y="0"/>
                    <a:pt x="1" y="0"/>
                  </a:cubicBezTo>
                  <a:cubicBezTo>
                    <a:pt x="0" y="0"/>
                    <a:pt x="0" y="1"/>
                    <a:pt x="0" y="1"/>
                  </a:cubicBezTo>
                  <a:cubicBezTo>
                    <a:pt x="0" y="15"/>
                    <a:pt x="0" y="15"/>
                    <a:pt x="0" y="15"/>
                  </a:cubicBezTo>
                  <a:cubicBezTo>
                    <a:pt x="0" y="15"/>
                    <a:pt x="0" y="16"/>
                    <a:pt x="1" y="16"/>
                  </a:cubicBezTo>
                  <a:cubicBezTo>
                    <a:pt x="16" y="16"/>
                    <a:pt x="16" y="16"/>
                    <a:pt x="16" y="16"/>
                  </a:cubicBezTo>
                  <a:cubicBezTo>
                    <a:pt x="16" y="16"/>
                    <a:pt x="17" y="15"/>
                    <a:pt x="17" y="15"/>
                  </a:cubicBezTo>
                  <a:cubicBezTo>
                    <a:pt x="17" y="1"/>
                    <a:pt x="17" y="1"/>
                    <a:pt x="17" y="1"/>
                  </a:cubicBezTo>
                  <a:cubicBezTo>
                    <a:pt x="17" y="1"/>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00" name="Freeform 77"/>
            <p:cNvSpPr>
              <a:spLocks/>
            </p:cNvSpPr>
            <p:nvPr/>
          </p:nvSpPr>
          <p:spPr bwMode="auto">
            <a:xfrm>
              <a:off x="2821507" y="889272"/>
              <a:ext cx="52808" cy="46772"/>
            </a:xfrm>
            <a:custGeom>
              <a:avLst/>
              <a:gdLst>
                <a:gd name="T0" fmla="*/ 1 w 17"/>
                <a:gd name="T1" fmla="*/ 15 h 15"/>
                <a:gd name="T2" fmla="*/ 16 w 17"/>
                <a:gd name="T3" fmla="*/ 15 h 15"/>
                <a:gd name="T4" fmla="*/ 17 w 17"/>
                <a:gd name="T5" fmla="*/ 14 h 15"/>
                <a:gd name="T6" fmla="*/ 17 w 17"/>
                <a:gd name="T7" fmla="*/ 1 h 15"/>
                <a:gd name="T8" fmla="*/ 16 w 17"/>
                <a:gd name="T9" fmla="*/ 0 h 15"/>
                <a:gd name="T10" fmla="*/ 1 w 17"/>
                <a:gd name="T11" fmla="*/ 0 h 15"/>
                <a:gd name="T12" fmla="*/ 0 w 17"/>
                <a:gd name="T13" fmla="*/ 1 h 15"/>
                <a:gd name="T14" fmla="*/ 0 w 17"/>
                <a:gd name="T15" fmla="*/ 14 h 15"/>
                <a:gd name="T16" fmla="*/ 1 w 17"/>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 y="15"/>
                  </a:moveTo>
                  <a:cubicBezTo>
                    <a:pt x="16" y="15"/>
                    <a:pt x="16" y="15"/>
                    <a:pt x="16" y="15"/>
                  </a:cubicBezTo>
                  <a:cubicBezTo>
                    <a:pt x="17" y="15"/>
                    <a:pt x="17" y="15"/>
                    <a:pt x="17" y="14"/>
                  </a:cubicBezTo>
                  <a:cubicBezTo>
                    <a:pt x="17" y="1"/>
                    <a:pt x="17" y="1"/>
                    <a:pt x="17" y="1"/>
                  </a:cubicBezTo>
                  <a:cubicBezTo>
                    <a:pt x="17" y="0"/>
                    <a:pt x="17" y="0"/>
                    <a:pt x="16" y="0"/>
                  </a:cubicBezTo>
                  <a:cubicBezTo>
                    <a:pt x="1" y="0"/>
                    <a:pt x="1" y="0"/>
                    <a:pt x="1" y="0"/>
                  </a:cubicBezTo>
                  <a:cubicBezTo>
                    <a:pt x="0" y="0"/>
                    <a:pt x="0" y="0"/>
                    <a:pt x="0" y="1"/>
                  </a:cubicBezTo>
                  <a:cubicBezTo>
                    <a:pt x="0" y="14"/>
                    <a:pt x="0" y="14"/>
                    <a:pt x="0" y="14"/>
                  </a:cubicBezTo>
                  <a:cubicBezTo>
                    <a:pt x="0" y="15"/>
                    <a:pt x="0" y="15"/>
                    <a:pt x="1"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01" name="Freeform 78"/>
            <p:cNvSpPr>
              <a:spLocks/>
            </p:cNvSpPr>
            <p:nvPr/>
          </p:nvSpPr>
          <p:spPr bwMode="auto">
            <a:xfrm>
              <a:off x="2886384" y="889272"/>
              <a:ext cx="52808" cy="46772"/>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02" name="Freeform 79"/>
            <p:cNvSpPr>
              <a:spLocks/>
            </p:cNvSpPr>
            <p:nvPr/>
          </p:nvSpPr>
          <p:spPr bwMode="auto">
            <a:xfrm>
              <a:off x="2951261" y="889272"/>
              <a:ext cx="52808" cy="46772"/>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sp>
        <p:nvSpPr>
          <p:cNvPr id="206" name="@ sign"/>
          <p:cNvSpPr>
            <a:spLocks noEditPoints="1"/>
          </p:cNvSpPr>
          <p:nvPr/>
        </p:nvSpPr>
        <p:spPr bwMode="auto">
          <a:xfrm>
            <a:off x="1174846" y="3447117"/>
            <a:ext cx="354562" cy="384737"/>
          </a:xfrm>
          <a:custGeom>
            <a:avLst/>
            <a:gdLst>
              <a:gd name="T0" fmla="*/ 114 w 115"/>
              <a:gd name="T1" fmla="*/ 55 h 125"/>
              <a:gd name="T2" fmla="*/ 108 w 115"/>
              <a:gd name="T3" fmla="*/ 76 h 125"/>
              <a:gd name="T4" fmla="*/ 95 w 115"/>
              <a:gd name="T5" fmla="*/ 90 h 125"/>
              <a:gd name="T6" fmla="*/ 79 w 115"/>
              <a:gd name="T7" fmla="*/ 91 h 125"/>
              <a:gd name="T8" fmla="*/ 71 w 115"/>
              <a:gd name="T9" fmla="*/ 85 h 125"/>
              <a:gd name="T10" fmla="*/ 63 w 115"/>
              <a:gd name="T11" fmla="*/ 85 h 125"/>
              <a:gd name="T12" fmla="*/ 51 w 115"/>
              <a:gd name="T13" fmla="*/ 91 h 125"/>
              <a:gd name="T14" fmla="*/ 40 w 115"/>
              <a:gd name="T15" fmla="*/ 91 h 125"/>
              <a:gd name="T16" fmla="*/ 32 w 115"/>
              <a:gd name="T17" fmla="*/ 87 h 125"/>
              <a:gd name="T18" fmla="*/ 28 w 115"/>
              <a:gd name="T19" fmla="*/ 77 h 125"/>
              <a:gd name="T20" fmla="*/ 28 w 115"/>
              <a:gd name="T21" fmla="*/ 63 h 125"/>
              <a:gd name="T22" fmla="*/ 34 w 115"/>
              <a:gd name="T23" fmla="*/ 45 h 125"/>
              <a:gd name="T24" fmla="*/ 47 w 115"/>
              <a:gd name="T25" fmla="*/ 31 h 125"/>
              <a:gd name="T26" fmla="*/ 62 w 115"/>
              <a:gd name="T27" fmla="*/ 29 h 125"/>
              <a:gd name="T28" fmla="*/ 71 w 115"/>
              <a:gd name="T29" fmla="*/ 35 h 125"/>
              <a:gd name="T30" fmla="*/ 76 w 115"/>
              <a:gd name="T31" fmla="*/ 32 h 125"/>
              <a:gd name="T32" fmla="*/ 81 w 115"/>
              <a:gd name="T33" fmla="*/ 30 h 125"/>
              <a:gd name="T34" fmla="*/ 84 w 115"/>
              <a:gd name="T35" fmla="*/ 30 h 125"/>
              <a:gd name="T36" fmla="*/ 85 w 115"/>
              <a:gd name="T37" fmla="*/ 32 h 125"/>
              <a:gd name="T38" fmla="*/ 78 w 115"/>
              <a:gd name="T39" fmla="*/ 80 h 125"/>
              <a:gd name="T40" fmla="*/ 93 w 115"/>
              <a:gd name="T41" fmla="*/ 82 h 125"/>
              <a:gd name="T42" fmla="*/ 101 w 115"/>
              <a:gd name="T43" fmla="*/ 71 h 125"/>
              <a:gd name="T44" fmla="*/ 105 w 115"/>
              <a:gd name="T45" fmla="*/ 53 h 125"/>
              <a:gd name="T46" fmla="*/ 103 w 115"/>
              <a:gd name="T47" fmla="*/ 31 h 125"/>
              <a:gd name="T48" fmla="*/ 84 w 115"/>
              <a:gd name="T49" fmla="*/ 11 h 125"/>
              <a:gd name="T50" fmla="*/ 47 w 115"/>
              <a:gd name="T51" fmla="*/ 10 h 125"/>
              <a:gd name="T52" fmla="*/ 23 w 115"/>
              <a:gd name="T53" fmla="*/ 26 h 125"/>
              <a:gd name="T54" fmla="*/ 13 w 115"/>
              <a:gd name="T55" fmla="*/ 48 h 125"/>
              <a:gd name="T56" fmla="*/ 10 w 115"/>
              <a:gd name="T57" fmla="*/ 68 h 125"/>
              <a:gd name="T58" fmla="*/ 12 w 115"/>
              <a:gd name="T59" fmla="*/ 91 h 125"/>
              <a:gd name="T60" fmla="*/ 33 w 115"/>
              <a:gd name="T61" fmla="*/ 113 h 125"/>
              <a:gd name="T62" fmla="*/ 65 w 115"/>
              <a:gd name="T63" fmla="*/ 116 h 125"/>
              <a:gd name="T64" fmla="*/ 79 w 115"/>
              <a:gd name="T65" fmla="*/ 113 h 125"/>
              <a:gd name="T66" fmla="*/ 82 w 115"/>
              <a:gd name="T67" fmla="*/ 113 h 125"/>
              <a:gd name="T68" fmla="*/ 83 w 115"/>
              <a:gd name="T69" fmla="*/ 115 h 125"/>
              <a:gd name="T70" fmla="*/ 83 w 115"/>
              <a:gd name="T71" fmla="*/ 118 h 125"/>
              <a:gd name="T72" fmla="*/ 82 w 115"/>
              <a:gd name="T73" fmla="*/ 119 h 125"/>
              <a:gd name="T74" fmla="*/ 79 w 115"/>
              <a:gd name="T75" fmla="*/ 121 h 125"/>
              <a:gd name="T76" fmla="*/ 65 w 115"/>
              <a:gd name="T77" fmla="*/ 124 h 125"/>
              <a:gd name="T78" fmla="*/ 28 w 115"/>
              <a:gd name="T79" fmla="*/ 121 h 125"/>
              <a:gd name="T80" fmla="*/ 3 w 115"/>
              <a:gd name="T81" fmla="*/ 95 h 125"/>
              <a:gd name="T82" fmla="*/ 0 w 115"/>
              <a:gd name="T83" fmla="*/ 68 h 125"/>
              <a:gd name="T84" fmla="*/ 4 w 115"/>
              <a:gd name="T85" fmla="*/ 45 h 125"/>
              <a:gd name="T86" fmla="*/ 17 w 115"/>
              <a:gd name="T87" fmla="*/ 20 h 125"/>
              <a:gd name="T88" fmla="*/ 45 w 115"/>
              <a:gd name="T89" fmla="*/ 3 h 125"/>
              <a:gd name="T90" fmla="*/ 88 w 115"/>
              <a:gd name="T91" fmla="*/ 3 h 125"/>
              <a:gd name="T92" fmla="*/ 112 w 115"/>
              <a:gd name="T93" fmla="*/ 26 h 125"/>
              <a:gd name="T94" fmla="*/ 72 w 115"/>
              <a:gd name="T95" fmla="*/ 48 h 125"/>
              <a:gd name="T96" fmla="*/ 57 w 115"/>
              <a:gd name="T97" fmla="*/ 37 h 125"/>
              <a:gd name="T98" fmla="*/ 45 w 115"/>
              <a:gd name="T99" fmla="*/ 43 h 125"/>
              <a:gd name="T100" fmla="*/ 39 w 115"/>
              <a:gd name="T101" fmla="*/ 57 h 125"/>
              <a:gd name="T102" fmla="*/ 37 w 115"/>
              <a:gd name="T103" fmla="*/ 70 h 125"/>
              <a:gd name="T104" fmla="*/ 48 w 115"/>
              <a:gd name="T105" fmla="*/ 84 h 125"/>
              <a:gd name="T106" fmla="*/ 57 w 115"/>
              <a:gd name="T107" fmla="*/ 81 h 125"/>
              <a:gd name="T108" fmla="*/ 68 w 115"/>
              <a:gd name="T109"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5" h="125">
                <a:moveTo>
                  <a:pt x="115" y="44"/>
                </a:moveTo>
                <a:cubicBezTo>
                  <a:pt x="115" y="48"/>
                  <a:pt x="115" y="51"/>
                  <a:pt x="114" y="55"/>
                </a:cubicBezTo>
                <a:cubicBezTo>
                  <a:pt x="114" y="59"/>
                  <a:pt x="113" y="62"/>
                  <a:pt x="112" y="66"/>
                </a:cubicBezTo>
                <a:cubicBezTo>
                  <a:pt x="111" y="69"/>
                  <a:pt x="110" y="73"/>
                  <a:pt x="108" y="76"/>
                </a:cubicBezTo>
                <a:cubicBezTo>
                  <a:pt x="107" y="79"/>
                  <a:pt x="105" y="82"/>
                  <a:pt x="103" y="84"/>
                </a:cubicBezTo>
                <a:cubicBezTo>
                  <a:pt x="100" y="87"/>
                  <a:pt x="98" y="88"/>
                  <a:pt x="95" y="90"/>
                </a:cubicBezTo>
                <a:cubicBezTo>
                  <a:pt x="92" y="91"/>
                  <a:pt x="88" y="92"/>
                  <a:pt x="84" y="92"/>
                </a:cubicBezTo>
                <a:cubicBezTo>
                  <a:pt x="82" y="92"/>
                  <a:pt x="80" y="92"/>
                  <a:pt x="79" y="91"/>
                </a:cubicBezTo>
                <a:cubicBezTo>
                  <a:pt x="77" y="91"/>
                  <a:pt x="75" y="90"/>
                  <a:pt x="74" y="89"/>
                </a:cubicBezTo>
                <a:cubicBezTo>
                  <a:pt x="73" y="88"/>
                  <a:pt x="72" y="87"/>
                  <a:pt x="71" y="85"/>
                </a:cubicBezTo>
                <a:cubicBezTo>
                  <a:pt x="70" y="84"/>
                  <a:pt x="69" y="82"/>
                  <a:pt x="69" y="80"/>
                </a:cubicBezTo>
                <a:cubicBezTo>
                  <a:pt x="67" y="82"/>
                  <a:pt x="65" y="84"/>
                  <a:pt x="63" y="85"/>
                </a:cubicBezTo>
                <a:cubicBezTo>
                  <a:pt x="61" y="87"/>
                  <a:pt x="59" y="88"/>
                  <a:pt x="57" y="89"/>
                </a:cubicBezTo>
                <a:cubicBezTo>
                  <a:pt x="55" y="90"/>
                  <a:pt x="53" y="91"/>
                  <a:pt x="51" y="91"/>
                </a:cubicBezTo>
                <a:cubicBezTo>
                  <a:pt x="49" y="92"/>
                  <a:pt x="48" y="92"/>
                  <a:pt x="46" y="92"/>
                </a:cubicBezTo>
                <a:cubicBezTo>
                  <a:pt x="44" y="92"/>
                  <a:pt x="42" y="92"/>
                  <a:pt x="40" y="91"/>
                </a:cubicBezTo>
                <a:cubicBezTo>
                  <a:pt x="38" y="91"/>
                  <a:pt x="37" y="90"/>
                  <a:pt x="36" y="90"/>
                </a:cubicBezTo>
                <a:cubicBezTo>
                  <a:pt x="34" y="89"/>
                  <a:pt x="33" y="88"/>
                  <a:pt x="32" y="87"/>
                </a:cubicBezTo>
                <a:cubicBezTo>
                  <a:pt x="31" y="85"/>
                  <a:pt x="30" y="84"/>
                  <a:pt x="30" y="82"/>
                </a:cubicBezTo>
                <a:cubicBezTo>
                  <a:pt x="29" y="81"/>
                  <a:pt x="29" y="79"/>
                  <a:pt x="28" y="77"/>
                </a:cubicBezTo>
                <a:cubicBezTo>
                  <a:pt x="28" y="75"/>
                  <a:pt x="28" y="73"/>
                  <a:pt x="28" y="71"/>
                </a:cubicBezTo>
                <a:cubicBezTo>
                  <a:pt x="28" y="69"/>
                  <a:pt x="28" y="66"/>
                  <a:pt x="28" y="63"/>
                </a:cubicBezTo>
                <a:cubicBezTo>
                  <a:pt x="29" y="60"/>
                  <a:pt x="29" y="57"/>
                  <a:pt x="30" y="54"/>
                </a:cubicBezTo>
                <a:cubicBezTo>
                  <a:pt x="31" y="51"/>
                  <a:pt x="32" y="48"/>
                  <a:pt x="34" y="45"/>
                </a:cubicBezTo>
                <a:cubicBezTo>
                  <a:pt x="35" y="42"/>
                  <a:pt x="37" y="39"/>
                  <a:pt x="39" y="37"/>
                </a:cubicBezTo>
                <a:cubicBezTo>
                  <a:pt x="41" y="34"/>
                  <a:pt x="44" y="32"/>
                  <a:pt x="47" y="31"/>
                </a:cubicBezTo>
                <a:cubicBezTo>
                  <a:pt x="50" y="29"/>
                  <a:pt x="53" y="29"/>
                  <a:pt x="57" y="29"/>
                </a:cubicBezTo>
                <a:cubicBezTo>
                  <a:pt x="59" y="29"/>
                  <a:pt x="61" y="29"/>
                  <a:pt x="62" y="29"/>
                </a:cubicBezTo>
                <a:cubicBezTo>
                  <a:pt x="64" y="30"/>
                  <a:pt x="65" y="30"/>
                  <a:pt x="67" y="31"/>
                </a:cubicBezTo>
                <a:cubicBezTo>
                  <a:pt x="68" y="32"/>
                  <a:pt x="70" y="33"/>
                  <a:pt x="71" y="35"/>
                </a:cubicBezTo>
                <a:cubicBezTo>
                  <a:pt x="72" y="36"/>
                  <a:pt x="74" y="37"/>
                  <a:pt x="75" y="39"/>
                </a:cubicBezTo>
                <a:cubicBezTo>
                  <a:pt x="76" y="32"/>
                  <a:pt x="76" y="32"/>
                  <a:pt x="76" y="32"/>
                </a:cubicBezTo>
                <a:cubicBezTo>
                  <a:pt x="77" y="31"/>
                  <a:pt x="77" y="30"/>
                  <a:pt x="78" y="30"/>
                </a:cubicBezTo>
                <a:cubicBezTo>
                  <a:pt x="78" y="30"/>
                  <a:pt x="79" y="30"/>
                  <a:pt x="81" y="30"/>
                </a:cubicBezTo>
                <a:cubicBezTo>
                  <a:pt x="82" y="30"/>
                  <a:pt x="82" y="30"/>
                  <a:pt x="83" y="30"/>
                </a:cubicBezTo>
                <a:cubicBezTo>
                  <a:pt x="83" y="30"/>
                  <a:pt x="84" y="30"/>
                  <a:pt x="84" y="30"/>
                </a:cubicBezTo>
                <a:cubicBezTo>
                  <a:pt x="84" y="30"/>
                  <a:pt x="84" y="30"/>
                  <a:pt x="84" y="31"/>
                </a:cubicBezTo>
                <a:cubicBezTo>
                  <a:pt x="85" y="31"/>
                  <a:pt x="85" y="31"/>
                  <a:pt x="85" y="32"/>
                </a:cubicBezTo>
                <a:cubicBezTo>
                  <a:pt x="77" y="69"/>
                  <a:pt x="77" y="69"/>
                  <a:pt x="77" y="69"/>
                </a:cubicBezTo>
                <a:cubicBezTo>
                  <a:pt x="76" y="74"/>
                  <a:pt x="77" y="78"/>
                  <a:pt x="78" y="80"/>
                </a:cubicBezTo>
                <a:cubicBezTo>
                  <a:pt x="79" y="83"/>
                  <a:pt x="82" y="84"/>
                  <a:pt x="86" y="84"/>
                </a:cubicBezTo>
                <a:cubicBezTo>
                  <a:pt x="89" y="84"/>
                  <a:pt x="91" y="83"/>
                  <a:pt x="93" y="82"/>
                </a:cubicBezTo>
                <a:cubicBezTo>
                  <a:pt x="94" y="81"/>
                  <a:pt x="96" y="79"/>
                  <a:pt x="97" y="77"/>
                </a:cubicBezTo>
                <a:cubicBezTo>
                  <a:pt x="99" y="75"/>
                  <a:pt x="100" y="73"/>
                  <a:pt x="101" y="71"/>
                </a:cubicBezTo>
                <a:cubicBezTo>
                  <a:pt x="102" y="68"/>
                  <a:pt x="103" y="65"/>
                  <a:pt x="104" y="62"/>
                </a:cubicBezTo>
                <a:cubicBezTo>
                  <a:pt x="104" y="59"/>
                  <a:pt x="105" y="56"/>
                  <a:pt x="105" y="53"/>
                </a:cubicBezTo>
                <a:cubicBezTo>
                  <a:pt x="105" y="50"/>
                  <a:pt x="105" y="47"/>
                  <a:pt x="105" y="44"/>
                </a:cubicBezTo>
                <a:cubicBezTo>
                  <a:pt x="105" y="40"/>
                  <a:pt x="105" y="35"/>
                  <a:pt x="103" y="31"/>
                </a:cubicBezTo>
                <a:cubicBezTo>
                  <a:pt x="102" y="26"/>
                  <a:pt x="100" y="22"/>
                  <a:pt x="97" y="19"/>
                </a:cubicBezTo>
                <a:cubicBezTo>
                  <a:pt x="94" y="16"/>
                  <a:pt x="90" y="13"/>
                  <a:pt x="84" y="11"/>
                </a:cubicBezTo>
                <a:cubicBezTo>
                  <a:pt x="79" y="9"/>
                  <a:pt x="73" y="8"/>
                  <a:pt x="65" y="8"/>
                </a:cubicBezTo>
                <a:cubicBezTo>
                  <a:pt x="58" y="8"/>
                  <a:pt x="52" y="9"/>
                  <a:pt x="47" y="10"/>
                </a:cubicBezTo>
                <a:cubicBezTo>
                  <a:pt x="42" y="12"/>
                  <a:pt x="37" y="14"/>
                  <a:pt x="33" y="17"/>
                </a:cubicBezTo>
                <a:cubicBezTo>
                  <a:pt x="29" y="19"/>
                  <a:pt x="26" y="22"/>
                  <a:pt x="23" y="26"/>
                </a:cubicBezTo>
                <a:cubicBezTo>
                  <a:pt x="21" y="29"/>
                  <a:pt x="18" y="33"/>
                  <a:pt x="17" y="37"/>
                </a:cubicBezTo>
                <a:cubicBezTo>
                  <a:pt x="15" y="40"/>
                  <a:pt x="14" y="44"/>
                  <a:pt x="13" y="48"/>
                </a:cubicBezTo>
                <a:cubicBezTo>
                  <a:pt x="12" y="52"/>
                  <a:pt x="11" y="56"/>
                  <a:pt x="10" y="59"/>
                </a:cubicBezTo>
                <a:cubicBezTo>
                  <a:pt x="10" y="62"/>
                  <a:pt x="10" y="65"/>
                  <a:pt x="10" y="68"/>
                </a:cubicBezTo>
                <a:cubicBezTo>
                  <a:pt x="9" y="71"/>
                  <a:pt x="9" y="73"/>
                  <a:pt x="9" y="75"/>
                </a:cubicBezTo>
                <a:cubicBezTo>
                  <a:pt x="9" y="80"/>
                  <a:pt x="10" y="86"/>
                  <a:pt x="12" y="91"/>
                </a:cubicBezTo>
                <a:cubicBezTo>
                  <a:pt x="13" y="96"/>
                  <a:pt x="15" y="101"/>
                  <a:pt x="19" y="104"/>
                </a:cubicBezTo>
                <a:cubicBezTo>
                  <a:pt x="22" y="108"/>
                  <a:pt x="27" y="111"/>
                  <a:pt x="33" y="113"/>
                </a:cubicBezTo>
                <a:cubicBezTo>
                  <a:pt x="39" y="115"/>
                  <a:pt x="46" y="117"/>
                  <a:pt x="55" y="117"/>
                </a:cubicBezTo>
                <a:cubicBezTo>
                  <a:pt x="59" y="117"/>
                  <a:pt x="62" y="116"/>
                  <a:pt x="65" y="116"/>
                </a:cubicBezTo>
                <a:cubicBezTo>
                  <a:pt x="68" y="115"/>
                  <a:pt x="71" y="115"/>
                  <a:pt x="73" y="115"/>
                </a:cubicBezTo>
                <a:cubicBezTo>
                  <a:pt x="75" y="114"/>
                  <a:pt x="77" y="114"/>
                  <a:pt x="79" y="113"/>
                </a:cubicBezTo>
                <a:cubicBezTo>
                  <a:pt x="80" y="113"/>
                  <a:pt x="81" y="113"/>
                  <a:pt x="81" y="113"/>
                </a:cubicBezTo>
                <a:cubicBezTo>
                  <a:pt x="82" y="113"/>
                  <a:pt x="82" y="113"/>
                  <a:pt x="82" y="113"/>
                </a:cubicBezTo>
                <a:cubicBezTo>
                  <a:pt x="82" y="113"/>
                  <a:pt x="83" y="113"/>
                  <a:pt x="83" y="113"/>
                </a:cubicBezTo>
                <a:cubicBezTo>
                  <a:pt x="83" y="114"/>
                  <a:pt x="83" y="114"/>
                  <a:pt x="83" y="115"/>
                </a:cubicBezTo>
                <a:cubicBezTo>
                  <a:pt x="83" y="115"/>
                  <a:pt x="83" y="116"/>
                  <a:pt x="83" y="116"/>
                </a:cubicBezTo>
                <a:cubicBezTo>
                  <a:pt x="83" y="117"/>
                  <a:pt x="83" y="117"/>
                  <a:pt x="83" y="118"/>
                </a:cubicBezTo>
                <a:cubicBezTo>
                  <a:pt x="83" y="118"/>
                  <a:pt x="83" y="118"/>
                  <a:pt x="83" y="118"/>
                </a:cubicBezTo>
                <a:cubicBezTo>
                  <a:pt x="83" y="119"/>
                  <a:pt x="83" y="119"/>
                  <a:pt x="82" y="119"/>
                </a:cubicBezTo>
                <a:cubicBezTo>
                  <a:pt x="82" y="120"/>
                  <a:pt x="82" y="120"/>
                  <a:pt x="82" y="120"/>
                </a:cubicBezTo>
                <a:cubicBezTo>
                  <a:pt x="81" y="120"/>
                  <a:pt x="81" y="121"/>
                  <a:pt x="79" y="121"/>
                </a:cubicBezTo>
                <a:cubicBezTo>
                  <a:pt x="78" y="122"/>
                  <a:pt x="76" y="122"/>
                  <a:pt x="73" y="123"/>
                </a:cubicBezTo>
                <a:cubicBezTo>
                  <a:pt x="71" y="123"/>
                  <a:pt x="68" y="124"/>
                  <a:pt x="65" y="124"/>
                </a:cubicBezTo>
                <a:cubicBezTo>
                  <a:pt x="61" y="125"/>
                  <a:pt x="58" y="125"/>
                  <a:pt x="54" y="125"/>
                </a:cubicBezTo>
                <a:cubicBezTo>
                  <a:pt x="44" y="125"/>
                  <a:pt x="35" y="124"/>
                  <a:pt x="28" y="121"/>
                </a:cubicBezTo>
                <a:cubicBezTo>
                  <a:pt x="22" y="119"/>
                  <a:pt x="16" y="115"/>
                  <a:pt x="12" y="111"/>
                </a:cubicBezTo>
                <a:cubicBezTo>
                  <a:pt x="8" y="107"/>
                  <a:pt x="5" y="101"/>
                  <a:pt x="3" y="95"/>
                </a:cubicBezTo>
                <a:cubicBezTo>
                  <a:pt x="1" y="89"/>
                  <a:pt x="0" y="82"/>
                  <a:pt x="0" y="75"/>
                </a:cubicBezTo>
                <a:cubicBezTo>
                  <a:pt x="0" y="73"/>
                  <a:pt x="0" y="71"/>
                  <a:pt x="0" y="68"/>
                </a:cubicBezTo>
                <a:cubicBezTo>
                  <a:pt x="0" y="64"/>
                  <a:pt x="1" y="61"/>
                  <a:pt x="1" y="57"/>
                </a:cubicBezTo>
                <a:cubicBezTo>
                  <a:pt x="2" y="53"/>
                  <a:pt x="3" y="49"/>
                  <a:pt x="4" y="45"/>
                </a:cubicBezTo>
                <a:cubicBezTo>
                  <a:pt x="5" y="40"/>
                  <a:pt x="7" y="36"/>
                  <a:pt x="9" y="32"/>
                </a:cubicBezTo>
                <a:cubicBezTo>
                  <a:pt x="11" y="28"/>
                  <a:pt x="14" y="24"/>
                  <a:pt x="17" y="20"/>
                </a:cubicBezTo>
                <a:cubicBezTo>
                  <a:pt x="20" y="16"/>
                  <a:pt x="24" y="13"/>
                  <a:pt x="29" y="10"/>
                </a:cubicBezTo>
                <a:cubicBezTo>
                  <a:pt x="33" y="7"/>
                  <a:pt x="39" y="4"/>
                  <a:pt x="45" y="3"/>
                </a:cubicBezTo>
                <a:cubicBezTo>
                  <a:pt x="51" y="1"/>
                  <a:pt x="58" y="0"/>
                  <a:pt x="66" y="0"/>
                </a:cubicBezTo>
                <a:cubicBezTo>
                  <a:pt x="74" y="0"/>
                  <a:pt x="82" y="1"/>
                  <a:pt x="88" y="3"/>
                </a:cubicBezTo>
                <a:cubicBezTo>
                  <a:pt x="94" y="5"/>
                  <a:pt x="99" y="8"/>
                  <a:pt x="103" y="12"/>
                </a:cubicBezTo>
                <a:cubicBezTo>
                  <a:pt x="107" y="16"/>
                  <a:pt x="110" y="20"/>
                  <a:pt x="112" y="26"/>
                </a:cubicBezTo>
                <a:cubicBezTo>
                  <a:pt x="114" y="31"/>
                  <a:pt x="115" y="37"/>
                  <a:pt x="115" y="44"/>
                </a:cubicBezTo>
                <a:close/>
                <a:moveTo>
                  <a:pt x="72" y="48"/>
                </a:moveTo>
                <a:cubicBezTo>
                  <a:pt x="70" y="44"/>
                  <a:pt x="68" y="42"/>
                  <a:pt x="65" y="40"/>
                </a:cubicBezTo>
                <a:cubicBezTo>
                  <a:pt x="63" y="38"/>
                  <a:pt x="60" y="37"/>
                  <a:pt x="57" y="37"/>
                </a:cubicBezTo>
                <a:cubicBezTo>
                  <a:pt x="55" y="37"/>
                  <a:pt x="53" y="37"/>
                  <a:pt x="51" y="38"/>
                </a:cubicBezTo>
                <a:cubicBezTo>
                  <a:pt x="49" y="40"/>
                  <a:pt x="47" y="41"/>
                  <a:pt x="45" y="43"/>
                </a:cubicBezTo>
                <a:cubicBezTo>
                  <a:pt x="44" y="45"/>
                  <a:pt x="43" y="47"/>
                  <a:pt x="42" y="50"/>
                </a:cubicBezTo>
                <a:cubicBezTo>
                  <a:pt x="41" y="52"/>
                  <a:pt x="40" y="54"/>
                  <a:pt x="39" y="57"/>
                </a:cubicBezTo>
                <a:cubicBezTo>
                  <a:pt x="39" y="59"/>
                  <a:pt x="38" y="62"/>
                  <a:pt x="38" y="64"/>
                </a:cubicBezTo>
                <a:cubicBezTo>
                  <a:pt x="38" y="67"/>
                  <a:pt x="37" y="69"/>
                  <a:pt x="37" y="70"/>
                </a:cubicBezTo>
                <a:cubicBezTo>
                  <a:pt x="37" y="75"/>
                  <a:pt x="38" y="78"/>
                  <a:pt x="40" y="80"/>
                </a:cubicBezTo>
                <a:cubicBezTo>
                  <a:pt x="41" y="83"/>
                  <a:pt x="44" y="84"/>
                  <a:pt x="48" y="84"/>
                </a:cubicBezTo>
                <a:cubicBezTo>
                  <a:pt x="49" y="84"/>
                  <a:pt x="50" y="83"/>
                  <a:pt x="52" y="83"/>
                </a:cubicBezTo>
                <a:cubicBezTo>
                  <a:pt x="53" y="83"/>
                  <a:pt x="55" y="82"/>
                  <a:pt x="57" y="81"/>
                </a:cubicBezTo>
                <a:cubicBezTo>
                  <a:pt x="58" y="80"/>
                  <a:pt x="60" y="78"/>
                  <a:pt x="62" y="77"/>
                </a:cubicBezTo>
                <a:cubicBezTo>
                  <a:pt x="64" y="75"/>
                  <a:pt x="66" y="73"/>
                  <a:pt x="68" y="71"/>
                </a:cubicBezTo>
                <a:lnTo>
                  <a:pt x="72"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nvGrpSpPr>
          <p:cNvPr id="207" name="smart phone"/>
          <p:cNvGrpSpPr/>
          <p:nvPr/>
        </p:nvGrpSpPr>
        <p:grpSpPr>
          <a:xfrm>
            <a:off x="687513" y="2906976"/>
            <a:ext cx="280632" cy="493369"/>
            <a:chOff x="2414138" y="2698290"/>
            <a:chExt cx="280632" cy="493369"/>
          </a:xfrm>
        </p:grpSpPr>
        <p:sp>
          <p:nvSpPr>
            <p:cNvPr id="208" name="Freeform 83"/>
            <p:cNvSpPr>
              <a:spLocks/>
            </p:cNvSpPr>
            <p:nvPr/>
          </p:nvSpPr>
          <p:spPr bwMode="auto">
            <a:xfrm>
              <a:off x="2420173" y="2704325"/>
              <a:ext cx="268561" cy="481299"/>
            </a:xfrm>
            <a:custGeom>
              <a:avLst/>
              <a:gdLst>
                <a:gd name="T0" fmla="*/ 87 w 87"/>
                <a:gd name="T1" fmla="*/ 142 h 156"/>
                <a:gd name="T2" fmla="*/ 73 w 87"/>
                <a:gd name="T3" fmla="*/ 156 h 156"/>
                <a:gd name="T4" fmla="*/ 13 w 87"/>
                <a:gd name="T5" fmla="*/ 156 h 156"/>
                <a:gd name="T6" fmla="*/ 0 w 87"/>
                <a:gd name="T7" fmla="*/ 142 h 156"/>
                <a:gd name="T8" fmla="*/ 0 w 87"/>
                <a:gd name="T9" fmla="*/ 13 h 156"/>
                <a:gd name="T10" fmla="*/ 13 w 87"/>
                <a:gd name="T11" fmla="*/ 0 h 156"/>
                <a:gd name="T12" fmla="*/ 73 w 87"/>
                <a:gd name="T13" fmla="*/ 0 h 156"/>
                <a:gd name="T14" fmla="*/ 87 w 87"/>
                <a:gd name="T15" fmla="*/ 13 h 156"/>
                <a:gd name="T16" fmla="*/ 87 w 87"/>
                <a:gd name="T17" fmla="*/ 142 h 156"/>
                <a:gd name="T18" fmla="*/ 87 w 87"/>
                <a:gd name="T19" fmla="*/ 14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56">
                  <a:moveTo>
                    <a:pt x="87" y="142"/>
                  </a:moveTo>
                  <a:cubicBezTo>
                    <a:pt x="87" y="149"/>
                    <a:pt x="80" y="156"/>
                    <a:pt x="73" y="156"/>
                  </a:cubicBezTo>
                  <a:cubicBezTo>
                    <a:pt x="13" y="156"/>
                    <a:pt x="13" y="156"/>
                    <a:pt x="13" y="156"/>
                  </a:cubicBezTo>
                  <a:cubicBezTo>
                    <a:pt x="7" y="156"/>
                    <a:pt x="0" y="149"/>
                    <a:pt x="0" y="142"/>
                  </a:cubicBezTo>
                  <a:cubicBezTo>
                    <a:pt x="0" y="13"/>
                    <a:pt x="0" y="13"/>
                    <a:pt x="0" y="13"/>
                  </a:cubicBezTo>
                  <a:cubicBezTo>
                    <a:pt x="0" y="5"/>
                    <a:pt x="7" y="0"/>
                    <a:pt x="13" y="0"/>
                  </a:cubicBezTo>
                  <a:cubicBezTo>
                    <a:pt x="73" y="0"/>
                    <a:pt x="73" y="0"/>
                    <a:pt x="73" y="0"/>
                  </a:cubicBezTo>
                  <a:cubicBezTo>
                    <a:pt x="80" y="0"/>
                    <a:pt x="87" y="5"/>
                    <a:pt x="87" y="13"/>
                  </a:cubicBezTo>
                  <a:cubicBezTo>
                    <a:pt x="87" y="142"/>
                    <a:pt x="87" y="142"/>
                    <a:pt x="87" y="142"/>
                  </a:cubicBezTo>
                  <a:cubicBezTo>
                    <a:pt x="87" y="142"/>
                    <a:pt x="87" y="142"/>
                    <a:pt x="87" y="142"/>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09" name="Freeform 84"/>
            <p:cNvSpPr>
              <a:spLocks noEditPoints="1"/>
            </p:cNvSpPr>
            <p:nvPr/>
          </p:nvSpPr>
          <p:spPr bwMode="auto">
            <a:xfrm>
              <a:off x="2414138" y="2698290"/>
              <a:ext cx="280632" cy="493369"/>
            </a:xfrm>
            <a:custGeom>
              <a:avLst/>
              <a:gdLst>
                <a:gd name="T0" fmla="*/ 75 w 91"/>
                <a:gd name="T1" fmla="*/ 160 h 160"/>
                <a:gd name="T2" fmla="*/ 15 w 91"/>
                <a:gd name="T3" fmla="*/ 160 h 160"/>
                <a:gd name="T4" fmla="*/ 0 w 91"/>
                <a:gd name="T5" fmla="*/ 144 h 160"/>
                <a:gd name="T6" fmla="*/ 0 w 91"/>
                <a:gd name="T7" fmla="*/ 15 h 160"/>
                <a:gd name="T8" fmla="*/ 15 w 91"/>
                <a:gd name="T9" fmla="*/ 0 h 160"/>
                <a:gd name="T10" fmla="*/ 75 w 91"/>
                <a:gd name="T11" fmla="*/ 0 h 160"/>
                <a:gd name="T12" fmla="*/ 91 w 91"/>
                <a:gd name="T13" fmla="*/ 15 h 160"/>
                <a:gd name="T14" fmla="*/ 91 w 91"/>
                <a:gd name="T15" fmla="*/ 144 h 160"/>
                <a:gd name="T16" fmla="*/ 75 w 91"/>
                <a:gd name="T17" fmla="*/ 160 h 160"/>
                <a:gd name="T18" fmla="*/ 15 w 91"/>
                <a:gd name="T19" fmla="*/ 4 h 160"/>
                <a:gd name="T20" fmla="*/ 4 w 91"/>
                <a:gd name="T21" fmla="*/ 15 h 160"/>
                <a:gd name="T22" fmla="*/ 4 w 91"/>
                <a:gd name="T23" fmla="*/ 144 h 160"/>
                <a:gd name="T24" fmla="*/ 15 w 91"/>
                <a:gd name="T25" fmla="*/ 156 h 160"/>
                <a:gd name="T26" fmla="*/ 75 w 91"/>
                <a:gd name="T27" fmla="*/ 156 h 160"/>
                <a:gd name="T28" fmla="*/ 86 w 91"/>
                <a:gd name="T29" fmla="*/ 144 h 160"/>
                <a:gd name="T30" fmla="*/ 86 w 91"/>
                <a:gd name="T31" fmla="*/ 15 h 160"/>
                <a:gd name="T32" fmla="*/ 75 w 91"/>
                <a:gd name="T33" fmla="*/ 4 h 160"/>
                <a:gd name="T34" fmla="*/ 15 w 91"/>
                <a:gd name="T35" fmla="*/ 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160">
                  <a:moveTo>
                    <a:pt x="75" y="160"/>
                  </a:moveTo>
                  <a:cubicBezTo>
                    <a:pt x="15" y="160"/>
                    <a:pt x="15" y="160"/>
                    <a:pt x="15" y="160"/>
                  </a:cubicBezTo>
                  <a:cubicBezTo>
                    <a:pt x="8" y="160"/>
                    <a:pt x="0" y="152"/>
                    <a:pt x="0" y="144"/>
                  </a:cubicBezTo>
                  <a:cubicBezTo>
                    <a:pt x="0" y="15"/>
                    <a:pt x="0" y="15"/>
                    <a:pt x="0" y="15"/>
                  </a:cubicBezTo>
                  <a:cubicBezTo>
                    <a:pt x="0" y="6"/>
                    <a:pt x="8" y="0"/>
                    <a:pt x="15" y="0"/>
                  </a:cubicBezTo>
                  <a:cubicBezTo>
                    <a:pt x="75" y="0"/>
                    <a:pt x="75" y="0"/>
                    <a:pt x="75" y="0"/>
                  </a:cubicBezTo>
                  <a:cubicBezTo>
                    <a:pt x="83" y="0"/>
                    <a:pt x="91" y="6"/>
                    <a:pt x="91" y="15"/>
                  </a:cubicBezTo>
                  <a:cubicBezTo>
                    <a:pt x="91" y="144"/>
                    <a:pt x="91" y="144"/>
                    <a:pt x="91" y="144"/>
                  </a:cubicBezTo>
                  <a:cubicBezTo>
                    <a:pt x="91" y="152"/>
                    <a:pt x="83" y="160"/>
                    <a:pt x="75" y="160"/>
                  </a:cubicBezTo>
                  <a:close/>
                  <a:moveTo>
                    <a:pt x="15" y="4"/>
                  </a:moveTo>
                  <a:cubicBezTo>
                    <a:pt x="10" y="4"/>
                    <a:pt x="4" y="8"/>
                    <a:pt x="4" y="15"/>
                  </a:cubicBezTo>
                  <a:cubicBezTo>
                    <a:pt x="4" y="144"/>
                    <a:pt x="4" y="144"/>
                    <a:pt x="4" y="144"/>
                  </a:cubicBezTo>
                  <a:cubicBezTo>
                    <a:pt x="4" y="150"/>
                    <a:pt x="10" y="156"/>
                    <a:pt x="15" y="156"/>
                  </a:cubicBezTo>
                  <a:cubicBezTo>
                    <a:pt x="75" y="156"/>
                    <a:pt x="75" y="156"/>
                    <a:pt x="75" y="156"/>
                  </a:cubicBezTo>
                  <a:cubicBezTo>
                    <a:pt x="81" y="156"/>
                    <a:pt x="86" y="150"/>
                    <a:pt x="86" y="144"/>
                  </a:cubicBezTo>
                  <a:cubicBezTo>
                    <a:pt x="86" y="15"/>
                    <a:pt x="86" y="15"/>
                    <a:pt x="86" y="15"/>
                  </a:cubicBezTo>
                  <a:cubicBezTo>
                    <a:pt x="86" y="8"/>
                    <a:pt x="81" y="4"/>
                    <a:pt x="75" y="4"/>
                  </a:cubicBezTo>
                  <a:lnTo>
                    <a:pt x="15"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0" name="Freeform 85"/>
            <p:cNvSpPr>
              <a:spLocks/>
            </p:cNvSpPr>
            <p:nvPr/>
          </p:nvSpPr>
          <p:spPr bwMode="auto">
            <a:xfrm>
              <a:off x="2460910" y="2760150"/>
              <a:ext cx="187088" cy="324387"/>
            </a:xfrm>
            <a:custGeom>
              <a:avLst/>
              <a:gdLst>
                <a:gd name="T0" fmla="*/ 0 w 124"/>
                <a:gd name="T1" fmla="*/ 0 h 215"/>
                <a:gd name="T2" fmla="*/ 124 w 124"/>
                <a:gd name="T3" fmla="*/ 0 h 215"/>
                <a:gd name="T4" fmla="*/ 124 w 124"/>
                <a:gd name="T5" fmla="*/ 215 h 215"/>
                <a:gd name="T6" fmla="*/ 0 w 124"/>
                <a:gd name="T7" fmla="*/ 215 h 215"/>
                <a:gd name="T8" fmla="*/ 0 w 124"/>
                <a:gd name="T9" fmla="*/ 0 h 215"/>
                <a:gd name="T10" fmla="*/ 0 w 124"/>
                <a:gd name="T11" fmla="*/ 0 h 215"/>
              </a:gdLst>
              <a:ahLst/>
              <a:cxnLst>
                <a:cxn ang="0">
                  <a:pos x="T0" y="T1"/>
                </a:cxn>
                <a:cxn ang="0">
                  <a:pos x="T2" y="T3"/>
                </a:cxn>
                <a:cxn ang="0">
                  <a:pos x="T4" y="T5"/>
                </a:cxn>
                <a:cxn ang="0">
                  <a:pos x="T6" y="T7"/>
                </a:cxn>
                <a:cxn ang="0">
                  <a:pos x="T8" y="T9"/>
                </a:cxn>
                <a:cxn ang="0">
                  <a:pos x="T10" y="T11"/>
                </a:cxn>
              </a:cxnLst>
              <a:rect l="0" t="0" r="r" b="b"/>
              <a:pathLst>
                <a:path w="124" h="215">
                  <a:moveTo>
                    <a:pt x="0" y="0"/>
                  </a:moveTo>
                  <a:lnTo>
                    <a:pt x="124" y="0"/>
                  </a:lnTo>
                  <a:lnTo>
                    <a:pt x="124" y="215"/>
                  </a:lnTo>
                  <a:lnTo>
                    <a:pt x="0" y="215"/>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1" name="Freeform 86"/>
            <p:cNvSpPr>
              <a:spLocks noEditPoints="1"/>
            </p:cNvSpPr>
            <p:nvPr/>
          </p:nvSpPr>
          <p:spPr bwMode="auto">
            <a:xfrm>
              <a:off x="2454875" y="2754115"/>
              <a:ext cx="196140" cy="333439"/>
            </a:xfrm>
            <a:custGeom>
              <a:avLst/>
              <a:gdLst>
                <a:gd name="T0" fmla="*/ 63 w 64"/>
                <a:gd name="T1" fmla="*/ 108 h 108"/>
                <a:gd name="T2" fmla="*/ 2 w 64"/>
                <a:gd name="T3" fmla="*/ 108 h 108"/>
                <a:gd name="T4" fmla="*/ 0 w 64"/>
                <a:gd name="T5" fmla="*/ 107 h 108"/>
                <a:gd name="T6" fmla="*/ 0 w 64"/>
                <a:gd name="T7" fmla="*/ 2 h 108"/>
                <a:gd name="T8" fmla="*/ 2 w 64"/>
                <a:gd name="T9" fmla="*/ 0 h 108"/>
                <a:gd name="T10" fmla="*/ 63 w 64"/>
                <a:gd name="T11" fmla="*/ 0 h 108"/>
                <a:gd name="T12" fmla="*/ 64 w 64"/>
                <a:gd name="T13" fmla="*/ 2 h 108"/>
                <a:gd name="T14" fmla="*/ 64 w 64"/>
                <a:gd name="T15" fmla="*/ 107 h 108"/>
                <a:gd name="T16" fmla="*/ 63 w 64"/>
                <a:gd name="T17" fmla="*/ 108 h 108"/>
                <a:gd name="T18" fmla="*/ 3 w 64"/>
                <a:gd name="T19" fmla="*/ 105 h 108"/>
                <a:gd name="T20" fmla="*/ 62 w 64"/>
                <a:gd name="T21" fmla="*/ 105 h 108"/>
                <a:gd name="T22" fmla="*/ 62 w 64"/>
                <a:gd name="T23" fmla="*/ 3 h 108"/>
                <a:gd name="T24" fmla="*/ 3 w 64"/>
                <a:gd name="T25" fmla="*/ 3 h 108"/>
                <a:gd name="T26" fmla="*/ 3 w 64"/>
                <a:gd name="T27" fmla="*/ 10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108">
                  <a:moveTo>
                    <a:pt x="63" y="108"/>
                  </a:moveTo>
                  <a:cubicBezTo>
                    <a:pt x="2" y="108"/>
                    <a:pt x="2" y="108"/>
                    <a:pt x="2" y="108"/>
                  </a:cubicBezTo>
                  <a:cubicBezTo>
                    <a:pt x="1" y="108"/>
                    <a:pt x="0" y="107"/>
                    <a:pt x="0" y="107"/>
                  </a:cubicBezTo>
                  <a:cubicBezTo>
                    <a:pt x="0" y="2"/>
                    <a:pt x="0" y="2"/>
                    <a:pt x="0" y="2"/>
                  </a:cubicBezTo>
                  <a:cubicBezTo>
                    <a:pt x="0" y="1"/>
                    <a:pt x="1" y="0"/>
                    <a:pt x="2" y="0"/>
                  </a:cubicBezTo>
                  <a:cubicBezTo>
                    <a:pt x="63" y="0"/>
                    <a:pt x="63" y="0"/>
                    <a:pt x="63" y="0"/>
                  </a:cubicBezTo>
                  <a:cubicBezTo>
                    <a:pt x="64" y="0"/>
                    <a:pt x="64" y="1"/>
                    <a:pt x="64" y="2"/>
                  </a:cubicBezTo>
                  <a:cubicBezTo>
                    <a:pt x="64" y="107"/>
                    <a:pt x="64" y="107"/>
                    <a:pt x="64" y="107"/>
                  </a:cubicBezTo>
                  <a:cubicBezTo>
                    <a:pt x="64" y="107"/>
                    <a:pt x="64" y="108"/>
                    <a:pt x="63" y="108"/>
                  </a:cubicBezTo>
                  <a:close/>
                  <a:moveTo>
                    <a:pt x="3" y="105"/>
                  </a:moveTo>
                  <a:cubicBezTo>
                    <a:pt x="62" y="105"/>
                    <a:pt x="62" y="105"/>
                    <a:pt x="62" y="105"/>
                  </a:cubicBezTo>
                  <a:cubicBezTo>
                    <a:pt x="62" y="3"/>
                    <a:pt x="62" y="3"/>
                    <a:pt x="62" y="3"/>
                  </a:cubicBezTo>
                  <a:cubicBezTo>
                    <a:pt x="3" y="3"/>
                    <a:pt x="3" y="3"/>
                    <a:pt x="3" y="3"/>
                  </a:cubicBezTo>
                  <a:lnTo>
                    <a:pt x="3"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2" name="Oval 87"/>
            <p:cNvSpPr>
              <a:spLocks noChangeArrowheads="1"/>
            </p:cNvSpPr>
            <p:nvPr/>
          </p:nvSpPr>
          <p:spPr bwMode="auto">
            <a:xfrm>
              <a:off x="2531823" y="3105659"/>
              <a:ext cx="45263" cy="4979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grpSp>
        <p:nvGrpSpPr>
          <p:cNvPr id="213" name="envelope"/>
          <p:cNvGrpSpPr/>
          <p:nvPr/>
        </p:nvGrpSpPr>
        <p:grpSpPr>
          <a:xfrm>
            <a:off x="1063197" y="2383433"/>
            <a:ext cx="488842" cy="381720"/>
            <a:chOff x="2789822" y="2174747"/>
            <a:chExt cx="488842" cy="381720"/>
          </a:xfrm>
        </p:grpSpPr>
        <p:sp>
          <p:nvSpPr>
            <p:cNvPr id="214" name="Freeform 88"/>
            <p:cNvSpPr>
              <a:spLocks/>
            </p:cNvSpPr>
            <p:nvPr/>
          </p:nvSpPr>
          <p:spPr bwMode="auto">
            <a:xfrm>
              <a:off x="2803402" y="2183799"/>
              <a:ext cx="464702" cy="360597"/>
            </a:xfrm>
            <a:custGeom>
              <a:avLst/>
              <a:gdLst>
                <a:gd name="T0" fmla="*/ 140 w 151"/>
                <a:gd name="T1" fmla="*/ 0 h 117"/>
                <a:gd name="T2" fmla="*/ 151 w 151"/>
                <a:gd name="T3" fmla="*/ 11 h 117"/>
                <a:gd name="T4" fmla="*/ 151 w 151"/>
                <a:gd name="T5" fmla="*/ 107 h 117"/>
                <a:gd name="T6" fmla="*/ 140 w 151"/>
                <a:gd name="T7" fmla="*/ 117 h 117"/>
                <a:gd name="T8" fmla="*/ 10 w 151"/>
                <a:gd name="T9" fmla="*/ 117 h 117"/>
                <a:gd name="T10" fmla="*/ 0 w 151"/>
                <a:gd name="T11" fmla="*/ 107 h 117"/>
                <a:gd name="T12" fmla="*/ 0 w 151"/>
                <a:gd name="T13" fmla="*/ 11 h 117"/>
                <a:gd name="T14" fmla="*/ 10 w 151"/>
                <a:gd name="T15" fmla="*/ 0 h 117"/>
                <a:gd name="T16" fmla="*/ 140 w 151"/>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17">
                  <a:moveTo>
                    <a:pt x="140" y="0"/>
                  </a:moveTo>
                  <a:cubicBezTo>
                    <a:pt x="146" y="0"/>
                    <a:pt x="151" y="5"/>
                    <a:pt x="151" y="11"/>
                  </a:cubicBezTo>
                  <a:cubicBezTo>
                    <a:pt x="151" y="107"/>
                    <a:pt x="151" y="107"/>
                    <a:pt x="151" y="107"/>
                  </a:cubicBezTo>
                  <a:cubicBezTo>
                    <a:pt x="151" y="112"/>
                    <a:pt x="146" y="117"/>
                    <a:pt x="140" y="117"/>
                  </a:cubicBezTo>
                  <a:cubicBezTo>
                    <a:pt x="10" y="117"/>
                    <a:pt x="10" y="117"/>
                    <a:pt x="10" y="117"/>
                  </a:cubicBezTo>
                  <a:cubicBezTo>
                    <a:pt x="5" y="117"/>
                    <a:pt x="0" y="112"/>
                    <a:pt x="0" y="107"/>
                  </a:cubicBezTo>
                  <a:cubicBezTo>
                    <a:pt x="0" y="11"/>
                    <a:pt x="0" y="11"/>
                    <a:pt x="0" y="11"/>
                  </a:cubicBezTo>
                  <a:cubicBezTo>
                    <a:pt x="0" y="5"/>
                    <a:pt x="5" y="0"/>
                    <a:pt x="10" y="0"/>
                  </a:cubicBezTo>
                  <a:lnTo>
                    <a:pt x="140" y="0"/>
                  </a:ln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5" name="Freeform 89"/>
            <p:cNvSpPr>
              <a:spLocks/>
            </p:cNvSpPr>
            <p:nvPr/>
          </p:nvSpPr>
          <p:spPr bwMode="auto">
            <a:xfrm>
              <a:off x="2809437" y="2198887"/>
              <a:ext cx="449614" cy="215755"/>
            </a:xfrm>
            <a:custGeom>
              <a:avLst/>
              <a:gdLst>
                <a:gd name="T0" fmla="*/ 146 w 146"/>
                <a:gd name="T1" fmla="*/ 0 h 70"/>
                <a:gd name="T2" fmla="*/ 78 w 146"/>
                <a:gd name="T3" fmla="*/ 66 h 70"/>
                <a:gd name="T4" fmla="*/ 63 w 146"/>
                <a:gd name="T5" fmla="*/ 65 h 70"/>
                <a:gd name="T6" fmla="*/ 0 w 146"/>
                <a:gd name="T7" fmla="*/ 0 h 70"/>
              </a:gdLst>
              <a:ahLst/>
              <a:cxnLst>
                <a:cxn ang="0">
                  <a:pos x="T0" y="T1"/>
                </a:cxn>
                <a:cxn ang="0">
                  <a:pos x="T2" y="T3"/>
                </a:cxn>
                <a:cxn ang="0">
                  <a:pos x="T4" y="T5"/>
                </a:cxn>
                <a:cxn ang="0">
                  <a:pos x="T6" y="T7"/>
                </a:cxn>
              </a:cxnLst>
              <a:rect l="0" t="0" r="r" b="b"/>
              <a:pathLst>
                <a:path w="146" h="70">
                  <a:moveTo>
                    <a:pt x="146" y="0"/>
                  </a:moveTo>
                  <a:cubicBezTo>
                    <a:pt x="78" y="66"/>
                    <a:pt x="78" y="66"/>
                    <a:pt x="78" y="66"/>
                  </a:cubicBezTo>
                  <a:cubicBezTo>
                    <a:pt x="74" y="70"/>
                    <a:pt x="67" y="70"/>
                    <a:pt x="63" y="65"/>
                  </a:cubicBezTo>
                  <a:cubicBezTo>
                    <a:pt x="0" y="0"/>
                    <a:pt x="0" y="0"/>
                    <a:pt x="0" y="0"/>
                  </a:cubicBezTo>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6" name="Freeform 90"/>
            <p:cNvSpPr>
              <a:spLocks noEditPoints="1"/>
            </p:cNvSpPr>
            <p:nvPr/>
          </p:nvSpPr>
          <p:spPr bwMode="auto">
            <a:xfrm>
              <a:off x="2789822" y="2174747"/>
              <a:ext cx="488842" cy="381720"/>
            </a:xfrm>
            <a:custGeom>
              <a:avLst/>
              <a:gdLst>
                <a:gd name="T0" fmla="*/ 144 w 158"/>
                <a:gd name="T1" fmla="*/ 0 h 124"/>
                <a:gd name="T2" fmla="*/ 14 w 158"/>
                <a:gd name="T3" fmla="*/ 0 h 124"/>
                <a:gd name="T4" fmla="*/ 0 w 158"/>
                <a:gd name="T5" fmla="*/ 14 h 124"/>
                <a:gd name="T6" fmla="*/ 0 w 158"/>
                <a:gd name="T7" fmla="*/ 110 h 124"/>
                <a:gd name="T8" fmla="*/ 14 w 158"/>
                <a:gd name="T9" fmla="*/ 124 h 124"/>
                <a:gd name="T10" fmla="*/ 144 w 158"/>
                <a:gd name="T11" fmla="*/ 124 h 124"/>
                <a:gd name="T12" fmla="*/ 158 w 158"/>
                <a:gd name="T13" fmla="*/ 110 h 124"/>
                <a:gd name="T14" fmla="*/ 158 w 158"/>
                <a:gd name="T15" fmla="*/ 14 h 124"/>
                <a:gd name="T16" fmla="*/ 144 w 158"/>
                <a:gd name="T17" fmla="*/ 0 h 124"/>
                <a:gd name="T18" fmla="*/ 144 w 158"/>
                <a:gd name="T19" fmla="*/ 7 h 124"/>
                <a:gd name="T20" fmla="*/ 147 w 158"/>
                <a:gd name="T21" fmla="*/ 8 h 124"/>
                <a:gd name="T22" fmla="*/ 81 w 158"/>
                <a:gd name="T23" fmla="*/ 71 h 124"/>
                <a:gd name="T24" fmla="*/ 77 w 158"/>
                <a:gd name="T25" fmla="*/ 73 h 124"/>
                <a:gd name="T26" fmla="*/ 72 w 158"/>
                <a:gd name="T27" fmla="*/ 71 h 124"/>
                <a:gd name="T28" fmla="*/ 11 w 158"/>
                <a:gd name="T29" fmla="*/ 8 h 124"/>
                <a:gd name="T30" fmla="*/ 14 w 158"/>
                <a:gd name="T31" fmla="*/ 7 h 124"/>
                <a:gd name="T32" fmla="*/ 144 w 158"/>
                <a:gd name="T33" fmla="*/ 7 h 124"/>
                <a:gd name="T34" fmla="*/ 144 w 158"/>
                <a:gd name="T35" fmla="*/ 116 h 124"/>
                <a:gd name="T36" fmla="*/ 14 w 158"/>
                <a:gd name="T37" fmla="*/ 116 h 124"/>
                <a:gd name="T38" fmla="*/ 8 w 158"/>
                <a:gd name="T39" fmla="*/ 110 h 124"/>
                <a:gd name="T40" fmla="*/ 8 w 158"/>
                <a:gd name="T41" fmla="*/ 15 h 124"/>
                <a:gd name="T42" fmla="*/ 67 w 158"/>
                <a:gd name="T43" fmla="*/ 76 h 124"/>
                <a:gd name="T44" fmla="*/ 77 w 158"/>
                <a:gd name="T45" fmla="*/ 80 h 124"/>
                <a:gd name="T46" fmla="*/ 77 w 158"/>
                <a:gd name="T47" fmla="*/ 80 h 124"/>
                <a:gd name="T48" fmla="*/ 87 w 158"/>
                <a:gd name="T49" fmla="*/ 76 h 124"/>
                <a:gd name="T50" fmla="*/ 151 w 158"/>
                <a:gd name="T51" fmla="*/ 14 h 124"/>
                <a:gd name="T52" fmla="*/ 151 w 158"/>
                <a:gd name="T53" fmla="*/ 110 h 124"/>
                <a:gd name="T54" fmla="*/ 144 w 158"/>
                <a:gd name="T55" fmla="*/ 11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124">
                  <a:moveTo>
                    <a:pt x="144" y="0"/>
                  </a:moveTo>
                  <a:cubicBezTo>
                    <a:pt x="14" y="0"/>
                    <a:pt x="14" y="0"/>
                    <a:pt x="14" y="0"/>
                  </a:cubicBezTo>
                  <a:cubicBezTo>
                    <a:pt x="7" y="0"/>
                    <a:pt x="0" y="6"/>
                    <a:pt x="0" y="14"/>
                  </a:cubicBezTo>
                  <a:cubicBezTo>
                    <a:pt x="0" y="110"/>
                    <a:pt x="0" y="110"/>
                    <a:pt x="0" y="110"/>
                  </a:cubicBezTo>
                  <a:cubicBezTo>
                    <a:pt x="0" y="117"/>
                    <a:pt x="7" y="124"/>
                    <a:pt x="14" y="124"/>
                  </a:cubicBezTo>
                  <a:cubicBezTo>
                    <a:pt x="144" y="124"/>
                    <a:pt x="144" y="124"/>
                    <a:pt x="144" y="124"/>
                  </a:cubicBezTo>
                  <a:cubicBezTo>
                    <a:pt x="152" y="124"/>
                    <a:pt x="158" y="117"/>
                    <a:pt x="158" y="110"/>
                  </a:cubicBezTo>
                  <a:cubicBezTo>
                    <a:pt x="158" y="14"/>
                    <a:pt x="158" y="14"/>
                    <a:pt x="158" y="14"/>
                  </a:cubicBezTo>
                  <a:cubicBezTo>
                    <a:pt x="158" y="6"/>
                    <a:pt x="152" y="0"/>
                    <a:pt x="144" y="0"/>
                  </a:cubicBezTo>
                  <a:close/>
                  <a:moveTo>
                    <a:pt x="144" y="7"/>
                  </a:moveTo>
                  <a:cubicBezTo>
                    <a:pt x="145" y="7"/>
                    <a:pt x="146" y="7"/>
                    <a:pt x="147" y="8"/>
                  </a:cubicBezTo>
                  <a:cubicBezTo>
                    <a:pt x="81" y="71"/>
                    <a:pt x="81" y="71"/>
                    <a:pt x="81" y="71"/>
                  </a:cubicBezTo>
                  <a:cubicBezTo>
                    <a:pt x="80" y="72"/>
                    <a:pt x="79" y="73"/>
                    <a:pt x="77" y="73"/>
                  </a:cubicBezTo>
                  <a:cubicBezTo>
                    <a:pt x="75" y="73"/>
                    <a:pt x="73" y="72"/>
                    <a:pt x="72" y="71"/>
                  </a:cubicBezTo>
                  <a:cubicBezTo>
                    <a:pt x="11" y="8"/>
                    <a:pt x="11" y="8"/>
                    <a:pt x="11" y="8"/>
                  </a:cubicBezTo>
                  <a:cubicBezTo>
                    <a:pt x="12" y="7"/>
                    <a:pt x="13" y="7"/>
                    <a:pt x="14" y="7"/>
                  </a:cubicBezTo>
                  <a:lnTo>
                    <a:pt x="144" y="7"/>
                  </a:lnTo>
                  <a:close/>
                  <a:moveTo>
                    <a:pt x="144" y="116"/>
                  </a:moveTo>
                  <a:cubicBezTo>
                    <a:pt x="14" y="116"/>
                    <a:pt x="14" y="116"/>
                    <a:pt x="14" y="116"/>
                  </a:cubicBezTo>
                  <a:cubicBezTo>
                    <a:pt x="11" y="116"/>
                    <a:pt x="8" y="113"/>
                    <a:pt x="8" y="110"/>
                  </a:cubicBezTo>
                  <a:cubicBezTo>
                    <a:pt x="8" y="15"/>
                    <a:pt x="8" y="15"/>
                    <a:pt x="8" y="15"/>
                  </a:cubicBezTo>
                  <a:cubicBezTo>
                    <a:pt x="67" y="76"/>
                    <a:pt x="67" y="76"/>
                    <a:pt x="67" y="76"/>
                  </a:cubicBezTo>
                  <a:cubicBezTo>
                    <a:pt x="69" y="79"/>
                    <a:pt x="73" y="80"/>
                    <a:pt x="77" y="80"/>
                  </a:cubicBezTo>
                  <a:cubicBezTo>
                    <a:pt x="77" y="80"/>
                    <a:pt x="77" y="80"/>
                    <a:pt x="77" y="80"/>
                  </a:cubicBezTo>
                  <a:cubicBezTo>
                    <a:pt x="81" y="80"/>
                    <a:pt x="84" y="79"/>
                    <a:pt x="87" y="76"/>
                  </a:cubicBezTo>
                  <a:cubicBezTo>
                    <a:pt x="151" y="14"/>
                    <a:pt x="151" y="14"/>
                    <a:pt x="151" y="14"/>
                  </a:cubicBezTo>
                  <a:cubicBezTo>
                    <a:pt x="151" y="110"/>
                    <a:pt x="151" y="110"/>
                    <a:pt x="151" y="110"/>
                  </a:cubicBezTo>
                  <a:cubicBezTo>
                    <a:pt x="151" y="113"/>
                    <a:pt x="148" y="116"/>
                    <a:pt x="144" y="1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pic>
        <p:nvPicPr>
          <p:cNvPr id="11" name="Picture 10"/>
          <p:cNvPicPr>
            <a:picLocks noChangeAspect="1"/>
          </p:cNvPicPr>
          <p:nvPr/>
        </p:nvPicPr>
        <p:blipFill>
          <a:blip r:embed="rId3"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83898" y="1779341"/>
            <a:ext cx="807230" cy="246512"/>
          </a:xfrm>
          <a:prstGeom prst="rect">
            <a:avLst/>
          </a:prstGeom>
        </p:spPr>
      </p:pic>
      <p:sp>
        <p:nvSpPr>
          <p:cNvPr id="219" name="green rectangle"/>
          <p:cNvSpPr/>
          <p:nvPr/>
        </p:nvSpPr>
        <p:spPr>
          <a:xfrm>
            <a:off x="4267200" y="1242046"/>
            <a:ext cx="4343400" cy="53091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400" b="1" i="1" dirty="0" smtClean="0">
              <a:solidFill>
                <a:schemeClr val="accent2">
                  <a:lumMod val="20000"/>
                  <a:lumOff val="80000"/>
                </a:schemeClr>
              </a:solidFill>
              <a:latin typeface="Arial Narrow" panose="020B0606020202030204" pitchFamily="34" charset="0"/>
            </a:endParaRPr>
          </a:p>
          <a:p>
            <a:r>
              <a:rPr lang="en-CA" sz="1600" b="1" i="1" dirty="0" smtClean="0">
                <a:solidFill>
                  <a:schemeClr val="accent2">
                    <a:lumMod val="20000"/>
                    <a:lumOff val="80000"/>
                  </a:schemeClr>
                </a:solidFill>
                <a:latin typeface="Arial Narrow" panose="020B0606020202030204" pitchFamily="34" charset="0"/>
              </a:rPr>
              <a:t>Description: </a:t>
            </a:r>
          </a:p>
          <a:p>
            <a:endParaRPr lang="en-CA" sz="1600" b="1" i="1" dirty="0" smtClean="0">
              <a:latin typeface="Arial Narrow" panose="020B0606020202030204" pitchFamily="34" charset="0"/>
            </a:endParaRPr>
          </a:p>
          <a:p>
            <a:pPr marL="285750" indent="-285750">
              <a:buFont typeface="Arial" panose="020B0604020202020204" pitchFamily="34" charset="0"/>
              <a:buChar char="•"/>
            </a:pPr>
            <a:r>
              <a:rPr lang="en-CA" sz="1600" b="1" dirty="0" smtClean="0">
                <a:latin typeface="Arial Narrow" panose="020B0606020202030204" pitchFamily="34" charset="0"/>
              </a:rPr>
              <a:t>Evidence-based considerations and/or recommendations specific to the practice of each participant delivered via the online portal (upon completion of the e-PAFs) to facilitate optimal diabetes management</a:t>
            </a:r>
          </a:p>
          <a:p>
            <a:endParaRPr lang="en-CA" sz="1600" b="1" i="1" dirty="0" smtClean="0">
              <a:latin typeface="Arial Narrow" panose="020B0606020202030204" pitchFamily="34" charset="0"/>
            </a:endParaRPr>
          </a:p>
          <a:p>
            <a:r>
              <a:rPr lang="en-CA" sz="1600" b="1" i="1" dirty="0" smtClean="0">
                <a:solidFill>
                  <a:schemeClr val="accent2">
                    <a:lumMod val="20000"/>
                    <a:lumOff val="80000"/>
                  </a:schemeClr>
                </a:solidFill>
                <a:latin typeface="Arial Narrow" panose="020B0606020202030204" pitchFamily="34" charset="0"/>
              </a:rPr>
              <a:t>Specific Components:</a:t>
            </a:r>
          </a:p>
          <a:p>
            <a:endParaRPr lang="en-CA" sz="1600" dirty="0">
              <a:latin typeface="Arial Narrow" panose="020B0606020202030204" pitchFamily="34" charset="0"/>
            </a:endParaRPr>
          </a:p>
          <a:p>
            <a:pPr marL="285750" indent="-285750">
              <a:buFont typeface="Arial" panose="020B0604020202020204" pitchFamily="34" charset="0"/>
              <a:buChar char="•"/>
            </a:pPr>
            <a:r>
              <a:rPr lang="en-CA" sz="1600" b="1" dirty="0" smtClean="0">
                <a:latin typeface="Arial Narrow" panose="020B0606020202030204" pitchFamily="34" charset="0"/>
              </a:rPr>
              <a:t>Evidence-based </a:t>
            </a:r>
            <a:r>
              <a:rPr lang="en-CA" sz="1600" b="1" dirty="0">
                <a:latin typeface="Arial Narrow" panose="020B0606020202030204" pitchFamily="34" charset="0"/>
              </a:rPr>
              <a:t>considerations </a:t>
            </a:r>
            <a:r>
              <a:rPr lang="en-CA" sz="1600" b="1" dirty="0" smtClean="0">
                <a:latin typeface="Arial Narrow" panose="020B0606020202030204" pitchFamily="34" charset="0"/>
              </a:rPr>
              <a:t>and/or recommendations (as identified by the Steering Committee) will be generated by comparing results of the practice </a:t>
            </a:r>
            <a:r>
              <a:rPr lang="en-CA" sz="1600" b="1" dirty="0">
                <a:latin typeface="Arial Narrow" panose="020B0606020202030204" pitchFamily="34" charset="0"/>
              </a:rPr>
              <a:t>assessment </a:t>
            </a:r>
            <a:r>
              <a:rPr lang="en-CA" sz="1600" b="1" dirty="0" smtClean="0">
                <a:latin typeface="Arial Narrow" panose="020B0606020202030204" pitchFamily="34" charset="0"/>
              </a:rPr>
              <a:t>to best practices from guidelines </a:t>
            </a:r>
            <a:endParaRPr lang="en-US" sz="1600" b="1" i="1" dirty="0" smtClean="0">
              <a:solidFill>
                <a:schemeClr val="accent2">
                  <a:lumMod val="20000"/>
                  <a:lumOff val="80000"/>
                </a:schemeClr>
              </a:solidFill>
              <a:latin typeface="Arial Narrow" panose="020B0606020202030204" pitchFamily="34" charset="0"/>
            </a:endParaRPr>
          </a:p>
          <a:p>
            <a:endParaRPr lang="en-US" sz="1600" dirty="0">
              <a:latin typeface="Arial Narrow" panose="020B0606020202030204" pitchFamily="34" charset="0"/>
            </a:endParaRPr>
          </a:p>
        </p:txBody>
      </p:sp>
    </p:spTree>
    <p:extLst>
      <p:ext uri="{BB962C8B-B14F-4D97-AF65-F5344CB8AC3E}">
        <p14:creationId xmlns:p14="http://schemas.microsoft.com/office/powerpoint/2010/main" val="30526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al rectangle"/>
          <p:cNvSpPr/>
          <p:nvPr/>
        </p:nvSpPr>
        <p:spPr>
          <a:xfrm>
            <a:off x="0" y="5094955"/>
            <a:ext cx="9144000" cy="12931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teal rectangle"/>
          <p:cNvSpPr/>
          <p:nvPr/>
        </p:nvSpPr>
        <p:spPr>
          <a:xfrm>
            <a:off x="0" y="4419445"/>
            <a:ext cx="9144000" cy="473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goldinl.CTU\AppData\Local\Microsoft\Windows\Temporary Internet Files\Content.Outlook\OQUTX7GM\CHRC logo_HEARTicon (2).jpg"/>
          <p:cNvPicPr>
            <a:picLocks noChangeAspect="1" noChangeArrowheads="1"/>
          </p:cNvPicPr>
          <p:nvPr/>
        </p:nvPicPr>
        <p:blipFill>
          <a:blip r:embed="rId2" cstate="print">
            <a:clrChange>
              <a:clrFrom>
                <a:srgbClr val="FFFDFC"/>
              </a:clrFrom>
              <a:clrTo>
                <a:srgbClr val="FFFDFC">
                  <a:alpha val="0"/>
                </a:srgbClr>
              </a:clrTo>
            </a:clrChange>
            <a:grayscl/>
            <a:extLst>
              <a:ext uri="{28A0092B-C50C-407E-A947-70E740481C1C}">
                <a14:useLocalDpi xmlns:a14="http://schemas.microsoft.com/office/drawing/2010/main" val="0"/>
              </a:ext>
            </a:extLst>
          </a:blip>
          <a:srcRect/>
          <a:stretch>
            <a:fillRect/>
          </a:stretch>
        </p:blipFill>
        <p:spPr bwMode="auto">
          <a:xfrm>
            <a:off x="8784402" y="6551221"/>
            <a:ext cx="282167" cy="29326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514598" y="76200"/>
            <a:ext cx="6551969" cy="584775"/>
          </a:xfrm>
          <a:prstGeom prst="rect">
            <a:avLst/>
          </a:prstGeom>
        </p:spPr>
        <p:txBody>
          <a:bodyPr wrap="square">
            <a:spAutoFit/>
          </a:bodyPr>
          <a:lstStyle/>
          <a:p>
            <a:pPr algn="r"/>
            <a:r>
              <a:rPr lang="en-US" sz="3200" b="1" dirty="0" smtClean="0">
                <a:solidFill>
                  <a:srgbClr val="BB054A"/>
                </a:solidFill>
                <a:latin typeface="Arial Narrow" panose="020B0606020202030204" pitchFamily="34" charset="0"/>
              </a:rPr>
              <a:t>Patient </a:t>
            </a:r>
            <a:r>
              <a:rPr lang="en-US" sz="3200" b="1" dirty="0">
                <a:solidFill>
                  <a:srgbClr val="BB054A"/>
                </a:solidFill>
                <a:latin typeface="Arial Narrow" panose="020B0606020202030204" pitchFamily="34" charset="0"/>
              </a:rPr>
              <a:t>Survey</a:t>
            </a:r>
            <a:endParaRPr lang="en-CA" sz="3200" dirty="0">
              <a:solidFill>
                <a:srgbClr val="BB054A"/>
              </a:solidFill>
              <a:latin typeface="Arial Narrow" panose="020B0606020202030204" pitchFamily="34" charset="0"/>
            </a:endParaRPr>
          </a:p>
        </p:txBody>
      </p:sp>
      <p:grpSp>
        <p:nvGrpSpPr>
          <p:cNvPr id="121" name="solid tree"/>
          <p:cNvGrpSpPr/>
          <p:nvPr/>
        </p:nvGrpSpPr>
        <p:grpSpPr>
          <a:xfrm>
            <a:off x="70425" y="281712"/>
            <a:ext cx="3915265" cy="6379090"/>
            <a:chOff x="1797050" y="73025"/>
            <a:chExt cx="4119563" cy="6858001"/>
          </a:xfrm>
          <a:solidFill>
            <a:srgbClr val="BB054A"/>
          </a:solidFill>
        </p:grpSpPr>
        <p:sp>
          <p:nvSpPr>
            <p:cNvPr id="122" name="tree trunk"/>
            <p:cNvSpPr>
              <a:spLocks/>
            </p:cNvSpPr>
            <p:nvPr/>
          </p:nvSpPr>
          <p:spPr bwMode="auto">
            <a:xfrm>
              <a:off x="3478213" y="3957638"/>
              <a:ext cx="757238" cy="2973388"/>
            </a:xfrm>
            <a:custGeom>
              <a:avLst/>
              <a:gdLst>
                <a:gd name="T0" fmla="*/ 205 w 233"/>
                <a:gd name="T1" fmla="*/ 917 h 917"/>
                <a:gd name="T2" fmla="*/ 28 w 233"/>
                <a:gd name="T3" fmla="*/ 917 h 917"/>
                <a:gd name="T4" fmla="*/ 0 w 233"/>
                <a:gd name="T5" fmla="*/ 888 h 917"/>
                <a:gd name="T6" fmla="*/ 0 w 233"/>
                <a:gd name="T7" fmla="*/ 29 h 917"/>
                <a:gd name="T8" fmla="*/ 28 w 233"/>
                <a:gd name="T9" fmla="*/ 0 h 917"/>
                <a:gd name="T10" fmla="*/ 205 w 233"/>
                <a:gd name="T11" fmla="*/ 0 h 917"/>
                <a:gd name="T12" fmla="*/ 233 w 233"/>
                <a:gd name="T13" fmla="*/ 29 h 917"/>
                <a:gd name="T14" fmla="*/ 233 w 233"/>
                <a:gd name="T15" fmla="*/ 888 h 917"/>
                <a:gd name="T16" fmla="*/ 205 w 233"/>
                <a:gd name="T17" fmla="*/ 917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917">
                  <a:moveTo>
                    <a:pt x="205" y="917"/>
                  </a:moveTo>
                  <a:cubicBezTo>
                    <a:pt x="28" y="917"/>
                    <a:pt x="28" y="917"/>
                    <a:pt x="28" y="917"/>
                  </a:cubicBezTo>
                  <a:cubicBezTo>
                    <a:pt x="13" y="917"/>
                    <a:pt x="0" y="904"/>
                    <a:pt x="0" y="888"/>
                  </a:cubicBezTo>
                  <a:cubicBezTo>
                    <a:pt x="0" y="29"/>
                    <a:pt x="0" y="29"/>
                    <a:pt x="0" y="29"/>
                  </a:cubicBezTo>
                  <a:cubicBezTo>
                    <a:pt x="0" y="13"/>
                    <a:pt x="13" y="0"/>
                    <a:pt x="28" y="0"/>
                  </a:cubicBezTo>
                  <a:cubicBezTo>
                    <a:pt x="205" y="0"/>
                    <a:pt x="205" y="0"/>
                    <a:pt x="205" y="0"/>
                  </a:cubicBezTo>
                  <a:cubicBezTo>
                    <a:pt x="220" y="0"/>
                    <a:pt x="233" y="13"/>
                    <a:pt x="233" y="29"/>
                  </a:cubicBezTo>
                  <a:cubicBezTo>
                    <a:pt x="233" y="888"/>
                    <a:pt x="233" y="888"/>
                    <a:pt x="233" y="888"/>
                  </a:cubicBezTo>
                  <a:cubicBezTo>
                    <a:pt x="233" y="904"/>
                    <a:pt x="220" y="917"/>
                    <a:pt x="205" y="917"/>
                  </a:cubicBezTo>
                  <a:close/>
                </a:path>
              </a:pathLst>
            </a:custGeom>
            <a:grpFill/>
            <a:ln w="349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3" name="tree top"/>
            <p:cNvSpPr>
              <a:spLocks noChangeArrowheads="1"/>
            </p:cNvSpPr>
            <p:nvPr/>
          </p:nvSpPr>
          <p:spPr bwMode="auto">
            <a:xfrm>
              <a:off x="1797050" y="73025"/>
              <a:ext cx="4119563" cy="4114800"/>
            </a:xfrm>
            <a:prstGeom prst="ellipse">
              <a:avLst/>
            </a:prstGeom>
            <a:grpFill/>
            <a:ln w="349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grpSp>
        <p:nvGrpSpPr>
          <p:cNvPr id="124" name="tree lines"/>
          <p:cNvGrpSpPr/>
          <p:nvPr/>
        </p:nvGrpSpPr>
        <p:grpSpPr>
          <a:xfrm>
            <a:off x="536636" y="734344"/>
            <a:ext cx="3000949" cy="5926459"/>
            <a:chOff x="2263261" y="525658"/>
            <a:chExt cx="3000949" cy="5926459"/>
          </a:xfrm>
          <a:solidFill>
            <a:sysClr val="windowText" lastClr="000000">
              <a:lumMod val="85000"/>
              <a:lumOff val="15000"/>
            </a:sysClr>
          </a:solidFill>
        </p:grpSpPr>
        <p:sp>
          <p:nvSpPr>
            <p:cNvPr id="125" name="line"/>
            <p:cNvSpPr>
              <a:spLocks/>
            </p:cNvSpPr>
            <p:nvPr/>
          </p:nvSpPr>
          <p:spPr bwMode="auto">
            <a:xfrm>
              <a:off x="3728279" y="525658"/>
              <a:ext cx="52808" cy="5926458"/>
            </a:xfrm>
            <a:custGeom>
              <a:avLst/>
              <a:gdLst>
                <a:gd name="T0" fmla="*/ 9 w 17"/>
                <a:gd name="T1" fmla="*/ 1923 h 1923"/>
                <a:gd name="T2" fmla="*/ 0 w 17"/>
                <a:gd name="T3" fmla="*/ 1914 h 1923"/>
                <a:gd name="T4" fmla="*/ 0 w 17"/>
                <a:gd name="T5" fmla="*/ 9 h 1923"/>
                <a:gd name="T6" fmla="*/ 9 w 17"/>
                <a:gd name="T7" fmla="*/ 0 h 1923"/>
                <a:gd name="T8" fmla="*/ 17 w 17"/>
                <a:gd name="T9" fmla="*/ 9 h 1923"/>
                <a:gd name="T10" fmla="*/ 17 w 17"/>
                <a:gd name="T11" fmla="*/ 1914 h 1923"/>
                <a:gd name="T12" fmla="*/ 9 w 17"/>
                <a:gd name="T13" fmla="*/ 1923 h 1923"/>
              </a:gdLst>
              <a:ahLst/>
              <a:cxnLst>
                <a:cxn ang="0">
                  <a:pos x="T0" y="T1"/>
                </a:cxn>
                <a:cxn ang="0">
                  <a:pos x="T2" y="T3"/>
                </a:cxn>
                <a:cxn ang="0">
                  <a:pos x="T4" y="T5"/>
                </a:cxn>
                <a:cxn ang="0">
                  <a:pos x="T6" y="T7"/>
                </a:cxn>
                <a:cxn ang="0">
                  <a:pos x="T8" y="T9"/>
                </a:cxn>
                <a:cxn ang="0">
                  <a:pos x="T10" y="T11"/>
                </a:cxn>
                <a:cxn ang="0">
                  <a:pos x="T12" y="T13"/>
                </a:cxn>
              </a:cxnLst>
              <a:rect l="0" t="0" r="r" b="b"/>
              <a:pathLst>
                <a:path w="17" h="1923">
                  <a:moveTo>
                    <a:pt x="9" y="1923"/>
                  </a:moveTo>
                  <a:cubicBezTo>
                    <a:pt x="4" y="1923"/>
                    <a:pt x="0" y="1919"/>
                    <a:pt x="0" y="1914"/>
                  </a:cubicBezTo>
                  <a:cubicBezTo>
                    <a:pt x="0" y="9"/>
                    <a:pt x="0" y="9"/>
                    <a:pt x="0" y="9"/>
                  </a:cubicBezTo>
                  <a:cubicBezTo>
                    <a:pt x="0" y="4"/>
                    <a:pt x="4" y="0"/>
                    <a:pt x="9" y="0"/>
                  </a:cubicBezTo>
                  <a:cubicBezTo>
                    <a:pt x="13" y="0"/>
                    <a:pt x="17" y="4"/>
                    <a:pt x="17" y="9"/>
                  </a:cubicBezTo>
                  <a:cubicBezTo>
                    <a:pt x="17" y="1914"/>
                    <a:pt x="17" y="1914"/>
                    <a:pt x="17" y="1914"/>
                  </a:cubicBezTo>
                  <a:cubicBezTo>
                    <a:pt x="17" y="1919"/>
                    <a:pt x="13" y="1923"/>
                    <a:pt x="9" y="1923"/>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6" name="line"/>
            <p:cNvSpPr>
              <a:spLocks/>
            </p:cNvSpPr>
            <p:nvPr/>
          </p:nvSpPr>
          <p:spPr bwMode="auto">
            <a:xfrm>
              <a:off x="3820314" y="1790009"/>
              <a:ext cx="1443896" cy="4662107"/>
            </a:xfrm>
            <a:custGeom>
              <a:avLst/>
              <a:gdLst>
                <a:gd name="T0" fmla="*/ 8 w 468"/>
                <a:gd name="T1" fmla="*/ 1513 h 1513"/>
                <a:gd name="T2" fmla="*/ 0 w 468"/>
                <a:gd name="T3" fmla="*/ 1504 h 1513"/>
                <a:gd name="T4" fmla="*/ 0 w 468"/>
                <a:gd name="T5" fmla="*/ 152 h 1513"/>
                <a:gd name="T6" fmla="*/ 150 w 468"/>
                <a:gd name="T7" fmla="*/ 0 h 1513"/>
                <a:gd name="T8" fmla="*/ 460 w 468"/>
                <a:gd name="T9" fmla="*/ 0 h 1513"/>
                <a:gd name="T10" fmla="*/ 468 w 468"/>
                <a:gd name="T11" fmla="*/ 9 h 1513"/>
                <a:gd name="T12" fmla="*/ 460 w 468"/>
                <a:gd name="T13" fmla="*/ 18 h 1513"/>
                <a:gd name="T14" fmla="*/ 150 w 468"/>
                <a:gd name="T15" fmla="*/ 18 h 1513"/>
                <a:gd name="T16" fmla="*/ 17 w 468"/>
                <a:gd name="T17" fmla="*/ 152 h 1513"/>
                <a:gd name="T18" fmla="*/ 17 w 468"/>
                <a:gd name="T19" fmla="*/ 1504 h 1513"/>
                <a:gd name="T20" fmla="*/ 8 w 468"/>
                <a:gd name="T21" fmla="*/ 1513 h 1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8" h="1513">
                  <a:moveTo>
                    <a:pt x="8" y="1513"/>
                  </a:moveTo>
                  <a:cubicBezTo>
                    <a:pt x="3" y="1513"/>
                    <a:pt x="0" y="1509"/>
                    <a:pt x="0" y="1504"/>
                  </a:cubicBezTo>
                  <a:cubicBezTo>
                    <a:pt x="0" y="152"/>
                    <a:pt x="0" y="152"/>
                    <a:pt x="0" y="152"/>
                  </a:cubicBezTo>
                  <a:cubicBezTo>
                    <a:pt x="0" y="68"/>
                    <a:pt x="67" y="0"/>
                    <a:pt x="150" y="0"/>
                  </a:cubicBezTo>
                  <a:cubicBezTo>
                    <a:pt x="460" y="0"/>
                    <a:pt x="460" y="0"/>
                    <a:pt x="460" y="0"/>
                  </a:cubicBezTo>
                  <a:cubicBezTo>
                    <a:pt x="465" y="0"/>
                    <a:pt x="468" y="4"/>
                    <a:pt x="468" y="9"/>
                  </a:cubicBezTo>
                  <a:cubicBezTo>
                    <a:pt x="468" y="14"/>
                    <a:pt x="465" y="18"/>
                    <a:pt x="460" y="18"/>
                  </a:cubicBezTo>
                  <a:cubicBezTo>
                    <a:pt x="150" y="18"/>
                    <a:pt x="150" y="18"/>
                    <a:pt x="150" y="18"/>
                  </a:cubicBezTo>
                  <a:cubicBezTo>
                    <a:pt x="77" y="18"/>
                    <a:pt x="17" y="78"/>
                    <a:pt x="17" y="152"/>
                  </a:cubicBezTo>
                  <a:cubicBezTo>
                    <a:pt x="17" y="1504"/>
                    <a:pt x="17" y="1504"/>
                    <a:pt x="17" y="1504"/>
                  </a:cubicBezTo>
                  <a:cubicBezTo>
                    <a:pt x="17" y="1509"/>
                    <a:pt x="13" y="1513"/>
                    <a:pt x="8" y="1513"/>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7" name="line"/>
            <p:cNvSpPr>
              <a:spLocks/>
            </p:cNvSpPr>
            <p:nvPr/>
          </p:nvSpPr>
          <p:spPr bwMode="auto">
            <a:xfrm>
              <a:off x="2540875" y="2917063"/>
              <a:ext cx="1054632" cy="3535054"/>
            </a:xfrm>
            <a:custGeom>
              <a:avLst/>
              <a:gdLst>
                <a:gd name="T0" fmla="*/ 333 w 342"/>
                <a:gd name="T1" fmla="*/ 1147 h 1147"/>
                <a:gd name="T2" fmla="*/ 325 w 342"/>
                <a:gd name="T3" fmla="*/ 1138 h 1147"/>
                <a:gd name="T4" fmla="*/ 325 w 342"/>
                <a:gd name="T5" fmla="*/ 151 h 1147"/>
                <a:gd name="T6" fmla="*/ 191 w 342"/>
                <a:gd name="T7" fmla="*/ 17 h 1147"/>
                <a:gd name="T8" fmla="*/ 9 w 342"/>
                <a:gd name="T9" fmla="*/ 17 h 1147"/>
                <a:gd name="T10" fmla="*/ 0 w 342"/>
                <a:gd name="T11" fmla="*/ 8 h 1147"/>
                <a:gd name="T12" fmla="*/ 9 w 342"/>
                <a:gd name="T13" fmla="*/ 0 h 1147"/>
                <a:gd name="T14" fmla="*/ 191 w 342"/>
                <a:gd name="T15" fmla="*/ 0 h 1147"/>
                <a:gd name="T16" fmla="*/ 342 w 342"/>
                <a:gd name="T17" fmla="*/ 151 h 1147"/>
                <a:gd name="T18" fmla="*/ 342 w 342"/>
                <a:gd name="T19" fmla="*/ 1138 h 1147"/>
                <a:gd name="T20" fmla="*/ 333 w 342"/>
                <a:gd name="T21" fmla="*/ 1147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2" h="1147">
                  <a:moveTo>
                    <a:pt x="333" y="1147"/>
                  </a:moveTo>
                  <a:cubicBezTo>
                    <a:pt x="329" y="1147"/>
                    <a:pt x="325" y="1143"/>
                    <a:pt x="325" y="1138"/>
                  </a:cubicBezTo>
                  <a:cubicBezTo>
                    <a:pt x="325" y="151"/>
                    <a:pt x="325" y="151"/>
                    <a:pt x="325" y="151"/>
                  </a:cubicBezTo>
                  <a:cubicBezTo>
                    <a:pt x="325" y="77"/>
                    <a:pt x="265" y="17"/>
                    <a:pt x="191" y="17"/>
                  </a:cubicBezTo>
                  <a:cubicBezTo>
                    <a:pt x="9" y="17"/>
                    <a:pt x="9" y="17"/>
                    <a:pt x="9" y="17"/>
                  </a:cubicBezTo>
                  <a:cubicBezTo>
                    <a:pt x="4" y="17"/>
                    <a:pt x="0" y="13"/>
                    <a:pt x="0" y="8"/>
                  </a:cubicBezTo>
                  <a:cubicBezTo>
                    <a:pt x="0" y="4"/>
                    <a:pt x="4" y="0"/>
                    <a:pt x="9" y="0"/>
                  </a:cubicBezTo>
                  <a:cubicBezTo>
                    <a:pt x="191" y="0"/>
                    <a:pt x="191" y="0"/>
                    <a:pt x="191" y="0"/>
                  </a:cubicBezTo>
                  <a:cubicBezTo>
                    <a:pt x="274" y="0"/>
                    <a:pt x="342" y="67"/>
                    <a:pt x="342" y="151"/>
                  </a:cubicBezTo>
                  <a:cubicBezTo>
                    <a:pt x="342" y="1138"/>
                    <a:pt x="342" y="1138"/>
                    <a:pt x="342" y="1138"/>
                  </a:cubicBezTo>
                  <a:cubicBezTo>
                    <a:pt x="342" y="1143"/>
                    <a:pt x="338" y="1147"/>
                    <a:pt x="333" y="1147"/>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8" name="line"/>
            <p:cNvSpPr>
              <a:spLocks/>
            </p:cNvSpPr>
            <p:nvPr/>
          </p:nvSpPr>
          <p:spPr bwMode="auto">
            <a:xfrm>
              <a:off x="3907823" y="2642466"/>
              <a:ext cx="1228141" cy="3809651"/>
            </a:xfrm>
            <a:custGeom>
              <a:avLst/>
              <a:gdLst>
                <a:gd name="T0" fmla="*/ 9 w 398"/>
                <a:gd name="T1" fmla="*/ 1236 h 1236"/>
                <a:gd name="T2" fmla="*/ 0 w 398"/>
                <a:gd name="T3" fmla="*/ 1227 h 1236"/>
                <a:gd name="T4" fmla="*/ 0 w 398"/>
                <a:gd name="T5" fmla="*/ 151 h 1236"/>
                <a:gd name="T6" fmla="*/ 9 w 398"/>
                <a:gd name="T7" fmla="*/ 143 h 1236"/>
                <a:gd name="T8" fmla="*/ 142 w 398"/>
                <a:gd name="T9" fmla="*/ 9 h 1236"/>
                <a:gd name="T10" fmla="*/ 151 w 398"/>
                <a:gd name="T11" fmla="*/ 0 h 1236"/>
                <a:gd name="T12" fmla="*/ 389 w 398"/>
                <a:gd name="T13" fmla="*/ 0 h 1236"/>
                <a:gd name="T14" fmla="*/ 398 w 398"/>
                <a:gd name="T15" fmla="*/ 9 h 1236"/>
                <a:gd name="T16" fmla="*/ 389 w 398"/>
                <a:gd name="T17" fmla="*/ 18 h 1236"/>
                <a:gd name="T18" fmla="*/ 159 w 398"/>
                <a:gd name="T19" fmla="*/ 18 h 1236"/>
                <a:gd name="T20" fmla="*/ 18 w 398"/>
                <a:gd name="T21" fmla="*/ 160 h 1236"/>
                <a:gd name="T22" fmla="*/ 18 w 398"/>
                <a:gd name="T23" fmla="*/ 1227 h 1236"/>
                <a:gd name="T24" fmla="*/ 9 w 398"/>
                <a:gd name="T25" fmla="*/ 123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8" h="1236">
                  <a:moveTo>
                    <a:pt x="9" y="1236"/>
                  </a:moveTo>
                  <a:cubicBezTo>
                    <a:pt x="4" y="1236"/>
                    <a:pt x="0" y="1232"/>
                    <a:pt x="0" y="1227"/>
                  </a:cubicBezTo>
                  <a:cubicBezTo>
                    <a:pt x="0" y="151"/>
                    <a:pt x="0" y="151"/>
                    <a:pt x="0" y="151"/>
                  </a:cubicBezTo>
                  <a:cubicBezTo>
                    <a:pt x="0" y="146"/>
                    <a:pt x="4" y="143"/>
                    <a:pt x="9" y="143"/>
                  </a:cubicBezTo>
                  <a:cubicBezTo>
                    <a:pt x="83" y="143"/>
                    <a:pt x="142" y="83"/>
                    <a:pt x="142" y="9"/>
                  </a:cubicBezTo>
                  <a:cubicBezTo>
                    <a:pt x="142" y="4"/>
                    <a:pt x="146" y="0"/>
                    <a:pt x="151" y="0"/>
                  </a:cubicBezTo>
                  <a:cubicBezTo>
                    <a:pt x="389" y="0"/>
                    <a:pt x="389" y="0"/>
                    <a:pt x="389" y="0"/>
                  </a:cubicBezTo>
                  <a:cubicBezTo>
                    <a:pt x="394" y="0"/>
                    <a:pt x="398" y="4"/>
                    <a:pt x="398" y="9"/>
                  </a:cubicBezTo>
                  <a:cubicBezTo>
                    <a:pt x="398" y="14"/>
                    <a:pt x="394" y="18"/>
                    <a:pt x="389" y="18"/>
                  </a:cubicBezTo>
                  <a:cubicBezTo>
                    <a:pt x="159" y="18"/>
                    <a:pt x="159" y="18"/>
                    <a:pt x="159" y="18"/>
                  </a:cubicBezTo>
                  <a:cubicBezTo>
                    <a:pt x="155" y="94"/>
                    <a:pt x="94" y="155"/>
                    <a:pt x="18" y="160"/>
                  </a:cubicBezTo>
                  <a:cubicBezTo>
                    <a:pt x="18" y="1227"/>
                    <a:pt x="18" y="1227"/>
                    <a:pt x="18" y="1227"/>
                  </a:cubicBezTo>
                  <a:cubicBezTo>
                    <a:pt x="18" y="1232"/>
                    <a:pt x="14" y="1236"/>
                    <a:pt x="9" y="1236"/>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9" name="line"/>
            <p:cNvSpPr>
              <a:spLocks/>
            </p:cNvSpPr>
            <p:nvPr/>
          </p:nvSpPr>
          <p:spPr bwMode="auto">
            <a:xfrm>
              <a:off x="2263261" y="1710045"/>
              <a:ext cx="1428808" cy="4742072"/>
            </a:xfrm>
            <a:custGeom>
              <a:avLst/>
              <a:gdLst>
                <a:gd name="T0" fmla="*/ 454 w 463"/>
                <a:gd name="T1" fmla="*/ 1539 h 1539"/>
                <a:gd name="T2" fmla="*/ 445 w 463"/>
                <a:gd name="T3" fmla="*/ 1530 h 1539"/>
                <a:gd name="T4" fmla="*/ 445 w 463"/>
                <a:gd name="T5" fmla="*/ 159 h 1539"/>
                <a:gd name="T6" fmla="*/ 303 w 463"/>
                <a:gd name="T7" fmla="*/ 18 h 1539"/>
                <a:gd name="T8" fmla="*/ 9 w 463"/>
                <a:gd name="T9" fmla="*/ 18 h 1539"/>
                <a:gd name="T10" fmla="*/ 0 w 463"/>
                <a:gd name="T11" fmla="*/ 9 h 1539"/>
                <a:gd name="T12" fmla="*/ 9 w 463"/>
                <a:gd name="T13" fmla="*/ 0 h 1539"/>
                <a:gd name="T14" fmla="*/ 312 w 463"/>
                <a:gd name="T15" fmla="*/ 0 h 1539"/>
                <a:gd name="T16" fmla="*/ 320 w 463"/>
                <a:gd name="T17" fmla="*/ 9 h 1539"/>
                <a:gd name="T18" fmla="*/ 454 w 463"/>
                <a:gd name="T19" fmla="*/ 142 h 1539"/>
                <a:gd name="T20" fmla="*/ 463 w 463"/>
                <a:gd name="T21" fmla="*/ 151 h 1539"/>
                <a:gd name="T22" fmla="*/ 463 w 463"/>
                <a:gd name="T23" fmla="*/ 1530 h 1539"/>
                <a:gd name="T24" fmla="*/ 454 w 463"/>
                <a:gd name="T25" fmla="*/ 1539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3" h="1539">
                  <a:moveTo>
                    <a:pt x="454" y="1539"/>
                  </a:moveTo>
                  <a:cubicBezTo>
                    <a:pt x="449" y="1539"/>
                    <a:pt x="445" y="1535"/>
                    <a:pt x="445" y="1530"/>
                  </a:cubicBezTo>
                  <a:cubicBezTo>
                    <a:pt x="445" y="159"/>
                    <a:pt x="445" y="159"/>
                    <a:pt x="445" y="159"/>
                  </a:cubicBezTo>
                  <a:cubicBezTo>
                    <a:pt x="369" y="155"/>
                    <a:pt x="308" y="94"/>
                    <a:pt x="303" y="18"/>
                  </a:cubicBezTo>
                  <a:cubicBezTo>
                    <a:pt x="9" y="18"/>
                    <a:pt x="9" y="18"/>
                    <a:pt x="9" y="18"/>
                  </a:cubicBezTo>
                  <a:cubicBezTo>
                    <a:pt x="4" y="18"/>
                    <a:pt x="0" y="14"/>
                    <a:pt x="0" y="9"/>
                  </a:cubicBezTo>
                  <a:cubicBezTo>
                    <a:pt x="0" y="4"/>
                    <a:pt x="4" y="0"/>
                    <a:pt x="9" y="0"/>
                  </a:cubicBezTo>
                  <a:cubicBezTo>
                    <a:pt x="312" y="0"/>
                    <a:pt x="312" y="0"/>
                    <a:pt x="312" y="0"/>
                  </a:cubicBezTo>
                  <a:cubicBezTo>
                    <a:pt x="317" y="0"/>
                    <a:pt x="320" y="4"/>
                    <a:pt x="320" y="9"/>
                  </a:cubicBezTo>
                  <a:cubicBezTo>
                    <a:pt x="320" y="83"/>
                    <a:pt x="380" y="142"/>
                    <a:pt x="454" y="142"/>
                  </a:cubicBezTo>
                  <a:cubicBezTo>
                    <a:pt x="459" y="142"/>
                    <a:pt x="463" y="146"/>
                    <a:pt x="463" y="151"/>
                  </a:cubicBezTo>
                  <a:cubicBezTo>
                    <a:pt x="463" y="1530"/>
                    <a:pt x="463" y="1530"/>
                    <a:pt x="463" y="1530"/>
                  </a:cubicBezTo>
                  <a:cubicBezTo>
                    <a:pt x="463" y="1535"/>
                    <a:pt x="459" y="1539"/>
                    <a:pt x="454" y="1539"/>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0" name="line"/>
            <p:cNvSpPr>
              <a:spLocks/>
            </p:cNvSpPr>
            <p:nvPr/>
          </p:nvSpPr>
          <p:spPr bwMode="auto">
            <a:xfrm>
              <a:off x="3830875" y="2337694"/>
              <a:ext cx="505439" cy="502422"/>
            </a:xfrm>
            <a:custGeom>
              <a:avLst/>
              <a:gdLst>
                <a:gd name="T0" fmla="*/ 9 w 164"/>
                <a:gd name="T1" fmla="*/ 163 h 163"/>
                <a:gd name="T2" fmla="*/ 0 w 164"/>
                <a:gd name="T3" fmla="*/ 155 h 163"/>
                <a:gd name="T4" fmla="*/ 9 w 164"/>
                <a:gd name="T5" fmla="*/ 146 h 163"/>
                <a:gd name="T6" fmla="*/ 146 w 164"/>
                <a:gd name="T7" fmla="*/ 8 h 163"/>
                <a:gd name="T8" fmla="*/ 155 w 164"/>
                <a:gd name="T9" fmla="*/ 0 h 163"/>
                <a:gd name="T10" fmla="*/ 164 w 164"/>
                <a:gd name="T11" fmla="*/ 8 h 163"/>
                <a:gd name="T12" fmla="*/ 9 w 164"/>
                <a:gd name="T13" fmla="*/ 163 h 163"/>
              </a:gdLst>
              <a:ahLst/>
              <a:cxnLst>
                <a:cxn ang="0">
                  <a:pos x="T0" y="T1"/>
                </a:cxn>
                <a:cxn ang="0">
                  <a:pos x="T2" y="T3"/>
                </a:cxn>
                <a:cxn ang="0">
                  <a:pos x="T4" y="T5"/>
                </a:cxn>
                <a:cxn ang="0">
                  <a:pos x="T6" y="T7"/>
                </a:cxn>
                <a:cxn ang="0">
                  <a:pos x="T8" y="T9"/>
                </a:cxn>
                <a:cxn ang="0">
                  <a:pos x="T10" y="T11"/>
                </a:cxn>
                <a:cxn ang="0">
                  <a:pos x="T12" y="T13"/>
                </a:cxn>
              </a:cxnLst>
              <a:rect l="0" t="0" r="r" b="b"/>
              <a:pathLst>
                <a:path w="164" h="163">
                  <a:moveTo>
                    <a:pt x="9" y="163"/>
                  </a:moveTo>
                  <a:cubicBezTo>
                    <a:pt x="4" y="163"/>
                    <a:pt x="0" y="159"/>
                    <a:pt x="0" y="155"/>
                  </a:cubicBezTo>
                  <a:cubicBezTo>
                    <a:pt x="0" y="150"/>
                    <a:pt x="4" y="146"/>
                    <a:pt x="9" y="146"/>
                  </a:cubicBezTo>
                  <a:cubicBezTo>
                    <a:pt x="85" y="146"/>
                    <a:pt x="146" y="84"/>
                    <a:pt x="146" y="8"/>
                  </a:cubicBezTo>
                  <a:cubicBezTo>
                    <a:pt x="146" y="4"/>
                    <a:pt x="150" y="0"/>
                    <a:pt x="155" y="0"/>
                  </a:cubicBezTo>
                  <a:cubicBezTo>
                    <a:pt x="160" y="0"/>
                    <a:pt x="164" y="4"/>
                    <a:pt x="164" y="8"/>
                  </a:cubicBezTo>
                  <a:cubicBezTo>
                    <a:pt x="164" y="94"/>
                    <a:pt x="94" y="163"/>
                    <a:pt x="9" y="163"/>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1" name="line"/>
            <p:cNvSpPr>
              <a:spLocks/>
            </p:cNvSpPr>
            <p:nvPr/>
          </p:nvSpPr>
          <p:spPr bwMode="auto">
            <a:xfrm>
              <a:off x="3925928" y="3371203"/>
              <a:ext cx="706106" cy="440562"/>
            </a:xfrm>
            <a:custGeom>
              <a:avLst/>
              <a:gdLst>
                <a:gd name="T0" fmla="*/ 56 w 229"/>
                <a:gd name="T1" fmla="*/ 143 h 143"/>
                <a:gd name="T2" fmla="*/ 8 w 229"/>
                <a:gd name="T3" fmla="*/ 136 h 143"/>
                <a:gd name="T4" fmla="*/ 2 w 229"/>
                <a:gd name="T5" fmla="*/ 125 h 143"/>
                <a:gd name="T6" fmla="*/ 12 w 229"/>
                <a:gd name="T7" fmla="*/ 119 h 143"/>
                <a:gd name="T8" fmla="*/ 211 w 229"/>
                <a:gd name="T9" fmla="*/ 8 h 143"/>
                <a:gd name="T10" fmla="*/ 222 w 229"/>
                <a:gd name="T11" fmla="*/ 2 h 143"/>
                <a:gd name="T12" fmla="*/ 228 w 229"/>
                <a:gd name="T13" fmla="*/ 12 h 143"/>
                <a:gd name="T14" fmla="*/ 56 w 229"/>
                <a:gd name="T15" fmla="*/ 143 h 1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43">
                  <a:moveTo>
                    <a:pt x="56" y="143"/>
                  </a:moveTo>
                  <a:cubicBezTo>
                    <a:pt x="40" y="143"/>
                    <a:pt x="24" y="140"/>
                    <a:pt x="8" y="136"/>
                  </a:cubicBezTo>
                  <a:cubicBezTo>
                    <a:pt x="3" y="135"/>
                    <a:pt x="0" y="130"/>
                    <a:pt x="2" y="125"/>
                  </a:cubicBezTo>
                  <a:cubicBezTo>
                    <a:pt x="3" y="121"/>
                    <a:pt x="8" y="118"/>
                    <a:pt x="12" y="119"/>
                  </a:cubicBezTo>
                  <a:cubicBezTo>
                    <a:pt x="98" y="143"/>
                    <a:pt x="187" y="93"/>
                    <a:pt x="211" y="8"/>
                  </a:cubicBezTo>
                  <a:cubicBezTo>
                    <a:pt x="212" y="3"/>
                    <a:pt x="217" y="0"/>
                    <a:pt x="222" y="2"/>
                  </a:cubicBezTo>
                  <a:cubicBezTo>
                    <a:pt x="226" y="3"/>
                    <a:pt x="229" y="8"/>
                    <a:pt x="228" y="12"/>
                  </a:cubicBezTo>
                  <a:cubicBezTo>
                    <a:pt x="205" y="91"/>
                    <a:pt x="134" y="143"/>
                    <a:pt x="56" y="143"/>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2" name="line"/>
            <p:cNvSpPr>
              <a:spLocks/>
            </p:cNvSpPr>
            <p:nvPr/>
          </p:nvSpPr>
          <p:spPr bwMode="auto">
            <a:xfrm>
              <a:off x="3034243" y="1160851"/>
              <a:ext cx="734773" cy="455649"/>
            </a:xfrm>
            <a:custGeom>
              <a:avLst/>
              <a:gdLst>
                <a:gd name="T0" fmla="*/ 180 w 238"/>
                <a:gd name="T1" fmla="*/ 147 h 148"/>
                <a:gd name="T2" fmla="*/ 1 w 238"/>
                <a:gd name="T3" fmla="*/ 12 h 148"/>
                <a:gd name="T4" fmla="*/ 7 w 238"/>
                <a:gd name="T5" fmla="*/ 1 h 148"/>
                <a:gd name="T6" fmla="*/ 18 w 238"/>
                <a:gd name="T7" fmla="*/ 7 h 148"/>
                <a:gd name="T8" fmla="*/ 226 w 238"/>
                <a:gd name="T9" fmla="*/ 123 h 148"/>
                <a:gd name="T10" fmla="*/ 237 w 238"/>
                <a:gd name="T11" fmla="*/ 129 h 148"/>
                <a:gd name="T12" fmla="*/ 231 w 238"/>
                <a:gd name="T13" fmla="*/ 139 h 148"/>
                <a:gd name="T14" fmla="*/ 180 w 238"/>
                <a:gd name="T15" fmla="*/ 147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8" h="148">
                  <a:moveTo>
                    <a:pt x="180" y="147"/>
                  </a:moveTo>
                  <a:cubicBezTo>
                    <a:pt x="99" y="147"/>
                    <a:pt x="25" y="93"/>
                    <a:pt x="1" y="12"/>
                  </a:cubicBezTo>
                  <a:cubicBezTo>
                    <a:pt x="0" y="7"/>
                    <a:pt x="3" y="2"/>
                    <a:pt x="7" y="1"/>
                  </a:cubicBezTo>
                  <a:cubicBezTo>
                    <a:pt x="12" y="0"/>
                    <a:pt x="17" y="2"/>
                    <a:pt x="18" y="7"/>
                  </a:cubicBezTo>
                  <a:cubicBezTo>
                    <a:pt x="43" y="96"/>
                    <a:pt x="137" y="148"/>
                    <a:pt x="226" y="123"/>
                  </a:cubicBezTo>
                  <a:cubicBezTo>
                    <a:pt x="231" y="122"/>
                    <a:pt x="235" y="124"/>
                    <a:pt x="237" y="129"/>
                  </a:cubicBezTo>
                  <a:cubicBezTo>
                    <a:pt x="238" y="133"/>
                    <a:pt x="235" y="138"/>
                    <a:pt x="231" y="139"/>
                  </a:cubicBezTo>
                  <a:cubicBezTo>
                    <a:pt x="214" y="144"/>
                    <a:pt x="197" y="147"/>
                    <a:pt x="180" y="147"/>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3" name="line"/>
            <p:cNvSpPr>
              <a:spLocks/>
            </p:cNvSpPr>
            <p:nvPr/>
          </p:nvSpPr>
          <p:spPr bwMode="auto">
            <a:xfrm>
              <a:off x="3111191" y="2411623"/>
              <a:ext cx="580878" cy="478281"/>
            </a:xfrm>
            <a:custGeom>
              <a:avLst/>
              <a:gdLst>
                <a:gd name="T0" fmla="*/ 178 w 188"/>
                <a:gd name="T1" fmla="*/ 155 h 155"/>
                <a:gd name="T2" fmla="*/ 170 w 188"/>
                <a:gd name="T3" fmla="*/ 148 h 155"/>
                <a:gd name="T4" fmla="*/ 11 w 188"/>
                <a:gd name="T5" fmla="*/ 30 h 155"/>
                <a:gd name="T6" fmla="*/ 1 w 188"/>
                <a:gd name="T7" fmla="*/ 23 h 155"/>
                <a:gd name="T8" fmla="*/ 8 w 188"/>
                <a:gd name="T9" fmla="*/ 13 h 155"/>
                <a:gd name="T10" fmla="*/ 187 w 188"/>
                <a:gd name="T11" fmla="*/ 145 h 155"/>
                <a:gd name="T12" fmla="*/ 180 w 188"/>
                <a:gd name="T13" fmla="*/ 155 h 155"/>
                <a:gd name="T14" fmla="*/ 178 w 188"/>
                <a:gd name="T15" fmla="*/ 155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8" h="155">
                  <a:moveTo>
                    <a:pt x="178" y="155"/>
                  </a:moveTo>
                  <a:cubicBezTo>
                    <a:pt x="174" y="155"/>
                    <a:pt x="170" y="152"/>
                    <a:pt x="170" y="148"/>
                  </a:cubicBezTo>
                  <a:cubicBezTo>
                    <a:pt x="158" y="72"/>
                    <a:pt x="87" y="19"/>
                    <a:pt x="11" y="30"/>
                  </a:cubicBezTo>
                  <a:cubicBezTo>
                    <a:pt x="6" y="31"/>
                    <a:pt x="2" y="28"/>
                    <a:pt x="1" y="23"/>
                  </a:cubicBezTo>
                  <a:cubicBezTo>
                    <a:pt x="0" y="18"/>
                    <a:pt x="4" y="14"/>
                    <a:pt x="8" y="13"/>
                  </a:cubicBezTo>
                  <a:cubicBezTo>
                    <a:pt x="94" y="0"/>
                    <a:pt x="174" y="60"/>
                    <a:pt x="187" y="145"/>
                  </a:cubicBezTo>
                  <a:cubicBezTo>
                    <a:pt x="188" y="150"/>
                    <a:pt x="184" y="154"/>
                    <a:pt x="180" y="155"/>
                  </a:cubicBezTo>
                  <a:cubicBezTo>
                    <a:pt x="179" y="155"/>
                    <a:pt x="179" y="155"/>
                    <a:pt x="178" y="155"/>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4" name="line"/>
            <p:cNvSpPr>
              <a:spLocks/>
            </p:cNvSpPr>
            <p:nvPr/>
          </p:nvSpPr>
          <p:spPr bwMode="auto">
            <a:xfrm>
              <a:off x="3730024" y="1178957"/>
              <a:ext cx="980702" cy="315334"/>
            </a:xfrm>
            <a:custGeom>
              <a:avLst/>
              <a:gdLst>
                <a:gd name="T0" fmla="*/ 139 w 318"/>
                <a:gd name="T1" fmla="*/ 102 h 102"/>
                <a:gd name="T2" fmla="*/ 4 w 318"/>
                <a:gd name="T3" fmla="*/ 55 h 102"/>
                <a:gd name="T4" fmla="*/ 3 w 318"/>
                <a:gd name="T5" fmla="*/ 43 h 102"/>
                <a:gd name="T6" fmla="*/ 15 w 318"/>
                <a:gd name="T7" fmla="*/ 42 h 102"/>
                <a:gd name="T8" fmla="*/ 166 w 318"/>
                <a:gd name="T9" fmla="*/ 83 h 102"/>
                <a:gd name="T10" fmla="*/ 302 w 318"/>
                <a:gd name="T11" fmla="*/ 5 h 102"/>
                <a:gd name="T12" fmla="*/ 314 w 318"/>
                <a:gd name="T13" fmla="*/ 3 h 102"/>
                <a:gd name="T14" fmla="*/ 315 w 318"/>
                <a:gd name="T15" fmla="*/ 15 h 102"/>
                <a:gd name="T16" fmla="*/ 168 w 318"/>
                <a:gd name="T17" fmla="*/ 100 h 102"/>
                <a:gd name="T18" fmla="*/ 139 w 318"/>
                <a:gd name="T1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102">
                  <a:moveTo>
                    <a:pt x="139" y="102"/>
                  </a:moveTo>
                  <a:cubicBezTo>
                    <a:pt x="90" y="102"/>
                    <a:pt x="43" y="86"/>
                    <a:pt x="4" y="55"/>
                  </a:cubicBezTo>
                  <a:cubicBezTo>
                    <a:pt x="0" y="53"/>
                    <a:pt x="0" y="47"/>
                    <a:pt x="3" y="43"/>
                  </a:cubicBezTo>
                  <a:cubicBezTo>
                    <a:pt x="5" y="40"/>
                    <a:pt x="11" y="39"/>
                    <a:pt x="15" y="42"/>
                  </a:cubicBezTo>
                  <a:cubicBezTo>
                    <a:pt x="58" y="75"/>
                    <a:pt x="112" y="90"/>
                    <a:pt x="166" y="83"/>
                  </a:cubicBezTo>
                  <a:cubicBezTo>
                    <a:pt x="220" y="76"/>
                    <a:pt x="268" y="48"/>
                    <a:pt x="302" y="5"/>
                  </a:cubicBezTo>
                  <a:cubicBezTo>
                    <a:pt x="305" y="1"/>
                    <a:pt x="310" y="0"/>
                    <a:pt x="314" y="3"/>
                  </a:cubicBezTo>
                  <a:cubicBezTo>
                    <a:pt x="317" y="6"/>
                    <a:pt x="318" y="11"/>
                    <a:pt x="315" y="15"/>
                  </a:cubicBezTo>
                  <a:cubicBezTo>
                    <a:pt x="279" y="62"/>
                    <a:pt x="227" y="92"/>
                    <a:pt x="168" y="100"/>
                  </a:cubicBezTo>
                  <a:cubicBezTo>
                    <a:pt x="158" y="101"/>
                    <a:pt x="149" y="102"/>
                    <a:pt x="139" y="102"/>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5" name="line"/>
            <p:cNvSpPr>
              <a:spLocks/>
            </p:cNvSpPr>
            <p:nvPr/>
          </p:nvSpPr>
          <p:spPr bwMode="auto">
            <a:xfrm>
              <a:off x="3081016" y="3188642"/>
              <a:ext cx="496387" cy="354562"/>
            </a:xfrm>
            <a:custGeom>
              <a:avLst/>
              <a:gdLst>
                <a:gd name="T0" fmla="*/ 9 w 161"/>
                <a:gd name="T1" fmla="*/ 115 h 115"/>
                <a:gd name="T2" fmla="*/ 7 w 161"/>
                <a:gd name="T3" fmla="*/ 115 h 115"/>
                <a:gd name="T4" fmla="*/ 1 w 161"/>
                <a:gd name="T5" fmla="*/ 104 h 115"/>
                <a:gd name="T6" fmla="*/ 154 w 161"/>
                <a:gd name="T7" fmla="*/ 18 h 115"/>
                <a:gd name="T8" fmla="*/ 160 w 161"/>
                <a:gd name="T9" fmla="*/ 29 h 115"/>
                <a:gd name="T10" fmla="*/ 149 w 161"/>
                <a:gd name="T11" fmla="*/ 35 h 115"/>
                <a:gd name="T12" fmla="*/ 68 w 161"/>
                <a:gd name="T13" fmla="*/ 45 h 115"/>
                <a:gd name="T14" fmla="*/ 18 w 161"/>
                <a:gd name="T15" fmla="*/ 109 h 115"/>
                <a:gd name="T16" fmla="*/ 9 w 161"/>
                <a:gd name="T1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115">
                  <a:moveTo>
                    <a:pt x="9" y="115"/>
                  </a:moveTo>
                  <a:cubicBezTo>
                    <a:pt x="9" y="115"/>
                    <a:pt x="8" y="115"/>
                    <a:pt x="7" y="115"/>
                  </a:cubicBezTo>
                  <a:cubicBezTo>
                    <a:pt x="2" y="114"/>
                    <a:pt x="0" y="109"/>
                    <a:pt x="1" y="104"/>
                  </a:cubicBezTo>
                  <a:cubicBezTo>
                    <a:pt x="20" y="38"/>
                    <a:pt x="88" y="0"/>
                    <a:pt x="154" y="18"/>
                  </a:cubicBezTo>
                  <a:cubicBezTo>
                    <a:pt x="159" y="20"/>
                    <a:pt x="161" y="24"/>
                    <a:pt x="160" y="29"/>
                  </a:cubicBezTo>
                  <a:cubicBezTo>
                    <a:pt x="159" y="33"/>
                    <a:pt x="154" y="36"/>
                    <a:pt x="149" y="35"/>
                  </a:cubicBezTo>
                  <a:cubicBezTo>
                    <a:pt x="122" y="27"/>
                    <a:pt x="93" y="31"/>
                    <a:pt x="68" y="45"/>
                  </a:cubicBezTo>
                  <a:cubicBezTo>
                    <a:pt x="43" y="59"/>
                    <a:pt x="25" y="81"/>
                    <a:pt x="18" y="109"/>
                  </a:cubicBezTo>
                  <a:cubicBezTo>
                    <a:pt x="17" y="113"/>
                    <a:pt x="13" y="115"/>
                    <a:pt x="9" y="115"/>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sp>
        <p:nvSpPr>
          <p:cNvPr id="136" name="circle"/>
          <p:cNvSpPr>
            <a:spLocks noChangeArrowheads="1"/>
          </p:cNvSpPr>
          <p:nvPr/>
        </p:nvSpPr>
        <p:spPr bwMode="auto">
          <a:xfrm>
            <a:off x="1558075" y="417502"/>
            <a:ext cx="924878" cy="924878"/>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7" name="circle"/>
          <p:cNvSpPr>
            <a:spLocks noChangeArrowheads="1"/>
          </p:cNvSpPr>
          <p:nvPr/>
        </p:nvSpPr>
        <p:spPr bwMode="auto">
          <a:xfrm>
            <a:off x="2988391" y="1606414"/>
            <a:ext cx="840387" cy="838877"/>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8" name="circle"/>
          <p:cNvSpPr>
            <a:spLocks noChangeArrowheads="1"/>
          </p:cNvSpPr>
          <p:nvPr/>
        </p:nvSpPr>
        <p:spPr bwMode="auto">
          <a:xfrm>
            <a:off x="236390" y="1490239"/>
            <a:ext cx="911299" cy="911299"/>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9" name="circle"/>
          <p:cNvSpPr>
            <a:spLocks noChangeArrowheads="1"/>
          </p:cNvSpPr>
          <p:nvPr/>
        </p:nvSpPr>
        <p:spPr bwMode="auto">
          <a:xfrm>
            <a:off x="3041198" y="2540345"/>
            <a:ext cx="663860" cy="662352"/>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0" name="circle"/>
          <p:cNvSpPr>
            <a:spLocks noChangeArrowheads="1"/>
          </p:cNvSpPr>
          <p:nvPr/>
        </p:nvSpPr>
        <p:spPr bwMode="auto">
          <a:xfrm>
            <a:off x="495899" y="2820977"/>
            <a:ext cx="663860" cy="665369"/>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1" name="circle"/>
          <p:cNvSpPr>
            <a:spLocks noChangeArrowheads="1"/>
          </p:cNvSpPr>
          <p:nvPr/>
        </p:nvSpPr>
        <p:spPr bwMode="auto">
          <a:xfrm>
            <a:off x="2300391" y="2152590"/>
            <a:ext cx="602001" cy="600491"/>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2" name="circle"/>
          <p:cNvSpPr>
            <a:spLocks noChangeArrowheads="1"/>
          </p:cNvSpPr>
          <p:nvPr/>
        </p:nvSpPr>
        <p:spPr bwMode="auto">
          <a:xfrm>
            <a:off x="2562917" y="3160450"/>
            <a:ext cx="639720" cy="641229"/>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3" name="circle"/>
          <p:cNvSpPr>
            <a:spLocks noChangeArrowheads="1"/>
          </p:cNvSpPr>
          <p:nvPr/>
        </p:nvSpPr>
        <p:spPr bwMode="auto">
          <a:xfrm>
            <a:off x="962110" y="2226520"/>
            <a:ext cx="694035" cy="695545"/>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4" name="circle"/>
          <p:cNvSpPr>
            <a:spLocks noChangeArrowheads="1"/>
          </p:cNvSpPr>
          <p:nvPr/>
        </p:nvSpPr>
        <p:spPr bwMode="auto">
          <a:xfrm>
            <a:off x="847443" y="849010"/>
            <a:ext cx="675930" cy="674422"/>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5" name="circle"/>
          <p:cNvSpPr>
            <a:spLocks noChangeArrowheads="1"/>
          </p:cNvSpPr>
          <p:nvPr/>
        </p:nvSpPr>
        <p:spPr bwMode="auto">
          <a:xfrm>
            <a:off x="2552592" y="781116"/>
            <a:ext cx="820772" cy="819264"/>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6" name="circle"/>
          <p:cNvSpPr>
            <a:spLocks noChangeArrowheads="1"/>
          </p:cNvSpPr>
          <p:nvPr/>
        </p:nvSpPr>
        <p:spPr bwMode="auto">
          <a:xfrm>
            <a:off x="1070742" y="3356590"/>
            <a:ext cx="564281" cy="564281"/>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nvGrpSpPr>
          <p:cNvPr id="147" name="people"/>
          <p:cNvGrpSpPr/>
          <p:nvPr/>
        </p:nvGrpSpPr>
        <p:grpSpPr>
          <a:xfrm>
            <a:off x="3084952" y="1776906"/>
            <a:ext cx="647265" cy="434526"/>
            <a:chOff x="4811577" y="1568220"/>
            <a:chExt cx="647265" cy="434526"/>
          </a:xfrm>
        </p:grpSpPr>
        <p:sp>
          <p:nvSpPr>
            <p:cNvPr id="148" name="Freeform 29"/>
            <p:cNvSpPr>
              <a:spLocks/>
            </p:cNvSpPr>
            <p:nvPr/>
          </p:nvSpPr>
          <p:spPr bwMode="auto">
            <a:xfrm>
              <a:off x="4811577" y="1568220"/>
              <a:ext cx="478281" cy="434526"/>
            </a:xfrm>
            <a:custGeom>
              <a:avLst/>
              <a:gdLst>
                <a:gd name="T0" fmla="*/ 154 w 155"/>
                <a:gd name="T1" fmla="*/ 136 h 141"/>
                <a:gd name="T2" fmla="*/ 102 w 155"/>
                <a:gd name="T3" fmla="*/ 94 h 141"/>
                <a:gd name="T4" fmla="*/ 91 w 155"/>
                <a:gd name="T5" fmla="*/ 95 h 141"/>
                <a:gd name="T6" fmla="*/ 91 w 155"/>
                <a:gd name="T7" fmla="*/ 92 h 141"/>
                <a:gd name="T8" fmla="*/ 114 w 155"/>
                <a:gd name="T9" fmla="*/ 48 h 141"/>
                <a:gd name="T10" fmla="*/ 77 w 155"/>
                <a:gd name="T11" fmla="*/ 0 h 141"/>
                <a:gd name="T12" fmla="*/ 41 w 155"/>
                <a:gd name="T13" fmla="*/ 48 h 141"/>
                <a:gd name="T14" fmla="*/ 64 w 155"/>
                <a:gd name="T15" fmla="*/ 92 h 141"/>
                <a:gd name="T16" fmla="*/ 64 w 155"/>
                <a:gd name="T17" fmla="*/ 95 h 141"/>
                <a:gd name="T18" fmla="*/ 53 w 155"/>
                <a:gd name="T19" fmla="*/ 94 h 141"/>
                <a:gd name="T20" fmla="*/ 1 w 155"/>
                <a:gd name="T21" fmla="*/ 136 h 141"/>
                <a:gd name="T22" fmla="*/ 1 w 155"/>
                <a:gd name="T23" fmla="*/ 139 h 141"/>
                <a:gd name="T24" fmla="*/ 4 w 155"/>
                <a:gd name="T25" fmla="*/ 141 h 141"/>
                <a:gd name="T26" fmla="*/ 151 w 155"/>
                <a:gd name="T27" fmla="*/ 141 h 141"/>
                <a:gd name="T28" fmla="*/ 154 w 155"/>
                <a:gd name="T29" fmla="*/ 139 h 141"/>
                <a:gd name="T30" fmla="*/ 154 w 155"/>
                <a:gd name="T31" fmla="*/ 13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141">
                  <a:moveTo>
                    <a:pt x="154" y="136"/>
                  </a:moveTo>
                  <a:cubicBezTo>
                    <a:pt x="145" y="115"/>
                    <a:pt x="133" y="95"/>
                    <a:pt x="102" y="94"/>
                  </a:cubicBezTo>
                  <a:cubicBezTo>
                    <a:pt x="97" y="93"/>
                    <a:pt x="94" y="94"/>
                    <a:pt x="91" y="95"/>
                  </a:cubicBezTo>
                  <a:cubicBezTo>
                    <a:pt x="91" y="92"/>
                    <a:pt x="91" y="92"/>
                    <a:pt x="91" y="92"/>
                  </a:cubicBezTo>
                  <a:cubicBezTo>
                    <a:pt x="104" y="85"/>
                    <a:pt x="114" y="68"/>
                    <a:pt x="114" y="48"/>
                  </a:cubicBezTo>
                  <a:cubicBezTo>
                    <a:pt x="114" y="21"/>
                    <a:pt x="97" y="0"/>
                    <a:pt x="77" y="0"/>
                  </a:cubicBezTo>
                  <a:cubicBezTo>
                    <a:pt x="57" y="0"/>
                    <a:pt x="41" y="21"/>
                    <a:pt x="41" y="48"/>
                  </a:cubicBezTo>
                  <a:cubicBezTo>
                    <a:pt x="41" y="68"/>
                    <a:pt x="51" y="85"/>
                    <a:pt x="64" y="92"/>
                  </a:cubicBezTo>
                  <a:cubicBezTo>
                    <a:pt x="64" y="95"/>
                    <a:pt x="64" y="95"/>
                    <a:pt x="64" y="95"/>
                  </a:cubicBezTo>
                  <a:cubicBezTo>
                    <a:pt x="61" y="94"/>
                    <a:pt x="58" y="93"/>
                    <a:pt x="53" y="94"/>
                  </a:cubicBezTo>
                  <a:cubicBezTo>
                    <a:pt x="22" y="95"/>
                    <a:pt x="10" y="115"/>
                    <a:pt x="1" y="136"/>
                  </a:cubicBezTo>
                  <a:cubicBezTo>
                    <a:pt x="0" y="137"/>
                    <a:pt x="0" y="138"/>
                    <a:pt x="1" y="139"/>
                  </a:cubicBezTo>
                  <a:cubicBezTo>
                    <a:pt x="1" y="140"/>
                    <a:pt x="3" y="141"/>
                    <a:pt x="4" y="141"/>
                  </a:cubicBezTo>
                  <a:cubicBezTo>
                    <a:pt x="151" y="141"/>
                    <a:pt x="151" y="141"/>
                    <a:pt x="151" y="141"/>
                  </a:cubicBezTo>
                  <a:cubicBezTo>
                    <a:pt x="152" y="141"/>
                    <a:pt x="153" y="140"/>
                    <a:pt x="154" y="139"/>
                  </a:cubicBezTo>
                  <a:cubicBezTo>
                    <a:pt x="155" y="138"/>
                    <a:pt x="155" y="137"/>
                    <a:pt x="154" y="1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sp>
          <p:nvSpPr>
            <p:cNvPr id="149" name="Freeform 30"/>
            <p:cNvSpPr>
              <a:spLocks/>
            </p:cNvSpPr>
            <p:nvPr/>
          </p:nvSpPr>
          <p:spPr bwMode="auto">
            <a:xfrm>
              <a:off x="5101262" y="1654220"/>
              <a:ext cx="357580" cy="325895"/>
            </a:xfrm>
            <a:custGeom>
              <a:avLst/>
              <a:gdLst>
                <a:gd name="T0" fmla="*/ 116 w 116"/>
                <a:gd name="T1" fmla="*/ 102 h 106"/>
                <a:gd name="T2" fmla="*/ 77 w 116"/>
                <a:gd name="T3" fmla="*/ 70 h 106"/>
                <a:gd name="T4" fmla="*/ 68 w 116"/>
                <a:gd name="T5" fmla="*/ 71 h 106"/>
                <a:gd name="T6" fmla="*/ 68 w 116"/>
                <a:gd name="T7" fmla="*/ 69 h 106"/>
                <a:gd name="T8" fmla="*/ 86 w 116"/>
                <a:gd name="T9" fmla="*/ 36 h 106"/>
                <a:gd name="T10" fmla="*/ 58 w 116"/>
                <a:gd name="T11" fmla="*/ 0 h 106"/>
                <a:gd name="T12" fmla="*/ 31 w 116"/>
                <a:gd name="T13" fmla="*/ 36 h 106"/>
                <a:gd name="T14" fmla="*/ 48 w 116"/>
                <a:gd name="T15" fmla="*/ 69 h 106"/>
                <a:gd name="T16" fmla="*/ 48 w 116"/>
                <a:gd name="T17" fmla="*/ 71 h 106"/>
                <a:gd name="T18" fmla="*/ 40 w 116"/>
                <a:gd name="T19" fmla="*/ 70 h 106"/>
                <a:gd name="T20" fmla="*/ 1 w 116"/>
                <a:gd name="T21" fmla="*/ 102 h 106"/>
                <a:gd name="T22" fmla="*/ 1 w 116"/>
                <a:gd name="T23" fmla="*/ 104 h 106"/>
                <a:gd name="T24" fmla="*/ 3 w 116"/>
                <a:gd name="T25" fmla="*/ 106 h 106"/>
                <a:gd name="T26" fmla="*/ 114 w 116"/>
                <a:gd name="T27" fmla="*/ 106 h 106"/>
                <a:gd name="T28" fmla="*/ 116 w 116"/>
                <a:gd name="T29" fmla="*/ 104 h 106"/>
                <a:gd name="T30" fmla="*/ 116 w 116"/>
                <a:gd name="T3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06">
                  <a:moveTo>
                    <a:pt x="116" y="102"/>
                  </a:moveTo>
                  <a:cubicBezTo>
                    <a:pt x="109" y="87"/>
                    <a:pt x="100" y="71"/>
                    <a:pt x="77" y="70"/>
                  </a:cubicBezTo>
                  <a:cubicBezTo>
                    <a:pt x="73" y="70"/>
                    <a:pt x="71" y="71"/>
                    <a:pt x="68" y="71"/>
                  </a:cubicBezTo>
                  <a:cubicBezTo>
                    <a:pt x="68" y="69"/>
                    <a:pt x="68" y="69"/>
                    <a:pt x="68" y="69"/>
                  </a:cubicBezTo>
                  <a:cubicBezTo>
                    <a:pt x="78" y="64"/>
                    <a:pt x="86" y="51"/>
                    <a:pt x="86" y="36"/>
                  </a:cubicBezTo>
                  <a:cubicBezTo>
                    <a:pt x="86" y="16"/>
                    <a:pt x="73" y="0"/>
                    <a:pt x="58" y="0"/>
                  </a:cubicBezTo>
                  <a:cubicBezTo>
                    <a:pt x="43" y="0"/>
                    <a:pt x="31" y="16"/>
                    <a:pt x="31" y="36"/>
                  </a:cubicBezTo>
                  <a:cubicBezTo>
                    <a:pt x="31" y="51"/>
                    <a:pt x="38" y="64"/>
                    <a:pt x="48" y="69"/>
                  </a:cubicBezTo>
                  <a:cubicBezTo>
                    <a:pt x="48" y="71"/>
                    <a:pt x="48" y="71"/>
                    <a:pt x="48" y="71"/>
                  </a:cubicBezTo>
                  <a:cubicBezTo>
                    <a:pt x="46" y="71"/>
                    <a:pt x="44" y="70"/>
                    <a:pt x="40" y="70"/>
                  </a:cubicBezTo>
                  <a:cubicBezTo>
                    <a:pt x="17" y="71"/>
                    <a:pt x="8" y="87"/>
                    <a:pt x="1" y="102"/>
                  </a:cubicBezTo>
                  <a:cubicBezTo>
                    <a:pt x="0" y="103"/>
                    <a:pt x="0" y="104"/>
                    <a:pt x="1" y="104"/>
                  </a:cubicBezTo>
                  <a:cubicBezTo>
                    <a:pt x="1" y="105"/>
                    <a:pt x="2" y="106"/>
                    <a:pt x="3" y="106"/>
                  </a:cubicBezTo>
                  <a:cubicBezTo>
                    <a:pt x="114" y="106"/>
                    <a:pt x="114" y="106"/>
                    <a:pt x="114" y="106"/>
                  </a:cubicBezTo>
                  <a:cubicBezTo>
                    <a:pt x="115" y="106"/>
                    <a:pt x="115" y="105"/>
                    <a:pt x="116" y="104"/>
                  </a:cubicBezTo>
                  <a:cubicBezTo>
                    <a:pt x="116" y="104"/>
                    <a:pt x="116" y="103"/>
                    <a:pt x="116"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sp>
        <p:nvSpPr>
          <p:cNvPr id="150" name="speech bubble"/>
          <p:cNvSpPr>
            <a:spLocks/>
          </p:cNvSpPr>
          <p:nvPr/>
        </p:nvSpPr>
        <p:spPr bwMode="auto">
          <a:xfrm>
            <a:off x="2692672" y="965186"/>
            <a:ext cx="534105" cy="508457"/>
          </a:xfrm>
          <a:custGeom>
            <a:avLst/>
            <a:gdLst>
              <a:gd name="T0" fmla="*/ 141 w 173"/>
              <a:gd name="T1" fmla="*/ 0 h 165"/>
              <a:gd name="T2" fmla="*/ 28 w 173"/>
              <a:gd name="T3" fmla="*/ 0 h 165"/>
              <a:gd name="T4" fmla="*/ 27 w 173"/>
              <a:gd name="T5" fmla="*/ 0 h 165"/>
              <a:gd name="T6" fmla="*/ 0 w 173"/>
              <a:gd name="T7" fmla="*/ 33 h 165"/>
              <a:gd name="T8" fmla="*/ 0 w 173"/>
              <a:gd name="T9" fmla="*/ 93 h 165"/>
              <a:gd name="T10" fmla="*/ 31 w 173"/>
              <a:gd name="T11" fmla="*/ 128 h 165"/>
              <a:gd name="T12" fmla="*/ 71 w 173"/>
              <a:gd name="T13" fmla="*/ 128 h 165"/>
              <a:gd name="T14" fmla="*/ 95 w 173"/>
              <a:gd name="T15" fmla="*/ 163 h 165"/>
              <a:gd name="T16" fmla="*/ 98 w 173"/>
              <a:gd name="T17" fmla="*/ 165 h 165"/>
              <a:gd name="T18" fmla="*/ 98 w 173"/>
              <a:gd name="T19" fmla="*/ 165 h 165"/>
              <a:gd name="T20" fmla="*/ 102 w 173"/>
              <a:gd name="T21" fmla="*/ 163 h 165"/>
              <a:gd name="T22" fmla="*/ 123 w 173"/>
              <a:gd name="T23" fmla="*/ 128 h 165"/>
              <a:gd name="T24" fmla="*/ 141 w 173"/>
              <a:gd name="T25" fmla="*/ 128 h 165"/>
              <a:gd name="T26" fmla="*/ 173 w 173"/>
              <a:gd name="T27" fmla="*/ 93 h 165"/>
              <a:gd name="T28" fmla="*/ 173 w 173"/>
              <a:gd name="T29" fmla="*/ 33 h 165"/>
              <a:gd name="T30" fmla="*/ 141 w 173"/>
              <a:gd name="T31"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65">
                <a:moveTo>
                  <a:pt x="141" y="0"/>
                </a:moveTo>
                <a:cubicBezTo>
                  <a:pt x="28" y="0"/>
                  <a:pt x="28" y="0"/>
                  <a:pt x="28" y="0"/>
                </a:cubicBezTo>
                <a:cubicBezTo>
                  <a:pt x="28" y="0"/>
                  <a:pt x="27" y="0"/>
                  <a:pt x="27" y="0"/>
                </a:cubicBezTo>
                <a:cubicBezTo>
                  <a:pt x="11" y="2"/>
                  <a:pt x="0" y="16"/>
                  <a:pt x="0" y="33"/>
                </a:cubicBezTo>
                <a:cubicBezTo>
                  <a:pt x="0" y="93"/>
                  <a:pt x="0" y="93"/>
                  <a:pt x="0" y="93"/>
                </a:cubicBezTo>
                <a:cubicBezTo>
                  <a:pt x="0" y="112"/>
                  <a:pt x="14" y="128"/>
                  <a:pt x="31" y="128"/>
                </a:cubicBezTo>
                <a:cubicBezTo>
                  <a:pt x="71" y="128"/>
                  <a:pt x="71" y="128"/>
                  <a:pt x="71" y="128"/>
                </a:cubicBezTo>
                <a:cubicBezTo>
                  <a:pt x="95" y="163"/>
                  <a:pt x="95" y="163"/>
                  <a:pt x="95" y="163"/>
                </a:cubicBezTo>
                <a:cubicBezTo>
                  <a:pt x="95" y="164"/>
                  <a:pt x="97" y="165"/>
                  <a:pt x="98" y="165"/>
                </a:cubicBezTo>
                <a:cubicBezTo>
                  <a:pt x="98" y="165"/>
                  <a:pt x="98" y="165"/>
                  <a:pt x="98" y="165"/>
                </a:cubicBezTo>
                <a:cubicBezTo>
                  <a:pt x="100" y="165"/>
                  <a:pt x="101" y="164"/>
                  <a:pt x="102" y="163"/>
                </a:cubicBezTo>
                <a:cubicBezTo>
                  <a:pt x="123" y="128"/>
                  <a:pt x="123" y="128"/>
                  <a:pt x="123" y="128"/>
                </a:cubicBezTo>
                <a:cubicBezTo>
                  <a:pt x="141" y="128"/>
                  <a:pt x="141" y="128"/>
                  <a:pt x="141" y="128"/>
                </a:cubicBezTo>
                <a:cubicBezTo>
                  <a:pt x="158" y="128"/>
                  <a:pt x="173" y="112"/>
                  <a:pt x="173" y="93"/>
                </a:cubicBezTo>
                <a:cubicBezTo>
                  <a:pt x="173" y="33"/>
                  <a:pt x="173" y="33"/>
                  <a:pt x="173" y="33"/>
                </a:cubicBezTo>
                <a:cubicBezTo>
                  <a:pt x="173" y="15"/>
                  <a:pt x="159" y="0"/>
                  <a:pt x="14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nvGrpSpPr>
          <p:cNvPr id="151" name="letter"/>
          <p:cNvGrpSpPr/>
          <p:nvPr/>
        </p:nvGrpSpPr>
        <p:grpSpPr>
          <a:xfrm>
            <a:off x="1810040" y="583466"/>
            <a:ext cx="433018" cy="582386"/>
            <a:chOff x="3536665" y="374780"/>
            <a:chExt cx="433018" cy="582386"/>
          </a:xfrm>
        </p:grpSpPr>
        <p:sp>
          <p:nvSpPr>
            <p:cNvPr id="152" name="Freeform 32"/>
            <p:cNvSpPr>
              <a:spLocks/>
            </p:cNvSpPr>
            <p:nvPr/>
          </p:nvSpPr>
          <p:spPr bwMode="auto">
            <a:xfrm>
              <a:off x="3536665" y="374780"/>
              <a:ext cx="433018" cy="582386"/>
            </a:xfrm>
            <a:custGeom>
              <a:avLst/>
              <a:gdLst>
                <a:gd name="T0" fmla="*/ 127 w 140"/>
                <a:gd name="T1" fmla="*/ 0 h 189"/>
                <a:gd name="T2" fmla="*/ 14 w 140"/>
                <a:gd name="T3" fmla="*/ 0 h 189"/>
                <a:gd name="T4" fmla="*/ 0 w 140"/>
                <a:gd name="T5" fmla="*/ 14 h 189"/>
                <a:gd name="T6" fmla="*/ 0 w 140"/>
                <a:gd name="T7" fmla="*/ 175 h 189"/>
                <a:gd name="T8" fmla="*/ 14 w 140"/>
                <a:gd name="T9" fmla="*/ 189 h 189"/>
                <a:gd name="T10" fmla="*/ 127 w 140"/>
                <a:gd name="T11" fmla="*/ 189 h 189"/>
                <a:gd name="T12" fmla="*/ 140 w 140"/>
                <a:gd name="T13" fmla="*/ 175 h 189"/>
                <a:gd name="T14" fmla="*/ 140 w 140"/>
                <a:gd name="T15" fmla="*/ 14 h 189"/>
                <a:gd name="T16" fmla="*/ 127 w 140"/>
                <a:gd name="T1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89">
                  <a:moveTo>
                    <a:pt x="127" y="0"/>
                  </a:moveTo>
                  <a:cubicBezTo>
                    <a:pt x="14" y="0"/>
                    <a:pt x="14" y="0"/>
                    <a:pt x="14" y="0"/>
                  </a:cubicBezTo>
                  <a:cubicBezTo>
                    <a:pt x="6" y="0"/>
                    <a:pt x="0" y="6"/>
                    <a:pt x="0" y="14"/>
                  </a:cubicBezTo>
                  <a:cubicBezTo>
                    <a:pt x="0" y="175"/>
                    <a:pt x="0" y="175"/>
                    <a:pt x="0" y="175"/>
                  </a:cubicBezTo>
                  <a:cubicBezTo>
                    <a:pt x="0" y="183"/>
                    <a:pt x="6" y="189"/>
                    <a:pt x="14" y="189"/>
                  </a:cubicBezTo>
                  <a:cubicBezTo>
                    <a:pt x="127" y="189"/>
                    <a:pt x="127" y="189"/>
                    <a:pt x="127" y="189"/>
                  </a:cubicBezTo>
                  <a:cubicBezTo>
                    <a:pt x="135" y="189"/>
                    <a:pt x="140" y="183"/>
                    <a:pt x="140" y="175"/>
                  </a:cubicBezTo>
                  <a:cubicBezTo>
                    <a:pt x="140" y="14"/>
                    <a:pt x="140" y="14"/>
                    <a:pt x="140" y="14"/>
                  </a:cubicBezTo>
                  <a:cubicBezTo>
                    <a:pt x="140" y="6"/>
                    <a:pt x="135" y="0"/>
                    <a:pt x="1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3" name="Freeform 33"/>
            <p:cNvSpPr>
              <a:spLocks/>
            </p:cNvSpPr>
            <p:nvPr/>
          </p:nvSpPr>
          <p:spPr bwMode="auto">
            <a:xfrm>
              <a:off x="3805227" y="445693"/>
              <a:ext cx="105614" cy="24140"/>
            </a:xfrm>
            <a:custGeom>
              <a:avLst/>
              <a:gdLst>
                <a:gd name="T0" fmla="*/ 30 w 34"/>
                <a:gd name="T1" fmla="*/ 8 h 8"/>
                <a:gd name="T2" fmla="*/ 4 w 34"/>
                <a:gd name="T3" fmla="*/ 8 h 8"/>
                <a:gd name="T4" fmla="*/ 0 w 34"/>
                <a:gd name="T5" fmla="*/ 4 h 8"/>
                <a:gd name="T6" fmla="*/ 4 w 34"/>
                <a:gd name="T7" fmla="*/ 0 h 8"/>
                <a:gd name="T8" fmla="*/ 30 w 34"/>
                <a:gd name="T9" fmla="*/ 0 h 8"/>
                <a:gd name="T10" fmla="*/ 34 w 34"/>
                <a:gd name="T11" fmla="*/ 4 h 8"/>
                <a:gd name="T12" fmla="*/ 30 w 3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0" y="8"/>
                  </a:moveTo>
                  <a:cubicBezTo>
                    <a:pt x="4" y="8"/>
                    <a:pt x="4" y="8"/>
                    <a:pt x="4" y="8"/>
                  </a:cubicBezTo>
                  <a:cubicBezTo>
                    <a:pt x="2" y="8"/>
                    <a:pt x="0" y="6"/>
                    <a:pt x="0" y="4"/>
                  </a:cubicBezTo>
                  <a:cubicBezTo>
                    <a:pt x="0" y="2"/>
                    <a:pt x="2" y="0"/>
                    <a:pt x="4" y="0"/>
                  </a:cubicBezTo>
                  <a:cubicBezTo>
                    <a:pt x="30" y="0"/>
                    <a:pt x="30" y="0"/>
                    <a:pt x="30" y="0"/>
                  </a:cubicBezTo>
                  <a:cubicBezTo>
                    <a:pt x="32" y="0"/>
                    <a:pt x="34" y="2"/>
                    <a:pt x="34" y="4"/>
                  </a:cubicBezTo>
                  <a:cubicBezTo>
                    <a:pt x="34" y="6"/>
                    <a:pt x="32" y="8"/>
                    <a:pt x="30" y="8"/>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4" name="Freeform 34"/>
            <p:cNvSpPr>
              <a:spLocks/>
            </p:cNvSpPr>
            <p:nvPr/>
          </p:nvSpPr>
          <p:spPr bwMode="auto">
            <a:xfrm>
              <a:off x="3598524" y="504535"/>
              <a:ext cx="312316" cy="27158"/>
            </a:xfrm>
            <a:custGeom>
              <a:avLst/>
              <a:gdLst>
                <a:gd name="T0" fmla="*/ 97 w 101"/>
                <a:gd name="T1" fmla="*/ 9 h 9"/>
                <a:gd name="T2" fmla="*/ 4 w 101"/>
                <a:gd name="T3" fmla="*/ 9 h 9"/>
                <a:gd name="T4" fmla="*/ 0 w 101"/>
                <a:gd name="T5" fmla="*/ 5 h 9"/>
                <a:gd name="T6" fmla="*/ 4 w 101"/>
                <a:gd name="T7" fmla="*/ 0 h 9"/>
                <a:gd name="T8" fmla="*/ 97 w 101"/>
                <a:gd name="T9" fmla="*/ 0 h 9"/>
                <a:gd name="T10" fmla="*/ 101 w 101"/>
                <a:gd name="T11" fmla="*/ 5 h 9"/>
                <a:gd name="T12" fmla="*/ 97 w 101"/>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01" h="9">
                  <a:moveTo>
                    <a:pt x="97" y="9"/>
                  </a:moveTo>
                  <a:cubicBezTo>
                    <a:pt x="4" y="9"/>
                    <a:pt x="4" y="9"/>
                    <a:pt x="4" y="9"/>
                  </a:cubicBezTo>
                  <a:cubicBezTo>
                    <a:pt x="2" y="9"/>
                    <a:pt x="0" y="7"/>
                    <a:pt x="0" y="5"/>
                  </a:cubicBezTo>
                  <a:cubicBezTo>
                    <a:pt x="0" y="2"/>
                    <a:pt x="2" y="0"/>
                    <a:pt x="4" y="0"/>
                  </a:cubicBezTo>
                  <a:cubicBezTo>
                    <a:pt x="97" y="0"/>
                    <a:pt x="97" y="0"/>
                    <a:pt x="97" y="0"/>
                  </a:cubicBezTo>
                  <a:cubicBezTo>
                    <a:pt x="99" y="0"/>
                    <a:pt x="101" y="2"/>
                    <a:pt x="101" y="5"/>
                  </a:cubicBezTo>
                  <a:cubicBezTo>
                    <a:pt x="101" y="7"/>
                    <a:pt x="99" y="9"/>
                    <a:pt x="97" y="9"/>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5" name="Freeform 35"/>
            <p:cNvSpPr>
              <a:spLocks/>
            </p:cNvSpPr>
            <p:nvPr/>
          </p:nvSpPr>
          <p:spPr bwMode="auto">
            <a:xfrm>
              <a:off x="3598524" y="566395"/>
              <a:ext cx="312316" cy="24140"/>
            </a:xfrm>
            <a:custGeom>
              <a:avLst/>
              <a:gdLst>
                <a:gd name="T0" fmla="*/ 97 w 101"/>
                <a:gd name="T1" fmla="*/ 8 h 8"/>
                <a:gd name="T2" fmla="*/ 4 w 101"/>
                <a:gd name="T3" fmla="*/ 8 h 8"/>
                <a:gd name="T4" fmla="*/ 0 w 101"/>
                <a:gd name="T5" fmla="*/ 4 h 8"/>
                <a:gd name="T6" fmla="*/ 4 w 101"/>
                <a:gd name="T7" fmla="*/ 0 h 8"/>
                <a:gd name="T8" fmla="*/ 97 w 101"/>
                <a:gd name="T9" fmla="*/ 0 h 8"/>
                <a:gd name="T10" fmla="*/ 101 w 101"/>
                <a:gd name="T11" fmla="*/ 4 h 8"/>
                <a:gd name="T12" fmla="*/ 97 w 10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1" h="8">
                  <a:moveTo>
                    <a:pt x="97" y="8"/>
                  </a:moveTo>
                  <a:cubicBezTo>
                    <a:pt x="4" y="8"/>
                    <a:pt x="4" y="8"/>
                    <a:pt x="4" y="8"/>
                  </a:cubicBezTo>
                  <a:cubicBezTo>
                    <a:pt x="2" y="8"/>
                    <a:pt x="0" y="6"/>
                    <a:pt x="0" y="4"/>
                  </a:cubicBezTo>
                  <a:cubicBezTo>
                    <a:pt x="0" y="2"/>
                    <a:pt x="2" y="0"/>
                    <a:pt x="4" y="0"/>
                  </a:cubicBezTo>
                  <a:cubicBezTo>
                    <a:pt x="97" y="0"/>
                    <a:pt x="97" y="0"/>
                    <a:pt x="97" y="0"/>
                  </a:cubicBezTo>
                  <a:cubicBezTo>
                    <a:pt x="99" y="0"/>
                    <a:pt x="101" y="2"/>
                    <a:pt x="101" y="4"/>
                  </a:cubicBezTo>
                  <a:cubicBezTo>
                    <a:pt x="101" y="6"/>
                    <a:pt x="99" y="8"/>
                    <a:pt x="97" y="8"/>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6" name="Freeform 36"/>
            <p:cNvSpPr>
              <a:spLocks/>
            </p:cNvSpPr>
            <p:nvPr/>
          </p:nvSpPr>
          <p:spPr bwMode="auto">
            <a:xfrm>
              <a:off x="3598524" y="741413"/>
              <a:ext cx="312316" cy="25650"/>
            </a:xfrm>
            <a:custGeom>
              <a:avLst/>
              <a:gdLst>
                <a:gd name="T0" fmla="*/ 97 w 101"/>
                <a:gd name="T1" fmla="*/ 8 h 8"/>
                <a:gd name="T2" fmla="*/ 4 w 101"/>
                <a:gd name="T3" fmla="*/ 8 h 8"/>
                <a:gd name="T4" fmla="*/ 0 w 101"/>
                <a:gd name="T5" fmla="*/ 4 h 8"/>
                <a:gd name="T6" fmla="*/ 4 w 101"/>
                <a:gd name="T7" fmla="*/ 0 h 8"/>
                <a:gd name="T8" fmla="*/ 97 w 101"/>
                <a:gd name="T9" fmla="*/ 0 h 8"/>
                <a:gd name="T10" fmla="*/ 101 w 101"/>
                <a:gd name="T11" fmla="*/ 4 h 8"/>
                <a:gd name="T12" fmla="*/ 97 w 10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1" h="8">
                  <a:moveTo>
                    <a:pt x="97" y="8"/>
                  </a:moveTo>
                  <a:cubicBezTo>
                    <a:pt x="4" y="8"/>
                    <a:pt x="4" y="8"/>
                    <a:pt x="4" y="8"/>
                  </a:cubicBezTo>
                  <a:cubicBezTo>
                    <a:pt x="2" y="8"/>
                    <a:pt x="0" y="6"/>
                    <a:pt x="0" y="4"/>
                  </a:cubicBezTo>
                  <a:cubicBezTo>
                    <a:pt x="0" y="2"/>
                    <a:pt x="2" y="0"/>
                    <a:pt x="4" y="0"/>
                  </a:cubicBezTo>
                  <a:cubicBezTo>
                    <a:pt x="97" y="0"/>
                    <a:pt x="97" y="0"/>
                    <a:pt x="97" y="0"/>
                  </a:cubicBezTo>
                  <a:cubicBezTo>
                    <a:pt x="99" y="0"/>
                    <a:pt x="101" y="2"/>
                    <a:pt x="101" y="4"/>
                  </a:cubicBezTo>
                  <a:cubicBezTo>
                    <a:pt x="101" y="6"/>
                    <a:pt x="99" y="8"/>
                    <a:pt x="97" y="8"/>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7" name="Freeform 37"/>
            <p:cNvSpPr>
              <a:spLocks/>
            </p:cNvSpPr>
            <p:nvPr/>
          </p:nvSpPr>
          <p:spPr bwMode="auto">
            <a:xfrm>
              <a:off x="3598524" y="679553"/>
              <a:ext cx="312316" cy="28667"/>
            </a:xfrm>
            <a:custGeom>
              <a:avLst/>
              <a:gdLst>
                <a:gd name="T0" fmla="*/ 97 w 101"/>
                <a:gd name="T1" fmla="*/ 9 h 9"/>
                <a:gd name="T2" fmla="*/ 4 w 101"/>
                <a:gd name="T3" fmla="*/ 9 h 9"/>
                <a:gd name="T4" fmla="*/ 0 w 101"/>
                <a:gd name="T5" fmla="*/ 5 h 9"/>
                <a:gd name="T6" fmla="*/ 4 w 101"/>
                <a:gd name="T7" fmla="*/ 0 h 9"/>
                <a:gd name="T8" fmla="*/ 97 w 101"/>
                <a:gd name="T9" fmla="*/ 0 h 9"/>
                <a:gd name="T10" fmla="*/ 101 w 101"/>
                <a:gd name="T11" fmla="*/ 5 h 9"/>
                <a:gd name="T12" fmla="*/ 97 w 101"/>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01" h="9">
                  <a:moveTo>
                    <a:pt x="97" y="9"/>
                  </a:moveTo>
                  <a:cubicBezTo>
                    <a:pt x="4" y="9"/>
                    <a:pt x="4" y="9"/>
                    <a:pt x="4" y="9"/>
                  </a:cubicBezTo>
                  <a:cubicBezTo>
                    <a:pt x="2" y="9"/>
                    <a:pt x="0" y="7"/>
                    <a:pt x="0" y="5"/>
                  </a:cubicBezTo>
                  <a:cubicBezTo>
                    <a:pt x="0" y="2"/>
                    <a:pt x="2" y="0"/>
                    <a:pt x="4" y="0"/>
                  </a:cubicBezTo>
                  <a:cubicBezTo>
                    <a:pt x="97" y="0"/>
                    <a:pt x="97" y="0"/>
                    <a:pt x="97" y="0"/>
                  </a:cubicBezTo>
                  <a:cubicBezTo>
                    <a:pt x="99" y="0"/>
                    <a:pt x="101" y="2"/>
                    <a:pt x="101" y="5"/>
                  </a:cubicBezTo>
                  <a:cubicBezTo>
                    <a:pt x="101" y="7"/>
                    <a:pt x="99" y="9"/>
                    <a:pt x="97" y="9"/>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8" name="Freeform 38"/>
            <p:cNvSpPr>
              <a:spLocks/>
            </p:cNvSpPr>
            <p:nvPr/>
          </p:nvSpPr>
          <p:spPr bwMode="auto">
            <a:xfrm>
              <a:off x="3598524" y="803272"/>
              <a:ext cx="312316" cy="24140"/>
            </a:xfrm>
            <a:custGeom>
              <a:avLst/>
              <a:gdLst>
                <a:gd name="T0" fmla="*/ 97 w 101"/>
                <a:gd name="T1" fmla="*/ 8 h 8"/>
                <a:gd name="T2" fmla="*/ 4 w 101"/>
                <a:gd name="T3" fmla="*/ 8 h 8"/>
                <a:gd name="T4" fmla="*/ 0 w 101"/>
                <a:gd name="T5" fmla="*/ 4 h 8"/>
                <a:gd name="T6" fmla="*/ 4 w 101"/>
                <a:gd name="T7" fmla="*/ 0 h 8"/>
                <a:gd name="T8" fmla="*/ 97 w 101"/>
                <a:gd name="T9" fmla="*/ 0 h 8"/>
                <a:gd name="T10" fmla="*/ 101 w 101"/>
                <a:gd name="T11" fmla="*/ 4 h 8"/>
                <a:gd name="T12" fmla="*/ 97 w 10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1" h="8">
                  <a:moveTo>
                    <a:pt x="97" y="8"/>
                  </a:moveTo>
                  <a:cubicBezTo>
                    <a:pt x="4" y="8"/>
                    <a:pt x="4" y="8"/>
                    <a:pt x="4" y="8"/>
                  </a:cubicBezTo>
                  <a:cubicBezTo>
                    <a:pt x="2" y="8"/>
                    <a:pt x="0" y="6"/>
                    <a:pt x="0" y="4"/>
                  </a:cubicBezTo>
                  <a:cubicBezTo>
                    <a:pt x="0" y="1"/>
                    <a:pt x="2" y="0"/>
                    <a:pt x="4" y="0"/>
                  </a:cubicBezTo>
                  <a:cubicBezTo>
                    <a:pt x="97" y="0"/>
                    <a:pt x="97" y="0"/>
                    <a:pt x="97" y="0"/>
                  </a:cubicBezTo>
                  <a:cubicBezTo>
                    <a:pt x="99" y="0"/>
                    <a:pt x="101" y="1"/>
                    <a:pt x="101" y="4"/>
                  </a:cubicBezTo>
                  <a:cubicBezTo>
                    <a:pt x="101" y="6"/>
                    <a:pt x="99" y="8"/>
                    <a:pt x="97" y="8"/>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9" name="Freeform 39"/>
            <p:cNvSpPr>
              <a:spLocks/>
            </p:cNvSpPr>
            <p:nvPr/>
          </p:nvSpPr>
          <p:spPr bwMode="auto">
            <a:xfrm>
              <a:off x="3598524" y="622219"/>
              <a:ext cx="312316" cy="30175"/>
            </a:xfrm>
            <a:custGeom>
              <a:avLst/>
              <a:gdLst>
                <a:gd name="T0" fmla="*/ 97 w 101"/>
                <a:gd name="T1" fmla="*/ 10 h 10"/>
                <a:gd name="T2" fmla="*/ 97 w 101"/>
                <a:gd name="T3" fmla="*/ 10 h 10"/>
                <a:gd name="T4" fmla="*/ 4 w 101"/>
                <a:gd name="T5" fmla="*/ 8 h 10"/>
                <a:gd name="T6" fmla="*/ 0 w 101"/>
                <a:gd name="T7" fmla="*/ 4 h 10"/>
                <a:gd name="T8" fmla="*/ 4 w 101"/>
                <a:gd name="T9" fmla="*/ 0 h 10"/>
                <a:gd name="T10" fmla="*/ 4 w 101"/>
                <a:gd name="T11" fmla="*/ 0 h 10"/>
                <a:gd name="T12" fmla="*/ 97 w 101"/>
                <a:gd name="T13" fmla="*/ 2 h 10"/>
                <a:gd name="T14" fmla="*/ 101 w 101"/>
                <a:gd name="T15" fmla="*/ 6 h 10"/>
                <a:gd name="T16" fmla="*/ 97 w 101"/>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0">
                  <a:moveTo>
                    <a:pt x="97" y="10"/>
                  </a:moveTo>
                  <a:cubicBezTo>
                    <a:pt x="97" y="10"/>
                    <a:pt x="97" y="10"/>
                    <a:pt x="97" y="10"/>
                  </a:cubicBezTo>
                  <a:cubicBezTo>
                    <a:pt x="4" y="8"/>
                    <a:pt x="4" y="8"/>
                    <a:pt x="4" y="8"/>
                  </a:cubicBezTo>
                  <a:cubicBezTo>
                    <a:pt x="2" y="8"/>
                    <a:pt x="0" y="6"/>
                    <a:pt x="0" y="4"/>
                  </a:cubicBezTo>
                  <a:cubicBezTo>
                    <a:pt x="0" y="2"/>
                    <a:pt x="2" y="0"/>
                    <a:pt x="4" y="0"/>
                  </a:cubicBezTo>
                  <a:cubicBezTo>
                    <a:pt x="4" y="0"/>
                    <a:pt x="4" y="0"/>
                    <a:pt x="4" y="0"/>
                  </a:cubicBezTo>
                  <a:cubicBezTo>
                    <a:pt x="97" y="2"/>
                    <a:pt x="97" y="2"/>
                    <a:pt x="97" y="2"/>
                  </a:cubicBezTo>
                  <a:cubicBezTo>
                    <a:pt x="99" y="2"/>
                    <a:pt x="101" y="3"/>
                    <a:pt x="101" y="6"/>
                  </a:cubicBezTo>
                  <a:cubicBezTo>
                    <a:pt x="101" y="8"/>
                    <a:pt x="99" y="10"/>
                    <a:pt x="97" y="10"/>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60" name="Freeform 40"/>
            <p:cNvSpPr>
              <a:spLocks/>
            </p:cNvSpPr>
            <p:nvPr/>
          </p:nvSpPr>
          <p:spPr bwMode="auto">
            <a:xfrm>
              <a:off x="3604559" y="853062"/>
              <a:ext cx="108632" cy="33193"/>
            </a:xfrm>
            <a:custGeom>
              <a:avLst/>
              <a:gdLst>
                <a:gd name="T0" fmla="*/ 0 w 35"/>
                <a:gd name="T1" fmla="*/ 11 h 11"/>
                <a:gd name="T2" fmla="*/ 0 w 35"/>
                <a:gd name="T3" fmla="*/ 10 h 11"/>
                <a:gd name="T4" fmla="*/ 0 w 35"/>
                <a:gd name="T5" fmla="*/ 10 h 11"/>
                <a:gd name="T6" fmla="*/ 11 w 35"/>
                <a:gd name="T7" fmla="*/ 0 h 11"/>
                <a:gd name="T8" fmla="*/ 12 w 35"/>
                <a:gd name="T9" fmla="*/ 0 h 11"/>
                <a:gd name="T10" fmla="*/ 13 w 35"/>
                <a:gd name="T11" fmla="*/ 1 h 11"/>
                <a:gd name="T12" fmla="*/ 13 w 35"/>
                <a:gd name="T13" fmla="*/ 8 h 11"/>
                <a:gd name="T14" fmla="*/ 16 w 35"/>
                <a:gd name="T15" fmla="*/ 6 h 11"/>
                <a:gd name="T16" fmla="*/ 19 w 35"/>
                <a:gd name="T17" fmla="*/ 4 h 11"/>
                <a:gd name="T18" fmla="*/ 20 w 35"/>
                <a:gd name="T19" fmla="*/ 4 h 11"/>
                <a:gd name="T20" fmla="*/ 20 w 35"/>
                <a:gd name="T21" fmla="*/ 5 h 11"/>
                <a:gd name="T22" fmla="*/ 20 w 35"/>
                <a:gd name="T23" fmla="*/ 6 h 11"/>
                <a:gd name="T24" fmla="*/ 23 w 35"/>
                <a:gd name="T25" fmla="*/ 4 h 11"/>
                <a:gd name="T26" fmla="*/ 24 w 35"/>
                <a:gd name="T27" fmla="*/ 4 h 11"/>
                <a:gd name="T28" fmla="*/ 29 w 35"/>
                <a:gd name="T29" fmla="*/ 7 h 11"/>
                <a:gd name="T30" fmla="*/ 30 w 35"/>
                <a:gd name="T31" fmla="*/ 6 h 11"/>
                <a:gd name="T32" fmla="*/ 31 w 35"/>
                <a:gd name="T33" fmla="*/ 6 h 11"/>
                <a:gd name="T34" fmla="*/ 35 w 35"/>
                <a:gd name="T35" fmla="*/ 6 h 11"/>
                <a:gd name="T36" fmla="*/ 35 w 35"/>
                <a:gd name="T37" fmla="*/ 6 h 11"/>
                <a:gd name="T38" fmla="*/ 35 w 35"/>
                <a:gd name="T39" fmla="*/ 7 h 11"/>
                <a:gd name="T40" fmla="*/ 31 w 35"/>
                <a:gd name="T41" fmla="*/ 7 h 11"/>
                <a:gd name="T42" fmla="*/ 29 w 35"/>
                <a:gd name="T43" fmla="*/ 9 h 11"/>
                <a:gd name="T44" fmla="*/ 23 w 35"/>
                <a:gd name="T45" fmla="*/ 6 h 11"/>
                <a:gd name="T46" fmla="*/ 19 w 35"/>
                <a:gd name="T47" fmla="*/ 7 h 11"/>
                <a:gd name="T48" fmla="*/ 18 w 35"/>
                <a:gd name="T49" fmla="*/ 6 h 11"/>
                <a:gd name="T50" fmla="*/ 17 w 35"/>
                <a:gd name="T51" fmla="*/ 7 h 11"/>
                <a:gd name="T52" fmla="*/ 11 w 35"/>
                <a:gd name="T53" fmla="*/ 9 h 11"/>
                <a:gd name="T54" fmla="*/ 11 w 35"/>
                <a:gd name="T55" fmla="*/ 8 h 11"/>
                <a:gd name="T56" fmla="*/ 11 w 35"/>
                <a:gd name="T57" fmla="*/ 3 h 11"/>
                <a:gd name="T58" fmla="*/ 0 w 35"/>
                <a:gd name="T5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11">
                  <a:moveTo>
                    <a:pt x="0" y="11"/>
                  </a:moveTo>
                  <a:cubicBezTo>
                    <a:pt x="0" y="11"/>
                    <a:pt x="0" y="11"/>
                    <a:pt x="0" y="10"/>
                  </a:cubicBezTo>
                  <a:cubicBezTo>
                    <a:pt x="0" y="10"/>
                    <a:pt x="0" y="10"/>
                    <a:pt x="0" y="10"/>
                  </a:cubicBezTo>
                  <a:cubicBezTo>
                    <a:pt x="2" y="10"/>
                    <a:pt x="9" y="4"/>
                    <a:pt x="11" y="0"/>
                  </a:cubicBezTo>
                  <a:cubicBezTo>
                    <a:pt x="11" y="0"/>
                    <a:pt x="12" y="0"/>
                    <a:pt x="12" y="0"/>
                  </a:cubicBezTo>
                  <a:cubicBezTo>
                    <a:pt x="12" y="0"/>
                    <a:pt x="13" y="0"/>
                    <a:pt x="13" y="1"/>
                  </a:cubicBezTo>
                  <a:cubicBezTo>
                    <a:pt x="13" y="8"/>
                    <a:pt x="13" y="8"/>
                    <a:pt x="13" y="8"/>
                  </a:cubicBezTo>
                  <a:cubicBezTo>
                    <a:pt x="13" y="8"/>
                    <a:pt x="15" y="7"/>
                    <a:pt x="16" y="6"/>
                  </a:cubicBezTo>
                  <a:cubicBezTo>
                    <a:pt x="17" y="5"/>
                    <a:pt x="18" y="4"/>
                    <a:pt x="19" y="4"/>
                  </a:cubicBezTo>
                  <a:cubicBezTo>
                    <a:pt x="20" y="4"/>
                    <a:pt x="20" y="4"/>
                    <a:pt x="20" y="4"/>
                  </a:cubicBezTo>
                  <a:cubicBezTo>
                    <a:pt x="20" y="4"/>
                    <a:pt x="20" y="5"/>
                    <a:pt x="20" y="5"/>
                  </a:cubicBezTo>
                  <a:cubicBezTo>
                    <a:pt x="20" y="5"/>
                    <a:pt x="20" y="6"/>
                    <a:pt x="20" y="6"/>
                  </a:cubicBezTo>
                  <a:cubicBezTo>
                    <a:pt x="20" y="6"/>
                    <a:pt x="22" y="5"/>
                    <a:pt x="23" y="4"/>
                  </a:cubicBezTo>
                  <a:cubicBezTo>
                    <a:pt x="23" y="4"/>
                    <a:pt x="23" y="4"/>
                    <a:pt x="24" y="4"/>
                  </a:cubicBezTo>
                  <a:cubicBezTo>
                    <a:pt x="25" y="5"/>
                    <a:pt x="27" y="8"/>
                    <a:pt x="29" y="7"/>
                  </a:cubicBezTo>
                  <a:cubicBezTo>
                    <a:pt x="29" y="7"/>
                    <a:pt x="30" y="7"/>
                    <a:pt x="30" y="6"/>
                  </a:cubicBezTo>
                  <a:cubicBezTo>
                    <a:pt x="30" y="6"/>
                    <a:pt x="30" y="6"/>
                    <a:pt x="31" y="6"/>
                  </a:cubicBezTo>
                  <a:cubicBezTo>
                    <a:pt x="35" y="6"/>
                    <a:pt x="35" y="6"/>
                    <a:pt x="35" y="6"/>
                  </a:cubicBezTo>
                  <a:cubicBezTo>
                    <a:pt x="35" y="6"/>
                    <a:pt x="35" y="6"/>
                    <a:pt x="35" y="6"/>
                  </a:cubicBezTo>
                  <a:cubicBezTo>
                    <a:pt x="35" y="7"/>
                    <a:pt x="35" y="7"/>
                    <a:pt x="35" y="7"/>
                  </a:cubicBezTo>
                  <a:cubicBezTo>
                    <a:pt x="31" y="7"/>
                    <a:pt x="31" y="7"/>
                    <a:pt x="31" y="7"/>
                  </a:cubicBezTo>
                  <a:cubicBezTo>
                    <a:pt x="31" y="8"/>
                    <a:pt x="30" y="9"/>
                    <a:pt x="29" y="9"/>
                  </a:cubicBezTo>
                  <a:cubicBezTo>
                    <a:pt x="27" y="9"/>
                    <a:pt x="25" y="7"/>
                    <a:pt x="23" y="6"/>
                  </a:cubicBezTo>
                  <a:cubicBezTo>
                    <a:pt x="22" y="7"/>
                    <a:pt x="20" y="8"/>
                    <a:pt x="19" y="7"/>
                  </a:cubicBezTo>
                  <a:cubicBezTo>
                    <a:pt x="18" y="7"/>
                    <a:pt x="18" y="7"/>
                    <a:pt x="18" y="6"/>
                  </a:cubicBezTo>
                  <a:cubicBezTo>
                    <a:pt x="18" y="6"/>
                    <a:pt x="17" y="7"/>
                    <a:pt x="17" y="7"/>
                  </a:cubicBezTo>
                  <a:cubicBezTo>
                    <a:pt x="15" y="9"/>
                    <a:pt x="13" y="11"/>
                    <a:pt x="11" y="9"/>
                  </a:cubicBezTo>
                  <a:cubicBezTo>
                    <a:pt x="11" y="9"/>
                    <a:pt x="11" y="9"/>
                    <a:pt x="11" y="8"/>
                  </a:cubicBezTo>
                  <a:cubicBezTo>
                    <a:pt x="11" y="3"/>
                    <a:pt x="11" y="3"/>
                    <a:pt x="11" y="3"/>
                  </a:cubicBezTo>
                  <a:cubicBezTo>
                    <a:pt x="8" y="7"/>
                    <a:pt x="2" y="11"/>
                    <a:pt x="0" y="11"/>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grpSp>
        <p:nvGrpSpPr>
          <p:cNvPr id="161" name="wireless"/>
          <p:cNvGrpSpPr/>
          <p:nvPr/>
        </p:nvGrpSpPr>
        <p:grpSpPr>
          <a:xfrm>
            <a:off x="3103058" y="2706310"/>
            <a:ext cx="543158" cy="333439"/>
            <a:chOff x="4829683" y="2497624"/>
            <a:chExt cx="543158" cy="333439"/>
          </a:xfrm>
        </p:grpSpPr>
        <p:sp>
          <p:nvSpPr>
            <p:cNvPr id="162" name="Freeform 41"/>
            <p:cNvSpPr>
              <a:spLocks/>
            </p:cNvSpPr>
            <p:nvPr/>
          </p:nvSpPr>
          <p:spPr bwMode="auto">
            <a:xfrm>
              <a:off x="4909648" y="2615308"/>
              <a:ext cx="380211" cy="141825"/>
            </a:xfrm>
            <a:custGeom>
              <a:avLst/>
              <a:gdLst>
                <a:gd name="T0" fmla="*/ 10 w 123"/>
                <a:gd name="T1" fmla="*/ 45 h 46"/>
                <a:gd name="T2" fmla="*/ 5 w 123"/>
                <a:gd name="T3" fmla="*/ 43 h 46"/>
                <a:gd name="T4" fmla="*/ 4 w 123"/>
                <a:gd name="T5" fmla="*/ 30 h 46"/>
                <a:gd name="T6" fmla="*/ 63 w 123"/>
                <a:gd name="T7" fmla="*/ 0 h 46"/>
                <a:gd name="T8" fmla="*/ 120 w 123"/>
                <a:gd name="T9" fmla="*/ 30 h 46"/>
                <a:gd name="T10" fmla="*/ 119 w 123"/>
                <a:gd name="T11" fmla="*/ 43 h 46"/>
                <a:gd name="T12" fmla="*/ 106 w 123"/>
                <a:gd name="T13" fmla="*/ 41 h 46"/>
                <a:gd name="T14" fmla="*/ 63 w 123"/>
                <a:gd name="T15" fmla="*/ 18 h 46"/>
                <a:gd name="T16" fmla="*/ 17 w 123"/>
                <a:gd name="T17" fmla="*/ 41 h 46"/>
                <a:gd name="T18" fmla="*/ 10 w 123"/>
                <a:gd name="T1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46">
                  <a:moveTo>
                    <a:pt x="10" y="45"/>
                  </a:moveTo>
                  <a:cubicBezTo>
                    <a:pt x="8" y="45"/>
                    <a:pt x="6" y="44"/>
                    <a:pt x="5" y="43"/>
                  </a:cubicBezTo>
                  <a:cubicBezTo>
                    <a:pt x="1" y="40"/>
                    <a:pt x="0" y="34"/>
                    <a:pt x="4" y="30"/>
                  </a:cubicBezTo>
                  <a:cubicBezTo>
                    <a:pt x="19" y="12"/>
                    <a:pt x="42" y="0"/>
                    <a:pt x="63" y="0"/>
                  </a:cubicBezTo>
                  <a:cubicBezTo>
                    <a:pt x="82" y="0"/>
                    <a:pt x="105" y="12"/>
                    <a:pt x="120" y="30"/>
                  </a:cubicBezTo>
                  <a:cubicBezTo>
                    <a:pt x="123" y="34"/>
                    <a:pt x="122" y="40"/>
                    <a:pt x="119" y="43"/>
                  </a:cubicBezTo>
                  <a:cubicBezTo>
                    <a:pt x="115" y="46"/>
                    <a:pt x="109" y="45"/>
                    <a:pt x="106" y="41"/>
                  </a:cubicBezTo>
                  <a:cubicBezTo>
                    <a:pt x="95" y="28"/>
                    <a:pt x="77" y="18"/>
                    <a:pt x="63" y="18"/>
                  </a:cubicBezTo>
                  <a:cubicBezTo>
                    <a:pt x="47" y="18"/>
                    <a:pt x="29" y="27"/>
                    <a:pt x="17" y="41"/>
                  </a:cubicBezTo>
                  <a:cubicBezTo>
                    <a:pt x="16" y="44"/>
                    <a:pt x="13" y="45"/>
                    <a:pt x="10"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sp>
          <p:nvSpPr>
            <p:cNvPr id="163" name="Freeform 42"/>
            <p:cNvSpPr>
              <a:spLocks/>
            </p:cNvSpPr>
            <p:nvPr/>
          </p:nvSpPr>
          <p:spPr bwMode="auto">
            <a:xfrm>
              <a:off x="4829683" y="2497624"/>
              <a:ext cx="543158" cy="188597"/>
            </a:xfrm>
            <a:custGeom>
              <a:avLst/>
              <a:gdLst>
                <a:gd name="T0" fmla="*/ 166 w 176"/>
                <a:gd name="T1" fmla="*/ 60 h 61"/>
                <a:gd name="T2" fmla="*/ 158 w 176"/>
                <a:gd name="T3" fmla="*/ 56 h 61"/>
                <a:gd name="T4" fmla="*/ 89 w 176"/>
                <a:gd name="T5" fmla="*/ 18 h 61"/>
                <a:gd name="T6" fmla="*/ 17 w 176"/>
                <a:gd name="T7" fmla="*/ 56 h 61"/>
                <a:gd name="T8" fmla="*/ 5 w 176"/>
                <a:gd name="T9" fmla="*/ 59 h 61"/>
                <a:gd name="T10" fmla="*/ 2 w 176"/>
                <a:gd name="T11" fmla="*/ 46 h 61"/>
                <a:gd name="T12" fmla="*/ 89 w 176"/>
                <a:gd name="T13" fmla="*/ 0 h 61"/>
                <a:gd name="T14" fmla="*/ 173 w 176"/>
                <a:gd name="T15" fmla="*/ 46 h 61"/>
                <a:gd name="T16" fmla="*/ 171 w 176"/>
                <a:gd name="T17" fmla="*/ 59 h 61"/>
                <a:gd name="T18" fmla="*/ 166 w 176"/>
                <a:gd name="T19"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61">
                  <a:moveTo>
                    <a:pt x="166" y="60"/>
                  </a:moveTo>
                  <a:cubicBezTo>
                    <a:pt x="163" y="60"/>
                    <a:pt x="160" y="59"/>
                    <a:pt x="158" y="56"/>
                  </a:cubicBezTo>
                  <a:cubicBezTo>
                    <a:pt x="142" y="34"/>
                    <a:pt x="114" y="18"/>
                    <a:pt x="89" y="18"/>
                  </a:cubicBezTo>
                  <a:cubicBezTo>
                    <a:pt x="62" y="18"/>
                    <a:pt x="34" y="33"/>
                    <a:pt x="17" y="56"/>
                  </a:cubicBezTo>
                  <a:cubicBezTo>
                    <a:pt x="14" y="60"/>
                    <a:pt x="9" y="61"/>
                    <a:pt x="5" y="59"/>
                  </a:cubicBezTo>
                  <a:cubicBezTo>
                    <a:pt x="1" y="56"/>
                    <a:pt x="0" y="50"/>
                    <a:pt x="2" y="46"/>
                  </a:cubicBezTo>
                  <a:cubicBezTo>
                    <a:pt x="22" y="18"/>
                    <a:pt x="56" y="0"/>
                    <a:pt x="89" y="0"/>
                  </a:cubicBezTo>
                  <a:cubicBezTo>
                    <a:pt x="120" y="0"/>
                    <a:pt x="154" y="19"/>
                    <a:pt x="173" y="46"/>
                  </a:cubicBezTo>
                  <a:cubicBezTo>
                    <a:pt x="176" y="50"/>
                    <a:pt x="175" y="56"/>
                    <a:pt x="171" y="59"/>
                  </a:cubicBezTo>
                  <a:cubicBezTo>
                    <a:pt x="169" y="60"/>
                    <a:pt x="167" y="60"/>
                    <a:pt x="166"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sp>
          <p:nvSpPr>
            <p:cNvPr id="164" name="Freeform 43"/>
            <p:cNvSpPr>
              <a:spLocks/>
            </p:cNvSpPr>
            <p:nvPr/>
          </p:nvSpPr>
          <p:spPr bwMode="auto">
            <a:xfrm>
              <a:off x="4986595" y="2732992"/>
              <a:ext cx="226316" cy="98071"/>
            </a:xfrm>
            <a:custGeom>
              <a:avLst/>
              <a:gdLst>
                <a:gd name="T0" fmla="*/ 10 w 73"/>
                <a:gd name="T1" fmla="*/ 31 h 32"/>
                <a:gd name="T2" fmla="*/ 4 w 73"/>
                <a:gd name="T3" fmla="*/ 29 h 32"/>
                <a:gd name="T4" fmla="*/ 4 w 73"/>
                <a:gd name="T5" fmla="*/ 16 h 32"/>
                <a:gd name="T6" fmla="*/ 38 w 73"/>
                <a:gd name="T7" fmla="*/ 0 h 32"/>
                <a:gd name="T8" fmla="*/ 70 w 73"/>
                <a:gd name="T9" fmla="*/ 16 h 32"/>
                <a:gd name="T10" fmla="*/ 70 w 73"/>
                <a:gd name="T11" fmla="*/ 29 h 32"/>
                <a:gd name="T12" fmla="*/ 57 w 73"/>
                <a:gd name="T13" fmla="*/ 29 h 32"/>
                <a:gd name="T14" fmla="*/ 38 w 73"/>
                <a:gd name="T15" fmla="*/ 18 h 32"/>
                <a:gd name="T16" fmla="*/ 16 w 73"/>
                <a:gd name="T17" fmla="*/ 29 h 32"/>
                <a:gd name="T18" fmla="*/ 10 w 73"/>
                <a:gd name="T19"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32">
                  <a:moveTo>
                    <a:pt x="10" y="31"/>
                  </a:moveTo>
                  <a:cubicBezTo>
                    <a:pt x="8" y="31"/>
                    <a:pt x="6" y="31"/>
                    <a:pt x="4" y="29"/>
                  </a:cubicBezTo>
                  <a:cubicBezTo>
                    <a:pt x="0" y="25"/>
                    <a:pt x="0" y="20"/>
                    <a:pt x="4" y="16"/>
                  </a:cubicBezTo>
                  <a:cubicBezTo>
                    <a:pt x="14" y="6"/>
                    <a:pt x="26" y="0"/>
                    <a:pt x="38" y="0"/>
                  </a:cubicBezTo>
                  <a:cubicBezTo>
                    <a:pt x="48" y="0"/>
                    <a:pt x="60" y="6"/>
                    <a:pt x="70" y="16"/>
                  </a:cubicBezTo>
                  <a:cubicBezTo>
                    <a:pt x="73" y="20"/>
                    <a:pt x="73" y="25"/>
                    <a:pt x="70" y="29"/>
                  </a:cubicBezTo>
                  <a:cubicBezTo>
                    <a:pt x="66" y="32"/>
                    <a:pt x="60" y="32"/>
                    <a:pt x="57" y="29"/>
                  </a:cubicBezTo>
                  <a:cubicBezTo>
                    <a:pt x="50" y="21"/>
                    <a:pt x="42" y="18"/>
                    <a:pt x="38" y="18"/>
                  </a:cubicBezTo>
                  <a:cubicBezTo>
                    <a:pt x="31" y="18"/>
                    <a:pt x="23" y="22"/>
                    <a:pt x="16" y="29"/>
                  </a:cubicBezTo>
                  <a:cubicBezTo>
                    <a:pt x="15" y="30"/>
                    <a:pt x="12" y="31"/>
                    <a:pt x="10"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sp>
        <p:nvSpPr>
          <p:cNvPr id="165" name="paper clip"/>
          <p:cNvSpPr>
            <a:spLocks/>
          </p:cNvSpPr>
          <p:nvPr/>
        </p:nvSpPr>
        <p:spPr bwMode="auto">
          <a:xfrm>
            <a:off x="2501058" y="2200871"/>
            <a:ext cx="200667" cy="499404"/>
          </a:xfrm>
          <a:custGeom>
            <a:avLst/>
            <a:gdLst>
              <a:gd name="T0" fmla="*/ 34 w 65"/>
              <a:gd name="T1" fmla="*/ 162 h 162"/>
              <a:gd name="T2" fmla="*/ 0 w 65"/>
              <a:gd name="T3" fmla="*/ 123 h 162"/>
              <a:gd name="T4" fmla="*/ 0 w 65"/>
              <a:gd name="T5" fmla="*/ 27 h 162"/>
              <a:gd name="T6" fmla="*/ 25 w 65"/>
              <a:gd name="T7" fmla="*/ 0 h 162"/>
              <a:gd name="T8" fmla="*/ 51 w 65"/>
              <a:gd name="T9" fmla="*/ 27 h 162"/>
              <a:gd name="T10" fmla="*/ 51 w 65"/>
              <a:gd name="T11" fmla="*/ 120 h 162"/>
              <a:gd name="T12" fmla="*/ 33 w 65"/>
              <a:gd name="T13" fmla="*/ 140 h 162"/>
              <a:gd name="T14" fmla="*/ 20 w 65"/>
              <a:gd name="T15" fmla="*/ 137 h 162"/>
              <a:gd name="T16" fmla="*/ 12 w 65"/>
              <a:gd name="T17" fmla="*/ 120 h 162"/>
              <a:gd name="T18" fmla="*/ 12 w 65"/>
              <a:gd name="T19" fmla="*/ 51 h 162"/>
              <a:gd name="T20" fmla="*/ 15 w 65"/>
              <a:gd name="T21" fmla="*/ 48 h 162"/>
              <a:gd name="T22" fmla="*/ 19 w 65"/>
              <a:gd name="T23" fmla="*/ 51 h 162"/>
              <a:gd name="T24" fmla="*/ 19 w 65"/>
              <a:gd name="T25" fmla="*/ 120 h 162"/>
              <a:gd name="T26" fmla="*/ 24 w 65"/>
              <a:gd name="T27" fmla="*/ 131 h 162"/>
              <a:gd name="T28" fmla="*/ 31 w 65"/>
              <a:gd name="T29" fmla="*/ 133 h 162"/>
              <a:gd name="T30" fmla="*/ 32 w 65"/>
              <a:gd name="T31" fmla="*/ 133 h 162"/>
              <a:gd name="T32" fmla="*/ 32 w 65"/>
              <a:gd name="T33" fmla="*/ 133 h 162"/>
              <a:gd name="T34" fmla="*/ 44 w 65"/>
              <a:gd name="T35" fmla="*/ 120 h 162"/>
              <a:gd name="T36" fmla="*/ 44 w 65"/>
              <a:gd name="T37" fmla="*/ 27 h 162"/>
              <a:gd name="T38" fmla="*/ 25 w 65"/>
              <a:gd name="T39" fmla="*/ 7 h 162"/>
              <a:gd name="T40" fmla="*/ 7 w 65"/>
              <a:gd name="T41" fmla="*/ 27 h 162"/>
              <a:gd name="T42" fmla="*/ 7 w 65"/>
              <a:gd name="T43" fmla="*/ 123 h 162"/>
              <a:gd name="T44" fmla="*/ 34 w 65"/>
              <a:gd name="T45" fmla="*/ 155 h 162"/>
              <a:gd name="T46" fmla="*/ 58 w 65"/>
              <a:gd name="T47" fmla="*/ 121 h 162"/>
              <a:gd name="T48" fmla="*/ 58 w 65"/>
              <a:gd name="T49" fmla="*/ 20 h 162"/>
              <a:gd name="T50" fmla="*/ 61 w 65"/>
              <a:gd name="T51" fmla="*/ 17 h 162"/>
              <a:gd name="T52" fmla="*/ 65 w 65"/>
              <a:gd name="T53" fmla="*/ 20 h 162"/>
              <a:gd name="T54" fmla="*/ 65 w 65"/>
              <a:gd name="T55" fmla="*/ 121 h 162"/>
              <a:gd name="T56" fmla="*/ 34 w 65"/>
              <a:gd name="T5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 h="162">
                <a:moveTo>
                  <a:pt x="34" y="162"/>
                </a:moveTo>
                <a:cubicBezTo>
                  <a:pt x="22" y="162"/>
                  <a:pt x="0" y="154"/>
                  <a:pt x="0" y="123"/>
                </a:cubicBezTo>
                <a:cubicBezTo>
                  <a:pt x="0" y="27"/>
                  <a:pt x="0" y="27"/>
                  <a:pt x="0" y="27"/>
                </a:cubicBezTo>
                <a:cubicBezTo>
                  <a:pt x="0" y="6"/>
                  <a:pt x="16" y="0"/>
                  <a:pt x="25" y="0"/>
                </a:cubicBezTo>
                <a:cubicBezTo>
                  <a:pt x="36" y="0"/>
                  <a:pt x="51" y="8"/>
                  <a:pt x="51" y="27"/>
                </a:cubicBezTo>
                <a:cubicBezTo>
                  <a:pt x="51" y="120"/>
                  <a:pt x="51" y="120"/>
                  <a:pt x="51" y="120"/>
                </a:cubicBezTo>
                <a:cubicBezTo>
                  <a:pt x="51" y="131"/>
                  <a:pt x="43" y="140"/>
                  <a:pt x="33" y="140"/>
                </a:cubicBezTo>
                <a:cubicBezTo>
                  <a:pt x="29" y="141"/>
                  <a:pt x="24" y="140"/>
                  <a:pt x="20" y="137"/>
                </a:cubicBezTo>
                <a:cubicBezTo>
                  <a:pt x="17" y="135"/>
                  <a:pt x="12" y="129"/>
                  <a:pt x="12" y="120"/>
                </a:cubicBezTo>
                <a:cubicBezTo>
                  <a:pt x="12" y="51"/>
                  <a:pt x="12" y="51"/>
                  <a:pt x="12" y="51"/>
                </a:cubicBezTo>
                <a:cubicBezTo>
                  <a:pt x="12" y="49"/>
                  <a:pt x="13" y="48"/>
                  <a:pt x="15" y="48"/>
                </a:cubicBezTo>
                <a:cubicBezTo>
                  <a:pt x="17" y="48"/>
                  <a:pt x="19" y="49"/>
                  <a:pt x="19" y="51"/>
                </a:cubicBezTo>
                <a:cubicBezTo>
                  <a:pt x="19" y="120"/>
                  <a:pt x="19" y="120"/>
                  <a:pt x="19" y="120"/>
                </a:cubicBezTo>
                <a:cubicBezTo>
                  <a:pt x="19" y="126"/>
                  <a:pt x="22" y="130"/>
                  <a:pt x="24" y="131"/>
                </a:cubicBezTo>
                <a:cubicBezTo>
                  <a:pt x="27" y="133"/>
                  <a:pt x="30" y="134"/>
                  <a:pt x="31" y="133"/>
                </a:cubicBezTo>
                <a:cubicBezTo>
                  <a:pt x="32" y="133"/>
                  <a:pt x="32" y="133"/>
                  <a:pt x="32" y="133"/>
                </a:cubicBezTo>
                <a:cubicBezTo>
                  <a:pt x="32" y="133"/>
                  <a:pt x="32" y="133"/>
                  <a:pt x="32" y="133"/>
                </a:cubicBezTo>
                <a:cubicBezTo>
                  <a:pt x="39" y="133"/>
                  <a:pt x="44" y="128"/>
                  <a:pt x="44" y="120"/>
                </a:cubicBezTo>
                <a:cubicBezTo>
                  <a:pt x="44" y="27"/>
                  <a:pt x="44" y="27"/>
                  <a:pt x="44" y="27"/>
                </a:cubicBezTo>
                <a:cubicBezTo>
                  <a:pt x="44" y="12"/>
                  <a:pt x="32" y="7"/>
                  <a:pt x="25" y="7"/>
                </a:cubicBezTo>
                <a:cubicBezTo>
                  <a:pt x="24" y="7"/>
                  <a:pt x="7" y="7"/>
                  <a:pt x="7" y="27"/>
                </a:cubicBezTo>
                <a:cubicBezTo>
                  <a:pt x="7" y="123"/>
                  <a:pt x="7" y="123"/>
                  <a:pt x="7" y="123"/>
                </a:cubicBezTo>
                <a:cubicBezTo>
                  <a:pt x="7" y="149"/>
                  <a:pt x="24" y="155"/>
                  <a:pt x="34" y="155"/>
                </a:cubicBezTo>
                <a:cubicBezTo>
                  <a:pt x="42" y="155"/>
                  <a:pt x="58" y="147"/>
                  <a:pt x="58" y="121"/>
                </a:cubicBezTo>
                <a:cubicBezTo>
                  <a:pt x="58" y="20"/>
                  <a:pt x="58" y="20"/>
                  <a:pt x="58" y="20"/>
                </a:cubicBezTo>
                <a:cubicBezTo>
                  <a:pt x="58" y="18"/>
                  <a:pt x="59" y="17"/>
                  <a:pt x="61" y="17"/>
                </a:cubicBezTo>
                <a:cubicBezTo>
                  <a:pt x="63" y="17"/>
                  <a:pt x="65" y="18"/>
                  <a:pt x="65" y="20"/>
                </a:cubicBezTo>
                <a:cubicBezTo>
                  <a:pt x="65" y="121"/>
                  <a:pt x="65" y="121"/>
                  <a:pt x="65" y="121"/>
                </a:cubicBezTo>
                <a:cubicBezTo>
                  <a:pt x="65" y="150"/>
                  <a:pt x="47" y="162"/>
                  <a:pt x="34" y="1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nvGrpSpPr>
          <p:cNvPr id="166" name="clock"/>
          <p:cNvGrpSpPr/>
          <p:nvPr/>
        </p:nvGrpSpPr>
        <p:grpSpPr>
          <a:xfrm>
            <a:off x="2633830" y="3234380"/>
            <a:ext cx="497895" cy="493369"/>
            <a:chOff x="4360455" y="3025694"/>
            <a:chExt cx="497895" cy="493369"/>
          </a:xfrm>
        </p:grpSpPr>
        <p:sp>
          <p:nvSpPr>
            <p:cNvPr id="167" name="Oval 45"/>
            <p:cNvSpPr>
              <a:spLocks noChangeArrowheads="1"/>
            </p:cNvSpPr>
            <p:nvPr/>
          </p:nvSpPr>
          <p:spPr bwMode="auto">
            <a:xfrm>
              <a:off x="4383086" y="3043799"/>
              <a:ext cx="452632" cy="455649"/>
            </a:xfrm>
            <a:prstGeom prst="ellipse">
              <a:avLst/>
            </a:pr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68" name="Freeform 46"/>
            <p:cNvSpPr>
              <a:spLocks/>
            </p:cNvSpPr>
            <p:nvPr/>
          </p:nvSpPr>
          <p:spPr bwMode="auto">
            <a:xfrm>
              <a:off x="4604876" y="3395343"/>
              <a:ext cx="9053" cy="45263"/>
            </a:xfrm>
            <a:custGeom>
              <a:avLst/>
              <a:gdLst>
                <a:gd name="T0" fmla="*/ 2 w 3"/>
                <a:gd name="T1" fmla="*/ 15 h 15"/>
                <a:gd name="T2" fmla="*/ 2 w 3"/>
                <a:gd name="T3" fmla="*/ 15 h 15"/>
                <a:gd name="T4" fmla="*/ 0 w 3"/>
                <a:gd name="T5" fmla="*/ 13 h 15"/>
                <a:gd name="T6" fmla="*/ 0 w 3"/>
                <a:gd name="T7" fmla="*/ 2 h 15"/>
                <a:gd name="T8" fmla="*/ 2 w 3"/>
                <a:gd name="T9" fmla="*/ 0 h 15"/>
                <a:gd name="T10" fmla="*/ 2 w 3"/>
                <a:gd name="T11" fmla="*/ 0 h 15"/>
                <a:gd name="T12" fmla="*/ 3 w 3"/>
                <a:gd name="T13" fmla="*/ 2 h 15"/>
                <a:gd name="T14" fmla="*/ 3 w 3"/>
                <a:gd name="T15" fmla="*/ 13 h 15"/>
                <a:gd name="T16" fmla="*/ 2 w 3"/>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2" y="15"/>
                  </a:moveTo>
                  <a:cubicBezTo>
                    <a:pt x="2" y="15"/>
                    <a:pt x="2" y="15"/>
                    <a:pt x="2" y="15"/>
                  </a:cubicBezTo>
                  <a:cubicBezTo>
                    <a:pt x="0" y="15"/>
                    <a:pt x="0" y="14"/>
                    <a:pt x="0" y="13"/>
                  </a:cubicBezTo>
                  <a:cubicBezTo>
                    <a:pt x="0" y="2"/>
                    <a:pt x="0" y="2"/>
                    <a:pt x="0" y="2"/>
                  </a:cubicBezTo>
                  <a:cubicBezTo>
                    <a:pt x="0" y="1"/>
                    <a:pt x="0" y="0"/>
                    <a:pt x="2" y="0"/>
                  </a:cubicBezTo>
                  <a:cubicBezTo>
                    <a:pt x="2" y="0"/>
                    <a:pt x="2" y="0"/>
                    <a:pt x="2" y="0"/>
                  </a:cubicBezTo>
                  <a:cubicBezTo>
                    <a:pt x="3" y="0"/>
                    <a:pt x="3" y="1"/>
                    <a:pt x="3" y="2"/>
                  </a:cubicBezTo>
                  <a:cubicBezTo>
                    <a:pt x="3" y="13"/>
                    <a:pt x="3" y="13"/>
                    <a:pt x="3" y="13"/>
                  </a:cubicBezTo>
                  <a:cubicBezTo>
                    <a:pt x="3" y="14"/>
                    <a:pt x="3" y="15"/>
                    <a:pt x="2"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69" name="Freeform 47"/>
            <p:cNvSpPr>
              <a:spLocks/>
            </p:cNvSpPr>
            <p:nvPr/>
          </p:nvSpPr>
          <p:spPr bwMode="auto">
            <a:xfrm>
              <a:off x="4604876" y="3102641"/>
              <a:ext cx="9053" cy="48281"/>
            </a:xfrm>
            <a:custGeom>
              <a:avLst/>
              <a:gdLst>
                <a:gd name="T0" fmla="*/ 2 w 3"/>
                <a:gd name="T1" fmla="*/ 16 h 16"/>
                <a:gd name="T2" fmla="*/ 0 w 3"/>
                <a:gd name="T3" fmla="*/ 14 h 16"/>
                <a:gd name="T4" fmla="*/ 0 w 3"/>
                <a:gd name="T5" fmla="*/ 2 h 16"/>
                <a:gd name="T6" fmla="*/ 2 w 3"/>
                <a:gd name="T7" fmla="*/ 0 h 16"/>
                <a:gd name="T8" fmla="*/ 3 w 3"/>
                <a:gd name="T9" fmla="*/ 2 h 16"/>
                <a:gd name="T10" fmla="*/ 3 w 3"/>
                <a:gd name="T11" fmla="*/ 14 h 16"/>
                <a:gd name="T12" fmla="*/ 2 w 3"/>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 h="16">
                  <a:moveTo>
                    <a:pt x="2" y="16"/>
                  </a:moveTo>
                  <a:cubicBezTo>
                    <a:pt x="0" y="16"/>
                    <a:pt x="0" y="15"/>
                    <a:pt x="0" y="14"/>
                  </a:cubicBezTo>
                  <a:cubicBezTo>
                    <a:pt x="0" y="2"/>
                    <a:pt x="0" y="2"/>
                    <a:pt x="0" y="2"/>
                  </a:cubicBezTo>
                  <a:cubicBezTo>
                    <a:pt x="0" y="1"/>
                    <a:pt x="0" y="0"/>
                    <a:pt x="2" y="0"/>
                  </a:cubicBezTo>
                  <a:cubicBezTo>
                    <a:pt x="3" y="0"/>
                    <a:pt x="3" y="1"/>
                    <a:pt x="3" y="2"/>
                  </a:cubicBezTo>
                  <a:cubicBezTo>
                    <a:pt x="3" y="14"/>
                    <a:pt x="3" y="14"/>
                    <a:pt x="3" y="14"/>
                  </a:cubicBezTo>
                  <a:cubicBezTo>
                    <a:pt x="3" y="15"/>
                    <a:pt x="3" y="16"/>
                    <a:pt x="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0" name="Freeform 48"/>
            <p:cNvSpPr>
              <a:spLocks/>
            </p:cNvSpPr>
            <p:nvPr/>
          </p:nvSpPr>
          <p:spPr bwMode="auto">
            <a:xfrm>
              <a:off x="4666735" y="3377238"/>
              <a:ext cx="30175" cy="42246"/>
            </a:xfrm>
            <a:custGeom>
              <a:avLst/>
              <a:gdLst>
                <a:gd name="T0" fmla="*/ 8 w 10"/>
                <a:gd name="T1" fmla="*/ 14 h 14"/>
                <a:gd name="T2" fmla="*/ 6 w 10"/>
                <a:gd name="T3" fmla="*/ 13 h 14"/>
                <a:gd name="T4" fmla="*/ 1 w 10"/>
                <a:gd name="T5" fmla="*/ 3 h 14"/>
                <a:gd name="T6" fmla="*/ 1 w 10"/>
                <a:gd name="T7" fmla="*/ 1 h 14"/>
                <a:gd name="T8" fmla="*/ 4 w 10"/>
                <a:gd name="T9" fmla="*/ 1 h 14"/>
                <a:gd name="T10" fmla="*/ 10 w 10"/>
                <a:gd name="T11" fmla="*/ 11 h 14"/>
                <a:gd name="T12" fmla="*/ 9 w 10"/>
                <a:gd name="T13" fmla="*/ 14 h 14"/>
                <a:gd name="T14" fmla="*/ 8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8" y="14"/>
                  </a:moveTo>
                  <a:cubicBezTo>
                    <a:pt x="7" y="14"/>
                    <a:pt x="7" y="14"/>
                    <a:pt x="6" y="13"/>
                  </a:cubicBezTo>
                  <a:cubicBezTo>
                    <a:pt x="1" y="3"/>
                    <a:pt x="1" y="3"/>
                    <a:pt x="1" y="3"/>
                  </a:cubicBezTo>
                  <a:cubicBezTo>
                    <a:pt x="0" y="2"/>
                    <a:pt x="0" y="1"/>
                    <a:pt x="1" y="1"/>
                  </a:cubicBezTo>
                  <a:cubicBezTo>
                    <a:pt x="2" y="0"/>
                    <a:pt x="3" y="0"/>
                    <a:pt x="4" y="1"/>
                  </a:cubicBezTo>
                  <a:cubicBezTo>
                    <a:pt x="10" y="11"/>
                    <a:pt x="10" y="11"/>
                    <a:pt x="10" y="11"/>
                  </a:cubicBezTo>
                  <a:cubicBezTo>
                    <a:pt x="10" y="12"/>
                    <a:pt x="10" y="13"/>
                    <a:pt x="9" y="14"/>
                  </a:cubicBezTo>
                  <a:cubicBezTo>
                    <a:pt x="9" y="14"/>
                    <a:pt x="8" y="14"/>
                    <a:pt x="8"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1" name="Freeform 49"/>
            <p:cNvSpPr>
              <a:spLocks/>
            </p:cNvSpPr>
            <p:nvPr/>
          </p:nvSpPr>
          <p:spPr bwMode="auto">
            <a:xfrm>
              <a:off x="4521893" y="3123764"/>
              <a:ext cx="30175" cy="43755"/>
            </a:xfrm>
            <a:custGeom>
              <a:avLst/>
              <a:gdLst>
                <a:gd name="T0" fmla="*/ 8 w 10"/>
                <a:gd name="T1" fmla="*/ 14 h 14"/>
                <a:gd name="T2" fmla="*/ 6 w 10"/>
                <a:gd name="T3" fmla="*/ 13 h 14"/>
                <a:gd name="T4" fmla="*/ 0 w 10"/>
                <a:gd name="T5" fmla="*/ 3 h 14"/>
                <a:gd name="T6" fmla="*/ 1 w 10"/>
                <a:gd name="T7" fmla="*/ 1 h 14"/>
                <a:gd name="T8" fmla="*/ 4 w 10"/>
                <a:gd name="T9" fmla="*/ 1 h 14"/>
                <a:gd name="T10" fmla="*/ 9 w 10"/>
                <a:gd name="T11" fmla="*/ 11 h 14"/>
                <a:gd name="T12" fmla="*/ 9 w 10"/>
                <a:gd name="T13" fmla="*/ 14 h 14"/>
                <a:gd name="T14" fmla="*/ 8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8" y="14"/>
                  </a:moveTo>
                  <a:cubicBezTo>
                    <a:pt x="7" y="14"/>
                    <a:pt x="6" y="14"/>
                    <a:pt x="6" y="13"/>
                  </a:cubicBezTo>
                  <a:cubicBezTo>
                    <a:pt x="0" y="3"/>
                    <a:pt x="0" y="3"/>
                    <a:pt x="0" y="3"/>
                  </a:cubicBezTo>
                  <a:cubicBezTo>
                    <a:pt x="0" y="3"/>
                    <a:pt x="0" y="1"/>
                    <a:pt x="1" y="1"/>
                  </a:cubicBezTo>
                  <a:cubicBezTo>
                    <a:pt x="2" y="0"/>
                    <a:pt x="3" y="1"/>
                    <a:pt x="4" y="1"/>
                  </a:cubicBezTo>
                  <a:cubicBezTo>
                    <a:pt x="9" y="11"/>
                    <a:pt x="9" y="11"/>
                    <a:pt x="9" y="11"/>
                  </a:cubicBezTo>
                  <a:cubicBezTo>
                    <a:pt x="10" y="12"/>
                    <a:pt x="10" y="13"/>
                    <a:pt x="9" y="14"/>
                  </a:cubicBezTo>
                  <a:cubicBezTo>
                    <a:pt x="8" y="14"/>
                    <a:pt x="8" y="14"/>
                    <a:pt x="8"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2" name="Freeform 50"/>
            <p:cNvSpPr>
              <a:spLocks/>
            </p:cNvSpPr>
            <p:nvPr/>
          </p:nvSpPr>
          <p:spPr bwMode="auto">
            <a:xfrm>
              <a:off x="4711998" y="3330466"/>
              <a:ext cx="46772" cy="30175"/>
            </a:xfrm>
            <a:custGeom>
              <a:avLst/>
              <a:gdLst>
                <a:gd name="T0" fmla="*/ 12 w 15"/>
                <a:gd name="T1" fmla="*/ 10 h 10"/>
                <a:gd name="T2" fmla="*/ 11 w 15"/>
                <a:gd name="T3" fmla="*/ 9 h 10"/>
                <a:gd name="T4" fmla="*/ 2 w 15"/>
                <a:gd name="T5" fmla="*/ 4 h 10"/>
                <a:gd name="T6" fmla="*/ 1 w 15"/>
                <a:gd name="T7" fmla="*/ 1 h 10"/>
                <a:gd name="T8" fmla="*/ 3 w 15"/>
                <a:gd name="T9" fmla="*/ 0 h 10"/>
                <a:gd name="T10" fmla="*/ 13 w 15"/>
                <a:gd name="T11" fmla="*/ 6 h 10"/>
                <a:gd name="T12" fmla="*/ 14 w 15"/>
                <a:gd name="T13" fmla="*/ 9 h 10"/>
                <a:gd name="T14" fmla="*/ 12 w 1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2" y="10"/>
                  </a:moveTo>
                  <a:cubicBezTo>
                    <a:pt x="12" y="10"/>
                    <a:pt x="12" y="10"/>
                    <a:pt x="11" y="9"/>
                  </a:cubicBezTo>
                  <a:cubicBezTo>
                    <a:pt x="2" y="4"/>
                    <a:pt x="2" y="4"/>
                    <a:pt x="2" y="4"/>
                  </a:cubicBezTo>
                  <a:cubicBezTo>
                    <a:pt x="1" y="3"/>
                    <a:pt x="0" y="2"/>
                    <a:pt x="1" y="1"/>
                  </a:cubicBezTo>
                  <a:cubicBezTo>
                    <a:pt x="1" y="0"/>
                    <a:pt x="3" y="0"/>
                    <a:pt x="3" y="0"/>
                  </a:cubicBezTo>
                  <a:cubicBezTo>
                    <a:pt x="13" y="6"/>
                    <a:pt x="13" y="6"/>
                    <a:pt x="13" y="6"/>
                  </a:cubicBezTo>
                  <a:cubicBezTo>
                    <a:pt x="14" y="7"/>
                    <a:pt x="15" y="8"/>
                    <a:pt x="14" y="9"/>
                  </a:cubicBezTo>
                  <a:cubicBezTo>
                    <a:pt x="14" y="9"/>
                    <a:pt x="13" y="10"/>
                    <a:pt x="12"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3" name="Freeform 51"/>
            <p:cNvSpPr>
              <a:spLocks/>
            </p:cNvSpPr>
            <p:nvPr/>
          </p:nvSpPr>
          <p:spPr bwMode="auto">
            <a:xfrm>
              <a:off x="4463051" y="3185624"/>
              <a:ext cx="42246" cy="27158"/>
            </a:xfrm>
            <a:custGeom>
              <a:avLst/>
              <a:gdLst>
                <a:gd name="T0" fmla="*/ 12 w 14"/>
                <a:gd name="T1" fmla="*/ 9 h 9"/>
                <a:gd name="T2" fmla="*/ 11 w 14"/>
                <a:gd name="T3" fmla="*/ 9 h 9"/>
                <a:gd name="T4" fmla="*/ 1 w 14"/>
                <a:gd name="T5" fmla="*/ 4 h 9"/>
                <a:gd name="T6" fmla="*/ 0 w 14"/>
                <a:gd name="T7" fmla="*/ 1 h 9"/>
                <a:gd name="T8" fmla="*/ 3 w 14"/>
                <a:gd name="T9" fmla="*/ 0 h 9"/>
                <a:gd name="T10" fmla="*/ 13 w 14"/>
                <a:gd name="T11" fmla="*/ 6 h 9"/>
                <a:gd name="T12" fmla="*/ 13 w 14"/>
                <a:gd name="T13" fmla="*/ 8 h 9"/>
                <a:gd name="T14" fmla="*/ 12 w 14"/>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12" y="9"/>
                  </a:moveTo>
                  <a:cubicBezTo>
                    <a:pt x="11" y="9"/>
                    <a:pt x="11" y="9"/>
                    <a:pt x="11" y="9"/>
                  </a:cubicBezTo>
                  <a:cubicBezTo>
                    <a:pt x="1" y="4"/>
                    <a:pt x="1" y="4"/>
                    <a:pt x="1" y="4"/>
                  </a:cubicBezTo>
                  <a:cubicBezTo>
                    <a:pt x="0" y="3"/>
                    <a:pt x="0" y="2"/>
                    <a:pt x="0" y="1"/>
                  </a:cubicBezTo>
                  <a:cubicBezTo>
                    <a:pt x="1" y="0"/>
                    <a:pt x="2" y="0"/>
                    <a:pt x="3" y="0"/>
                  </a:cubicBezTo>
                  <a:cubicBezTo>
                    <a:pt x="13" y="6"/>
                    <a:pt x="13" y="6"/>
                    <a:pt x="13" y="6"/>
                  </a:cubicBezTo>
                  <a:cubicBezTo>
                    <a:pt x="13" y="6"/>
                    <a:pt x="14" y="8"/>
                    <a:pt x="13" y="8"/>
                  </a:cubicBezTo>
                  <a:cubicBezTo>
                    <a:pt x="13" y="9"/>
                    <a:pt x="12" y="9"/>
                    <a:pt x="1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4" name="Freeform 52"/>
            <p:cNvSpPr>
              <a:spLocks/>
            </p:cNvSpPr>
            <p:nvPr/>
          </p:nvSpPr>
          <p:spPr bwMode="auto">
            <a:xfrm>
              <a:off x="4731613" y="3265589"/>
              <a:ext cx="45263" cy="12070"/>
            </a:xfrm>
            <a:custGeom>
              <a:avLst/>
              <a:gdLst>
                <a:gd name="T0" fmla="*/ 13 w 15"/>
                <a:gd name="T1" fmla="*/ 4 h 4"/>
                <a:gd name="T2" fmla="*/ 13 w 15"/>
                <a:gd name="T3" fmla="*/ 4 h 4"/>
                <a:gd name="T4" fmla="*/ 2 w 15"/>
                <a:gd name="T5" fmla="*/ 4 h 4"/>
                <a:gd name="T6" fmla="*/ 0 w 15"/>
                <a:gd name="T7" fmla="*/ 2 h 4"/>
                <a:gd name="T8" fmla="*/ 2 w 15"/>
                <a:gd name="T9" fmla="*/ 0 h 4"/>
                <a:gd name="T10" fmla="*/ 2 w 15"/>
                <a:gd name="T11" fmla="*/ 0 h 4"/>
                <a:gd name="T12" fmla="*/ 13 w 15"/>
                <a:gd name="T13" fmla="*/ 0 h 4"/>
                <a:gd name="T14" fmla="*/ 15 w 15"/>
                <a:gd name="T15" fmla="*/ 2 h 4"/>
                <a:gd name="T16" fmla="*/ 13 w 15"/>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
                  <a:moveTo>
                    <a:pt x="13" y="4"/>
                  </a:moveTo>
                  <a:cubicBezTo>
                    <a:pt x="13" y="4"/>
                    <a:pt x="13" y="4"/>
                    <a:pt x="13" y="4"/>
                  </a:cubicBezTo>
                  <a:cubicBezTo>
                    <a:pt x="2" y="4"/>
                    <a:pt x="2" y="4"/>
                    <a:pt x="2" y="4"/>
                  </a:cubicBezTo>
                  <a:cubicBezTo>
                    <a:pt x="1" y="4"/>
                    <a:pt x="0" y="3"/>
                    <a:pt x="0" y="2"/>
                  </a:cubicBezTo>
                  <a:cubicBezTo>
                    <a:pt x="0" y="1"/>
                    <a:pt x="1" y="0"/>
                    <a:pt x="2" y="0"/>
                  </a:cubicBezTo>
                  <a:cubicBezTo>
                    <a:pt x="2" y="0"/>
                    <a:pt x="2" y="0"/>
                    <a:pt x="2" y="0"/>
                  </a:cubicBezTo>
                  <a:cubicBezTo>
                    <a:pt x="13" y="0"/>
                    <a:pt x="13" y="0"/>
                    <a:pt x="13" y="0"/>
                  </a:cubicBezTo>
                  <a:cubicBezTo>
                    <a:pt x="15" y="0"/>
                    <a:pt x="15" y="1"/>
                    <a:pt x="15" y="2"/>
                  </a:cubicBezTo>
                  <a:cubicBezTo>
                    <a:pt x="15" y="3"/>
                    <a:pt x="15" y="4"/>
                    <a:pt x="1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5" name="Freeform 53"/>
            <p:cNvSpPr>
              <a:spLocks/>
            </p:cNvSpPr>
            <p:nvPr/>
          </p:nvSpPr>
          <p:spPr bwMode="auto">
            <a:xfrm>
              <a:off x="4440419" y="3265589"/>
              <a:ext cx="46772" cy="12070"/>
            </a:xfrm>
            <a:custGeom>
              <a:avLst/>
              <a:gdLst>
                <a:gd name="T0" fmla="*/ 13 w 15"/>
                <a:gd name="T1" fmla="*/ 4 h 4"/>
                <a:gd name="T2" fmla="*/ 13 w 15"/>
                <a:gd name="T3" fmla="*/ 4 h 4"/>
                <a:gd name="T4" fmla="*/ 2 w 15"/>
                <a:gd name="T5" fmla="*/ 4 h 4"/>
                <a:gd name="T6" fmla="*/ 0 w 15"/>
                <a:gd name="T7" fmla="*/ 2 h 4"/>
                <a:gd name="T8" fmla="*/ 2 w 15"/>
                <a:gd name="T9" fmla="*/ 0 h 4"/>
                <a:gd name="T10" fmla="*/ 2 w 15"/>
                <a:gd name="T11" fmla="*/ 0 h 4"/>
                <a:gd name="T12" fmla="*/ 13 w 15"/>
                <a:gd name="T13" fmla="*/ 0 h 4"/>
                <a:gd name="T14" fmla="*/ 15 w 15"/>
                <a:gd name="T15" fmla="*/ 2 h 4"/>
                <a:gd name="T16" fmla="*/ 13 w 15"/>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
                  <a:moveTo>
                    <a:pt x="13" y="4"/>
                  </a:moveTo>
                  <a:cubicBezTo>
                    <a:pt x="13" y="4"/>
                    <a:pt x="13" y="4"/>
                    <a:pt x="13" y="4"/>
                  </a:cubicBezTo>
                  <a:cubicBezTo>
                    <a:pt x="2" y="4"/>
                    <a:pt x="2" y="4"/>
                    <a:pt x="2" y="4"/>
                  </a:cubicBezTo>
                  <a:cubicBezTo>
                    <a:pt x="1" y="4"/>
                    <a:pt x="0" y="3"/>
                    <a:pt x="0" y="2"/>
                  </a:cubicBezTo>
                  <a:cubicBezTo>
                    <a:pt x="0" y="1"/>
                    <a:pt x="1" y="0"/>
                    <a:pt x="2" y="0"/>
                  </a:cubicBezTo>
                  <a:cubicBezTo>
                    <a:pt x="2" y="0"/>
                    <a:pt x="2" y="0"/>
                    <a:pt x="2" y="0"/>
                  </a:cubicBezTo>
                  <a:cubicBezTo>
                    <a:pt x="13" y="0"/>
                    <a:pt x="13" y="0"/>
                    <a:pt x="13" y="0"/>
                  </a:cubicBezTo>
                  <a:cubicBezTo>
                    <a:pt x="14" y="0"/>
                    <a:pt x="15" y="1"/>
                    <a:pt x="15" y="2"/>
                  </a:cubicBezTo>
                  <a:cubicBezTo>
                    <a:pt x="15" y="3"/>
                    <a:pt x="14" y="4"/>
                    <a:pt x="1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6" name="Freeform 54"/>
            <p:cNvSpPr>
              <a:spLocks/>
            </p:cNvSpPr>
            <p:nvPr/>
          </p:nvSpPr>
          <p:spPr bwMode="auto">
            <a:xfrm>
              <a:off x="4711998" y="3185624"/>
              <a:ext cx="46772" cy="27158"/>
            </a:xfrm>
            <a:custGeom>
              <a:avLst/>
              <a:gdLst>
                <a:gd name="T0" fmla="*/ 2 w 15"/>
                <a:gd name="T1" fmla="*/ 9 h 9"/>
                <a:gd name="T2" fmla="*/ 1 w 15"/>
                <a:gd name="T3" fmla="*/ 8 h 9"/>
                <a:gd name="T4" fmla="*/ 2 w 15"/>
                <a:gd name="T5" fmla="*/ 6 h 9"/>
                <a:gd name="T6" fmla="*/ 11 w 15"/>
                <a:gd name="T7" fmla="*/ 0 h 9"/>
                <a:gd name="T8" fmla="*/ 14 w 15"/>
                <a:gd name="T9" fmla="*/ 1 h 9"/>
                <a:gd name="T10" fmla="*/ 13 w 15"/>
                <a:gd name="T11" fmla="*/ 4 h 9"/>
                <a:gd name="T12" fmla="*/ 3 w 15"/>
                <a:gd name="T13" fmla="*/ 9 h 9"/>
                <a:gd name="T14" fmla="*/ 2 w 15"/>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9">
                  <a:moveTo>
                    <a:pt x="2" y="9"/>
                  </a:moveTo>
                  <a:cubicBezTo>
                    <a:pt x="2" y="9"/>
                    <a:pt x="1" y="9"/>
                    <a:pt x="1" y="8"/>
                  </a:cubicBezTo>
                  <a:cubicBezTo>
                    <a:pt x="0" y="8"/>
                    <a:pt x="1" y="6"/>
                    <a:pt x="2" y="6"/>
                  </a:cubicBezTo>
                  <a:cubicBezTo>
                    <a:pt x="11" y="0"/>
                    <a:pt x="11" y="0"/>
                    <a:pt x="11" y="0"/>
                  </a:cubicBezTo>
                  <a:cubicBezTo>
                    <a:pt x="12" y="0"/>
                    <a:pt x="13" y="0"/>
                    <a:pt x="14" y="1"/>
                  </a:cubicBezTo>
                  <a:cubicBezTo>
                    <a:pt x="15" y="2"/>
                    <a:pt x="14" y="3"/>
                    <a:pt x="13" y="4"/>
                  </a:cubicBezTo>
                  <a:cubicBezTo>
                    <a:pt x="3" y="9"/>
                    <a:pt x="3" y="9"/>
                    <a:pt x="3" y="9"/>
                  </a:cubicBezTo>
                  <a:cubicBezTo>
                    <a:pt x="3" y="9"/>
                    <a:pt x="3" y="9"/>
                    <a:pt x="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7" name="Freeform 55"/>
            <p:cNvSpPr>
              <a:spLocks/>
            </p:cNvSpPr>
            <p:nvPr/>
          </p:nvSpPr>
          <p:spPr bwMode="auto">
            <a:xfrm>
              <a:off x="4463051" y="3330466"/>
              <a:ext cx="42246" cy="30175"/>
            </a:xfrm>
            <a:custGeom>
              <a:avLst/>
              <a:gdLst>
                <a:gd name="T0" fmla="*/ 2 w 14"/>
                <a:gd name="T1" fmla="*/ 10 h 10"/>
                <a:gd name="T2" fmla="*/ 0 w 14"/>
                <a:gd name="T3" fmla="*/ 9 h 10"/>
                <a:gd name="T4" fmla="*/ 1 w 14"/>
                <a:gd name="T5" fmla="*/ 6 h 10"/>
                <a:gd name="T6" fmla="*/ 11 w 14"/>
                <a:gd name="T7" fmla="*/ 0 h 10"/>
                <a:gd name="T8" fmla="*/ 13 w 14"/>
                <a:gd name="T9" fmla="*/ 1 h 10"/>
                <a:gd name="T10" fmla="*/ 13 w 14"/>
                <a:gd name="T11" fmla="*/ 4 h 10"/>
                <a:gd name="T12" fmla="*/ 3 w 14"/>
                <a:gd name="T13" fmla="*/ 9 h 10"/>
                <a:gd name="T14" fmla="*/ 2 w 14"/>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0">
                  <a:moveTo>
                    <a:pt x="2" y="10"/>
                  </a:moveTo>
                  <a:cubicBezTo>
                    <a:pt x="1" y="10"/>
                    <a:pt x="0" y="9"/>
                    <a:pt x="0" y="9"/>
                  </a:cubicBezTo>
                  <a:cubicBezTo>
                    <a:pt x="0" y="8"/>
                    <a:pt x="0" y="7"/>
                    <a:pt x="1" y="6"/>
                  </a:cubicBezTo>
                  <a:cubicBezTo>
                    <a:pt x="11" y="0"/>
                    <a:pt x="11" y="0"/>
                    <a:pt x="11" y="0"/>
                  </a:cubicBezTo>
                  <a:cubicBezTo>
                    <a:pt x="12" y="0"/>
                    <a:pt x="13" y="0"/>
                    <a:pt x="13" y="1"/>
                  </a:cubicBezTo>
                  <a:cubicBezTo>
                    <a:pt x="14" y="2"/>
                    <a:pt x="13" y="3"/>
                    <a:pt x="13" y="4"/>
                  </a:cubicBezTo>
                  <a:cubicBezTo>
                    <a:pt x="3" y="9"/>
                    <a:pt x="3" y="9"/>
                    <a:pt x="3" y="9"/>
                  </a:cubicBezTo>
                  <a:cubicBezTo>
                    <a:pt x="2" y="10"/>
                    <a:pt x="2" y="10"/>
                    <a:pt x="2"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8" name="Freeform 56"/>
            <p:cNvSpPr>
              <a:spLocks/>
            </p:cNvSpPr>
            <p:nvPr/>
          </p:nvSpPr>
          <p:spPr bwMode="auto">
            <a:xfrm>
              <a:off x="4666735" y="3123764"/>
              <a:ext cx="30175" cy="43755"/>
            </a:xfrm>
            <a:custGeom>
              <a:avLst/>
              <a:gdLst>
                <a:gd name="T0" fmla="*/ 2 w 10"/>
                <a:gd name="T1" fmla="*/ 14 h 14"/>
                <a:gd name="T2" fmla="*/ 1 w 10"/>
                <a:gd name="T3" fmla="*/ 14 h 14"/>
                <a:gd name="T4" fmla="*/ 1 w 10"/>
                <a:gd name="T5" fmla="*/ 11 h 14"/>
                <a:gd name="T6" fmla="*/ 6 w 10"/>
                <a:gd name="T7" fmla="*/ 1 h 14"/>
                <a:gd name="T8" fmla="*/ 9 w 10"/>
                <a:gd name="T9" fmla="*/ 1 h 14"/>
                <a:gd name="T10" fmla="*/ 10 w 10"/>
                <a:gd name="T11" fmla="*/ 3 h 14"/>
                <a:gd name="T12" fmla="*/ 4 w 10"/>
                <a:gd name="T13" fmla="*/ 13 h 14"/>
                <a:gd name="T14" fmla="*/ 2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2" y="14"/>
                  </a:moveTo>
                  <a:cubicBezTo>
                    <a:pt x="2" y="14"/>
                    <a:pt x="2" y="14"/>
                    <a:pt x="1" y="14"/>
                  </a:cubicBezTo>
                  <a:cubicBezTo>
                    <a:pt x="0" y="13"/>
                    <a:pt x="0" y="12"/>
                    <a:pt x="1" y="11"/>
                  </a:cubicBezTo>
                  <a:cubicBezTo>
                    <a:pt x="6" y="1"/>
                    <a:pt x="6" y="1"/>
                    <a:pt x="6" y="1"/>
                  </a:cubicBezTo>
                  <a:cubicBezTo>
                    <a:pt x="7" y="1"/>
                    <a:pt x="8" y="0"/>
                    <a:pt x="9" y="1"/>
                  </a:cubicBezTo>
                  <a:cubicBezTo>
                    <a:pt x="10" y="1"/>
                    <a:pt x="10" y="3"/>
                    <a:pt x="10" y="3"/>
                  </a:cubicBezTo>
                  <a:cubicBezTo>
                    <a:pt x="4" y="13"/>
                    <a:pt x="4" y="13"/>
                    <a:pt x="4" y="13"/>
                  </a:cubicBezTo>
                  <a:cubicBezTo>
                    <a:pt x="4" y="14"/>
                    <a:pt x="3" y="14"/>
                    <a:pt x="2"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9" name="Freeform 57"/>
            <p:cNvSpPr>
              <a:spLocks/>
            </p:cNvSpPr>
            <p:nvPr/>
          </p:nvSpPr>
          <p:spPr bwMode="auto">
            <a:xfrm>
              <a:off x="4521893" y="3377238"/>
              <a:ext cx="30175" cy="42246"/>
            </a:xfrm>
            <a:custGeom>
              <a:avLst/>
              <a:gdLst>
                <a:gd name="T0" fmla="*/ 2 w 10"/>
                <a:gd name="T1" fmla="*/ 14 h 14"/>
                <a:gd name="T2" fmla="*/ 1 w 10"/>
                <a:gd name="T3" fmla="*/ 14 h 14"/>
                <a:gd name="T4" fmla="*/ 0 w 10"/>
                <a:gd name="T5" fmla="*/ 11 h 14"/>
                <a:gd name="T6" fmla="*/ 6 w 10"/>
                <a:gd name="T7" fmla="*/ 1 h 14"/>
                <a:gd name="T8" fmla="*/ 9 w 10"/>
                <a:gd name="T9" fmla="*/ 1 h 14"/>
                <a:gd name="T10" fmla="*/ 9 w 10"/>
                <a:gd name="T11" fmla="*/ 3 h 14"/>
                <a:gd name="T12" fmla="*/ 4 w 10"/>
                <a:gd name="T13" fmla="*/ 13 h 14"/>
                <a:gd name="T14" fmla="*/ 2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2" y="14"/>
                  </a:moveTo>
                  <a:cubicBezTo>
                    <a:pt x="2" y="14"/>
                    <a:pt x="1" y="14"/>
                    <a:pt x="1" y="14"/>
                  </a:cubicBezTo>
                  <a:cubicBezTo>
                    <a:pt x="0" y="13"/>
                    <a:pt x="0" y="12"/>
                    <a:pt x="0" y="11"/>
                  </a:cubicBezTo>
                  <a:cubicBezTo>
                    <a:pt x="6" y="1"/>
                    <a:pt x="6" y="1"/>
                    <a:pt x="6" y="1"/>
                  </a:cubicBezTo>
                  <a:cubicBezTo>
                    <a:pt x="7" y="0"/>
                    <a:pt x="8" y="0"/>
                    <a:pt x="9" y="1"/>
                  </a:cubicBezTo>
                  <a:cubicBezTo>
                    <a:pt x="10" y="1"/>
                    <a:pt x="10" y="2"/>
                    <a:pt x="9" y="3"/>
                  </a:cubicBezTo>
                  <a:cubicBezTo>
                    <a:pt x="4" y="13"/>
                    <a:pt x="4" y="13"/>
                    <a:pt x="4" y="13"/>
                  </a:cubicBezTo>
                  <a:cubicBezTo>
                    <a:pt x="3" y="14"/>
                    <a:pt x="3" y="14"/>
                    <a:pt x="2"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0" name="Freeform 58"/>
            <p:cNvSpPr>
              <a:spLocks noEditPoints="1"/>
            </p:cNvSpPr>
            <p:nvPr/>
          </p:nvSpPr>
          <p:spPr bwMode="auto">
            <a:xfrm>
              <a:off x="4360455" y="3025694"/>
              <a:ext cx="497895" cy="493369"/>
            </a:xfrm>
            <a:custGeom>
              <a:avLst/>
              <a:gdLst>
                <a:gd name="T0" fmla="*/ 81 w 161"/>
                <a:gd name="T1" fmla="*/ 160 h 160"/>
                <a:gd name="T2" fmla="*/ 0 w 161"/>
                <a:gd name="T3" fmla="*/ 80 h 160"/>
                <a:gd name="T4" fmla="*/ 81 w 161"/>
                <a:gd name="T5" fmla="*/ 0 h 160"/>
                <a:gd name="T6" fmla="*/ 161 w 161"/>
                <a:gd name="T7" fmla="*/ 80 h 160"/>
                <a:gd name="T8" fmla="*/ 81 w 161"/>
                <a:gd name="T9" fmla="*/ 160 h 160"/>
                <a:gd name="T10" fmla="*/ 81 w 161"/>
                <a:gd name="T11" fmla="*/ 10 h 160"/>
                <a:gd name="T12" fmla="*/ 11 w 161"/>
                <a:gd name="T13" fmla="*/ 80 h 160"/>
                <a:gd name="T14" fmla="*/ 81 w 161"/>
                <a:gd name="T15" fmla="*/ 150 h 160"/>
                <a:gd name="T16" fmla="*/ 150 w 161"/>
                <a:gd name="T17" fmla="*/ 80 h 160"/>
                <a:gd name="T18" fmla="*/ 81 w 161"/>
                <a:gd name="T19" fmla="*/ 1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160">
                  <a:moveTo>
                    <a:pt x="81" y="160"/>
                  </a:moveTo>
                  <a:cubicBezTo>
                    <a:pt x="36" y="160"/>
                    <a:pt x="0" y="124"/>
                    <a:pt x="0" y="80"/>
                  </a:cubicBezTo>
                  <a:cubicBezTo>
                    <a:pt x="0" y="36"/>
                    <a:pt x="36" y="0"/>
                    <a:pt x="81" y="0"/>
                  </a:cubicBezTo>
                  <a:cubicBezTo>
                    <a:pt x="125" y="0"/>
                    <a:pt x="161" y="36"/>
                    <a:pt x="161" y="80"/>
                  </a:cubicBezTo>
                  <a:cubicBezTo>
                    <a:pt x="161" y="124"/>
                    <a:pt x="125" y="160"/>
                    <a:pt x="81" y="160"/>
                  </a:cubicBezTo>
                  <a:close/>
                  <a:moveTo>
                    <a:pt x="81" y="10"/>
                  </a:moveTo>
                  <a:cubicBezTo>
                    <a:pt x="42" y="10"/>
                    <a:pt x="11" y="42"/>
                    <a:pt x="11" y="80"/>
                  </a:cubicBezTo>
                  <a:cubicBezTo>
                    <a:pt x="11" y="119"/>
                    <a:pt x="42" y="150"/>
                    <a:pt x="81" y="150"/>
                  </a:cubicBezTo>
                  <a:cubicBezTo>
                    <a:pt x="119" y="150"/>
                    <a:pt x="150" y="119"/>
                    <a:pt x="150" y="80"/>
                  </a:cubicBezTo>
                  <a:cubicBezTo>
                    <a:pt x="150" y="42"/>
                    <a:pt x="119" y="10"/>
                    <a:pt x="81"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1" name="Freeform 59"/>
            <p:cNvSpPr>
              <a:spLocks noEditPoints="1"/>
            </p:cNvSpPr>
            <p:nvPr/>
          </p:nvSpPr>
          <p:spPr bwMode="auto">
            <a:xfrm>
              <a:off x="4407226" y="3070957"/>
              <a:ext cx="404351" cy="404351"/>
            </a:xfrm>
            <a:custGeom>
              <a:avLst/>
              <a:gdLst>
                <a:gd name="T0" fmla="*/ 66 w 131"/>
                <a:gd name="T1" fmla="*/ 131 h 131"/>
                <a:gd name="T2" fmla="*/ 0 w 131"/>
                <a:gd name="T3" fmla="*/ 65 h 131"/>
                <a:gd name="T4" fmla="*/ 66 w 131"/>
                <a:gd name="T5" fmla="*/ 0 h 131"/>
                <a:gd name="T6" fmla="*/ 131 w 131"/>
                <a:gd name="T7" fmla="*/ 65 h 131"/>
                <a:gd name="T8" fmla="*/ 66 w 131"/>
                <a:gd name="T9" fmla="*/ 131 h 131"/>
                <a:gd name="T10" fmla="*/ 66 w 131"/>
                <a:gd name="T11" fmla="*/ 2 h 131"/>
                <a:gd name="T12" fmla="*/ 3 w 131"/>
                <a:gd name="T13" fmla="*/ 65 h 131"/>
                <a:gd name="T14" fmla="*/ 66 w 131"/>
                <a:gd name="T15" fmla="*/ 128 h 131"/>
                <a:gd name="T16" fmla="*/ 128 w 131"/>
                <a:gd name="T17" fmla="*/ 65 h 131"/>
                <a:gd name="T18" fmla="*/ 66 w 131"/>
                <a:gd name="T19"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31">
                  <a:moveTo>
                    <a:pt x="66" y="131"/>
                  </a:moveTo>
                  <a:cubicBezTo>
                    <a:pt x="29" y="131"/>
                    <a:pt x="0" y="101"/>
                    <a:pt x="0" y="65"/>
                  </a:cubicBezTo>
                  <a:cubicBezTo>
                    <a:pt x="0" y="29"/>
                    <a:pt x="29" y="0"/>
                    <a:pt x="66" y="0"/>
                  </a:cubicBezTo>
                  <a:cubicBezTo>
                    <a:pt x="102" y="0"/>
                    <a:pt x="131" y="29"/>
                    <a:pt x="131" y="65"/>
                  </a:cubicBezTo>
                  <a:cubicBezTo>
                    <a:pt x="131" y="101"/>
                    <a:pt x="102" y="131"/>
                    <a:pt x="66" y="131"/>
                  </a:cubicBezTo>
                  <a:close/>
                  <a:moveTo>
                    <a:pt x="66" y="2"/>
                  </a:moveTo>
                  <a:cubicBezTo>
                    <a:pt x="31" y="2"/>
                    <a:pt x="3" y="31"/>
                    <a:pt x="3" y="65"/>
                  </a:cubicBezTo>
                  <a:cubicBezTo>
                    <a:pt x="3" y="100"/>
                    <a:pt x="31" y="128"/>
                    <a:pt x="66" y="128"/>
                  </a:cubicBezTo>
                  <a:cubicBezTo>
                    <a:pt x="100" y="128"/>
                    <a:pt x="128" y="100"/>
                    <a:pt x="128" y="65"/>
                  </a:cubicBezTo>
                  <a:cubicBezTo>
                    <a:pt x="128" y="31"/>
                    <a:pt x="100" y="2"/>
                    <a:pt x="6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2" name="Freeform 60"/>
            <p:cNvSpPr>
              <a:spLocks/>
            </p:cNvSpPr>
            <p:nvPr/>
          </p:nvSpPr>
          <p:spPr bwMode="auto">
            <a:xfrm>
              <a:off x="4598841" y="3161484"/>
              <a:ext cx="18105" cy="110141"/>
            </a:xfrm>
            <a:custGeom>
              <a:avLst/>
              <a:gdLst>
                <a:gd name="T0" fmla="*/ 3 w 6"/>
                <a:gd name="T1" fmla="*/ 36 h 36"/>
                <a:gd name="T2" fmla="*/ 0 w 6"/>
                <a:gd name="T3" fmla="*/ 33 h 36"/>
                <a:gd name="T4" fmla="*/ 0 w 6"/>
                <a:gd name="T5" fmla="*/ 2 h 36"/>
                <a:gd name="T6" fmla="*/ 3 w 6"/>
                <a:gd name="T7" fmla="*/ 0 h 36"/>
                <a:gd name="T8" fmla="*/ 6 w 6"/>
                <a:gd name="T9" fmla="*/ 2 h 36"/>
                <a:gd name="T10" fmla="*/ 6 w 6"/>
                <a:gd name="T11" fmla="*/ 33 h 36"/>
                <a:gd name="T12" fmla="*/ 3 w 6"/>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6" h="36">
                  <a:moveTo>
                    <a:pt x="3" y="36"/>
                  </a:moveTo>
                  <a:cubicBezTo>
                    <a:pt x="2" y="36"/>
                    <a:pt x="0" y="34"/>
                    <a:pt x="0" y="33"/>
                  </a:cubicBezTo>
                  <a:cubicBezTo>
                    <a:pt x="0" y="2"/>
                    <a:pt x="0" y="2"/>
                    <a:pt x="0" y="2"/>
                  </a:cubicBezTo>
                  <a:cubicBezTo>
                    <a:pt x="0" y="1"/>
                    <a:pt x="2" y="0"/>
                    <a:pt x="3" y="0"/>
                  </a:cubicBezTo>
                  <a:cubicBezTo>
                    <a:pt x="4" y="0"/>
                    <a:pt x="6" y="1"/>
                    <a:pt x="6" y="2"/>
                  </a:cubicBezTo>
                  <a:cubicBezTo>
                    <a:pt x="6" y="33"/>
                    <a:pt x="6" y="33"/>
                    <a:pt x="6" y="33"/>
                  </a:cubicBezTo>
                  <a:cubicBezTo>
                    <a:pt x="6" y="34"/>
                    <a:pt x="4" y="36"/>
                    <a:pt x="3"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3" name="Freeform 61"/>
            <p:cNvSpPr>
              <a:spLocks/>
            </p:cNvSpPr>
            <p:nvPr/>
          </p:nvSpPr>
          <p:spPr bwMode="auto">
            <a:xfrm>
              <a:off x="4604876" y="3262571"/>
              <a:ext cx="101088" cy="15088"/>
            </a:xfrm>
            <a:custGeom>
              <a:avLst/>
              <a:gdLst>
                <a:gd name="T0" fmla="*/ 30 w 33"/>
                <a:gd name="T1" fmla="*/ 5 h 5"/>
                <a:gd name="T2" fmla="*/ 3 w 33"/>
                <a:gd name="T3" fmla="*/ 5 h 5"/>
                <a:gd name="T4" fmla="*/ 0 w 33"/>
                <a:gd name="T5" fmla="*/ 3 h 5"/>
                <a:gd name="T6" fmla="*/ 3 w 33"/>
                <a:gd name="T7" fmla="*/ 0 h 5"/>
                <a:gd name="T8" fmla="*/ 30 w 33"/>
                <a:gd name="T9" fmla="*/ 0 h 5"/>
                <a:gd name="T10" fmla="*/ 33 w 33"/>
                <a:gd name="T11" fmla="*/ 3 h 5"/>
                <a:gd name="T12" fmla="*/ 30 w 3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3" h="5">
                  <a:moveTo>
                    <a:pt x="30" y="5"/>
                  </a:moveTo>
                  <a:cubicBezTo>
                    <a:pt x="3" y="5"/>
                    <a:pt x="3" y="5"/>
                    <a:pt x="3" y="5"/>
                  </a:cubicBezTo>
                  <a:cubicBezTo>
                    <a:pt x="1" y="5"/>
                    <a:pt x="0" y="4"/>
                    <a:pt x="0" y="3"/>
                  </a:cubicBezTo>
                  <a:cubicBezTo>
                    <a:pt x="0" y="1"/>
                    <a:pt x="1" y="0"/>
                    <a:pt x="3" y="0"/>
                  </a:cubicBezTo>
                  <a:cubicBezTo>
                    <a:pt x="30" y="0"/>
                    <a:pt x="30" y="0"/>
                    <a:pt x="30" y="0"/>
                  </a:cubicBezTo>
                  <a:cubicBezTo>
                    <a:pt x="32" y="0"/>
                    <a:pt x="33" y="1"/>
                    <a:pt x="33" y="3"/>
                  </a:cubicBezTo>
                  <a:cubicBezTo>
                    <a:pt x="33" y="4"/>
                    <a:pt x="32" y="5"/>
                    <a:pt x="3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4" name="Oval 62"/>
            <p:cNvSpPr>
              <a:spLocks noChangeArrowheads="1"/>
            </p:cNvSpPr>
            <p:nvPr/>
          </p:nvSpPr>
          <p:spPr bwMode="auto">
            <a:xfrm>
              <a:off x="4589788" y="3253518"/>
              <a:ext cx="36211" cy="3621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grpSp>
        <p:nvGrpSpPr>
          <p:cNvPr id="185" name="calculator"/>
          <p:cNvGrpSpPr/>
          <p:nvPr/>
        </p:nvGrpSpPr>
        <p:grpSpPr>
          <a:xfrm>
            <a:off x="1048110" y="944064"/>
            <a:ext cx="274597" cy="484316"/>
            <a:chOff x="2774735" y="735378"/>
            <a:chExt cx="274597" cy="484316"/>
          </a:xfrm>
        </p:grpSpPr>
        <p:sp>
          <p:nvSpPr>
            <p:cNvPr id="186" name="Freeform 63"/>
            <p:cNvSpPr>
              <a:spLocks/>
            </p:cNvSpPr>
            <p:nvPr/>
          </p:nvSpPr>
          <p:spPr bwMode="auto">
            <a:xfrm>
              <a:off x="2780770" y="741413"/>
              <a:ext cx="262526" cy="472246"/>
            </a:xfrm>
            <a:custGeom>
              <a:avLst/>
              <a:gdLst>
                <a:gd name="T0" fmla="*/ 85 w 85"/>
                <a:gd name="T1" fmla="*/ 142 h 153"/>
                <a:gd name="T2" fmla="*/ 74 w 85"/>
                <a:gd name="T3" fmla="*/ 153 h 153"/>
                <a:gd name="T4" fmla="*/ 11 w 85"/>
                <a:gd name="T5" fmla="*/ 153 h 153"/>
                <a:gd name="T6" fmla="*/ 0 w 85"/>
                <a:gd name="T7" fmla="*/ 142 h 153"/>
                <a:gd name="T8" fmla="*/ 0 w 85"/>
                <a:gd name="T9" fmla="*/ 11 h 153"/>
                <a:gd name="T10" fmla="*/ 11 w 85"/>
                <a:gd name="T11" fmla="*/ 0 h 153"/>
                <a:gd name="T12" fmla="*/ 74 w 85"/>
                <a:gd name="T13" fmla="*/ 0 h 153"/>
                <a:gd name="T14" fmla="*/ 85 w 85"/>
                <a:gd name="T15" fmla="*/ 11 h 153"/>
                <a:gd name="T16" fmla="*/ 85 w 85"/>
                <a:gd name="T17" fmla="*/ 14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53">
                  <a:moveTo>
                    <a:pt x="85" y="142"/>
                  </a:moveTo>
                  <a:cubicBezTo>
                    <a:pt x="85" y="148"/>
                    <a:pt x="80" y="153"/>
                    <a:pt x="74" y="153"/>
                  </a:cubicBezTo>
                  <a:cubicBezTo>
                    <a:pt x="11" y="153"/>
                    <a:pt x="11" y="153"/>
                    <a:pt x="11" y="153"/>
                  </a:cubicBezTo>
                  <a:cubicBezTo>
                    <a:pt x="5" y="153"/>
                    <a:pt x="0" y="148"/>
                    <a:pt x="0" y="142"/>
                  </a:cubicBezTo>
                  <a:cubicBezTo>
                    <a:pt x="0" y="11"/>
                    <a:pt x="0" y="11"/>
                    <a:pt x="0" y="11"/>
                  </a:cubicBezTo>
                  <a:cubicBezTo>
                    <a:pt x="0" y="5"/>
                    <a:pt x="5" y="0"/>
                    <a:pt x="11" y="0"/>
                  </a:cubicBezTo>
                  <a:cubicBezTo>
                    <a:pt x="74" y="0"/>
                    <a:pt x="74" y="0"/>
                    <a:pt x="74" y="0"/>
                  </a:cubicBezTo>
                  <a:cubicBezTo>
                    <a:pt x="80" y="0"/>
                    <a:pt x="85" y="5"/>
                    <a:pt x="85" y="11"/>
                  </a:cubicBezTo>
                  <a:lnTo>
                    <a:pt x="85" y="142"/>
                  </a:ln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7" name="Freeform 64"/>
            <p:cNvSpPr>
              <a:spLocks noEditPoints="1"/>
            </p:cNvSpPr>
            <p:nvPr/>
          </p:nvSpPr>
          <p:spPr bwMode="auto">
            <a:xfrm>
              <a:off x="2774735" y="735378"/>
              <a:ext cx="274597" cy="484316"/>
            </a:xfrm>
            <a:custGeom>
              <a:avLst/>
              <a:gdLst>
                <a:gd name="T0" fmla="*/ 76 w 89"/>
                <a:gd name="T1" fmla="*/ 157 h 157"/>
                <a:gd name="T2" fmla="*/ 13 w 89"/>
                <a:gd name="T3" fmla="*/ 157 h 157"/>
                <a:gd name="T4" fmla="*/ 0 w 89"/>
                <a:gd name="T5" fmla="*/ 144 h 157"/>
                <a:gd name="T6" fmla="*/ 0 w 89"/>
                <a:gd name="T7" fmla="*/ 13 h 157"/>
                <a:gd name="T8" fmla="*/ 13 w 89"/>
                <a:gd name="T9" fmla="*/ 0 h 157"/>
                <a:gd name="T10" fmla="*/ 76 w 89"/>
                <a:gd name="T11" fmla="*/ 0 h 157"/>
                <a:gd name="T12" fmla="*/ 89 w 89"/>
                <a:gd name="T13" fmla="*/ 13 h 157"/>
                <a:gd name="T14" fmla="*/ 89 w 89"/>
                <a:gd name="T15" fmla="*/ 144 h 157"/>
                <a:gd name="T16" fmla="*/ 76 w 89"/>
                <a:gd name="T17" fmla="*/ 157 h 157"/>
                <a:gd name="T18" fmla="*/ 13 w 89"/>
                <a:gd name="T19" fmla="*/ 4 h 157"/>
                <a:gd name="T20" fmla="*/ 4 w 89"/>
                <a:gd name="T21" fmla="*/ 13 h 157"/>
                <a:gd name="T22" fmla="*/ 4 w 89"/>
                <a:gd name="T23" fmla="*/ 144 h 157"/>
                <a:gd name="T24" fmla="*/ 13 w 89"/>
                <a:gd name="T25" fmla="*/ 153 h 157"/>
                <a:gd name="T26" fmla="*/ 76 w 89"/>
                <a:gd name="T27" fmla="*/ 153 h 157"/>
                <a:gd name="T28" fmla="*/ 84 w 89"/>
                <a:gd name="T29" fmla="*/ 144 h 157"/>
                <a:gd name="T30" fmla="*/ 84 w 89"/>
                <a:gd name="T31" fmla="*/ 13 h 157"/>
                <a:gd name="T32" fmla="*/ 76 w 89"/>
                <a:gd name="T33" fmla="*/ 4 h 157"/>
                <a:gd name="T34" fmla="*/ 13 w 89"/>
                <a:gd name="T35" fmla="*/ 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 h="157">
                  <a:moveTo>
                    <a:pt x="76" y="157"/>
                  </a:moveTo>
                  <a:cubicBezTo>
                    <a:pt x="13" y="157"/>
                    <a:pt x="13" y="157"/>
                    <a:pt x="13" y="157"/>
                  </a:cubicBezTo>
                  <a:cubicBezTo>
                    <a:pt x="6" y="157"/>
                    <a:pt x="0" y="151"/>
                    <a:pt x="0" y="144"/>
                  </a:cubicBezTo>
                  <a:cubicBezTo>
                    <a:pt x="0" y="13"/>
                    <a:pt x="0" y="13"/>
                    <a:pt x="0" y="13"/>
                  </a:cubicBezTo>
                  <a:cubicBezTo>
                    <a:pt x="0" y="6"/>
                    <a:pt x="6" y="0"/>
                    <a:pt x="13" y="0"/>
                  </a:cubicBezTo>
                  <a:cubicBezTo>
                    <a:pt x="76" y="0"/>
                    <a:pt x="76" y="0"/>
                    <a:pt x="76" y="0"/>
                  </a:cubicBezTo>
                  <a:cubicBezTo>
                    <a:pt x="83" y="0"/>
                    <a:pt x="89" y="6"/>
                    <a:pt x="89" y="13"/>
                  </a:cubicBezTo>
                  <a:cubicBezTo>
                    <a:pt x="89" y="144"/>
                    <a:pt x="89" y="144"/>
                    <a:pt x="89" y="144"/>
                  </a:cubicBezTo>
                  <a:cubicBezTo>
                    <a:pt x="89" y="151"/>
                    <a:pt x="83" y="157"/>
                    <a:pt x="76" y="157"/>
                  </a:cubicBezTo>
                  <a:close/>
                  <a:moveTo>
                    <a:pt x="13" y="4"/>
                  </a:moveTo>
                  <a:cubicBezTo>
                    <a:pt x="8" y="4"/>
                    <a:pt x="4" y="8"/>
                    <a:pt x="4" y="13"/>
                  </a:cubicBezTo>
                  <a:cubicBezTo>
                    <a:pt x="4" y="144"/>
                    <a:pt x="4" y="144"/>
                    <a:pt x="4" y="144"/>
                  </a:cubicBezTo>
                  <a:cubicBezTo>
                    <a:pt x="4" y="149"/>
                    <a:pt x="8" y="153"/>
                    <a:pt x="13" y="153"/>
                  </a:cubicBezTo>
                  <a:cubicBezTo>
                    <a:pt x="76" y="153"/>
                    <a:pt x="76" y="153"/>
                    <a:pt x="76" y="153"/>
                  </a:cubicBezTo>
                  <a:cubicBezTo>
                    <a:pt x="81" y="153"/>
                    <a:pt x="84" y="149"/>
                    <a:pt x="84" y="144"/>
                  </a:cubicBezTo>
                  <a:cubicBezTo>
                    <a:pt x="84" y="13"/>
                    <a:pt x="84" y="13"/>
                    <a:pt x="84" y="13"/>
                  </a:cubicBezTo>
                  <a:cubicBezTo>
                    <a:pt x="84" y="8"/>
                    <a:pt x="81" y="4"/>
                    <a:pt x="76" y="4"/>
                  </a:cubicBez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8" name="Freeform 65"/>
            <p:cNvSpPr>
              <a:spLocks/>
            </p:cNvSpPr>
            <p:nvPr/>
          </p:nvSpPr>
          <p:spPr bwMode="auto">
            <a:xfrm>
              <a:off x="2806419" y="782149"/>
              <a:ext cx="212737" cy="73930"/>
            </a:xfrm>
            <a:custGeom>
              <a:avLst/>
              <a:gdLst>
                <a:gd name="T0" fmla="*/ 2 w 69"/>
                <a:gd name="T1" fmla="*/ 24 h 24"/>
                <a:gd name="T2" fmla="*/ 0 w 69"/>
                <a:gd name="T3" fmla="*/ 22 h 24"/>
                <a:gd name="T4" fmla="*/ 0 w 69"/>
                <a:gd name="T5" fmla="*/ 1 h 24"/>
                <a:gd name="T6" fmla="*/ 2 w 69"/>
                <a:gd name="T7" fmla="*/ 0 h 24"/>
                <a:gd name="T8" fmla="*/ 67 w 69"/>
                <a:gd name="T9" fmla="*/ 0 h 24"/>
                <a:gd name="T10" fmla="*/ 69 w 69"/>
                <a:gd name="T11" fmla="*/ 1 h 24"/>
                <a:gd name="T12" fmla="*/ 69 w 69"/>
                <a:gd name="T13" fmla="*/ 22 h 24"/>
                <a:gd name="T14" fmla="*/ 67 w 69"/>
                <a:gd name="T15" fmla="*/ 24 h 24"/>
                <a:gd name="T16" fmla="*/ 2 w 69"/>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24">
                  <a:moveTo>
                    <a:pt x="2" y="24"/>
                  </a:moveTo>
                  <a:cubicBezTo>
                    <a:pt x="1" y="24"/>
                    <a:pt x="0" y="23"/>
                    <a:pt x="0" y="22"/>
                  </a:cubicBezTo>
                  <a:cubicBezTo>
                    <a:pt x="0" y="1"/>
                    <a:pt x="0" y="1"/>
                    <a:pt x="0" y="1"/>
                  </a:cubicBezTo>
                  <a:cubicBezTo>
                    <a:pt x="0" y="0"/>
                    <a:pt x="1" y="0"/>
                    <a:pt x="2" y="0"/>
                  </a:cubicBezTo>
                  <a:cubicBezTo>
                    <a:pt x="67" y="0"/>
                    <a:pt x="67" y="0"/>
                    <a:pt x="67" y="0"/>
                  </a:cubicBezTo>
                  <a:cubicBezTo>
                    <a:pt x="68" y="0"/>
                    <a:pt x="69" y="0"/>
                    <a:pt x="69" y="1"/>
                  </a:cubicBezTo>
                  <a:cubicBezTo>
                    <a:pt x="69" y="22"/>
                    <a:pt x="69" y="22"/>
                    <a:pt x="69" y="22"/>
                  </a:cubicBezTo>
                  <a:cubicBezTo>
                    <a:pt x="69" y="23"/>
                    <a:pt x="68" y="24"/>
                    <a:pt x="67" y="24"/>
                  </a:cubicBezTo>
                  <a:lnTo>
                    <a:pt x="2"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9" name="Freeform 66"/>
            <p:cNvSpPr>
              <a:spLocks/>
            </p:cNvSpPr>
            <p:nvPr/>
          </p:nvSpPr>
          <p:spPr bwMode="auto">
            <a:xfrm>
              <a:off x="2821507" y="1068816"/>
              <a:ext cx="52808" cy="48281"/>
            </a:xfrm>
            <a:custGeom>
              <a:avLst/>
              <a:gdLst>
                <a:gd name="T0" fmla="*/ 1 w 17"/>
                <a:gd name="T1" fmla="*/ 16 h 16"/>
                <a:gd name="T2" fmla="*/ 16 w 17"/>
                <a:gd name="T3" fmla="*/ 16 h 16"/>
                <a:gd name="T4" fmla="*/ 17 w 17"/>
                <a:gd name="T5" fmla="*/ 15 h 16"/>
                <a:gd name="T6" fmla="*/ 17 w 17"/>
                <a:gd name="T7" fmla="*/ 1 h 16"/>
                <a:gd name="T8" fmla="*/ 16 w 17"/>
                <a:gd name="T9" fmla="*/ 0 h 16"/>
                <a:gd name="T10" fmla="*/ 1 w 17"/>
                <a:gd name="T11" fmla="*/ 0 h 16"/>
                <a:gd name="T12" fmla="*/ 0 w 17"/>
                <a:gd name="T13" fmla="*/ 1 h 16"/>
                <a:gd name="T14" fmla="*/ 0 w 17"/>
                <a:gd name="T15" fmla="*/ 15 h 16"/>
                <a:gd name="T16" fmla="*/ 1 w 17"/>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 y="16"/>
                  </a:moveTo>
                  <a:cubicBezTo>
                    <a:pt x="16" y="16"/>
                    <a:pt x="16" y="16"/>
                    <a:pt x="16" y="16"/>
                  </a:cubicBezTo>
                  <a:cubicBezTo>
                    <a:pt x="17" y="16"/>
                    <a:pt x="17" y="15"/>
                    <a:pt x="17" y="15"/>
                  </a:cubicBezTo>
                  <a:cubicBezTo>
                    <a:pt x="17" y="1"/>
                    <a:pt x="17" y="1"/>
                    <a:pt x="17" y="1"/>
                  </a:cubicBezTo>
                  <a:cubicBezTo>
                    <a:pt x="17" y="1"/>
                    <a:pt x="17" y="0"/>
                    <a:pt x="16" y="0"/>
                  </a:cubicBezTo>
                  <a:cubicBezTo>
                    <a:pt x="1" y="0"/>
                    <a:pt x="1" y="0"/>
                    <a:pt x="1" y="0"/>
                  </a:cubicBezTo>
                  <a:cubicBezTo>
                    <a:pt x="0" y="0"/>
                    <a:pt x="0" y="1"/>
                    <a:pt x="0" y="1"/>
                  </a:cubicBezTo>
                  <a:cubicBezTo>
                    <a:pt x="0" y="15"/>
                    <a:pt x="0" y="15"/>
                    <a:pt x="0" y="15"/>
                  </a:cubicBezTo>
                  <a:cubicBezTo>
                    <a:pt x="0" y="15"/>
                    <a:pt x="0" y="16"/>
                    <a:pt x="1"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0" name="Freeform 67"/>
            <p:cNvSpPr>
              <a:spLocks/>
            </p:cNvSpPr>
            <p:nvPr/>
          </p:nvSpPr>
          <p:spPr bwMode="auto">
            <a:xfrm>
              <a:off x="2821507" y="1130676"/>
              <a:ext cx="117684" cy="45263"/>
            </a:xfrm>
            <a:custGeom>
              <a:avLst/>
              <a:gdLst>
                <a:gd name="T0" fmla="*/ 37 w 38"/>
                <a:gd name="T1" fmla="*/ 0 h 15"/>
                <a:gd name="T2" fmla="*/ 1 w 38"/>
                <a:gd name="T3" fmla="*/ 0 h 15"/>
                <a:gd name="T4" fmla="*/ 0 w 38"/>
                <a:gd name="T5" fmla="*/ 1 h 15"/>
                <a:gd name="T6" fmla="*/ 0 w 38"/>
                <a:gd name="T7" fmla="*/ 14 h 15"/>
                <a:gd name="T8" fmla="*/ 1 w 38"/>
                <a:gd name="T9" fmla="*/ 15 h 15"/>
                <a:gd name="T10" fmla="*/ 37 w 38"/>
                <a:gd name="T11" fmla="*/ 15 h 15"/>
                <a:gd name="T12" fmla="*/ 38 w 38"/>
                <a:gd name="T13" fmla="*/ 14 h 15"/>
                <a:gd name="T14" fmla="*/ 38 w 38"/>
                <a:gd name="T15" fmla="*/ 1 h 15"/>
                <a:gd name="T16" fmla="*/ 37 w 38"/>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15">
                  <a:moveTo>
                    <a:pt x="37" y="0"/>
                  </a:moveTo>
                  <a:cubicBezTo>
                    <a:pt x="1" y="0"/>
                    <a:pt x="1" y="0"/>
                    <a:pt x="1" y="0"/>
                  </a:cubicBezTo>
                  <a:cubicBezTo>
                    <a:pt x="0" y="0"/>
                    <a:pt x="0" y="0"/>
                    <a:pt x="0" y="1"/>
                  </a:cubicBezTo>
                  <a:cubicBezTo>
                    <a:pt x="0" y="14"/>
                    <a:pt x="0" y="14"/>
                    <a:pt x="0" y="14"/>
                  </a:cubicBezTo>
                  <a:cubicBezTo>
                    <a:pt x="0" y="15"/>
                    <a:pt x="0" y="15"/>
                    <a:pt x="1" y="15"/>
                  </a:cubicBezTo>
                  <a:cubicBezTo>
                    <a:pt x="37" y="15"/>
                    <a:pt x="37" y="15"/>
                    <a:pt x="37" y="15"/>
                  </a:cubicBezTo>
                  <a:cubicBezTo>
                    <a:pt x="37" y="15"/>
                    <a:pt x="38" y="15"/>
                    <a:pt x="38" y="14"/>
                  </a:cubicBezTo>
                  <a:cubicBezTo>
                    <a:pt x="38" y="1"/>
                    <a:pt x="38" y="1"/>
                    <a:pt x="38" y="1"/>
                  </a:cubicBezTo>
                  <a:cubicBezTo>
                    <a:pt x="38" y="0"/>
                    <a:pt x="37" y="0"/>
                    <a:pt x="3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1" name="Freeform 68"/>
            <p:cNvSpPr>
              <a:spLocks/>
            </p:cNvSpPr>
            <p:nvPr/>
          </p:nvSpPr>
          <p:spPr bwMode="auto">
            <a:xfrm>
              <a:off x="2886384" y="1068816"/>
              <a:ext cx="52808" cy="48281"/>
            </a:xfrm>
            <a:custGeom>
              <a:avLst/>
              <a:gdLst>
                <a:gd name="T0" fmla="*/ 16 w 17"/>
                <a:gd name="T1" fmla="*/ 0 h 16"/>
                <a:gd name="T2" fmla="*/ 1 w 17"/>
                <a:gd name="T3" fmla="*/ 0 h 16"/>
                <a:gd name="T4" fmla="*/ 0 w 17"/>
                <a:gd name="T5" fmla="*/ 1 h 16"/>
                <a:gd name="T6" fmla="*/ 0 w 17"/>
                <a:gd name="T7" fmla="*/ 15 h 16"/>
                <a:gd name="T8" fmla="*/ 1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1" y="0"/>
                    <a:pt x="1" y="0"/>
                    <a:pt x="1" y="0"/>
                  </a:cubicBezTo>
                  <a:cubicBezTo>
                    <a:pt x="0" y="0"/>
                    <a:pt x="0" y="1"/>
                    <a:pt x="0" y="1"/>
                  </a:cubicBezTo>
                  <a:cubicBezTo>
                    <a:pt x="0" y="15"/>
                    <a:pt x="0" y="15"/>
                    <a:pt x="0" y="15"/>
                  </a:cubicBezTo>
                  <a:cubicBezTo>
                    <a:pt x="0" y="15"/>
                    <a:pt x="0" y="16"/>
                    <a:pt x="1" y="16"/>
                  </a:cubicBezTo>
                  <a:cubicBezTo>
                    <a:pt x="16" y="16"/>
                    <a:pt x="16" y="16"/>
                    <a:pt x="16" y="16"/>
                  </a:cubicBezTo>
                  <a:cubicBezTo>
                    <a:pt x="16" y="16"/>
                    <a:pt x="17" y="15"/>
                    <a:pt x="17" y="15"/>
                  </a:cubicBezTo>
                  <a:cubicBezTo>
                    <a:pt x="17" y="1"/>
                    <a:pt x="17" y="1"/>
                    <a:pt x="17" y="1"/>
                  </a:cubicBezTo>
                  <a:cubicBezTo>
                    <a:pt x="17" y="1"/>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2" name="Freeform 69"/>
            <p:cNvSpPr>
              <a:spLocks/>
            </p:cNvSpPr>
            <p:nvPr/>
          </p:nvSpPr>
          <p:spPr bwMode="auto">
            <a:xfrm>
              <a:off x="2951261" y="1068816"/>
              <a:ext cx="52808" cy="48281"/>
            </a:xfrm>
            <a:custGeom>
              <a:avLst/>
              <a:gdLst>
                <a:gd name="T0" fmla="*/ 16 w 17"/>
                <a:gd name="T1" fmla="*/ 0 h 16"/>
                <a:gd name="T2" fmla="*/ 1 w 17"/>
                <a:gd name="T3" fmla="*/ 0 h 16"/>
                <a:gd name="T4" fmla="*/ 0 w 17"/>
                <a:gd name="T5" fmla="*/ 1 h 16"/>
                <a:gd name="T6" fmla="*/ 0 w 17"/>
                <a:gd name="T7" fmla="*/ 15 h 16"/>
                <a:gd name="T8" fmla="*/ 1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1" y="0"/>
                    <a:pt x="1" y="0"/>
                    <a:pt x="1" y="0"/>
                  </a:cubicBezTo>
                  <a:cubicBezTo>
                    <a:pt x="0" y="0"/>
                    <a:pt x="0" y="1"/>
                    <a:pt x="0" y="1"/>
                  </a:cubicBezTo>
                  <a:cubicBezTo>
                    <a:pt x="0" y="15"/>
                    <a:pt x="0" y="15"/>
                    <a:pt x="0" y="15"/>
                  </a:cubicBezTo>
                  <a:cubicBezTo>
                    <a:pt x="0" y="15"/>
                    <a:pt x="0" y="16"/>
                    <a:pt x="1" y="16"/>
                  </a:cubicBezTo>
                  <a:cubicBezTo>
                    <a:pt x="16" y="16"/>
                    <a:pt x="16" y="16"/>
                    <a:pt x="16" y="16"/>
                  </a:cubicBezTo>
                  <a:cubicBezTo>
                    <a:pt x="16" y="16"/>
                    <a:pt x="17" y="15"/>
                    <a:pt x="17" y="15"/>
                  </a:cubicBezTo>
                  <a:cubicBezTo>
                    <a:pt x="17" y="1"/>
                    <a:pt x="17" y="1"/>
                    <a:pt x="17" y="1"/>
                  </a:cubicBezTo>
                  <a:cubicBezTo>
                    <a:pt x="17" y="1"/>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3" name="Freeform 70"/>
            <p:cNvSpPr>
              <a:spLocks/>
            </p:cNvSpPr>
            <p:nvPr/>
          </p:nvSpPr>
          <p:spPr bwMode="auto">
            <a:xfrm>
              <a:off x="2951261" y="1130676"/>
              <a:ext cx="52808" cy="45263"/>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4" name="Freeform 71"/>
            <p:cNvSpPr>
              <a:spLocks/>
            </p:cNvSpPr>
            <p:nvPr/>
          </p:nvSpPr>
          <p:spPr bwMode="auto">
            <a:xfrm>
              <a:off x="2821507" y="1009974"/>
              <a:ext cx="52808" cy="46772"/>
            </a:xfrm>
            <a:custGeom>
              <a:avLst/>
              <a:gdLst>
                <a:gd name="T0" fmla="*/ 1 w 17"/>
                <a:gd name="T1" fmla="*/ 15 h 15"/>
                <a:gd name="T2" fmla="*/ 16 w 17"/>
                <a:gd name="T3" fmla="*/ 15 h 15"/>
                <a:gd name="T4" fmla="*/ 17 w 17"/>
                <a:gd name="T5" fmla="*/ 14 h 15"/>
                <a:gd name="T6" fmla="*/ 17 w 17"/>
                <a:gd name="T7" fmla="*/ 1 h 15"/>
                <a:gd name="T8" fmla="*/ 16 w 17"/>
                <a:gd name="T9" fmla="*/ 0 h 15"/>
                <a:gd name="T10" fmla="*/ 1 w 17"/>
                <a:gd name="T11" fmla="*/ 0 h 15"/>
                <a:gd name="T12" fmla="*/ 0 w 17"/>
                <a:gd name="T13" fmla="*/ 1 h 15"/>
                <a:gd name="T14" fmla="*/ 0 w 17"/>
                <a:gd name="T15" fmla="*/ 14 h 15"/>
                <a:gd name="T16" fmla="*/ 1 w 17"/>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 y="15"/>
                  </a:moveTo>
                  <a:cubicBezTo>
                    <a:pt x="16" y="15"/>
                    <a:pt x="16" y="15"/>
                    <a:pt x="16" y="15"/>
                  </a:cubicBezTo>
                  <a:cubicBezTo>
                    <a:pt x="17" y="15"/>
                    <a:pt x="17" y="15"/>
                    <a:pt x="17" y="14"/>
                  </a:cubicBezTo>
                  <a:cubicBezTo>
                    <a:pt x="17" y="1"/>
                    <a:pt x="17" y="1"/>
                    <a:pt x="17" y="1"/>
                  </a:cubicBezTo>
                  <a:cubicBezTo>
                    <a:pt x="17" y="0"/>
                    <a:pt x="17" y="0"/>
                    <a:pt x="16" y="0"/>
                  </a:cubicBezTo>
                  <a:cubicBezTo>
                    <a:pt x="1" y="0"/>
                    <a:pt x="1" y="0"/>
                    <a:pt x="1" y="0"/>
                  </a:cubicBezTo>
                  <a:cubicBezTo>
                    <a:pt x="0" y="0"/>
                    <a:pt x="0" y="0"/>
                    <a:pt x="0" y="1"/>
                  </a:cubicBezTo>
                  <a:cubicBezTo>
                    <a:pt x="0" y="14"/>
                    <a:pt x="0" y="14"/>
                    <a:pt x="0" y="14"/>
                  </a:cubicBezTo>
                  <a:cubicBezTo>
                    <a:pt x="0" y="15"/>
                    <a:pt x="0" y="15"/>
                    <a:pt x="1"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5" name="Freeform 72"/>
            <p:cNvSpPr>
              <a:spLocks/>
            </p:cNvSpPr>
            <p:nvPr/>
          </p:nvSpPr>
          <p:spPr bwMode="auto">
            <a:xfrm>
              <a:off x="2886384" y="1009974"/>
              <a:ext cx="52808" cy="46772"/>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6" name="Freeform 73"/>
            <p:cNvSpPr>
              <a:spLocks/>
            </p:cNvSpPr>
            <p:nvPr/>
          </p:nvSpPr>
          <p:spPr bwMode="auto">
            <a:xfrm>
              <a:off x="2951261" y="1009974"/>
              <a:ext cx="52808" cy="46772"/>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7" name="Freeform 74"/>
            <p:cNvSpPr>
              <a:spLocks/>
            </p:cNvSpPr>
            <p:nvPr/>
          </p:nvSpPr>
          <p:spPr bwMode="auto">
            <a:xfrm>
              <a:off x="2821507" y="948114"/>
              <a:ext cx="52808" cy="49790"/>
            </a:xfrm>
            <a:custGeom>
              <a:avLst/>
              <a:gdLst>
                <a:gd name="T0" fmla="*/ 1 w 17"/>
                <a:gd name="T1" fmla="*/ 16 h 16"/>
                <a:gd name="T2" fmla="*/ 16 w 17"/>
                <a:gd name="T3" fmla="*/ 16 h 16"/>
                <a:gd name="T4" fmla="*/ 17 w 17"/>
                <a:gd name="T5" fmla="*/ 15 h 16"/>
                <a:gd name="T6" fmla="*/ 17 w 17"/>
                <a:gd name="T7" fmla="*/ 1 h 16"/>
                <a:gd name="T8" fmla="*/ 16 w 17"/>
                <a:gd name="T9" fmla="*/ 0 h 16"/>
                <a:gd name="T10" fmla="*/ 1 w 17"/>
                <a:gd name="T11" fmla="*/ 0 h 16"/>
                <a:gd name="T12" fmla="*/ 0 w 17"/>
                <a:gd name="T13" fmla="*/ 1 h 16"/>
                <a:gd name="T14" fmla="*/ 0 w 17"/>
                <a:gd name="T15" fmla="*/ 15 h 16"/>
                <a:gd name="T16" fmla="*/ 1 w 17"/>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 y="16"/>
                  </a:moveTo>
                  <a:cubicBezTo>
                    <a:pt x="16" y="16"/>
                    <a:pt x="16" y="16"/>
                    <a:pt x="16" y="16"/>
                  </a:cubicBezTo>
                  <a:cubicBezTo>
                    <a:pt x="17" y="16"/>
                    <a:pt x="17" y="15"/>
                    <a:pt x="17" y="15"/>
                  </a:cubicBezTo>
                  <a:cubicBezTo>
                    <a:pt x="17" y="1"/>
                    <a:pt x="17" y="1"/>
                    <a:pt x="17" y="1"/>
                  </a:cubicBezTo>
                  <a:cubicBezTo>
                    <a:pt x="17" y="1"/>
                    <a:pt x="17" y="0"/>
                    <a:pt x="16" y="0"/>
                  </a:cubicBezTo>
                  <a:cubicBezTo>
                    <a:pt x="1" y="0"/>
                    <a:pt x="1" y="0"/>
                    <a:pt x="1" y="0"/>
                  </a:cubicBezTo>
                  <a:cubicBezTo>
                    <a:pt x="0" y="0"/>
                    <a:pt x="0" y="1"/>
                    <a:pt x="0" y="1"/>
                  </a:cubicBezTo>
                  <a:cubicBezTo>
                    <a:pt x="0" y="15"/>
                    <a:pt x="0" y="15"/>
                    <a:pt x="0" y="15"/>
                  </a:cubicBezTo>
                  <a:cubicBezTo>
                    <a:pt x="0" y="15"/>
                    <a:pt x="0" y="16"/>
                    <a:pt x="1"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8" name="Freeform 75"/>
            <p:cNvSpPr>
              <a:spLocks/>
            </p:cNvSpPr>
            <p:nvPr/>
          </p:nvSpPr>
          <p:spPr bwMode="auto">
            <a:xfrm>
              <a:off x="2886384" y="948114"/>
              <a:ext cx="52808" cy="49790"/>
            </a:xfrm>
            <a:custGeom>
              <a:avLst/>
              <a:gdLst>
                <a:gd name="T0" fmla="*/ 16 w 17"/>
                <a:gd name="T1" fmla="*/ 0 h 16"/>
                <a:gd name="T2" fmla="*/ 1 w 17"/>
                <a:gd name="T3" fmla="*/ 0 h 16"/>
                <a:gd name="T4" fmla="*/ 0 w 17"/>
                <a:gd name="T5" fmla="*/ 1 h 16"/>
                <a:gd name="T6" fmla="*/ 0 w 17"/>
                <a:gd name="T7" fmla="*/ 15 h 16"/>
                <a:gd name="T8" fmla="*/ 1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1" y="0"/>
                    <a:pt x="1" y="0"/>
                    <a:pt x="1" y="0"/>
                  </a:cubicBezTo>
                  <a:cubicBezTo>
                    <a:pt x="0" y="0"/>
                    <a:pt x="0" y="1"/>
                    <a:pt x="0" y="1"/>
                  </a:cubicBezTo>
                  <a:cubicBezTo>
                    <a:pt x="0" y="15"/>
                    <a:pt x="0" y="15"/>
                    <a:pt x="0" y="15"/>
                  </a:cubicBezTo>
                  <a:cubicBezTo>
                    <a:pt x="0" y="15"/>
                    <a:pt x="0" y="16"/>
                    <a:pt x="1" y="16"/>
                  </a:cubicBezTo>
                  <a:cubicBezTo>
                    <a:pt x="16" y="16"/>
                    <a:pt x="16" y="16"/>
                    <a:pt x="16" y="16"/>
                  </a:cubicBezTo>
                  <a:cubicBezTo>
                    <a:pt x="16" y="16"/>
                    <a:pt x="17" y="15"/>
                    <a:pt x="17" y="15"/>
                  </a:cubicBezTo>
                  <a:cubicBezTo>
                    <a:pt x="17" y="1"/>
                    <a:pt x="17" y="1"/>
                    <a:pt x="17" y="1"/>
                  </a:cubicBezTo>
                  <a:cubicBezTo>
                    <a:pt x="17" y="1"/>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9" name="Freeform 76"/>
            <p:cNvSpPr>
              <a:spLocks/>
            </p:cNvSpPr>
            <p:nvPr/>
          </p:nvSpPr>
          <p:spPr bwMode="auto">
            <a:xfrm>
              <a:off x="2951261" y="948114"/>
              <a:ext cx="52808" cy="49790"/>
            </a:xfrm>
            <a:custGeom>
              <a:avLst/>
              <a:gdLst>
                <a:gd name="T0" fmla="*/ 16 w 17"/>
                <a:gd name="T1" fmla="*/ 0 h 16"/>
                <a:gd name="T2" fmla="*/ 1 w 17"/>
                <a:gd name="T3" fmla="*/ 0 h 16"/>
                <a:gd name="T4" fmla="*/ 0 w 17"/>
                <a:gd name="T5" fmla="*/ 1 h 16"/>
                <a:gd name="T6" fmla="*/ 0 w 17"/>
                <a:gd name="T7" fmla="*/ 15 h 16"/>
                <a:gd name="T8" fmla="*/ 1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1" y="0"/>
                    <a:pt x="1" y="0"/>
                    <a:pt x="1" y="0"/>
                  </a:cubicBezTo>
                  <a:cubicBezTo>
                    <a:pt x="0" y="0"/>
                    <a:pt x="0" y="1"/>
                    <a:pt x="0" y="1"/>
                  </a:cubicBezTo>
                  <a:cubicBezTo>
                    <a:pt x="0" y="15"/>
                    <a:pt x="0" y="15"/>
                    <a:pt x="0" y="15"/>
                  </a:cubicBezTo>
                  <a:cubicBezTo>
                    <a:pt x="0" y="15"/>
                    <a:pt x="0" y="16"/>
                    <a:pt x="1" y="16"/>
                  </a:cubicBezTo>
                  <a:cubicBezTo>
                    <a:pt x="16" y="16"/>
                    <a:pt x="16" y="16"/>
                    <a:pt x="16" y="16"/>
                  </a:cubicBezTo>
                  <a:cubicBezTo>
                    <a:pt x="16" y="16"/>
                    <a:pt x="17" y="15"/>
                    <a:pt x="17" y="15"/>
                  </a:cubicBezTo>
                  <a:cubicBezTo>
                    <a:pt x="17" y="1"/>
                    <a:pt x="17" y="1"/>
                    <a:pt x="17" y="1"/>
                  </a:cubicBezTo>
                  <a:cubicBezTo>
                    <a:pt x="17" y="1"/>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00" name="Freeform 77"/>
            <p:cNvSpPr>
              <a:spLocks/>
            </p:cNvSpPr>
            <p:nvPr/>
          </p:nvSpPr>
          <p:spPr bwMode="auto">
            <a:xfrm>
              <a:off x="2821507" y="889272"/>
              <a:ext cx="52808" cy="46772"/>
            </a:xfrm>
            <a:custGeom>
              <a:avLst/>
              <a:gdLst>
                <a:gd name="T0" fmla="*/ 1 w 17"/>
                <a:gd name="T1" fmla="*/ 15 h 15"/>
                <a:gd name="T2" fmla="*/ 16 w 17"/>
                <a:gd name="T3" fmla="*/ 15 h 15"/>
                <a:gd name="T4" fmla="*/ 17 w 17"/>
                <a:gd name="T5" fmla="*/ 14 h 15"/>
                <a:gd name="T6" fmla="*/ 17 w 17"/>
                <a:gd name="T7" fmla="*/ 1 h 15"/>
                <a:gd name="T8" fmla="*/ 16 w 17"/>
                <a:gd name="T9" fmla="*/ 0 h 15"/>
                <a:gd name="T10" fmla="*/ 1 w 17"/>
                <a:gd name="T11" fmla="*/ 0 h 15"/>
                <a:gd name="T12" fmla="*/ 0 w 17"/>
                <a:gd name="T13" fmla="*/ 1 h 15"/>
                <a:gd name="T14" fmla="*/ 0 w 17"/>
                <a:gd name="T15" fmla="*/ 14 h 15"/>
                <a:gd name="T16" fmla="*/ 1 w 17"/>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 y="15"/>
                  </a:moveTo>
                  <a:cubicBezTo>
                    <a:pt x="16" y="15"/>
                    <a:pt x="16" y="15"/>
                    <a:pt x="16" y="15"/>
                  </a:cubicBezTo>
                  <a:cubicBezTo>
                    <a:pt x="17" y="15"/>
                    <a:pt x="17" y="15"/>
                    <a:pt x="17" y="14"/>
                  </a:cubicBezTo>
                  <a:cubicBezTo>
                    <a:pt x="17" y="1"/>
                    <a:pt x="17" y="1"/>
                    <a:pt x="17" y="1"/>
                  </a:cubicBezTo>
                  <a:cubicBezTo>
                    <a:pt x="17" y="0"/>
                    <a:pt x="17" y="0"/>
                    <a:pt x="16" y="0"/>
                  </a:cubicBezTo>
                  <a:cubicBezTo>
                    <a:pt x="1" y="0"/>
                    <a:pt x="1" y="0"/>
                    <a:pt x="1" y="0"/>
                  </a:cubicBezTo>
                  <a:cubicBezTo>
                    <a:pt x="0" y="0"/>
                    <a:pt x="0" y="0"/>
                    <a:pt x="0" y="1"/>
                  </a:cubicBezTo>
                  <a:cubicBezTo>
                    <a:pt x="0" y="14"/>
                    <a:pt x="0" y="14"/>
                    <a:pt x="0" y="14"/>
                  </a:cubicBezTo>
                  <a:cubicBezTo>
                    <a:pt x="0" y="15"/>
                    <a:pt x="0" y="15"/>
                    <a:pt x="1"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01" name="Freeform 78"/>
            <p:cNvSpPr>
              <a:spLocks/>
            </p:cNvSpPr>
            <p:nvPr/>
          </p:nvSpPr>
          <p:spPr bwMode="auto">
            <a:xfrm>
              <a:off x="2886384" y="889272"/>
              <a:ext cx="52808" cy="46772"/>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02" name="Freeform 79"/>
            <p:cNvSpPr>
              <a:spLocks/>
            </p:cNvSpPr>
            <p:nvPr/>
          </p:nvSpPr>
          <p:spPr bwMode="auto">
            <a:xfrm>
              <a:off x="2951261" y="889272"/>
              <a:ext cx="52808" cy="46772"/>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sp>
        <p:nvSpPr>
          <p:cNvPr id="206" name="@ sign"/>
          <p:cNvSpPr>
            <a:spLocks noEditPoints="1"/>
          </p:cNvSpPr>
          <p:nvPr/>
        </p:nvSpPr>
        <p:spPr bwMode="auto">
          <a:xfrm>
            <a:off x="1174846" y="3447117"/>
            <a:ext cx="354562" cy="384737"/>
          </a:xfrm>
          <a:custGeom>
            <a:avLst/>
            <a:gdLst>
              <a:gd name="T0" fmla="*/ 114 w 115"/>
              <a:gd name="T1" fmla="*/ 55 h 125"/>
              <a:gd name="T2" fmla="*/ 108 w 115"/>
              <a:gd name="T3" fmla="*/ 76 h 125"/>
              <a:gd name="T4" fmla="*/ 95 w 115"/>
              <a:gd name="T5" fmla="*/ 90 h 125"/>
              <a:gd name="T6" fmla="*/ 79 w 115"/>
              <a:gd name="T7" fmla="*/ 91 h 125"/>
              <a:gd name="T8" fmla="*/ 71 w 115"/>
              <a:gd name="T9" fmla="*/ 85 h 125"/>
              <a:gd name="T10" fmla="*/ 63 w 115"/>
              <a:gd name="T11" fmla="*/ 85 h 125"/>
              <a:gd name="T12" fmla="*/ 51 w 115"/>
              <a:gd name="T13" fmla="*/ 91 h 125"/>
              <a:gd name="T14" fmla="*/ 40 w 115"/>
              <a:gd name="T15" fmla="*/ 91 h 125"/>
              <a:gd name="T16" fmla="*/ 32 w 115"/>
              <a:gd name="T17" fmla="*/ 87 h 125"/>
              <a:gd name="T18" fmla="*/ 28 w 115"/>
              <a:gd name="T19" fmla="*/ 77 h 125"/>
              <a:gd name="T20" fmla="*/ 28 w 115"/>
              <a:gd name="T21" fmla="*/ 63 h 125"/>
              <a:gd name="T22" fmla="*/ 34 w 115"/>
              <a:gd name="T23" fmla="*/ 45 h 125"/>
              <a:gd name="T24" fmla="*/ 47 w 115"/>
              <a:gd name="T25" fmla="*/ 31 h 125"/>
              <a:gd name="T26" fmla="*/ 62 w 115"/>
              <a:gd name="T27" fmla="*/ 29 h 125"/>
              <a:gd name="T28" fmla="*/ 71 w 115"/>
              <a:gd name="T29" fmla="*/ 35 h 125"/>
              <a:gd name="T30" fmla="*/ 76 w 115"/>
              <a:gd name="T31" fmla="*/ 32 h 125"/>
              <a:gd name="T32" fmla="*/ 81 w 115"/>
              <a:gd name="T33" fmla="*/ 30 h 125"/>
              <a:gd name="T34" fmla="*/ 84 w 115"/>
              <a:gd name="T35" fmla="*/ 30 h 125"/>
              <a:gd name="T36" fmla="*/ 85 w 115"/>
              <a:gd name="T37" fmla="*/ 32 h 125"/>
              <a:gd name="T38" fmla="*/ 78 w 115"/>
              <a:gd name="T39" fmla="*/ 80 h 125"/>
              <a:gd name="T40" fmla="*/ 93 w 115"/>
              <a:gd name="T41" fmla="*/ 82 h 125"/>
              <a:gd name="T42" fmla="*/ 101 w 115"/>
              <a:gd name="T43" fmla="*/ 71 h 125"/>
              <a:gd name="T44" fmla="*/ 105 w 115"/>
              <a:gd name="T45" fmla="*/ 53 h 125"/>
              <a:gd name="T46" fmla="*/ 103 w 115"/>
              <a:gd name="T47" fmla="*/ 31 h 125"/>
              <a:gd name="T48" fmla="*/ 84 w 115"/>
              <a:gd name="T49" fmla="*/ 11 h 125"/>
              <a:gd name="T50" fmla="*/ 47 w 115"/>
              <a:gd name="T51" fmla="*/ 10 h 125"/>
              <a:gd name="T52" fmla="*/ 23 w 115"/>
              <a:gd name="T53" fmla="*/ 26 h 125"/>
              <a:gd name="T54" fmla="*/ 13 w 115"/>
              <a:gd name="T55" fmla="*/ 48 h 125"/>
              <a:gd name="T56" fmla="*/ 10 w 115"/>
              <a:gd name="T57" fmla="*/ 68 h 125"/>
              <a:gd name="T58" fmla="*/ 12 w 115"/>
              <a:gd name="T59" fmla="*/ 91 h 125"/>
              <a:gd name="T60" fmla="*/ 33 w 115"/>
              <a:gd name="T61" fmla="*/ 113 h 125"/>
              <a:gd name="T62" fmla="*/ 65 w 115"/>
              <a:gd name="T63" fmla="*/ 116 h 125"/>
              <a:gd name="T64" fmla="*/ 79 w 115"/>
              <a:gd name="T65" fmla="*/ 113 h 125"/>
              <a:gd name="T66" fmla="*/ 82 w 115"/>
              <a:gd name="T67" fmla="*/ 113 h 125"/>
              <a:gd name="T68" fmla="*/ 83 w 115"/>
              <a:gd name="T69" fmla="*/ 115 h 125"/>
              <a:gd name="T70" fmla="*/ 83 w 115"/>
              <a:gd name="T71" fmla="*/ 118 h 125"/>
              <a:gd name="T72" fmla="*/ 82 w 115"/>
              <a:gd name="T73" fmla="*/ 119 h 125"/>
              <a:gd name="T74" fmla="*/ 79 w 115"/>
              <a:gd name="T75" fmla="*/ 121 h 125"/>
              <a:gd name="T76" fmla="*/ 65 w 115"/>
              <a:gd name="T77" fmla="*/ 124 h 125"/>
              <a:gd name="T78" fmla="*/ 28 w 115"/>
              <a:gd name="T79" fmla="*/ 121 h 125"/>
              <a:gd name="T80" fmla="*/ 3 w 115"/>
              <a:gd name="T81" fmla="*/ 95 h 125"/>
              <a:gd name="T82" fmla="*/ 0 w 115"/>
              <a:gd name="T83" fmla="*/ 68 h 125"/>
              <a:gd name="T84" fmla="*/ 4 w 115"/>
              <a:gd name="T85" fmla="*/ 45 h 125"/>
              <a:gd name="T86" fmla="*/ 17 w 115"/>
              <a:gd name="T87" fmla="*/ 20 h 125"/>
              <a:gd name="T88" fmla="*/ 45 w 115"/>
              <a:gd name="T89" fmla="*/ 3 h 125"/>
              <a:gd name="T90" fmla="*/ 88 w 115"/>
              <a:gd name="T91" fmla="*/ 3 h 125"/>
              <a:gd name="T92" fmla="*/ 112 w 115"/>
              <a:gd name="T93" fmla="*/ 26 h 125"/>
              <a:gd name="T94" fmla="*/ 72 w 115"/>
              <a:gd name="T95" fmla="*/ 48 h 125"/>
              <a:gd name="T96" fmla="*/ 57 w 115"/>
              <a:gd name="T97" fmla="*/ 37 h 125"/>
              <a:gd name="T98" fmla="*/ 45 w 115"/>
              <a:gd name="T99" fmla="*/ 43 h 125"/>
              <a:gd name="T100" fmla="*/ 39 w 115"/>
              <a:gd name="T101" fmla="*/ 57 h 125"/>
              <a:gd name="T102" fmla="*/ 37 w 115"/>
              <a:gd name="T103" fmla="*/ 70 h 125"/>
              <a:gd name="T104" fmla="*/ 48 w 115"/>
              <a:gd name="T105" fmla="*/ 84 h 125"/>
              <a:gd name="T106" fmla="*/ 57 w 115"/>
              <a:gd name="T107" fmla="*/ 81 h 125"/>
              <a:gd name="T108" fmla="*/ 68 w 115"/>
              <a:gd name="T109"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5" h="125">
                <a:moveTo>
                  <a:pt x="115" y="44"/>
                </a:moveTo>
                <a:cubicBezTo>
                  <a:pt x="115" y="48"/>
                  <a:pt x="115" y="51"/>
                  <a:pt x="114" y="55"/>
                </a:cubicBezTo>
                <a:cubicBezTo>
                  <a:pt x="114" y="59"/>
                  <a:pt x="113" y="62"/>
                  <a:pt x="112" y="66"/>
                </a:cubicBezTo>
                <a:cubicBezTo>
                  <a:pt x="111" y="69"/>
                  <a:pt x="110" y="73"/>
                  <a:pt x="108" y="76"/>
                </a:cubicBezTo>
                <a:cubicBezTo>
                  <a:pt x="107" y="79"/>
                  <a:pt x="105" y="82"/>
                  <a:pt x="103" y="84"/>
                </a:cubicBezTo>
                <a:cubicBezTo>
                  <a:pt x="100" y="87"/>
                  <a:pt x="98" y="88"/>
                  <a:pt x="95" y="90"/>
                </a:cubicBezTo>
                <a:cubicBezTo>
                  <a:pt x="92" y="91"/>
                  <a:pt x="88" y="92"/>
                  <a:pt x="84" y="92"/>
                </a:cubicBezTo>
                <a:cubicBezTo>
                  <a:pt x="82" y="92"/>
                  <a:pt x="80" y="92"/>
                  <a:pt x="79" y="91"/>
                </a:cubicBezTo>
                <a:cubicBezTo>
                  <a:pt x="77" y="91"/>
                  <a:pt x="75" y="90"/>
                  <a:pt x="74" y="89"/>
                </a:cubicBezTo>
                <a:cubicBezTo>
                  <a:pt x="73" y="88"/>
                  <a:pt x="72" y="87"/>
                  <a:pt x="71" y="85"/>
                </a:cubicBezTo>
                <a:cubicBezTo>
                  <a:pt x="70" y="84"/>
                  <a:pt x="69" y="82"/>
                  <a:pt x="69" y="80"/>
                </a:cubicBezTo>
                <a:cubicBezTo>
                  <a:pt x="67" y="82"/>
                  <a:pt x="65" y="84"/>
                  <a:pt x="63" y="85"/>
                </a:cubicBezTo>
                <a:cubicBezTo>
                  <a:pt x="61" y="87"/>
                  <a:pt x="59" y="88"/>
                  <a:pt x="57" y="89"/>
                </a:cubicBezTo>
                <a:cubicBezTo>
                  <a:pt x="55" y="90"/>
                  <a:pt x="53" y="91"/>
                  <a:pt x="51" y="91"/>
                </a:cubicBezTo>
                <a:cubicBezTo>
                  <a:pt x="49" y="92"/>
                  <a:pt x="48" y="92"/>
                  <a:pt x="46" y="92"/>
                </a:cubicBezTo>
                <a:cubicBezTo>
                  <a:pt x="44" y="92"/>
                  <a:pt x="42" y="92"/>
                  <a:pt x="40" y="91"/>
                </a:cubicBezTo>
                <a:cubicBezTo>
                  <a:pt x="38" y="91"/>
                  <a:pt x="37" y="90"/>
                  <a:pt x="36" y="90"/>
                </a:cubicBezTo>
                <a:cubicBezTo>
                  <a:pt x="34" y="89"/>
                  <a:pt x="33" y="88"/>
                  <a:pt x="32" y="87"/>
                </a:cubicBezTo>
                <a:cubicBezTo>
                  <a:pt x="31" y="85"/>
                  <a:pt x="30" y="84"/>
                  <a:pt x="30" y="82"/>
                </a:cubicBezTo>
                <a:cubicBezTo>
                  <a:pt x="29" y="81"/>
                  <a:pt x="29" y="79"/>
                  <a:pt x="28" y="77"/>
                </a:cubicBezTo>
                <a:cubicBezTo>
                  <a:pt x="28" y="75"/>
                  <a:pt x="28" y="73"/>
                  <a:pt x="28" y="71"/>
                </a:cubicBezTo>
                <a:cubicBezTo>
                  <a:pt x="28" y="69"/>
                  <a:pt x="28" y="66"/>
                  <a:pt x="28" y="63"/>
                </a:cubicBezTo>
                <a:cubicBezTo>
                  <a:pt x="29" y="60"/>
                  <a:pt x="29" y="57"/>
                  <a:pt x="30" y="54"/>
                </a:cubicBezTo>
                <a:cubicBezTo>
                  <a:pt x="31" y="51"/>
                  <a:pt x="32" y="48"/>
                  <a:pt x="34" y="45"/>
                </a:cubicBezTo>
                <a:cubicBezTo>
                  <a:pt x="35" y="42"/>
                  <a:pt x="37" y="39"/>
                  <a:pt x="39" y="37"/>
                </a:cubicBezTo>
                <a:cubicBezTo>
                  <a:pt x="41" y="34"/>
                  <a:pt x="44" y="32"/>
                  <a:pt x="47" y="31"/>
                </a:cubicBezTo>
                <a:cubicBezTo>
                  <a:pt x="50" y="29"/>
                  <a:pt x="53" y="29"/>
                  <a:pt x="57" y="29"/>
                </a:cubicBezTo>
                <a:cubicBezTo>
                  <a:pt x="59" y="29"/>
                  <a:pt x="61" y="29"/>
                  <a:pt x="62" y="29"/>
                </a:cubicBezTo>
                <a:cubicBezTo>
                  <a:pt x="64" y="30"/>
                  <a:pt x="65" y="30"/>
                  <a:pt x="67" y="31"/>
                </a:cubicBezTo>
                <a:cubicBezTo>
                  <a:pt x="68" y="32"/>
                  <a:pt x="70" y="33"/>
                  <a:pt x="71" y="35"/>
                </a:cubicBezTo>
                <a:cubicBezTo>
                  <a:pt x="72" y="36"/>
                  <a:pt x="74" y="37"/>
                  <a:pt x="75" y="39"/>
                </a:cubicBezTo>
                <a:cubicBezTo>
                  <a:pt x="76" y="32"/>
                  <a:pt x="76" y="32"/>
                  <a:pt x="76" y="32"/>
                </a:cubicBezTo>
                <a:cubicBezTo>
                  <a:pt x="77" y="31"/>
                  <a:pt x="77" y="30"/>
                  <a:pt x="78" y="30"/>
                </a:cubicBezTo>
                <a:cubicBezTo>
                  <a:pt x="78" y="30"/>
                  <a:pt x="79" y="30"/>
                  <a:pt x="81" y="30"/>
                </a:cubicBezTo>
                <a:cubicBezTo>
                  <a:pt x="82" y="30"/>
                  <a:pt x="82" y="30"/>
                  <a:pt x="83" y="30"/>
                </a:cubicBezTo>
                <a:cubicBezTo>
                  <a:pt x="83" y="30"/>
                  <a:pt x="84" y="30"/>
                  <a:pt x="84" y="30"/>
                </a:cubicBezTo>
                <a:cubicBezTo>
                  <a:pt x="84" y="30"/>
                  <a:pt x="84" y="30"/>
                  <a:pt x="84" y="31"/>
                </a:cubicBezTo>
                <a:cubicBezTo>
                  <a:pt x="85" y="31"/>
                  <a:pt x="85" y="31"/>
                  <a:pt x="85" y="32"/>
                </a:cubicBezTo>
                <a:cubicBezTo>
                  <a:pt x="77" y="69"/>
                  <a:pt x="77" y="69"/>
                  <a:pt x="77" y="69"/>
                </a:cubicBezTo>
                <a:cubicBezTo>
                  <a:pt x="76" y="74"/>
                  <a:pt x="77" y="78"/>
                  <a:pt x="78" y="80"/>
                </a:cubicBezTo>
                <a:cubicBezTo>
                  <a:pt x="79" y="83"/>
                  <a:pt x="82" y="84"/>
                  <a:pt x="86" y="84"/>
                </a:cubicBezTo>
                <a:cubicBezTo>
                  <a:pt x="89" y="84"/>
                  <a:pt x="91" y="83"/>
                  <a:pt x="93" y="82"/>
                </a:cubicBezTo>
                <a:cubicBezTo>
                  <a:pt x="94" y="81"/>
                  <a:pt x="96" y="79"/>
                  <a:pt x="97" y="77"/>
                </a:cubicBezTo>
                <a:cubicBezTo>
                  <a:pt x="99" y="75"/>
                  <a:pt x="100" y="73"/>
                  <a:pt x="101" y="71"/>
                </a:cubicBezTo>
                <a:cubicBezTo>
                  <a:pt x="102" y="68"/>
                  <a:pt x="103" y="65"/>
                  <a:pt x="104" y="62"/>
                </a:cubicBezTo>
                <a:cubicBezTo>
                  <a:pt x="104" y="59"/>
                  <a:pt x="105" y="56"/>
                  <a:pt x="105" y="53"/>
                </a:cubicBezTo>
                <a:cubicBezTo>
                  <a:pt x="105" y="50"/>
                  <a:pt x="105" y="47"/>
                  <a:pt x="105" y="44"/>
                </a:cubicBezTo>
                <a:cubicBezTo>
                  <a:pt x="105" y="40"/>
                  <a:pt x="105" y="35"/>
                  <a:pt x="103" y="31"/>
                </a:cubicBezTo>
                <a:cubicBezTo>
                  <a:pt x="102" y="26"/>
                  <a:pt x="100" y="22"/>
                  <a:pt x="97" y="19"/>
                </a:cubicBezTo>
                <a:cubicBezTo>
                  <a:pt x="94" y="16"/>
                  <a:pt x="90" y="13"/>
                  <a:pt x="84" y="11"/>
                </a:cubicBezTo>
                <a:cubicBezTo>
                  <a:pt x="79" y="9"/>
                  <a:pt x="73" y="8"/>
                  <a:pt x="65" y="8"/>
                </a:cubicBezTo>
                <a:cubicBezTo>
                  <a:pt x="58" y="8"/>
                  <a:pt x="52" y="9"/>
                  <a:pt x="47" y="10"/>
                </a:cubicBezTo>
                <a:cubicBezTo>
                  <a:pt x="42" y="12"/>
                  <a:pt x="37" y="14"/>
                  <a:pt x="33" y="17"/>
                </a:cubicBezTo>
                <a:cubicBezTo>
                  <a:pt x="29" y="19"/>
                  <a:pt x="26" y="22"/>
                  <a:pt x="23" y="26"/>
                </a:cubicBezTo>
                <a:cubicBezTo>
                  <a:pt x="21" y="29"/>
                  <a:pt x="18" y="33"/>
                  <a:pt x="17" y="37"/>
                </a:cubicBezTo>
                <a:cubicBezTo>
                  <a:pt x="15" y="40"/>
                  <a:pt x="14" y="44"/>
                  <a:pt x="13" y="48"/>
                </a:cubicBezTo>
                <a:cubicBezTo>
                  <a:pt x="12" y="52"/>
                  <a:pt x="11" y="56"/>
                  <a:pt x="10" y="59"/>
                </a:cubicBezTo>
                <a:cubicBezTo>
                  <a:pt x="10" y="62"/>
                  <a:pt x="10" y="65"/>
                  <a:pt x="10" y="68"/>
                </a:cubicBezTo>
                <a:cubicBezTo>
                  <a:pt x="9" y="71"/>
                  <a:pt x="9" y="73"/>
                  <a:pt x="9" y="75"/>
                </a:cubicBezTo>
                <a:cubicBezTo>
                  <a:pt x="9" y="80"/>
                  <a:pt x="10" y="86"/>
                  <a:pt x="12" y="91"/>
                </a:cubicBezTo>
                <a:cubicBezTo>
                  <a:pt x="13" y="96"/>
                  <a:pt x="15" y="101"/>
                  <a:pt x="19" y="104"/>
                </a:cubicBezTo>
                <a:cubicBezTo>
                  <a:pt x="22" y="108"/>
                  <a:pt x="27" y="111"/>
                  <a:pt x="33" y="113"/>
                </a:cubicBezTo>
                <a:cubicBezTo>
                  <a:pt x="39" y="115"/>
                  <a:pt x="46" y="117"/>
                  <a:pt x="55" y="117"/>
                </a:cubicBezTo>
                <a:cubicBezTo>
                  <a:pt x="59" y="117"/>
                  <a:pt x="62" y="116"/>
                  <a:pt x="65" y="116"/>
                </a:cubicBezTo>
                <a:cubicBezTo>
                  <a:pt x="68" y="115"/>
                  <a:pt x="71" y="115"/>
                  <a:pt x="73" y="115"/>
                </a:cubicBezTo>
                <a:cubicBezTo>
                  <a:pt x="75" y="114"/>
                  <a:pt x="77" y="114"/>
                  <a:pt x="79" y="113"/>
                </a:cubicBezTo>
                <a:cubicBezTo>
                  <a:pt x="80" y="113"/>
                  <a:pt x="81" y="113"/>
                  <a:pt x="81" y="113"/>
                </a:cubicBezTo>
                <a:cubicBezTo>
                  <a:pt x="82" y="113"/>
                  <a:pt x="82" y="113"/>
                  <a:pt x="82" y="113"/>
                </a:cubicBezTo>
                <a:cubicBezTo>
                  <a:pt x="82" y="113"/>
                  <a:pt x="83" y="113"/>
                  <a:pt x="83" y="113"/>
                </a:cubicBezTo>
                <a:cubicBezTo>
                  <a:pt x="83" y="114"/>
                  <a:pt x="83" y="114"/>
                  <a:pt x="83" y="115"/>
                </a:cubicBezTo>
                <a:cubicBezTo>
                  <a:pt x="83" y="115"/>
                  <a:pt x="83" y="116"/>
                  <a:pt x="83" y="116"/>
                </a:cubicBezTo>
                <a:cubicBezTo>
                  <a:pt x="83" y="117"/>
                  <a:pt x="83" y="117"/>
                  <a:pt x="83" y="118"/>
                </a:cubicBezTo>
                <a:cubicBezTo>
                  <a:pt x="83" y="118"/>
                  <a:pt x="83" y="118"/>
                  <a:pt x="83" y="118"/>
                </a:cubicBezTo>
                <a:cubicBezTo>
                  <a:pt x="83" y="119"/>
                  <a:pt x="83" y="119"/>
                  <a:pt x="82" y="119"/>
                </a:cubicBezTo>
                <a:cubicBezTo>
                  <a:pt x="82" y="120"/>
                  <a:pt x="82" y="120"/>
                  <a:pt x="82" y="120"/>
                </a:cubicBezTo>
                <a:cubicBezTo>
                  <a:pt x="81" y="120"/>
                  <a:pt x="81" y="121"/>
                  <a:pt x="79" y="121"/>
                </a:cubicBezTo>
                <a:cubicBezTo>
                  <a:pt x="78" y="122"/>
                  <a:pt x="76" y="122"/>
                  <a:pt x="73" y="123"/>
                </a:cubicBezTo>
                <a:cubicBezTo>
                  <a:pt x="71" y="123"/>
                  <a:pt x="68" y="124"/>
                  <a:pt x="65" y="124"/>
                </a:cubicBezTo>
                <a:cubicBezTo>
                  <a:pt x="61" y="125"/>
                  <a:pt x="58" y="125"/>
                  <a:pt x="54" y="125"/>
                </a:cubicBezTo>
                <a:cubicBezTo>
                  <a:pt x="44" y="125"/>
                  <a:pt x="35" y="124"/>
                  <a:pt x="28" y="121"/>
                </a:cubicBezTo>
                <a:cubicBezTo>
                  <a:pt x="22" y="119"/>
                  <a:pt x="16" y="115"/>
                  <a:pt x="12" y="111"/>
                </a:cubicBezTo>
                <a:cubicBezTo>
                  <a:pt x="8" y="107"/>
                  <a:pt x="5" y="101"/>
                  <a:pt x="3" y="95"/>
                </a:cubicBezTo>
                <a:cubicBezTo>
                  <a:pt x="1" y="89"/>
                  <a:pt x="0" y="82"/>
                  <a:pt x="0" y="75"/>
                </a:cubicBezTo>
                <a:cubicBezTo>
                  <a:pt x="0" y="73"/>
                  <a:pt x="0" y="71"/>
                  <a:pt x="0" y="68"/>
                </a:cubicBezTo>
                <a:cubicBezTo>
                  <a:pt x="0" y="64"/>
                  <a:pt x="1" y="61"/>
                  <a:pt x="1" y="57"/>
                </a:cubicBezTo>
                <a:cubicBezTo>
                  <a:pt x="2" y="53"/>
                  <a:pt x="3" y="49"/>
                  <a:pt x="4" y="45"/>
                </a:cubicBezTo>
                <a:cubicBezTo>
                  <a:pt x="5" y="40"/>
                  <a:pt x="7" y="36"/>
                  <a:pt x="9" y="32"/>
                </a:cubicBezTo>
                <a:cubicBezTo>
                  <a:pt x="11" y="28"/>
                  <a:pt x="14" y="24"/>
                  <a:pt x="17" y="20"/>
                </a:cubicBezTo>
                <a:cubicBezTo>
                  <a:pt x="20" y="16"/>
                  <a:pt x="24" y="13"/>
                  <a:pt x="29" y="10"/>
                </a:cubicBezTo>
                <a:cubicBezTo>
                  <a:pt x="33" y="7"/>
                  <a:pt x="39" y="4"/>
                  <a:pt x="45" y="3"/>
                </a:cubicBezTo>
                <a:cubicBezTo>
                  <a:pt x="51" y="1"/>
                  <a:pt x="58" y="0"/>
                  <a:pt x="66" y="0"/>
                </a:cubicBezTo>
                <a:cubicBezTo>
                  <a:pt x="74" y="0"/>
                  <a:pt x="82" y="1"/>
                  <a:pt x="88" y="3"/>
                </a:cubicBezTo>
                <a:cubicBezTo>
                  <a:pt x="94" y="5"/>
                  <a:pt x="99" y="8"/>
                  <a:pt x="103" y="12"/>
                </a:cubicBezTo>
                <a:cubicBezTo>
                  <a:pt x="107" y="16"/>
                  <a:pt x="110" y="20"/>
                  <a:pt x="112" y="26"/>
                </a:cubicBezTo>
                <a:cubicBezTo>
                  <a:pt x="114" y="31"/>
                  <a:pt x="115" y="37"/>
                  <a:pt x="115" y="44"/>
                </a:cubicBezTo>
                <a:close/>
                <a:moveTo>
                  <a:pt x="72" y="48"/>
                </a:moveTo>
                <a:cubicBezTo>
                  <a:pt x="70" y="44"/>
                  <a:pt x="68" y="42"/>
                  <a:pt x="65" y="40"/>
                </a:cubicBezTo>
                <a:cubicBezTo>
                  <a:pt x="63" y="38"/>
                  <a:pt x="60" y="37"/>
                  <a:pt x="57" y="37"/>
                </a:cubicBezTo>
                <a:cubicBezTo>
                  <a:pt x="55" y="37"/>
                  <a:pt x="53" y="37"/>
                  <a:pt x="51" y="38"/>
                </a:cubicBezTo>
                <a:cubicBezTo>
                  <a:pt x="49" y="40"/>
                  <a:pt x="47" y="41"/>
                  <a:pt x="45" y="43"/>
                </a:cubicBezTo>
                <a:cubicBezTo>
                  <a:pt x="44" y="45"/>
                  <a:pt x="43" y="47"/>
                  <a:pt x="42" y="50"/>
                </a:cubicBezTo>
                <a:cubicBezTo>
                  <a:pt x="41" y="52"/>
                  <a:pt x="40" y="54"/>
                  <a:pt x="39" y="57"/>
                </a:cubicBezTo>
                <a:cubicBezTo>
                  <a:pt x="39" y="59"/>
                  <a:pt x="38" y="62"/>
                  <a:pt x="38" y="64"/>
                </a:cubicBezTo>
                <a:cubicBezTo>
                  <a:pt x="38" y="67"/>
                  <a:pt x="37" y="69"/>
                  <a:pt x="37" y="70"/>
                </a:cubicBezTo>
                <a:cubicBezTo>
                  <a:pt x="37" y="75"/>
                  <a:pt x="38" y="78"/>
                  <a:pt x="40" y="80"/>
                </a:cubicBezTo>
                <a:cubicBezTo>
                  <a:pt x="41" y="83"/>
                  <a:pt x="44" y="84"/>
                  <a:pt x="48" y="84"/>
                </a:cubicBezTo>
                <a:cubicBezTo>
                  <a:pt x="49" y="84"/>
                  <a:pt x="50" y="83"/>
                  <a:pt x="52" y="83"/>
                </a:cubicBezTo>
                <a:cubicBezTo>
                  <a:pt x="53" y="83"/>
                  <a:pt x="55" y="82"/>
                  <a:pt x="57" y="81"/>
                </a:cubicBezTo>
                <a:cubicBezTo>
                  <a:pt x="58" y="80"/>
                  <a:pt x="60" y="78"/>
                  <a:pt x="62" y="77"/>
                </a:cubicBezTo>
                <a:cubicBezTo>
                  <a:pt x="64" y="75"/>
                  <a:pt x="66" y="73"/>
                  <a:pt x="68" y="71"/>
                </a:cubicBezTo>
                <a:lnTo>
                  <a:pt x="72"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nvGrpSpPr>
          <p:cNvPr id="207" name="smart phone"/>
          <p:cNvGrpSpPr/>
          <p:nvPr/>
        </p:nvGrpSpPr>
        <p:grpSpPr>
          <a:xfrm>
            <a:off x="687513" y="2906976"/>
            <a:ext cx="280632" cy="493369"/>
            <a:chOff x="2414138" y="2698290"/>
            <a:chExt cx="280632" cy="493369"/>
          </a:xfrm>
        </p:grpSpPr>
        <p:sp>
          <p:nvSpPr>
            <p:cNvPr id="208" name="Freeform 83"/>
            <p:cNvSpPr>
              <a:spLocks/>
            </p:cNvSpPr>
            <p:nvPr/>
          </p:nvSpPr>
          <p:spPr bwMode="auto">
            <a:xfrm>
              <a:off x="2420173" y="2704325"/>
              <a:ext cx="268561" cy="481299"/>
            </a:xfrm>
            <a:custGeom>
              <a:avLst/>
              <a:gdLst>
                <a:gd name="T0" fmla="*/ 87 w 87"/>
                <a:gd name="T1" fmla="*/ 142 h 156"/>
                <a:gd name="T2" fmla="*/ 73 w 87"/>
                <a:gd name="T3" fmla="*/ 156 h 156"/>
                <a:gd name="T4" fmla="*/ 13 w 87"/>
                <a:gd name="T5" fmla="*/ 156 h 156"/>
                <a:gd name="T6" fmla="*/ 0 w 87"/>
                <a:gd name="T7" fmla="*/ 142 h 156"/>
                <a:gd name="T8" fmla="*/ 0 w 87"/>
                <a:gd name="T9" fmla="*/ 13 h 156"/>
                <a:gd name="T10" fmla="*/ 13 w 87"/>
                <a:gd name="T11" fmla="*/ 0 h 156"/>
                <a:gd name="T12" fmla="*/ 73 w 87"/>
                <a:gd name="T13" fmla="*/ 0 h 156"/>
                <a:gd name="T14" fmla="*/ 87 w 87"/>
                <a:gd name="T15" fmla="*/ 13 h 156"/>
                <a:gd name="T16" fmla="*/ 87 w 87"/>
                <a:gd name="T17" fmla="*/ 142 h 156"/>
                <a:gd name="T18" fmla="*/ 87 w 87"/>
                <a:gd name="T19" fmla="*/ 14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56">
                  <a:moveTo>
                    <a:pt x="87" y="142"/>
                  </a:moveTo>
                  <a:cubicBezTo>
                    <a:pt x="87" y="149"/>
                    <a:pt x="80" y="156"/>
                    <a:pt x="73" y="156"/>
                  </a:cubicBezTo>
                  <a:cubicBezTo>
                    <a:pt x="13" y="156"/>
                    <a:pt x="13" y="156"/>
                    <a:pt x="13" y="156"/>
                  </a:cubicBezTo>
                  <a:cubicBezTo>
                    <a:pt x="7" y="156"/>
                    <a:pt x="0" y="149"/>
                    <a:pt x="0" y="142"/>
                  </a:cubicBezTo>
                  <a:cubicBezTo>
                    <a:pt x="0" y="13"/>
                    <a:pt x="0" y="13"/>
                    <a:pt x="0" y="13"/>
                  </a:cubicBezTo>
                  <a:cubicBezTo>
                    <a:pt x="0" y="5"/>
                    <a:pt x="7" y="0"/>
                    <a:pt x="13" y="0"/>
                  </a:cubicBezTo>
                  <a:cubicBezTo>
                    <a:pt x="73" y="0"/>
                    <a:pt x="73" y="0"/>
                    <a:pt x="73" y="0"/>
                  </a:cubicBezTo>
                  <a:cubicBezTo>
                    <a:pt x="80" y="0"/>
                    <a:pt x="87" y="5"/>
                    <a:pt x="87" y="13"/>
                  </a:cubicBezTo>
                  <a:cubicBezTo>
                    <a:pt x="87" y="142"/>
                    <a:pt x="87" y="142"/>
                    <a:pt x="87" y="142"/>
                  </a:cubicBezTo>
                  <a:cubicBezTo>
                    <a:pt x="87" y="142"/>
                    <a:pt x="87" y="142"/>
                    <a:pt x="87" y="142"/>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09" name="Freeform 84"/>
            <p:cNvSpPr>
              <a:spLocks noEditPoints="1"/>
            </p:cNvSpPr>
            <p:nvPr/>
          </p:nvSpPr>
          <p:spPr bwMode="auto">
            <a:xfrm>
              <a:off x="2414138" y="2698290"/>
              <a:ext cx="280632" cy="493369"/>
            </a:xfrm>
            <a:custGeom>
              <a:avLst/>
              <a:gdLst>
                <a:gd name="T0" fmla="*/ 75 w 91"/>
                <a:gd name="T1" fmla="*/ 160 h 160"/>
                <a:gd name="T2" fmla="*/ 15 w 91"/>
                <a:gd name="T3" fmla="*/ 160 h 160"/>
                <a:gd name="T4" fmla="*/ 0 w 91"/>
                <a:gd name="T5" fmla="*/ 144 h 160"/>
                <a:gd name="T6" fmla="*/ 0 w 91"/>
                <a:gd name="T7" fmla="*/ 15 h 160"/>
                <a:gd name="T8" fmla="*/ 15 w 91"/>
                <a:gd name="T9" fmla="*/ 0 h 160"/>
                <a:gd name="T10" fmla="*/ 75 w 91"/>
                <a:gd name="T11" fmla="*/ 0 h 160"/>
                <a:gd name="T12" fmla="*/ 91 w 91"/>
                <a:gd name="T13" fmla="*/ 15 h 160"/>
                <a:gd name="T14" fmla="*/ 91 w 91"/>
                <a:gd name="T15" fmla="*/ 144 h 160"/>
                <a:gd name="T16" fmla="*/ 75 w 91"/>
                <a:gd name="T17" fmla="*/ 160 h 160"/>
                <a:gd name="T18" fmla="*/ 15 w 91"/>
                <a:gd name="T19" fmla="*/ 4 h 160"/>
                <a:gd name="T20" fmla="*/ 4 w 91"/>
                <a:gd name="T21" fmla="*/ 15 h 160"/>
                <a:gd name="T22" fmla="*/ 4 w 91"/>
                <a:gd name="T23" fmla="*/ 144 h 160"/>
                <a:gd name="T24" fmla="*/ 15 w 91"/>
                <a:gd name="T25" fmla="*/ 156 h 160"/>
                <a:gd name="T26" fmla="*/ 75 w 91"/>
                <a:gd name="T27" fmla="*/ 156 h 160"/>
                <a:gd name="T28" fmla="*/ 86 w 91"/>
                <a:gd name="T29" fmla="*/ 144 h 160"/>
                <a:gd name="T30" fmla="*/ 86 w 91"/>
                <a:gd name="T31" fmla="*/ 15 h 160"/>
                <a:gd name="T32" fmla="*/ 75 w 91"/>
                <a:gd name="T33" fmla="*/ 4 h 160"/>
                <a:gd name="T34" fmla="*/ 15 w 91"/>
                <a:gd name="T35" fmla="*/ 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160">
                  <a:moveTo>
                    <a:pt x="75" y="160"/>
                  </a:moveTo>
                  <a:cubicBezTo>
                    <a:pt x="15" y="160"/>
                    <a:pt x="15" y="160"/>
                    <a:pt x="15" y="160"/>
                  </a:cubicBezTo>
                  <a:cubicBezTo>
                    <a:pt x="8" y="160"/>
                    <a:pt x="0" y="152"/>
                    <a:pt x="0" y="144"/>
                  </a:cubicBezTo>
                  <a:cubicBezTo>
                    <a:pt x="0" y="15"/>
                    <a:pt x="0" y="15"/>
                    <a:pt x="0" y="15"/>
                  </a:cubicBezTo>
                  <a:cubicBezTo>
                    <a:pt x="0" y="6"/>
                    <a:pt x="8" y="0"/>
                    <a:pt x="15" y="0"/>
                  </a:cubicBezTo>
                  <a:cubicBezTo>
                    <a:pt x="75" y="0"/>
                    <a:pt x="75" y="0"/>
                    <a:pt x="75" y="0"/>
                  </a:cubicBezTo>
                  <a:cubicBezTo>
                    <a:pt x="83" y="0"/>
                    <a:pt x="91" y="6"/>
                    <a:pt x="91" y="15"/>
                  </a:cubicBezTo>
                  <a:cubicBezTo>
                    <a:pt x="91" y="144"/>
                    <a:pt x="91" y="144"/>
                    <a:pt x="91" y="144"/>
                  </a:cubicBezTo>
                  <a:cubicBezTo>
                    <a:pt x="91" y="152"/>
                    <a:pt x="83" y="160"/>
                    <a:pt x="75" y="160"/>
                  </a:cubicBezTo>
                  <a:close/>
                  <a:moveTo>
                    <a:pt x="15" y="4"/>
                  </a:moveTo>
                  <a:cubicBezTo>
                    <a:pt x="10" y="4"/>
                    <a:pt x="4" y="8"/>
                    <a:pt x="4" y="15"/>
                  </a:cubicBezTo>
                  <a:cubicBezTo>
                    <a:pt x="4" y="144"/>
                    <a:pt x="4" y="144"/>
                    <a:pt x="4" y="144"/>
                  </a:cubicBezTo>
                  <a:cubicBezTo>
                    <a:pt x="4" y="150"/>
                    <a:pt x="10" y="156"/>
                    <a:pt x="15" y="156"/>
                  </a:cubicBezTo>
                  <a:cubicBezTo>
                    <a:pt x="75" y="156"/>
                    <a:pt x="75" y="156"/>
                    <a:pt x="75" y="156"/>
                  </a:cubicBezTo>
                  <a:cubicBezTo>
                    <a:pt x="81" y="156"/>
                    <a:pt x="86" y="150"/>
                    <a:pt x="86" y="144"/>
                  </a:cubicBezTo>
                  <a:cubicBezTo>
                    <a:pt x="86" y="15"/>
                    <a:pt x="86" y="15"/>
                    <a:pt x="86" y="15"/>
                  </a:cubicBezTo>
                  <a:cubicBezTo>
                    <a:pt x="86" y="8"/>
                    <a:pt x="81" y="4"/>
                    <a:pt x="75" y="4"/>
                  </a:cubicBezTo>
                  <a:lnTo>
                    <a:pt x="15"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0" name="Freeform 85"/>
            <p:cNvSpPr>
              <a:spLocks/>
            </p:cNvSpPr>
            <p:nvPr/>
          </p:nvSpPr>
          <p:spPr bwMode="auto">
            <a:xfrm>
              <a:off x="2460910" y="2760150"/>
              <a:ext cx="187088" cy="324387"/>
            </a:xfrm>
            <a:custGeom>
              <a:avLst/>
              <a:gdLst>
                <a:gd name="T0" fmla="*/ 0 w 124"/>
                <a:gd name="T1" fmla="*/ 0 h 215"/>
                <a:gd name="T2" fmla="*/ 124 w 124"/>
                <a:gd name="T3" fmla="*/ 0 h 215"/>
                <a:gd name="T4" fmla="*/ 124 w 124"/>
                <a:gd name="T5" fmla="*/ 215 h 215"/>
                <a:gd name="T6" fmla="*/ 0 w 124"/>
                <a:gd name="T7" fmla="*/ 215 h 215"/>
                <a:gd name="T8" fmla="*/ 0 w 124"/>
                <a:gd name="T9" fmla="*/ 0 h 215"/>
                <a:gd name="T10" fmla="*/ 0 w 124"/>
                <a:gd name="T11" fmla="*/ 0 h 215"/>
              </a:gdLst>
              <a:ahLst/>
              <a:cxnLst>
                <a:cxn ang="0">
                  <a:pos x="T0" y="T1"/>
                </a:cxn>
                <a:cxn ang="0">
                  <a:pos x="T2" y="T3"/>
                </a:cxn>
                <a:cxn ang="0">
                  <a:pos x="T4" y="T5"/>
                </a:cxn>
                <a:cxn ang="0">
                  <a:pos x="T6" y="T7"/>
                </a:cxn>
                <a:cxn ang="0">
                  <a:pos x="T8" y="T9"/>
                </a:cxn>
                <a:cxn ang="0">
                  <a:pos x="T10" y="T11"/>
                </a:cxn>
              </a:cxnLst>
              <a:rect l="0" t="0" r="r" b="b"/>
              <a:pathLst>
                <a:path w="124" h="215">
                  <a:moveTo>
                    <a:pt x="0" y="0"/>
                  </a:moveTo>
                  <a:lnTo>
                    <a:pt x="124" y="0"/>
                  </a:lnTo>
                  <a:lnTo>
                    <a:pt x="124" y="215"/>
                  </a:lnTo>
                  <a:lnTo>
                    <a:pt x="0" y="215"/>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1" name="Freeform 86"/>
            <p:cNvSpPr>
              <a:spLocks noEditPoints="1"/>
            </p:cNvSpPr>
            <p:nvPr/>
          </p:nvSpPr>
          <p:spPr bwMode="auto">
            <a:xfrm>
              <a:off x="2454875" y="2754115"/>
              <a:ext cx="196140" cy="333439"/>
            </a:xfrm>
            <a:custGeom>
              <a:avLst/>
              <a:gdLst>
                <a:gd name="T0" fmla="*/ 63 w 64"/>
                <a:gd name="T1" fmla="*/ 108 h 108"/>
                <a:gd name="T2" fmla="*/ 2 w 64"/>
                <a:gd name="T3" fmla="*/ 108 h 108"/>
                <a:gd name="T4" fmla="*/ 0 w 64"/>
                <a:gd name="T5" fmla="*/ 107 h 108"/>
                <a:gd name="T6" fmla="*/ 0 w 64"/>
                <a:gd name="T7" fmla="*/ 2 h 108"/>
                <a:gd name="T8" fmla="*/ 2 w 64"/>
                <a:gd name="T9" fmla="*/ 0 h 108"/>
                <a:gd name="T10" fmla="*/ 63 w 64"/>
                <a:gd name="T11" fmla="*/ 0 h 108"/>
                <a:gd name="T12" fmla="*/ 64 w 64"/>
                <a:gd name="T13" fmla="*/ 2 h 108"/>
                <a:gd name="T14" fmla="*/ 64 w 64"/>
                <a:gd name="T15" fmla="*/ 107 h 108"/>
                <a:gd name="T16" fmla="*/ 63 w 64"/>
                <a:gd name="T17" fmla="*/ 108 h 108"/>
                <a:gd name="T18" fmla="*/ 3 w 64"/>
                <a:gd name="T19" fmla="*/ 105 h 108"/>
                <a:gd name="T20" fmla="*/ 62 w 64"/>
                <a:gd name="T21" fmla="*/ 105 h 108"/>
                <a:gd name="T22" fmla="*/ 62 w 64"/>
                <a:gd name="T23" fmla="*/ 3 h 108"/>
                <a:gd name="T24" fmla="*/ 3 w 64"/>
                <a:gd name="T25" fmla="*/ 3 h 108"/>
                <a:gd name="T26" fmla="*/ 3 w 64"/>
                <a:gd name="T27" fmla="*/ 10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108">
                  <a:moveTo>
                    <a:pt x="63" y="108"/>
                  </a:moveTo>
                  <a:cubicBezTo>
                    <a:pt x="2" y="108"/>
                    <a:pt x="2" y="108"/>
                    <a:pt x="2" y="108"/>
                  </a:cubicBezTo>
                  <a:cubicBezTo>
                    <a:pt x="1" y="108"/>
                    <a:pt x="0" y="107"/>
                    <a:pt x="0" y="107"/>
                  </a:cubicBezTo>
                  <a:cubicBezTo>
                    <a:pt x="0" y="2"/>
                    <a:pt x="0" y="2"/>
                    <a:pt x="0" y="2"/>
                  </a:cubicBezTo>
                  <a:cubicBezTo>
                    <a:pt x="0" y="1"/>
                    <a:pt x="1" y="0"/>
                    <a:pt x="2" y="0"/>
                  </a:cubicBezTo>
                  <a:cubicBezTo>
                    <a:pt x="63" y="0"/>
                    <a:pt x="63" y="0"/>
                    <a:pt x="63" y="0"/>
                  </a:cubicBezTo>
                  <a:cubicBezTo>
                    <a:pt x="64" y="0"/>
                    <a:pt x="64" y="1"/>
                    <a:pt x="64" y="2"/>
                  </a:cubicBezTo>
                  <a:cubicBezTo>
                    <a:pt x="64" y="107"/>
                    <a:pt x="64" y="107"/>
                    <a:pt x="64" y="107"/>
                  </a:cubicBezTo>
                  <a:cubicBezTo>
                    <a:pt x="64" y="107"/>
                    <a:pt x="64" y="108"/>
                    <a:pt x="63" y="108"/>
                  </a:cubicBezTo>
                  <a:close/>
                  <a:moveTo>
                    <a:pt x="3" y="105"/>
                  </a:moveTo>
                  <a:cubicBezTo>
                    <a:pt x="62" y="105"/>
                    <a:pt x="62" y="105"/>
                    <a:pt x="62" y="105"/>
                  </a:cubicBezTo>
                  <a:cubicBezTo>
                    <a:pt x="62" y="3"/>
                    <a:pt x="62" y="3"/>
                    <a:pt x="62" y="3"/>
                  </a:cubicBezTo>
                  <a:cubicBezTo>
                    <a:pt x="3" y="3"/>
                    <a:pt x="3" y="3"/>
                    <a:pt x="3" y="3"/>
                  </a:cubicBezTo>
                  <a:lnTo>
                    <a:pt x="3"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2" name="Oval 87"/>
            <p:cNvSpPr>
              <a:spLocks noChangeArrowheads="1"/>
            </p:cNvSpPr>
            <p:nvPr/>
          </p:nvSpPr>
          <p:spPr bwMode="auto">
            <a:xfrm>
              <a:off x="2531823" y="3105659"/>
              <a:ext cx="45263" cy="4979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grpSp>
        <p:nvGrpSpPr>
          <p:cNvPr id="213" name="envelope"/>
          <p:cNvGrpSpPr/>
          <p:nvPr/>
        </p:nvGrpSpPr>
        <p:grpSpPr>
          <a:xfrm>
            <a:off x="1063197" y="2383433"/>
            <a:ext cx="488842" cy="381720"/>
            <a:chOff x="2789822" y="2174747"/>
            <a:chExt cx="488842" cy="381720"/>
          </a:xfrm>
        </p:grpSpPr>
        <p:sp>
          <p:nvSpPr>
            <p:cNvPr id="214" name="Freeform 88"/>
            <p:cNvSpPr>
              <a:spLocks/>
            </p:cNvSpPr>
            <p:nvPr/>
          </p:nvSpPr>
          <p:spPr bwMode="auto">
            <a:xfrm>
              <a:off x="2803402" y="2183799"/>
              <a:ext cx="464702" cy="360597"/>
            </a:xfrm>
            <a:custGeom>
              <a:avLst/>
              <a:gdLst>
                <a:gd name="T0" fmla="*/ 140 w 151"/>
                <a:gd name="T1" fmla="*/ 0 h 117"/>
                <a:gd name="T2" fmla="*/ 151 w 151"/>
                <a:gd name="T3" fmla="*/ 11 h 117"/>
                <a:gd name="T4" fmla="*/ 151 w 151"/>
                <a:gd name="T5" fmla="*/ 107 h 117"/>
                <a:gd name="T6" fmla="*/ 140 w 151"/>
                <a:gd name="T7" fmla="*/ 117 h 117"/>
                <a:gd name="T8" fmla="*/ 10 w 151"/>
                <a:gd name="T9" fmla="*/ 117 h 117"/>
                <a:gd name="T10" fmla="*/ 0 w 151"/>
                <a:gd name="T11" fmla="*/ 107 h 117"/>
                <a:gd name="T12" fmla="*/ 0 w 151"/>
                <a:gd name="T13" fmla="*/ 11 h 117"/>
                <a:gd name="T14" fmla="*/ 10 w 151"/>
                <a:gd name="T15" fmla="*/ 0 h 117"/>
                <a:gd name="T16" fmla="*/ 140 w 151"/>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17">
                  <a:moveTo>
                    <a:pt x="140" y="0"/>
                  </a:moveTo>
                  <a:cubicBezTo>
                    <a:pt x="146" y="0"/>
                    <a:pt x="151" y="5"/>
                    <a:pt x="151" y="11"/>
                  </a:cubicBezTo>
                  <a:cubicBezTo>
                    <a:pt x="151" y="107"/>
                    <a:pt x="151" y="107"/>
                    <a:pt x="151" y="107"/>
                  </a:cubicBezTo>
                  <a:cubicBezTo>
                    <a:pt x="151" y="112"/>
                    <a:pt x="146" y="117"/>
                    <a:pt x="140" y="117"/>
                  </a:cubicBezTo>
                  <a:cubicBezTo>
                    <a:pt x="10" y="117"/>
                    <a:pt x="10" y="117"/>
                    <a:pt x="10" y="117"/>
                  </a:cubicBezTo>
                  <a:cubicBezTo>
                    <a:pt x="5" y="117"/>
                    <a:pt x="0" y="112"/>
                    <a:pt x="0" y="107"/>
                  </a:cubicBezTo>
                  <a:cubicBezTo>
                    <a:pt x="0" y="11"/>
                    <a:pt x="0" y="11"/>
                    <a:pt x="0" y="11"/>
                  </a:cubicBezTo>
                  <a:cubicBezTo>
                    <a:pt x="0" y="5"/>
                    <a:pt x="5" y="0"/>
                    <a:pt x="10" y="0"/>
                  </a:cubicBezTo>
                  <a:lnTo>
                    <a:pt x="140" y="0"/>
                  </a:ln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5" name="Freeform 89"/>
            <p:cNvSpPr>
              <a:spLocks/>
            </p:cNvSpPr>
            <p:nvPr/>
          </p:nvSpPr>
          <p:spPr bwMode="auto">
            <a:xfrm>
              <a:off x="2809437" y="2198887"/>
              <a:ext cx="449614" cy="215755"/>
            </a:xfrm>
            <a:custGeom>
              <a:avLst/>
              <a:gdLst>
                <a:gd name="T0" fmla="*/ 146 w 146"/>
                <a:gd name="T1" fmla="*/ 0 h 70"/>
                <a:gd name="T2" fmla="*/ 78 w 146"/>
                <a:gd name="T3" fmla="*/ 66 h 70"/>
                <a:gd name="T4" fmla="*/ 63 w 146"/>
                <a:gd name="T5" fmla="*/ 65 h 70"/>
                <a:gd name="T6" fmla="*/ 0 w 146"/>
                <a:gd name="T7" fmla="*/ 0 h 70"/>
              </a:gdLst>
              <a:ahLst/>
              <a:cxnLst>
                <a:cxn ang="0">
                  <a:pos x="T0" y="T1"/>
                </a:cxn>
                <a:cxn ang="0">
                  <a:pos x="T2" y="T3"/>
                </a:cxn>
                <a:cxn ang="0">
                  <a:pos x="T4" y="T5"/>
                </a:cxn>
                <a:cxn ang="0">
                  <a:pos x="T6" y="T7"/>
                </a:cxn>
              </a:cxnLst>
              <a:rect l="0" t="0" r="r" b="b"/>
              <a:pathLst>
                <a:path w="146" h="70">
                  <a:moveTo>
                    <a:pt x="146" y="0"/>
                  </a:moveTo>
                  <a:cubicBezTo>
                    <a:pt x="78" y="66"/>
                    <a:pt x="78" y="66"/>
                    <a:pt x="78" y="66"/>
                  </a:cubicBezTo>
                  <a:cubicBezTo>
                    <a:pt x="74" y="70"/>
                    <a:pt x="67" y="70"/>
                    <a:pt x="63" y="65"/>
                  </a:cubicBezTo>
                  <a:cubicBezTo>
                    <a:pt x="0" y="0"/>
                    <a:pt x="0" y="0"/>
                    <a:pt x="0" y="0"/>
                  </a:cubicBezTo>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6" name="Freeform 90"/>
            <p:cNvSpPr>
              <a:spLocks noEditPoints="1"/>
            </p:cNvSpPr>
            <p:nvPr/>
          </p:nvSpPr>
          <p:spPr bwMode="auto">
            <a:xfrm>
              <a:off x="2789822" y="2174747"/>
              <a:ext cx="488842" cy="381720"/>
            </a:xfrm>
            <a:custGeom>
              <a:avLst/>
              <a:gdLst>
                <a:gd name="T0" fmla="*/ 144 w 158"/>
                <a:gd name="T1" fmla="*/ 0 h 124"/>
                <a:gd name="T2" fmla="*/ 14 w 158"/>
                <a:gd name="T3" fmla="*/ 0 h 124"/>
                <a:gd name="T4" fmla="*/ 0 w 158"/>
                <a:gd name="T5" fmla="*/ 14 h 124"/>
                <a:gd name="T6" fmla="*/ 0 w 158"/>
                <a:gd name="T7" fmla="*/ 110 h 124"/>
                <a:gd name="T8" fmla="*/ 14 w 158"/>
                <a:gd name="T9" fmla="*/ 124 h 124"/>
                <a:gd name="T10" fmla="*/ 144 w 158"/>
                <a:gd name="T11" fmla="*/ 124 h 124"/>
                <a:gd name="T12" fmla="*/ 158 w 158"/>
                <a:gd name="T13" fmla="*/ 110 h 124"/>
                <a:gd name="T14" fmla="*/ 158 w 158"/>
                <a:gd name="T15" fmla="*/ 14 h 124"/>
                <a:gd name="T16" fmla="*/ 144 w 158"/>
                <a:gd name="T17" fmla="*/ 0 h 124"/>
                <a:gd name="T18" fmla="*/ 144 w 158"/>
                <a:gd name="T19" fmla="*/ 7 h 124"/>
                <a:gd name="T20" fmla="*/ 147 w 158"/>
                <a:gd name="T21" fmla="*/ 8 h 124"/>
                <a:gd name="T22" fmla="*/ 81 w 158"/>
                <a:gd name="T23" fmla="*/ 71 h 124"/>
                <a:gd name="T24" fmla="*/ 77 w 158"/>
                <a:gd name="T25" fmla="*/ 73 h 124"/>
                <a:gd name="T26" fmla="*/ 72 w 158"/>
                <a:gd name="T27" fmla="*/ 71 h 124"/>
                <a:gd name="T28" fmla="*/ 11 w 158"/>
                <a:gd name="T29" fmla="*/ 8 h 124"/>
                <a:gd name="T30" fmla="*/ 14 w 158"/>
                <a:gd name="T31" fmla="*/ 7 h 124"/>
                <a:gd name="T32" fmla="*/ 144 w 158"/>
                <a:gd name="T33" fmla="*/ 7 h 124"/>
                <a:gd name="T34" fmla="*/ 144 w 158"/>
                <a:gd name="T35" fmla="*/ 116 h 124"/>
                <a:gd name="T36" fmla="*/ 14 w 158"/>
                <a:gd name="T37" fmla="*/ 116 h 124"/>
                <a:gd name="T38" fmla="*/ 8 w 158"/>
                <a:gd name="T39" fmla="*/ 110 h 124"/>
                <a:gd name="T40" fmla="*/ 8 w 158"/>
                <a:gd name="T41" fmla="*/ 15 h 124"/>
                <a:gd name="T42" fmla="*/ 67 w 158"/>
                <a:gd name="T43" fmla="*/ 76 h 124"/>
                <a:gd name="T44" fmla="*/ 77 w 158"/>
                <a:gd name="T45" fmla="*/ 80 h 124"/>
                <a:gd name="T46" fmla="*/ 77 w 158"/>
                <a:gd name="T47" fmla="*/ 80 h 124"/>
                <a:gd name="T48" fmla="*/ 87 w 158"/>
                <a:gd name="T49" fmla="*/ 76 h 124"/>
                <a:gd name="T50" fmla="*/ 151 w 158"/>
                <a:gd name="T51" fmla="*/ 14 h 124"/>
                <a:gd name="T52" fmla="*/ 151 w 158"/>
                <a:gd name="T53" fmla="*/ 110 h 124"/>
                <a:gd name="T54" fmla="*/ 144 w 158"/>
                <a:gd name="T55" fmla="*/ 11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124">
                  <a:moveTo>
                    <a:pt x="144" y="0"/>
                  </a:moveTo>
                  <a:cubicBezTo>
                    <a:pt x="14" y="0"/>
                    <a:pt x="14" y="0"/>
                    <a:pt x="14" y="0"/>
                  </a:cubicBezTo>
                  <a:cubicBezTo>
                    <a:pt x="7" y="0"/>
                    <a:pt x="0" y="6"/>
                    <a:pt x="0" y="14"/>
                  </a:cubicBezTo>
                  <a:cubicBezTo>
                    <a:pt x="0" y="110"/>
                    <a:pt x="0" y="110"/>
                    <a:pt x="0" y="110"/>
                  </a:cubicBezTo>
                  <a:cubicBezTo>
                    <a:pt x="0" y="117"/>
                    <a:pt x="7" y="124"/>
                    <a:pt x="14" y="124"/>
                  </a:cubicBezTo>
                  <a:cubicBezTo>
                    <a:pt x="144" y="124"/>
                    <a:pt x="144" y="124"/>
                    <a:pt x="144" y="124"/>
                  </a:cubicBezTo>
                  <a:cubicBezTo>
                    <a:pt x="152" y="124"/>
                    <a:pt x="158" y="117"/>
                    <a:pt x="158" y="110"/>
                  </a:cubicBezTo>
                  <a:cubicBezTo>
                    <a:pt x="158" y="14"/>
                    <a:pt x="158" y="14"/>
                    <a:pt x="158" y="14"/>
                  </a:cubicBezTo>
                  <a:cubicBezTo>
                    <a:pt x="158" y="6"/>
                    <a:pt x="152" y="0"/>
                    <a:pt x="144" y="0"/>
                  </a:cubicBezTo>
                  <a:close/>
                  <a:moveTo>
                    <a:pt x="144" y="7"/>
                  </a:moveTo>
                  <a:cubicBezTo>
                    <a:pt x="145" y="7"/>
                    <a:pt x="146" y="7"/>
                    <a:pt x="147" y="8"/>
                  </a:cubicBezTo>
                  <a:cubicBezTo>
                    <a:pt x="81" y="71"/>
                    <a:pt x="81" y="71"/>
                    <a:pt x="81" y="71"/>
                  </a:cubicBezTo>
                  <a:cubicBezTo>
                    <a:pt x="80" y="72"/>
                    <a:pt x="79" y="73"/>
                    <a:pt x="77" y="73"/>
                  </a:cubicBezTo>
                  <a:cubicBezTo>
                    <a:pt x="75" y="73"/>
                    <a:pt x="73" y="72"/>
                    <a:pt x="72" y="71"/>
                  </a:cubicBezTo>
                  <a:cubicBezTo>
                    <a:pt x="11" y="8"/>
                    <a:pt x="11" y="8"/>
                    <a:pt x="11" y="8"/>
                  </a:cubicBezTo>
                  <a:cubicBezTo>
                    <a:pt x="12" y="7"/>
                    <a:pt x="13" y="7"/>
                    <a:pt x="14" y="7"/>
                  </a:cubicBezTo>
                  <a:lnTo>
                    <a:pt x="144" y="7"/>
                  </a:lnTo>
                  <a:close/>
                  <a:moveTo>
                    <a:pt x="144" y="116"/>
                  </a:moveTo>
                  <a:cubicBezTo>
                    <a:pt x="14" y="116"/>
                    <a:pt x="14" y="116"/>
                    <a:pt x="14" y="116"/>
                  </a:cubicBezTo>
                  <a:cubicBezTo>
                    <a:pt x="11" y="116"/>
                    <a:pt x="8" y="113"/>
                    <a:pt x="8" y="110"/>
                  </a:cubicBezTo>
                  <a:cubicBezTo>
                    <a:pt x="8" y="15"/>
                    <a:pt x="8" y="15"/>
                    <a:pt x="8" y="15"/>
                  </a:cubicBezTo>
                  <a:cubicBezTo>
                    <a:pt x="67" y="76"/>
                    <a:pt x="67" y="76"/>
                    <a:pt x="67" y="76"/>
                  </a:cubicBezTo>
                  <a:cubicBezTo>
                    <a:pt x="69" y="79"/>
                    <a:pt x="73" y="80"/>
                    <a:pt x="77" y="80"/>
                  </a:cubicBezTo>
                  <a:cubicBezTo>
                    <a:pt x="77" y="80"/>
                    <a:pt x="77" y="80"/>
                    <a:pt x="77" y="80"/>
                  </a:cubicBezTo>
                  <a:cubicBezTo>
                    <a:pt x="81" y="80"/>
                    <a:pt x="84" y="79"/>
                    <a:pt x="87" y="76"/>
                  </a:cubicBezTo>
                  <a:cubicBezTo>
                    <a:pt x="151" y="14"/>
                    <a:pt x="151" y="14"/>
                    <a:pt x="151" y="14"/>
                  </a:cubicBezTo>
                  <a:cubicBezTo>
                    <a:pt x="151" y="110"/>
                    <a:pt x="151" y="110"/>
                    <a:pt x="151" y="110"/>
                  </a:cubicBezTo>
                  <a:cubicBezTo>
                    <a:pt x="151" y="113"/>
                    <a:pt x="148" y="116"/>
                    <a:pt x="144" y="1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pic>
        <p:nvPicPr>
          <p:cNvPr id="11" name="Picture 10"/>
          <p:cNvPicPr>
            <a:picLocks noChangeAspect="1"/>
          </p:cNvPicPr>
          <p:nvPr/>
        </p:nvPicPr>
        <p:blipFill>
          <a:blip r:embed="rId3"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83898" y="1779341"/>
            <a:ext cx="807230" cy="246512"/>
          </a:xfrm>
          <a:prstGeom prst="rect">
            <a:avLst/>
          </a:prstGeom>
        </p:spPr>
      </p:pic>
      <p:sp>
        <p:nvSpPr>
          <p:cNvPr id="219" name="green rectangle"/>
          <p:cNvSpPr/>
          <p:nvPr/>
        </p:nvSpPr>
        <p:spPr>
          <a:xfrm>
            <a:off x="4267200" y="1242046"/>
            <a:ext cx="4343400" cy="53091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400" b="1" i="1" dirty="0" smtClean="0">
              <a:solidFill>
                <a:schemeClr val="accent2">
                  <a:lumMod val="20000"/>
                  <a:lumOff val="80000"/>
                </a:schemeClr>
              </a:solidFill>
              <a:latin typeface="Arial Narrow" panose="020B0606020202030204" pitchFamily="34" charset="0"/>
            </a:endParaRPr>
          </a:p>
          <a:p>
            <a:r>
              <a:rPr lang="en-CA" sz="1600" b="1" i="1" dirty="0" smtClean="0">
                <a:solidFill>
                  <a:schemeClr val="accent2">
                    <a:lumMod val="20000"/>
                    <a:lumOff val="80000"/>
                  </a:schemeClr>
                </a:solidFill>
                <a:latin typeface="Arial Narrow" panose="020B0606020202030204" pitchFamily="34" charset="0"/>
              </a:rPr>
              <a:t>Description: </a:t>
            </a:r>
          </a:p>
          <a:p>
            <a:endParaRPr lang="en-CA" sz="1600" b="1" i="1" dirty="0" smtClean="0">
              <a:latin typeface="Arial Narrow" panose="020B0606020202030204" pitchFamily="34" charset="0"/>
            </a:endParaRPr>
          </a:p>
          <a:p>
            <a:pPr marL="285750" indent="-285750">
              <a:buFont typeface="Arial" panose="020B0604020202020204" pitchFamily="34" charset="0"/>
              <a:buChar char="•"/>
            </a:pPr>
            <a:r>
              <a:rPr lang="en-CA" sz="1600" b="1" dirty="0" smtClean="0">
                <a:latin typeface="Arial Narrow" panose="020B0606020202030204" pitchFamily="34" charset="0"/>
              </a:rPr>
              <a:t>Paper-based, anonymous, and de-identified patient survey with multiple choice questions about their experience living with Type 2 Diabetes</a:t>
            </a:r>
          </a:p>
          <a:p>
            <a:pPr marL="285750" indent="-285750">
              <a:buFont typeface="Arial" panose="020B0604020202020204" pitchFamily="34" charset="0"/>
              <a:buChar char="•"/>
            </a:pPr>
            <a:r>
              <a:rPr lang="en-CA" sz="1600" b="1" dirty="0" smtClean="0">
                <a:latin typeface="Arial Narrow" panose="020B0606020202030204" pitchFamily="34" charset="0"/>
              </a:rPr>
              <a:t>To assist </a:t>
            </a:r>
            <a:r>
              <a:rPr lang="en-CA" sz="1600" b="1" dirty="0">
                <a:latin typeface="Arial Narrow" panose="020B0606020202030204" pitchFamily="34" charset="0"/>
              </a:rPr>
              <a:t>participants </a:t>
            </a:r>
            <a:r>
              <a:rPr lang="en-CA" sz="1600" b="1" dirty="0" smtClean="0">
                <a:latin typeface="Arial Narrow" panose="020B0606020202030204" pitchFamily="34" charset="0"/>
              </a:rPr>
              <a:t>with </a:t>
            </a:r>
            <a:r>
              <a:rPr lang="en-CA" sz="1600" b="1" dirty="0">
                <a:latin typeface="Arial Narrow" panose="020B0606020202030204" pitchFamily="34" charset="0"/>
              </a:rPr>
              <a:t>personal reflection and </a:t>
            </a:r>
            <a:r>
              <a:rPr lang="en-CA" sz="1600" b="1" dirty="0" smtClean="0">
                <a:latin typeface="Arial Narrow" panose="020B0606020202030204" pitchFamily="34" charset="0"/>
              </a:rPr>
              <a:t>to facilitate practice </a:t>
            </a:r>
            <a:r>
              <a:rPr lang="en-CA" sz="1600" b="1" dirty="0">
                <a:latin typeface="Arial Narrow" panose="020B0606020202030204" pitchFamily="34" charset="0"/>
              </a:rPr>
              <a:t>improvement through multi-source </a:t>
            </a:r>
            <a:r>
              <a:rPr lang="en-CA" sz="1600" b="1" dirty="0" smtClean="0">
                <a:latin typeface="Arial Narrow" panose="020B0606020202030204" pitchFamily="34" charset="0"/>
              </a:rPr>
              <a:t>feedback</a:t>
            </a:r>
          </a:p>
          <a:p>
            <a:endParaRPr lang="en-CA" sz="1600" b="1" i="1" dirty="0" smtClean="0">
              <a:solidFill>
                <a:schemeClr val="accent2">
                  <a:lumMod val="20000"/>
                  <a:lumOff val="80000"/>
                </a:schemeClr>
              </a:solidFill>
              <a:latin typeface="Arial Narrow" panose="020B0606020202030204" pitchFamily="34" charset="0"/>
            </a:endParaRPr>
          </a:p>
          <a:p>
            <a:r>
              <a:rPr lang="en-CA" sz="1600" b="1" i="1" dirty="0" smtClean="0">
                <a:solidFill>
                  <a:schemeClr val="accent2">
                    <a:lumMod val="20000"/>
                    <a:lumOff val="80000"/>
                  </a:schemeClr>
                </a:solidFill>
                <a:latin typeface="Arial Narrow" panose="020B0606020202030204" pitchFamily="34" charset="0"/>
              </a:rPr>
              <a:t>Specific Components:</a:t>
            </a:r>
          </a:p>
          <a:p>
            <a:endParaRPr lang="en-CA" sz="1600" dirty="0">
              <a:latin typeface="Arial Narrow" panose="020B0606020202030204" pitchFamily="34" charset="0"/>
            </a:endParaRPr>
          </a:p>
          <a:p>
            <a:pPr marL="285750" indent="-285750">
              <a:buFont typeface="Arial" panose="020B0604020202020204" pitchFamily="34" charset="0"/>
              <a:buChar char="•"/>
            </a:pPr>
            <a:r>
              <a:rPr lang="en-CA" sz="1600" b="1" dirty="0">
                <a:latin typeface="Arial Narrow" panose="020B0606020202030204" pitchFamily="34" charset="0"/>
              </a:rPr>
              <a:t>Aggregate s</a:t>
            </a:r>
            <a:r>
              <a:rPr lang="en-CA" sz="1600" b="1" dirty="0" smtClean="0">
                <a:latin typeface="Arial Narrow" panose="020B0606020202030204" pitchFamily="34" charset="0"/>
              </a:rPr>
              <a:t>urvey </a:t>
            </a:r>
            <a:r>
              <a:rPr lang="en-CA" sz="1600" b="1" dirty="0">
                <a:latin typeface="Arial Narrow" panose="020B0606020202030204" pitchFamily="34" charset="0"/>
              </a:rPr>
              <a:t>results will be shared with </a:t>
            </a:r>
            <a:r>
              <a:rPr lang="en-CA" sz="1600" b="1" dirty="0" smtClean="0">
                <a:latin typeface="Arial Narrow" panose="020B0606020202030204" pitchFamily="34" charset="0"/>
              </a:rPr>
              <a:t>participants (regional and national level)</a:t>
            </a:r>
            <a:endParaRPr lang="en-CA" sz="1600" b="1" dirty="0">
              <a:latin typeface="Arial Narrow" panose="020B0606020202030204" pitchFamily="34" charset="0"/>
            </a:endParaRPr>
          </a:p>
          <a:p>
            <a:pPr marL="285750" indent="-285750">
              <a:buFont typeface="Arial" panose="020B0604020202020204" pitchFamily="34" charset="0"/>
              <a:buChar char="•"/>
            </a:pPr>
            <a:r>
              <a:rPr lang="en-CA" sz="1600" b="1" dirty="0" smtClean="0">
                <a:latin typeface="Arial Narrow" panose="020B0606020202030204" pitchFamily="34" charset="0"/>
              </a:rPr>
              <a:t>Participants will gain insight </a:t>
            </a:r>
            <a:r>
              <a:rPr lang="en-CA" sz="1600" b="1" dirty="0">
                <a:latin typeface="Arial Narrow" panose="020B0606020202030204" pitchFamily="34" charset="0"/>
              </a:rPr>
              <a:t>on current understanding, management, </a:t>
            </a:r>
            <a:r>
              <a:rPr lang="en-CA" sz="1600" b="1" dirty="0" smtClean="0">
                <a:latin typeface="Arial Narrow" panose="020B0606020202030204" pitchFamily="34" charset="0"/>
              </a:rPr>
              <a:t>perceptions, </a:t>
            </a:r>
            <a:r>
              <a:rPr lang="en-CA" sz="1600" b="1" dirty="0">
                <a:latin typeface="Arial Narrow" panose="020B0606020202030204" pitchFamily="34" charset="0"/>
              </a:rPr>
              <a:t>and priorities from the patients’ perspective </a:t>
            </a:r>
          </a:p>
          <a:p>
            <a:pPr marL="285750" indent="-285750">
              <a:buFont typeface="Arial" panose="020B0604020202020204" pitchFamily="34" charset="0"/>
              <a:buChar char="•"/>
            </a:pPr>
            <a:endParaRPr lang="en-CA" sz="1600" b="1" dirty="0">
              <a:latin typeface="Arial Narrow" panose="020B0606020202030204" pitchFamily="34" charset="0"/>
            </a:endParaRPr>
          </a:p>
          <a:p>
            <a:endParaRPr lang="en-US" sz="1600" dirty="0">
              <a:latin typeface="Arial Narrow" panose="020B0606020202030204" pitchFamily="34" charset="0"/>
            </a:endParaRPr>
          </a:p>
        </p:txBody>
      </p:sp>
    </p:spTree>
    <p:extLst>
      <p:ext uri="{BB962C8B-B14F-4D97-AF65-F5344CB8AC3E}">
        <p14:creationId xmlns:p14="http://schemas.microsoft.com/office/powerpoint/2010/main" val="1419070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al rectangle"/>
          <p:cNvSpPr/>
          <p:nvPr/>
        </p:nvSpPr>
        <p:spPr>
          <a:xfrm>
            <a:off x="0" y="5094955"/>
            <a:ext cx="9144000" cy="12931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teal rectangle"/>
          <p:cNvSpPr/>
          <p:nvPr/>
        </p:nvSpPr>
        <p:spPr>
          <a:xfrm>
            <a:off x="0" y="4419445"/>
            <a:ext cx="9144000" cy="473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goldinl.CTU\AppData\Local\Microsoft\Windows\Temporary Internet Files\Content.Outlook\OQUTX7GM\CHRC logo_HEARTicon (2).jpg"/>
          <p:cNvPicPr>
            <a:picLocks noChangeAspect="1" noChangeArrowheads="1"/>
          </p:cNvPicPr>
          <p:nvPr/>
        </p:nvPicPr>
        <p:blipFill>
          <a:blip r:embed="rId2" cstate="print">
            <a:clrChange>
              <a:clrFrom>
                <a:srgbClr val="FFFDFC"/>
              </a:clrFrom>
              <a:clrTo>
                <a:srgbClr val="FFFDFC">
                  <a:alpha val="0"/>
                </a:srgbClr>
              </a:clrTo>
            </a:clrChange>
            <a:grayscl/>
            <a:extLst>
              <a:ext uri="{28A0092B-C50C-407E-A947-70E740481C1C}">
                <a14:useLocalDpi xmlns:a14="http://schemas.microsoft.com/office/drawing/2010/main" val="0"/>
              </a:ext>
            </a:extLst>
          </a:blip>
          <a:srcRect/>
          <a:stretch>
            <a:fillRect/>
          </a:stretch>
        </p:blipFill>
        <p:spPr bwMode="auto">
          <a:xfrm>
            <a:off x="8784402" y="6551221"/>
            <a:ext cx="282167" cy="29326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514598" y="76200"/>
            <a:ext cx="6551969" cy="584775"/>
          </a:xfrm>
          <a:prstGeom prst="rect">
            <a:avLst/>
          </a:prstGeom>
        </p:spPr>
        <p:txBody>
          <a:bodyPr wrap="square">
            <a:spAutoFit/>
          </a:bodyPr>
          <a:lstStyle/>
          <a:p>
            <a:pPr algn="r"/>
            <a:r>
              <a:rPr lang="en-US" sz="3200" b="1" dirty="0" smtClean="0">
                <a:solidFill>
                  <a:srgbClr val="BB054A"/>
                </a:solidFill>
                <a:latin typeface="Arial Narrow" panose="020B0606020202030204" pitchFamily="34" charset="0"/>
              </a:rPr>
              <a:t>Learning </a:t>
            </a:r>
            <a:r>
              <a:rPr lang="en-US" sz="3200" b="1" dirty="0">
                <a:solidFill>
                  <a:srgbClr val="BB054A"/>
                </a:solidFill>
                <a:latin typeface="Arial Narrow" panose="020B0606020202030204" pitchFamily="34" charset="0"/>
              </a:rPr>
              <a:t>From </a:t>
            </a:r>
            <a:r>
              <a:rPr lang="en-US" sz="3200" b="1" dirty="0" smtClean="0">
                <a:solidFill>
                  <a:srgbClr val="BB054A"/>
                </a:solidFill>
                <a:latin typeface="Arial Narrow" panose="020B0606020202030204" pitchFamily="34" charset="0"/>
              </a:rPr>
              <a:t>Self-Assessment</a:t>
            </a:r>
            <a:endParaRPr lang="en-CA" sz="3200" dirty="0">
              <a:solidFill>
                <a:srgbClr val="BB054A"/>
              </a:solidFill>
              <a:latin typeface="Arial Narrow" panose="020B0606020202030204" pitchFamily="34" charset="0"/>
            </a:endParaRPr>
          </a:p>
        </p:txBody>
      </p:sp>
      <p:grpSp>
        <p:nvGrpSpPr>
          <p:cNvPr id="121" name="solid tree"/>
          <p:cNvGrpSpPr/>
          <p:nvPr/>
        </p:nvGrpSpPr>
        <p:grpSpPr>
          <a:xfrm>
            <a:off x="70425" y="281712"/>
            <a:ext cx="3915265" cy="6416142"/>
            <a:chOff x="1797050" y="73025"/>
            <a:chExt cx="4119563" cy="6858001"/>
          </a:xfrm>
          <a:solidFill>
            <a:srgbClr val="BB054A"/>
          </a:solidFill>
        </p:grpSpPr>
        <p:sp>
          <p:nvSpPr>
            <p:cNvPr id="122" name="tree trunk"/>
            <p:cNvSpPr>
              <a:spLocks/>
            </p:cNvSpPr>
            <p:nvPr/>
          </p:nvSpPr>
          <p:spPr bwMode="auto">
            <a:xfrm>
              <a:off x="3478213" y="3957638"/>
              <a:ext cx="757238" cy="2973388"/>
            </a:xfrm>
            <a:custGeom>
              <a:avLst/>
              <a:gdLst>
                <a:gd name="T0" fmla="*/ 205 w 233"/>
                <a:gd name="T1" fmla="*/ 917 h 917"/>
                <a:gd name="T2" fmla="*/ 28 w 233"/>
                <a:gd name="T3" fmla="*/ 917 h 917"/>
                <a:gd name="T4" fmla="*/ 0 w 233"/>
                <a:gd name="T5" fmla="*/ 888 h 917"/>
                <a:gd name="T6" fmla="*/ 0 w 233"/>
                <a:gd name="T7" fmla="*/ 29 h 917"/>
                <a:gd name="T8" fmla="*/ 28 w 233"/>
                <a:gd name="T9" fmla="*/ 0 h 917"/>
                <a:gd name="T10" fmla="*/ 205 w 233"/>
                <a:gd name="T11" fmla="*/ 0 h 917"/>
                <a:gd name="T12" fmla="*/ 233 w 233"/>
                <a:gd name="T13" fmla="*/ 29 h 917"/>
                <a:gd name="T14" fmla="*/ 233 w 233"/>
                <a:gd name="T15" fmla="*/ 888 h 917"/>
                <a:gd name="T16" fmla="*/ 205 w 233"/>
                <a:gd name="T17" fmla="*/ 917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917">
                  <a:moveTo>
                    <a:pt x="205" y="917"/>
                  </a:moveTo>
                  <a:cubicBezTo>
                    <a:pt x="28" y="917"/>
                    <a:pt x="28" y="917"/>
                    <a:pt x="28" y="917"/>
                  </a:cubicBezTo>
                  <a:cubicBezTo>
                    <a:pt x="13" y="917"/>
                    <a:pt x="0" y="904"/>
                    <a:pt x="0" y="888"/>
                  </a:cubicBezTo>
                  <a:cubicBezTo>
                    <a:pt x="0" y="29"/>
                    <a:pt x="0" y="29"/>
                    <a:pt x="0" y="29"/>
                  </a:cubicBezTo>
                  <a:cubicBezTo>
                    <a:pt x="0" y="13"/>
                    <a:pt x="13" y="0"/>
                    <a:pt x="28" y="0"/>
                  </a:cubicBezTo>
                  <a:cubicBezTo>
                    <a:pt x="205" y="0"/>
                    <a:pt x="205" y="0"/>
                    <a:pt x="205" y="0"/>
                  </a:cubicBezTo>
                  <a:cubicBezTo>
                    <a:pt x="220" y="0"/>
                    <a:pt x="233" y="13"/>
                    <a:pt x="233" y="29"/>
                  </a:cubicBezTo>
                  <a:cubicBezTo>
                    <a:pt x="233" y="888"/>
                    <a:pt x="233" y="888"/>
                    <a:pt x="233" y="888"/>
                  </a:cubicBezTo>
                  <a:cubicBezTo>
                    <a:pt x="233" y="904"/>
                    <a:pt x="220" y="917"/>
                    <a:pt x="205" y="917"/>
                  </a:cubicBezTo>
                  <a:close/>
                </a:path>
              </a:pathLst>
            </a:custGeom>
            <a:grpFill/>
            <a:ln w="349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3" name="tree top"/>
            <p:cNvSpPr>
              <a:spLocks noChangeArrowheads="1"/>
            </p:cNvSpPr>
            <p:nvPr/>
          </p:nvSpPr>
          <p:spPr bwMode="auto">
            <a:xfrm>
              <a:off x="1797050" y="73025"/>
              <a:ext cx="4119563" cy="4114800"/>
            </a:xfrm>
            <a:prstGeom prst="ellipse">
              <a:avLst/>
            </a:prstGeom>
            <a:grpFill/>
            <a:ln w="349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grpSp>
        <p:nvGrpSpPr>
          <p:cNvPr id="124" name="tree lines"/>
          <p:cNvGrpSpPr/>
          <p:nvPr/>
        </p:nvGrpSpPr>
        <p:grpSpPr>
          <a:xfrm>
            <a:off x="536636" y="734344"/>
            <a:ext cx="3000949" cy="5926459"/>
            <a:chOff x="2263261" y="525658"/>
            <a:chExt cx="3000949" cy="5926459"/>
          </a:xfrm>
          <a:solidFill>
            <a:sysClr val="windowText" lastClr="000000">
              <a:lumMod val="85000"/>
              <a:lumOff val="15000"/>
            </a:sysClr>
          </a:solidFill>
        </p:grpSpPr>
        <p:sp>
          <p:nvSpPr>
            <p:cNvPr id="125" name="line"/>
            <p:cNvSpPr>
              <a:spLocks/>
            </p:cNvSpPr>
            <p:nvPr/>
          </p:nvSpPr>
          <p:spPr bwMode="auto">
            <a:xfrm>
              <a:off x="3728279" y="525658"/>
              <a:ext cx="52808" cy="5926458"/>
            </a:xfrm>
            <a:custGeom>
              <a:avLst/>
              <a:gdLst>
                <a:gd name="T0" fmla="*/ 9 w 17"/>
                <a:gd name="T1" fmla="*/ 1923 h 1923"/>
                <a:gd name="T2" fmla="*/ 0 w 17"/>
                <a:gd name="T3" fmla="*/ 1914 h 1923"/>
                <a:gd name="T4" fmla="*/ 0 w 17"/>
                <a:gd name="T5" fmla="*/ 9 h 1923"/>
                <a:gd name="T6" fmla="*/ 9 w 17"/>
                <a:gd name="T7" fmla="*/ 0 h 1923"/>
                <a:gd name="T8" fmla="*/ 17 w 17"/>
                <a:gd name="T9" fmla="*/ 9 h 1923"/>
                <a:gd name="T10" fmla="*/ 17 w 17"/>
                <a:gd name="T11" fmla="*/ 1914 h 1923"/>
                <a:gd name="T12" fmla="*/ 9 w 17"/>
                <a:gd name="T13" fmla="*/ 1923 h 1923"/>
              </a:gdLst>
              <a:ahLst/>
              <a:cxnLst>
                <a:cxn ang="0">
                  <a:pos x="T0" y="T1"/>
                </a:cxn>
                <a:cxn ang="0">
                  <a:pos x="T2" y="T3"/>
                </a:cxn>
                <a:cxn ang="0">
                  <a:pos x="T4" y="T5"/>
                </a:cxn>
                <a:cxn ang="0">
                  <a:pos x="T6" y="T7"/>
                </a:cxn>
                <a:cxn ang="0">
                  <a:pos x="T8" y="T9"/>
                </a:cxn>
                <a:cxn ang="0">
                  <a:pos x="T10" y="T11"/>
                </a:cxn>
                <a:cxn ang="0">
                  <a:pos x="T12" y="T13"/>
                </a:cxn>
              </a:cxnLst>
              <a:rect l="0" t="0" r="r" b="b"/>
              <a:pathLst>
                <a:path w="17" h="1923">
                  <a:moveTo>
                    <a:pt x="9" y="1923"/>
                  </a:moveTo>
                  <a:cubicBezTo>
                    <a:pt x="4" y="1923"/>
                    <a:pt x="0" y="1919"/>
                    <a:pt x="0" y="1914"/>
                  </a:cubicBezTo>
                  <a:cubicBezTo>
                    <a:pt x="0" y="9"/>
                    <a:pt x="0" y="9"/>
                    <a:pt x="0" y="9"/>
                  </a:cubicBezTo>
                  <a:cubicBezTo>
                    <a:pt x="0" y="4"/>
                    <a:pt x="4" y="0"/>
                    <a:pt x="9" y="0"/>
                  </a:cubicBezTo>
                  <a:cubicBezTo>
                    <a:pt x="13" y="0"/>
                    <a:pt x="17" y="4"/>
                    <a:pt x="17" y="9"/>
                  </a:cubicBezTo>
                  <a:cubicBezTo>
                    <a:pt x="17" y="1914"/>
                    <a:pt x="17" y="1914"/>
                    <a:pt x="17" y="1914"/>
                  </a:cubicBezTo>
                  <a:cubicBezTo>
                    <a:pt x="17" y="1919"/>
                    <a:pt x="13" y="1923"/>
                    <a:pt x="9" y="1923"/>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6" name="line"/>
            <p:cNvSpPr>
              <a:spLocks/>
            </p:cNvSpPr>
            <p:nvPr/>
          </p:nvSpPr>
          <p:spPr bwMode="auto">
            <a:xfrm>
              <a:off x="3820314" y="1790009"/>
              <a:ext cx="1443896" cy="4662107"/>
            </a:xfrm>
            <a:custGeom>
              <a:avLst/>
              <a:gdLst>
                <a:gd name="T0" fmla="*/ 8 w 468"/>
                <a:gd name="T1" fmla="*/ 1513 h 1513"/>
                <a:gd name="T2" fmla="*/ 0 w 468"/>
                <a:gd name="T3" fmla="*/ 1504 h 1513"/>
                <a:gd name="T4" fmla="*/ 0 w 468"/>
                <a:gd name="T5" fmla="*/ 152 h 1513"/>
                <a:gd name="T6" fmla="*/ 150 w 468"/>
                <a:gd name="T7" fmla="*/ 0 h 1513"/>
                <a:gd name="T8" fmla="*/ 460 w 468"/>
                <a:gd name="T9" fmla="*/ 0 h 1513"/>
                <a:gd name="T10" fmla="*/ 468 w 468"/>
                <a:gd name="T11" fmla="*/ 9 h 1513"/>
                <a:gd name="T12" fmla="*/ 460 w 468"/>
                <a:gd name="T13" fmla="*/ 18 h 1513"/>
                <a:gd name="T14" fmla="*/ 150 w 468"/>
                <a:gd name="T15" fmla="*/ 18 h 1513"/>
                <a:gd name="T16" fmla="*/ 17 w 468"/>
                <a:gd name="T17" fmla="*/ 152 h 1513"/>
                <a:gd name="T18" fmla="*/ 17 w 468"/>
                <a:gd name="T19" fmla="*/ 1504 h 1513"/>
                <a:gd name="T20" fmla="*/ 8 w 468"/>
                <a:gd name="T21" fmla="*/ 1513 h 1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8" h="1513">
                  <a:moveTo>
                    <a:pt x="8" y="1513"/>
                  </a:moveTo>
                  <a:cubicBezTo>
                    <a:pt x="3" y="1513"/>
                    <a:pt x="0" y="1509"/>
                    <a:pt x="0" y="1504"/>
                  </a:cubicBezTo>
                  <a:cubicBezTo>
                    <a:pt x="0" y="152"/>
                    <a:pt x="0" y="152"/>
                    <a:pt x="0" y="152"/>
                  </a:cubicBezTo>
                  <a:cubicBezTo>
                    <a:pt x="0" y="68"/>
                    <a:pt x="67" y="0"/>
                    <a:pt x="150" y="0"/>
                  </a:cubicBezTo>
                  <a:cubicBezTo>
                    <a:pt x="460" y="0"/>
                    <a:pt x="460" y="0"/>
                    <a:pt x="460" y="0"/>
                  </a:cubicBezTo>
                  <a:cubicBezTo>
                    <a:pt x="465" y="0"/>
                    <a:pt x="468" y="4"/>
                    <a:pt x="468" y="9"/>
                  </a:cubicBezTo>
                  <a:cubicBezTo>
                    <a:pt x="468" y="14"/>
                    <a:pt x="465" y="18"/>
                    <a:pt x="460" y="18"/>
                  </a:cubicBezTo>
                  <a:cubicBezTo>
                    <a:pt x="150" y="18"/>
                    <a:pt x="150" y="18"/>
                    <a:pt x="150" y="18"/>
                  </a:cubicBezTo>
                  <a:cubicBezTo>
                    <a:pt x="77" y="18"/>
                    <a:pt x="17" y="78"/>
                    <a:pt x="17" y="152"/>
                  </a:cubicBezTo>
                  <a:cubicBezTo>
                    <a:pt x="17" y="1504"/>
                    <a:pt x="17" y="1504"/>
                    <a:pt x="17" y="1504"/>
                  </a:cubicBezTo>
                  <a:cubicBezTo>
                    <a:pt x="17" y="1509"/>
                    <a:pt x="13" y="1513"/>
                    <a:pt x="8" y="1513"/>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7" name="line"/>
            <p:cNvSpPr>
              <a:spLocks/>
            </p:cNvSpPr>
            <p:nvPr/>
          </p:nvSpPr>
          <p:spPr bwMode="auto">
            <a:xfrm>
              <a:off x="2540875" y="2917063"/>
              <a:ext cx="1054632" cy="3535054"/>
            </a:xfrm>
            <a:custGeom>
              <a:avLst/>
              <a:gdLst>
                <a:gd name="T0" fmla="*/ 333 w 342"/>
                <a:gd name="T1" fmla="*/ 1147 h 1147"/>
                <a:gd name="T2" fmla="*/ 325 w 342"/>
                <a:gd name="T3" fmla="*/ 1138 h 1147"/>
                <a:gd name="T4" fmla="*/ 325 w 342"/>
                <a:gd name="T5" fmla="*/ 151 h 1147"/>
                <a:gd name="T6" fmla="*/ 191 w 342"/>
                <a:gd name="T7" fmla="*/ 17 h 1147"/>
                <a:gd name="T8" fmla="*/ 9 w 342"/>
                <a:gd name="T9" fmla="*/ 17 h 1147"/>
                <a:gd name="T10" fmla="*/ 0 w 342"/>
                <a:gd name="T11" fmla="*/ 8 h 1147"/>
                <a:gd name="T12" fmla="*/ 9 w 342"/>
                <a:gd name="T13" fmla="*/ 0 h 1147"/>
                <a:gd name="T14" fmla="*/ 191 w 342"/>
                <a:gd name="T15" fmla="*/ 0 h 1147"/>
                <a:gd name="T16" fmla="*/ 342 w 342"/>
                <a:gd name="T17" fmla="*/ 151 h 1147"/>
                <a:gd name="T18" fmla="*/ 342 w 342"/>
                <a:gd name="T19" fmla="*/ 1138 h 1147"/>
                <a:gd name="T20" fmla="*/ 333 w 342"/>
                <a:gd name="T21" fmla="*/ 1147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2" h="1147">
                  <a:moveTo>
                    <a:pt x="333" y="1147"/>
                  </a:moveTo>
                  <a:cubicBezTo>
                    <a:pt x="329" y="1147"/>
                    <a:pt x="325" y="1143"/>
                    <a:pt x="325" y="1138"/>
                  </a:cubicBezTo>
                  <a:cubicBezTo>
                    <a:pt x="325" y="151"/>
                    <a:pt x="325" y="151"/>
                    <a:pt x="325" y="151"/>
                  </a:cubicBezTo>
                  <a:cubicBezTo>
                    <a:pt x="325" y="77"/>
                    <a:pt x="265" y="17"/>
                    <a:pt x="191" y="17"/>
                  </a:cubicBezTo>
                  <a:cubicBezTo>
                    <a:pt x="9" y="17"/>
                    <a:pt x="9" y="17"/>
                    <a:pt x="9" y="17"/>
                  </a:cubicBezTo>
                  <a:cubicBezTo>
                    <a:pt x="4" y="17"/>
                    <a:pt x="0" y="13"/>
                    <a:pt x="0" y="8"/>
                  </a:cubicBezTo>
                  <a:cubicBezTo>
                    <a:pt x="0" y="4"/>
                    <a:pt x="4" y="0"/>
                    <a:pt x="9" y="0"/>
                  </a:cubicBezTo>
                  <a:cubicBezTo>
                    <a:pt x="191" y="0"/>
                    <a:pt x="191" y="0"/>
                    <a:pt x="191" y="0"/>
                  </a:cubicBezTo>
                  <a:cubicBezTo>
                    <a:pt x="274" y="0"/>
                    <a:pt x="342" y="67"/>
                    <a:pt x="342" y="151"/>
                  </a:cubicBezTo>
                  <a:cubicBezTo>
                    <a:pt x="342" y="1138"/>
                    <a:pt x="342" y="1138"/>
                    <a:pt x="342" y="1138"/>
                  </a:cubicBezTo>
                  <a:cubicBezTo>
                    <a:pt x="342" y="1143"/>
                    <a:pt x="338" y="1147"/>
                    <a:pt x="333" y="1147"/>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8" name="line"/>
            <p:cNvSpPr>
              <a:spLocks/>
            </p:cNvSpPr>
            <p:nvPr/>
          </p:nvSpPr>
          <p:spPr bwMode="auto">
            <a:xfrm>
              <a:off x="3907823" y="2642466"/>
              <a:ext cx="1228141" cy="3809651"/>
            </a:xfrm>
            <a:custGeom>
              <a:avLst/>
              <a:gdLst>
                <a:gd name="T0" fmla="*/ 9 w 398"/>
                <a:gd name="T1" fmla="*/ 1236 h 1236"/>
                <a:gd name="T2" fmla="*/ 0 w 398"/>
                <a:gd name="T3" fmla="*/ 1227 h 1236"/>
                <a:gd name="T4" fmla="*/ 0 w 398"/>
                <a:gd name="T5" fmla="*/ 151 h 1236"/>
                <a:gd name="T6" fmla="*/ 9 w 398"/>
                <a:gd name="T7" fmla="*/ 143 h 1236"/>
                <a:gd name="T8" fmla="*/ 142 w 398"/>
                <a:gd name="T9" fmla="*/ 9 h 1236"/>
                <a:gd name="T10" fmla="*/ 151 w 398"/>
                <a:gd name="T11" fmla="*/ 0 h 1236"/>
                <a:gd name="T12" fmla="*/ 389 w 398"/>
                <a:gd name="T13" fmla="*/ 0 h 1236"/>
                <a:gd name="T14" fmla="*/ 398 w 398"/>
                <a:gd name="T15" fmla="*/ 9 h 1236"/>
                <a:gd name="T16" fmla="*/ 389 w 398"/>
                <a:gd name="T17" fmla="*/ 18 h 1236"/>
                <a:gd name="T18" fmla="*/ 159 w 398"/>
                <a:gd name="T19" fmla="*/ 18 h 1236"/>
                <a:gd name="T20" fmla="*/ 18 w 398"/>
                <a:gd name="T21" fmla="*/ 160 h 1236"/>
                <a:gd name="T22" fmla="*/ 18 w 398"/>
                <a:gd name="T23" fmla="*/ 1227 h 1236"/>
                <a:gd name="T24" fmla="*/ 9 w 398"/>
                <a:gd name="T25" fmla="*/ 123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8" h="1236">
                  <a:moveTo>
                    <a:pt x="9" y="1236"/>
                  </a:moveTo>
                  <a:cubicBezTo>
                    <a:pt x="4" y="1236"/>
                    <a:pt x="0" y="1232"/>
                    <a:pt x="0" y="1227"/>
                  </a:cubicBezTo>
                  <a:cubicBezTo>
                    <a:pt x="0" y="151"/>
                    <a:pt x="0" y="151"/>
                    <a:pt x="0" y="151"/>
                  </a:cubicBezTo>
                  <a:cubicBezTo>
                    <a:pt x="0" y="146"/>
                    <a:pt x="4" y="143"/>
                    <a:pt x="9" y="143"/>
                  </a:cubicBezTo>
                  <a:cubicBezTo>
                    <a:pt x="83" y="143"/>
                    <a:pt x="142" y="83"/>
                    <a:pt x="142" y="9"/>
                  </a:cubicBezTo>
                  <a:cubicBezTo>
                    <a:pt x="142" y="4"/>
                    <a:pt x="146" y="0"/>
                    <a:pt x="151" y="0"/>
                  </a:cubicBezTo>
                  <a:cubicBezTo>
                    <a:pt x="389" y="0"/>
                    <a:pt x="389" y="0"/>
                    <a:pt x="389" y="0"/>
                  </a:cubicBezTo>
                  <a:cubicBezTo>
                    <a:pt x="394" y="0"/>
                    <a:pt x="398" y="4"/>
                    <a:pt x="398" y="9"/>
                  </a:cubicBezTo>
                  <a:cubicBezTo>
                    <a:pt x="398" y="14"/>
                    <a:pt x="394" y="18"/>
                    <a:pt x="389" y="18"/>
                  </a:cubicBezTo>
                  <a:cubicBezTo>
                    <a:pt x="159" y="18"/>
                    <a:pt x="159" y="18"/>
                    <a:pt x="159" y="18"/>
                  </a:cubicBezTo>
                  <a:cubicBezTo>
                    <a:pt x="155" y="94"/>
                    <a:pt x="94" y="155"/>
                    <a:pt x="18" y="160"/>
                  </a:cubicBezTo>
                  <a:cubicBezTo>
                    <a:pt x="18" y="1227"/>
                    <a:pt x="18" y="1227"/>
                    <a:pt x="18" y="1227"/>
                  </a:cubicBezTo>
                  <a:cubicBezTo>
                    <a:pt x="18" y="1232"/>
                    <a:pt x="14" y="1236"/>
                    <a:pt x="9" y="1236"/>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9" name="line"/>
            <p:cNvSpPr>
              <a:spLocks/>
            </p:cNvSpPr>
            <p:nvPr/>
          </p:nvSpPr>
          <p:spPr bwMode="auto">
            <a:xfrm>
              <a:off x="2263261" y="1710045"/>
              <a:ext cx="1428808" cy="4742072"/>
            </a:xfrm>
            <a:custGeom>
              <a:avLst/>
              <a:gdLst>
                <a:gd name="T0" fmla="*/ 454 w 463"/>
                <a:gd name="T1" fmla="*/ 1539 h 1539"/>
                <a:gd name="T2" fmla="*/ 445 w 463"/>
                <a:gd name="T3" fmla="*/ 1530 h 1539"/>
                <a:gd name="T4" fmla="*/ 445 w 463"/>
                <a:gd name="T5" fmla="*/ 159 h 1539"/>
                <a:gd name="T6" fmla="*/ 303 w 463"/>
                <a:gd name="T7" fmla="*/ 18 h 1539"/>
                <a:gd name="T8" fmla="*/ 9 w 463"/>
                <a:gd name="T9" fmla="*/ 18 h 1539"/>
                <a:gd name="T10" fmla="*/ 0 w 463"/>
                <a:gd name="T11" fmla="*/ 9 h 1539"/>
                <a:gd name="T12" fmla="*/ 9 w 463"/>
                <a:gd name="T13" fmla="*/ 0 h 1539"/>
                <a:gd name="T14" fmla="*/ 312 w 463"/>
                <a:gd name="T15" fmla="*/ 0 h 1539"/>
                <a:gd name="T16" fmla="*/ 320 w 463"/>
                <a:gd name="T17" fmla="*/ 9 h 1539"/>
                <a:gd name="T18" fmla="*/ 454 w 463"/>
                <a:gd name="T19" fmla="*/ 142 h 1539"/>
                <a:gd name="T20" fmla="*/ 463 w 463"/>
                <a:gd name="T21" fmla="*/ 151 h 1539"/>
                <a:gd name="T22" fmla="*/ 463 w 463"/>
                <a:gd name="T23" fmla="*/ 1530 h 1539"/>
                <a:gd name="T24" fmla="*/ 454 w 463"/>
                <a:gd name="T25" fmla="*/ 1539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3" h="1539">
                  <a:moveTo>
                    <a:pt x="454" y="1539"/>
                  </a:moveTo>
                  <a:cubicBezTo>
                    <a:pt x="449" y="1539"/>
                    <a:pt x="445" y="1535"/>
                    <a:pt x="445" y="1530"/>
                  </a:cubicBezTo>
                  <a:cubicBezTo>
                    <a:pt x="445" y="159"/>
                    <a:pt x="445" y="159"/>
                    <a:pt x="445" y="159"/>
                  </a:cubicBezTo>
                  <a:cubicBezTo>
                    <a:pt x="369" y="155"/>
                    <a:pt x="308" y="94"/>
                    <a:pt x="303" y="18"/>
                  </a:cubicBezTo>
                  <a:cubicBezTo>
                    <a:pt x="9" y="18"/>
                    <a:pt x="9" y="18"/>
                    <a:pt x="9" y="18"/>
                  </a:cubicBezTo>
                  <a:cubicBezTo>
                    <a:pt x="4" y="18"/>
                    <a:pt x="0" y="14"/>
                    <a:pt x="0" y="9"/>
                  </a:cubicBezTo>
                  <a:cubicBezTo>
                    <a:pt x="0" y="4"/>
                    <a:pt x="4" y="0"/>
                    <a:pt x="9" y="0"/>
                  </a:cubicBezTo>
                  <a:cubicBezTo>
                    <a:pt x="312" y="0"/>
                    <a:pt x="312" y="0"/>
                    <a:pt x="312" y="0"/>
                  </a:cubicBezTo>
                  <a:cubicBezTo>
                    <a:pt x="317" y="0"/>
                    <a:pt x="320" y="4"/>
                    <a:pt x="320" y="9"/>
                  </a:cubicBezTo>
                  <a:cubicBezTo>
                    <a:pt x="320" y="83"/>
                    <a:pt x="380" y="142"/>
                    <a:pt x="454" y="142"/>
                  </a:cubicBezTo>
                  <a:cubicBezTo>
                    <a:pt x="459" y="142"/>
                    <a:pt x="463" y="146"/>
                    <a:pt x="463" y="151"/>
                  </a:cubicBezTo>
                  <a:cubicBezTo>
                    <a:pt x="463" y="1530"/>
                    <a:pt x="463" y="1530"/>
                    <a:pt x="463" y="1530"/>
                  </a:cubicBezTo>
                  <a:cubicBezTo>
                    <a:pt x="463" y="1535"/>
                    <a:pt x="459" y="1539"/>
                    <a:pt x="454" y="1539"/>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0" name="line"/>
            <p:cNvSpPr>
              <a:spLocks/>
            </p:cNvSpPr>
            <p:nvPr/>
          </p:nvSpPr>
          <p:spPr bwMode="auto">
            <a:xfrm>
              <a:off x="3830875" y="2337694"/>
              <a:ext cx="505439" cy="502422"/>
            </a:xfrm>
            <a:custGeom>
              <a:avLst/>
              <a:gdLst>
                <a:gd name="T0" fmla="*/ 9 w 164"/>
                <a:gd name="T1" fmla="*/ 163 h 163"/>
                <a:gd name="T2" fmla="*/ 0 w 164"/>
                <a:gd name="T3" fmla="*/ 155 h 163"/>
                <a:gd name="T4" fmla="*/ 9 w 164"/>
                <a:gd name="T5" fmla="*/ 146 h 163"/>
                <a:gd name="T6" fmla="*/ 146 w 164"/>
                <a:gd name="T7" fmla="*/ 8 h 163"/>
                <a:gd name="T8" fmla="*/ 155 w 164"/>
                <a:gd name="T9" fmla="*/ 0 h 163"/>
                <a:gd name="T10" fmla="*/ 164 w 164"/>
                <a:gd name="T11" fmla="*/ 8 h 163"/>
                <a:gd name="T12" fmla="*/ 9 w 164"/>
                <a:gd name="T13" fmla="*/ 163 h 163"/>
              </a:gdLst>
              <a:ahLst/>
              <a:cxnLst>
                <a:cxn ang="0">
                  <a:pos x="T0" y="T1"/>
                </a:cxn>
                <a:cxn ang="0">
                  <a:pos x="T2" y="T3"/>
                </a:cxn>
                <a:cxn ang="0">
                  <a:pos x="T4" y="T5"/>
                </a:cxn>
                <a:cxn ang="0">
                  <a:pos x="T6" y="T7"/>
                </a:cxn>
                <a:cxn ang="0">
                  <a:pos x="T8" y="T9"/>
                </a:cxn>
                <a:cxn ang="0">
                  <a:pos x="T10" y="T11"/>
                </a:cxn>
                <a:cxn ang="0">
                  <a:pos x="T12" y="T13"/>
                </a:cxn>
              </a:cxnLst>
              <a:rect l="0" t="0" r="r" b="b"/>
              <a:pathLst>
                <a:path w="164" h="163">
                  <a:moveTo>
                    <a:pt x="9" y="163"/>
                  </a:moveTo>
                  <a:cubicBezTo>
                    <a:pt x="4" y="163"/>
                    <a:pt x="0" y="159"/>
                    <a:pt x="0" y="155"/>
                  </a:cubicBezTo>
                  <a:cubicBezTo>
                    <a:pt x="0" y="150"/>
                    <a:pt x="4" y="146"/>
                    <a:pt x="9" y="146"/>
                  </a:cubicBezTo>
                  <a:cubicBezTo>
                    <a:pt x="85" y="146"/>
                    <a:pt x="146" y="84"/>
                    <a:pt x="146" y="8"/>
                  </a:cubicBezTo>
                  <a:cubicBezTo>
                    <a:pt x="146" y="4"/>
                    <a:pt x="150" y="0"/>
                    <a:pt x="155" y="0"/>
                  </a:cubicBezTo>
                  <a:cubicBezTo>
                    <a:pt x="160" y="0"/>
                    <a:pt x="164" y="4"/>
                    <a:pt x="164" y="8"/>
                  </a:cubicBezTo>
                  <a:cubicBezTo>
                    <a:pt x="164" y="94"/>
                    <a:pt x="94" y="163"/>
                    <a:pt x="9" y="163"/>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1" name="line"/>
            <p:cNvSpPr>
              <a:spLocks/>
            </p:cNvSpPr>
            <p:nvPr/>
          </p:nvSpPr>
          <p:spPr bwMode="auto">
            <a:xfrm>
              <a:off x="3925928" y="3371203"/>
              <a:ext cx="706106" cy="440562"/>
            </a:xfrm>
            <a:custGeom>
              <a:avLst/>
              <a:gdLst>
                <a:gd name="T0" fmla="*/ 56 w 229"/>
                <a:gd name="T1" fmla="*/ 143 h 143"/>
                <a:gd name="T2" fmla="*/ 8 w 229"/>
                <a:gd name="T3" fmla="*/ 136 h 143"/>
                <a:gd name="T4" fmla="*/ 2 w 229"/>
                <a:gd name="T5" fmla="*/ 125 h 143"/>
                <a:gd name="T6" fmla="*/ 12 w 229"/>
                <a:gd name="T7" fmla="*/ 119 h 143"/>
                <a:gd name="T8" fmla="*/ 211 w 229"/>
                <a:gd name="T9" fmla="*/ 8 h 143"/>
                <a:gd name="T10" fmla="*/ 222 w 229"/>
                <a:gd name="T11" fmla="*/ 2 h 143"/>
                <a:gd name="T12" fmla="*/ 228 w 229"/>
                <a:gd name="T13" fmla="*/ 12 h 143"/>
                <a:gd name="T14" fmla="*/ 56 w 229"/>
                <a:gd name="T15" fmla="*/ 143 h 1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43">
                  <a:moveTo>
                    <a:pt x="56" y="143"/>
                  </a:moveTo>
                  <a:cubicBezTo>
                    <a:pt x="40" y="143"/>
                    <a:pt x="24" y="140"/>
                    <a:pt x="8" y="136"/>
                  </a:cubicBezTo>
                  <a:cubicBezTo>
                    <a:pt x="3" y="135"/>
                    <a:pt x="0" y="130"/>
                    <a:pt x="2" y="125"/>
                  </a:cubicBezTo>
                  <a:cubicBezTo>
                    <a:pt x="3" y="121"/>
                    <a:pt x="8" y="118"/>
                    <a:pt x="12" y="119"/>
                  </a:cubicBezTo>
                  <a:cubicBezTo>
                    <a:pt x="98" y="143"/>
                    <a:pt x="187" y="93"/>
                    <a:pt x="211" y="8"/>
                  </a:cubicBezTo>
                  <a:cubicBezTo>
                    <a:pt x="212" y="3"/>
                    <a:pt x="217" y="0"/>
                    <a:pt x="222" y="2"/>
                  </a:cubicBezTo>
                  <a:cubicBezTo>
                    <a:pt x="226" y="3"/>
                    <a:pt x="229" y="8"/>
                    <a:pt x="228" y="12"/>
                  </a:cubicBezTo>
                  <a:cubicBezTo>
                    <a:pt x="205" y="91"/>
                    <a:pt x="134" y="143"/>
                    <a:pt x="56" y="143"/>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2" name="line"/>
            <p:cNvSpPr>
              <a:spLocks/>
            </p:cNvSpPr>
            <p:nvPr/>
          </p:nvSpPr>
          <p:spPr bwMode="auto">
            <a:xfrm>
              <a:off x="3034243" y="1160851"/>
              <a:ext cx="734773" cy="455649"/>
            </a:xfrm>
            <a:custGeom>
              <a:avLst/>
              <a:gdLst>
                <a:gd name="T0" fmla="*/ 180 w 238"/>
                <a:gd name="T1" fmla="*/ 147 h 148"/>
                <a:gd name="T2" fmla="*/ 1 w 238"/>
                <a:gd name="T3" fmla="*/ 12 h 148"/>
                <a:gd name="T4" fmla="*/ 7 w 238"/>
                <a:gd name="T5" fmla="*/ 1 h 148"/>
                <a:gd name="T6" fmla="*/ 18 w 238"/>
                <a:gd name="T7" fmla="*/ 7 h 148"/>
                <a:gd name="T8" fmla="*/ 226 w 238"/>
                <a:gd name="T9" fmla="*/ 123 h 148"/>
                <a:gd name="T10" fmla="*/ 237 w 238"/>
                <a:gd name="T11" fmla="*/ 129 h 148"/>
                <a:gd name="T12" fmla="*/ 231 w 238"/>
                <a:gd name="T13" fmla="*/ 139 h 148"/>
                <a:gd name="T14" fmla="*/ 180 w 238"/>
                <a:gd name="T15" fmla="*/ 147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8" h="148">
                  <a:moveTo>
                    <a:pt x="180" y="147"/>
                  </a:moveTo>
                  <a:cubicBezTo>
                    <a:pt x="99" y="147"/>
                    <a:pt x="25" y="93"/>
                    <a:pt x="1" y="12"/>
                  </a:cubicBezTo>
                  <a:cubicBezTo>
                    <a:pt x="0" y="7"/>
                    <a:pt x="3" y="2"/>
                    <a:pt x="7" y="1"/>
                  </a:cubicBezTo>
                  <a:cubicBezTo>
                    <a:pt x="12" y="0"/>
                    <a:pt x="17" y="2"/>
                    <a:pt x="18" y="7"/>
                  </a:cubicBezTo>
                  <a:cubicBezTo>
                    <a:pt x="43" y="96"/>
                    <a:pt x="137" y="148"/>
                    <a:pt x="226" y="123"/>
                  </a:cubicBezTo>
                  <a:cubicBezTo>
                    <a:pt x="231" y="122"/>
                    <a:pt x="235" y="124"/>
                    <a:pt x="237" y="129"/>
                  </a:cubicBezTo>
                  <a:cubicBezTo>
                    <a:pt x="238" y="133"/>
                    <a:pt x="235" y="138"/>
                    <a:pt x="231" y="139"/>
                  </a:cubicBezTo>
                  <a:cubicBezTo>
                    <a:pt x="214" y="144"/>
                    <a:pt x="197" y="147"/>
                    <a:pt x="180" y="147"/>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3" name="line"/>
            <p:cNvSpPr>
              <a:spLocks/>
            </p:cNvSpPr>
            <p:nvPr/>
          </p:nvSpPr>
          <p:spPr bwMode="auto">
            <a:xfrm>
              <a:off x="3111191" y="2411623"/>
              <a:ext cx="580878" cy="478281"/>
            </a:xfrm>
            <a:custGeom>
              <a:avLst/>
              <a:gdLst>
                <a:gd name="T0" fmla="*/ 178 w 188"/>
                <a:gd name="T1" fmla="*/ 155 h 155"/>
                <a:gd name="T2" fmla="*/ 170 w 188"/>
                <a:gd name="T3" fmla="*/ 148 h 155"/>
                <a:gd name="T4" fmla="*/ 11 w 188"/>
                <a:gd name="T5" fmla="*/ 30 h 155"/>
                <a:gd name="T6" fmla="*/ 1 w 188"/>
                <a:gd name="T7" fmla="*/ 23 h 155"/>
                <a:gd name="T8" fmla="*/ 8 w 188"/>
                <a:gd name="T9" fmla="*/ 13 h 155"/>
                <a:gd name="T10" fmla="*/ 187 w 188"/>
                <a:gd name="T11" fmla="*/ 145 h 155"/>
                <a:gd name="T12" fmla="*/ 180 w 188"/>
                <a:gd name="T13" fmla="*/ 155 h 155"/>
                <a:gd name="T14" fmla="*/ 178 w 188"/>
                <a:gd name="T15" fmla="*/ 155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8" h="155">
                  <a:moveTo>
                    <a:pt x="178" y="155"/>
                  </a:moveTo>
                  <a:cubicBezTo>
                    <a:pt x="174" y="155"/>
                    <a:pt x="170" y="152"/>
                    <a:pt x="170" y="148"/>
                  </a:cubicBezTo>
                  <a:cubicBezTo>
                    <a:pt x="158" y="72"/>
                    <a:pt x="87" y="19"/>
                    <a:pt x="11" y="30"/>
                  </a:cubicBezTo>
                  <a:cubicBezTo>
                    <a:pt x="6" y="31"/>
                    <a:pt x="2" y="28"/>
                    <a:pt x="1" y="23"/>
                  </a:cubicBezTo>
                  <a:cubicBezTo>
                    <a:pt x="0" y="18"/>
                    <a:pt x="4" y="14"/>
                    <a:pt x="8" y="13"/>
                  </a:cubicBezTo>
                  <a:cubicBezTo>
                    <a:pt x="94" y="0"/>
                    <a:pt x="174" y="60"/>
                    <a:pt x="187" y="145"/>
                  </a:cubicBezTo>
                  <a:cubicBezTo>
                    <a:pt x="188" y="150"/>
                    <a:pt x="184" y="154"/>
                    <a:pt x="180" y="155"/>
                  </a:cubicBezTo>
                  <a:cubicBezTo>
                    <a:pt x="179" y="155"/>
                    <a:pt x="179" y="155"/>
                    <a:pt x="178" y="155"/>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4" name="line"/>
            <p:cNvSpPr>
              <a:spLocks/>
            </p:cNvSpPr>
            <p:nvPr/>
          </p:nvSpPr>
          <p:spPr bwMode="auto">
            <a:xfrm>
              <a:off x="3730024" y="1178957"/>
              <a:ext cx="980702" cy="315334"/>
            </a:xfrm>
            <a:custGeom>
              <a:avLst/>
              <a:gdLst>
                <a:gd name="T0" fmla="*/ 139 w 318"/>
                <a:gd name="T1" fmla="*/ 102 h 102"/>
                <a:gd name="T2" fmla="*/ 4 w 318"/>
                <a:gd name="T3" fmla="*/ 55 h 102"/>
                <a:gd name="T4" fmla="*/ 3 w 318"/>
                <a:gd name="T5" fmla="*/ 43 h 102"/>
                <a:gd name="T6" fmla="*/ 15 w 318"/>
                <a:gd name="T7" fmla="*/ 42 h 102"/>
                <a:gd name="T8" fmla="*/ 166 w 318"/>
                <a:gd name="T9" fmla="*/ 83 h 102"/>
                <a:gd name="T10" fmla="*/ 302 w 318"/>
                <a:gd name="T11" fmla="*/ 5 h 102"/>
                <a:gd name="T12" fmla="*/ 314 w 318"/>
                <a:gd name="T13" fmla="*/ 3 h 102"/>
                <a:gd name="T14" fmla="*/ 315 w 318"/>
                <a:gd name="T15" fmla="*/ 15 h 102"/>
                <a:gd name="T16" fmla="*/ 168 w 318"/>
                <a:gd name="T17" fmla="*/ 100 h 102"/>
                <a:gd name="T18" fmla="*/ 139 w 318"/>
                <a:gd name="T1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102">
                  <a:moveTo>
                    <a:pt x="139" y="102"/>
                  </a:moveTo>
                  <a:cubicBezTo>
                    <a:pt x="90" y="102"/>
                    <a:pt x="43" y="86"/>
                    <a:pt x="4" y="55"/>
                  </a:cubicBezTo>
                  <a:cubicBezTo>
                    <a:pt x="0" y="53"/>
                    <a:pt x="0" y="47"/>
                    <a:pt x="3" y="43"/>
                  </a:cubicBezTo>
                  <a:cubicBezTo>
                    <a:pt x="5" y="40"/>
                    <a:pt x="11" y="39"/>
                    <a:pt x="15" y="42"/>
                  </a:cubicBezTo>
                  <a:cubicBezTo>
                    <a:pt x="58" y="75"/>
                    <a:pt x="112" y="90"/>
                    <a:pt x="166" y="83"/>
                  </a:cubicBezTo>
                  <a:cubicBezTo>
                    <a:pt x="220" y="76"/>
                    <a:pt x="268" y="48"/>
                    <a:pt x="302" y="5"/>
                  </a:cubicBezTo>
                  <a:cubicBezTo>
                    <a:pt x="305" y="1"/>
                    <a:pt x="310" y="0"/>
                    <a:pt x="314" y="3"/>
                  </a:cubicBezTo>
                  <a:cubicBezTo>
                    <a:pt x="317" y="6"/>
                    <a:pt x="318" y="11"/>
                    <a:pt x="315" y="15"/>
                  </a:cubicBezTo>
                  <a:cubicBezTo>
                    <a:pt x="279" y="62"/>
                    <a:pt x="227" y="92"/>
                    <a:pt x="168" y="100"/>
                  </a:cubicBezTo>
                  <a:cubicBezTo>
                    <a:pt x="158" y="101"/>
                    <a:pt x="149" y="102"/>
                    <a:pt x="139" y="102"/>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5" name="line"/>
            <p:cNvSpPr>
              <a:spLocks/>
            </p:cNvSpPr>
            <p:nvPr/>
          </p:nvSpPr>
          <p:spPr bwMode="auto">
            <a:xfrm>
              <a:off x="3081016" y="3188642"/>
              <a:ext cx="496387" cy="354562"/>
            </a:xfrm>
            <a:custGeom>
              <a:avLst/>
              <a:gdLst>
                <a:gd name="T0" fmla="*/ 9 w 161"/>
                <a:gd name="T1" fmla="*/ 115 h 115"/>
                <a:gd name="T2" fmla="*/ 7 w 161"/>
                <a:gd name="T3" fmla="*/ 115 h 115"/>
                <a:gd name="T4" fmla="*/ 1 w 161"/>
                <a:gd name="T5" fmla="*/ 104 h 115"/>
                <a:gd name="T6" fmla="*/ 154 w 161"/>
                <a:gd name="T7" fmla="*/ 18 h 115"/>
                <a:gd name="T8" fmla="*/ 160 w 161"/>
                <a:gd name="T9" fmla="*/ 29 h 115"/>
                <a:gd name="T10" fmla="*/ 149 w 161"/>
                <a:gd name="T11" fmla="*/ 35 h 115"/>
                <a:gd name="T12" fmla="*/ 68 w 161"/>
                <a:gd name="T13" fmla="*/ 45 h 115"/>
                <a:gd name="T14" fmla="*/ 18 w 161"/>
                <a:gd name="T15" fmla="*/ 109 h 115"/>
                <a:gd name="T16" fmla="*/ 9 w 161"/>
                <a:gd name="T1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115">
                  <a:moveTo>
                    <a:pt x="9" y="115"/>
                  </a:moveTo>
                  <a:cubicBezTo>
                    <a:pt x="9" y="115"/>
                    <a:pt x="8" y="115"/>
                    <a:pt x="7" y="115"/>
                  </a:cubicBezTo>
                  <a:cubicBezTo>
                    <a:pt x="2" y="114"/>
                    <a:pt x="0" y="109"/>
                    <a:pt x="1" y="104"/>
                  </a:cubicBezTo>
                  <a:cubicBezTo>
                    <a:pt x="20" y="38"/>
                    <a:pt x="88" y="0"/>
                    <a:pt x="154" y="18"/>
                  </a:cubicBezTo>
                  <a:cubicBezTo>
                    <a:pt x="159" y="20"/>
                    <a:pt x="161" y="24"/>
                    <a:pt x="160" y="29"/>
                  </a:cubicBezTo>
                  <a:cubicBezTo>
                    <a:pt x="159" y="33"/>
                    <a:pt x="154" y="36"/>
                    <a:pt x="149" y="35"/>
                  </a:cubicBezTo>
                  <a:cubicBezTo>
                    <a:pt x="122" y="27"/>
                    <a:pt x="93" y="31"/>
                    <a:pt x="68" y="45"/>
                  </a:cubicBezTo>
                  <a:cubicBezTo>
                    <a:pt x="43" y="59"/>
                    <a:pt x="25" y="81"/>
                    <a:pt x="18" y="109"/>
                  </a:cubicBezTo>
                  <a:cubicBezTo>
                    <a:pt x="17" y="113"/>
                    <a:pt x="13" y="115"/>
                    <a:pt x="9" y="115"/>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sp>
        <p:nvSpPr>
          <p:cNvPr id="136" name="circle"/>
          <p:cNvSpPr>
            <a:spLocks noChangeArrowheads="1"/>
          </p:cNvSpPr>
          <p:nvPr/>
        </p:nvSpPr>
        <p:spPr bwMode="auto">
          <a:xfrm>
            <a:off x="1558075" y="417502"/>
            <a:ext cx="924878" cy="924878"/>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7" name="circle"/>
          <p:cNvSpPr>
            <a:spLocks noChangeArrowheads="1"/>
          </p:cNvSpPr>
          <p:nvPr/>
        </p:nvSpPr>
        <p:spPr bwMode="auto">
          <a:xfrm>
            <a:off x="2988391" y="1606414"/>
            <a:ext cx="840387" cy="838877"/>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8" name="circle"/>
          <p:cNvSpPr>
            <a:spLocks noChangeArrowheads="1"/>
          </p:cNvSpPr>
          <p:nvPr/>
        </p:nvSpPr>
        <p:spPr bwMode="auto">
          <a:xfrm>
            <a:off x="236390" y="1490239"/>
            <a:ext cx="911299" cy="911299"/>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9" name="circle"/>
          <p:cNvSpPr>
            <a:spLocks noChangeArrowheads="1"/>
          </p:cNvSpPr>
          <p:nvPr/>
        </p:nvSpPr>
        <p:spPr bwMode="auto">
          <a:xfrm>
            <a:off x="3041198" y="2540345"/>
            <a:ext cx="663860" cy="662352"/>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0" name="circle"/>
          <p:cNvSpPr>
            <a:spLocks noChangeArrowheads="1"/>
          </p:cNvSpPr>
          <p:nvPr/>
        </p:nvSpPr>
        <p:spPr bwMode="auto">
          <a:xfrm>
            <a:off x="495899" y="2820977"/>
            <a:ext cx="663860" cy="665369"/>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1" name="circle"/>
          <p:cNvSpPr>
            <a:spLocks noChangeArrowheads="1"/>
          </p:cNvSpPr>
          <p:nvPr/>
        </p:nvSpPr>
        <p:spPr bwMode="auto">
          <a:xfrm>
            <a:off x="2300391" y="2152590"/>
            <a:ext cx="602001" cy="600491"/>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2" name="circle"/>
          <p:cNvSpPr>
            <a:spLocks noChangeArrowheads="1"/>
          </p:cNvSpPr>
          <p:nvPr/>
        </p:nvSpPr>
        <p:spPr bwMode="auto">
          <a:xfrm>
            <a:off x="2562917" y="3160450"/>
            <a:ext cx="639720" cy="641229"/>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3" name="circle"/>
          <p:cNvSpPr>
            <a:spLocks noChangeArrowheads="1"/>
          </p:cNvSpPr>
          <p:nvPr/>
        </p:nvSpPr>
        <p:spPr bwMode="auto">
          <a:xfrm>
            <a:off x="962110" y="2226520"/>
            <a:ext cx="694035" cy="695545"/>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4" name="circle"/>
          <p:cNvSpPr>
            <a:spLocks noChangeArrowheads="1"/>
          </p:cNvSpPr>
          <p:nvPr/>
        </p:nvSpPr>
        <p:spPr bwMode="auto">
          <a:xfrm>
            <a:off x="847443" y="849010"/>
            <a:ext cx="675930" cy="674422"/>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5" name="circle"/>
          <p:cNvSpPr>
            <a:spLocks noChangeArrowheads="1"/>
          </p:cNvSpPr>
          <p:nvPr/>
        </p:nvSpPr>
        <p:spPr bwMode="auto">
          <a:xfrm>
            <a:off x="2552592" y="781116"/>
            <a:ext cx="820772" cy="819264"/>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6" name="circle"/>
          <p:cNvSpPr>
            <a:spLocks noChangeArrowheads="1"/>
          </p:cNvSpPr>
          <p:nvPr/>
        </p:nvSpPr>
        <p:spPr bwMode="auto">
          <a:xfrm>
            <a:off x="1070742" y="3356590"/>
            <a:ext cx="564281" cy="564281"/>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nvGrpSpPr>
          <p:cNvPr id="147" name="people"/>
          <p:cNvGrpSpPr/>
          <p:nvPr/>
        </p:nvGrpSpPr>
        <p:grpSpPr>
          <a:xfrm>
            <a:off x="3084952" y="1776906"/>
            <a:ext cx="647265" cy="434526"/>
            <a:chOff x="4811577" y="1568220"/>
            <a:chExt cx="647265" cy="434526"/>
          </a:xfrm>
        </p:grpSpPr>
        <p:sp>
          <p:nvSpPr>
            <p:cNvPr id="148" name="Freeform 29"/>
            <p:cNvSpPr>
              <a:spLocks/>
            </p:cNvSpPr>
            <p:nvPr/>
          </p:nvSpPr>
          <p:spPr bwMode="auto">
            <a:xfrm>
              <a:off x="4811577" y="1568220"/>
              <a:ext cx="478281" cy="434526"/>
            </a:xfrm>
            <a:custGeom>
              <a:avLst/>
              <a:gdLst>
                <a:gd name="T0" fmla="*/ 154 w 155"/>
                <a:gd name="T1" fmla="*/ 136 h 141"/>
                <a:gd name="T2" fmla="*/ 102 w 155"/>
                <a:gd name="T3" fmla="*/ 94 h 141"/>
                <a:gd name="T4" fmla="*/ 91 w 155"/>
                <a:gd name="T5" fmla="*/ 95 h 141"/>
                <a:gd name="T6" fmla="*/ 91 w 155"/>
                <a:gd name="T7" fmla="*/ 92 h 141"/>
                <a:gd name="T8" fmla="*/ 114 w 155"/>
                <a:gd name="T9" fmla="*/ 48 h 141"/>
                <a:gd name="T10" fmla="*/ 77 w 155"/>
                <a:gd name="T11" fmla="*/ 0 h 141"/>
                <a:gd name="T12" fmla="*/ 41 w 155"/>
                <a:gd name="T13" fmla="*/ 48 h 141"/>
                <a:gd name="T14" fmla="*/ 64 w 155"/>
                <a:gd name="T15" fmla="*/ 92 h 141"/>
                <a:gd name="T16" fmla="*/ 64 w 155"/>
                <a:gd name="T17" fmla="*/ 95 h 141"/>
                <a:gd name="T18" fmla="*/ 53 w 155"/>
                <a:gd name="T19" fmla="*/ 94 h 141"/>
                <a:gd name="T20" fmla="*/ 1 w 155"/>
                <a:gd name="T21" fmla="*/ 136 h 141"/>
                <a:gd name="T22" fmla="*/ 1 w 155"/>
                <a:gd name="T23" fmla="*/ 139 h 141"/>
                <a:gd name="T24" fmla="*/ 4 w 155"/>
                <a:gd name="T25" fmla="*/ 141 h 141"/>
                <a:gd name="T26" fmla="*/ 151 w 155"/>
                <a:gd name="T27" fmla="*/ 141 h 141"/>
                <a:gd name="T28" fmla="*/ 154 w 155"/>
                <a:gd name="T29" fmla="*/ 139 h 141"/>
                <a:gd name="T30" fmla="*/ 154 w 155"/>
                <a:gd name="T31" fmla="*/ 13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141">
                  <a:moveTo>
                    <a:pt x="154" y="136"/>
                  </a:moveTo>
                  <a:cubicBezTo>
                    <a:pt x="145" y="115"/>
                    <a:pt x="133" y="95"/>
                    <a:pt x="102" y="94"/>
                  </a:cubicBezTo>
                  <a:cubicBezTo>
                    <a:pt x="97" y="93"/>
                    <a:pt x="94" y="94"/>
                    <a:pt x="91" y="95"/>
                  </a:cubicBezTo>
                  <a:cubicBezTo>
                    <a:pt x="91" y="92"/>
                    <a:pt x="91" y="92"/>
                    <a:pt x="91" y="92"/>
                  </a:cubicBezTo>
                  <a:cubicBezTo>
                    <a:pt x="104" y="85"/>
                    <a:pt x="114" y="68"/>
                    <a:pt x="114" y="48"/>
                  </a:cubicBezTo>
                  <a:cubicBezTo>
                    <a:pt x="114" y="21"/>
                    <a:pt x="97" y="0"/>
                    <a:pt x="77" y="0"/>
                  </a:cubicBezTo>
                  <a:cubicBezTo>
                    <a:pt x="57" y="0"/>
                    <a:pt x="41" y="21"/>
                    <a:pt x="41" y="48"/>
                  </a:cubicBezTo>
                  <a:cubicBezTo>
                    <a:pt x="41" y="68"/>
                    <a:pt x="51" y="85"/>
                    <a:pt x="64" y="92"/>
                  </a:cubicBezTo>
                  <a:cubicBezTo>
                    <a:pt x="64" y="95"/>
                    <a:pt x="64" y="95"/>
                    <a:pt x="64" y="95"/>
                  </a:cubicBezTo>
                  <a:cubicBezTo>
                    <a:pt x="61" y="94"/>
                    <a:pt x="58" y="93"/>
                    <a:pt x="53" y="94"/>
                  </a:cubicBezTo>
                  <a:cubicBezTo>
                    <a:pt x="22" y="95"/>
                    <a:pt x="10" y="115"/>
                    <a:pt x="1" y="136"/>
                  </a:cubicBezTo>
                  <a:cubicBezTo>
                    <a:pt x="0" y="137"/>
                    <a:pt x="0" y="138"/>
                    <a:pt x="1" y="139"/>
                  </a:cubicBezTo>
                  <a:cubicBezTo>
                    <a:pt x="1" y="140"/>
                    <a:pt x="3" y="141"/>
                    <a:pt x="4" y="141"/>
                  </a:cubicBezTo>
                  <a:cubicBezTo>
                    <a:pt x="151" y="141"/>
                    <a:pt x="151" y="141"/>
                    <a:pt x="151" y="141"/>
                  </a:cubicBezTo>
                  <a:cubicBezTo>
                    <a:pt x="152" y="141"/>
                    <a:pt x="153" y="140"/>
                    <a:pt x="154" y="139"/>
                  </a:cubicBezTo>
                  <a:cubicBezTo>
                    <a:pt x="155" y="138"/>
                    <a:pt x="155" y="137"/>
                    <a:pt x="154" y="1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sp>
          <p:nvSpPr>
            <p:cNvPr id="149" name="Freeform 30"/>
            <p:cNvSpPr>
              <a:spLocks/>
            </p:cNvSpPr>
            <p:nvPr/>
          </p:nvSpPr>
          <p:spPr bwMode="auto">
            <a:xfrm>
              <a:off x="5101262" y="1654220"/>
              <a:ext cx="357580" cy="325895"/>
            </a:xfrm>
            <a:custGeom>
              <a:avLst/>
              <a:gdLst>
                <a:gd name="T0" fmla="*/ 116 w 116"/>
                <a:gd name="T1" fmla="*/ 102 h 106"/>
                <a:gd name="T2" fmla="*/ 77 w 116"/>
                <a:gd name="T3" fmla="*/ 70 h 106"/>
                <a:gd name="T4" fmla="*/ 68 w 116"/>
                <a:gd name="T5" fmla="*/ 71 h 106"/>
                <a:gd name="T6" fmla="*/ 68 w 116"/>
                <a:gd name="T7" fmla="*/ 69 h 106"/>
                <a:gd name="T8" fmla="*/ 86 w 116"/>
                <a:gd name="T9" fmla="*/ 36 h 106"/>
                <a:gd name="T10" fmla="*/ 58 w 116"/>
                <a:gd name="T11" fmla="*/ 0 h 106"/>
                <a:gd name="T12" fmla="*/ 31 w 116"/>
                <a:gd name="T13" fmla="*/ 36 h 106"/>
                <a:gd name="T14" fmla="*/ 48 w 116"/>
                <a:gd name="T15" fmla="*/ 69 h 106"/>
                <a:gd name="T16" fmla="*/ 48 w 116"/>
                <a:gd name="T17" fmla="*/ 71 h 106"/>
                <a:gd name="T18" fmla="*/ 40 w 116"/>
                <a:gd name="T19" fmla="*/ 70 h 106"/>
                <a:gd name="T20" fmla="*/ 1 w 116"/>
                <a:gd name="T21" fmla="*/ 102 h 106"/>
                <a:gd name="T22" fmla="*/ 1 w 116"/>
                <a:gd name="T23" fmla="*/ 104 h 106"/>
                <a:gd name="T24" fmla="*/ 3 w 116"/>
                <a:gd name="T25" fmla="*/ 106 h 106"/>
                <a:gd name="T26" fmla="*/ 114 w 116"/>
                <a:gd name="T27" fmla="*/ 106 h 106"/>
                <a:gd name="T28" fmla="*/ 116 w 116"/>
                <a:gd name="T29" fmla="*/ 104 h 106"/>
                <a:gd name="T30" fmla="*/ 116 w 116"/>
                <a:gd name="T3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06">
                  <a:moveTo>
                    <a:pt x="116" y="102"/>
                  </a:moveTo>
                  <a:cubicBezTo>
                    <a:pt x="109" y="87"/>
                    <a:pt x="100" y="71"/>
                    <a:pt x="77" y="70"/>
                  </a:cubicBezTo>
                  <a:cubicBezTo>
                    <a:pt x="73" y="70"/>
                    <a:pt x="71" y="71"/>
                    <a:pt x="68" y="71"/>
                  </a:cubicBezTo>
                  <a:cubicBezTo>
                    <a:pt x="68" y="69"/>
                    <a:pt x="68" y="69"/>
                    <a:pt x="68" y="69"/>
                  </a:cubicBezTo>
                  <a:cubicBezTo>
                    <a:pt x="78" y="64"/>
                    <a:pt x="86" y="51"/>
                    <a:pt x="86" y="36"/>
                  </a:cubicBezTo>
                  <a:cubicBezTo>
                    <a:pt x="86" y="16"/>
                    <a:pt x="73" y="0"/>
                    <a:pt x="58" y="0"/>
                  </a:cubicBezTo>
                  <a:cubicBezTo>
                    <a:pt x="43" y="0"/>
                    <a:pt x="31" y="16"/>
                    <a:pt x="31" y="36"/>
                  </a:cubicBezTo>
                  <a:cubicBezTo>
                    <a:pt x="31" y="51"/>
                    <a:pt x="38" y="64"/>
                    <a:pt x="48" y="69"/>
                  </a:cubicBezTo>
                  <a:cubicBezTo>
                    <a:pt x="48" y="71"/>
                    <a:pt x="48" y="71"/>
                    <a:pt x="48" y="71"/>
                  </a:cubicBezTo>
                  <a:cubicBezTo>
                    <a:pt x="46" y="71"/>
                    <a:pt x="44" y="70"/>
                    <a:pt x="40" y="70"/>
                  </a:cubicBezTo>
                  <a:cubicBezTo>
                    <a:pt x="17" y="71"/>
                    <a:pt x="8" y="87"/>
                    <a:pt x="1" y="102"/>
                  </a:cubicBezTo>
                  <a:cubicBezTo>
                    <a:pt x="0" y="103"/>
                    <a:pt x="0" y="104"/>
                    <a:pt x="1" y="104"/>
                  </a:cubicBezTo>
                  <a:cubicBezTo>
                    <a:pt x="1" y="105"/>
                    <a:pt x="2" y="106"/>
                    <a:pt x="3" y="106"/>
                  </a:cubicBezTo>
                  <a:cubicBezTo>
                    <a:pt x="114" y="106"/>
                    <a:pt x="114" y="106"/>
                    <a:pt x="114" y="106"/>
                  </a:cubicBezTo>
                  <a:cubicBezTo>
                    <a:pt x="115" y="106"/>
                    <a:pt x="115" y="105"/>
                    <a:pt x="116" y="104"/>
                  </a:cubicBezTo>
                  <a:cubicBezTo>
                    <a:pt x="116" y="104"/>
                    <a:pt x="116" y="103"/>
                    <a:pt x="116"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sp>
        <p:nvSpPr>
          <p:cNvPr id="150" name="speech bubble"/>
          <p:cNvSpPr>
            <a:spLocks/>
          </p:cNvSpPr>
          <p:nvPr/>
        </p:nvSpPr>
        <p:spPr bwMode="auto">
          <a:xfrm>
            <a:off x="2692672" y="965186"/>
            <a:ext cx="534105" cy="508457"/>
          </a:xfrm>
          <a:custGeom>
            <a:avLst/>
            <a:gdLst>
              <a:gd name="T0" fmla="*/ 141 w 173"/>
              <a:gd name="T1" fmla="*/ 0 h 165"/>
              <a:gd name="T2" fmla="*/ 28 w 173"/>
              <a:gd name="T3" fmla="*/ 0 h 165"/>
              <a:gd name="T4" fmla="*/ 27 w 173"/>
              <a:gd name="T5" fmla="*/ 0 h 165"/>
              <a:gd name="T6" fmla="*/ 0 w 173"/>
              <a:gd name="T7" fmla="*/ 33 h 165"/>
              <a:gd name="T8" fmla="*/ 0 w 173"/>
              <a:gd name="T9" fmla="*/ 93 h 165"/>
              <a:gd name="T10" fmla="*/ 31 w 173"/>
              <a:gd name="T11" fmla="*/ 128 h 165"/>
              <a:gd name="T12" fmla="*/ 71 w 173"/>
              <a:gd name="T13" fmla="*/ 128 h 165"/>
              <a:gd name="T14" fmla="*/ 95 w 173"/>
              <a:gd name="T15" fmla="*/ 163 h 165"/>
              <a:gd name="T16" fmla="*/ 98 w 173"/>
              <a:gd name="T17" fmla="*/ 165 h 165"/>
              <a:gd name="T18" fmla="*/ 98 w 173"/>
              <a:gd name="T19" fmla="*/ 165 h 165"/>
              <a:gd name="T20" fmla="*/ 102 w 173"/>
              <a:gd name="T21" fmla="*/ 163 h 165"/>
              <a:gd name="T22" fmla="*/ 123 w 173"/>
              <a:gd name="T23" fmla="*/ 128 h 165"/>
              <a:gd name="T24" fmla="*/ 141 w 173"/>
              <a:gd name="T25" fmla="*/ 128 h 165"/>
              <a:gd name="T26" fmla="*/ 173 w 173"/>
              <a:gd name="T27" fmla="*/ 93 h 165"/>
              <a:gd name="T28" fmla="*/ 173 w 173"/>
              <a:gd name="T29" fmla="*/ 33 h 165"/>
              <a:gd name="T30" fmla="*/ 141 w 173"/>
              <a:gd name="T31"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65">
                <a:moveTo>
                  <a:pt x="141" y="0"/>
                </a:moveTo>
                <a:cubicBezTo>
                  <a:pt x="28" y="0"/>
                  <a:pt x="28" y="0"/>
                  <a:pt x="28" y="0"/>
                </a:cubicBezTo>
                <a:cubicBezTo>
                  <a:pt x="28" y="0"/>
                  <a:pt x="27" y="0"/>
                  <a:pt x="27" y="0"/>
                </a:cubicBezTo>
                <a:cubicBezTo>
                  <a:pt x="11" y="2"/>
                  <a:pt x="0" y="16"/>
                  <a:pt x="0" y="33"/>
                </a:cubicBezTo>
                <a:cubicBezTo>
                  <a:pt x="0" y="93"/>
                  <a:pt x="0" y="93"/>
                  <a:pt x="0" y="93"/>
                </a:cubicBezTo>
                <a:cubicBezTo>
                  <a:pt x="0" y="112"/>
                  <a:pt x="14" y="128"/>
                  <a:pt x="31" y="128"/>
                </a:cubicBezTo>
                <a:cubicBezTo>
                  <a:pt x="71" y="128"/>
                  <a:pt x="71" y="128"/>
                  <a:pt x="71" y="128"/>
                </a:cubicBezTo>
                <a:cubicBezTo>
                  <a:pt x="95" y="163"/>
                  <a:pt x="95" y="163"/>
                  <a:pt x="95" y="163"/>
                </a:cubicBezTo>
                <a:cubicBezTo>
                  <a:pt x="95" y="164"/>
                  <a:pt x="97" y="165"/>
                  <a:pt x="98" y="165"/>
                </a:cubicBezTo>
                <a:cubicBezTo>
                  <a:pt x="98" y="165"/>
                  <a:pt x="98" y="165"/>
                  <a:pt x="98" y="165"/>
                </a:cubicBezTo>
                <a:cubicBezTo>
                  <a:pt x="100" y="165"/>
                  <a:pt x="101" y="164"/>
                  <a:pt x="102" y="163"/>
                </a:cubicBezTo>
                <a:cubicBezTo>
                  <a:pt x="123" y="128"/>
                  <a:pt x="123" y="128"/>
                  <a:pt x="123" y="128"/>
                </a:cubicBezTo>
                <a:cubicBezTo>
                  <a:pt x="141" y="128"/>
                  <a:pt x="141" y="128"/>
                  <a:pt x="141" y="128"/>
                </a:cubicBezTo>
                <a:cubicBezTo>
                  <a:pt x="158" y="128"/>
                  <a:pt x="173" y="112"/>
                  <a:pt x="173" y="93"/>
                </a:cubicBezTo>
                <a:cubicBezTo>
                  <a:pt x="173" y="33"/>
                  <a:pt x="173" y="33"/>
                  <a:pt x="173" y="33"/>
                </a:cubicBezTo>
                <a:cubicBezTo>
                  <a:pt x="173" y="15"/>
                  <a:pt x="159" y="0"/>
                  <a:pt x="14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nvGrpSpPr>
          <p:cNvPr id="151" name="letter"/>
          <p:cNvGrpSpPr/>
          <p:nvPr/>
        </p:nvGrpSpPr>
        <p:grpSpPr>
          <a:xfrm>
            <a:off x="1810040" y="583466"/>
            <a:ext cx="433018" cy="582386"/>
            <a:chOff x="3536665" y="374780"/>
            <a:chExt cx="433018" cy="582386"/>
          </a:xfrm>
        </p:grpSpPr>
        <p:sp>
          <p:nvSpPr>
            <p:cNvPr id="152" name="Freeform 32"/>
            <p:cNvSpPr>
              <a:spLocks/>
            </p:cNvSpPr>
            <p:nvPr/>
          </p:nvSpPr>
          <p:spPr bwMode="auto">
            <a:xfrm>
              <a:off x="3536665" y="374780"/>
              <a:ext cx="433018" cy="582386"/>
            </a:xfrm>
            <a:custGeom>
              <a:avLst/>
              <a:gdLst>
                <a:gd name="T0" fmla="*/ 127 w 140"/>
                <a:gd name="T1" fmla="*/ 0 h 189"/>
                <a:gd name="T2" fmla="*/ 14 w 140"/>
                <a:gd name="T3" fmla="*/ 0 h 189"/>
                <a:gd name="T4" fmla="*/ 0 w 140"/>
                <a:gd name="T5" fmla="*/ 14 h 189"/>
                <a:gd name="T6" fmla="*/ 0 w 140"/>
                <a:gd name="T7" fmla="*/ 175 h 189"/>
                <a:gd name="T8" fmla="*/ 14 w 140"/>
                <a:gd name="T9" fmla="*/ 189 h 189"/>
                <a:gd name="T10" fmla="*/ 127 w 140"/>
                <a:gd name="T11" fmla="*/ 189 h 189"/>
                <a:gd name="T12" fmla="*/ 140 w 140"/>
                <a:gd name="T13" fmla="*/ 175 h 189"/>
                <a:gd name="T14" fmla="*/ 140 w 140"/>
                <a:gd name="T15" fmla="*/ 14 h 189"/>
                <a:gd name="T16" fmla="*/ 127 w 140"/>
                <a:gd name="T1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89">
                  <a:moveTo>
                    <a:pt x="127" y="0"/>
                  </a:moveTo>
                  <a:cubicBezTo>
                    <a:pt x="14" y="0"/>
                    <a:pt x="14" y="0"/>
                    <a:pt x="14" y="0"/>
                  </a:cubicBezTo>
                  <a:cubicBezTo>
                    <a:pt x="6" y="0"/>
                    <a:pt x="0" y="6"/>
                    <a:pt x="0" y="14"/>
                  </a:cubicBezTo>
                  <a:cubicBezTo>
                    <a:pt x="0" y="175"/>
                    <a:pt x="0" y="175"/>
                    <a:pt x="0" y="175"/>
                  </a:cubicBezTo>
                  <a:cubicBezTo>
                    <a:pt x="0" y="183"/>
                    <a:pt x="6" y="189"/>
                    <a:pt x="14" y="189"/>
                  </a:cubicBezTo>
                  <a:cubicBezTo>
                    <a:pt x="127" y="189"/>
                    <a:pt x="127" y="189"/>
                    <a:pt x="127" y="189"/>
                  </a:cubicBezTo>
                  <a:cubicBezTo>
                    <a:pt x="135" y="189"/>
                    <a:pt x="140" y="183"/>
                    <a:pt x="140" y="175"/>
                  </a:cubicBezTo>
                  <a:cubicBezTo>
                    <a:pt x="140" y="14"/>
                    <a:pt x="140" y="14"/>
                    <a:pt x="140" y="14"/>
                  </a:cubicBezTo>
                  <a:cubicBezTo>
                    <a:pt x="140" y="6"/>
                    <a:pt x="135" y="0"/>
                    <a:pt x="1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3" name="Freeform 33"/>
            <p:cNvSpPr>
              <a:spLocks/>
            </p:cNvSpPr>
            <p:nvPr/>
          </p:nvSpPr>
          <p:spPr bwMode="auto">
            <a:xfrm>
              <a:off x="3805227" y="445693"/>
              <a:ext cx="105614" cy="24140"/>
            </a:xfrm>
            <a:custGeom>
              <a:avLst/>
              <a:gdLst>
                <a:gd name="T0" fmla="*/ 30 w 34"/>
                <a:gd name="T1" fmla="*/ 8 h 8"/>
                <a:gd name="T2" fmla="*/ 4 w 34"/>
                <a:gd name="T3" fmla="*/ 8 h 8"/>
                <a:gd name="T4" fmla="*/ 0 w 34"/>
                <a:gd name="T5" fmla="*/ 4 h 8"/>
                <a:gd name="T6" fmla="*/ 4 w 34"/>
                <a:gd name="T7" fmla="*/ 0 h 8"/>
                <a:gd name="T8" fmla="*/ 30 w 34"/>
                <a:gd name="T9" fmla="*/ 0 h 8"/>
                <a:gd name="T10" fmla="*/ 34 w 34"/>
                <a:gd name="T11" fmla="*/ 4 h 8"/>
                <a:gd name="T12" fmla="*/ 30 w 3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0" y="8"/>
                  </a:moveTo>
                  <a:cubicBezTo>
                    <a:pt x="4" y="8"/>
                    <a:pt x="4" y="8"/>
                    <a:pt x="4" y="8"/>
                  </a:cubicBezTo>
                  <a:cubicBezTo>
                    <a:pt x="2" y="8"/>
                    <a:pt x="0" y="6"/>
                    <a:pt x="0" y="4"/>
                  </a:cubicBezTo>
                  <a:cubicBezTo>
                    <a:pt x="0" y="2"/>
                    <a:pt x="2" y="0"/>
                    <a:pt x="4" y="0"/>
                  </a:cubicBezTo>
                  <a:cubicBezTo>
                    <a:pt x="30" y="0"/>
                    <a:pt x="30" y="0"/>
                    <a:pt x="30" y="0"/>
                  </a:cubicBezTo>
                  <a:cubicBezTo>
                    <a:pt x="32" y="0"/>
                    <a:pt x="34" y="2"/>
                    <a:pt x="34" y="4"/>
                  </a:cubicBezTo>
                  <a:cubicBezTo>
                    <a:pt x="34" y="6"/>
                    <a:pt x="32" y="8"/>
                    <a:pt x="30" y="8"/>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4" name="Freeform 34"/>
            <p:cNvSpPr>
              <a:spLocks/>
            </p:cNvSpPr>
            <p:nvPr/>
          </p:nvSpPr>
          <p:spPr bwMode="auto">
            <a:xfrm>
              <a:off x="3598524" y="504535"/>
              <a:ext cx="312316" cy="27158"/>
            </a:xfrm>
            <a:custGeom>
              <a:avLst/>
              <a:gdLst>
                <a:gd name="T0" fmla="*/ 97 w 101"/>
                <a:gd name="T1" fmla="*/ 9 h 9"/>
                <a:gd name="T2" fmla="*/ 4 w 101"/>
                <a:gd name="T3" fmla="*/ 9 h 9"/>
                <a:gd name="T4" fmla="*/ 0 w 101"/>
                <a:gd name="T5" fmla="*/ 5 h 9"/>
                <a:gd name="T6" fmla="*/ 4 w 101"/>
                <a:gd name="T7" fmla="*/ 0 h 9"/>
                <a:gd name="T8" fmla="*/ 97 w 101"/>
                <a:gd name="T9" fmla="*/ 0 h 9"/>
                <a:gd name="T10" fmla="*/ 101 w 101"/>
                <a:gd name="T11" fmla="*/ 5 h 9"/>
                <a:gd name="T12" fmla="*/ 97 w 101"/>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01" h="9">
                  <a:moveTo>
                    <a:pt x="97" y="9"/>
                  </a:moveTo>
                  <a:cubicBezTo>
                    <a:pt x="4" y="9"/>
                    <a:pt x="4" y="9"/>
                    <a:pt x="4" y="9"/>
                  </a:cubicBezTo>
                  <a:cubicBezTo>
                    <a:pt x="2" y="9"/>
                    <a:pt x="0" y="7"/>
                    <a:pt x="0" y="5"/>
                  </a:cubicBezTo>
                  <a:cubicBezTo>
                    <a:pt x="0" y="2"/>
                    <a:pt x="2" y="0"/>
                    <a:pt x="4" y="0"/>
                  </a:cubicBezTo>
                  <a:cubicBezTo>
                    <a:pt x="97" y="0"/>
                    <a:pt x="97" y="0"/>
                    <a:pt x="97" y="0"/>
                  </a:cubicBezTo>
                  <a:cubicBezTo>
                    <a:pt x="99" y="0"/>
                    <a:pt x="101" y="2"/>
                    <a:pt x="101" y="5"/>
                  </a:cubicBezTo>
                  <a:cubicBezTo>
                    <a:pt x="101" y="7"/>
                    <a:pt x="99" y="9"/>
                    <a:pt x="97" y="9"/>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5" name="Freeform 35"/>
            <p:cNvSpPr>
              <a:spLocks/>
            </p:cNvSpPr>
            <p:nvPr/>
          </p:nvSpPr>
          <p:spPr bwMode="auto">
            <a:xfrm>
              <a:off x="3598524" y="566395"/>
              <a:ext cx="312316" cy="24140"/>
            </a:xfrm>
            <a:custGeom>
              <a:avLst/>
              <a:gdLst>
                <a:gd name="T0" fmla="*/ 97 w 101"/>
                <a:gd name="T1" fmla="*/ 8 h 8"/>
                <a:gd name="T2" fmla="*/ 4 w 101"/>
                <a:gd name="T3" fmla="*/ 8 h 8"/>
                <a:gd name="T4" fmla="*/ 0 w 101"/>
                <a:gd name="T5" fmla="*/ 4 h 8"/>
                <a:gd name="T6" fmla="*/ 4 w 101"/>
                <a:gd name="T7" fmla="*/ 0 h 8"/>
                <a:gd name="T8" fmla="*/ 97 w 101"/>
                <a:gd name="T9" fmla="*/ 0 h 8"/>
                <a:gd name="T10" fmla="*/ 101 w 101"/>
                <a:gd name="T11" fmla="*/ 4 h 8"/>
                <a:gd name="T12" fmla="*/ 97 w 10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1" h="8">
                  <a:moveTo>
                    <a:pt x="97" y="8"/>
                  </a:moveTo>
                  <a:cubicBezTo>
                    <a:pt x="4" y="8"/>
                    <a:pt x="4" y="8"/>
                    <a:pt x="4" y="8"/>
                  </a:cubicBezTo>
                  <a:cubicBezTo>
                    <a:pt x="2" y="8"/>
                    <a:pt x="0" y="6"/>
                    <a:pt x="0" y="4"/>
                  </a:cubicBezTo>
                  <a:cubicBezTo>
                    <a:pt x="0" y="2"/>
                    <a:pt x="2" y="0"/>
                    <a:pt x="4" y="0"/>
                  </a:cubicBezTo>
                  <a:cubicBezTo>
                    <a:pt x="97" y="0"/>
                    <a:pt x="97" y="0"/>
                    <a:pt x="97" y="0"/>
                  </a:cubicBezTo>
                  <a:cubicBezTo>
                    <a:pt x="99" y="0"/>
                    <a:pt x="101" y="2"/>
                    <a:pt x="101" y="4"/>
                  </a:cubicBezTo>
                  <a:cubicBezTo>
                    <a:pt x="101" y="6"/>
                    <a:pt x="99" y="8"/>
                    <a:pt x="97" y="8"/>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6" name="Freeform 36"/>
            <p:cNvSpPr>
              <a:spLocks/>
            </p:cNvSpPr>
            <p:nvPr/>
          </p:nvSpPr>
          <p:spPr bwMode="auto">
            <a:xfrm>
              <a:off x="3598524" y="741413"/>
              <a:ext cx="312316" cy="25650"/>
            </a:xfrm>
            <a:custGeom>
              <a:avLst/>
              <a:gdLst>
                <a:gd name="T0" fmla="*/ 97 w 101"/>
                <a:gd name="T1" fmla="*/ 8 h 8"/>
                <a:gd name="T2" fmla="*/ 4 w 101"/>
                <a:gd name="T3" fmla="*/ 8 h 8"/>
                <a:gd name="T4" fmla="*/ 0 w 101"/>
                <a:gd name="T5" fmla="*/ 4 h 8"/>
                <a:gd name="T6" fmla="*/ 4 w 101"/>
                <a:gd name="T7" fmla="*/ 0 h 8"/>
                <a:gd name="T8" fmla="*/ 97 w 101"/>
                <a:gd name="T9" fmla="*/ 0 h 8"/>
                <a:gd name="T10" fmla="*/ 101 w 101"/>
                <a:gd name="T11" fmla="*/ 4 h 8"/>
                <a:gd name="T12" fmla="*/ 97 w 10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1" h="8">
                  <a:moveTo>
                    <a:pt x="97" y="8"/>
                  </a:moveTo>
                  <a:cubicBezTo>
                    <a:pt x="4" y="8"/>
                    <a:pt x="4" y="8"/>
                    <a:pt x="4" y="8"/>
                  </a:cubicBezTo>
                  <a:cubicBezTo>
                    <a:pt x="2" y="8"/>
                    <a:pt x="0" y="6"/>
                    <a:pt x="0" y="4"/>
                  </a:cubicBezTo>
                  <a:cubicBezTo>
                    <a:pt x="0" y="2"/>
                    <a:pt x="2" y="0"/>
                    <a:pt x="4" y="0"/>
                  </a:cubicBezTo>
                  <a:cubicBezTo>
                    <a:pt x="97" y="0"/>
                    <a:pt x="97" y="0"/>
                    <a:pt x="97" y="0"/>
                  </a:cubicBezTo>
                  <a:cubicBezTo>
                    <a:pt x="99" y="0"/>
                    <a:pt x="101" y="2"/>
                    <a:pt x="101" y="4"/>
                  </a:cubicBezTo>
                  <a:cubicBezTo>
                    <a:pt x="101" y="6"/>
                    <a:pt x="99" y="8"/>
                    <a:pt x="97" y="8"/>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7" name="Freeform 37"/>
            <p:cNvSpPr>
              <a:spLocks/>
            </p:cNvSpPr>
            <p:nvPr/>
          </p:nvSpPr>
          <p:spPr bwMode="auto">
            <a:xfrm>
              <a:off x="3598524" y="679553"/>
              <a:ext cx="312316" cy="28667"/>
            </a:xfrm>
            <a:custGeom>
              <a:avLst/>
              <a:gdLst>
                <a:gd name="T0" fmla="*/ 97 w 101"/>
                <a:gd name="T1" fmla="*/ 9 h 9"/>
                <a:gd name="T2" fmla="*/ 4 w 101"/>
                <a:gd name="T3" fmla="*/ 9 h 9"/>
                <a:gd name="T4" fmla="*/ 0 w 101"/>
                <a:gd name="T5" fmla="*/ 5 h 9"/>
                <a:gd name="T6" fmla="*/ 4 w 101"/>
                <a:gd name="T7" fmla="*/ 0 h 9"/>
                <a:gd name="T8" fmla="*/ 97 w 101"/>
                <a:gd name="T9" fmla="*/ 0 h 9"/>
                <a:gd name="T10" fmla="*/ 101 w 101"/>
                <a:gd name="T11" fmla="*/ 5 h 9"/>
                <a:gd name="T12" fmla="*/ 97 w 101"/>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01" h="9">
                  <a:moveTo>
                    <a:pt x="97" y="9"/>
                  </a:moveTo>
                  <a:cubicBezTo>
                    <a:pt x="4" y="9"/>
                    <a:pt x="4" y="9"/>
                    <a:pt x="4" y="9"/>
                  </a:cubicBezTo>
                  <a:cubicBezTo>
                    <a:pt x="2" y="9"/>
                    <a:pt x="0" y="7"/>
                    <a:pt x="0" y="5"/>
                  </a:cubicBezTo>
                  <a:cubicBezTo>
                    <a:pt x="0" y="2"/>
                    <a:pt x="2" y="0"/>
                    <a:pt x="4" y="0"/>
                  </a:cubicBezTo>
                  <a:cubicBezTo>
                    <a:pt x="97" y="0"/>
                    <a:pt x="97" y="0"/>
                    <a:pt x="97" y="0"/>
                  </a:cubicBezTo>
                  <a:cubicBezTo>
                    <a:pt x="99" y="0"/>
                    <a:pt x="101" y="2"/>
                    <a:pt x="101" y="5"/>
                  </a:cubicBezTo>
                  <a:cubicBezTo>
                    <a:pt x="101" y="7"/>
                    <a:pt x="99" y="9"/>
                    <a:pt x="97" y="9"/>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8" name="Freeform 38"/>
            <p:cNvSpPr>
              <a:spLocks/>
            </p:cNvSpPr>
            <p:nvPr/>
          </p:nvSpPr>
          <p:spPr bwMode="auto">
            <a:xfrm>
              <a:off x="3598524" y="803272"/>
              <a:ext cx="312316" cy="24140"/>
            </a:xfrm>
            <a:custGeom>
              <a:avLst/>
              <a:gdLst>
                <a:gd name="T0" fmla="*/ 97 w 101"/>
                <a:gd name="T1" fmla="*/ 8 h 8"/>
                <a:gd name="T2" fmla="*/ 4 w 101"/>
                <a:gd name="T3" fmla="*/ 8 h 8"/>
                <a:gd name="T4" fmla="*/ 0 w 101"/>
                <a:gd name="T5" fmla="*/ 4 h 8"/>
                <a:gd name="T6" fmla="*/ 4 w 101"/>
                <a:gd name="T7" fmla="*/ 0 h 8"/>
                <a:gd name="T8" fmla="*/ 97 w 101"/>
                <a:gd name="T9" fmla="*/ 0 h 8"/>
                <a:gd name="T10" fmla="*/ 101 w 101"/>
                <a:gd name="T11" fmla="*/ 4 h 8"/>
                <a:gd name="T12" fmla="*/ 97 w 10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1" h="8">
                  <a:moveTo>
                    <a:pt x="97" y="8"/>
                  </a:moveTo>
                  <a:cubicBezTo>
                    <a:pt x="4" y="8"/>
                    <a:pt x="4" y="8"/>
                    <a:pt x="4" y="8"/>
                  </a:cubicBezTo>
                  <a:cubicBezTo>
                    <a:pt x="2" y="8"/>
                    <a:pt x="0" y="6"/>
                    <a:pt x="0" y="4"/>
                  </a:cubicBezTo>
                  <a:cubicBezTo>
                    <a:pt x="0" y="1"/>
                    <a:pt x="2" y="0"/>
                    <a:pt x="4" y="0"/>
                  </a:cubicBezTo>
                  <a:cubicBezTo>
                    <a:pt x="97" y="0"/>
                    <a:pt x="97" y="0"/>
                    <a:pt x="97" y="0"/>
                  </a:cubicBezTo>
                  <a:cubicBezTo>
                    <a:pt x="99" y="0"/>
                    <a:pt x="101" y="1"/>
                    <a:pt x="101" y="4"/>
                  </a:cubicBezTo>
                  <a:cubicBezTo>
                    <a:pt x="101" y="6"/>
                    <a:pt x="99" y="8"/>
                    <a:pt x="97" y="8"/>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9" name="Freeform 39"/>
            <p:cNvSpPr>
              <a:spLocks/>
            </p:cNvSpPr>
            <p:nvPr/>
          </p:nvSpPr>
          <p:spPr bwMode="auto">
            <a:xfrm>
              <a:off x="3598524" y="622219"/>
              <a:ext cx="312316" cy="30175"/>
            </a:xfrm>
            <a:custGeom>
              <a:avLst/>
              <a:gdLst>
                <a:gd name="T0" fmla="*/ 97 w 101"/>
                <a:gd name="T1" fmla="*/ 10 h 10"/>
                <a:gd name="T2" fmla="*/ 97 w 101"/>
                <a:gd name="T3" fmla="*/ 10 h 10"/>
                <a:gd name="T4" fmla="*/ 4 w 101"/>
                <a:gd name="T5" fmla="*/ 8 h 10"/>
                <a:gd name="T6" fmla="*/ 0 w 101"/>
                <a:gd name="T7" fmla="*/ 4 h 10"/>
                <a:gd name="T8" fmla="*/ 4 w 101"/>
                <a:gd name="T9" fmla="*/ 0 h 10"/>
                <a:gd name="T10" fmla="*/ 4 w 101"/>
                <a:gd name="T11" fmla="*/ 0 h 10"/>
                <a:gd name="T12" fmla="*/ 97 w 101"/>
                <a:gd name="T13" fmla="*/ 2 h 10"/>
                <a:gd name="T14" fmla="*/ 101 w 101"/>
                <a:gd name="T15" fmla="*/ 6 h 10"/>
                <a:gd name="T16" fmla="*/ 97 w 101"/>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0">
                  <a:moveTo>
                    <a:pt x="97" y="10"/>
                  </a:moveTo>
                  <a:cubicBezTo>
                    <a:pt x="97" y="10"/>
                    <a:pt x="97" y="10"/>
                    <a:pt x="97" y="10"/>
                  </a:cubicBezTo>
                  <a:cubicBezTo>
                    <a:pt x="4" y="8"/>
                    <a:pt x="4" y="8"/>
                    <a:pt x="4" y="8"/>
                  </a:cubicBezTo>
                  <a:cubicBezTo>
                    <a:pt x="2" y="8"/>
                    <a:pt x="0" y="6"/>
                    <a:pt x="0" y="4"/>
                  </a:cubicBezTo>
                  <a:cubicBezTo>
                    <a:pt x="0" y="2"/>
                    <a:pt x="2" y="0"/>
                    <a:pt x="4" y="0"/>
                  </a:cubicBezTo>
                  <a:cubicBezTo>
                    <a:pt x="4" y="0"/>
                    <a:pt x="4" y="0"/>
                    <a:pt x="4" y="0"/>
                  </a:cubicBezTo>
                  <a:cubicBezTo>
                    <a:pt x="97" y="2"/>
                    <a:pt x="97" y="2"/>
                    <a:pt x="97" y="2"/>
                  </a:cubicBezTo>
                  <a:cubicBezTo>
                    <a:pt x="99" y="2"/>
                    <a:pt x="101" y="3"/>
                    <a:pt x="101" y="6"/>
                  </a:cubicBezTo>
                  <a:cubicBezTo>
                    <a:pt x="101" y="8"/>
                    <a:pt x="99" y="10"/>
                    <a:pt x="97" y="10"/>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60" name="Freeform 40"/>
            <p:cNvSpPr>
              <a:spLocks/>
            </p:cNvSpPr>
            <p:nvPr/>
          </p:nvSpPr>
          <p:spPr bwMode="auto">
            <a:xfrm>
              <a:off x="3604559" y="853062"/>
              <a:ext cx="108632" cy="33193"/>
            </a:xfrm>
            <a:custGeom>
              <a:avLst/>
              <a:gdLst>
                <a:gd name="T0" fmla="*/ 0 w 35"/>
                <a:gd name="T1" fmla="*/ 11 h 11"/>
                <a:gd name="T2" fmla="*/ 0 w 35"/>
                <a:gd name="T3" fmla="*/ 10 h 11"/>
                <a:gd name="T4" fmla="*/ 0 w 35"/>
                <a:gd name="T5" fmla="*/ 10 h 11"/>
                <a:gd name="T6" fmla="*/ 11 w 35"/>
                <a:gd name="T7" fmla="*/ 0 h 11"/>
                <a:gd name="T8" fmla="*/ 12 w 35"/>
                <a:gd name="T9" fmla="*/ 0 h 11"/>
                <a:gd name="T10" fmla="*/ 13 w 35"/>
                <a:gd name="T11" fmla="*/ 1 h 11"/>
                <a:gd name="T12" fmla="*/ 13 w 35"/>
                <a:gd name="T13" fmla="*/ 8 h 11"/>
                <a:gd name="T14" fmla="*/ 16 w 35"/>
                <a:gd name="T15" fmla="*/ 6 h 11"/>
                <a:gd name="T16" fmla="*/ 19 w 35"/>
                <a:gd name="T17" fmla="*/ 4 h 11"/>
                <a:gd name="T18" fmla="*/ 20 w 35"/>
                <a:gd name="T19" fmla="*/ 4 h 11"/>
                <a:gd name="T20" fmla="*/ 20 w 35"/>
                <a:gd name="T21" fmla="*/ 5 h 11"/>
                <a:gd name="T22" fmla="*/ 20 w 35"/>
                <a:gd name="T23" fmla="*/ 6 h 11"/>
                <a:gd name="T24" fmla="*/ 23 w 35"/>
                <a:gd name="T25" fmla="*/ 4 h 11"/>
                <a:gd name="T26" fmla="*/ 24 w 35"/>
                <a:gd name="T27" fmla="*/ 4 h 11"/>
                <a:gd name="T28" fmla="*/ 29 w 35"/>
                <a:gd name="T29" fmla="*/ 7 h 11"/>
                <a:gd name="T30" fmla="*/ 30 w 35"/>
                <a:gd name="T31" fmla="*/ 6 h 11"/>
                <a:gd name="T32" fmla="*/ 31 w 35"/>
                <a:gd name="T33" fmla="*/ 6 h 11"/>
                <a:gd name="T34" fmla="*/ 35 w 35"/>
                <a:gd name="T35" fmla="*/ 6 h 11"/>
                <a:gd name="T36" fmla="*/ 35 w 35"/>
                <a:gd name="T37" fmla="*/ 6 h 11"/>
                <a:gd name="T38" fmla="*/ 35 w 35"/>
                <a:gd name="T39" fmla="*/ 7 h 11"/>
                <a:gd name="T40" fmla="*/ 31 w 35"/>
                <a:gd name="T41" fmla="*/ 7 h 11"/>
                <a:gd name="T42" fmla="*/ 29 w 35"/>
                <a:gd name="T43" fmla="*/ 9 h 11"/>
                <a:gd name="T44" fmla="*/ 23 w 35"/>
                <a:gd name="T45" fmla="*/ 6 h 11"/>
                <a:gd name="T46" fmla="*/ 19 w 35"/>
                <a:gd name="T47" fmla="*/ 7 h 11"/>
                <a:gd name="T48" fmla="*/ 18 w 35"/>
                <a:gd name="T49" fmla="*/ 6 h 11"/>
                <a:gd name="T50" fmla="*/ 17 w 35"/>
                <a:gd name="T51" fmla="*/ 7 h 11"/>
                <a:gd name="T52" fmla="*/ 11 w 35"/>
                <a:gd name="T53" fmla="*/ 9 h 11"/>
                <a:gd name="T54" fmla="*/ 11 w 35"/>
                <a:gd name="T55" fmla="*/ 8 h 11"/>
                <a:gd name="T56" fmla="*/ 11 w 35"/>
                <a:gd name="T57" fmla="*/ 3 h 11"/>
                <a:gd name="T58" fmla="*/ 0 w 35"/>
                <a:gd name="T5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11">
                  <a:moveTo>
                    <a:pt x="0" y="11"/>
                  </a:moveTo>
                  <a:cubicBezTo>
                    <a:pt x="0" y="11"/>
                    <a:pt x="0" y="11"/>
                    <a:pt x="0" y="10"/>
                  </a:cubicBezTo>
                  <a:cubicBezTo>
                    <a:pt x="0" y="10"/>
                    <a:pt x="0" y="10"/>
                    <a:pt x="0" y="10"/>
                  </a:cubicBezTo>
                  <a:cubicBezTo>
                    <a:pt x="2" y="10"/>
                    <a:pt x="9" y="4"/>
                    <a:pt x="11" y="0"/>
                  </a:cubicBezTo>
                  <a:cubicBezTo>
                    <a:pt x="11" y="0"/>
                    <a:pt x="12" y="0"/>
                    <a:pt x="12" y="0"/>
                  </a:cubicBezTo>
                  <a:cubicBezTo>
                    <a:pt x="12" y="0"/>
                    <a:pt x="13" y="0"/>
                    <a:pt x="13" y="1"/>
                  </a:cubicBezTo>
                  <a:cubicBezTo>
                    <a:pt x="13" y="8"/>
                    <a:pt x="13" y="8"/>
                    <a:pt x="13" y="8"/>
                  </a:cubicBezTo>
                  <a:cubicBezTo>
                    <a:pt x="13" y="8"/>
                    <a:pt x="15" y="7"/>
                    <a:pt x="16" y="6"/>
                  </a:cubicBezTo>
                  <a:cubicBezTo>
                    <a:pt x="17" y="5"/>
                    <a:pt x="18" y="4"/>
                    <a:pt x="19" y="4"/>
                  </a:cubicBezTo>
                  <a:cubicBezTo>
                    <a:pt x="20" y="4"/>
                    <a:pt x="20" y="4"/>
                    <a:pt x="20" y="4"/>
                  </a:cubicBezTo>
                  <a:cubicBezTo>
                    <a:pt x="20" y="4"/>
                    <a:pt x="20" y="5"/>
                    <a:pt x="20" y="5"/>
                  </a:cubicBezTo>
                  <a:cubicBezTo>
                    <a:pt x="20" y="5"/>
                    <a:pt x="20" y="6"/>
                    <a:pt x="20" y="6"/>
                  </a:cubicBezTo>
                  <a:cubicBezTo>
                    <a:pt x="20" y="6"/>
                    <a:pt x="22" y="5"/>
                    <a:pt x="23" y="4"/>
                  </a:cubicBezTo>
                  <a:cubicBezTo>
                    <a:pt x="23" y="4"/>
                    <a:pt x="23" y="4"/>
                    <a:pt x="24" y="4"/>
                  </a:cubicBezTo>
                  <a:cubicBezTo>
                    <a:pt x="25" y="5"/>
                    <a:pt x="27" y="8"/>
                    <a:pt x="29" y="7"/>
                  </a:cubicBezTo>
                  <a:cubicBezTo>
                    <a:pt x="29" y="7"/>
                    <a:pt x="30" y="7"/>
                    <a:pt x="30" y="6"/>
                  </a:cubicBezTo>
                  <a:cubicBezTo>
                    <a:pt x="30" y="6"/>
                    <a:pt x="30" y="6"/>
                    <a:pt x="31" y="6"/>
                  </a:cubicBezTo>
                  <a:cubicBezTo>
                    <a:pt x="35" y="6"/>
                    <a:pt x="35" y="6"/>
                    <a:pt x="35" y="6"/>
                  </a:cubicBezTo>
                  <a:cubicBezTo>
                    <a:pt x="35" y="6"/>
                    <a:pt x="35" y="6"/>
                    <a:pt x="35" y="6"/>
                  </a:cubicBezTo>
                  <a:cubicBezTo>
                    <a:pt x="35" y="7"/>
                    <a:pt x="35" y="7"/>
                    <a:pt x="35" y="7"/>
                  </a:cubicBezTo>
                  <a:cubicBezTo>
                    <a:pt x="31" y="7"/>
                    <a:pt x="31" y="7"/>
                    <a:pt x="31" y="7"/>
                  </a:cubicBezTo>
                  <a:cubicBezTo>
                    <a:pt x="31" y="8"/>
                    <a:pt x="30" y="9"/>
                    <a:pt x="29" y="9"/>
                  </a:cubicBezTo>
                  <a:cubicBezTo>
                    <a:pt x="27" y="9"/>
                    <a:pt x="25" y="7"/>
                    <a:pt x="23" y="6"/>
                  </a:cubicBezTo>
                  <a:cubicBezTo>
                    <a:pt x="22" y="7"/>
                    <a:pt x="20" y="8"/>
                    <a:pt x="19" y="7"/>
                  </a:cubicBezTo>
                  <a:cubicBezTo>
                    <a:pt x="18" y="7"/>
                    <a:pt x="18" y="7"/>
                    <a:pt x="18" y="6"/>
                  </a:cubicBezTo>
                  <a:cubicBezTo>
                    <a:pt x="18" y="6"/>
                    <a:pt x="17" y="7"/>
                    <a:pt x="17" y="7"/>
                  </a:cubicBezTo>
                  <a:cubicBezTo>
                    <a:pt x="15" y="9"/>
                    <a:pt x="13" y="11"/>
                    <a:pt x="11" y="9"/>
                  </a:cubicBezTo>
                  <a:cubicBezTo>
                    <a:pt x="11" y="9"/>
                    <a:pt x="11" y="9"/>
                    <a:pt x="11" y="8"/>
                  </a:cubicBezTo>
                  <a:cubicBezTo>
                    <a:pt x="11" y="3"/>
                    <a:pt x="11" y="3"/>
                    <a:pt x="11" y="3"/>
                  </a:cubicBezTo>
                  <a:cubicBezTo>
                    <a:pt x="8" y="7"/>
                    <a:pt x="2" y="11"/>
                    <a:pt x="0" y="11"/>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grpSp>
        <p:nvGrpSpPr>
          <p:cNvPr id="161" name="wireless"/>
          <p:cNvGrpSpPr/>
          <p:nvPr/>
        </p:nvGrpSpPr>
        <p:grpSpPr>
          <a:xfrm>
            <a:off x="3103058" y="2706310"/>
            <a:ext cx="543158" cy="333439"/>
            <a:chOff x="4829683" y="2497624"/>
            <a:chExt cx="543158" cy="333439"/>
          </a:xfrm>
        </p:grpSpPr>
        <p:sp>
          <p:nvSpPr>
            <p:cNvPr id="162" name="Freeform 41"/>
            <p:cNvSpPr>
              <a:spLocks/>
            </p:cNvSpPr>
            <p:nvPr/>
          </p:nvSpPr>
          <p:spPr bwMode="auto">
            <a:xfrm>
              <a:off x="4909648" y="2615308"/>
              <a:ext cx="380211" cy="141825"/>
            </a:xfrm>
            <a:custGeom>
              <a:avLst/>
              <a:gdLst>
                <a:gd name="T0" fmla="*/ 10 w 123"/>
                <a:gd name="T1" fmla="*/ 45 h 46"/>
                <a:gd name="T2" fmla="*/ 5 w 123"/>
                <a:gd name="T3" fmla="*/ 43 h 46"/>
                <a:gd name="T4" fmla="*/ 4 w 123"/>
                <a:gd name="T5" fmla="*/ 30 h 46"/>
                <a:gd name="T6" fmla="*/ 63 w 123"/>
                <a:gd name="T7" fmla="*/ 0 h 46"/>
                <a:gd name="T8" fmla="*/ 120 w 123"/>
                <a:gd name="T9" fmla="*/ 30 h 46"/>
                <a:gd name="T10" fmla="*/ 119 w 123"/>
                <a:gd name="T11" fmla="*/ 43 h 46"/>
                <a:gd name="T12" fmla="*/ 106 w 123"/>
                <a:gd name="T13" fmla="*/ 41 h 46"/>
                <a:gd name="T14" fmla="*/ 63 w 123"/>
                <a:gd name="T15" fmla="*/ 18 h 46"/>
                <a:gd name="T16" fmla="*/ 17 w 123"/>
                <a:gd name="T17" fmla="*/ 41 h 46"/>
                <a:gd name="T18" fmla="*/ 10 w 123"/>
                <a:gd name="T1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46">
                  <a:moveTo>
                    <a:pt x="10" y="45"/>
                  </a:moveTo>
                  <a:cubicBezTo>
                    <a:pt x="8" y="45"/>
                    <a:pt x="6" y="44"/>
                    <a:pt x="5" y="43"/>
                  </a:cubicBezTo>
                  <a:cubicBezTo>
                    <a:pt x="1" y="40"/>
                    <a:pt x="0" y="34"/>
                    <a:pt x="4" y="30"/>
                  </a:cubicBezTo>
                  <a:cubicBezTo>
                    <a:pt x="19" y="12"/>
                    <a:pt x="42" y="0"/>
                    <a:pt x="63" y="0"/>
                  </a:cubicBezTo>
                  <a:cubicBezTo>
                    <a:pt x="82" y="0"/>
                    <a:pt x="105" y="12"/>
                    <a:pt x="120" y="30"/>
                  </a:cubicBezTo>
                  <a:cubicBezTo>
                    <a:pt x="123" y="34"/>
                    <a:pt x="122" y="40"/>
                    <a:pt x="119" y="43"/>
                  </a:cubicBezTo>
                  <a:cubicBezTo>
                    <a:pt x="115" y="46"/>
                    <a:pt x="109" y="45"/>
                    <a:pt x="106" y="41"/>
                  </a:cubicBezTo>
                  <a:cubicBezTo>
                    <a:pt x="95" y="28"/>
                    <a:pt x="77" y="18"/>
                    <a:pt x="63" y="18"/>
                  </a:cubicBezTo>
                  <a:cubicBezTo>
                    <a:pt x="47" y="18"/>
                    <a:pt x="29" y="27"/>
                    <a:pt x="17" y="41"/>
                  </a:cubicBezTo>
                  <a:cubicBezTo>
                    <a:pt x="16" y="44"/>
                    <a:pt x="13" y="45"/>
                    <a:pt x="10"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sp>
          <p:nvSpPr>
            <p:cNvPr id="163" name="Freeform 42"/>
            <p:cNvSpPr>
              <a:spLocks/>
            </p:cNvSpPr>
            <p:nvPr/>
          </p:nvSpPr>
          <p:spPr bwMode="auto">
            <a:xfrm>
              <a:off x="4829683" y="2497624"/>
              <a:ext cx="543158" cy="188597"/>
            </a:xfrm>
            <a:custGeom>
              <a:avLst/>
              <a:gdLst>
                <a:gd name="T0" fmla="*/ 166 w 176"/>
                <a:gd name="T1" fmla="*/ 60 h 61"/>
                <a:gd name="T2" fmla="*/ 158 w 176"/>
                <a:gd name="T3" fmla="*/ 56 h 61"/>
                <a:gd name="T4" fmla="*/ 89 w 176"/>
                <a:gd name="T5" fmla="*/ 18 h 61"/>
                <a:gd name="T6" fmla="*/ 17 w 176"/>
                <a:gd name="T7" fmla="*/ 56 h 61"/>
                <a:gd name="T8" fmla="*/ 5 w 176"/>
                <a:gd name="T9" fmla="*/ 59 h 61"/>
                <a:gd name="T10" fmla="*/ 2 w 176"/>
                <a:gd name="T11" fmla="*/ 46 h 61"/>
                <a:gd name="T12" fmla="*/ 89 w 176"/>
                <a:gd name="T13" fmla="*/ 0 h 61"/>
                <a:gd name="T14" fmla="*/ 173 w 176"/>
                <a:gd name="T15" fmla="*/ 46 h 61"/>
                <a:gd name="T16" fmla="*/ 171 w 176"/>
                <a:gd name="T17" fmla="*/ 59 h 61"/>
                <a:gd name="T18" fmla="*/ 166 w 176"/>
                <a:gd name="T19"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61">
                  <a:moveTo>
                    <a:pt x="166" y="60"/>
                  </a:moveTo>
                  <a:cubicBezTo>
                    <a:pt x="163" y="60"/>
                    <a:pt x="160" y="59"/>
                    <a:pt x="158" y="56"/>
                  </a:cubicBezTo>
                  <a:cubicBezTo>
                    <a:pt x="142" y="34"/>
                    <a:pt x="114" y="18"/>
                    <a:pt x="89" y="18"/>
                  </a:cubicBezTo>
                  <a:cubicBezTo>
                    <a:pt x="62" y="18"/>
                    <a:pt x="34" y="33"/>
                    <a:pt x="17" y="56"/>
                  </a:cubicBezTo>
                  <a:cubicBezTo>
                    <a:pt x="14" y="60"/>
                    <a:pt x="9" y="61"/>
                    <a:pt x="5" y="59"/>
                  </a:cubicBezTo>
                  <a:cubicBezTo>
                    <a:pt x="1" y="56"/>
                    <a:pt x="0" y="50"/>
                    <a:pt x="2" y="46"/>
                  </a:cubicBezTo>
                  <a:cubicBezTo>
                    <a:pt x="22" y="18"/>
                    <a:pt x="56" y="0"/>
                    <a:pt x="89" y="0"/>
                  </a:cubicBezTo>
                  <a:cubicBezTo>
                    <a:pt x="120" y="0"/>
                    <a:pt x="154" y="19"/>
                    <a:pt x="173" y="46"/>
                  </a:cubicBezTo>
                  <a:cubicBezTo>
                    <a:pt x="176" y="50"/>
                    <a:pt x="175" y="56"/>
                    <a:pt x="171" y="59"/>
                  </a:cubicBezTo>
                  <a:cubicBezTo>
                    <a:pt x="169" y="60"/>
                    <a:pt x="167" y="60"/>
                    <a:pt x="166"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sp>
          <p:nvSpPr>
            <p:cNvPr id="164" name="Freeform 43"/>
            <p:cNvSpPr>
              <a:spLocks/>
            </p:cNvSpPr>
            <p:nvPr/>
          </p:nvSpPr>
          <p:spPr bwMode="auto">
            <a:xfrm>
              <a:off x="4986595" y="2732992"/>
              <a:ext cx="226316" cy="98071"/>
            </a:xfrm>
            <a:custGeom>
              <a:avLst/>
              <a:gdLst>
                <a:gd name="T0" fmla="*/ 10 w 73"/>
                <a:gd name="T1" fmla="*/ 31 h 32"/>
                <a:gd name="T2" fmla="*/ 4 w 73"/>
                <a:gd name="T3" fmla="*/ 29 h 32"/>
                <a:gd name="T4" fmla="*/ 4 w 73"/>
                <a:gd name="T5" fmla="*/ 16 h 32"/>
                <a:gd name="T6" fmla="*/ 38 w 73"/>
                <a:gd name="T7" fmla="*/ 0 h 32"/>
                <a:gd name="T8" fmla="*/ 70 w 73"/>
                <a:gd name="T9" fmla="*/ 16 h 32"/>
                <a:gd name="T10" fmla="*/ 70 w 73"/>
                <a:gd name="T11" fmla="*/ 29 h 32"/>
                <a:gd name="T12" fmla="*/ 57 w 73"/>
                <a:gd name="T13" fmla="*/ 29 h 32"/>
                <a:gd name="T14" fmla="*/ 38 w 73"/>
                <a:gd name="T15" fmla="*/ 18 h 32"/>
                <a:gd name="T16" fmla="*/ 16 w 73"/>
                <a:gd name="T17" fmla="*/ 29 h 32"/>
                <a:gd name="T18" fmla="*/ 10 w 73"/>
                <a:gd name="T19"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32">
                  <a:moveTo>
                    <a:pt x="10" y="31"/>
                  </a:moveTo>
                  <a:cubicBezTo>
                    <a:pt x="8" y="31"/>
                    <a:pt x="6" y="31"/>
                    <a:pt x="4" y="29"/>
                  </a:cubicBezTo>
                  <a:cubicBezTo>
                    <a:pt x="0" y="25"/>
                    <a:pt x="0" y="20"/>
                    <a:pt x="4" y="16"/>
                  </a:cubicBezTo>
                  <a:cubicBezTo>
                    <a:pt x="14" y="6"/>
                    <a:pt x="26" y="0"/>
                    <a:pt x="38" y="0"/>
                  </a:cubicBezTo>
                  <a:cubicBezTo>
                    <a:pt x="48" y="0"/>
                    <a:pt x="60" y="6"/>
                    <a:pt x="70" y="16"/>
                  </a:cubicBezTo>
                  <a:cubicBezTo>
                    <a:pt x="73" y="20"/>
                    <a:pt x="73" y="25"/>
                    <a:pt x="70" y="29"/>
                  </a:cubicBezTo>
                  <a:cubicBezTo>
                    <a:pt x="66" y="32"/>
                    <a:pt x="60" y="32"/>
                    <a:pt x="57" y="29"/>
                  </a:cubicBezTo>
                  <a:cubicBezTo>
                    <a:pt x="50" y="21"/>
                    <a:pt x="42" y="18"/>
                    <a:pt x="38" y="18"/>
                  </a:cubicBezTo>
                  <a:cubicBezTo>
                    <a:pt x="31" y="18"/>
                    <a:pt x="23" y="22"/>
                    <a:pt x="16" y="29"/>
                  </a:cubicBezTo>
                  <a:cubicBezTo>
                    <a:pt x="15" y="30"/>
                    <a:pt x="12" y="31"/>
                    <a:pt x="10"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sp>
        <p:nvSpPr>
          <p:cNvPr id="165" name="paper clip"/>
          <p:cNvSpPr>
            <a:spLocks/>
          </p:cNvSpPr>
          <p:nvPr/>
        </p:nvSpPr>
        <p:spPr bwMode="auto">
          <a:xfrm>
            <a:off x="2501058" y="2200871"/>
            <a:ext cx="200667" cy="499404"/>
          </a:xfrm>
          <a:custGeom>
            <a:avLst/>
            <a:gdLst>
              <a:gd name="T0" fmla="*/ 34 w 65"/>
              <a:gd name="T1" fmla="*/ 162 h 162"/>
              <a:gd name="T2" fmla="*/ 0 w 65"/>
              <a:gd name="T3" fmla="*/ 123 h 162"/>
              <a:gd name="T4" fmla="*/ 0 w 65"/>
              <a:gd name="T5" fmla="*/ 27 h 162"/>
              <a:gd name="T6" fmla="*/ 25 w 65"/>
              <a:gd name="T7" fmla="*/ 0 h 162"/>
              <a:gd name="T8" fmla="*/ 51 w 65"/>
              <a:gd name="T9" fmla="*/ 27 h 162"/>
              <a:gd name="T10" fmla="*/ 51 w 65"/>
              <a:gd name="T11" fmla="*/ 120 h 162"/>
              <a:gd name="T12" fmla="*/ 33 w 65"/>
              <a:gd name="T13" fmla="*/ 140 h 162"/>
              <a:gd name="T14" fmla="*/ 20 w 65"/>
              <a:gd name="T15" fmla="*/ 137 h 162"/>
              <a:gd name="T16" fmla="*/ 12 w 65"/>
              <a:gd name="T17" fmla="*/ 120 h 162"/>
              <a:gd name="T18" fmla="*/ 12 w 65"/>
              <a:gd name="T19" fmla="*/ 51 h 162"/>
              <a:gd name="T20" fmla="*/ 15 w 65"/>
              <a:gd name="T21" fmla="*/ 48 h 162"/>
              <a:gd name="T22" fmla="*/ 19 w 65"/>
              <a:gd name="T23" fmla="*/ 51 h 162"/>
              <a:gd name="T24" fmla="*/ 19 w 65"/>
              <a:gd name="T25" fmla="*/ 120 h 162"/>
              <a:gd name="T26" fmla="*/ 24 w 65"/>
              <a:gd name="T27" fmla="*/ 131 h 162"/>
              <a:gd name="T28" fmla="*/ 31 w 65"/>
              <a:gd name="T29" fmla="*/ 133 h 162"/>
              <a:gd name="T30" fmla="*/ 32 w 65"/>
              <a:gd name="T31" fmla="*/ 133 h 162"/>
              <a:gd name="T32" fmla="*/ 32 w 65"/>
              <a:gd name="T33" fmla="*/ 133 h 162"/>
              <a:gd name="T34" fmla="*/ 44 w 65"/>
              <a:gd name="T35" fmla="*/ 120 h 162"/>
              <a:gd name="T36" fmla="*/ 44 w 65"/>
              <a:gd name="T37" fmla="*/ 27 h 162"/>
              <a:gd name="T38" fmla="*/ 25 w 65"/>
              <a:gd name="T39" fmla="*/ 7 h 162"/>
              <a:gd name="T40" fmla="*/ 7 w 65"/>
              <a:gd name="T41" fmla="*/ 27 h 162"/>
              <a:gd name="T42" fmla="*/ 7 w 65"/>
              <a:gd name="T43" fmla="*/ 123 h 162"/>
              <a:gd name="T44" fmla="*/ 34 w 65"/>
              <a:gd name="T45" fmla="*/ 155 h 162"/>
              <a:gd name="T46" fmla="*/ 58 w 65"/>
              <a:gd name="T47" fmla="*/ 121 h 162"/>
              <a:gd name="T48" fmla="*/ 58 w 65"/>
              <a:gd name="T49" fmla="*/ 20 h 162"/>
              <a:gd name="T50" fmla="*/ 61 w 65"/>
              <a:gd name="T51" fmla="*/ 17 h 162"/>
              <a:gd name="T52" fmla="*/ 65 w 65"/>
              <a:gd name="T53" fmla="*/ 20 h 162"/>
              <a:gd name="T54" fmla="*/ 65 w 65"/>
              <a:gd name="T55" fmla="*/ 121 h 162"/>
              <a:gd name="T56" fmla="*/ 34 w 65"/>
              <a:gd name="T5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 h="162">
                <a:moveTo>
                  <a:pt x="34" y="162"/>
                </a:moveTo>
                <a:cubicBezTo>
                  <a:pt x="22" y="162"/>
                  <a:pt x="0" y="154"/>
                  <a:pt x="0" y="123"/>
                </a:cubicBezTo>
                <a:cubicBezTo>
                  <a:pt x="0" y="27"/>
                  <a:pt x="0" y="27"/>
                  <a:pt x="0" y="27"/>
                </a:cubicBezTo>
                <a:cubicBezTo>
                  <a:pt x="0" y="6"/>
                  <a:pt x="16" y="0"/>
                  <a:pt x="25" y="0"/>
                </a:cubicBezTo>
                <a:cubicBezTo>
                  <a:pt x="36" y="0"/>
                  <a:pt x="51" y="8"/>
                  <a:pt x="51" y="27"/>
                </a:cubicBezTo>
                <a:cubicBezTo>
                  <a:pt x="51" y="120"/>
                  <a:pt x="51" y="120"/>
                  <a:pt x="51" y="120"/>
                </a:cubicBezTo>
                <a:cubicBezTo>
                  <a:pt x="51" y="131"/>
                  <a:pt x="43" y="140"/>
                  <a:pt x="33" y="140"/>
                </a:cubicBezTo>
                <a:cubicBezTo>
                  <a:pt x="29" y="141"/>
                  <a:pt x="24" y="140"/>
                  <a:pt x="20" y="137"/>
                </a:cubicBezTo>
                <a:cubicBezTo>
                  <a:pt x="17" y="135"/>
                  <a:pt x="12" y="129"/>
                  <a:pt x="12" y="120"/>
                </a:cubicBezTo>
                <a:cubicBezTo>
                  <a:pt x="12" y="51"/>
                  <a:pt x="12" y="51"/>
                  <a:pt x="12" y="51"/>
                </a:cubicBezTo>
                <a:cubicBezTo>
                  <a:pt x="12" y="49"/>
                  <a:pt x="13" y="48"/>
                  <a:pt x="15" y="48"/>
                </a:cubicBezTo>
                <a:cubicBezTo>
                  <a:pt x="17" y="48"/>
                  <a:pt x="19" y="49"/>
                  <a:pt x="19" y="51"/>
                </a:cubicBezTo>
                <a:cubicBezTo>
                  <a:pt x="19" y="120"/>
                  <a:pt x="19" y="120"/>
                  <a:pt x="19" y="120"/>
                </a:cubicBezTo>
                <a:cubicBezTo>
                  <a:pt x="19" y="126"/>
                  <a:pt x="22" y="130"/>
                  <a:pt x="24" y="131"/>
                </a:cubicBezTo>
                <a:cubicBezTo>
                  <a:pt x="27" y="133"/>
                  <a:pt x="30" y="134"/>
                  <a:pt x="31" y="133"/>
                </a:cubicBezTo>
                <a:cubicBezTo>
                  <a:pt x="32" y="133"/>
                  <a:pt x="32" y="133"/>
                  <a:pt x="32" y="133"/>
                </a:cubicBezTo>
                <a:cubicBezTo>
                  <a:pt x="32" y="133"/>
                  <a:pt x="32" y="133"/>
                  <a:pt x="32" y="133"/>
                </a:cubicBezTo>
                <a:cubicBezTo>
                  <a:pt x="39" y="133"/>
                  <a:pt x="44" y="128"/>
                  <a:pt x="44" y="120"/>
                </a:cubicBezTo>
                <a:cubicBezTo>
                  <a:pt x="44" y="27"/>
                  <a:pt x="44" y="27"/>
                  <a:pt x="44" y="27"/>
                </a:cubicBezTo>
                <a:cubicBezTo>
                  <a:pt x="44" y="12"/>
                  <a:pt x="32" y="7"/>
                  <a:pt x="25" y="7"/>
                </a:cubicBezTo>
                <a:cubicBezTo>
                  <a:pt x="24" y="7"/>
                  <a:pt x="7" y="7"/>
                  <a:pt x="7" y="27"/>
                </a:cubicBezTo>
                <a:cubicBezTo>
                  <a:pt x="7" y="123"/>
                  <a:pt x="7" y="123"/>
                  <a:pt x="7" y="123"/>
                </a:cubicBezTo>
                <a:cubicBezTo>
                  <a:pt x="7" y="149"/>
                  <a:pt x="24" y="155"/>
                  <a:pt x="34" y="155"/>
                </a:cubicBezTo>
                <a:cubicBezTo>
                  <a:pt x="42" y="155"/>
                  <a:pt x="58" y="147"/>
                  <a:pt x="58" y="121"/>
                </a:cubicBezTo>
                <a:cubicBezTo>
                  <a:pt x="58" y="20"/>
                  <a:pt x="58" y="20"/>
                  <a:pt x="58" y="20"/>
                </a:cubicBezTo>
                <a:cubicBezTo>
                  <a:pt x="58" y="18"/>
                  <a:pt x="59" y="17"/>
                  <a:pt x="61" y="17"/>
                </a:cubicBezTo>
                <a:cubicBezTo>
                  <a:pt x="63" y="17"/>
                  <a:pt x="65" y="18"/>
                  <a:pt x="65" y="20"/>
                </a:cubicBezTo>
                <a:cubicBezTo>
                  <a:pt x="65" y="121"/>
                  <a:pt x="65" y="121"/>
                  <a:pt x="65" y="121"/>
                </a:cubicBezTo>
                <a:cubicBezTo>
                  <a:pt x="65" y="150"/>
                  <a:pt x="47" y="162"/>
                  <a:pt x="34" y="1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nvGrpSpPr>
          <p:cNvPr id="166" name="clock"/>
          <p:cNvGrpSpPr/>
          <p:nvPr/>
        </p:nvGrpSpPr>
        <p:grpSpPr>
          <a:xfrm>
            <a:off x="2633830" y="3234380"/>
            <a:ext cx="497895" cy="493369"/>
            <a:chOff x="4360455" y="3025694"/>
            <a:chExt cx="497895" cy="493369"/>
          </a:xfrm>
        </p:grpSpPr>
        <p:sp>
          <p:nvSpPr>
            <p:cNvPr id="167" name="Oval 45"/>
            <p:cNvSpPr>
              <a:spLocks noChangeArrowheads="1"/>
            </p:cNvSpPr>
            <p:nvPr/>
          </p:nvSpPr>
          <p:spPr bwMode="auto">
            <a:xfrm>
              <a:off x="4383086" y="3043799"/>
              <a:ext cx="452632" cy="455649"/>
            </a:xfrm>
            <a:prstGeom prst="ellipse">
              <a:avLst/>
            </a:pr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68" name="Freeform 46"/>
            <p:cNvSpPr>
              <a:spLocks/>
            </p:cNvSpPr>
            <p:nvPr/>
          </p:nvSpPr>
          <p:spPr bwMode="auto">
            <a:xfrm>
              <a:off x="4604876" y="3395343"/>
              <a:ext cx="9053" cy="45263"/>
            </a:xfrm>
            <a:custGeom>
              <a:avLst/>
              <a:gdLst>
                <a:gd name="T0" fmla="*/ 2 w 3"/>
                <a:gd name="T1" fmla="*/ 15 h 15"/>
                <a:gd name="T2" fmla="*/ 2 w 3"/>
                <a:gd name="T3" fmla="*/ 15 h 15"/>
                <a:gd name="T4" fmla="*/ 0 w 3"/>
                <a:gd name="T5" fmla="*/ 13 h 15"/>
                <a:gd name="T6" fmla="*/ 0 w 3"/>
                <a:gd name="T7" fmla="*/ 2 h 15"/>
                <a:gd name="T8" fmla="*/ 2 w 3"/>
                <a:gd name="T9" fmla="*/ 0 h 15"/>
                <a:gd name="T10" fmla="*/ 2 w 3"/>
                <a:gd name="T11" fmla="*/ 0 h 15"/>
                <a:gd name="T12" fmla="*/ 3 w 3"/>
                <a:gd name="T13" fmla="*/ 2 h 15"/>
                <a:gd name="T14" fmla="*/ 3 w 3"/>
                <a:gd name="T15" fmla="*/ 13 h 15"/>
                <a:gd name="T16" fmla="*/ 2 w 3"/>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2" y="15"/>
                  </a:moveTo>
                  <a:cubicBezTo>
                    <a:pt x="2" y="15"/>
                    <a:pt x="2" y="15"/>
                    <a:pt x="2" y="15"/>
                  </a:cubicBezTo>
                  <a:cubicBezTo>
                    <a:pt x="0" y="15"/>
                    <a:pt x="0" y="14"/>
                    <a:pt x="0" y="13"/>
                  </a:cubicBezTo>
                  <a:cubicBezTo>
                    <a:pt x="0" y="2"/>
                    <a:pt x="0" y="2"/>
                    <a:pt x="0" y="2"/>
                  </a:cubicBezTo>
                  <a:cubicBezTo>
                    <a:pt x="0" y="1"/>
                    <a:pt x="0" y="0"/>
                    <a:pt x="2" y="0"/>
                  </a:cubicBezTo>
                  <a:cubicBezTo>
                    <a:pt x="2" y="0"/>
                    <a:pt x="2" y="0"/>
                    <a:pt x="2" y="0"/>
                  </a:cubicBezTo>
                  <a:cubicBezTo>
                    <a:pt x="3" y="0"/>
                    <a:pt x="3" y="1"/>
                    <a:pt x="3" y="2"/>
                  </a:cubicBezTo>
                  <a:cubicBezTo>
                    <a:pt x="3" y="13"/>
                    <a:pt x="3" y="13"/>
                    <a:pt x="3" y="13"/>
                  </a:cubicBezTo>
                  <a:cubicBezTo>
                    <a:pt x="3" y="14"/>
                    <a:pt x="3" y="15"/>
                    <a:pt x="2"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69" name="Freeform 47"/>
            <p:cNvSpPr>
              <a:spLocks/>
            </p:cNvSpPr>
            <p:nvPr/>
          </p:nvSpPr>
          <p:spPr bwMode="auto">
            <a:xfrm>
              <a:off x="4604876" y="3102641"/>
              <a:ext cx="9053" cy="48281"/>
            </a:xfrm>
            <a:custGeom>
              <a:avLst/>
              <a:gdLst>
                <a:gd name="T0" fmla="*/ 2 w 3"/>
                <a:gd name="T1" fmla="*/ 16 h 16"/>
                <a:gd name="T2" fmla="*/ 0 w 3"/>
                <a:gd name="T3" fmla="*/ 14 h 16"/>
                <a:gd name="T4" fmla="*/ 0 w 3"/>
                <a:gd name="T5" fmla="*/ 2 h 16"/>
                <a:gd name="T6" fmla="*/ 2 w 3"/>
                <a:gd name="T7" fmla="*/ 0 h 16"/>
                <a:gd name="T8" fmla="*/ 3 w 3"/>
                <a:gd name="T9" fmla="*/ 2 h 16"/>
                <a:gd name="T10" fmla="*/ 3 w 3"/>
                <a:gd name="T11" fmla="*/ 14 h 16"/>
                <a:gd name="T12" fmla="*/ 2 w 3"/>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 h="16">
                  <a:moveTo>
                    <a:pt x="2" y="16"/>
                  </a:moveTo>
                  <a:cubicBezTo>
                    <a:pt x="0" y="16"/>
                    <a:pt x="0" y="15"/>
                    <a:pt x="0" y="14"/>
                  </a:cubicBezTo>
                  <a:cubicBezTo>
                    <a:pt x="0" y="2"/>
                    <a:pt x="0" y="2"/>
                    <a:pt x="0" y="2"/>
                  </a:cubicBezTo>
                  <a:cubicBezTo>
                    <a:pt x="0" y="1"/>
                    <a:pt x="0" y="0"/>
                    <a:pt x="2" y="0"/>
                  </a:cubicBezTo>
                  <a:cubicBezTo>
                    <a:pt x="3" y="0"/>
                    <a:pt x="3" y="1"/>
                    <a:pt x="3" y="2"/>
                  </a:cubicBezTo>
                  <a:cubicBezTo>
                    <a:pt x="3" y="14"/>
                    <a:pt x="3" y="14"/>
                    <a:pt x="3" y="14"/>
                  </a:cubicBezTo>
                  <a:cubicBezTo>
                    <a:pt x="3" y="15"/>
                    <a:pt x="3" y="16"/>
                    <a:pt x="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0" name="Freeform 48"/>
            <p:cNvSpPr>
              <a:spLocks/>
            </p:cNvSpPr>
            <p:nvPr/>
          </p:nvSpPr>
          <p:spPr bwMode="auto">
            <a:xfrm>
              <a:off x="4666735" y="3377238"/>
              <a:ext cx="30175" cy="42246"/>
            </a:xfrm>
            <a:custGeom>
              <a:avLst/>
              <a:gdLst>
                <a:gd name="T0" fmla="*/ 8 w 10"/>
                <a:gd name="T1" fmla="*/ 14 h 14"/>
                <a:gd name="T2" fmla="*/ 6 w 10"/>
                <a:gd name="T3" fmla="*/ 13 h 14"/>
                <a:gd name="T4" fmla="*/ 1 w 10"/>
                <a:gd name="T5" fmla="*/ 3 h 14"/>
                <a:gd name="T6" fmla="*/ 1 w 10"/>
                <a:gd name="T7" fmla="*/ 1 h 14"/>
                <a:gd name="T8" fmla="*/ 4 w 10"/>
                <a:gd name="T9" fmla="*/ 1 h 14"/>
                <a:gd name="T10" fmla="*/ 10 w 10"/>
                <a:gd name="T11" fmla="*/ 11 h 14"/>
                <a:gd name="T12" fmla="*/ 9 w 10"/>
                <a:gd name="T13" fmla="*/ 14 h 14"/>
                <a:gd name="T14" fmla="*/ 8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8" y="14"/>
                  </a:moveTo>
                  <a:cubicBezTo>
                    <a:pt x="7" y="14"/>
                    <a:pt x="7" y="14"/>
                    <a:pt x="6" y="13"/>
                  </a:cubicBezTo>
                  <a:cubicBezTo>
                    <a:pt x="1" y="3"/>
                    <a:pt x="1" y="3"/>
                    <a:pt x="1" y="3"/>
                  </a:cubicBezTo>
                  <a:cubicBezTo>
                    <a:pt x="0" y="2"/>
                    <a:pt x="0" y="1"/>
                    <a:pt x="1" y="1"/>
                  </a:cubicBezTo>
                  <a:cubicBezTo>
                    <a:pt x="2" y="0"/>
                    <a:pt x="3" y="0"/>
                    <a:pt x="4" y="1"/>
                  </a:cubicBezTo>
                  <a:cubicBezTo>
                    <a:pt x="10" y="11"/>
                    <a:pt x="10" y="11"/>
                    <a:pt x="10" y="11"/>
                  </a:cubicBezTo>
                  <a:cubicBezTo>
                    <a:pt x="10" y="12"/>
                    <a:pt x="10" y="13"/>
                    <a:pt x="9" y="14"/>
                  </a:cubicBezTo>
                  <a:cubicBezTo>
                    <a:pt x="9" y="14"/>
                    <a:pt x="8" y="14"/>
                    <a:pt x="8"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1" name="Freeform 49"/>
            <p:cNvSpPr>
              <a:spLocks/>
            </p:cNvSpPr>
            <p:nvPr/>
          </p:nvSpPr>
          <p:spPr bwMode="auto">
            <a:xfrm>
              <a:off x="4521893" y="3123764"/>
              <a:ext cx="30175" cy="43755"/>
            </a:xfrm>
            <a:custGeom>
              <a:avLst/>
              <a:gdLst>
                <a:gd name="T0" fmla="*/ 8 w 10"/>
                <a:gd name="T1" fmla="*/ 14 h 14"/>
                <a:gd name="T2" fmla="*/ 6 w 10"/>
                <a:gd name="T3" fmla="*/ 13 h 14"/>
                <a:gd name="T4" fmla="*/ 0 w 10"/>
                <a:gd name="T5" fmla="*/ 3 h 14"/>
                <a:gd name="T6" fmla="*/ 1 w 10"/>
                <a:gd name="T7" fmla="*/ 1 h 14"/>
                <a:gd name="T8" fmla="*/ 4 w 10"/>
                <a:gd name="T9" fmla="*/ 1 h 14"/>
                <a:gd name="T10" fmla="*/ 9 w 10"/>
                <a:gd name="T11" fmla="*/ 11 h 14"/>
                <a:gd name="T12" fmla="*/ 9 w 10"/>
                <a:gd name="T13" fmla="*/ 14 h 14"/>
                <a:gd name="T14" fmla="*/ 8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8" y="14"/>
                  </a:moveTo>
                  <a:cubicBezTo>
                    <a:pt x="7" y="14"/>
                    <a:pt x="6" y="14"/>
                    <a:pt x="6" y="13"/>
                  </a:cubicBezTo>
                  <a:cubicBezTo>
                    <a:pt x="0" y="3"/>
                    <a:pt x="0" y="3"/>
                    <a:pt x="0" y="3"/>
                  </a:cubicBezTo>
                  <a:cubicBezTo>
                    <a:pt x="0" y="3"/>
                    <a:pt x="0" y="1"/>
                    <a:pt x="1" y="1"/>
                  </a:cubicBezTo>
                  <a:cubicBezTo>
                    <a:pt x="2" y="0"/>
                    <a:pt x="3" y="1"/>
                    <a:pt x="4" y="1"/>
                  </a:cubicBezTo>
                  <a:cubicBezTo>
                    <a:pt x="9" y="11"/>
                    <a:pt x="9" y="11"/>
                    <a:pt x="9" y="11"/>
                  </a:cubicBezTo>
                  <a:cubicBezTo>
                    <a:pt x="10" y="12"/>
                    <a:pt x="10" y="13"/>
                    <a:pt x="9" y="14"/>
                  </a:cubicBezTo>
                  <a:cubicBezTo>
                    <a:pt x="8" y="14"/>
                    <a:pt x="8" y="14"/>
                    <a:pt x="8"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2" name="Freeform 50"/>
            <p:cNvSpPr>
              <a:spLocks/>
            </p:cNvSpPr>
            <p:nvPr/>
          </p:nvSpPr>
          <p:spPr bwMode="auto">
            <a:xfrm>
              <a:off x="4711998" y="3330466"/>
              <a:ext cx="46772" cy="30175"/>
            </a:xfrm>
            <a:custGeom>
              <a:avLst/>
              <a:gdLst>
                <a:gd name="T0" fmla="*/ 12 w 15"/>
                <a:gd name="T1" fmla="*/ 10 h 10"/>
                <a:gd name="T2" fmla="*/ 11 w 15"/>
                <a:gd name="T3" fmla="*/ 9 h 10"/>
                <a:gd name="T4" fmla="*/ 2 w 15"/>
                <a:gd name="T5" fmla="*/ 4 h 10"/>
                <a:gd name="T6" fmla="*/ 1 w 15"/>
                <a:gd name="T7" fmla="*/ 1 h 10"/>
                <a:gd name="T8" fmla="*/ 3 w 15"/>
                <a:gd name="T9" fmla="*/ 0 h 10"/>
                <a:gd name="T10" fmla="*/ 13 w 15"/>
                <a:gd name="T11" fmla="*/ 6 h 10"/>
                <a:gd name="T12" fmla="*/ 14 w 15"/>
                <a:gd name="T13" fmla="*/ 9 h 10"/>
                <a:gd name="T14" fmla="*/ 12 w 1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2" y="10"/>
                  </a:moveTo>
                  <a:cubicBezTo>
                    <a:pt x="12" y="10"/>
                    <a:pt x="12" y="10"/>
                    <a:pt x="11" y="9"/>
                  </a:cubicBezTo>
                  <a:cubicBezTo>
                    <a:pt x="2" y="4"/>
                    <a:pt x="2" y="4"/>
                    <a:pt x="2" y="4"/>
                  </a:cubicBezTo>
                  <a:cubicBezTo>
                    <a:pt x="1" y="3"/>
                    <a:pt x="0" y="2"/>
                    <a:pt x="1" y="1"/>
                  </a:cubicBezTo>
                  <a:cubicBezTo>
                    <a:pt x="1" y="0"/>
                    <a:pt x="3" y="0"/>
                    <a:pt x="3" y="0"/>
                  </a:cubicBezTo>
                  <a:cubicBezTo>
                    <a:pt x="13" y="6"/>
                    <a:pt x="13" y="6"/>
                    <a:pt x="13" y="6"/>
                  </a:cubicBezTo>
                  <a:cubicBezTo>
                    <a:pt x="14" y="7"/>
                    <a:pt x="15" y="8"/>
                    <a:pt x="14" y="9"/>
                  </a:cubicBezTo>
                  <a:cubicBezTo>
                    <a:pt x="14" y="9"/>
                    <a:pt x="13" y="10"/>
                    <a:pt x="12"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3" name="Freeform 51"/>
            <p:cNvSpPr>
              <a:spLocks/>
            </p:cNvSpPr>
            <p:nvPr/>
          </p:nvSpPr>
          <p:spPr bwMode="auto">
            <a:xfrm>
              <a:off x="4463051" y="3185624"/>
              <a:ext cx="42246" cy="27158"/>
            </a:xfrm>
            <a:custGeom>
              <a:avLst/>
              <a:gdLst>
                <a:gd name="T0" fmla="*/ 12 w 14"/>
                <a:gd name="T1" fmla="*/ 9 h 9"/>
                <a:gd name="T2" fmla="*/ 11 w 14"/>
                <a:gd name="T3" fmla="*/ 9 h 9"/>
                <a:gd name="T4" fmla="*/ 1 w 14"/>
                <a:gd name="T5" fmla="*/ 4 h 9"/>
                <a:gd name="T6" fmla="*/ 0 w 14"/>
                <a:gd name="T7" fmla="*/ 1 h 9"/>
                <a:gd name="T8" fmla="*/ 3 w 14"/>
                <a:gd name="T9" fmla="*/ 0 h 9"/>
                <a:gd name="T10" fmla="*/ 13 w 14"/>
                <a:gd name="T11" fmla="*/ 6 h 9"/>
                <a:gd name="T12" fmla="*/ 13 w 14"/>
                <a:gd name="T13" fmla="*/ 8 h 9"/>
                <a:gd name="T14" fmla="*/ 12 w 14"/>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12" y="9"/>
                  </a:moveTo>
                  <a:cubicBezTo>
                    <a:pt x="11" y="9"/>
                    <a:pt x="11" y="9"/>
                    <a:pt x="11" y="9"/>
                  </a:cubicBezTo>
                  <a:cubicBezTo>
                    <a:pt x="1" y="4"/>
                    <a:pt x="1" y="4"/>
                    <a:pt x="1" y="4"/>
                  </a:cubicBezTo>
                  <a:cubicBezTo>
                    <a:pt x="0" y="3"/>
                    <a:pt x="0" y="2"/>
                    <a:pt x="0" y="1"/>
                  </a:cubicBezTo>
                  <a:cubicBezTo>
                    <a:pt x="1" y="0"/>
                    <a:pt x="2" y="0"/>
                    <a:pt x="3" y="0"/>
                  </a:cubicBezTo>
                  <a:cubicBezTo>
                    <a:pt x="13" y="6"/>
                    <a:pt x="13" y="6"/>
                    <a:pt x="13" y="6"/>
                  </a:cubicBezTo>
                  <a:cubicBezTo>
                    <a:pt x="13" y="6"/>
                    <a:pt x="14" y="8"/>
                    <a:pt x="13" y="8"/>
                  </a:cubicBezTo>
                  <a:cubicBezTo>
                    <a:pt x="13" y="9"/>
                    <a:pt x="12" y="9"/>
                    <a:pt x="1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4" name="Freeform 52"/>
            <p:cNvSpPr>
              <a:spLocks/>
            </p:cNvSpPr>
            <p:nvPr/>
          </p:nvSpPr>
          <p:spPr bwMode="auto">
            <a:xfrm>
              <a:off x="4731613" y="3265589"/>
              <a:ext cx="45263" cy="12070"/>
            </a:xfrm>
            <a:custGeom>
              <a:avLst/>
              <a:gdLst>
                <a:gd name="T0" fmla="*/ 13 w 15"/>
                <a:gd name="T1" fmla="*/ 4 h 4"/>
                <a:gd name="T2" fmla="*/ 13 w 15"/>
                <a:gd name="T3" fmla="*/ 4 h 4"/>
                <a:gd name="T4" fmla="*/ 2 w 15"/>
                <a:gd name="T5" fmla="*/ 4 h 4"/>
                <a:gd name="T6" fmla="*/ 0 w 15"/>
                <a:gd name="T7" fmla="*/ 2 h 4"/>
                <a:gd name="T8" fmla="*/ 2 w 15"/>
                <a:gd name="T9" fmla="*/ 0 h 4"/>
                <a:gd name="T10" fmla="*/ 2 w 15"/>
                <a:gd name="T11" fmla="*/ 0 h 4"/>
                <a:gd name="T12" fmla="*/ 13 w 15"/>
                <a:gd name="T13" fmla="*/ 0 h 4"/>
                <a:gd name="T14" fmla="*/ 15 w 15"/>
                <a:gd name="T15" fmla="*/ 2 h 4"/>
                <a:gd name="T16" fmla="*/ 13 w 15"/>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
                  <a:moveTo>
                    <a:pt x="13" y="4"/>
                  </a:moveTo>
                  <a:cubicBezTo>
                    <a:pt x="13" y="4"/>
                    <a:pt x="13" y="4"/>
                    <a:pt x="13" y="4"/>
                  </a:cubicBezTo>
                  <a:cubicBezTo>
                    <a:pt x="2" y="4"/>
                    <a:pt x="2" y="4"/>
                    <a:pt x="2" y="4"/>
                  </a:cubicBezTo>
                  <a:cubicBezTo>
                    <a:pt x="1" y="4"/>
                    <a:pt x="0" y="3"/>
                    <a:pt x="0" y="2"/>
                  </a:cubicBezTo>
                  <a:cubicBezTo>
                    <a:pt x="0" y="1"/>
                    <a:pt x="1" y="0"/>
                    <a:pt x="2" y="0"/>
                  </a:cubicBezTo>
                  <a:cubicBezTo>
                    <a:pt x="2" y="0"/>
                    <a:pt x="2" y="0"/>
                    <a:pt x="2" y="0"/>
                  </a:cubicBezTo>
                  <a:cubicBezTo>
                    <a:pt x="13" y="0"/>
                    <a:pt x="13" y="0"/>
                    <a:pt x="13" y="0"/>
                  </a:cubicBezTo>
                  <a:cubicBezTo>
                    <a:pt x="15" y="0"/>
                    <a:pt x="15" y="1"/>
                    <a:pt x="15" y="2"/>
                  </a:cubicBezTo>
                  <a:cubicBezTo>
                    <a:pt x="15" y="3"/>
                    <a:pt x="15" y="4"/>
                    <a:pt x="1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5" name="Freeform 53"/>
            <p:cNvSpPr>
              <a:spLocks/>
            </p:cNvSpPr>
            <p:nvPr/>
          </p:nvSpPr>
          <p:spPr bwMode="auto">
            <a:xfrm>
              <a:off x="4440419" y="3265589"/>
              <a:ext cx="46772" cy="12070"/>
            </a:xfrm>
            <a:custGeom>
              <a:avLst/>
              <a:gdLst>
                <a:gd name="T0" fmla="*/ 13 w 15"/>
                <a:gd name="T1" fmla="*/ 4 h 4"/>
                <a:gd name="T2" fmla="*/ 13 w 15"/>
                <a:gd name="T3" fmla="*/ 4 h 4"/>
                <a:gd name="T4" fmla="*/ 2 w 15"/>
                <a:gd name="T5" fmla="*/ 4 h 4"/>
                <a:gd name="T6" fmla="*/ 0 w 15"/>
                <a:gd name="T7" fmla="*/ 2 h 4"/>
                <a:gd name="T8" fmla="*/ 2 w 15"/>
                <a:gd name="T9" fmla="*/ 0 h 4"/>
                <a:gd name="T10" fmla="*/ 2 w 15"/>
                <a:gd name="T11" fmla="*/ 0 h 4"/>
                <a:gd name="T12" fmla="*/ 13 w 15"/>
                <a:gd name="T13" fmla="*/ 0 h 4"/>
                <a:gd name="T14" fmla="*/ 15 w 15"/>
                <a:gd name="T15" fmla="*/ 2 h 4"/>
                <a:gd name="T16" fmla="*/ 13 w 15"/>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
                  <a:moveTo>
                    <a:pt x="13" y="4"/>
                  </a:moveTo>
                  <a:cubicBezTo>
                    <a:pt x="13" y="4"/>
                    <a:pt x="13" y="4"/>
                    <a:pt x="13" y="4"/>
                  </a:cubicBezTo>
                  <a:cubicBezTo>
                    <a:pt x="2" y="4"/>
                    <a:pt x="2" y="4"/>
                    <a:pt x="2" y="4"/>
                  </a:cubicBezTo>
                  <a:cubicBezTo>
                    <a:pt x="1" y="4"/>
                    <a:pt x="0" y="3"/>
                    <a:pt x="0" y="2"/>
                  </a:cubicBezTo>
                  <a:cubicBezTo>
                    <a:pt x="0" y="1"/>
                    <a:pt x="1" y="0"/>
                    <a:pt x="2" y="0"/>
                  </a:cubicBezTo>
                  <a:cubicBezTo>
                    <a:pt x="2" y="0"/>
                    <a:pt x="2" y="0"/>
                    <a:pt x="2" y="0"/>
                  </a:cubicBezTo>
                  <a:cubicBezTo>
                    <a:pt x="13" y="0"/>
                    <a:pt x="13" y="0"/>
                    <a:pt x="13" y="0"/>
                  </a:cubicBezTo>
                  <a:cubicBezTo>
                    <a:pt x="14" y="0"/>
                    <a:pt x="15" y="1"/>
                    <a:pt x="15" y="2"/>
                  </a:cubicBezTo>
                  <a:cubicBezTo>
                    <a:pt x="15" y="3"/>
                    <a:pt x="14" y="4"/>
                    <a:pt x="1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6" name="Freeform 54"/>
            <p:cNvSpPr>
              <a:spLocks/>
            </p:cNvSpPr>
            <p:nvPr/>
          </p:nvSpPr>
          <p:spPr bwMode="auto">
            <a:xfrm>
              <a:off x="4711998" y="3185624"/>
              <a:ext cx="46772" cy="27158"/>
            </a:xfrm>
            <a:custGeom>
              <a:avLst/>
              <a:gdLst>
                <a:gd name="T0" fmla="*/ 2 w 15"/>
                <a:gd name="T1" fmla="*/ 9 h 9"/>
                <a:gd name="T2" fmla="*/ 1 w 15"/>
                <a:gd name="T3" fmla="*/ 8 h 9"/>
                <a:gd name="T4" fmla="*/ 2 w 15"/>
                <a:gd name="T5" fmla="*/ 6 h 9"/>
                <a:gd name="T6" fmla="*/ 11 w 15"/>
                <a:gd name="T7" fmla="*/ 0 h 9"/>
                <a:gd name="T8" fmla="*/ 14 w 15"/>
                <a:gd name="T9" fmla="*/ 1 h 9"/>
                <a:gd name="T10" fmla="*/ 13 w 15"/>
                <a:gd name="T11" fmla="*/ 4 h 9"/>
                <a:gd name="T12" fmla="*/ 3 w 15"/>
                <a:gd name="T13" fmla="*/ 9 h 9"/>
                <a:gd name="T14" fmla="*/ 2 w 15"/>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9">
                  <a:moveTo>
                    <a:pt x="2" y="9"/>
                  </a:moveTo>
                  <a:cubicBezTo>
                    <a:pt x="2" y="9"/>
                    <a:pt x="1" y="9"/>
                    <a:pt x="1" y="8"/>
                  </a:cubicBezTo>
                  <a:cubicBezTo>
                    <a:pt x="0" y="8"/>
                    <a:pt x="1" y="6"/>
                    <a:pt x="2" y="6"/>
                  </a:cubicBezTo>
                  <a:cubicBezTo>
                    <a:pt x="11" y="0"/>
                    <a:pt x="11" y="0"/>
                    <a:pt x="11" y="0"/>
                  </a:cubicBezTo>
                  <a:cubicBezTo>
                    <a:pt x="12" y="0"/>
                    <a:pt x="13" y="0"/>
                    <a:pt x="14" y="1"/>
                  </a:cubicBezTo>
                  <a:cubicBezTo>
                    <a:pt x="15" y="2"/>
                    <a:pt x="14" y="3"/>
                    <a:pt x="13" y="4"/>
                  </a:cubicBezTo>
                  <a:cubicBezTo>
                    <a:pt x="3" y="9"/>
                    <a:pt x="3" y="9"/>
                    <a:pt x="3" y="9"/>
                  </a:cubicBezTo>
                  <a:cubicBezTo>
                    <a:pt x="3" y="9"/>
                    <a:pt x="3" y="9"/>
                    <a:pt x="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7" name="Freeform 55"/>
            <p:cNvSpPr>
              <a:spLocks/>
            </p:cNvSpPr>
            <p:nvPr/>
          </p:nvSpPr>
          <p:spPr bwMode="auto">
            <a:xfrm>
              <a:off x="4463051" y="3330466"/>
              <a:ext cx="42246" cy="30175"/>
            </a:xfrm>
            <a:custGeom>
              <a:avLst/>
              <a:gdLst>
                <a:gd name="T0" fmla="*/ 2 w 14"/>
                <a:gd name="T1" fmla="*/ 10 h 10"/>
                <a:gd name="T2" fmla="*/ 0 w 14"/>
                <a:gd name="T3" fmla="*/ 9 h 10"/>
                <a:gd name="T4" fmla="*/ 1 w 14"/>
                <a:gd name="T5" fmla="*/ 6 h 10"/>
                <a:gd name="T6" fmla="*/ 11 w 14"/>
                <a:gd name="T7" fmla="*/ 0 h 10"/>
                <a:gd name="T8" fmla="*/ 13 w 14"/>
                <a:gd name="T9" fmla="*/ 1 h 10"/>
                <a:gd name="T10" fmla="*/ 13 w 14"/>
                <a:gd name="T11" fmla="*/ 4 h 10"/>
                <a:gd name="T12" fmla="*/ 3 w 14"/>
                <a:gd name="T13" fmla="*/ 9 h 10"/>
                <a:gd name="T14" fmla="*/ 2 w 14"/>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0">
                  <a:moveTo>
                    <a:pt x="2" y="10"/>
                  </a:moveTo>
                  <a:cubicBezTo>
                    <a:pt x="1" y="10"/>
                    <a:pt x="0" y="9"/>
                    <a:pt x="0" y="9"/>
                  </a:cubicBezTo>
                  <a:cubicBezTo>
                    <a:pt x="0" y="8"/>
                    <a:pt x="0" y="7"/>
                    <a:pt x="1" y="6"/>
                  </a:cubicBezTo>
                  <a:cubicBezTo>
                    <a:pt x="11" y="0"/>
                    <a:pt x="11" y="0"/>
                    <a:pt x="11" y="0"/>
                  </a:cubicBezTo>
                  <a:cubicBezTo>
                    <a:pt x="12" y="0"/>
                    <a:pt x="13" y="0"/>
                    <a:pt x="13" y="1"/>
                  </a:cubicBezTo>
                  <a:cubicBezTo>
                    <a:pt x="14" y="2"/>
                    <a:pt x="13" y="3"/>
                    <a:pt x="13" y="4"/>
                  </a:cubicBezTo>
                  <a:cubicBezTo>
                    <a:pt x="3" y="9"/>
                    <a:pt x="3" y="9"/>
                    <a:pt x="3" y="9"/>
                  </a:cubicBezTo>
                  <a:cubicBezTo>
                    <a:pt x="2" y="10"/>
                    <a:pt x="2" y="10"/>
                    <a:pt x="2"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8" name="Freeform 56"/>
            <p:cNvSpPr>
              <a:spLocks/>
            </p:cNvSpPr>
            <p:nvPr/>
          </p:nvSpPr>
          <p:spPr bwMode="auto">
            <a:xfrm>
              <a:off x="4666735" y="3123764"/>
              <a:ext cx="30175" cy="43755"/>
            </a:xfrm>
            <a:custGeom>
              <a:avLst/>
              <a:gdLst>
                <a:gd name="T0" fmla="*/ 2 w 10"/>
                <a:gd name="T1" fmla="*/ 14 h 14"/>
                <a:gd name="T2" fmla="*/ 1 w 10"/>
                <a:gd name="T3" fmla="*/ 14 h 14"/>
                <a:gd name="T4" fmla="*/ 1 w 10"/>
                <a:gd name="T5" fmla="*/ 11 h 14"/>
                <a:gd name="T6" fmla="*/ 6 w 10"/>
                <a:gd name="T7" fmla="*/ 1 h 14"/>
                <a:gd name="T8" fmla="*/ 9 w 10"/>
                <a:gd name="T9" fmla="*/ 1 h 14"/>
                <a:gd name="T10" fmla="*/ 10 w 10"/>
                <a:gd name="T11" fmla="*/ 3 h 14"/>
                <a:gd name="T12" fmla="*/ 4 w 10"/>
                <a:gd name="T13" fmla="*/ 13 h 14"/>
                <a:gd name="T14" fmla="*/ 2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2" y="14"/>
                  </a:moveTo>
                  <a:cubicBezTo>
                    <a:pt x="2" y="14"/>
                    <a:pt x="2" y="14"/>
                    <a:pt x="1" y="14"/>
                  </a:cubicBezTo>
                  <a:cubicBezTo>
                    <a:pt x="0" y="13"/>
                    <a:pt x="0" y="12"/>
                    <a:pt x="1" y="11"/>
                  </a:cubicBezTo>
                  <a:cubicBezTo>
                    <a:pt x="6" y="1"/>
                    <a:pt x="6" y="1"/>
                    <a:pt x="6" y="1"/>
                  </a:cubicBezTo>
                  <a:cubicBezTo>
                    <a:pt x="7" y="1"/>
                    <a:pt x="8" y="0"/>
                    <a:pt x="9" y="1"/>
                  </a:cubicBezTo>
                  <a:cubicBezTo>
                    <a:pt x="10" y="1"/>
                    <a:pt x="10" y="3"/>
                    <a:pt x="10" y="3"/>
                  </a:cubicBezTo>
                  <a:cubicBezTo>
                    <a:pt x="4" y="13"/>
                    <a:pt x="4" y="13"/>
                    <a:pt x="4" y="13"/>
                  </a:cubicBezTo>
                  <a:cubicBezTo>
                    <a:pt x="4" y="14"/>
                    <a:pt x="3" y="14"/>
                    <a:pt x="2"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9" name="Freeform 57"/>
            <p:cNvSpPr>
              <a:spLocks/>
            </p:cNvSpPr>
            <p:nvPr/>
          </p:nvSpPr>
          <p:spPr bwMode="auto">
            <a:xfrm>
              <a:off x="4521893" y="3377238"/>
              <a:ext cx="30175" cy="42246"/>
            </a:xfrm>
            <a:custGeom>
              <a:avLst/>
              <a:gdLst>
                <a:gd name="T0" fmla="*/ 2 w 10"/>
                <a:gd name="T1" fmla="*/ 14 h 14"/>
                <a:gd name="T2" fmla="*/ 1 w 10"/>
                <a:gd name="T3" fmla="*/ 14 h 14"/>
                <a:gd name="T4" fmla="*/ 0 w 10"/>
                <a:gd name="T5" fmla="*/ 11 h 14"/>
                <a:gd name="T6" fmla="*/ 6 w 10"/>
                <a:gd name="T7" fmla="*/ 1 h 14"/>
                <a:gd name="T8" fmla="*/ 9 w 10"/>
                <a:gd name="T9" fmla="*/ 1 h 14"/>
                <a:gd name="T10" fmla="*/ 9 w 10"/>
                <a:gd name="T11" fmla="*/ 3 h 14"/>
                <a:gd name="T12" fmla="*/ 4 w 10"/>
                <a:gd name="T13" fmla="*/ 13 h 14"/>
                <a:gd name="T14" fmla="*/ 2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2" y="14"/>
                  </a:moveTo>
                  <a:cubicBezTo>
                    <a:pt x="2" y="14"/>
                    <a:pt x="1" y="14"/>
                    <a:pt x="1" y="14"/>
                  </a:cubicBezTo>
                  <a:cubicBezTo>
                    <a:pt x="0" y="13"/>
                    <a:pt x="0" y="12"/>
                    <a:pt x="0" y="11"/>
                  </a:cubicBezTo>
                  <a:cubicBezTo>
                    <a:pt x="6" y="1"/>
                    <a:pt x="6" y="1"/>
                    <a:pt x="6" y="1"/>
                  </a:cubicBezTo>
                  <a:cubicBezTo>
                    <a:pt x="7" y="0"/>
                    <a:pt x="8" y="0"/>
                    <a:pt x="9" y="1"/>
                  </a:cubicBezTo>
                  <a:cubicBezTo>
                    <a:pt x="10" y="1"/>
                    <a:pt x="10" y="2"/>
                    <a:pt x="9" y="3"/>
                  </a:cubicBezTo>
                  <a:cubicBezTo>
                    <a:pt x="4" y="13"/>
                    <a:pt x="4" y="13"/>
                    <a:pt x="4" y="13"/>
                  </a:cubicBezTo>
                  <a:cubicBezTo>
                    <a:pt x="3" y="14"/>
                    <a:pt x="3" y="14"/>
                    <a:pt x="2"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0" name="Freeform 58"/>
            <p:cNvSpPr>
              <a:spLocks noEditPoints="1"/>
            </p:cNvSpPr>
            <p:nvPr/>
          </p:nvSpPr>
          <p:spPr bwMode="auto">
            <a:xfrm>
              <a:off x="4360455" y="3025694"/>
              <a:ext cx="497895" cy="493369"/>
            </a:xfrm>
            <a:custGeom>
              <a:avLst/>
              <a:gdLst>
                <a:gd name="T0" fmla="*/ 81 w 161"/>
                <a:gd name="T1" fmla="*/ 160 h 160"/>
                <a:gd name="T2" fmla="*/ 0 w 161"/>
                <a:gd name="T3" fmla="*/ 80 h 160"/>
                <a:gd name="T4" fmla="*/ 81 w 161"/>
                <a:gd name="T5" fmla="*/ 0 h 160"/>
                <a:gd name="T6" fmla="*/ 161 w 161"/>
                <a:gd name="T7" fmla="*/ 80 h 160"/>
                <a:gd name="T8" fmla="*/ 81 w 161"/>
                <a:gd name="T9" fmla="*/ 160 h 160"/>
                <a:gd name="T10" fmla="*/ 81 w 161"/>
                <a:gd name="T11" fmla="*/ 10 h 160"/>
                <a:gd name="T12" fmla="*/ 11 w 161"/>
                <a:gd name="T13" fmla="*/ 80 h 160"/>
                <a:gd name="T14" fmla="*/ 81 w 161"/>
                <a:gd name="T15" fmla="*/ 150 h 160"/>
                <a:gd name="T16" fmla="*/ 150 w 161"/>
                <a:gd name="T17" fmla="*/ 80 h 160"/>
                <a:gd name="T18" fmla="*/ 81 w 161"/>
                <a:gd name="T19" fmla="*/ 1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160">
                  <a:moveTo>
                    <a:pt x="81" y="160"/>
                  </a:moveTo>
                  <a:cubicBezTo>
                    <a:pt x="36" y="160"/>
                    <a:pt x="0" y="124"/>
                    <a:pt x="0" y="80"/>
                  </a:cubicBezTo>
                  <a:cubicBezTo>
                    <a:pt x="0" y="36"/>
                    <a:pt x="36" y="0"/>
                    <a:pt x="81" y="0"/>
                  </a:cubicBezTo>
                  <a:cubicBezTo>
                    <a:pt x="125" y="0"/>
                    <a:pt x="161" y="36"/>
                    <a:pt x="161" y="80"/>
                  </a:cubicBezTo>
                  <a:cubicBezTo>
                    <a:pt x="161" y="124"/>
                    <a:pt x="125" y="160"/>
                    <a:pt x="81" y="160"/>
                  </a:cubicBezTo>
                  <a:close/>
                  <a:moveTo>
                    <a:pt x="81" y="10"/>
                  </a:moveTo>
                  <a:cubicBezTo>
                    <a:pt x="42" y="10"/>
                    <a:pt x="11" y="42"/>
                    <a:pt x="11" y="80"/>
                  </a:cubicBezTo>
                  <a:cubicBezTo>
                    <a:pt x="11" y="119"/>
                    <a:pt x="42" y="150"/>
                    <a:pt x="81" y="150"/>
                  </a:cubicBezTo>
                  <a:cubicBezTo>
                    <a:pt x="119" y="150"/>
                    <a:pt x="150" y="119"/>
                    <a:pt x="150" y="80"/>
                  </a:cubicBezTo>
                  <a:cubicBezTo>
                    <a:pt x="150" y="42"/>
                    <a:pt x="119" y="10"/>
                    <a:pt x="81"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1" name="Freeform 59"/>
            <p:cNvSpPr>
              <a:spLocks noEditPoints="1"/>
            </p:cNvSpPr>
            <p:nvPr/>
          </p:nvSpPr>
          <p:spPr bwMode="auto">
            <a:xfrm>
              <a:off x="4407226" y="3070957"/>
              <a:ext cx="404351" cy="404351"/>
            </a:xfrm>
            <a:custGeom>
              <a:avLst/>
              <a:gdLst>
                <a:gd name="T0" fmla="*/ 66 w 131"/>
                <a:gd name="T1" fmla="*/ 131 h 131"/>
                <a:gd name="T2" fmla="*/ 0 w 131"/>
                <a:gd name="T3" fmla="*/ 65 h 131"/>
                <a:gd name="T4" fmla="*/ 66 w 131"/>
                <a:gd name="T5" fmla="*/ 0 h 131"/>
                <a:gd name="T6" fmla="*/ 131 w 131"/>
                <a:gd name="T7" fmla="*/ 65 h 131"/>
                <a:gd name="T8" fmla="*/ 66 w 131"/>
                <a:gd name="T9" fmla="*/ 131 h 131"/>
                <a:gd name="T10" fmla="*/ 66 w 131"/>
                <a:gd name="T11" fmla="*/ 2 h 131"/>
                <a:gd name="T12" fmla="*/ 3 w 131"/>
                <a:gd name="T13" fmla="*/ 65 h 131"/>
                <a:gd name="T14" fmla="*/ 66 w 131"/>
                <a:gd name="T15" fmla="*/ 128 h 131"/>
                <a:gd name="T16" fmla="*/ 128 w 131"/>
                <a:gd name="T17" fmla="*/ 65 h 131"/>
                <a:gd name="T18" fmla="*/ 66 w 131"/>
                <a:gd name="T19"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31">
                  <a:moveTo>
                    <a:pt x="66" y="131"/>
                  </a:moveTo>
                  <a:cubicBezTo>
                    <a:pt x="29" y="131"/>
                    <a:pt x="0" y="101"/>
                    <a:pt x="0" y="65"/>
                  </a:cubicBezTo>
                  <a:cubicBezTo>
                    <a:pt x="0" y="29"/>
                    <a:pt x="29" y="0"/>
                    <a:pt x="66" y="0"/>
                  </a:cubicBezTo>
                  <a:cubicBezTo>
                    <a:pt x="102" y="0"/>
                    <a:pt x="131" y="29"/>
                    <a:pt x="131" y="65"/>
                  </a:cubicBezTo>
                  <a:cubicBezTo>
                    <a:pt x="131" y="101"/>
                    <a:pt x="102" y="131"/>
                    <a:pt x="66" y="131"/>
                  </a:cubicBezTo>
                  <a:close/>
                  <a:moveTo>
                    <a:pt x="66" y="2"/>
                  </a:moveTo>
                  <a:cubicBezTo>
                    <a:pt x="31" y="2"/>
                    <a:pt x="3" y="31"/>
                    <a:pt x="3" y="65"/>
                  </a:cubicBezTo>
                  <a:cubicBezTo>
                    <a:pt x="3" y="100"/>
                    <a:pt x="31" y="128"/>
                    <a:pt x="66" y="128"/>
                  </a:cubicBezTo>
                  <a:cubicBezTo>
                    <a:pt x="100" y="128"/>
                    <a:pt x="128" y="100"/>
                    <a:pt x="128" y="65"/>
                  </a:cubicBezTo>
                  <a:cubicBezTo>
                    <a:pt x="128" y="31"/>
                    <a:pt x="100" y="2"/>
                    <a:pt x="6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2" name="Freeform 60"/>
            <p:cNvSpPr>
              <a:spLocks/>
            </p:cNvSpPr>
            <p:nvPr/>
          </p:nvSpPr>
          <p:spPr bwMode="auto">
            <a:xfrm>
              <a:off x="4598841" y="3161484"/>
              <a:ext cx="18105" cy="110141"/>
            </a:xfrm>
            <a:custGeom>
              <a:avLst/>
              <a:gdLst>
                <a:gd name="T0" fmla="*/ 3 w 6"/>
                <a:gd name="T1" fmla="*/ 36 h 36"/>
                <a:gd name="T2" fmla="*/ 0 w 6"/>
                <a:gd name="T3" fmla="*/ 33 h 36"/>
                <a:gd name="T4" fmla="*/ 0 w 6"/>
                <a:gd name="T5" fmla="*/ 2 h 36"/>
                <a:gd name="T6" fmla="*/ 3 w 6"/>
                <a:gd name="T7" fmla="*/ 0 h 36"/>
                <a:gd name="T8" fmla="*/ 6 w 6"/>
                <a:gd name="T9" fmla="*/ 2 h 36"/>
                <a:gd name="T10" fmla="*/ 6 w 6"/>
                <a:gd name="T11" fmla="*/ 33 h 36"/>
                <a:gd name="T12" fmla="*/ 3 w 6"/>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6" h="36">
                  <a:moveTo>
                    <a:pt x="3" y="36"/>
                  </a:moveTo>
                  <a:cubicBezTo>
                    <a:pt x="2" y="36"/>
                    <a:pt x="0" y="34"/>
                    <a:pt x="0" y="33"/>
                  </a:cubicBezTo>
                  <a:cubicBezTo>
                    <a:pt x="0" y="2"/>
                    <a:pt x="0" y="2"/>
                    <a:pt x="0" y="2"/>
                  </a:cubicBezTo>
                  <a:cubicBezTo>
                    <a:pt x="0" y="1"/>
                    <a:pt x="2" y="0"/>
                    <a:pt x="3" y="0"/>
                  </a:cubicBezTo>
                  <a:cubicBezTo>
                    <a:pt x="4" y="0"/>
                    <a:pt x="6" y="1"/>
                    <a:pt x="6" y="2"/>
                  </a:cubicBezTo>
                  <a:cubicBezTo>
                    <a:pt x="6" y="33"/>
                    <a:pt x="6" y="33"/>
                    <a:pt x="6" y="33"/>
                  </a:cubicBezTo>
                  <a:cubicBezTo>
                    <a:pt x="6" y="34"/>
                    <a:pt x="4" y="36"/>
                    <a:pt x="3"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3" name="Freeform 61"/>
            <p:cNvSpPr>
              <a:spLocks/>
            </p:cNvSpPr>
            <p:nvPr/>
          </p:nvSpPr>
          <p:spPr bwMode="auto">
            <a:xfrm>
              <a:off x="4604876" y="3262571"/>
              <a:ext cx="101088" cy="15088"/>
            </a:xfrm>
            <a:custGeom>
              <a:avLst/>
              <a:gdLst>
                <a:gd name="T0" fmla="*/ 30 w 33"/>
                <a:gd name="T1" fmla="*/ 5 h 5"/>
                <a:gd name="T2" fmla="*/ 3 w 33"/>
                <a:gd name="T3" fmla="*/ 5 h 5"/>
                <a:gd name="T4" fmla="*/ 0 w 33"/>
                <a:gd name="T5" fmla="*/ 3 h 5"/>
                <a:gd name="T6" fmla="*/ 3 w 33"/>
                <a:gd name="T7" fmla="*/ 0 h 5"/>
                <a:gd name="T8" fmla="*/ 30 w 33"/>
                <a:gd name="T9" fmla="*/ 0 h 5"/>
                <a:gd name="T10" fmla="*/ 33 w 33"/>
                <a:gd name="T11" fmla="*/ 3 h 5"/>
                <a:gd name="T12" fmla="*/ 30 w 3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3" h="5">
                  <a:moveTo>
                    <a:pt x="30" y="5"/>
                  </a:moveTo>
                  <a:cubicBezTo>
                    <a:pt x="3" y="5"/>
                    <a:pt x="3" y="5"/>
                    <a:pt x="3" y="5"/>
                  </a:cubicBezTo>
                  <a:cubicBezTo>
                    <a:pt x="1" y="5"/>
                    <a:pt x="0" y="4"/>
                    <a:pt x="0" y="3"/>
                  </a:cubicBezTo>
                  <a:cubicBezTo>
                    <a:pt x="0" y="1"/>
                    <a:pt x="1" y="0"/>
                    <a:pt x="3" y="0"/>
                  </a:cubicBezTo>
                  <a:cubicBezTo>
                    <a:pt x="30" y="0"/>
                    <a:pt x="30" y="0"/>
                    <a:pt x="30" y="0"/>
                  </a:cubicBezTo>
                  <a:cubicBezTo>
                    <a:pt x="32" y="0"/>
                    <a:pt x="33" y="1"/>
                    <a:pt x="33" y="3"/>
                  </a:cubicBezTo>
                  <a:cubicBezTo>
                    <a:pt x="33" y="4"/>
                    <a:pt x="32" y="5"/>
                    <a:pt x="3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4" name="Oval 62"/>
            <p:cNvSpPr>
              <a:spLocks noChangeArrowheads="1"/>
            </p:cNvSpPr>
            <p:nvPr/>
          </p:nvSpPr>
          <p:spPr bwMode="auto">
            <a:xfrm>
              <a:off x="4589788" y="3253518"/>
              <a:ext cx="36211" cy="3621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grpSp>
        <p:nvGrpSpPr>
          <p:cNvPr id="185" name="calculator"/>
          <p:cNvGrpSpPr/>
          <p:nvPr/>
        </p:nvGrpSpPr>
        <p:grpSpPr>
          <a:xfrm>
            <a:off x="1048110" y="944064"/>
            <a:ext cx="274597" cy="484316"/>
            <a:chOff x="2774735" y="735378"/>
            <a:chExt cx="274597" cy="484316"/>
          </a:xfrm>
        </p:grpSpPr>
        <p:sp>
          <p:nvSpPr>
            <p:cNvPr id="186" name="Freeform 63"/>
            <p:cNvSpPr>
              <a:spLocks/>
            </p:cNvSpPr>
            <p:nvPr/>
          </p:nvSpPr>
          <p:spPr bwMode="auto">
            <a:xfrm>
              <a:off x="2780770" y="741413"/>
              <a:ext cx="262526" cy="472246"/>
            </a:xfrm>
            <a:custGeom>
              <a:avLst/>
              <a:gdLst>
                <a:gd name="T0" fmla="*/ 85 w 85"/>
                <a:gd name="T1" fmla="*/ 142 h 153"/>
                <a:gd name="T2" fmla="*/ 74 w 85"/>
                <a:gd name="T3" fmla="*/ 153 h 153"/>
                <a:gd name="T4" fmla="*/ 11 w 85"/>
                <a:gd name="T5" fmla="*/ 153 h 153"/>
                <a:gd name="T6" fmla="*/ 0 w 85"/>
                <a:gd name="T7" fmla="*/ 142 h 153"/>
                <a:gd name="T8" fmla="*/ 0 w 85"/>
                <a:gd name="T9" fmla="*/ 11 h 153"/>
                <a:gd name="T10" fmla="*/ 11 w 85"/>
                <a:gd name="T11" fmla="*/ 0 h 153"/>
                <a:gd name="T12" fmla="*/ 74 w 85"/>
                <a:gd name="T13" fmla="*/ 0 h 153"/>
                <a:gd name="T14" fmla="*/ 85 w 85"/>
                <a:gd name="T15" fmla="*/ 11 h 153"/>
                <a:gd name="T16" fmla="*/ 85 w 85"/>
                <a:gd name="T17" fmla="*/ 14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53">
                  <a:moveTo>
                    <a:pt x="85" y="142"/>
                  </a:moveTo>
                  <a:cubicBezTo>
                    <a:pt x="85" y="148"/>
                    <a:pt x="80" y="153"/>
                    <a:pt x="74" y="153"/>
                  </a:cubicBezTo>
                  <a:cubicBezTo>
                    <a:pt x="11" y="153"/>
                    <a:pt x="11" y="153"/>
                    <a:pt x="11" y="153"/>
                  </a:cubicBezTo>
                  <a:cubicBezTo>
                    <a:pt x="5" y="153"/>
                    <a:pt x="0" y="148"/>
                    <a:pt x="0" y="142"/>
                  </a:cubicBezTo>
                  <a:cubicBezTo>
                    <a:pt x="0" y="11"/>
                    <a:pt x="0" y="11"/>
                    <a:pt x="0" y="11"/>
                  </a:cubicBezTo>
                  <a:cubicBezTo>
                    <a:pt x="0" y="5"/>
                    <a:pt x="5" y="0"/>
                    <a:pt x="11" y="0"/>
                  </a:cubicBezTo>
                  <a:cubicBezTo>
                    <a:pt x="74" y="0"/>
                    <a:pt x="74" y="0"/>
                    <a:pt x="74" y="0"/>
                  </a:cubicBezTo>
                  <a:cubicBezTo>
                    <a:pt x="80" y="0"/>
                    <a:pt x="85" y="5"/>
                    <a:pt x="85" y="11"/>
                  </a:cubicBezTo>
                  <a:lnTo>
                    <a:pt x="85" y="142"/>
                  </a:ln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7" name="Freeform 64"/>
            <p:cNvSpPr>
              <a:spLocks noEditPoints="1"/>
            </p:cNvSpPr>
            <p:nvPr/>
          </p:nvSpPr>
          <p:spPr bwMode="auto">
            <a:xfrm>
              <a:off x="2774735" y="735378"/>
              <a:ext cx="274597" cy="484316"/>
            </a:xfrm>
            <a:custGeom>
              <a:avLst/>
              <a:gdLst>
                <a:gd name="T0" fmla="*/ 76 w 89"/>
                <a:gd name="T1" fmla="*/ 157 h 157"/>
                <a:gd name="T2" fmla="*/ 13 w 89"/>
                <a:gd name="T3" fmla="*/ 157 h 157"/>
                <a:gd name="T4" fmla="*/ 0 w 89"/>
                <a:gd name="T5" fmla="*/ 144 h 157"/>
                <a:gd name="T6" fmla="*/ 0 w 89"/>
                <a:gd name="T7" fmla="*/ 13 h 157"/>
                <a:gd name="T8" fmla="*/ 13 w 89"/>
                <a:gd name="T9" fmla="*/ 0 h 157"/>
                <a:gd name="T10" fmla="*/ 76 w 89"/>
                <a:gd name="T11" fmla="*/ 0 h 157"/>
                <a:gd name="T12" fmla="*/ 89 w 89"/>
                <a:gd name="T13" fmla="*/ 13 h 157"/>
                <a:gd name="T14" fmla="*/ 89 w 89"/>
                <a:gd name="T15" fmla="*/ 144 h 157"/>
                <a:gd name="T16" fmla="*/ 76 w 89"/>
                <a:gd name="T17" fmla="*/ 157 h 157"/>
                <a:gd name="T18" fmla="*/ 13 w 89"/>
                <a:gd name="T19" fmla="*/ 4 h 157"/>
                <a:gd name="T20" fmla="*/ 4 w 89"/>
                <a:gd name="T21" fmla="*/ 13 h 157"/>
                <a:gd name="T22" fmla="*/ 4 w 89"/>
                <a:gd name="T23" fmla="*/ 144 h 157"/>
                <a:gd name="T24" fmla="*/ 13 w 89"/>
                <a:gd name="T25" fmla="*/ 153 h 157"/>
                <a:gd name="T26" fmla="*/ 76 w 89"/>
                <a:gd name="T27" fmla="*/ 153 h 157"/>
                <a:gd name="T28" fmla="*/ 84 w 89"/>
                <a:gd name="T29" fmla="*/ 144 h 157"/>
                <a:gd name="T30" fmla="*/ 84 w 89"/>
                <a:gd name="T31" fmla="*/ 13 h 157"/>
                <a:gd name="T32" fmla="*/ 76 w 89"/>
                <a:gd name="T33" fmla="*/ 4 h 157"/>
                <a:gd name="T34" fmla="*/ 13 w 89"/>
                <a:gd name="T35" fmla="*/ 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 h="157">
                  <a:moveTo>
                    <a:pt x="76" y="157"/>
                  </a:moveTo>
                  <a:cubicBezTo>
                    <a:pt x="13" y="157"/>
                    <a:pt x="13" y="157"/>
                    <a:pt x="13" y="157"/>
                  </a:cubicBezTo>
                  <a:cubicBezTo>
                    <a:pt x="6" y="157"/>
                    <a:pt x="0" y="151"/>
                    <a:pt x="0" y="144"/>
                  </a:cubicBezTo>
                  <a:cubicBezTo>
                    <a:pt x="0" y="13"/>
                    <a:pt x="0" y="13"/>
                    <a:pt x="0" y="13"/>
                  </a:cubicBezTo>
                  <a:cubicBezTo>
                    <a:pt x="0" y="6"/>
                    <a:pt x="6" y="0"/>
                    <a:pt x="13" y="0"/>
                  </a:cubicBezTo>
                  <a:cubicBezTo>
                    <a:pt x="76" y="0"/>
                    <a:pt x="76" y="0"/>
                    <a:pt x="76" y="0"/>
                  </a:cubicBezTo>
                  <a:cubicBezTo>
                    <a:pt x="83" y="0"/>
                    <a:pt x="89" y="6"/>
                    <a:pt x="89" y="13"/>
                  </a:cubicBezTo>
                  <a:cubicBezTo>
                    <a:pt x="89" y="144"/>
                    <a:pt x="89" y="144"/>
                    <a:pt x="89" y="144"/>
                  </a:cubicBezTo>
                  <a:cubicBezTo>
                    <a:pt x="89" y="151"/>
                    <a:pt x="83" y="157"/>
                    <a:pt x="76" y="157"/>
                  </a:cubicBezTo>
                  <a:close/>
                  <a:moveTo>
                    <a:pt x="13" y="4"/>
                  </a:moveTo>
                  <a:cubicBezTo>
                    <a:pt x="8" y="4"/>
                    <a:pt x="4" y="8"/>
                    <a:pt x="4" y="13"/>
                  </a:cubicBezTo>
                  <a:cubicBezTo>
                    <a:pt x="4" y="144"/>
                    <a:pt x="4" y="144"/>
                    <a:pt x="4" y="144"/>
                  </a:cubicBezTo>
                  <a:cubicBezTo>
                    <a:pt x="4" y="149"/>
                    <a:pt x="8" y="153"/>
                    <a:pt x="13" y="153"/>
                  </a:cubicBezTo>
                  <a:cubicBezTo>
                    <a:pt x="76" y="153"/>
                    <a:pt x="76" y="153"/>
                    <a:pt x="76" y="153"/>
                  </a:cubicBezTo>
                  <a:cubicBezTo>
                    <a:pt x="81" y="153"/>
                    <a:pt x="84" y="149"/>
                    <a:pt x="84" y="144"/>
                  </a:cubicBezTo>
                  <a:cubicBezTo>
                    <a:pt x="84" y="13"/>
                    <a:pt x="84" y="13"/>
                    <a:pt x="84" y="13"/>
                  </a:cubicBezTo>
                  <a:cubicBezTo>
                    <a:pt x="84" y="8"/>
                    <a:pt x="81" y="4"/>
                    <a:pt x="76" y="4"/>
                  </a:cubicBez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8" name="Freeform 65"/>
            <p:cNvSpPr>
              <a:spLocks/>
            </p:cNvSpPr>
            <p:nvPr/>
          </p:nvSpPr>
          <p:spPr bwMode="auto">
            <a:xfrm>
              <a:off x="2806419" y="782149"/>
              <a:ext cx="212737" cy="73930"/>
            </a:xfrm>
            <a:custGeom>
              <a:avLst/>
              <a:gdLst>
                <a:gd name="T0" fmla="*/ 2 w 69"/>
                <a:gd name="T1" fmla="*/ 24 h 24"/>
                <a:gd name="T2" fmla="*/ 0 w 69"/>
                <a:gd name="T3" fmla="*/ 22 h 24"/>
                <a:gd name="T4" fmla="*/ 0 w 69"/>
                <a:gd name="T5" fmla="*/ 1 h 24"/>
                <a:gd name="T6" fmla="*/ 2 w 69"/>
                <a:gd name="T7" fmla="*/ 0 h 24"/>
                <a:gd name="T8" fmla="*/ 67 w 69"/>
                <a:gd name="T9" fmla="*/ 0 h 24"/>
                <a:gd name="T10" fmla="*/ 69 w 69"/>
                <a:gd name="T11" fmla="*/ 1 h 24"/>
                <a:gd name="T12" fmla="*/ 69 w 69"/>
                <a:gd name="T13" fmla="*/ 22 h 24"/>
                <a:gd name="T14" fmla="*/ 67 w 69"/>
                <a:gd name="T15" fmla="*/ 24 h 24"/>
                <a:gd name="T16" fmla="*/ 2 w 69"/>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24">
                  <a:moveTo>
                    <a:pt x="2" y="24"/>
                  </a:moveTo>
                  <a:cubicBezTo>
                    <a:pt x="1" y="24"/>
                    <a:pt x="0" y="23"/>
                    <a:pt x="0" y="22"/>
                  </a:cubicBezTo>
                  <a:cubicBezTo>
                    <a:pt x="0" y="1"/>
                    <a:pt x="0" y="1"/>
                    <a:pt x="0" y="1"/>
                  </a:cubicBezTo>
                  <a:cubicBezTo>
                    <a:pt x="0" y="0"/>
                    <a:pt x="1" y="0"/>
                    <a:pt x="2" y="0"/>
                  </a:cubicBezTo>
                  <a:cubicBezTo>
                    <a:pt x="67" y="0"/>
                    <a:pt x="67" y="0"/>
                    <a:pt x="67" y="0"/>
                  </a:cubicBezTo>
                  <a:cubicBezTo>
                    <a:pt x="68" y="0"/>
                    <a:pt x="69" y="0"/>
                    <a:pt x="69" y="1"/>
                  </a:cubicBezTo>
                  <a:cubicBezTo>
                    <a:pt x="69" y="22"/>
                    <a:pt x="69" y="22"/>
                    <a:pt x="69" y="22"/>
                  </a:cubicBezTo>
                  <a:cubicBezTo>
                    <a:pt x="69" y="23"/>
                    <a:pt x="68" y="24"/>
                    <a:pt x="67" y="24"/>
                  </a:cubicBezTo>
                  <a:lnTo>
                    <a:pt x="2"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9" name="Freeform 66"/>
            <p:cNvSpPr>
              <a:spLocks/>
            </p:cNvSpPr>
            <p:nvPr/>
          </p:nvSpPr>
          <p:spPr bwMode="auto">
            <a:xfrm>
              <a:off x="2821507" y="1068816"/>
              <a:ext cx="52808" cy="48281"/>
            </a:xfrm>
            <a:custGeom>
              <a:avLst/>
              <a:gdLst>
                <a:gd name="T0" fmla="*/ 1 w 17"/>
                <a:gd name="T1" fmla="*/ 16 h 16"/>
                <a:gd name="T2" fmla="*/ 16 w 17"/>
                <a:gd name="T3" fmla="*/ 16 h 16"/>
                <a:gd name="T4" fmla="*/ 17 w 17"/>
                <a:gd name="T5" fmla="*/ 15 h 16"/>
                <a:gd name="T6" fmla="*/ 17 w 17"/>
                <a:gd name="T7" fmla="*/ 1 h 16"/>
                <a:gd name="T8" fmla="*/ 16 w 17"/>
                <a:gd name="T9" fmla="*/ 0 h 16"/>
                <a:gd name="T10" fmla="*/ 1 w 17"/>
                <a:gd name="T11" fmla="*/ 0 h 16"/>
                <a:gd name="T12" fmla="*/ 0 w 17"/>
                <a:gd name="T13" fmla="*/ 1 h 16"/>
                <a:gd name="T14" fmla="*/ 0 w 17"/>
                <a:gd name="T15" fmla="*/ 15 h 16"/>
                <a:gd name="T16" fmla="*/ 1 w 17"/>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 y="16"/>
                  </a:moveTo>
                  <a:cubicBezTo>
                    <a:pt x="16" y="16"/>
                    <a:pt x="16" y="16"/>
                    <a:pt x="16" y="16"/>
                  </a:cubicBezTo>
                  <a:cubicBezTo>
                    <a:pt x="17" y="16"/>
                    <a:pt x="17" y="15"/>
                    <a:pt x="17" y="15"/>
                  </a:cubicBezTo>
                  <a:cubicBezTo>
                    <a:pt x="17" y="1"/>
                    <a:pt x="17" y="1"/>
                    <a:pt x="17" y="1"/>
                  </a:cubicBezTo>
                  <a:cubicBezTo>
                    <a:pt x="17" y="1"/>
                    <a:pt x="17" y="0"/>
                    <a:pt x="16" y="0"/>
                  </a:cubicBezTo>
                  <a:cubicBezTo>
                    <a:pt x="1" y="0"/>
                    <a:pt x="1" y="0"/>
                    <a:pt x="1" y="0"/>
                  </a:cubicBezTo>
                  <a:cubicBezTo>
                    <a:pt x="0" y="0"/>
                    <a:pt x="0" y="1"/>
                    <a:pt x="0" y="1"/>
                  </a:cubicBezTo>
                  <a:cubicBezTo>
                    <a:pt x="0" y="15"/>
                    <a:pt x="0" y="15"/>
                    <a:pt x="0" y="15"/>
                  </a:cubicBezTo>
                  <a:cubicBezTo>
                    <a:pt x="0" y="15"/>
                    <a:pt x="0" y="16"/>
                    <a:pt x="1"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0" name="Freeform 67"/>
            <p:cNvSpPr>
              <a:spLocks/>
            </p:cNvSpPr>
            <p:nvPr/>
          </p:nvSpPr>
          <p:spPr bwMode="auto">
            <a:xfrm>
              <a:off x="2821507" y="1130676"/>
              <a:ext cx="117684" cy="45263"/>
            </a:xfrm>
            <a:custGeom>
              <a:avLst/>
              <a:gdLst>
                <a:gd name="T0" fmla="*/ 37 w 38"/>
                <a:gd name="T1" fmla="*/ 0 h 15"/>
                <a:gd name="T2" fmla="*/ 1 w 38"/>
                <a:gd name="T3" fmla="*/ 0 h 15"/>
                <a:gd name="T4" fmla="*/ 0 w 38"/>
                <a:gd name="T5" fmla="*/ 1 h 15"/>
                <a:gd name="T6" fmla="*/ 0 w 38"/>
                <a:gd name="T7" fmla="*/ 14 h 15"/>
                <a:gd name="T8" fmla="*/ 1 w 38"/>
                <a:gd name="T9" fmla="*/ 15 h 15"/>
                <a:gd name="T10" fmla="*/ 37 w 38"/>
                <a:gd name="T11" fmla="*/ 15 h 15"/>
                <a:gd name="T12" fmla="*/ 38 w 38"/>
                <a:gd name="T13" fmla="*/ 14 h 15"/>
                <a:gd name="T14" fmla="*/ 38 w 38"/>
                <a:gd name="T15" fmla="*/ 1 h 15"/>
                <a:gd name="T16" fmla="*/ 37 w 38"/>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15">
                  <a:moveTo>
                    <a:pt x="37" y="0"/>
                  </a:moveTo>
                  <a:cubicBezTo>
                    <a:pt x="1" y="0"/>
                    <a:pt x="1" y="0"/>
                    <a:pt x="1" y="0"/>
                  </a:cubicBezTo>
                  <a:cubicBezTo>
                    <a:pt x="0" y="0"/>
                    <a:pt x="0" y="0"/>
                    <a:pt x="0" y="1"/>
                  </a:cubicBezTo>
                  <a:cubicBezTo>
                    <a:pt x="0" y="14"/>
                    <a:pt x="0" y="14"/>
                    <a:pt x="0" y="14"/>
                  </a:cubicBezTo>
                  <a:cubicBezTo>
                    <a:pt x="0" y="15"/>
                    <a:pt x="0" y="15"/>
                    <a:pt x="1" y="15"/>
                  </a:cubicBezTo>
                  <a:cubicBezTo>
                    <a:pt x="37" y="15"/>
                    <a:pt x="37" y="15"/>
                    <a:pt x="37" y="15"/>
                  </a:cubicBezTo>
                  <a:cubicBezTo>
                    <a:pt x="37" y="15"/>
                    <a:pt x="38" y="15"/>
                    <a:pt x="38" y="14"/>
                  </a:cubicBezTo>
                  <a:cubicBezTo>
                    <a:pt x="38" y="1"/>
                    <a:pt x="38" y="1"/>
                    <a:pt x="38" y="1"/>
                  </a:cubicBezTo>
                  <a:cubicBezTo>
                    <a:pt x="38" y="0"/>
                    <a:pt x="37" y="0"/>
                    <a:pt x="3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1" name="Freeform 68"/>
            <p:cNvSpPr>
              <a:spLocks/>
            </p:cNvSpPr>
            <p:nvPr/>
          </p:nvSpPr>
          <p:spPr bwMode="auto">
            <a:xfrm>
              <a:off x="2886384" y="1068816"/>
              <a:ext cx="52808" cy="48281"/>
            </a:xfrm>
            <a:custGeom>
              <a:avLst/>
              <a:gdLst>
                <a:gd name="T0" fmla="*/ 16 w 17"/>
                <a:gd name="T1" fmla="*/ 0 h 16"/>
                <a:gd name="T2" fmla="*/ 1 w 17"/>
                <a:gd name="T3" fmla="*/ 0 h 16"/>
                <a:gd name="T4" fmla="*/ 0 w 17"/>
                <a:gd name="T5" fmla="*/ 1 h 16"/>
                <a:gd name="T6" fmla="*/ 0 w 17"/>
                <a:gd name="T7" fmla="*/ 15 h 16"/>
                <a:gd name="T8" fmla="*/ 1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1" y="0"/>
                    <a:pt x="1" y="0"/>
                    <a:pt x="1" y="0"/>
                  </a:cubicBezTo>
                  <a:cubicBezTo>
                    <a:pt x="0" y="0"/>
                    <a:pt x="0" y="1"/>
                    <a:pt x="0" y="1"/>
                  </a:cubicBezTo>
                  <a:cubicBezTo>
                    <a:pt x="0" y="15"/>
                    <a:pt x="0" y="15"/>
                    <a:pt x="0" y="15"/>
                  </a:cubicBezTo>
                  <a:cubicBezTo>
                    <a:pt x="0" y="15"/>
                    <a:pt x="0" y="16"/>
                    <a:pt x="1" y="16"/>
                  </a:cubicBezTo>
                  <a:cubicBezTo>
                    <a:pt x="16" y="16"/>
                    <a:pt x="16" y="16"/>
                    <a:pt x="16" y="16"/>
                  </a:cubicBezTo>
                  <a:cubicBezTo>
                    <a:pt x="16" y="16"/>
                    <a:pt x="17" y="15"/>
                    <a:pt x="17" y="15"/>
                  </a:cubicBezTo>
                  <a:cubicBezTo>
                    <a:pt x="17" y="1"/>
                    <a:pt x="17" y="1"/>
                    <a:pt x="17" y="1"/>
                  </a:cubicBezTo>
                  <a:cubicBezTo>
                    <a:pt x="17" y="1"/>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2" name="Freeform 69"/>
            <p:cNvSpPr>
              <a:spLocks/>
            </p:cNvSpPr>
            <p:nvPr/>
          </p:nvSpPr>
          <p:spPr bwMode="auto">
            <a:xfrm>
              <a:off x="2951261" y="1068816"/>
              <a:ext cx="52808" cy="48281"/>
            </a:xfrm>
            <a:custGeom>
              <a:avLst/>
              <a:gdLst>
                <a:gd name="T0" fmla="*/ 16 w 17"/>
                <a:gd name="T1" fmla="*/ 0 h 16"/>
                <a:gd name="T2" fmla="*/ 1 w 17"/>
                <a:gd name="T3" fmla="*/ 0 h 16"/>
                <a:gd name="T4" fmla="*/ 0 w 17"/>
                <a:gd name="T5" fmla="*/ 1 h 16"/>
                <a:gd name="T6" fmla="*/ 0 w 17"/>
                <a:gd name="T7" fmla="*/ 15 h 16"/>
                <a:gd name="T8" fmla="*/ 1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1" y="0"/>
                    <a:pt x="1" y="0"/>
                    <a:pt x="1" y="0"/>
                  </a:cubicBezTo>
                  <a:cubicBezTo>
                    <a:pt x="0" y="0"/>
                    <a:pt x="0" y="1"/>
                    <a:pt x="0" y="1"/>
                  </a:cubicBezTo>
                  <a:cubicBezTo>
                    <a:pt x="0" y="15"/>
                    <a:pt x="0" y="15"/>
                    <a:pt x="0" y="15"/>
                  </a:cubicBezTo>
                  <a:cubicBezTo>
                    <a:pt x="0" y="15"/>
                    <a:pt x="0" y="16"/>
                    <a:pt x="1" y="16"/>
                  </a:cubicBezTo>
                  <a:cubicBezTo>
                    <a:pt x="16" y="16"/>
                    <a:pt x="16" y="16"/>
                    <a:pt x="16" y="16"/>
                  </a:cubicBezTo>
                  <a:cubicBezTo>
                    <a:pt x="16" y="16"/>
                    <a:pt x="17" y="15"/>
                    <a:pt x="17" y="15"/>
                  </a:cubicBezTo>
                  <a:cubicBezTo>
                    <a:pt x="17" y="1"/>
                    <a:pt x="17" y="1"/>
                    <a:pt x="17" y="1"/>
                  </a:cubicBezTo>
                  <a:cubicBezTo>
                    <a:pt x="17" y="1"/>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3" name="Freeform 70"/>
            <p:cNvSpPr>
              <a:spLocks/>
            </p:cNvSpPr>
            <p:nvPr/>
          </p:nvSpPr>
          <p:spPr bwMode="auto">
            <a:xfrm>
              <a:off x="2951261" y="1130676"/>
              <a:ext cx="52808" cy="45263"/>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4" name="Freeform 71"/>
            <p:cNvSpPr>
              <a:spLocks/>
            </p:cNvSpPr>
            <p:nvPr/>
          </p:nvSpPr>
          <p:spPr bwMode="auto">
            <a:xfrm>
              <a:off x="2821507" y="1009974"/>
              <a:ext cx="52808" cy="46772"/>
            </a:xfrm>
            <a:custGeom>
              <a:avLst/>
              <a:gdLst>
                <a:gd name="T0" fmla="*/ 1 w 17"/>
                <a:gd name="T1" fmla="*/ 15 h 15"/>
                <a:gd name="T2" fmla="*/ 16 w 17"/>
                <a:gd name="T3" fmla="*/ 15 h 15"/>
                <a:gd name="T4" fmla="*/ 17 w 17"/>
                <a:gd name="T5" fmla="*/ 14 h 15"/>
                <a:gd name="T6" fmla="*/ 17 w 17"/>
                <a:gd name="T7" fmla="*/ 1 h 15"/>
                <a:gd name="T8" fmla="*/ 16 w 17"/>
                <a:gd name="T9" fmla="*/ 0 h 15"/>
                <a:gd name="T10" fmla="*/ 1 w 17"/>
                <a:gd name="T11" fmla="*/ 0 h 15"/>
                <a:gd name="T12" fmla="*/ 0 w 17"/>
                <a:gd name="T13" fmla="*/ 1 h 15"/>
                <a:gd name="T14" fmla="*/ 0 w 17"/>
                <a:gd name="T15" fmla="*/ 14 h 15"/>
                <a:gd name="T16" fmla="*/ 1 w 17"/>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 y="15"/>
                  </a:moveTo>
                  <a:cubicBezTo>
                    <a:pt x="16" y="15"/>
                    <a:pt x="16" y="15"/>
                    <a:pt x="16" y="15"/>
                  </a:cubicBezTo>
                  <a:cubicBezTo>
                    <a:pt x="17" y="15"/>
                    <a:pt x="17" y="15"/>
                    <a:pt x="17" y="14"/>
                  </a:cubicBezTo>
                  <a:cubicBezTo>
                    <a:pt x="17" y="1"/>
                    <a:pt x="17" y="1"/>
                    <a:pt x="17" y="1"/>
                  </a:cubicBezTo>
                  <a:cubicBezTo>
                    <a:pt x="17" y="0"/>
                    <a:pt x="17" y="0"/>
                    <a:pt x="16" y="0"/>
                  </a:cubicBezTo>
                  <a:cubicBezTo>
                    <a:pt x="1" y="0"/>
                    <a:pt x="1" y="0"/>
                    <a:pt x="1" y="0"/>
                  </a:cubicBezTo>
                  <a:cubicBezTo>
                    <a:pt x="0" y="0"/>
                    <a:pt x="0" y="0"/>
                    <a:pt x="0" y="1"/>
                  </a:cubicBezTo>
                  <a:cubicBezTo>
                    <a:pt x="0" y="14"/>
                    <a:pt x="0" y="14"/>
                    <a:pt x="0" y="14"/>
                  </a:cubicBezTo>
                  <a:cubicBezTo>
                    <a:pt x="0" y="15"/>
                    <a:pt x="0" y="15"/>
                    <a:pt x="1"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5" name="Freeform 72"/>
            <p:cNvSpPr>
              <a:spLocks/>
            </p:cNvSpPr>
            <p:nvPr/>
          </p:nvSpPr>
          <p:spPr bwMode="auto">
            <a:xfrm>
              <a:off x="2886384" y="1009974"/>
              <a:ext cx="52808" cy="46772"/>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6" name="Freeform 73"/>
            <p:cNvSpPr>
              <a:spLocks/>
            </p:cNvSpPr>
            <p:nvPr/>
          </p:nvSpPr>
          <p:spPr bwMode="auto">
            <a:xfrm>
              <a:off x="2951261" y="1009974"/>
              <a:ext cx="52808" cy="46772"/>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7" name="Freeform 74"/>
            <p:cNvSpPr>
              <a:spLocks/>
            </p:cNvSpPr>
            <p:nvPr/>
          </p:nvSpPr>
          <p:spPr bwMode="auto">
            <a:xfrm>
              <a:off x="2821507" y="948114"/>
              <a:ext cx="52808" cy="49790"/>
            </a:xfrm>
            <a:custGeom>
              <a:avLst/>
              <a:gdLst>
                <a:gd name="T0" fmla="*/ 1 w 17"/>
                <a:gd name="T1" fmla="*/ 16 h 16"/>
                <a:gd name="T2" fmla="*/ 16 w 17"/>
                <a:gd name="T3" fmla="*/ 16 h 16"/>
                <a:gd name="T4" fmla="*/ 17 w 17"/>
                <a:gd name="T5" fmla="*/ 15 h 16"/>
                <a:gd name="T6" fmla="*/ 17 w 17"/>
                <a:gd name="T7" fmla="*/ 1 h 16"/>
                <a:gd name="T8" fmla="*/ 16 w 17"/>
                <a:gd name="T9" fmla="*/ 0 h 16"/>
                <a:gd name="T10" fmla="*/ 1 w 17"/>
                <a:gd name="T11" fmla="*/ 0 h 16"/>
                <a:gd name="T12" fmla="*/ 0 w 17"/>
                <a:gd name="T13" fmla="*/ 1 h 16"/>
                <a:gd name="T14" fmla="*/ 0 w 17"/>
                <a:gd name="T15" fmla="*/ 15 h 16"/>
                <a:gd name="T16" fmla="*/ 1 w 17"/>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 y="16"/>
                  </a:moveTo>
                  <a:cubicBezTo>
                    <a:pt x="16" y="16"/>
                    <a:pt x="16" y="16"/>
                    <a:pt x="16" y="16"/>
                  </a:cubicBezTo>
                  <a:cubicBezTo>
                    <a:pt x="17" y="16"/>
                    <a:pt x="17" y="15"/>
                    <a:pt x="17" y="15"/>
                  </a:cubicBezTo>
                  <a:cubicBezTo>
                    <a:pt x="17" y="1"/>
                    <a:pt x="17" y="1"/>
                    <a:pt x="17" y="1"/>
                  </a:cubicBezTo>
                  <a:cubicBezTo>
                    <a:pt x="17" y="1"/>
                    <a:pt x="17" y="0"/>
                    <a:pt x="16" y="0"/>
                  </a:cubicBezTo>
                  <a:cubicBezTo>
                    <a:pt x="1" y="0"/>
                    <a:pt x="1" y="0"/>
                    <a:pt x="1" y="0"/>
                  </a:cubicBezTo>
                  <a:cubicBezTo>
                    <a:pt x="0" y="0"/>
                    <a:pt x="0" y="1"/>
                    <a:pt x="0" y="1"/>
                  </a:cubicBezTo>
                  <a:cubicBezTo>
                    <a:pt x="0" y="15"/>
                    <a:pt x="0" y="15"/>
                    <a:pt x="0" y="15"/>
                  </a:cubicBezTo>
                  <a:cubicBezTo>
                    <a:pt x="0" y="15"/>
                    <a:pt x="0" y="16"/>
                    <a:pt x="1"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8" name="Freeform 75"/>
            <p:cNvSpPr>
              <a:spLocks/>
            </p:cNvSpPr>
            <p:nvPr/>
          </p:nvSpPr>
          <p:spPr bwMode="auto">
            <a:xfrm>
              <a:off x="2886384" y="948114"/>
              <a:ext cx="52808" cy="49790"/>
            </a:xfrm>
            <a:custGeom>
              <a:avLst/>
              <a:gdLst>
                <a:gd name="T0" fmla="*/ 16 w 17"/>
                <a:gd name="T1" fmla="*/ 0 h 16"/>
                <a:gd name="T2" fmla="*/ 1 w 17"/>
                <a:gd name="T3" fmla="*/ 0 h 16"/>
                <a:gd name="T4" fmla="*/ 0 w 17"/>
                <a:gd name="T5" fmla="*/ 1 h 16"/>
                <a:gd name="T6" fmla="*/ 0 w 17"/>
                <a:gd name="T7" fmla="*/ 15 h 16"/>
                <a:gd name="T8" fmla="*/ 1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1" y="0"/>
                    <a:pt x="1" y="0"/>
                    <a:pt x="1" y="0"/>
                  </a:cubicBezTo>
                  <a:cubicBezTo>
                    <a:pt x="0" y="0"/>
                    <a:pt x="0" y="1"/>
                    <a:pt x="0" y="1"/>
                  </a:cubicBezTo>
                  <a:cubicBezTo>
                    <a:pt x="0" y="15"/>
                    <a:pt x="0" y="15"/>
                    <a:pt x="0" y="15"/>
                  </a:cubicBezTo>
                  <a:cubicBezTo>
                    <a:pt x="0" y="15"/>
                    <a:pt x="0" y="16"/>
                    <a:pt x="1" y="16"/>
                  </a:cubicBezTo>
                  <a:cubicBezTo>
                    <a:pt x="16" y="16"/>
                    <a:pt x="16" y="16"/>
                    <a:pt x="16" y="16"/>
                  </a:cubicBezTo>
                  <a:cubicBezTo>
                    <a:pt x="16" y="16"/>
                    <a:pt x="17" y="15"/>
                    <a:pt x="17" y="15"/>
                  </a:cubicBezTo>
                  <a:cubicBezTo>
                    <a:pt x="17" y="1"/>
                    <a:pt x="17" y="1"/>
                    <a:pt x="17" y="1"/>
                  </a:cubicBezTo>
                  <a:cubicBezTo>
                    <a:pt x="17" y="1"/>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9" name="Freeform 76"/>
            <p:cNvSpPr>
              <a:spLocks/>
            </p:cNvSpPr>
            <p:nvPr/>
          </p:nvSpPr>
          <p:spPr bwMode="auto">
            <a:xfrm>
              <a:off x="2951261" y="948114"/>
              <a:ext cx="52808" cy="49790"/>
            </a:xfrm>
            <a:custGeom>
              <a:avLst/>
              <a:gdLst>
                <a:gd name="T0" fmla="*/ 16 w 17"/>
                <a:gd name="T1" fmla="*/ 0 h 16"/>
                <a:gd name="T2" fmla="*/ 1 w 17"/>
                <a:gd name="T3" fmla="*/ 0 h 16"/>
                <a:gd name="T4" fmla="*/ 0 w 17"/>
                <a:gd name="T5" fmla="*/ 1 h 16"/>
                <a:gd name="T6" fmla="*/ 0 w 17"/>
                <a:gd name="T7" fmla="*/ 15 h 16"/>
                <a:gd name="T8" fmla="*/ 1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1" y="0"/>
                    <a:pt x="1" y="0"/>
                    <a:pt x="1" y="0"/>
                  </a:cubicBezTo>
                  <a:cubicBezTo>
                    <a:pt x="0" y="0"/>
                    <a:pt x="0" y="1"/>
                    <a:pt x="0" y="1"/>
                  </a:cubicBezTo>
                  <a:cubicBezTo>
                    <a:pt x="0" y="15"/>
                    <a:pt x="0" y="15"/>
                    <a:pt x="0" y="15"/>
                  </a:cubicBezTo>
                  <a:cubicBezTo>
                    <a:pt x="0" y="15"/>
                    <a:pt x="0" y="16"/>
                    <a:pt x="1" y="16"/>
                  </a:cubicBezTo>
                  <a:cubicBezTo>
                    <a:pt x="16" y="16"/>
                    <a:pt x="16" y="16"/>
                    <a:pt x="16" y="16"/>
                  </a:cubicBezTo>
                  <a:cubicBezTo>
                    <a:pt x="16" y="16"/>
                    <a:pt x="17" y="15"/>
                    <a:pt x="17" y="15"/>
                  </a:cubicBezTo>
                  <a:cubicBezTo>
                    <a:pt x="17" y="1"/>
                    <a:pt x="17" y="1"/>
                    <a:pt x="17" y="1"/>
                  </a:cubicBezTo>
                  <a:cubicBezTo>
                    <a:pt x="17" y="1"/>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00" name="Freeform 77"/>
            <p:cNvSpPr>
              <a:spLocks/>
            </p:cNvSpPr>
            <p:nvPr/>
          </p:nvSpPr>
          <p:spPr bwMode="auto">
            <a:xfrm>
              <a:off x="2821507" y="889272"/>
              <a:ext cx="52808" cy="46772"/>
            </a:xfrm>
            <a:custGeom>
              <a:avLst/>
              <a:gdLst>
                <a:gd name="T0" fmla="*/ 1 w 17"/>
                <a:gd name="T1" fmla="*/ 15 h 15"/>
                <a:gd name="T2" fmla="*/ 16 w 17"/>
                <a:gd name="T3" fmla="*/ 15 h 15"/>
                <a:gd name="T4" fmla="*/ 17 w 17"/>
                <a:gd name="T5" fmla="*/ 14 h 15"/>
                <a:gd name="T6" fmla="*/ 17 w 17"/>
                <a:gd name="T7" fmla="*/ 1 h 15"/>
                <a:gd name="T8" fmla="*/ 16 w 17"/>
                <a:gd name="T9" fmla="*/ 0 h 15"/>
                <a:gd name="T10" fmla="*/ 1 w 17"/>
                <a:gd name="T11" fmla="*/ 0 h 15"/>
                <a:gd name="T12" fmla="*/ 0 w 17"/>
                <a:gd name="T13" fmla="*/ 1 h 15"/>
                <a:gd name="T14" fmla="*/ 0 w 17"/>
                <a:gd name="T15" fmla="*/ 14 h 15"/>
                <a:gd name="T16" fmla="*/ 1 w 17"/>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 y="15"/>
                  </a:moveTo>
                  <a:cubicBezTo>
                    <a:pt x="16" y="15"/>
                    <a:pt x="16" y="15"/>
                    <a:pt x="16" y="15"/>
                  </a:cubicBezTo>
                  <a:cubicBezTo>
                    <a:pt x="17" y="15"/>
                    <a:pt x="17" y="15"/>
                    <a:pt x="17" y="14"/>
                  </a:cubicBezTo>
                  <a:cubicBezTo>
                    <a:pt x="17" y="1"/>
                    <a:pt x="17" y="1"/>
                    <a:pt x="17" y="1"/>
                  </a:cubicBezTo>
                  <a:cubicBezTo>
                    <a:pt x="17" y="0"/>
                    <a:pt x="17" y="0"/>
                    <a:pt x="16" y="0"/>
                  </a:cubicBezTo>
                  <a:cubicBezTo>
                    <a:pt x="1" y="0"/>
                    <a:pt x="1" y="0"/>
                    <a:pt x="1" y="0"/>
                  </a:cubicBezTo>
                  <a:cubicBezTo>
                    <a:pt x="0" y="0"/>
                    <a:pt x="0" y="0"/>
                    <a:pt x="0" y="1"/>
                  </a:cubicBezTo>
                  <a:cubicBezTo>
                    <a:pt x="0" y="14"/>
                    <a:pt x="0" y="14"/>
                    <a:pt x="0" y="14"/>
                  </a:cubicBezTo>
                  <a:cubicBezTo>
                    <a:pt x="0" y="15"/>
                    <a:pt x="0" y="15"/>
                    <a:pt x="1"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01" name="Freeform 78"/>
            <p:cNvSpPr>
              <a:spLocks/>
            </p:cNvSpPr>
            <p:nvPr/>
          </p:nvSpPr>
          <p:spPr bwMode="auto">
            <a:xfrm>
              <a:off x="2886384" y="889272"/>
              <a:ext cx="52808" cy="46772"/>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02" name="Freeform 79"/>
            <p:cNvSpPr>
              <a:spLocks/>
            </p:cNvSpPr>
            <p:nvPr/>
          </p:nvSpPr>
          <p:spPr bwMode="auto">
            <a:xfrm>
              <a:off x="2951261" y="889272"/>
              <a:ext cx="52808" cy="46772"/>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sp>
        <p:nvSpPr>
          <p:cNvPr id="206" name="@ sign"/>
          <p:cNvSpPr>
            <a:spLocks noEditPoints="1"/>
          </p:cNvSpPr>
          <p:nvPr/>
        </p:nvSpPr>
        <p:spPr bwMode="auto">
          <a:xfrm>
            <a:off x="1174846" y="3447117"/>
            <a:ext cx="354562" cy="384737"/>
          </a:xfrm>
          <a:custGeom>
            <a:avLst/>
            <a:gdLst>
              <a:gd name="T0" fmla="*/ 114 w 115"/>
              <a:gd name="T1" fmla="*/ 55 h 125"/>
              <a:gd name="T2" fmla="*/ 108 w 115"/>
              <a:gd name="T3" fmla="*/ 76 h 125"/>
              <a:gd name="T4" fmla="*/ 95 w 115"/>
              <a:gd name="T5" fmla="*/ 90 h 125"/>
              <a:gd name="T6" fmla="*/ 79 w 115"/>
              <a:gd name="T7" fmla="*/ 91 h 125"/>
              <a:gd name="T8" fmla="*/ 71 w 115"/>
              <a:gd name="T9" fmla="*/ 85 h 125"/>
              <a:gd name="T10" fmla="*/ 63 w 115"/>
              <a:gd name="T11" fmla="*/ 85 h 125"/>
              <a:gd name="T12" fmla="*/ 51 w 115"/>
              <a:gd name="T13" fmla="*/ 91 h 125"/>
              <a:gd name="T14" fmla="*/ 40 w 115"/>
              <a:gd name="T15" fmla="*/ 91 h 125"/>
              <a:gd name="T16" fmla="*/ 32 w 115"/>
              <a:gd name="T17" fmla="*/ 87 h 125"/>
              <a:gd name="T18" fmla="*/ 28 w 115"/>
              <a:gd name="T19" fmla="*/ 77 h 125"/>
              <a:gd name="T20" fmla="*/ 28 w 115"/>
              <a:gd name="T21" fmla="*/ 63 h 125"/>
              <a:gd name="T22" fmla="*/ 34 w 115"/>
              <a:gd name="T23" fmla="*/ 45 h 125"/>
              <a:gd name="T24" fmla="*/ 47 w 115"/>
              <a:gd name="T25" fmla="*/ 31 h 125"/>
              <a:gd name="T26" fmla="*/ 62 w 115"/>
              <a:gd name="T27" fmla="*/ 29 h 125"/>
              <a:gd name="T28" fmla="*/ 71 w 115"/>
              <a:gd name="T29" fmla="*/ 35 h 125"/>
              <a:gd name="T30" fmla="*/ 76 w 115"/>
              <a:gd name="T31" fmla="*/ 32 h 125"/>
              <a:gd name="T32" fmla="*/ 81 w 115"/>
              <a:gd name="T33" fmla="*/ 30 h 125"/>
              <a:gd name="T34" fmla="*/ 84 w 115"/>
              <a:gd name="T35" fmla="*/ 30 h 125"/>
              <a:gd name="T36" fmla="*/ 85 w 115"/>
              <a:gd name="T37" fmla="*/ 32 h 125"/>
              <a:gd name="T38" fmla="*/ 78 w 115"/>
              <a:gd name="T39" fmla="*/ 80 h 125"/>
              <a:gd name="T40" fmla="*/ 93 w 115"/>
              <a:gd name="T41" fmla="*/ 82 h 125"/>
              <a:gd name="T42" fmla="*/ 101 w 115"/>
              <a:gd name="T43" fmla="*/ 71 h 125"/>
              <a:gd name="T44" fmla="*/ 105 w 115"/>
              <a:gd name="T45" fmla="*/ 53 h 125"/>
              <a:gd name="T46" fmla="*/ 103 w 115"/>
              <a:gd name="T47" fmla="*/ 31 h 125"/>
              <a:gd name="T48" fmla="*/ 84 w 115"/>
              <a:gd name="T49" fmla="*/ 11 h 125"/>
              <a:gd name="T50" fmla="*/ 47 w 115"/>
              <a:gd name="T51" fmla="*/ 10 h 125"/>
              <a:gd name="T52" fmla="*/ 23 w 115"/>
              <a:gd name="T53" fmla="*/ 26 h 125"/>
              <a:gd name="T54" fmla="*/ 13 w 115"/>
              <a:gd name="T55" fmla="*/ 48 h 125"/>
              <a:gd name="T56" fmla="*/ 10 w 115"/>
              <a:gd name="T57" fmla="*/ 68 h 125"/>
              <a:gd name="T58" fmla="*/ 12 w 115"/>
              <a:gd name="T59" fmla="*/ 91 h 125"/>
              <a:gd name="T60" fmla="*/ 33 w 115"/>
              <a:gd name="T61" fmla="*/ 113 h 125"/>
              <a:gd name="T62" fmla="*/ 65 w 115"/>
              <a:gd name="T63" fmla="*/ 116 h 125"/>
              <a:gd name="T64" fmla="*/ 79 w 115"/>
              <a:gd name="T65" fmla="*/ 113 h 125"/>
              <a:gd name="T66" fmla="*/ 82 w 115"/>
              <a:gd name="T67" fmla="*/ 113 h 125"/>
              <a:gd name="T68" fmla="*/ 83 w 115"/>
              <a:gd name="T69" fmla="*/ 115 h 125"/>
              <a:gd name="T70" fmla="*/ 83 w 115"/>
              <a:gd name="T71" fmla="*/ 118 h 125"/>
              <a:gd name="T72" fmla="*/ 82 w 115"/>
              <a:gd name="T73" fmla="*/ 119 h 125"/>
              <a:gd name="T74" fmla="*/ 79 w 115"/>
              <a:gd name="T75" fmla="*/ 121 h 125"/>
              <a:gd name="T76" fmla="*/ 65 w 115"/>
              <a:gd name="T77" fmla="*/ 124 h 125"/>
              <a:gd name="T78" fmla="*/ 28 w 115"/>
              <a:gd name="T79" fmla="*/ 121 h 125"/>
              <a:gd name="T80" fmla="*/ 3 w 115"/>
              <a:gd name="T81" fmla="*/ 95 h 125"/>
              <a:gd name="T82" fmla="*/ 0 w 115"/>
              <a:gd name="T83" fmla="*/ 68 h 125"/>
              <a:gd name="T84" fmla="*/ 4 w 115"/>
              <a:gd name="T85" fmla="*/ 45 h 125"/>
              <a:gd name="T86" fmla="*/ 17 w 115"/>
              <a:gd name="T87" fmla="*/ 20 h 125"/>
              <a:gd name="T88" fmla="*/ 45 w 115"/>
              <a:gd name="T89" fmla="*/ 3 h 125"/>
              <a:gd name="T90" fmla="*/ 88 w 115"/>
              <a:gd name="T91" fmla="*/ 3 h 125"/>
              <a:gd name="T92" fmla="*/ 112 w 115"/>
              <a:gd name="T93" fmla="*/ 26 h 125"/>
              <a:gd name="T94" fmla="*/ 72 w 115"/>
              <a:gd name="T95" fmla="*/ 48 h 125"/>
              <a:gd name="T96" fmla="*/ 57 w 115"/>
              <a:gd name="T97" fmla="*/ 37 h 125"/>
              <a:gd name="T98" fmla="*/ 45 w 115"/>
              <a:gd name="T99" fmla="*/ 43 h 125"/>
              <a:gd name="T100" fmla="*/ 39 w 115"/>
              <a:gd name="T101" fmla="*/ 57 h 125"/>
              <a:gd name="T102" fmla="*/ 37 w 115"/>
              <a:gd name="T103" fmla="*/ 70 h 125"/>
              <a:gd name="T104" fmla="*/ 48 w 115"/>
              <a:gd name="T105" fmla="*/ 84 h 125"/>
              <a:gd name="T106" fmla="*/ 57 w 115"/>
              <a:gd name="T107" fmla="*/ 81 h 125"/>
              <a:gd name="T108" fmla="*/ 68 w 115"/>
              <a:gd name="T109"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5" h="125">
                <a:moveTo>
                  <a:pt x="115" y="44"/>
                </a:moveTo>
                <a:cubicBezTo>
                  <a:pt x="115" y="48"/>
                  <a:pt x="115" y="51"/>
                  <a:pt x="114" y="55"/>
                </a:cubicBezTo>
                <a:cubicBezTo>
                  <a:pt x="114" y="59"/>
                  <a:pt x="113" y="62"/>
                  <a:pt x="112" y="66"/>
                </a:cubicBezTo>
                <a:cubicBezTo>
                  <a:pt x="111" y="69"/>
                  <a:pt x="110" y="73"/>
                  <a:pt x="108" y="76"/>
                </a:cubicBezTo>
                <a:cubicBezTo>
                  <a:pt x="107" y="79"/>
                  <a:pt x="105" y="82"/>
                  <a:pt x="103" y="84"/>
                </a:cubicBezTo>
                <a:cubicBezTo>
                  <a:pt x="100" y="87"/>
                  <a:pt x="98" y="88"/>
                  <a:pt x="95" y="90"/>
                </a:cubicBezTo>
                <a:cubicBezTo>
                  <a:pt x="92" y="91"/>
                  <a:pt x="88" y="92"/>
                  <a:pt x="84" y="92"/>
                </a:cubicBezTo>
                <a:cubicBezTo>
                  <a:pt x="82" y="92"/>
                  <a:pt x="80" y="92"/>
                  <a:pt x="79" y="91"/>
                </a:cubicBezTo>
                <a:cubicBezTo>
                  <a:pt x="77" y="91"/>
                  <a:pt x="75" y="90"/>
                  <a:pt x="74" y="89"/>
                </a:cubicBezTo>
                <a:cubicBezTo>
                  <a:pt x="73" y="88"/>
                  <a:pt x="72" y="87"/>
                  <a:pt x="71" y="85"/>
                </a:cubicBezTo>
                <a:cubicBezTo>
                  <a:pt x="70" y="84"/>
                  <a:pt x="69" y="82"/>
                  <a:pt x="69" y="80"/>
                </a:cubicBezTo>
                <a:cubicBezTo>
                  <a:pt x="67" y="82"/>
                  <a:pt x="65" y="84"/>
                  <a:pt x="63" y="85"/>
                </a:cubicBezTo>
                <a:cubicBezTo>
                  <a:pt x="61" y="87"/>
                  <a:pt x="59" y="88"/>
                  <a:pt x="57" y="89"/>
                </a:cubicBezTo>
                <a:cubicBezTo>
                  <a:pt x="55" y="90"/>
                  <a:pt x="53" y="91"/>
                  <a:pt x="51" y="91"/>
                </a:cubicBezTo>
                <a:cubicBezTo>
                  <a:pt x="49" y="92"/>
                  <a:pt x="48" y="92"/>
                  <a:pt x="46" y="92"/>
                </a:cubicBezTo>
                <a:cubicBezTo>
                  <a:pt x="44" y="92"/>
                  <a:pt x="42" y="92"/>
                  <a:pt x="40" y="91"/>
                </a:cubicBezTo>
                <a:cubicBezTo>
                  <a:pt x="38" y="91"/>
                  <a:pt x="37" y="90"/>
                  <a:pt x="36" y="90"/>
                </a:cubicBezTo>
                <a:cubicBezTo>
                  <a:pt x="34" y="89"/>
                  <a:pt x="33" y="88"/>
                  <a:pt x="32" y="87"/>
                </a:cubicBezTo>
                <a:cubicBezTo>
                  <a:pt x="31" y="85"/>
                  <a:pt x="30" y="84"/>
                  <a:pt x="30" y="82"/>
                </a:cubicBezTo>
                <a:cubicBezTo>
                  <a:pt x="29" y="81"/>
                  <a:pt x="29" y="79"/>
                  <a:pt x="28" y="77"/>
                </a:cubicBezTo>
                <a:cubicBezTo>
                  <a:pt x="28" y="75"/>
                  <a:pt x="28" y="73"/>
                  <a:pt x="28" y="71"/>
                </a:cubicBezTo>
                <a:cubicBezTo>
                  <a:pt x="28" y="69"/>
                  <a:pt x="28" y="66"/>
                  <a:pt x="28" y="63"/>
                </a:cubicBezTo>
                <a:cubicBezTo>
                  <a:pt x="29" y="60"/>
                  <a:pt x="29" y="57"/>
                  <a:pt x="30" y="54"/>
                </a:cubicBezTo>
                <a:cubicBezTo>
                  <a:pt x="31" y="51"/>
                  <a:pt x="32" y="48"/>
                  <a:pt x="34" y="45"/>
                </a:cubicBezTo>
                <a:cubicBezTo>
                  <a:pt x="35" y="42"/>
                  <a:pt x="37" y="39"/>
                  <a:pt x="39" y="37"/>
                </a:cubicBezTo>
                <a:cubicBezTo>
                  <a:pt x="41" y="34"/>
                  <a:pt x="44" y="32"/>
                  <a:pt x="47" y="31"/>
                </a:cubicBezTo>
                <a:cubicBezTo>
                  <a:pt x="50" y="29"/>
                  <a:pt x="53" y="29"/>
                  <a:pt x="57" y="29"/>
                </a:cubicBezTo>
                <a:cubicBezTo>
                  <a:pt x="59" y="29"/>
                  <a:pt x="61" y="29"/>
                  <a:pt x="62" y="29"/>
                </a:cubicBezTo>
                <a:cubicBezTo>
                  <a:pt x="64" y="30"/>
                  <a:pt x="65" y="30"/>
                  <a:pt x="67" y="31"/>
                </a:cubicBezTo>
                <a:cubicBezTo>
                  <a:pt x="68" y="32"/>
                  <a:pt x="70" y="33"/>
                  <a:pt x="71" y="35"/>
                </a:cubicBezTo>
                <a:cubicBezTo>
                  <a:pt x="72" y="36"/>
                  <a:pt x="74" y="37"/>
                  <a:pt x="75" y="39"/>
                </a:cubicBezTo>
                <a:cubicBezTo>
                  <a:pt x="76" y="32"/>
                  <a:pt x="76" y="32"/>
                  <a:pt x="76" y="32"/>
                </a:cubicBezTo>
                <a:cubicBezTo>
                  <a:pt x="77" y="31"/>
                  <a:pt x="77" y="30"/>
                  <a:pt x="78" y="30"/>
                </a:cubicBezTo>
                <a:cubicBezTo>
                  <a:pt x="78" y="30"/>
                  <a:pt x="79" y="30"/>
                  <a:pt x="81" y="30"/>
                </a:cubicBezTo>
                <a:cubicBezTo>
                  <a:pt x="82" y="30"/>
                  <a:pt x="82" y="30"/>
                  <a:pt x="83" y="30"/>
                </a:cubicBezTo>
                <a:cubicBezTo>
                  <a:pt x="83" y="30"/>
                  <a:pt x="84" y="30"/>
                  <a:pt x="84" y="30"/>
                </a:cubicBezTo>
                <a:cubicBezTo>
                  <a:pt x="84" y="30"/>
                  <a:pt x="84" y="30"/>
                  <a:pt x="84" y="31"/>
                </a:cubicBezTo>
                <a:cubicBezTo>
                  <a:pt x="85" y="31"/>
                  <a:pt x="85" y="31"/>
                  <a:pt x="85" y="32"/>
                </a:cubicBezTo>
                <a:cubicBezTo>
                  <a:pt x="77" y="69"/>
                  <a:pt x="77" y="69"/>
                  <a:pt x="77" y="69"/>
                </a:cubicBezTo>
                <a:cubicBezTo>
                  <a:pt x="76" y="74"/>
                  <a:pt x="77" y="78"/>
                  <a:pt x="78" y="80"/>
                </a:cubicBezTo>
                <a:cubicBezTo>
                  <a:pt x="79" y="83"/>
                  <a:pt x="82" y="84"/>
                  <a:pt x="86" y="84"/>
                </a:cubicBezTo>
                <a:cubicBezTo>
                  <a:pt x="89" y="84"/>
                  <a:pt x="91" y="83"/>
                  <a:pt x="93" y="82"/>
                </a:cubicBezTo>
                <a:cubicBezTo>
                  <a:pt x="94" y="81"/>
                  <a:pt x="96" y="79"/>
                  <a:pt x="97" y="77"/>
                </a:cubicBezTo>
                <a:cubicBezTo>
                  <a:pt x="99" y="75"/>
                  <a:pt x="100" y="73"/>
                  <a:pt x="101" y="71"/>
                </a:cubicBezTo>
                <a:cubicBezTo>
                  <a:pt x="102" y="68"/>
                  <a:pt x="103" y="65"/>
                  <a:pt x="104" y="62"/>
                </a:cubicBezTo>
                <a:cubicBezTo>
                  <a:pt x="104" y="59"/>
                  <a:pt x="105" y="56"/>
                  <a:pt x="105" y="53"/>
                </a:cubicBezTo>
                <a:cubicBezTo>
                  <a:pt x="105" y="50"/>
                  <a:pt x="105" y="47"/>
                  <a:pt x="105" y="44"/>
                </a:cubicBezTo>
                <a:cubicBezTo>
                  <a:pt x="105" y="40"/>
                  <a:pt x="105" y="35"/>
                  <a:pt x="103" y="31"/>
                </a:cubicBezTo>
                <a:cubicBezTo>
                  <a:pt x="102" y="26"/>
                  <a:pt x="100" y="22"/>
                  <a:pt x="97" y="19"/>
                </a:cubicBezTo>
                <a:cubicBezTo>
                  <a:pt x="94" y="16"/>
                  <a:pt x="90" y="13"/>
                  <a:pt x="84" y="11"/>
                </a:cubicBezTo>
                <a:cubicBezTo>
                  <a:pt x="79" y="9"/>
                  <a:pt x="73" y="8"/>
                  <a:pt x="65" y="8"/>
                </a:cubicBezTo>
                <a:cubicBezTo>
                  <a:pt x="58" y="8"/>
                  <a:pt x="52" y="9"/>
                  <a:pt x="47" y="10"/>
                </a:cubicBezTo>
                <a:cubicBezTo>
                  <a:pt x="42" y="12"/>
                  <a:pt x="37" y="14"/>
                  <a:pt x="33" y="17"/>
                </a:cubicBezTo>
                <a:cubicBezTo>
                  <a:pt x="29" y="19"/>
                  <a:pt x="26" y="22"/>
                  <a:pt x="23" y="26"/>
                </a:cubicBezTo>
                <a:cubicBezTo>
                  <a:pt x="21" y="29"/>
                  <a:pt x="18" y="33"/>
                  <a:pt x="17" y="37"/>
                </a:cubicBezTo>
                <a:cubicBezTo>
                  <a:pt x="15" y="40"/>
                  <a:pt x="14" y="44"/>
                  <a:pt x="13" y="48"/>
                </a:cubicBezTo>
                <a:cubicBezTo>
                  <a:pt x="12" y="52"/>
                  <a:pt x="11" y="56"/>
                  <a:pt x="10" y="59"/>
                </a:cubicBezTo>
                <a:cubicBezTo>
                  <a:pt x="10" y="62"/>
                  <a:pt x="10" y="65"/>
                  <a:pt x="10" y="68"/>
                </a:cubicBezTo>
                <a:cubicBezTo>
                  <a:pt x="9" y="71"/>
                  <a:pt x="9" y="73"/>
                  <a:pt x="9" y="75"/>
                </a:cubicBezTo>
                <a:cubicBezTo>
                  <a:pt x="9" y="80"/>
                  <a:pt x="10" y="86"/>
                  <a:pt x="12" y="91"/>
                </a:cubicBezTo>
                <a:cubicBezTo>
                  <a:pt x="13" y="96"/>
                  <a:pt x="15" y="101"/>
                  <a:pt x="19" y="104"/>
                </a:cubicBezTo>
                <a:cubicBezTo>
                  <a:pt x="22" y="108"/>
                  <a:pt x="27" y="111"/>
                  <a:pt x="33" y="113"/>
                </a:cubicBezTo>
                <a:cubicBezTo>
                  <a:pt x="39" y="115"/>
                  <a:pt x="46" y="117"/>
                  <a:pt x="55" y="117"/>
                </a:cubicBezTo>
                <a:cubicBezTo>
                  <a:pt x="59" y="117"/>
                  <a:pt x="62" y="116"/>
                  <a:pt x="65" y="116"/>
                </a:cubicBezTo>
                <a:cubicBezTo>
                  <a:pt x="68" y="115"/>
                  <a:pt x="71" y="115"/>
                  <a:pt x="73" y="115"/>
                </a:cubicBezTo>
                <a:cubicBezTo>
                  <a:pt x="75" y="114"/>
                  <a:pt x="77" y="114"/>
                  <a:pt x="79" y="113"/>
                </a:cubicBezTo>
                <a:cubicBezTo>
                  <a:pt x="80" y="113"/>
                  <a:pt x="81" y="113"/>
                  <a:pt x="81" y="113"/>
                </a:cubicBezTo>
                <a:cubicBezTo>
                  <a:pt x="82" y="113"/>
                  <a:pt x="82" y="113"/>
                  <a:pt x="82" y="113"/>
                </a:cubicBezTo>
                <a:cubicBezTo>
                  <a:pt x="82" y="113"/>
                  <a:pt x="83" y="113"/>
                  <a:pt x="83" y="113"/>
                </a:cubicBezTo>
                <a:cubicBezTo>
                  <a:pt x="83" y="114"/>
                  <a:pt x="83" y="114"/>
                  <a:pt x="83" y="115"/>
                </a:cubicBezTo>
                <a:cubicBezTo>
                  <a:pt x="83" y="115"/>
                  <a:pt x="83" y="116"/>
                  <a:pt x="83" y="116"/>
                </a:cubicBezTo>
                <a:cubicBezTo>
                  <a:pt x="83" y="117"/>
                  <a:pt x="83" y="117"/>
                  <a:pt x="83" y="118"/>
                </a:cubicBezTo>
                <a:cubicBezTo>
                  <a:pt x="83" y="118"/>
                  <a:pt x="83" y="118"/>
                  <a:pt x="83" y="118"/>
                </a:cubicBezTo>
                <a:cubicBezTo>
                  <a:pt x="83" y="119"/>
                  <a:pt x="83" y="119"/>
                  <a:pt x="82" y="119"/>
                </a:cubicBezTo>
                <a:cubicBezTo>
                  <a:pt x="82" y="120"/>
                  <a:pt x="82" y="120"/>
                  <a:pt x="82" y="120"/>
                </a:cubicBezTo>
                <a:cubicBezTo>
                  <a:pt x="81" y="120"/>
                  <a:pt x="81" y="121"/>
                  <a:pt x="79" y="121"/>
                </a:cubicBezTo>
                <a:cubicBezTo>
                  <a:pt x="78" y="122"/>
                  <a:pt x="76" y="122"/>
                  <a:pt x="73" y="123"/>
                </a:cubicBezTo>
                <a:cubicBezTo>
                  <a:pt x="71" y="123"/>
                  <a:pt x="68" y="124"/>
                  <a:pt x="65" y="124"/>
                </a:cubicBezTo>
                <a:cubicBezTo>
                  <a:pt x="61" y="125"/>
                  <a:pt x="58" y="125"/>
                  <a:pt x="54" y="125"/>
                </a:cubicBezTo>
                <a:cubicBezTo>
                  <a:pt x="44" y="125"/>
                  <a:pt x="35" y="124"/>
                  <a:pt x="28" y="121"/>
                </a:cubicBezTo>
                <a:cubicBezTo>
                  <a:pt x="22" y="119"/>
                  <a:pt x="16" y="115"/>
                  <a:pt x="12" y="111"/>
                </a:cubicBezTo>
                <a:cubicBezTo>
                  <a:pt x="8" y="107"/>
                  <a:pt x="5" y="101"/>
                  <a:pt x="3" y="95"/>
                </a:cubicBezTo>
                <a:cubicBezTo>
                  <a:pt x="1" y="89"/>
                  <a:pt x="0" y="82"/>
                  <a:pt x="0" y="75"/>
                </a:cubicBezTo>
                <a:cubicBezTo>
                  <a:pt x="0" y="73"/>
                  <a:pt x="0" y="71"/>
                  <a:pt x="0" y="68"/>
                </a:cubicBezTo>
                <a:cubicBezTo>
                  <a:pt x="0" y="64"/>
                  <a:pt x="1" y="61"/>
                  <a:pt x="1" y="57"/>
                </a:cubicBezTo>
                <a:cubicBezTo>
                  <a:pt x="2" y="53"/>
                  <a:pt x="3" y="49"/>
                  <a:pt x="4" y="45"/>
                </a:cubicBezTo>
                <a:cubicBezTo>
                  <a:pt x="5" y="40"/>
                  <a:pt x="7" y="36"/>
                  <a:pt x="9" y="32"/>
                </a:cubicBezTo>
                <a:cubicBezTo>
                  <a:pt x="11" y="28"/>
                  <a:pt x="14" y="24"/>
                  <a:pt x="17" y="20"/>
                </a:cubicBezTo>
                <a:cubicBezTo>
                  <a:pt x="20" y="16"/>
                  <a:pt x="24" y="13"/>
                  <a:pt x="29" y="10"/>
                </a:cubicBezTo>
                <a:cubicBezTo>
                  <a:pt x="33" y="7"/>
                  <a:pt x="39" y="4"/>
                  <a:pt x="45" y="3"/>
                </a:cubicBezTo>
                <a:cubicBezTo>
                  <a:pt x="51" y="1"/>
                  <a:pt x="58" y="0"/>
                  <a:pt x="66" y="0"/>
                </a:cubicBezTo>
                <a:cubicBezTo>
                  <a:pt x="74" y="0"/>
                  <a:pt x="82" y="1"/>
                  <a:pt x="88" y="3"/>
                </a:cubicBezTo>
                <a:cubicBezTo>
                  <a:pt x="94" y="5"/>
                  <a:pt x="99" y="8"/>
                  <a:pt x="103" y="12"/>
                </a:cubicBezTo>
                <a:cubicBezTo>
                  <a:pt x="107" y="16"/>
                  <a:pt x="110" y="20"/>
                  <a:pt x="112" y="26"/>
                </a:cubicBezTo>
                <a:cubicBezTo>
                  <a:pt x="114" y="31"/>
                  <a:pt x="115" y="37"/>
                  <a:pt x="115" y="44"/>
                </a:cubicBezTo>
                <a:close/>
                <a:moveTo>
                  <a:pt x="72" y="48"/>
                </a:moveTo>
                <a:cubicBezTo>
                  <a:pt x="70" y="44"/>
                  <a:pt x="68" y="42"/>
                  <a:pt x="65" y="40"/>
                </a:cubicBezTo>
                <a:cubicBezTo>
                  <a:pt x="63" y="38"/>
                  <a:pt x="60" y="37"/>
                  <a:pt x="57" y="37"/>
                </a:cubicBezTo>
                <a:cubicBezTo>
                  <a:pt x="55" y="37"/>
                  <a:pt x="53" y="37"/>
                  <a:pt x="51" y="38"/>
                </a:cubicBezTo>
                <a:cubicBezTo>
                  <a:pt x="49" y="40"/>
                  <a:pt x="47" y="41"/>
                  <a:pt x="45" y="43"/>
                </a:cubicBezTo>
                <a:cubicBezTo>
                  <a:pt x="44" y="45"/>
                  <a:pt x="43" y="47"/>
                  <a:pt x="42" y="50"/>
                </a:cubicBezTo>
                <a:cubicBezTo>
                  <a:pt x="41" y="52"/>
                  <a:pt x="40" y="54"/>
                  <a:pt x="39" y="57"/>
                </a:cubicBezTo>
                <a:cubicBezTo>
                  <a:pt x="39" y="59"/>
                  <a:pt x="38" y="62"/>
                  <a:pt x="38" y="64"/>
                </a:cubicBezTo>
                <a:cubicBezTo>
                  <a:pt x="38" y="67"/>
                  <a:pt x="37" y="69"/>
                  <a:pt x="37" y="70"/>
                </a:cubicBezTo>
                <a:cubicBezTo>
                  <a:pt x="37" y="75"/>
                  <a:pt x="38" y="78"/>
                  <a:pt x="40" y="80"/>
                </a:cubicBezTo>
                <a:cubicBezTo>
                  <a:pt x="41" y="83"/>
                  <a:pt x="44" y="84"/>
                  <a:pt x="48" y="84"/>
                </a:cubicBezTo>
                <a:cubicBezTo>
                  <a:pt x="49" y="84"/>
                  <a:pt x="50" y="83"/>
                  <a:pt x="52" y="83"/>
                </a:cubicBezTo>
                <a:cubicBezTo>
                  <a:pt x="53" y="83"/>
                  <a:pt x="55" y="82"/>
                  <a:pt x="57" y="81"/>
                </a:cubicBezTo>
                <a:cubicBezTo>
                  <a:pt x="58" y="80"/>
                  <a:pt x="60" y="78"/>
                  <a:pt x="62" y="77"/>
                </a:cubicBezTo>
                <a:cubicBezTo>
                  <a:pt x="64" y="75"/>
                  <a:pt x="66" y="73"/>
                  <a:pt x="68" y="71"/>
                </a:cubicBezTo>
                <a:lnTo>
                  <a:pt x="72"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nvGrpSpPr>
          <p:cNvPr id="207" name="smart phone"/>
          <p:cNvGrpSpPr/>
          <p:nvPr/>
        </p:nvGrpSpPr>
        <p:grpSpPr>
          <a:xfrm>
            <a:off x="687513" y="2906976"/>
            <a:ext cx="280632" cy="493369"/>
            <a:chOff x="2414138" y="2698290"/>
            <a:chExt cx="280632" cy="493369"/>
          </a:xfrm>
        </p:grpSpPr>
        <p:sp>
          <p:nvSpPr>
            <p:cNvPr id="208" name="Freeform 83"/>
            <p:cNvSpPr>
              <a:spLocks/>
            </p:cNvSpPr>
            <p:nvPr/>
          </p:nvSpPr>
          <p:spPr bwMode="auto">
            <a:xfrm>
              <a:off x="2420173" y="2704325"/>
              <a:ext cx="268561" cy="481299"/>
            </a:xfrm>
            <a:custGeom>
              <a:avLst/>
              <a:gdLst>
                <a:gd name="T0" fmla="*/ 87 w 87"/>
                <a:gd name="T1" fmla="*/ 142 h 156"/>
                <a:gd name="T2" fmla="*/ 73 w 87"/>
                <a:gd name="T3" fmla="*/ 156 h 156"/>
                <a:gd name="T4" fmla="*/ 13 w 87"/>
                <a:gd name="T5" fmla="*/ 156 h 156"/>
                <a:gd name="T6" fmla="*/ 0 w 87"/>
                <a:gd name="T7" fmla="*/ 142 h 156"/>
                <a:gd name="T8" fmla="*/ 0 w 87"/>
                <a:gd name="T9" fmla="*/ 13 h 156"/>
                <a:gd name="T10" fmla="*/ 13 w 87"/>
                <a:gd name="T11" fmla="*/ 0 h 156"/>
                <a:gd name="T12" fmla="*/ 73 w 87"/>
                <a:gd name="T13" fmla="*/ 0 h 156"/>
                <a:gd name="T14" fmla="*/ 87 w 87"/>
                <a:gd name="T15" fmla="*/ 13 h 156"/>
                <a:gd name="T16" fmla="*/ 87 w 87"/>
                <a:gd name="T17" fmla="*/ 142 h 156"/>
                <a:gd name="T18" fmla="*/ 87 w 87"/>
                <a:gd name="T19" fmla="*/ 14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56">
                  <a:moveTo>
                    <a:pt x="87" y="142"/>
                  </a:moveTo>
                  <a:cubicBezTo>
                    <a:pt x="87" y="149"/>
                    <a:pt x="80" y="156"/>
                    <a:pt x="73" y="156"/>
                  </a:cubicBezTo>
                  <a:cubicBezTo>
                    <a:pt x="13" y="156"/>
                    <a:pt x="13" y="156"/>
                    <a:pt x="13" y="156"/>
                  </a:cubicBezTo>
                  <a:cubicBezTo>
                    <a:pt x="7" y="156"/>
                    <a:pt x="0" y="149"/>
                    <a:pt x="0" y="142"/>
                  </a:cubicBezTo>
                  <a:cubicBezTo>
                    <a:pt x="0" y="13"/>
                    <a:pt x="0" y="13"/>
                    <a:pt x="0" y="13"/>
                  </a:cubicBezTo>
                  <a:cubicBezTo>
                    <a:pt x="0" y="5"/>
                    <a:pt x="7" y="0"/>
                    <a:pt x="13" y="0"/>
                  </a:cubicBezTo>
                  <a:cubicBezTo>
                    <a:pt x="73" y="0"/>
                    <a:pt x="73" y="0"/>
                    <a:pt x="73" y="0"/>
                  </a:cubicBezTo>
                  <a:cubicBezTo>
                    <a:pt x="80" y="0"/>
                    <a:pt x="87" y="5"/>
                    <a:pt x="87" y="13"/>
                  </a:cubicBezTo>
                  <a:cubicBezTo>
                    <a:pt x="87" y="142"/>
                    <a:pt x="87" y="142"/>
                    <a:pt x="87" y="142"/>
                  </a:cubicBezTo>
                  <a:cubicBezTo>
                    <a:pt x="87" y="142"/>
                    <a:pt x="87" y="142"/>
                    <a:pt x="87" y="142"/>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09" name="Freeform 84"/>
            <p:cNvSpPr>
              <a:spLocks noEditPoints="1"/>
            </p:cNvSpPr>
            <p:nvPr/>
          </p:nvSpPr>
          <p:spPr bwMode="auto">
            <a:xfrm>
              <a:off x="2414138" y="2698290"/>
              <a:ext cx="280632" cy="493369"/>
            </a:xfrm>
            <a:custGeom>
              <a:avLst/>
              <a:gdLst>
                <a:gd name="T0" fmla="*/ 75 w 91"/>
                <a:gd name="T1" fmla="*/ 160 h 160"/>
                <a:gd name="T2" fmla="*/ 15 w 91"/>
                <a:gd name="T3" fmla="*/ 160 h 160"/>
                <a:gd name="T4" fmla="*/ 0 w 91"/>
                <a:gd name="T5" fmla="*/ 144 h 160"/>
                <a:gd name="T6" fmla="*/ 0 w 91"/>
                <a:gd name="T7" fmla="*/ 15 h 160"/>
                <a:gd name="T8" fmla="*/ 15 w 91"/>
                <a:gd name="T9" fmla="*/ 0 h 160"/>
                <a:gd name="T10" fmla="*/ 75 w 91"/>
                <a:gd name="T11" fmla="*/ 0 h 160"/>
                <a:gd name="T12" fmla="*/ 91 w 91"/>
                <a:gd name="T13" fmla="*/ 15 h 160"/>
                <a:gd name="T14" fmla="*/ 91 w 91"/>
                <a:gd name="T15" fmla="*/ 144 h 160"/>
                <a:gd name="T16" fmla="*/ 75 w 91"/>
                <a:gd name="T17" fmla="*/ 160 h 160"/>
                <a:gd name="T18" fmla="*/ 15 w 91"/>
                <a:gd name="T19" fmla="*/ 4 h 160"/>
                <a:gd name="T20" fmla="*/ 4 w 91"/>
                <a:gd name="T21" fmla="*/ 15 h 160"/>
                <a:gd name="T22" fmla="*/ 4 w 91"/>
                <a:gd name="T23" fmla="*/ 144 h 160"/>
                <a:gd name="T24" fmla="*/ 15 w 91"/>
                <a:gd name="T25" fmla="*/ 156 h 160"/>
                <a:gd name="T26" fmla="*/ 75 w 91"/>
                <a:gd name="T27" fmla="*/ 156 h 160"/>
                <a:gd name="T28" fmla="*/ 86 w 91"/>
                <a:gd name="T29" fmla="*/ 144 h 160"/>
                <a:gd name="T30" fmla="*/ 86 w 91"/>
                <a:gd name="T31" fmla="*/ 15 h 160"/>
                <a:gd name="T32" fmla="*/ 75 w 91"/>
                <a:gd name="T33" fmla="*/ 4 h 160"/>
                <a:gd name="T34" fmla="*/ 15 w 91"/>
                <a:gd name="T35" fmla="*/ 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160">
                  <a:moveTo>
                    <a:pt x="75" y="160"/>
                  </a:moveTo>
                  <a:cubicBezTo>
                    <a:pt x="15" y="160"/>
                    <a:pt x="15" y="160"/>
                    <a:pt x="15" y="160"/>
                  </a:cubicBezTo>
                  <a:cubicBezTo>
                    <a:pt x="8" y="160"/>
                    <a:pt x="0" y="152"/>
                    <a:pt x="0" y="144"/>
                  </a:cubicBezTo>
                  <a:cubicBezTo>
                    <a:pt x="0" y="15"/>
                    <a:pt x="0" y="15"/>
                    <a:pt x="0" y="15"/>
                  </a:cubicBezTo>
                  <a:cubicBezTo>
                    <a:pt x="0" y="6"/>
                    <a:pt x="8" y="0"/>
                    <a:pt x="15" y="0"/>
                  </a:cubicBezTo>
                  <a:cubicBezTo>
                    <a:pt x="75" y="0"/>
                    <a:pt x="75" y="0"/>
                    <a:pt x="75" y="0"/>
                  </a:cubicBezTo>
                  <a:cubicBezTo>
                    <a:pt x="83" y="0"/>
                    <a:pt x="91" y="6"/>
                    <a:pt x="91" y="15"/>
                  </a:cubicBezTo>
                  <a:cubicBezTo>
                    <a:pt x="91" y="144"/>
                    <a:pt x="91" y="144"/>
                    <a:pt x="91" y="144"/>
                  </a:cubicBezTo>
                  <a:cubicBezTo>
                    <a:pt x="91" y="152"/>
                    <a:pt x="83" y="160"/>
                    <a:pt x="75" y="160"/>
                  </a:cubicBezTo>
                  <a:close/>
                  <a:moveTo>
                    <a:pt x="15" y="4"/>
                  </a:moveTo>
                  <a:cubicBezTo>
                    <a:pt x="10" y="4"/>
                    <a:pt x="4" y="8"/>
                    <a:pt x="4" y="15"/>
                  </a:cubicBezTo>
                  <a:cubicBezTo>
                    <a:pt x="4" y="144"/>
                    <a:pt x="4" y="144"/>
                    <a:pt x="4" y="144"/>
                  </a:cubicBezTo>
                  <a:cubicBezTo>
                    <a:pt x="4" y="150"/>
                    <a:pt x="10" y="156"/>
                    <a:pt x="15" y="156"/>
                  </a:cubicBezTo>
                  <a:cubicBezTo>
                    <a:pt x="75" y="156"/>
                    <a:pt x="75" y="156"/>
                    <a:pt x="75" y="156"/>
                  </a:cubicBezTo>
                  <a:cubicBezTo>
                    <a:pt x="81" y="156"/>
                    <a:pt x="86" y="150"/>
                    <a:pt x="86" y="144"/>
                  </a:cubicBezTo>
                  <a:cubicBezTo>
                    <a:pt x="86" y="15"/>
                    <a:pt x="86" y="15"/>
                    <a:pt x="86" y="15"/>
                  </a:cubicBezTo>
                  <a:cubicBezTo>
                    <a:pt x="86" y="8"/>
                    <a:pt x="81" y="4"/>
                    <a:pt x="75" y="4"/>
                  </a:cubicBezTo>
                  <a:lnTo>
                    <a:pt x="15"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0" name="Freeform 85"/>
            <p:cNvSpPr>
              <a:spLocks/>
            </p:cNvSpPr>
            <p:nvPr/>
          </p:nvSpPr>
          <p:spPr bwMode="auto">
            <a:xfrm>
              <a:off x="2460910" y="2760150"/>
              <a:ext cx="187088" cy="324387"/>
            </a:xfrm>
            <a:custGeom>
              <a:avLst/>
              <a:gdLst>
                <a:gd name="T0" fmla="*/ 0 w 124"/>
                <a:gd name="T1" fmla="*/ 0 h 215"/>
                <a:gd name="T2" fmla="*/ 124 w 124"/>
                <a:gd name="T3" fmla="*/ 0 h 215"/>
                <a:gd name="T4" fmla="*/ 124 w 124"/>
                <a:gd name="T5" fmla="*/ 215 h 215"/>
                <a:gd name="T6" fmla="*/ 0 w 124"/>
                <a:gd name="T7" fmla="*/ 215 h 215"/>
                <a:gd name="T8" fmla="*/ 0 w 124"/>
                <a:gd name="T9" fmla="*/ 0 h 215"/>
                <a:gd name="T10" fmla="*/ 0 w 124"/>
                <a:gd name="T11" fmla="*/ 0 h 215"/>
              </a:gdLst>
              <a:ahLst/>
              <a:cxnLst>
                <a:cxn ang="0">
                  <a:pos x="T0" y="T1"/>
                </a:cxn>
                <a:cxn ang="0">
                  <a:pos x="T2" y="T3"/>
                </a:cxn>
                <a:cxn ang="0">
                  <a:pos x="T4" y="T5"/>
                </a:cxn>
                <a:cxn ang="0">
                  <a:pos x="T6" y="T7"/>
                </a:cxn>
                <a:cxn ang="0">
                  <a:pos x="T8" y="T9"/>
                </a:cxn>
                <a:cxn ang="0">
                  <a:pos x="T10" y="T11"/>
                </a:cxn>
              </a:cxnLst>
              <a:rect l="0" t="0" r="r" b="b"/>
              <a:pathLst>
                <a:path w="124" h="215">
                  <a:moveTo>
                    <a:pt x="0" y="0"/>
                  </a:moveTo>
                  <a:lnTo>
                    <a:pt x="124" y="0"/>
                  </a:lnTo>
                  <a:lnTo>
                    <a:pt x="124" y="215"/>
                  </a:lnTo>
                  <a:lnTo>
                    <a:pt x="0" y="215"/>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1" name="Freeform 86"/>
            <p:cNvSpPr>
              <a:spLocks noEditPoints="1"/>
            </p:cNvSpPr>
            <p:nvPr/>
          </p:nvSpPr>
          <p:spPr bwMode="auto">
            <a:xfrm>
              <a:off x="2454875" y="2754115"/>
              <a:ext cx="196140" cy="333439"/>
            </a:xfrm>
            <a:custGeom>
              <a:avLst/>
              <a:gdLst>
                <a:gd name="T0" fmla="*/ 63 w 64"/>
                <a:gd name="T1" fmla="*/ 108 h 108"/>
                <a:gd name="T2" fmla="*/ 2 w 64"/>
                <a:gd name="T3" fmla="*/ 108 h 108"/>
                <a:gd name="T4" fmla="*/ 0 w 64"/>
                <a:gd name="T5" fmla="*/ 107 h 108"/>
                <a:gd name="T6" fmla="*/ 0 w 64"/>
                <a:gd name="T7" fmla="*/ 2 h 108"/>
                <a:gd name="T8" fmla="*/ 2 w 64"/>
                <a:gd name="T9" fmla="*/ 0 h 108"/>
                <a:gd name="T10" fmla="*/ 63 w 64"/>
                <a:gd name="T11" fmla="*/ 0 h 108"/>
                <a:gd name="T12" fmla="*/ 64 w 64"/>
                <a:gd name="T13" fmla="*/ 2 h 108"/>
                <a:gd name="T14" fmla="*/ 64 w 64"/>
                <a:gd name="T15" fmla="*/ 107 h 108"/>
                <a:gd name="T16" fmla="*/ 63 w 64"/>
                <a:gd name="T17" fmla="*/ 108 h 108"/>
                <a:gd name="T18" fmla="*/ 3 w 64"/>
                <a:gd name="T19" fmla="*/ 105 h 108"/>
                <a:gd name="T20" fmla="*/ 62 w 64"/>
                <a:gd name="T21" fmla="*/ 105 h 108"/>
                <a:gd name="T22" fmla="*/ 62 w 64"/>
                <a:gd name="T23" fmla="*/ 3 h 108"/>
                <a:gd name="T24" fmla="*/ 3 w 64"/>
                <a:gd name="T25" fmla="*/ 3 h 108"/>
                <a:gd name="T26" fmla="*/ 3 w 64"/>
                <a:gd name="T27" fmla="*/ 10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108">
                  <a:moveTo>
                    <a:pt x="63" y="108"/>
                  </a:moveTo>
                  <a:cubicBezTo>
                    <a:pt x="2" y="108"/>
                    <a:pt x="2" y="108"/>
                    <a:pt x="2" y="108"/>
                  </a:cubicBezTo>
                  <a:cubicBezTo>
                    <a:pt x="1" y="108"/>
                    <a:pt x="0" y="107"/>
                    <a:pt x="0" y="107"/>
                  </a:cubicBezTo>
                  <a:cubicBezTo>
                    <a:pt x="0" y="2"/>
                    <a:pt x="0" y="2"/>
                    <a:pt x="0" y="2"/>
                  </a:cubicBezTo>
                  <a:cubicBezTo>
                    <a:pt x="0" y="1"/>
                    <a:pt x="1" y="0"/>
                    <a:pt x="2" y="0"/>
                  </a:cubicBezTo>
                  <a:cubicBezTo>
                    <a:pt x="63" y="0"/>
                    <a:pt x="63" y="0"/>
                    <a:pt x="63" y="0"/>
                  </a:cubicBezTo>
                  <a:cubicBezTo>
                    <a:pt x="64" y="0"/>
                    <a:pt x="64" y="1"/>
                    <a:pt x="64" y="2"/>
                  </a:cubicBezTo>
                  <a:cubicBezTo>
                    <a:pt x="64" y="107"/>
                    <a:pt x="64" y="107"/>
                    <a:pt x="64" y="107"/>
                  </a:cubicBezTo>
                  <a:cubicBezTo>
                    <a:pt x="64" y="107"/>
                    <a:pt x="64" y="108"/>
                    <a:pt x="63" y="108"/>
                  </a:cubicBezTo>
                  <a:close/>
                  <a:moveTo>
                    <a:pt x="3" y="105"/>
                  </a:moveTo>
                  <a:cubicBezTo>
                    <a:pt x="62" y="105"/>
                    <a:pt x="62" y="105"/>
                    <a:pt x="62" y="105"/>
                  </a:cubicBezTo>
                  <a:cubicBezTo>
                    <a:pt x="62" y="3"/>
                    <a:pt x="62" y="3"/>
                    <a:pt x="62" y="3"/>
                  </a:cubicBezTo>
                  <a:cubicBezTo>
                    <a:pt x="3" y="3"/>
                    <a:pt x="3" y="3"/>
                    <a:pt x="3" y="3"/>
                  </a:cubicBezTo>
                  <a:lnTo>
                    <a:pt x="3"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2" name="Oval 87"/>
            <p:cNvSpPr>
              <a:spLocks noChangeArrowheads="1"/>
            </p:cNvSpPr>
            <p:nvPr/>
          </p:nvSpPr>
          <p:spPr bwMode="auto">
            <a:xfrm>
              <a:off x="2531823" y="3105659"/>
              <a:ext cx="45263" cy="4979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grpSp>
        <p:nvGrpSpPr>
          <p:cNvPr id="213" name="envelope"/>
          <p:cNvGrpSpPr/>
          <p:nvPr/>
        </p:nvGrpSpPr>
        <p:grpSpPr>
          <a:xfrm>
            <a:off x="1063197" y="2383433"/>
            <a:ext cx="488842" cy="381720"/>
            <a:chOff x="2789822" y="2174747"/>
            <a:chExt cx="488842" cy="381720"/>
          </a:xfrm>
        </p:grpSpPr>
        <p:sp>
          <p:nvSpPr>
            <p:cNvPr id="214" name="Freeform 88"/>
            <p:cNvSpPr>
              <a:spLocks/>
            </p:cNvSpPr>
            <p:nvPr/>
          </p:nvSpPr>
          <p:spPr bwMode="auto">
            <a:xfrm>
              <a:off x="2803402" y="2183799"/>
              <a:ext cx="464702" cy="360597"/>
            </a:xfrm>
            <a:custGeom>
              <a:avLst/>
              <a:gdLst>
                <a:gd name="T0" fmla="*/ 140 w 151"/>
                <a:gd name="T1" fmla="*/ 0 h 117"/>
                <a:gd name="T2" fmla="*/ 151 w 151"/>
                <a:gd name="T3" fmla="*/ 11 h 117"/>
                <a:gd name="T4" fmla="*/ 151 w 151"/>
                <a:gd name="T5" fmla="*/ 107 h 117"/>
                <a:gd name="T6" fmla="*/ 140 w 151"/>
                <a:gd name="T7" fmla="*/ 117 h 117"/>
                <a:gd name="T8" fmla="*/ 10 w 151"/>
                <a:gd name="T9" fmla="*/ 117 h 117"/>
                <a:gd name="T10" fmla="*/ 0 w 151"/>
                <a:gd name="T11" fmla="*/ 107 h 117"/>
                <a:gd name="T12" fmla="*/ 0 w 151"/>
                <a:gd name="T13" fmla="*/ 11 h 117"/>
                <a:gd name="T14" fmla="*/ 10 w 151"/>
                <a:gd name="T15" fmla="*/ 0 h 117"/>
                <a:gd name="T16" fmla="*/ 140 w 151"/>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17">
                  <a:moveTo>
                    <a:pt x="140" y="0"/>
                  </a:moveTo>
                  <a:cubicBezTo>
                    <a:pt x="146" y="0"/>
                    <a:pt x="151" y="5"/>
                    <a:pt x="151" y="11"/>
                  </a:cubicBezTo>
                  <a:cubicBezTo>
                    <a:pt x="151" y="107"/>
                    <a:pt x="151" y="107"/>
                    <a:pt x="151" y="107"/>
                  </a:cubicBezTo>
                  <a:cubicBezTo>
                    <a:pt x="151" y="112"/>
                    <a:pt x="146" y="117"/>
                    <a:pt x="140" y="117"/>
                  </a:cubicBezTo>
                  <a:cubicBezTo>
                    <a:pt x="10" y="117"/>
                    <a:pt x="10" y="117"/>
                    <a:pt x="10" y="117"/>
                  </a:cubicBezTo>
                  <a:cubicBezTo>
                    <a:pt x="5" y="117"/>
                    <a:pt x="0" y="112"/>
                    <a:pt x="0" y="107"/>
                  </a:cubicBezTo>
                  <a:cubicBezTo>
                    <a:pt x="0" y="11"/>
                    <a:pt x="0" y="11"/>
                    <a:pt x="0" y="11"/>
                  </a:cubicBezTo>
                  <a:cubicBezTo>
                    <a:pt x="0" y="5"/>
                    <a:pt x="5" y="0"/>
                    <a:pt x="10" y="0"/>
                  </a:cubicBezTo>
                  <a:lnTo>
                    <a:pt x="140" y="0"/>
                  </a:ln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5" name="Freeform 89"/>
            <p:cNvSpPr>
              <a:spLocks/>
            </p:cNvSpPr>
            <p:nvPr/>
          </p:nvSpPr>
          <p:spPr bwMode="auto">
            <a:xfrm>
              <a:off x="2809437" y="2198887"/>
              <a:ext cx="449614" cy="215755"/>
            </a:xfrm>
            <a:custGeom>
              <a:avLst/>
              <a:gdLst>
                <a:gd name="T0" fmla="*/ 146 w 146"/>
                <a:gd name="T1" fmla="*/ 0 h 70"/>
                <a:gd name="T2" fmla="*/ 78 w 146"/>
                <a:gd name="T3" fmla="*/ 66 h 70"/>
                <a:gd name="T4" fmla="*/ 63 w 146"/>
                <a:gd name="T5" fmla="*/ 65 h 70"/>
                <a:gd name="T6" fmla="*/ 0 w 146"/>
                <a:gd name="T7" fmla="*/ 0 h 70"/>
              </a:gdLst>
              <a:ahLst/>
              <a:cxnLst>
                <a:cxn ang="0">
                  <a:pos x="T0" y="T1"/>
                </a:cxn>
                <a:cxn ang="0">
                  <a:pos x="T2" y="T3"/>
                </a:cxn>
                <a:cxn ang="0">
                  <a:pos x="T4" y="T5"/>
                </a:cxn>
                <a:cxn ang="0">
                  <a:pos x="T6" y="T7"/>
                </a:cxn>
              </a:cxnLst>
              <a:rect l="0" t="0" r="r" b="b"/>
              <a:pathLst>
                <a:path w="146" h="70">
                  <a:moveTo>
                    <a:pt x="146" y="0"/>
                  </a:moveTo>
                  <a:cubicBezTo>
                    <a:pt x="78" y="66"/>
                    <a:pt x="78" y="66"/>
                    <a:pt x="78" y="66"/>
                  </a:cubicBezTo>
                  <a:cubicBezTo>
                    <a:pt x="74" y="70"/>
                    <a:pt x="67" y="70"/>
                    <a:pt x="63" y="65"/>
                  </a:cubicBezTo>
                  <a:cubicBezTo>
                    <a:pt x="0" y="0"/>
                    <a:pt x="0" y="0"/>
                    <a:pt x="0" y="0"/>
                  </a:cubicBezTo>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6" name="Freeform 90"/>
            <p:cNvSpPr>
              <a:spLocks noEditPoints="1"/>
            </p:cNvSpPr>
            <p:nvPr/>
          </p:nvSpPr>
          <p:spPr bwMode="auto">
            <a:xfrm>
              <a:off x="2789822" y="2174747"/>
              <a:ext cx="488842" cy="381720"/>
            </a:xfrm>
            <a:custGeom>
              <a:avLst/>
              <a:gdLst>
                <a:gd name="T0" fmla="*/ 144 w 158"/>
                <a:gd name="T1" fmla="*/ 0 h 124"/>
                <a:gd name="T2" fmla="*/ 14 w 158"/>
                <a:gd name="T3" fmla="*/ 0 h 124"/>
                <a:gd name="T4" fmla="*/ 0 w 158"/>
                <a:gd name="T5" fmla="*/ 14 h 124"/>
                <a:gd name="T6" fmla="*/ 0 w 158"/>
                <a:gd name="T7" fmla="*/ 110 h 124"/>
                <a:gd name="T8" fmla="*/ 14 w 158"/>
                <a:gd name="T9" fmla="*/ 124 h 124"/>
                <a:gd name="T10" fmla="*/ 144 w 158"/>
                <a:gd name="T11" fmla="*/ 124 h 124"/>
                <a:gd name="T12" fmla="*/ 158 w 158"/>
                <a:gd name="T13" fmla="*/ 110 h 124"/>
                <a:gd name="T14" fmla="*/ 158 w 158"/>
                <a:gd name="T15" fmla="*/ 14 h 124"/>
                <a:gd name="T16" fmla="*/ 144 w 158"/>
                <a:gd name="T17" fmla="*/ 0 h 124"/>
                <a:gd name="T18" fmla="*/ 144 w 158"/>
                <a:gd name="T19" fmla="*/ 7 h 124"/>
                <a:gd name="T20" fmla="*/ 147 w 158"/>
                <a:gd name="T21" fmla="*/ 8 h 124"/>
                <a:gd name="T22" fmla="*/ 81 w 158"/>
                <a:gd name="T23" fmla="*/ 71 h 124"/>
                <a:gd name="T24" fmla="*/ 77 w 158"/>
                <a:gd name="T25" fmla="*/ 73 h 124"/>
                <a:gd name="T26" fmla="*/ 72 w 158"/>
                <a:gd name="T27" fmla="*/ 71 h 124"/>
                <a:gd name="T28" fmla="*/ 11 w 158"/>
                <a:gd name="T29" fmla="*/ 8 h 124"/>
                <a:gd name="T30" fmla="*/ 14 w 158"/>
                <a:gd name="T31" fmla="*/ 7 h 124"/>
                <a:gd name="T32" fmla="*/ 144 w 158"/>
                <a:gd name="T33" fmla="*/ 7 h 124"/>
                <a:gd name="T34" fmla="*/ 144 w 158"/>
                <a:gd name="T35" fmla="*/ 116 h 124"/>
                <a:gd name="T36" fmla="*/ 14 w 158"/>
                <a:gd name="T37" fmla="*/ 116 h 124"/>
                <a:gd name="T38" fmla="*/ 8 w 158"/>
                <a:gd name="T39" fmla="*/ 110 h 124"/>
                <a:gd name="T40" fmla="*/ 8 w 158"/>
                <a:gd name="T41" fmla="*/ 15 h 124"/>
                <a:gd name="T42" fmla="*/ 67 w 158"/>
                <a:gd name="T43" fmla="*/ 76 h 124"/>
                <a:gd name="T44" fmla="*/ 77 w 158"/>
                <a:gd name="T45" fmla="*/ 80 h 124"/>
                <a:gd name="T46" fmla="*/ 77 w 158"/>
                <a:gd name="T47" fmla="*/ 80 h 124"/>
                <a:gd name="T48" fmla="*/ 87 w 158"/>
                <a:gd name="T49" fmla="*/ 76 h 124"/>
                <a:gd name="T50" fmla="*/ 151 w 158"/>
                <a:gd name="T51" fmla="*/ 14 h 124"/>
                <a:gd name="T52" fmla="*/ 151 w 158"/>
                <a:gd name="T53" fmla="*/ 110 h 124"/>
                <a:gd name="T54" fmla="*/ 144 w 158"/>
                <a:gd name="T55" fmla="*/ 11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124">
                  <a:moveTo>
                    <a:pt x="144" y="0"/>
                  </a:moveTo>
                  <a:cubicBezTo>
                    <a:pt x="14" y="0"/>
                    <a:pt x="14" y="0"/>
                    <a:pt x="14" y="0"/>
                  </a:cubicBezTo>
                  <a:cubicBezTo>
                    <a:pt x="7" y="0"/>
                    <a:pt x="0" y="6"/>
                    <a:pt x="0" y="14"/>
                  </a:cubicBezTo>
                  <a:cubicBezTo>
                    <a:pt x="0" y="110"/>
                    <a:pt x="0" y="110"/>
                    <a:pt x="0" y="110"/>
                  </a:cubicBezTo>
                  <a:cubicBezTo>
                    <a:pt x="0" y="117"/>
                    <a:pt x="7" y="124"/>
                    <a:pt x="14" y="124"/>
                  </a:cubicBezTo>
                  <a:cubicBezTo>
                    <a:pt x="144" y="124"/>
                    <a:pt x="144" y="124"/>
                    <a:pt x="144" y="124"/>
                  </a:cubicBezTo>
                  <a:cubicBezTo>
                    <a:pt x="152" y="124"/>
                    <a:pt x="158" y="117"/>
                    <a:pt x="158" y="110"/>
                  </a:cubicBezTo>
                  <a:cubicBezTo>
                    <a:pt x="158" y="14"/>
                    <a:pt x="158" y="14"/>
                    <a:pt x="158" y="14"/>
                  </a:cubicBezTo>
                  <a:cubicBezTo>
                    <a:pt x="158" y="6"/>
                    <a:pt x="152" y="0"/>
                    <a:pt x="144" y="0"/>
                  </a:cubicBezTo>
                  <a:close/>
                  <a:moveTo>
                    <a:pt x="144" y="7"/>
                  </a:moveTo>
                  <a:cubicBezTo>
                    <a:pt x="145" y="7"/>
                    <a:pt x="146" y="7"/>
                    <a:pt x="147" y="8"/>
                  </a:cubicBezTo>
                  <a:cubicBezTo>
                    <a:pt x="81" y="71"/>
                    <a:pt x="81" y="71"/>
                    <a:pt x="81" y="71"/>
                  </a:cubicBezTo>
                  <a:cubicBezTo>
                    <a:pt x="80" y="72"/>
                    <a:pt x="79" y="73"/>
                    <a:pt x="77" y="73"/>
                  </a:cubicBezTo>
                  <a:cubicBezTo>
                    <a:pt x="75" y="73"/>
                    <a:pt x="73" y="72"/>
                    <a:pt x="72" y="71"/>
                  </a:cubicBezTo>
                  <a:cubicBezTo>
                    <a:pt x="11" y="8"/>
                    <a:pt x="11" y="8"/>
                    <a:pt x="11" y="8"/>
                  </a:cubicBezTo>
                  <a:cubicBezTo>
                    <a:pt x="12" y="7"/>
                    <a:pt x="13" y="7"/>
                    <a:pt x="14" y="7"/>
                  </a:cubicBezTo>
                  <a:lnTo>
                    <a:pt x="144" y="7"/>
                  </a:lnTo>
                  <a:close/>
                  <a:moveTo>
                    <a:pt x="144" y="116"/>
                  </a:moveTo>
                  <a:cubicBezTo>
                    <a:pt x="14" y="116"/>
                    <a:pt x="14" y="116"/>
                    <a:pt x="14" y="116"/>
                  </a:cubicBezTo>
                  <a:cubicBezTo>
                    <a:pt x="11" y="116"/>
                    <a:pt x="8" y="113"/>
                    <a:pt x="8" y="110"/>
                  </a:cubicBezTo>
                  <a:cubicBezTo>
                    <a:pt x="8" y="15"/>
                    <a:pt x="8" y="15"/>
                    <a:pt x="8" y="15"/>
                  </a:cubicBezTo>
                  <a:cubicBezTo>
                    <a:pt x="67" y="76"/>
                    <a:pt x="67" y="76"/>
                    <a:pt x="67" y="76"/>
                  </a:cubicBezTo>
                  <a:cubicBezTo>
                    <a:pt x="69" y="79"/>
                    <a:pt x="73" y="80"/>
                    <a:pt x="77" y="80"/>
                  </a:cubicBezTo>
                  <a:cubicBezTo>
                    <a:pt x="77" y="80"/>
                    <a:pt x="77" y="80"/>
                    <a:pt x="77" y="80"/>
                  </a:cubicBezTo>
                  <a:cubicBezTo>
                    <a:pt x="81" y="80"/>
                    <a:pt x="84" y="79"/>
                    <a:pt x="87" y="76"/>
                  </a:cubicBezTo>
                  <a:cubicBezTo>
                    <a:pt x="151" y="14"/>
                    <a:pt x="151" y="14"/>
                    <a:pt x="151" y="14"/>
                  </a:cubicBezTo>
                  <a:cubicBezTo>
                    <a:pt x="151" y="110"/>
                    <a:pt x="151" y="110"/>
                    <a:pt x="151" y="110"/>
                  </a:cubicBezTo>
                  <a:cubicBezTo>
                    <a:pt x="151" y="113"/>
                    <a:pt x="148" y="116"/>
                    <a:pt x="144" y="1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pic>
        <p:nvPicPr>
          <p:cNvPr id="11" name="Picture 10"/>
          <p:cNvPicPr>
            <a:picLocks noChangeAspect="1"/>
          </p:cNvPicPr>
          <p:nvPr/>
        </p:nvPicPr>
        <p:blipFill>
          <a:blip r:embed="rId3"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83898" y="1779341"/>
            <a:ext cx="807230" cy="246512"/>
          </a:xfrm>
          <a:prstGeom prst="rect">
            <a:avLst/>
          </a:prstGeom>
        </p:spPr>
      </p:pic>
      <p:sp>
        <p:nvSpPr>
          <p:cNvPr id="219" name="green rectangle"/>
          <p:cNvSpPr/>
          <p:nvPr/>
        </p:nvSpPr>
        <p:spPr>
          <a:xfrm>
            <a:off x="4267200" y="1242046"/>
            <a:ext cx="4343400" cy="54187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400" b="1" i="1" dirty="0" smtClean="0">
              <a:solidFill>
                <a:schemeClr val="accent2">
                  <a:lumMod val="20000"/>
                  <a:lumOff val="80000"/>
                </a:schemeClr>
              </a:solidFill>
              <a:latin typeface="Arial Narrow" panose="020B0606020202030204" pitchFamily="34" charset="0"/>
            </a:endParaRPr>
          </a:p>
          <a:p>
            <a:r>
              <a:rPr lang="en-CA" sz="1400" b="1" i="1" dirty="0" smtClean="0">
                <a:solidFill>
                  <a:schemeClr val="accent2">
                    <a:lumMod val="20000"/>
                    <a:lumOff val="80000"/>
                  </a:schemeClr>
                </a:solidFill>
                <a:latin typeface="Arial Narrow" panose="020B0606020202030204" pitchFamily="34" charset="0"/>
              </a:rPr>
              <a:t>Description: </a:t>
            </a:r>
          </a:p>
          <a:p>
            <a:endParaRPr lang="en-CA" sz="1400" b="1" i="1" dirty="0" smtClean="0">
              <a:latin typeface="Arial Narrow" panose="020B0606020202030204" pitchFamily="34" charset="0"/>
            </a:endParaRPr>
          </a:p>
          <a:p>
            <a:pPr marL="285750" indent="-285750">
              <a:buFont typeface="Arial" panose="020B0604020202020204" pitchFamily="34" charset="0"/>
              <a:buChar char="•"/>
            </a:pPr>
            <a:r>
              <a:rPr lang="en-CA" sz="1400" b="1" dirty="0" smtClean="0">
                <a:latin typeface="Arial Narrow" panose="020B0606020202030204" pitchFamily="34" charset="0"/>
              </a:rPr>
              <a:t>Participants select from a comprehensive menu of diabetes educational platforms (based on their individual practice needs) to address barriers and knowledge gaps with the goal of implementing practice change</a:t>
            </a:r>
          </a:p>
          <a:p>
            <a:endParaRPr lang="en-CA" sz="1400" b="1" i="1" dirty="0" smtClean="0">
              <a:solidFill>
                <a:schemeClr val="accent2">
                  <a:lumMod val="20000"/>
                  <a:lumOff val="80000"/>
                </a:schemeClr>
              </a:solidFill>
              <a:latin typeface="Arial Narrow" panose="020B0606020202030204" pitchFamily="34" charset="0"/>
            </a:endParaRPr>
          </a:p>
          <a:p>
            <a:r>
              <a:rPr lang="en-CA" sz="1400" b="1" i="1" dirty="0" smtClean="0">
                <a:solidFill>
                  <a:schemeClr val="accent2">
                    <a:lumMod val="20000"/>
                    <a:lumOff val="80000"/>
                  </a:schemeClr>
                </a:solidFill>
                <a:latin typeface="Arial Narrow" panose="020B0606020202030204" pitchFamily="34" charset="0"/>
              </a:rPr>
              <a:t>Specific Components:</a:t>
            </a:r>
          </a:p>
          <a:p>
            <a:endParaRPr lang="en-CA" sz="1400" dirty="0">
              <a:latin typeface="Arial Narrow" panose="020B0606020202030204" pitchFamily="34" charset="0"/>
            </a:endParaRPr>
          </a:p>
          <a:p>
            <a:pPr marL="285750" indent="-285750">
              <a:buFont typeface="Arial" panose="020B0604020202020204" pitchFamily="34" charset="0"/>
              <a:buChar char="•"/>
            </a:pPr>
            <a:r>
              <a:rPr lang="en-CA" sz="1400" b="1" dirty="0" smtClean="0">
                <a:latin typeface="Arial Narrow" panose="020B0606020202030204" pitchFamily="34" charset="0"/>
              </a:rPr>
              <a:t>Educational platforms include:</a:t>
            </a:r>
          </a:p>
          <a:p>
            <a:pPr marL="742950" lvl="1" indent="-285750">
              <a:buFont typeface="Arial" panose="020B0604020202020204" pitchFamily="34" charset="0"/>
              <a:buChar char="•"/>
            </a:pPr>
            <a:r>
              <a:rPr lang="en-CA" sz="1400" b="1" dirty="0" smtClean="0">
                <a:latin typeface="Arial Narrow" panose="020B0606020202030204" pitchFamily="34" charset="0"/>
              </a:rPr>
              <a:t>On-Demand </a:t>
            </a:r>
            <a:r>
              <a:rPr lang="en-CA" sz="1400" b="1" dirty="0">
                <a:latin typeface="Arial Narrow" panose="020B0606020202030204" pitchFamily="34" charset="0"/>
              </a:rPr>
              <a:t>Webinars (practical web-based </a:t>
            </a:r>
            <a:r>
              <a:rPr lang="en-CA" sz="1400" b="1" dirty="0" smtClean="0">
                <a:latin typeface="Arial Narrow" panose="020B0606020202030204" pitchFamily="34" charset="0"/>
              </a:rPr>
              <a:t>presentations)</a:t>
            </a:r>
          </a:p>
          <a:p>
            <a:pPr marL="742950" lvl="1" indent="-285750">
              <a:buFont typeface="Arial" panose="020B0604020202020204" pitchFamily="34" charset="0"/>
              <a:buChar char="•"/>
            </a:pPr>
            <a:r>
              <a:rPr lang="en-CA" sz="1400" b="1" dirty="0" smtClean="0">
                <a:latin typeface="Arial Narrow" panose="020B0606020202030204" pitchFamily="34" charset="0"/>
              </a:rPr>
              <a:t>Live </a:t>
            </a:r>
            <a:r>
              <a:rPr lang="en-CA" sz="1400" b="1" dirty="0" err="1">
                <a:latin typeface="Arial Narrow" panose="020B0606020202030204" pitchFamily="34" charset="0"/>
              </a:rPr>
              <a:t>Townhall</a:t>
            </a:r>
            <a:r>
              <a:rPr lang="en-CA" sz="1400" b="1" dirty="0">
                <a:latin typeface="Arial Narrow" panose="020B0606020202030204" pitchFamily="34" charset="0"/>
              </a:rPr>
              <a:t> Meetings (live online webinars, participants are active in setting the meeting agenda by submitting questions pertinent to their unmet </a:t>
            </a:r>
            <a:r>
              <a:rPr lang="en-CA" sz="1400" b="1" dirty="0" smtClean="0">
                <a:latin typeface="Arial Narrow" panose="020B0606020202030204" pitchFamily="34" charset="0"/>
              </a:rPr>
              <a:t>educational </a:t>
            </a:r>
            <a:r>
              <a:rPr lang="en-CA" sz="1400" b="1" dirty="0">
                <a:latin typeface="Arial Narrow" panose="020B0606020202030204" pitchFamily="34" charset="0"/>
              </a:rPr>
              <a:t>needs in advance of the </a:t>
            </a:r>
            <a:r>
              <a:rPr lang="en-CA" sz="1400" b="1" dirty="0" smtClean="0">
                <a:latin typeface="Arial Narrow" panose="020B0606020202030204" pitchFamily="34" charset="0"/>
              </a:rPr>
              <a:t>sessions)</a:t>
            </a:r>
          </a:p>
          <a:p>
            <a:pPr marL="742950" lvl="1" indent="-285750">
              <a:buFont typeface="Arial" panose="020B0604020202020204" pitchFamily="34" charset="0"/>
              <a:buChar char="•"/>
            </a:pPr>
            <a:r>
              <a:rPr lang="en-CA" sz="1400" b="1" dirty="0" smtClean="0">
                <a:latin typeface="Arial Narrow" panose="020B0606020202030204" pitchFamily="34" charset="0"/>
              </a:rPr>
              <a:t>Access </a:t>
            </a:r>
            <a:r>
              <a:rPr lang="en-CA" sz="1400" b="1" dirty="0">
                <a:latin typeface="Arial Narrow" panose="020B0606020202030204" pitchFamily="34" charset="0"/>
              </a:rPr>
              <a:t>to national Key Opinion Leaders</a:t>
            </a:r>
          </a:p>
          <a:p>
            <a:pPr marL="285750" indent="-285750">
              <a:buFont typeface="Arial" panose="020B0604020202020204" pitchFamily="34" charset="0"/>
              <a:buChar char="•"/>
            </a:pPr>
            <a:endParaRPr lang="en-CA" sz="1400" b="1" dirty="0">
              <a:latin typeface="Arial Narrow" panose="020B0606020202030204" pitchFamily="34" charset="0"/>
            </a:endParaRPr>
          </a:p>
          <a:p>
            <a:endParaRPr lang="en-US" sz="1400" dirty="0">
              <a:latin typeface="Arial Narrow" panose="020B0606020202030204" pitchFamily="34" charset="0"/>
            </a:endParaRPr>
          </a:p>
        </p:txBody>
      </p:sp>
    </p:spTree>
    <p:extLst>
      <p:ext uri="{BB962C8B-B14F-4D97-AF65-F5344CB8AC3E}">
        <p14:creationId xmlns:p14="http://schemas.microsoft.com/office/powerpoint/2010/main" val="788185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al rectangle"/>
          <p:cNvSpPr/>
          <p:nvPr/>
        </p:nvSpPr>
        <p:spPr>
          <a:xfrm>
            <a:off x="0" y="5094955"/>
            <a:ext cx="9144000" cy="12931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teal rectangle"/>
          <p:cNvSpPr/>
          <p:nvPr/>
        </p:nvSpPr>
        <p:spPr>
          <a:xfrm>
            <a:off x="0" y="4419445"/>
            <a:ext cx="9144000" cy="473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goldinl.CTU\AppData\Local\Microsoft\Windows\Temporary Internet Files\Content.Outlook\OQUTX7GM\CHRC logo_HEARTicon (2).jpg"/>
          <p:cNvPicPr>
            <a:picLocks noChangeAspect="1" noChangeArrowheads="1"/>
          </p:cNvPicPr>
          <p:nvPr/>
        </p:nvPicPr>
        <p:blipFill>
          <a:blip r:embed="rId2" cstate="print">
            <a:clrChange>
              <a:clrFrom>
                <a:srgbClr val="FFFDFC"/>
              </a:clrFrom>
              <a:clrTo>
                <a:srgbClr val="FFFDFC">
                  <a:alpha val="0"/>
                </a:srgbClr>
              </a:clrTo>
            </a:clrChange>
            <a:grayscl/>
            <a:extLst>
              <a:ext uri="{28A0092B-C50C-407E-A947-70E740481C1C}">
                <a14:useLocalDpi xmlns:a14="http://schemas.microsoft.com/office/drawing/2010/main" val="0"/>
              </a:ext>
            </a:extLst>
          </a:blip>
          <a:srcRect/>
          <a:stretch>
            <a:fillRect/>
          </a:stretch>
        </p:blipFill>
        <p:spPr bwMode="auto">
          <a:xfrm>
            <a:off x="8784402" y="6551221"/>
            <a:ext cx="282167" cy="29326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514598" y="76200"/>
            <a:ext cx="6551969" cy="584775"/>
          </a:xfrm>
          <a:prstGeom prst="rect">
            <a:avLst/>
          </a:prstGeom>
        </p:spPr>
        <p:txBody>
          <a:bodyPr wrap="square">
            <a:spAutoFit/>
          </a:bodyPr>
          <a:lstStyle/>
          <a:p>
            <a:pPr algn="r"/>
            <a:r>
              <a:rPr lang="en-US" sz="3200" b="1" dirty="0" smtClean="0">
                <a:solidFill>
                  <a:srgbClr val="BB054A"/>
                </a:solidFill>
                <a:latin typeface="Arial Narrow" panose="020B0606020202030204" pitchFamily="34" charset="0"/>
              </a:rPr>
              <a:t>Practice Re-Assessment</a:t>
            </a:r>
            <a:endParaRPr lang="en-CA" sz="3200" dirty="0">
              <a:solidFill>
                <a:srgbClr val="BB054A"/>
              </a:solidFill>
              <a:latin typeface="Arial Narrow" panose="020B0606020202030204" pitchFamily="34" charset="0"/>
            </a:endParaRPr>
          </a:p>
        </p:txBody>
      </p:sp>
      <p:grpSp>
        <p:nvGrpSpPr>
          <p:cNvPr id="121" name="solid tree"/>
          <p:cNvGrpSpPr/>
          <p:nvPr/>
        </p:nvGrpSpPr>
        <p:grpSpPr>
          <a:xfrm>
            <a:off x="70425" y="281712"/>
            <a:ext cx="3915265" cy="6517898"/>
            <a:chOff x="1797050" y="73025"/>
            <a:chExt cx="4119563" cy="6858001"/>
          </a:xfrm>
          <a:solidFill>
            <a:srgbClr val="BB054A"/>
          </a:solidFill>
        </p:grpSpPr>
        <p:sp>
          <p:nvSpPr>
            <p:cNvPr id="122" name="tree trunk"/>
            <p:cNvSpPr>
              <a:spLocks/>
            </p:cNvSpPr>
            <p:nvPr/>
          </p:nvSpPr>
          <p:spPr bwMode="auto">
            <a:xfrm>
              <a:off x="3478213" y="3957638"/>
              <a:ext cx="757238" cy="2973388"/>
            </a:xfrm>
            <a:custGeom>
              <a:avLst/>
              <a:gdLst>
                <a:gd name="T0" fmla="*/ 205 w 233"/>
                <a:gd name="T1" fmla="*/ 917 h 917"/>
                <a:gd name="T2" fmla="*/ 28 w 233"/>
                <a:gd name="T3" fmla="*/ 917 h 917"/>
                <a:gd name="T4" fmla="*/ 0 w 233"/>
                <a:gd name="T5" fmla="*/ 888 h 917"/>
                <a:gd name="T6" fmla="*/ 0 w 233"/>
                <a:gd name="T7" fmla="*/ 29 h 917"/>
                <a:gd name="T8" fmla="*/ 28 w 233"/>
                <a:gd name="T9" fmla="*/ 0 h 917"/>
                <a:gd name="T10" fmla="*/ 205 w 233"/>
                <a:gd name="T11" fmla="*/ 0 h 917"/>
                <a:gd name="T12" fmla="*/ 233 w 233"/>
                <a:gd name="T13" fmla="*/ 29 h 917"/>
                <a:gd name="T14" fmla="*/ 233 w 233"/>
                <a:gd name="T15" fmla="*/ 888 h 917"/>
                <a:gd name="T16" fmla="*/ 205 w 233"/>
                <a:gd name="T17" fmla="*/ 917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917">
                  <a:moveTo>
                    <a:pt x="205" y="917"/>
                  </a:moveTo>
                  <a:cubicBezTo>
                    <a:pt x="28" y="917"/>
                    <a:pt x="28" y="917"/>
                    <a:pt x="28" y="917"/>
                  </a:cubicBezTo>
                  <a:cubicBezTo>
                    <a:pt x="13" y="917"/>
                    <a:pt x="0" y="904"/>
                    <a:pt x="0" y="888"/>
                  </a:cubicBezTo>
                  <a:cubicBezTo>
                    <a:pt x="0" y="29"/>
                    <a:pt x="0" y="29"/>
                    <a:pt x="0" y="29"/>
                  </a:cubicBezTo>
                  <a:cubicBezTo>
                    <a:pt x="0" y="13"/>
                    <a:pt x="13" y="0"/>
                    <a:pt x="28" y="0"/>
                  </a:cubicBezTo>
                  <a:cubicBezTo>
                    <a:pt x="205" y="0"/>
                    <a:pt x="205" y="0"/>
                    <a:pt x="205" y="0"/>
                  </a:cubicBezTo>
                  <a:cubicBezTo>
                    <a:pt x="220" y="0"/>
                    <a:pt x="233" y="13"/>
                    <a:pt x="233" y="29"/>
                  </a:cubicBezTo>
                  <a:cubicBezTo>
                    <a:pt x="233" y="888"/>
                    <a:pt x="233" y="888"/>
                    <a:pt x="233" y="888"/>
                  </a:cubicBezTo>
                  <a:cubicBezTo>
                    <a:pt x="233" y="904"/>
                    <a:pt x="220" y="917"/>
                    <a:pt x="205" y="917"/>
                  </a:cubicBezTo>
                  <a:close/>
                </a:path>
              </a:pathLst>
            </a:custGeom>
            <a:grpFill/>
            <a:ln w="349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3" name="tree top"/>
            <p:cNvSpPr>
              <a:spLocks noChangeArrowheads="1"/>
            </p:cNvSpPr>
            <p:nvPr/>
          </p:nvSpPr>
          <p:spPr bwMode="auto">
            <a:xfrm>
              <a:off x="1797050" y="73025"/>
              <a:ext cx="4119563" cy="4114800"/>
            </a:xfrm>
            <a:prstGeom prst="ellipse">
              <a:avLst/>
            </a:prstGeom>
            <a:grpFill/>
            <a:ln w="349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grpSp>
        <p:nvGrpSpPr>
          <p:cNvPr id="124" name="tree lines"/>
          <p:cNvGrpSpPr/>
          <p:nvPr/>
        </p:nvGrpSpPr>
        <p:grpSpPr>
          <a:xfrm>
            <a:off x="536636" y="734344"/>
            <a:ext cx="3000949" cy="5926459"/>
            <a:chOff x="2263261" y="525658"/>
            <a:chExt cx="3000949" cy="5926459"/>
          </a:xfrm>
          <a:solidFill>
            <a:sysClr val="windowText" lastClr="000000">
              <a:lumMod val="85000"/>
              <a:lumOff val="15000"/>
            </a:sysClr>
          </a:solidFill>
        </p:grpSpPr>
        <p:sp>
          <p:nvSpPr>
            <p:cNvPr id="125" name="line"/>
            <p:cNvSpPr>
              <a:spLocks/>
            </p:cNvSpPr>
            <p:nvPr/>
          </p:nvSpPr>
          <p:spPr bwMode="auto">
            <a:xfrm>
              <a:off x="3728279" y="525658"/>
              <a:ext cx="52808" cy="5926458"/>
            </a:xfrm>
            <a:custGeom>
              <a:avLst/>
              <a:gdLst>
                <a:gd name="T0" fmla="*/ 9 w 17"/>
                <a:gd name="T1" fmla="*/ 1923 h 1923"/>
                <a:gd name="T2" fmla="*/ 0 w 17"/>
                <a:gd name="T3" fmla="*/ 1914 h 1923"/>
                <a:gd name="T4" fmla="*/ 0 w 17"/>
                <a:gd name="T5" fmla="*/ 9 h 1923"/>
                <a:gd name="T6" fmla="*/ 9 w 17"/>
                <a:gd name="T7" fmla="*/ 0 h 1923"/>
                <a:gd name="T8" fmla="*/ 17 w 17"/>
                <a:gd name="T9" fmla="*/ 9 h 1923"/>
                <a:gd name="T10" fmla="*/ 17 w 17"/>
                <a:gd name="T11" fmla="*/ 1914 h 1923"/>
                <a:gd name="T12" fmla="*/ 9 w 17"/>
                <a:gd name="T13" fmla="*/ 1923 h 1923"/>
              </a:gdLst>
              <a:ahLst/>
              <a:cxnLst>
                <a:cxn ang="0">
                  <a:pos x="T0" y="T1"/>
                </a:cxn>
                <a:cxn ang="0">
                  <a:pos x="T2" y="T3"/>
                </a:cxn>
                <a:cxn ang="0">
                  <a:pos x="T4" y="T5"/>
                </a:cxn>
                <a:cxn ang="0">
                  <a:pos x="T6" y="T7"/>
                </a:cxn>
                <a:cxn ang="0">
                  <a:pos x="T8" y="T9"/>
                </a:cxn>
                <a:cxn ang="0">
                  <a:pos x="T10" y="T11"/>
                </a:cxn>
                <a:cxn ang="0">
                  <a:pos x="T12" y="T13"/>
                </a:cxn>
              </a:cxnLst>
              <a:rect l="0" t="0" r="r" b="b"/>
              <a:pathLst>
                <a:path w="17" h="1923">
                  <a:moveTo>
                    <a:pt x="9" y="1923"/>
                  </a:moveTo>
                  <a:cubicBezTo>
                    <a:pt x="4" y="1923"/>
                    <a:pt x="0" y="1919"/>
                    <a:pt x="0" y="1914"/>
                  </a:cubicBezTo>
                  <a:cubicBezTo>
                    <a:pt x="0" y="9"/>
                    <a:pt x="0" y="9"/>
                    <a:pt x="0" y="9"/>
                  </a:cubicBezTo>
                  <a:cubicBezTo>
                    <a:pt x="0" y="4"/>
                    <a:pt x="4" y="0"/>
                    <a:pt x="9" y="0"/>
                  </a:cubicBezTo>
                  <a:cubicBezTo>
                    <a:pt x="13" y="0"/>
                    <a:pt x="17" y="4"/>
                    <a:pt x="17" y="9"/>
                  </a:cubicBezTo>
                  <a:cubicBezTo>
                    <a:pt x="17" y="1914"/>
                    <a:pt x="17" y="1914"/>
                    <a:pt x="17" y="1914"/>
                  </a:cubicBezTo>
                  <a:cubicBezTo>
                    <a:pt x="17" y="1919"/>
                    <a:pt x="13" y="1923"/>
                    <a:pt x="9" y="1923"/>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6" name="line"/>
            <p:cNvSpPr>
              <a:spLocks/>
            </p:cNvSpPr>
            <p:nvPr/>
          </p:nvSpPr>
          <p:spPr bwMode="auto">
            <a:xfrm>
              <a:off x="3820314" y="1790009"/>
              <a:ext cx="1443896" cy="4662107"/>
            </a:xfrm>
            <a:custGeom>
              <a:avLst/>
              <a:gdLst>
                <a:gd name="T0" fmla="*/ 8 w 468"/>
                <a:gd name="T1" fmla="*/ 1513 h 1513"/>
                <a:gd name="T2" fmla="*/ 0 w 468"/>
                <a:gd name="T3" fmla="*/ 1504 h 1513"/>
                <a:gd name="T4" fmla="*/ 0 w 468"/>
                <a:gd name="T5" fmla="*/ 152 h 1513"/>
                <a:gd name="T6" fmla="*/ 150 w 468"/>
                <a:gd name="T7" fmla="*/ 0 h 1513"/>
                <a:gd name="T8" fmla="*/ 460 w 468"/>
                <a:gd name="T9" fmla="*/ 0 h 1513"/>
                <a:gd name="T10" fmla="*/ 468 w 468"/>
                <a:gd name="T11" fmla="*/ 9 h 1513"/>
                <a:gd name="T12" fmla="*/ 460 w 468"/>
                <a:gd name="T13" fmla="*/ 18 h 1513"/>
                <a:gd name="T14" fmla="*/ 150 w 468"/>
                <a:gd name="T15" fmla="*/ 18 h 1513"/>
                <a:gd name="T16" fmla="*/ 17 w 468"/>
                <a:gd name="T17" fmla="*/ 152 h 1513"/>
                <a:gd name="T18" fmla="*/ 17 w 468"/>
                <a:gd name="T19" fmla="*/ 1504 h 1513"/>
                <a:gd name="T20" fmla="*/ 8 w 468"/>
                <a:gd name="T21" fmla="*/ 1513 h 1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8" h="1513">
                  <a:moveTo>
                    <a:pt x="8" y="1513"/>
                  </a:moveTo>
                  <a:cubicBezTo>
                    <a:pt x="3" y="1513"/>
                    <a:pt x="0" y="1509"/>
                    <a:pt x="0" y="1504"/>
                  </a:cubicBezTo>
                  <a:cubicBezTo>
                    <a:pt x="0" y="152"/>
                    <a:pt x="0" y="152"/>
                    <a:pt x="0" y="152"/>
                  </a:cubicBezTo>
                  <a:cubicBezTo>
                    <a:pt x="0" y="68"/>
                    <a:pt x="67" y="0"/>
                    <a:pt x="150" y="0"/>
                  </a:cubicBezTo>
                  <a:cubicBezTo>
                    <a:pt x="460" y="0"/>
                    <a:pt x="460" y="0"/>
                    <a:pt x="460" y="0"/>
                  </a:cubicBezTo>
                  <a:cubicBezTo>
                    <a:pt x="465" y="0"/>
                    <a:pt x="468" y="4"/>
                    <a:pt x="468" y="9"/>
                  </a:cubicBezTo>
                  <a:cubicBezTo>
                    <a:pt x="468" y="14"/>
                    <a:pt x="465" y="18"/>
                    <a:pt x="460" y="18"/>
                  </a:cubicBezTo>
                  <a:cubicBezTo>
                    <a:pt x="150" y="18"/>
                    <a:pt x="150" y="18"/>
                    <a:pt x="150" y="18"/>
                  </a:cubicBezTo>
                  <a:cubicBezTo>
                    <a:pt x="77" y="18"/>
                    <a:pt x="17" y="78"/>
                    <a:pt x="17" y="152"/>
                  </a:cubicBezTo>
                  <a:cubicBezTo>
                    <a:pt x="17" y="1504"/>
                    <a:pt x="17" y="1504"/>
                    <a:pt x="17" y="1504"/>
                  </a:cubicBezTo>
                  <a:cubicBezTo>
                    <a:pt x="17" y="1509"/>
                    <a:pt x="13" y="1513"/>
                    <a:pt x="8" y="1513"/>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7" name="line"/>
            <p:cNvSpPr>
              <a:spLocks/>
            </p:cNvSpPr>
            <p:nvPr/>
          </p:nvSpPr>
          <p:spPr bwMode="auto">
            <a:xfrm>
              <a:off x="2540875" y="2917063"/>
              <a:ext cx="1054632" cy="3535054"/>
            </a:xfrm>
            <a:custGeom>
              <a:avLst/>
              <a:gdLst>
                <a:gd name="T0" fmla="*/ 333 w 342"/>
                <a:gd name="T1" fmla="*/ 1147 h 1147"/>
                <a:gd name="T2" fmla="*/ 325 w 342"/>
                <a:gd name="T3" fmla="*/ 1138 h 1147"/>
                <a:gd name="T4" fmla="*/ 325 w 342"/>
                <a:gd name="T5" fmla="*/ 151 h 1147"/>
                <a:gd name="T6" fmla="*/ 191 w 342"/>
                <a:gd name="T7" fmla="*/ 17 h 1147"/>
                <a:gd name="T8" fmla="*/ 9 w 342"/>
                <a:gd name="T9" fmla="*/ 17 h 1147"/>
                <a:gd name="T10" fmla="*/ 0 w 342"/>
                <a:gd name="T11" fmla="*/ 8 h 1147"/>
                <a:gd name="T12" fmla="*/ 9 w 342"/>
                <a:gd name="T13" fmla="*/ 0 h 1147"/>
                <a:gd name="T14" fmla="*/ 191 w 342"/>
                <a:gd name="T15" fmla="*/ 0 h 1147"/>
                <a:gd name="T16" fmla="*/ 342 w 342"/>
                <a:gd name="T17" fmla="*/ 151 h 1147"/>
                <a:gd name="T18" fmla="*/ 342 w 342"/>
                <a:gd name="T19" fmla="*/ 1138 h 1147"/>
                <a:gd name="T20" fmla="*/ 333 w 342"/>
                <a:gd name="T21" fmla="*/ 1147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2" h="1147">
                  <a:moveTo>
                    <a:pt x="333" y="1147"/>
                  </a:moveTo>
                  <a:cubicBezTo>
                    <a:pt x="329" y="1147"/>
                    <a:pt x="325" y="1143"/>
                    <a:pt x="325" y="1138"/>
                  </a:cubicBezTo>
                  <a:cubicBezTo>
                    <a:pt x="325" y="151"/>
                    <a:pt x="325" y="151"/>
                    <a:pt x="325" y="151"/>
                  </a:cubicBezTo>
                  <a:cubicBezTo>
                    <a:pt x="325" y="77"/>
                    <a:pt x="265" y="17"/>
                    <a:pt x="191" y="17"/>
                  </a:cubicBezTo>
                  <a:cubicBezTo>
                    <a:pt x="9" y="17"/>
                    <a:pt x="9" y="17"/>
                    <a:pt x="9" y="17"/>
                  </a:cubicBezTo>
                  <a:cubicBezTo>
                    <a:pt x="4" y="17"/>
                    <a:pt x="0" y="13"/>
                    <a:pt x="0" y="8"/>
                  </a:cubicBezTo>
                  <a:cubicBezTo>
                    <a:pt x="0" y="4"/>
                    <a:pt x="4" y="0"/>
                    <a:pt x="9" y="0"/>
                  </a:cubicBezTo>
                  <a:cubicBezTo>
                    <a:pt x="191" y="0"/>
                    <a:pt x="191" y="0"/>
                    <a:pt x="191" y="0"/>
                  </a:cubicBezTo>
                  <a:cubicBezTo>
                    <a:pt x="274" y="0"/>
                    <a:pt x="342" y="67"/>
                    <a:pt x="342" y="151"/>
                  </a:cubicBezTo>
                  <a:cubicBezTo>
                    <a:pt x="342" y="1138"/>
                    <a:pt x="342" y="1138"/>
                    <a:pt x="342" y="1138"/>
                  </a:cubicBezTo>
                  <a:cubicBezTo>
                    <a:pt x="342" y="1143"/>
                    <a:pt x="338" y="1147"/>
                    <a:pt x="333" y="1147"/>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8" name="line"/>
            <p:cNvSpPr>
              <a:spLocks/>
            </p:cNvSpPr>
            <p:nvPr/>
          </p:nvSpPr>
          <p:spPr bwMode="auto">
            <a:xfrm>
              <a:off x="3907823" y="2642466"/>
              <a:ext cx="1228141" cy="3809651"/>
            </a:xfrm>
            <a:custGeom>
              <a:avLst/>
              <a:gdLst>
                <a:gd name="T0" fmla="*/ 9 w 398"/>
                <a:gd name="T1" fmla="*/ 1236 h 1236"/>
                <a:gd name="T2" fmla="*/ 0 w 398"/>
                <a:gd name="T3" fmla="*/ 1227 h 1236"/>
                <a:gd name="T4" fmla="*/ 0 w 398"/>
                <a:gd name="T5" fmla="*/ 151 h 1236"/>
                <a:gd name="T6" fmla="*/ 9 w 398"/>
                <a:gd name="T7" fmla="*/ 143 h 1236"/>
                <a:gd name="T8" fmla="*/ 142 w 398"/>
                <a:gd name="T9" fmla="*/ 9 h 1236"/>
                <a:gd name="T10" fmla="*/ 151 w 398"/>
                <a:gd name="T11" fmla="*/ 0 h 1236"/>
                <a:gd name="T12" fmla="*/ 389 w 398"/>
                <a:gd name="T13" fmla="*/ 0 h 1236"/>
                <a:gd name="T14" fmla="*/ 398 w 398"/>
                <a:gd name="T15" fmla="*/ 9 h 1236"/>
                <a:gd name="T16" fmla="*/ 389 w 398"/>
                <a:gd name="T17" fmla="*/ 18 h 1236"/>
                <a:gd name="T18" fmla="*/ 159 w 398"/>
                <a:gd name="T19" fmla="*/ 18 h 1236"/>
                <a:gd name="T20" fmla="*/ 18 w 398"/>
                <a:gd name="T21" fmla="*/ 160 h 1236"/>
                <a:gd name="T22" fmla="*/ 18 w 398"/>
                <a:gd name="T23" fmla="*/ 1227 h 1236"/>
                <a:gd name="T24" fmla="*/ 9 w 398"/>
                <a:gd name="T25" fmla="*/ 123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8" h="1236">
                  <a:moveTo>
                    <a:pt x="9" y="1236"/>
                  </a:moveTo>
                  <a:cubicBezTo>
                    <a:pt x="4" y="1236"/>
                    <a:pt x="0" y="1232"/>
                    <a:pt x="0" y="1227"/>
                  </a:cubicBezTo>
                  <a:cubicBezTo>
                    <a:pt x="0" y="151"/>
                    <a:pt x="0" y="151"/>
                    <a:pt x="0" y="151"/>
                  </a:cubicBezTo>
                  <a:cubicBezTo>
                    <a:pt x="0" y="146"/>
                    <a:pt x="4" y="143"/>
                    <a:pt x="9" y="143"/>
                  </a:cubicBezTo>
                  <a:cubicBezTo>
                    <a:pt x="83" y="143"/>
                    <a:pt x="142" y="83"/>
                    <a:pt x="142" y="9"/>
                  </a:cubicBezTo>
                  <a:cubicBezTo>
                    <a:pt x="142" y="4"/>
                    <a:pt x="146" y="0"/>
                    <a:pt x="151" y="0"/>
                  </a:cubicBezTo>
                  <a:cubicBezTo>
                    <a:pt x="389" y="0"/>
                    <a:pt x="389" y="0"/>
                    <a:pt x="389" y="0"/>
                  </a:cubicBezTo>
                  <a:cubicBezTo>
                    <a:pt x="394" y="0"/>
                    <a:pt x="398" y="4"/>
                    <a:pt x="398" y="9"/>
                  </a:cubicBezTo>
                  <a:cubicBezTo>
                    <a:pt x="398" y="14"/>
                    <a:pt x="394" y="18"/>
                    <a:pt x="389" y="18"/>
                  </a:cubicBezTo>
                  <a:cubicBezTo>
                    <a:pt x="159" y="18"/>
                    <a:pt x="159" y="18"/>
                    <a:pt x="159" y="18"/>
                  </a:cubicBezTo>
                  <a:cubicBezTo>
                    <a:pt x="155" y="94"/>
                    <a:pt x="94" y="155"/>
                    <a:pt x="18" y="160"/>
                  </a:cubicBezTo>
                  <a:cubicBezTo>
                    <a:pt x="18" y="1227"/>
                    <a:pt x="18" y="1227"/>
                    <a:pt x="18" y="1227"/>
                  </a:cubicBezTo>
                  <a:cubicBezTo>
                    <a:pt x="18" y="1232"/>
                    <a:pt x="14" y="1236"/>
                    <a:pt x="9" y="1236"/>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9" name="line"/>
            <p:cNvSpPr>
              <a:spLocks/>
            </p:cNvSpPr>
            <p:nvPr/>
          </p:nvSpPr>
          <p:spPr bwMode="auto">
            <a:xfrm>
              <a:off x="2263261" y="1710045"/>
              <a:ext cx="1428808" cy="4742072"/>
            </a:xfrm>
            <a:custGeom>
              <a:avLst/>
              <a:gdLst>
                <a:gd name="T0" fmla="*/ 454 w 463"/>
                <a:gd name="T1" fmla="*/ 1539 h 1539"/>
                <a:gd name="T2" fmla="*/ 445 w 463"/>
                <a:gd name="T3" fmla="*/ 1530 h 1539"/>
                <a:gd name="T4" fmla="*/ 445 w 463"/>
                <a:gd name="T5" fmla="*/ 159 h 1539"/>
                <a:gd name="T6" fmla="*/ 303 w 463"/>
                <a:gd name="T7" fmla="*/ 18 h 1539"/>
                <a:gd name="T8" fmla="*/ 9 w 463"/>
                <a:gd name="T9" fmla="*/ 18 h 1539"/>
                <a:gd name="T10" fmla="*/ 0 w 463"/>
                <a:gd name="T11" fmla="*/ 9 h 1539"/>
                <a:gd name="T12" fmla="*/ 9 w 463"/>
                <a:gd name="T13" fmla="*/ 0 h 1539"/>
                <a:gd name="T14" fmla="*/ 312 w 463"/>
                <a:gd name="T15" fmla="*/ 0 h 1539"/>
                <a:gd name="T16" fmla="*/ 320 w 463"/>
                <a:gd name="T17" fmla="*/ 9 h 1539"/>
                <a:gd name="T18" fmla="*/ 454 w 463"/>
                <a:gd name="T19" fmla="*/ 142 h 1539"/>
                <a:gd name="T20" fmla="*/ 463 w 463"/>
                <a:gd name="T21" fmla="*/ 151 h 1539"/>
                <a:gd name="T22" fmla="*/ 463 w 463"/>
                <a:gd name="T23" fmla="*/ 1530 h 1539"/>
                <a:gd name="T24" fmla="*/ 454 w 463"/>
                <a:gd name="T25" fmla="*/ 1539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3" h="1539">
                  <a:moveTo>
                    <a:pt x="454" y="1539"/>
                  </a:moveTo>
                  <a:cubicBezTo>
                    <a:pt x="449" y="1539"/>
                    <a:pt x="445" y="1535"/>
                    <a:pt x="445" y="1530"/>
                  </a:cubicBezTo>
                  <a:cubicBezTo>
                    <a:pt x="445" y="159"/>
                    <a:pt x="445" y="159"/>
                    <a:pt x="445" y="159"/>
                  </a:cubicBezTo>
                  <a:cubicBezTo>
                    <a:pt x="369" y="155"/>
                    <a:pt x="308" y="94"/>
                    <a:pt x="303" y="18"/>
                  </a:cubicBezTo>
                  <a:cubicBezTo>
                    <a:pt x="9" y="18"/>
                    <a:pt x="9" y="18"/>
                    <a:pt x="9" y="18"/>
                  </a:cubicBezTo>
                  <a:cubicBezTo>
                    <a:pt x="4" y="18"/>
                    <a:pt x="0" y="14"/>
                    <a:pt x="0" y="9"/>
                  </a:cubicBezTo>
                  <a:cubicBezTo>
                    <a:pt x="0" y="4"/>
                    <a:pt x="4" y="0"/>
                    <a:pt x="9" y="0"/>
                  </a:cubicBezTo>
                  <a:cubicBezTo>
                    <a:pt x="312" y="0"/>
                    <a:pt x="312" y="0"/>
                    <a:pt x="312" y="0"/>
                  </a:cubicBezTo>
                  <a:cubicBezTo>
                    <a:pt x="317" y="0"/>
                    <a:pt x="320" y="4"/>
                    <a:pt x="320" y="9"/>
                  </a:cubicBezTo>
                  <a:cubicBezTo>
                    <a:pt x="320" y="83"/>
                    <a:pt x="380" y="142"/>
                    <a:pt x="454" y="142"/>
                  </a:cubicBezTo>
                  <a:cubicBezTo>
                    <a:pt x="459" y="142"/>
                    <a:pt x="463" y="146"/>
                    <a:pt x="463" y="151"/>
                  </a:cubicBezTo>
                  <a:cubicBezTo>
                    <a:pt x="463" y="1530"/>
                    <a:pt x="463" y="1530"/>
                    <a:pt x="463" y="1530"/>
                  </a:cubicBezTo>
                  <a:cubicBezTo>
                    <a:pt x="463" y="1535"/>
                    <a:pt x="459" y="1539"/>
                    <a:pt x="454" y="1539"/>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0" name="line"/>
            <p:cNvSpPr>
              <a:spLocks/>
            </p:cNvSpPr>
            <p:nvPr/>
          </p:nvSpPr>
          <p:spPr bwMode="auto">
            <a:xfrm>
              <a:off x="3830875" y="2337694"/>
              <a:ext cx="505439" cy="502422"/>
            </a:xfrm>
            <a:custGeom>
              <a:avLst/>
              <a:gdLst>
                <a:gd name="T0" fmla="*/ 9 w 164"/>
                <a:gd name="T1" fmla="*/ 163 h 163"/>
                <a:gd name="T2" fmla="*/ 0 w 164"/>
                <a:gd name="T3" fmla="*/ 155 h 163"/>
                <a:gd name="T4" fmla="*/ 9 w 164"/>
                <a:gd name="T5" fmla="*/ 146 h 163"/>
                <a:gd name="T6" fmla="*/ 146 w 164"/>
                <a:gd name="T7" fmla="*/ 8 h 163"/>
                <a:gd name="T8" fmla="*/ 155 w 164"/>
                <a:gd name="T9" fmla="*/ 0 h 163"/>
                <a:gd name="T10" fmla="*/ 164 w 164"/>
                <a:gd name="T11" fmla="*/ 8 h 163"/>
                <a:gd name="T12" fmla="*/ 9 w 164"/>
                <a:gd name="T13" fmla="*/ 163 h 163"/>
              </a:gdLst>
              <a:ahLst/>
              <a:cxnLst>
                <a:cxn ang="0">
                  <a:pos x="T0" y="T1"/>
                </a:cxn>
                <a:cxn ang="0">
                  <a:pos x="T2" y="T3"/>
                </a:cxn>
                <a:cxn ang="0">
                  <a:pos x="T4" y="T5"/>
                </a:cxn>
                <a:cxn ang="0">
                  <a:pos x="T6" y="T7"/>
                </a:cxn>
                <a:cxn ang="0">
                  <a:pos x="T8" y="T9"/>
                </a:cxn>
                <a:cxn ang="0">
                  <a:pos x="T10" y="T11"/>
                </a:cxn>
                <a:cxn ang="0">
                  <a:pos x="T12" y="T13"/>
                </a:cxn>
              </a:cxnLst>
              <a:rect l="0" t="0" r="r" b="b"/>
              <a:pathLst>
                <a:path w="164" h="163">
                  <a:moveTo>
                    <a:pt x="9" y="163"/>
                  </a:moveTo>
                  <a:cubicBezTo>
                    <a:pt x="4" y="163"/>
                    <a:pt x="0" y="159"/>
                    <a:pt x="0" y="155"/>
                  </a:cubicBezTo>
                  <a:cubicBezTo>
                    <a:pt x="0" y="150"/>
                    <a:pt x="4" y="146"/>
                    <a:pt x="9" y="146"/>
                  </a:cubicBezTo>
                  <a:cubicBezTo>
                    <a:pt x="85" y="146"/>
                    <a:pt x="146" y="84"/>
                    <a:pt x="146" y="8"/>
                  </a:cubicBezTo>
                  <a:cubicBezTo>
                    <a:pt x="146" y="4"/>
                    <a:pt x="150" y="0"/>
                    <a:pt x="155" y="0"/>
                  </a:cubicBezTo>
                  <a:cubicBezTo>
                    <a:pt x="160" y="0"/>
                    <a:pt x="164" y="4"/>
                    <a:pt x="164" y="8"/>
                  </a:cubicBezTo>
                  <a:cubicBezTo>
                    <a:pt x="164" y="94"/>
                    <a:pt x="94" y="163"/>
                    <a:pt x="9" y="163"/>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1" name="line"/>
            <p:cNvSpPr>
              <a:spLocks/>
            </p:cNvSpPr>
            <p:nvPr/>
          </p:nvSpPr>
          <p:spPr bwMode="auto">
            <a:xfrm>
              <a:off x="3925928" y="3371203"/>
              <a:ext cx="706106" cy="440562"/>
            </a:xfrm>
            <a:custGeom>
              <a:avLst/>
              <a:gdLst>
                <a:gd name="T0" fmla="*/ 56 w 229"/>
                <a:gd name="T1" fmla="*/ 143 h 143"/>
                <a:gd name="T2" fmla="*/ 8 w 229"/>
                <a:gd name="T3" fmla="*/ 136 h 143"/>
                <a:gd name="T4" fmla="*/ 2 w 229"/>
                <a:gd name="T5" fmla="*/ 125 h 143"/>
                <a:gd name="T6" fmla="*/ 12 w 229"/>
                <a:gd name="T7" fmla="*/ 119 h 143"/>
                <a:gd name="T8" fmla="*/ 211 w 229"/>
                <a:gd name="T9" fmla="*/ 8 h 143"/>
                <a:gd name="T10" fmla="*/ 222 w 229"/>
                <a:gd name="T11" fmla="*/ 2 h 143"/>
                <a:gd name="T12" fmla="*/ 228 w 229"/>
                <a:gd name="T13" fmla="*/ 12 h 143"/>
                <a:gd name="T14" fmla="*/ 56 w 229"/>
                <a:gd name="T15" fmla="*/ 143 h 1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43">
                  <a:moveTo>
                    <a:pt x="56" y="143"/>
                  </a:moveTo>
                  <a:cubicBezTo>
                    <a:pt x="40" y="143"/>
                    <a:pt x="24" y="140"/>
                    <a:pt x="8" y="136"/>
                  </a:cubicBezTo>
                  <a:cubicBezTo>
                    <a:pt x="3" y="135"/>
                    <a:pt x="0" y="130"/>
                    <a:pt x="2" y="125"/>
                  </a:cubicBezTo>
                  <a:cubicBezTo>
                    <a:pt x="3" y="121"/>
                    <a:pt x="8" y="118"/>
                    <a:pt x="12" y="119"/>
                  </a:cubicBezTo>
                  <a:cubicBezTo>
                    <a:pt x="98" y="143"/>
                    <a:pt x="187" y="93"/>
                    <a:pt x="211" y="8"/>
                  </a:cubicBezTo>
                  <a:cubicBezTo>
                    <a:pt x="212" y="3"/>
                    <a:pt x="217" y="0"/>
                    <a:pt x="222" y="2"/>
                  </a:cubicBezTo>
                  <a:cubicBezTo>
                    <a:pt x="226" y="3"/>
                    <a:pt x="229" y="8"/>
                    <a:pt x="228" y="12"/>
                  </a:cubicBezTo>
                  <a:cubicBezTo>
                    <a:pt x="205" y="91"/>
                    <a:pt x="134" y="143"/>
                    <a:pt x="56" y="143"/>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2" name="line"/>
            <p:cNvSpPr>
              <a:spLocks/>
            </p:cNvSpPr>
            <p:nvPr/>
          </p:nvSpPr>
          <p:spPr bwMode="auto">
            <a:xfrm>
              <a:off x="3034243" y="1160851"/>
              <a:ext cx="734773" cy="455649"/>
            </a:xfrm>
            <a:custGeom>
              <a:avLst/>
              <a:gdLst>
                <a:gd name="T0" fmla="*/ 180 w 238"/>
                <a:gd name="T1" fmla="*/ 147 h 148"/>
                <a:gd name="T2" fmla="*/ 1 w 238"/>
                <a:gd name="T3" fmla="*/ 12 h 148"/>
                <a:gd name="T4" fmla="*/ 7 w 238"/>
                <a:gd name="T5" fmla="*/ 1 h 148"/>
                <a:gd name="T6" fmla="*/ 18 w 238"/>
                <a:gd name="T7" fmla="*/ 7 h 148"/>
                <a:gd name="T8" fmla="*/ 226 w 238"/>
                <a:gd name="T9" fmla="*/ 123 h 148"/>
                <a:gd name="T10" fmla="*/ 237 w 238"/>
                <a:gd name="T11" fmla="*/ 129 h 148"/>
                <a:gd name="T12" fmla="*/ 231 w 238"/>
                <a:gd name="T13" fmla="*/ 139 h 148"/>
                <a:gd name="T14" fmla="*/ 180 w 238"/>
                <a:gd name="T15" fmla="*/ 147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8" h="148">
                  <a:moveTo>
                    <a:pt x="180" y="147"/>
                  </a:moveTo>
                  <a:cubicBezTo>
                    <a:pt x="99" y="147"/>
                    <a:pt x="25" y="93"/>
                    <a:pt x="1" y="12"/>
                  </a:cubicBezTo>
                  <a:cubicBezTo>
                    <a:pt x="0" y="7"/>
                    <a:pt x="3" y="2"/>
                    <a:pt x="7" y="1"/>
                  </a:cubicBezTo>
                  <a:cubicBezTo>
                    <a:pt x="12" y="0"/>
                    <a:pt x="17" y="2"/>
                    <a:pt x="18" y="7"/>
                  </a:cubicBezTo>
                  <a:cubicBezTo>
                    <a:pt x="43" y="96"/>
                    <a:pt x="137" y="148"/>
                    <a:pt x="226" y="123"/>
                  </a:cubicBezTo>
                  <a:cubicBezTo>
                    <a:pt x="231" y="122"/>
                    <a:pt x="235" y="124"/>
                    <a:pt x="237" y="129"/>
                  </a:cubicBezTo>
                  <a:cubicBezTo>
                    <a:pt x="238" y="133"/>
                    <a:pt x="235" y="138"/>
                    <a:pt x="231" y="139"/>
                  </a:cubicBezTo>
                  <a:cubicBezTo>
                    <a:pt x="214" y="144"/>
                    <a:pt x="197" y="147"/>
                    <a:pt x="180" y="147"/>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3" name="line"/>
            <p:cNvSpPr>
              <a:spLocks/>
            </p:cNvSpPr>
            <p:nvPr/>
          </p:nvSpPr>
          <p:spPr bwMode="auto">
            <a:xfrm>
              <a:off x="3111191" y="2411623"/>
              <a:ext cx="580878" cy="478281"/>
            </a:xfrm>
            <a:custGeom>
              <a:avLst/>
              <a:gdLst>
                <a:gd name="T0" fmla="*/ 178 w 188"/>
                <a:gd name="T1" fmla="*/ 155 h 155"/>
                <a:gd name="T2" fmla="*/ 170 w 188"/>
                <a:gd name="T3" fmla="*/ 148 h 155"/>
                <a:gd name="T4" fmla="*/ 11 w 188"/>
                <a:gd name="T5" fmla="*/ 30 h 155"/>
                <a:gd name="T6" fmla="*/ 1 w 188"/>
                <a:gd name="T7" fmla="*/ 23 h 155"/>
                <a:gd name="T8" fmla="*/ 8 w 188"/>
                <a:gd name="T9" fmla="*/ 13 h 155"/>
                <a:gd name="T10" fmla="*/ 187 w 188"/>
                <a:gd name="T11" fmla="*/ 145 h 155"/>
                <a:gd name="T12" fmla="*/ 180 w 188"/>
                <a:gd name="T13" fmla="*/ 155 h 155"/>
                <a:gd name="T14" fmla="*/ 178 w 188"/>
                <a:gd name="T15" fmla="*/ 155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8" h="155">
                  <a:moveTo>
                    <a:pt x="178" y="155"/>
                  </a:moveTo>
                  <a:cubicBezTo>
                    <a:pt x="174" y="155"/>
                    <a:pt x="170" y="152"/>
                    <a:pt x="170" y="148"/>
                  </a:cubicBezTo>
                  <a:cubicBezTo>
                    <a:pt x="158" y="72"/>
                    <a:pt x="87" y="19"/>
                    <a:pt x="11" y="30"/>
                  </a:cubicBezTo>
                  <a:cubicBezTo>
                    <a:pt x="6" y="31"/>
                    <a:pt x="2" y="28"/>
                    <a:pt x="1" y="23"/>
                  </a:cubicBezTo>
                  <a:cubicBezTo>
                    <a:pt x="0" y="18"/>
                    <a:pt x="4" y="14"/>
                    <a:pt x="8" y="13"/>
                  </a:cubicBezTo>
                  <a:cubicBezTo>
                    <a:pt x="94" y="0"/>
                    <a:pt x="174" y="60"/>
                    <a:pt x="187" y="145"/>
                  </a:cubicBezTo>
                  <a:cubicBezTo>
                    <a:pt x="188" y="150"/>
                    <a:pt x="184" y="154"/>
                    <a:pt x="180" y="155"/>
                  </a:cubicBezTo>
                  <a:cubicBezTo>
                    <a:pt x="179" y="155"/>
                    <a:pt x="179" y="155"/>
                    <a:pt x="178" y="155"/>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4" name="line"/>
            <p:cNvSpPr>
              <a:spLocks/>
            </p:cNvSpPr>
            <p:nvPr/>
          </p:nvSpPr>
          <p:spPr bwMode="auto">
            <a:xfrm>
              <a:off x="3730024" y="1178957"/>
              <a:ext cx="980702" cy="315334"/>
            </a:xfrm>
            <a:custGeom>
              <a:avLst/>
              <a:gdLst>
                <a:gd name="T0" fmla="*/ 139 w 318"/>
                <a:gd name="T1" fmla="*/ 102 h 102"/>
                <a:gd name="T2" fmla="*/ 4 w 318"/>
                <a:gd name="T3" fmla="*/ 55 h 102"/>
                <a:gd name="T4" fmla="*/ 3 w 318"/>
                <a:gd name="T5" fmla="*/ 43 h 102"/>
                <a:gd name="T6" fmla="*/ 15 w 318"/>
                <a:gd name="T7" fmla="*/ 42 h 102"/>
                <a:gd name="T8" fmla="*/ 166 w 318"/>
                <a:gd name="T9" fmla="*/ 83 h 102"/>
                <a:gd name="T10" fmla="*/ 302 w 318"/>
                <a:gd name="T11" fmla="*/ 5 h 102"/>
                <a:gd name="T12" fmla="*/ 314 w 318"/>
                <a:gd name="T13" fmla="*/ 3 h 102"/>
                <a:gd name="T14" fmla="*/ 315 w 318"/>
                <a:gd name="T15" fmla="*/ 15 h 102"/>
                <a:gd name="T16" fmla="*/ 168 w 318"/>
                <a:gd name="T17" fmla="*/ 100 h 102"/>
                <a:gd name="T18" fmla="*/ 139 w 318"/>
                <a:gd name="T1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102">
                  <a:moveTo>
                    <a:pt x="139" y="102"/>
                  </a:moveTo>
                  <a:cubicBezTo>
                    <a:pt x="90" y="102"/>
                    <a:pt x="43" y="86"/>
                    <a:pt x="4" y="55"/>
                  </a:cubicBezTo>
                  <a:cubicBezTo>
                    <a:pt x="0" y="53"/>
                    <a:pt x="0" y="47"/>
                    <a:pt x="3" y="43"/>
                  </a:cubicBezTo>
                  <a:cubicBezTo>
                    <a:pt x="5" y="40"/>
                    <a:pt x="11" y="39"/>
                    <a:pt x="15" y="42"/>
                  </a:cubicBezTo>
                  <a:cubicBezTo>
                    <a:pt x="58" y="75"/>
                    <a:pt x="112" y="90"/>
                    <a:pt x="166" y="83"/>
                  </a:cubicBezTo>
                  <a:cubicBezTo>
                    <a:pt x="220" y="76"/>
                    <a:pt x="268" y="48"/>
                    <a:pt x="302" y="5"/>
                  </a:cubicBezTo>
                  <a:cubicBezTo>
                    <a:pt x="305" y="1"/>
                    <a:pt x="310" y="0"/>
                    <a:pt x="314" y="3"/>
                  </a:cubicBezTo>
                  <a:cubicBezTo>
                    <a:pt x="317" y="6"/>
                    <a:pt x="318" y="11"/>
                    <a:pt x="315" y="15"/>
                  </a:cubicBezTo>
                  <a:cubicBezTo>
                    <a:pt x="279" y="62"/>
                    <a:pt x="227" y="92"/>
                    <a:pt x="168" y="100"/>
                  </a:cubicBezTo>
                  <a:cubicBezTo>
                    <a:pt x="158" y="101"/>
                    <a:pt x="149" y="102"/>
                    <a:pt x="139" y="102"/>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5" name="line"/>
            <p:cNvSpPr>
              <a:spLocks/>
            </p:cNvSpPr>
            <p:nvPr/>
          </p:nvSpPr>
          <p:spPr bwMode="auto">
            <a:xfrm>
              <a:off x="3081016" y="3188642"/>
              <a:ext cx="496387" cy="354562"/>
            </a:xfrm>
            <a:custGeom>
              <a:avLst/>
              <a:gdLst>
                <a:gd name="T0" fmla="*/ 9 w 161"/>
                <a:gd name="T1" fmla="*/ 115 h 115"/>
                <a:gd name="T2" fmla="*/ 7 w 161"/>
                <a:gd name="T3" fmla="*/ 115 h 115"/>
                <a:gd name="T4" fmla="*/ 1 w 161"/>
                <a:gd name="T5" fmla="*/ 104 h 115"/>
                <a:gd name="T6" fmla="*/ 154 w 161"/>
                <a:gd name="T7" fmla="*/ 18 h 115"/>
                <a:gd name="T8" fmla="*/ 160 w 161"/>
                <a:gd name="T9" fmla="*/ 29 h 115"/>
                <a:gd name="T10" fmla="*/ 149 w 161"/>
                <a:gd name="T11" fmla="*/ 35 h 115"/>
                <a:gd name="T12" fmla="*/ 68 w 161"/>
                <a:gd name="T13" fmla="*/ 45 h 115"/>
                <a:gd name="T14" fmla="*/ 18 w 161"/>
                <a:gd name="T15" fmla="*/ 109 h 115"/>
                <a:gd name="T16" fmla="*/ 9 w 161"/>
                <a:gd name="T1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115">
                  <a:moveTo>
                    <a:pt x="9" y="115"/>
                  </a:moveTo>
                  <a:cubicBezTo>
                    <a:pt x="9" y="115"/>
                    <a:pt x="8" y="115"/>
                    <a:pt x="7" y="115"/>
                  </a:cubicBezTo>
                  <a:cubicBezTo>
                    <a:pt x="2" y="114"/>
                    <a:pt x="0" y="109"/>
                    <a:pt x="1" y="104"/>
                  </a:cubicBezTo>
                  <a:cubicBezTo>
                    <a:pt x="20" y="38"/>
                    <a:pt x="88" y="0"/>
                    <a:pt x="154" y="18"/>
                  </a:cubicBezTo>
                  <a:cubicBezTo>
                    <a:pt x="159" y="20"/>
                    <a:pt x="161" y="24"/>
                    <a:pt x="160" y="29"/>
                  </a:cubicBezTo>
                  <a:cubicBezTo>
                    <a:pt x="159" y="33"/>
                    <a:pt x="154" y="36"/>
                    <a:pt x="149" y="35"/>
                  </a:cubicBezTo>
                  <a:cubicBezTo>
                    <a:pt x="122" y="27"/>
                    <a:pt x="93" y="31"/>
                    <a:pt x="68" y="45"/>
                  </a:cubicBezTo>
                  <a:cubicBezTo>
                    <a:pt x="43" y="59"/>
                    <a:pt x="25" y="81"/>
                    <a:pt x="18" y="109"/>
                  </a:cubicBezTo>
                  <a:cubicBezTo>
                    <a:pt x="17" y="113"/>
                    <a:pt x="13" y="115"/>
                    <a:pt x="9" y="115"/>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sp>
        <p:nvSpPr>
          <p:cNvPr id="136" name="circle"/>
          <p:cNvSpPr>
            <a:spLocks noChangeArrowheads="1"/>
          </p:cNvSpPr>
          <p:nvPr/>
        </p:nvSpPr>
        <p:spPr bwMode="auto">
          <a:xfrm>
            <a:off x="1558075" y="417502"/>
            <a:ext cx="924878" cy="924878"/>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7" name="circle"/>
          <p:cNvSpPr>
            <a:spLocks noChangeArrowheads="1"/>
          </p:cNvSpPr>
          <p:nvPr/>
        </p:nvSpPr>
        <p:spPr bwMode="auto">
          <a:xfrm>
            <a:off x="2988391" y="1606414"/>
            <a:ext cx="840387" cy="838877"/>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8" name="circle"/>
          <p:cNvSpPr>
            <a:spLocks noChangeArrowheads="1"/>
          </p:cNvSpPr>
          <p:nvPr/>
        </p:nvSpPr>
        <p:spPr bwMode="auto">
          <a:xfrm>
            <a:off x="236390" y="1490239"/>
            <a:ext cx="911299" cy="911299"/>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9" name="circle"/>
          <p:cNvSpPr>
            <a:spLocks noChangeArrowheads="1"/>
          </p:cNvSpPr>
          <p:nvPr/>
        </p:nvSpPr>
        <p:spPr bwMode="auto">
          <a:xfrm>
            <a:off x="3041198" y="2540345"/>
            <a:ext cx="663860" cy="662352"/>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0" name="circle"/>
          <p:cNvSpPr>
            <a:spLocks noChangeArrowheads="1"/>
          </p:cNvSpPr>
          <p:nvPr/>
        </p:nvSpPr>
        <p:spPr bwMode="auto">
          <a:xfrm>
            <a:off x="495899" y="2820977"/>
            <a:ext cx="663860" cy="665369"/>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1" name="circle"/>
          <p:cNvSpPr>
            <a:spLocks noChangeArrowheads="1"/>
          </p:cNvSpPr>
          <p:nvPr/>
        </p:nvSpPr>
        <p:spPr bwMode="auto">
          <a:xfrm>
            <a:off x="2300391" y="2152590"/>
            <a:ext cx="602001" cy="600491"/>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2" name="circle"/>
          <p:cNvSpPr>
            <a:spLocks noChangeArrowheads="1"/>
          </p:cNvSpPr>
          <p:nvPr/>
        </p:nvSpPr>
        <p:spPr bwMode="auto">
          <a:xfrm>
            <a:off x="2562917" y="3160450"/>
            <a:ext cx="639720" cy="641229"/>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3" name="circle"/>
          <p:cNvSpPr>
            <a:spLocks noChangeArrowheads="1"/>
          </p:cNvSpPr>
          <p:nvPr/>
        </p:nvSpPr>
        <p:spPr bwMode="auto">
          <a:xfrm>
            <a:off x="962110" y="2226520"/>
            <a:ext cx="694035" cy="695545"/>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4" name="circle"/>
          <p:cNvSpPr>
            <a:spLocks noChangeArrowheads="1"/>
          </p:cNvSpPr>
          <p:nvPr/>
        </p:nvSpPr>
        <p:spPr bwMode="auto">
          <a:xfrm>
            <a:off x="847443" y="849010"/>
            <a:ext cx="675930" cy="674422"/>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5" name="circle"/>
          <p:cNvSpPr>
            <a:spLocks noChangeArrowheads="1"/>
          </p:cNvSpPr>
          <p:nvPr/>
        </p:nvSpPr>
        <p:spPr bwMode="auto">
          <a:xfrm>
            <a:off x="2552592" y="781116"/>
            <a:ext cx="820772" cy="819264"/>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6" name="circle"/>
          <p:cNvSpPr>
            <a:spLocks noChangeArrowheads="1"/>
          </p:cNvSpPr>
          <p:nvPr/>
        </p:nvSpPr>
        <p:spPr bwMode="auto">
          <a:xfrm>
            <a:off x="1070742" y="3356590"/>
            <a:ext cx="564281" cy="564281"/>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nvGrpSpPr>
          <p:cNvPr id="147" name="people"/>
          <p:cNvGrpSpPr/>
          <p:nvPr/>
        </p:nvGrpSpPr>
        <p:grpSpPr>
          <a:xfrm>
            <a:off x="3084952" y="1776906"/>
            <a:ext cx="647265" cy="434526"/>
            <a:chOff x="4811577" y="1568220"/>
            <a:chExt cx="647265" cy="434526"/>
          </a:xfrm>
        </p:grpSpPr>
        <p:sp>
          <p:nvSpPr>
            <p:cNvPr id="148" name="Freeform 29"/>
            <p:cNvSpPr>
              <a:spLocks/>
            </p:cNvSpPr>
            <p:nvPr/>
          </p:nvSpPr>
          <p:spPr bwMode="auto">
            <a:xfrm>
              <a:off x="4811577" y="1568220"/>
              <a:ext cx="478281" cy="434526"/>
            </a:xfrm>
            <a:custGeom>
              <a:avLst/>
              <a:gdLst>
                <a:gd name="T0" fmla="*/ 154 w 155"/>
                <a:gd name="T1" fmla="*/ 136 h 141"/>
                <a:gd name="T2" fmla="*/ 102 w 155"/>
                <a:gd name="T3" fmla="*/ 94 h 141"/>
                <a:gd name="T4" fmla="*/ 91 w 155"/>
                <a:gd name="T5" fmla="*/ 95 h 141"/>
                <a:gd name="T6" fmla="*/ 91 w 155"/>
                <a:gd name="T7" fmla="*/ 92 h 141"/>
                <a:gd name="T8" fmla="*/ 114 w 155"/>
                <a:gd name="T9" fmla="*/ 48 h 141"/>
                <a:gd name="T10" fmla="*/ 77 w 155"/>
                <a:gd name="T11" fmla="*/ 0 h 141"/>
                <a:gd name="T12" fmla="*/ 41 w 155"/>
                <a:gd name="T13" fmla="*/ 48 h 141"/>
                <a:gd name="T14" fmla="*/ 64 w 155"/>
                <a:gd name="T15" fmla="*/ 92 h 141"/>
                <a:gd name="T16" fmla="*/ 64 w 155"/>
                <a:gd name="T17" fmla="*/ 95 h 141"/>
                <a:gd name="T18" fmla="*/ 53 w 155"/>
                <a:gd name="T19" fmla="*/ 94 h 141"/>
                <a:gd name="T20" fmla="*/ 1 w 155"/>
                <a:gd name="T21" fmla="*/ 136 h 141"/>
                <a:gd name="T22" fmla="*/ 1 w 155"/>
                <a:gd name="T23" fmla="*/ 139 h 141"/>
                <a:gd name="T24" fmla="*/ 4 w 155"/>
                <a:gd name="T25" fmla="*/ 141 h 141"/>
                <a:gd name="T26" fmla="*/ 151 w 155"/>
                <a:gd name="T27" fmla="*/ 141 h 141"/>
                <a:gd name="T28" fmla="*/ 154 w 155"/>
                <a:gd name="T29" fmla="*/ 139 h 141"/>
                <a:gd name="T30" fmla="*/ 154 w 155"/>
                <a:gd name="T31" fmla="*/ 13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141">
                  <a:moveTo>
                    <a:pt x="154" y="136"/>
                  </a:moveTo>
                  <a:cubicBezTo>
                    <a:pt x="145" y="115"/>
                    <a:pt x="133" y="95"/>
                    <a:pt x="102" y="94"/>
                  </a:cubicBezTo>
                  <a:cubicBezTo>
                    <a:pt x="97" y="93"/>
                    <a:pt x="94" y="94"/>
                    <a:pt x="91" y="95"/>
                  </a:cubicBezTo>
                  <a:cubicBezTo>
                    <a:pt x="91" y="92"/>
                    <a:pt x="91" y="92"/>
                    <a:pt x="91" y="92"/>
                  </a:cubicBezTo>
                  <a:cubicBezTo>
                    <a:pt x="104" y="85"/>
                    <a:pt x="114" y="68"/>
                    <a:pt x="114" y="48"/>
                  </a:cubicBezTo>
                  <a:cubicBezTo>
                    <a:pt x="114" y="21"/>
                    <a:pt x="97" y="0"/>
                    <a:pt x="77" y="0"/>
                  </a:cubicBezTo>
                  <a:cubicBezTo>
                    <a:pt x="57" y="0"/>
                    <a:pt x="41" y="21"/>
                    <a:pt x="41" y="48"/>
                  </a:cubicBezTo>
                  <a:cubicBezTo>
                    <a:pt x="41" y="68"/>
                    <a:pt x="51" y="85"/>
                    <a:pt x="64" y="92"/>
                  </a:cubicBezTo>
                  <a:cubicBezTo>
                    <a:pt x="64" y="95"/>
                    <a:pt x="64" y="95"/>
                    <a:pt x="64" y="95"/>
                  </a:cubicBezTo>
                  <a:cubicBezTo>
                    <a:pt x="61" y="94"/>
                    <a:pt x="58" y="93"/>
                    <a:pt x="53" y="94"/>
                  </a:cubicBezTo>
                  <a:cubicBezTo>
                    <a:pt x="22" y="95"/>
                    <a:pt x="10" y="115"/>
                    <a:pt x="1" y="136"/>
                  </a:cubicBezTo>
                  <a:cubicBezTo>
                    <a:pt x="0" y="137"/>
                    <a:pt x="0" y="138"/>
                    <a:pt x="1" y="139"/>
                  </a:cubicBezTo>
                  <a:cubicBezTo>
                    <a:pt x="1" y="140"/>
                    <a:pt x="3" y="141"/>
                    <a:pt x="4" y="141"/>
                  </a:cubicBezTo>
                  <a:cubicBezTo>
                    <a:pt x="151" y="141"/>
                    <a:pt x="151" y="141"/>
                    <a:pt x="151" y="141"/>
                  </a:cubicBezTo>
                  <a:cubicBezTo>
                    <a:pt x="152" y="141"/>
                    <a:pt x="153" y="140"/>
                    <a:pt x="154" y="139"/>
                  </a:cubicBezTo>
                  <a:cubicBezTo>
                    <a:pt x="155" y="138"/>
                    <a:pt x="155" y="137"/>
                    <a:pt x="154" y="1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sp>
          <p:nvSpPr>
            <p:cNvPr id="149" name="Freeform 30"/>
            <p:cNvSpPr>
              <a:spLocks/>
            </p:cNvSpPr>
            <p:nvPr/>
          </p:nvSpPr>
          <p:spPr bwMode="auto">
            <a:xfrm>
              <a:off x="5101262" y="1654220"/>
              <a:ext cx="357580" cy="325895"/>
            </a:xfrm>
            <a:custGeom>
              <a:avLst/>
              <a:gdLst>
                <a:gd name="T0" fmla="*/ 116 w 116"/>
                <a:gd name="T1" fmla="*/ 102 h 106"/>
                <a:gd name="T2" fmla="*/ 77 w 116"/>
                <a:gd name="T3" fmla="*/ 70 h 106"/>
                <a:gd name="T4" fmla="*/ 68 w 116"/>
                <a:gd name="T5" fmla="*/ 71 h 106"/>
                <a:gd name="T6" fmla="*/ 68 w 116"/>
                <a:gd name="T7" fmla="*/ 69 h 106"/>
                <a:gd name="T8" fmla="*/ 86 w 116"/>
                <a:gd name="T9" fmla="*/ 36 h 106"/>
                <a:gd name="T10" fmla="*/ 58 w 116"/>
                <a:gd name="T11" fmla="*/ 0 h 106"/>
                <a:gd name="T12" fmla="*/ 31 w 116"/>
                <a:gd name="T13" fmla="*/ 36 h 106"/>
                <a:gd name="T14" fmla="*/ 48 w 116"/>
                <a:gd name="T15" fmla="*/ 69 h 106"/>
                <a:gd name="T16" fmla="*/ 48 w 116"/>
                <a:gd name="T17" fmla="*/ 71 h 106"/>
                <a:gd name="T18" fmla="*/ 40 w 116"/>
                <a:gd name="T19" fmla="*/ 70 h 106"/>
                <a:gd name="T20" fmla="*/ 1 w 116"/>
                <a:gd name="T21" fmla="*/ 102 h 106"/>
                <a:gd name="T22" fmla="*/ 1 w 116"/>
                <a:gd name="T23" fmla="*/ 104 h 106"/>
                <a:gd name="T24" fmla="*/ 3 w 116"/>
                <a:gd name="T25" fmla="*/ 106 h 106"/>
                <a:gd name="T26" fmla="*/ 114 w 116"/>
                <a:gd name="T27" fmla="*/ 106 h 106"/>
                <a:gd name="T28" fmla="*/ 116 w 116"/>
                <a:gd name="T29" fmla="*/ 104 h 106"/>
                <a:gd name="T30" fmla="*/ 116 w 116"/>
                <a:gd name="T3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06">
                  <a:moveTo>
                    <a:pt x="116" y="102"/>
                  </a:moveTo>
                  <a:cubicBezTo>
                    <a:pt x="109" y="87"/>
                    <a:pt x="100" y="71"/>
                    <a:pt x="77" y="70"/>
                  </a:cubicBezTo>
                  <a:cubicBezTo>
                    <a:pt x="73" y="70"/>
                    <a:pt x="71" y="71"/>
                    <a:pt x="68" y="71"/>
                  </a:cubicBezTo>
                  <a:cubicBezTo>
                    <a:pt x="68" y="69"/>
                    <a:pt x="68" y="69"/>
                    <a:pt x="68" y="69"/>
                  </a:cubicBezTo>
                  <a:cubicBezTo>
                    <a:pt x="78" y="64"/>
                    <a:pt x="86" y="51"/>
                    <a:pt x="86" y="36"/>
                  </a:cubicBezTo>
                  <a:cubicBezTo>
                    <a:pt x="86" y="16"/>
                    <a:pt x="73" y="0"/>
                    <a:pt x="58" y="0"/>
                  </a:cubicBezTo>
                  <a:cubicBezTo>
                    <a:pt x="43" y="0"/>
                    <a:pt x="31" y="16"/>
                    <a:pt x="31" y="36"/>
                  </a:cubicBezTo>
                  <a:cubicBezTo>
                    <a:pt x="31" y="51"/>
                    <a:pt x="38" y="64"/>
                    <a:pt x="48" y="69"/>
                  </a:cubicBezTo>
                  <a:cubicBezTo>
                    <a:pt x="48" y="71"/>
                    <a:pt x="48" y="71"/>
                    <a:pt x="48" y="71"/>
                  </a:cubicBezTo>
                  <a:cubicBezTo>
                    <a:pt x="46" y="71"/>
                    <a:pt x="44" y="70"/>
                    <a:pt x="40" y="70"/>
                  </a:cubicBezTo>
                  <a:cubicBezTo>
                    <a:pt x="17" y="71"/>
                    <a:pt x="8" y="87"/>
                    <a:pt x="1" y="102"/>
                  </a:cubicBezTo>
                  <a:cubicBezTo>
                    <a:pt x="0" y="103"/>
                    <a:pt x="0" y="104"/>
                    <a:pt x="1" y="104"/>
                  </a:cubicBezTo>
                  <a:cubicBezTo>
                    <a:pt x="1" y="105"/>
                    <a:pt x="2" y="106"/>
                    <a:pt x="3" y="106"/>
                  </a:cubicBezTo>
                  <a:cubicBezTo>
                    <a:pt x="114" y="106"/>
                    <a:pt x="114" y="106"/>
                    <a:pt x="114" y="106"/>
                  </a:cubicBezTo>
                  <a:cubicBezTo>
                    <a:pt x="115" y="106"/>
                    <a:pt x="115" y="105"/>
                    <a:pt x="116" y="104"/>
                  </a:cubicBezTo>
                  <a:cubicBezTo>
                    <a:pt x="116" y="104"/>
                    <a:pt x="116" y="103"/>
                    <a:pt x="116"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sp>
        <p:nvSpPr>
          <p:cNvPr id="150" name="speech bubble"/>
          <p:cNvSpPr>
            <a:spLocks/>
          </p:cNvSpPr>
          <p:nvPr/>
        </p:nvSpPr>
        <p:spPr bwMode="auto">
          <a:xfrm>
            <a:off x="2692672" y="965186"/>
            <a:ext cx="534105" cy="508457"/>
          </a:xfrm>
          <a:custGeom>
            <a:avLst/>
            <a:gdLst>
              <a:gd name="T0" fmla="*/ 141 w 173"/>
              <a:gd name="T1" fmla="*/ 0 h 165"/>
              <a:gd name="T2" fmla="*/ 28 w 173"/>
              <a:gd name="T3" fmla="*/ 0 h 165"/>
              <a:gd name="T4" fmla="*/ 27 w 173"/>
              <a:gd name="T5" fmla="*/ 0 h 165"/>
              <a:gd name="T6" fmla="*/ 0 w 173"/>
              <a:gd name="T7" fmla="*/ 33 h 165"/>
              <a:gd name="T8" fmla="*/ 0 w 173"/>
              <a:gd name="T9" fmla="*/ 93 h 165"/>
              <a:gd name="T10" fmla="*/ 31 w 173"/>
              <a:gd name="T11" fmla="*/ 128 h 165"/>
              <a:gd name="T12" fmla="*/ 71 w 173"/>
              <a:gd name="T13" fmla="*/ 128 h 165"/>
              <a:gd name="T14" fmla="*/ 95 w 173"/>
              <a:gd name="T15" fmla="*/ 163 h 165"/>
              <a:gd name="T16" fmla="*/ 98 w 173"/>
              <a:gd name="T17" fmla="*/ 165 h 165"/>
              <a:gd name="T18" fmla="*/ 98 w 173"/>
              <a:gd name="T19" fmla="*/ 165 h 165"/>
              <a:gd name="T20" fmla="*/ 102 w 173"/>
              <a:gd name="T21" fmla="*/ 163 h 165"/>
              <a:gd name="T22" fmla="*/ 123 w 173"/>
              <a:gd name="T23" fmla="*/ 128 h 165"/>
              <a:gd name="T24" fmla="*/ 141 w 173"/>
              <a:gd name="T25" fmla="*/ 128 h 165"/>
              <a:gd name="T26" fmla="*/ 173 w 173"/>
              <a:gd name="T27" fmla="*/ 93 h 165"/>
              <a:gd name="T28" fmla="*/ 173 w 173"/>
              <a:gd name="T29" fmla="*/ 33 h 165"/>
              <a:gd name="T30" fmla="*/ 141 w 173"/>
              <a:gd name="T31"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65">
                <a:moveTo>
                  <a:pt x="141" y="0"/>
                </a:moveTo>
                <a:cubicBezTo>
                  <a:pt x="28" y="0"/>
                  <a:pt x="28" y="0"/>
                  <a:pt x="28" y="0"/>
                </a:cubicBezTo>
                <a:cubicBezTo>
                  <a:pt x="28" y="0"/>
                  <a:pt x="27" y="0"/>
                  <a:pt x="27" y="0"/>
                </a:cubicBezTo>
                <a:cubicBezTo>
                  <a:pt x="11" y="2"/>
                  <a:pt x="0" y="16"/>
                  <a:pt x="0" y="33"/>
                </a:cubicBezTo>
                <a:cubicBezTo>
                  <a:pt x="0" y="93"/>
                  <a:pt x="0" y="93"/>
                  <a:pt x="0" y="93"/>
                </a:cubicBezTo>
                <a:cubicBezTo>
                  <a:pt x="0" y="112"/>
                  <a:pt x="14" y="128"/>
                  <a:pt x="31" y="128"/>
                </a:cubicBezTo>
                <a:cubicBezTo>
                  <a:pt x="71" y="128"/>
                  <a:pt x="71" y="128"/>
                  <a:pt x="71" y="128"/>
                </a:cubicBezTo>
                <a:cubicBezTo>
                  <a:pt x="95" y="163"/>
                  <a:pt x="95" y="163"/>
                  <a:pt x="95" y="163"/>
                </a:cubicBezTo>
                <a:cubicBezTo>
                  <a:pt x="95" y="164"/>
                  <a:pt x="97" y="165"/>
                  <a:pt x="98" y="165"/>
                </a:cubicBezTo>
                <a:cubicBezTo>
                  <a:pt x="98" y="165"/>
                  <a:pt x="98" y="165"/>
                  <a:pt x="98" y="165"/>
                </a:cubicBezTo>
                <a:cubicBezTo>
                  <a:pt x="100" y="165"/>
                  <a:pt x="101" y="164"/>
                  <a:pt x="102" y="163"/>
                </a:cubicBezTo>
                <a:cubicBezTo>
                  <a:pt x="123" y="128"/>
                  <a:pt x="123" y="128"/>
                  <a:pt x="123" y="128"/>
                </a:cubicBezTo>
                <a:cubicBezTo>
                  <a:pt x="141" y="128"/>
                  <a:pt x="141" y="128"/>
                  <a:pt x="141" y="128"/>
                </a:cubicBezTo>
                <a:cubicBezTo>
                  <a:pt x="158" y="128"/>
                  <a:pt x="173" y="112"/>
                  <a:pt x="173" y="93"/>
                </a:cubicBezTo>
                <a:cubicBezTo>
                  <a:pt x="173" y="33"/>
                  <a:pt x="173" y="33"/>
                  <a:pt x="173" y="33"/>
                </a:cubicBezTo>
                <a:cubicBezTo>
                  <a:pt x="173" y="15"/>
                  <a:pt x="159" y="0"/>
                  <a:pt x="14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nvGrpSpPr>
          <p:cNvPr id="151" name="letter"/>
          <p:cNvGrpSpPr/>
          <p:nvPr/>
        </p:nvGrpSpPr>
        <p:grpSpPr>
          <a:xfrm>
            <a:off x="1810040" y="583466"/>
            <a:ext cx="433018" cy="582386"/>
            <a:chOff x="3536665" y="374780"/>
            <a:chExt cx="433018" cy="582386"/>
          </a:xfrm>
        </p:grpSpPr>
        <p:sp>
          <p:nvSpPr>
            <p:cNvPr id="152" name="Freeform 32"/>
            <p:cNvSpPr>
              <a:spLocks/>
            </p:cNvSpPr>
            <p:nvPr/>
          </p:nvSpPr>
          <p:spPr bwMode="auto">
            <a:xfrm>
              <a:off x="3536665" y="374780"/>
              <a:ext cx="433018" cy="582386"/>
            </a:xfrm>
            <a:custGeom>
              <a:avLst/>
              <a:gdLst>
                <a:gd name="T0" fmla="*/ 127 w 140"/>
                <a:gd name="T1" fmla="*/ 0 h 189"/>
                <a:gd name="T2" fmla="*/ 14 w 140"/>
                <a:gd name="T3" fmla="*/ 0 h 189"/>
                <a:gd name="T4" fmla="*/ 0 w 140"/>
                <a:gd name="T5" fmla="*/ 14 h 189"/>
                <a:gd name="T6" fmla="*/ 0 w 140"/>
                <a:gd name="T7" fmla="*/ 175 h 189"/>
                <a:gd name="T8" fmla="*/ 14 w 140"/>
                <a:gd name="T9" fmla="*/ 189 h 189"/>
                <a:gd name="T10" fmla="*/ 127 w 140"/>
                <a:gd name="T11" fmla="*/ 189 h 189"/>
                <a:gd name="T12" fmla="*/ 140 w 140"/>
                <a:gd name="T13" fmla="*/ 175 h 189"/>
                <a:gd name="T14" fmla="*/ 140 w 140"/>
                <a:gd name="T15" fmla="*/ 14 h 189"/>
                <a:gd name="T16" fmla="*/ 127 w 140"/>
                <a:gd name="T1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89">
                  <a:moveTo>
                    <a:pt x="127" y="0"/>
                  </a:moveTo>
                  <a:cubicBezTo>
                    <a:pt x="14" y="0"/>
                    <a:pt x="14" y="0"/>
                    <a:pt x="14" y="0"/>
                  </a:cubicBezTo>
                  <a:cubicBezTo>
                    <a:pt x="6" y="0"/>
                    <a:pt x="0" y="6"/>
                    <a:pt x="0" y="14"/>
                  </a:cubicBezTo>
                  <a:cubicBezTo>
                    <a:pt x="0" y="175"/>
                    <a:pt x="0" y="175"/>
                    <a:pt x="0" y="175"/>
                  </a:cubicBezTo>
                  <a:cubicBezTo>
                    <a:pt x="0" y="183"/>
                    <a:pt x="6" y="189"/>
                    <a:pt x="14" y="189"/>
                  </a:cubicBezTo>
                  <a:cubicBezTo>
                    <a:pt x="127" y="189"/>
                    <a:pt x="127" y="189"/>
                    <a:pt x="127" y="189"/>
                  </a:cubicBezTo>
                  <a:cubicBezTo>
                    <a:pt x="135" y="189"/>
                    <a:pt x="140" y="183"/>
                    <a:pt x="140" y="175"/>
                  </a:cubicBezTo>
                  <a:cubicBezTo>
                    <a:pt x="140" y="14"/>
                    <a:pt x="140" y="14"/>
                    <a:pt x="140" y="14"/>
                  </a:cubicBezTo>
                  <a:cubicBezTo>
                    <a:pt x="140" y="6"/>
                    <a:pt x="135" y="0"/>
                    <a:pt x="1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3" name="Freeform 33"/>
            <p:cNvSpPr>
              <a:spLocks/>
            </p:cNvSpPr>
            <p:nvPr/>
          </p:nvSpPr>
          <p:spPr bwMode="auto">
            <a:xfrm>
              <a:off x="3805227" y="445693"/>
              <a:ext cx="105614" cy="24140"/>
            </a:xfrm>
            <a:custGeom>
              <a:avLst/>
              <a:gdLst>
                <a:gd name="T0" fmla="*/ 30 w 34"/>
                <a:gd name="T1" fmla="*/ 8 h 8"/>
                <a:gd name="T2" fmla="*/ 4 w 34"/>
                <a:gd name="T3" fmla="*/ 8 h 8"/>
                <a:gd name="T4" fmla="*/ 0 w 34"/>
                <a:gd name="T5" fmla="*/ 4 h 8"/>
                <a:gd name="T6" fmla="*/ 4 w 34"/>
                <a:gd name="T7" fmla="*/ 0 h 8"/>
                <a:gd name="T8" fmla="*/ 30 w 34"/>
                <a:gd name="T9" fmla="*/ 0 h 8"/>
                <a:gd name="T10" fmla="*/ 34 w 34"/>
                <a:gd name="T11" fmla="*/ 4 h 8"/>
                <a:gd name="T12" fmla="*/ 30 w 3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0" y="8"/>
                  </a:moveTo>
                  <a:cubicBezTo>
                    <a:pt x="4" y="8"/>
                    <a:pt x="4" y="8"/>
                    <a:pt x="4" y="8"/>
                  </a:cubicBezTo>
                  <a:cubicBezTo>
                    <a:pt x="2" y="8"/>
                    <a:pt x="0" y="6"/>
                    <a:pt x="0" y="4"/>
                  </a:cubicBezTo>
                  <a:cubicBezTo>
                    <a:pt x="0" y="2"/>
                    <a:pt x="2" y="0"/>
                    <a:pt x="4" y="0"/>
                  </a:cubicBezTo>
                  <a:cubicBezTo>
                    <a:pt x="30" y="0"/>
                    <a:pt x="30" y="0"/>
                    <a:pt x="30" y="0"/>
                  </a:cubicBezTo>
                  <a:cubicBezTo>
                    <a:pt x="32" y="0"/>
                    <a:pt x="34" y="2"/>
                    <a:pt x="34" y="4"/>
                  </a:cubicBezTo>
                  <a:cubicBezTo>
                    <a:pt x="34" y="6"/>
                    <a:pt x="32" y="8"/>
                    <a:pt x="30" y="8"/>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4" name="Freeform 34"/>
            <p:cNvSpPr>
              <a:spLocks/>
            </p:cNvSpPr>
            <p:nvPr/>
          </p:nvSpPr>
          <p:spPr bwMode="auto">
            <a:xfrm>
              <a:off x="3598524" y="504535"/>
              <a:ext cx="312316" cy="27158"/>
            </a:xfrm>
            <a:custGeom>
              <a:avLst/>
              <a:gdLst>
                <a:gd name="T0" fmla="*/ 97 w 101"/>
                <a:gd name="T1" fmla="*/ 9 h 9"/>
                <a:gd name="T2" fmla="*/ 4 w 101"/>
                <a:gd name="T3" fmla="*/ 9 h 9"/>
                <a:gd name="T4" fmla="*/ 0 w 101"/>
                <a:gd name="T5" fmla="*/ 5 h 9"/>
                <a:gd name="T6" fmla="*/ 4 w 101"/>
                <a:gd name="T7" fmla="*/ 0 h 9"/>
                <a:gd name="T8" fmla="*/ 97 w 101"/>
                <a:gd name="T9" fmla="*/ 0 h 9"/>
                <a:gd name="T10" fmla="*/ 101 w 101"/>
                <a:gd name="T11" fmla="*/ 5 h 9"/>
                <a:gd name="T12" fmla="*/ 97 w 101"/>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01" h="9">
                  <a:moveTo>
                    <a:pt x="97" y="9"/>
                  </a:moveTo>
                  <a:cubicBezTo>
                    <a:pt x="4" y="9"/>
                    <a:pt x="4" y="9"/>
                    <a:pt x="4" y="9"/>
                  </a:cubicBezTo>
                  <a:cubicBezTo>
                    <a:pt x="2" y="9"/>
                    <a:pt x="0" y="7"/>
                    <a:pt x="0" y="5"/>
                  </a:cubicBezTo>
                  <a:cubicBezTo>
                    <a:pt x="0" y="2"/>
                    <a:pt x="2" y="0"/>
                    <a:pt x="4" y="0"/>
                  </a:cubicBezTo>
                  <a:cubicBezTo>
                    <a:pt x="97" y="0"/>
                    <a:pt x="97" y="0"/>
                    <a:pt x="97" y="0"/>
                  </a:cubicBezTo>
                  <a:cubicBezTo>
                    <a:pt x="99" y="0"/>
                    <a:pt x="101" y="2"/>
                    <a:pt x="101" y="5"/>
                  </a:cubicBezTo>
                  <a:cubicBezTo>
                    <a:pt x="101" y="7"/>
                    <a:pt x="99" y="9"/>
                    <a:pt x="97" y="9"/>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5" name="Freeform 35"/>
            <p:cNvSpPr>
              <a:spLocks/>
            </p:cNvSpPr>
            <p:nvPr/>
          </p:nvSpPr>
          <p:spPr bwMode="auto">
            <a:xfrm>
              <a:off x="3598524" y="566395"/>
              <a:ext cx="312316" cy="24140"/>
            </a:xfrm>
            <a:custGeom>
              <a:avLst/>
              <a:gdLst>
                <a:gd name="T0" fmla="*/ 97 w 101"/>
                <a:gd name="T1" fmla="*/ 8 h 8"/>
                <a:gd name="T2" fmla="*/ 4 w 101"/>
                <a:gd name="T3" fmla="*/ 8 h 8"/>
                <a:gd name="T4" fmla="*/ 0 w 101"/>
                <a:gd name="T5" fmla="*/ 4 h 8"/>
                <a:gd name="T6" fmla="*/ 4 w 101"/>
                <a:gd name="T7" fmla="*/ 0 h 8"/>
                <a:gd name="T8" fmla="*/ 97 w 101"/>
                <a:gd name="T9" fmla="*/ 0 h 8"/>
                <a:gd name="T10" fmla="*/ 101 w 101"/>
                <a:gd name="T11" fmla="*/ 4 h 8"/>
                <a:gd name="T12" fmla="*/ 97 w 10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1" h="8">
                  <a:moveTo>
                    <a:pt x="97" y="8"/>
                  </a:moveTo>
                  <a:cubicBezTo>
                    <a:pt x="4" y="8"/>
                    <a:pt x="4" y="8"/>
                    <a:pt x="4" y="8"/>
                  </a:cubicBezTo>
                  <a:cubicBezTo>
                    <a:pt x="2" y="8"/>
                    <a:pt x="0" y="6"/>
                    <a:pt x="0" y="4"/>
                  </a:cubicBezTo>
                  <a:cubicBezTo>
                    <a:pt x="0" y="2"/>
                    <a:pt x="2" y="0"/>
                    <a:pt x="4" y="0"/>
                  </a:cubicBezTo>
                  <a:cubicBezTo>
                    <a:pt x="97" y="0"/>
                    <a:pt x="97" y="0"/>
                    <a:pt x="97" y="0"/>
                  </a:cubicBezTo>
                  <a:cubicBezTo>
                    <a:pt x="99" y="0"/>
                    <a:pt x="101" y="2"/>
                    <a:pt x="101" y="4"/>
                  </a:cubicBezTo>
                  <a:cubicBezTo>
                    <a:pt x="101" y="6"/>
                    <a:pt x="99" y="8"/>
                    <a:pt x="97" y="8"/>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6" name="Freeform 36"/>
            <p:cNvSpPr>
              <a:spLocks/>
            </p:cNvSpPr>
            <p:nvPr/>
          </p:nvSpPr>
          <p:spPr bwMode="auto">
            <a:xfrm>
              <a:off x="3598524" y="741413"/>
              <a:ext cx="312316" cy="25650"/>
            </a:xfrm>
            <a:custGeom>
              <a:avLst/>
              <a:gdLst>
                <a:gd name="T0" fmla="*/ 97 w 101"/>
                <a:gd name="T1" fmla="*/ 8 h 8"/>
                <a:gd name="T2" fmla="*/ 4 w 101"/>
                <a:gd name="T3" fmla="*/ 8 h 8"/>
                <a:gd name="T4" fmla="*/ 0 w 101"/>
                <a:gd name="T5" fmla="*/ 4 h 8"/>
                <a:gd name="T6" fmla="*/ 4 w 101"/>
                <a:gd name="T7" fmla="*/ 0 h 8"/>
                <a:gd name="T8" fmla="*/ 97 w 101"/>
                <a:gd name="T9" fmla="*/ 0 h 8"/>
                <a:gd name="T10" fmla="*/ 101 w 101"/>
                <a:gd name="T11" fmla="*/ 4 h 8"/>
                <a:gd name="T12" fmla="*/ 97 w 10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1" h="8">
                  <a:moveTo>
                    <a:pt x="97" y="8"/>
                  </a:moveTo>
                  <a:cubicBezTo>
                    <a:pt x="4" y="8"/>
                    <a:pt x="4" y="8"/>
                    <a:pt x="4" y="8"/>
                  </a:cubicBezTo>
                  <a:cubicBezTo>
                    <a:pt x="2" y="8"/>
                    <a:pt x="0" y="6"/>
                    <a:pt x="0" y="4"/>
                  </a:cubicBezTo>
                  <a:cubicBezTo>
                    <a:pt x="0" y="2"/>
                    <a:pt x="2" y="0"/>
                    <a:pt x="4" y="0"/>
                  </a:cubicBezTo>
                  <a:cubicBezTo>
                    <a:pt x="97" y="0"/>
                    <a:pt x="97" y="0"/>
                    <a:pt x="97" y="0"/>
                  </a:cubicBezTo>
                  <a:cubicBezTo>
                    <a:pt x="99" y="0"/>
                    <a:pt x="101" y="2"/>
                    <a:pt x="101" y="4"/>
                  </a:cubicBezTo>
                  <a:cubicBezTo>
                    <a:pt x="101" y="6"/>
                    <a:pt x="99" y="8"/>
                    <a:pt x="97" y="8"/>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7" name="Freeform 37"/>
            <p:cNvSpPr>
              <a:spLocks/>
            </p:cNvSpPr>
            <p:nvPr/>
          </p:nvSpPr>
          <p:spPr bwMode="auto">
            <a:xfrm>
              <a:off x="3598524" y="679553"/>
              <a:ext cx="312316" cy="28667"/>
            </a:xfrm>
            <a:custGeom>
              <a:avLst/>
              <a:gdLst>
                <a:gd name="T0" fmla="*/ 97 w 101"/>
                <a:gd name="T1" fmla="*/ 9 h 9"/>
                <a:gd name="T2" fmla="*/ 4 w 101"/>
                <a:gd name="T3" fmla="*/ 9 h 9"/>
                <a:gd name="T4" fmla="*/ 0 w 101"/>
                <a:gd name="T5" fmla="*/ 5 h 9"/>
                <a:gd name="T6" fmla="*/ 4 w 101"/>
                <a:gd name="T7" fmla="*/ 0 h 9"/>
                <a:gd name="T8" fmla="*/ 97 w 101"/>
                <a:gd name="T9" fmla="*/ 0 h 9"/>
                <a:gd name="T10" fmla="*/ 101 w 101"/>
                <a:gd name="T11" fmla="*/ 5 h 9"/>
                <a:gd name="T12" fmla="*/ 97 w 101"/>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01" h="9">
                  <a:moveTo>
                    <a:pt x="97" y="9"/>
                  </a:moveTo>
                  <a:cubicBezTo>
                    <a:pt x="4" y="9"/>
                    <a:pt x="4" y="9"/>
                    <a:pt x="4" y="9"/>
                  </a:cubicBezTo>
                  <a:cubicBezTo>
                    <a:pt x="2" y="9"/>
                    <a:pt x="0" y="7"/>
                    <a:pt x="0" y="5"/>
                  </a:cubicBezTo>
                  <a:cubicBezTo>
                    <a:pt x="0" y="2"/>
                    <a:pt x="2" y="0"/>
                    <a:pt x="4" y="0"/>
                  </a:cubicBezTo>
                  <a:cubicBezTo>
                    <a:pt x="97" y="0"/>
                    <a:pt x="97" y="0"/>
                    <a:pt x="97" y="0"/>
                  </a:cubicBezTo>
                  <a:cubicBezTo>
                    <a:pt x="99" y="0"/>
                    <a:pt x="101" y="2"/>
                    <a:pt x="101" y="5"/>
                  </a:cubicBezTo>
                  <a:cubicBezTo>
                    <a:pt x="101" y="7"/>
                    <a:pt x="99" y="9"/>
                    <a:pt x="97" y="9"/>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8" name="Freeform 38"/>
            <p:cNvSpPr>
              <a:spLocks/>
            </p:cNvSpPr>
            <p:nvPr/>
          </p:nvSpPr>
          <p:spPr bwMode="auto">
            <a:xfrm>
              <a:off x="3598524" y="803272"/>
              <a:ext cx="312316" cy="24140"/>
            </a:xfrm>
            <a:custGeom>
              <a:avLst/>
              <a:gdLst>
                <a:gd name="T0" fmla="*/ 97 w 101"/>
                <a:gd name="T1" fmla="*/ 8 h 8"/>
                <a:gd name="T2" fmla="*/ 4 w 101"/>
                <a:gd name="T3" fmla="*/ 8 h 8"/>
                <a:gd name="T4" fmla="*/ 0 w 101"/>
                <a:gd name="T5" fmla="*/ 4 h 8"/>
                <a:gd name="T6" fmla="*/ 4 w 101"/>
                <a:gd name="T7" fmla="*/ 0 h 8"/>
                <a:gd name="T8" fmla="*/ 97 w 101"/>
                <a:gd name="T9" fmla="*/ 0 h 8"/>
                <a:gd name="T10" fmla="*/ 101 w 101"/>
                <a:gd name="T11" fmla="*/ 4 h 8"/>
                <a:gd name="T12" fmla="*/ 97 w 10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1" h="8">
                  <a:moveTo>
                    <a:pt x="97" y="8"/>
                  </a:moveTo>
                  <a:cubicBezTo>
                    <a:pt x="4" y="8"/>
                    <a:pt x="4" y="8"/>
                    <a:pt x="4" y="8"/>
                  </a:cubicBezTo>
                  <a:cubicBezTo>
                    <a:pt x="2" y="8"/>
                    <a:pt x="0" y="6"/>
                    <a:pt x="0" y="4"/>
                  </a:cubicBezTo>
                  <a:cubicBezTo>
                    <a:pt x="0" y="1"/>
                    <a:pt x="2" y="0"/>
                    <a:pt x="4" y="0"/>
                  </a:cubicBezTo>
                  <a:cubicBezTo>
                    <a:pt x="97" y="0"/>
                    <a:pt x="97" y="0"/>
                    <a:pt x="97" y="0"/>
                  </a:cubicBezTo>
                  <a:cubicBezTo>
                    <a:pt x="99" y="0"/>
                    <a:pt x="101" y="1"/>
                    <a:pt x="101" y="4"/>
                  </a:cubicBezTo>
                  <a:cubicBezTo>
                    <a:pt x="101" y="6"/>
                    <a:pt x="99" y="8"/>
                    <a:pt x="97" y="8"/>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9" name="Freeform 39"/>
            <p:cNvSpPr>
              <a:spLocks/>
            </p:cNvSpPr>
            <p:nvPr/>
          </p:nvSpPr>
          <p:spPr bwMode="auto">
            <a:xfrm>
              <a:off x="3598524" y="622219"/>
              <a:ext cx="312316" cy="30175"/>
            </a:xfrm>
            <a:custGeom>
              <a:avLst/>
              <a:gdLst>
                <a:gd name="T0" fmla="*/ 97 w 101"/>
                <a:gd name="T1" fmla="*/ 10 h 10"/>
                <a:gd name="T2" fmla="*/ 97 w 101"/>
                <a:gd name="T3" fmla="*/ 10 h 10"/>
                <a:gd name="T4" fmla="*/ 4 w 101"/>
                <a:gd name="T5" fmla="*/ 8 h 10"/>
                <a:gd name="T6" fmla="*/ 0 w 101"/>
                <a:gd name="T7" fmla="*/ 4 h 10"/>
                <a:gd name="T8" fmla="*/ 4 w 101"/>
                <a:gd name="T9" fmla="*/ 0 h 10"/>
                <a:gd name="T10" fmla="*/ 4 w 101"/>
                <a:gd name="T11" fmla="*/ 0 h 10"/>
                <a:gd name="T12" fmla="*/ 97 w 101"/>
                <a:gd name="T13" fmla="*/ 2 h 10"/>
                <a:gd name="T14" fmla="*/ 101 w 101"/>
                <a:gd name="T15" fmla="*/ 6 h 10"/>
                <a:gd name="T16" fmla="*/ 97 w 101"/>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0">
                  <a:moveTo>
                    <a:pt x="97" y="10"/>
                  </a:moveTo>
                  <a:cubicBezTo>
                    <a:pt x="97" y="10"/>
                    <a:pt x="97" y="10"/>
                    <a:pt x="97" y="10"/>
                  </a:cubicBezTo>
                  <a:cubicBezTo>
                    <a:pt x="4" y="8"/>
                    <a:pt x="4" y="8"/>
                    <a:pt x="4" y="8"/>
                  </a:cubicBezTo>
                  <a:cubicBezTo>
                    <a:pt x="2" y="8"/>
                    <a:pt x="0" y="6"/>
                    <a:pt x="0" y="4"/>
                  </a:cubicBezTo>
                  <a:cubicBezTo>
                    <a:pt x="0" y="2"/>
                    <a:pt x="2" y="0"/>
                    <a:pt x="4" y="0"/>
                  </a:cubicBezTo>
                  <a:cubicBezTo>
                    <a:pt x="4" y="0"/>
                    <a:pt x="4" y="0"/>
                    <a:pt x="4" y="0"/>
                  </a:cubicBezTo>
                  <a:cubicBezTo>
                    <a:pt x="97" y="2"/>
                    <a:pt x="97" y="2"/>
                    <a:pt x="97" y="2"/>
                  </a:cubicBezTo>
                  <a:cubicBezTo>
                    <a:pt x="99" y="2"/>
                    <a:pt x="101" y="3"/>
                    <a:pt x="101" y="6"/>
                  </a:cubicBezTo>
                  <a:cubicBezTo>
                    <a:pt x="101" y="8"/>
                    <a:pt x="99" y="10"/>
                    <a:pt x="97" y="10"/>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60" name="Freeform 40"/>
            <p:cNvSpPr>
              <a:spLocks/>
            </p:cNvSpPr>
            <p:nvPr/>
          </p:nvSpPr>
          <p:spPr bwMode="auto">
            <a:xfrm>
              <a:off x="3604559" y="853062"/>
              <a:ext cx="108632" cy="33193"/>
            </a:xfrm>
            <a:custGeom>
              <a:avLst/>
              <a:gdLst>
                <a:gd name="T0" fmla="*/ 0 w 35"/>
                <a:gd name="T1" fmla="*/ 11 h 11"/>
                <a:gd name="T2" fmla="*/ 0 w 35"/>
                <a:gd name="T3" fmla="*/ 10 h 11"/>
                <a:gd name="T4" fmla="*/ 0 w 35"/>
                <a:gd name="T5" fmla="*/ 10 h 11"/>
                <a:gd name="T6" fmla="*/ 11 w 35"/>
                <a:gd name="T7" fmla="*/ 0 h 11"/>
                <a:gd name="T8" fmla="*/ 12 w 35"/>
                <a:gd name="T9" fmla="*/ 0 h 11"/>
                <a:gd name="T10" fmla="*/ 13 w 35"/>
                <a:gd name="T11" fmla="*/ 1 h 11"/>
                <a:gd name="T12" fmla="*/ 13 w 35"/>
                <a:gd name="T13" fmla="*/ 8 h 11"/>
                <a:gd name="T14" fmla="*/ 16 w 35"/>
                <a:gd name="T15" fmla="*/ 6 h 11"/>
                <a:gd name="T16" fmla="*/ 19 w 35"/>
                <a:gd name="T17" fmla="*/ 4 h 11"/>
                <a:gd name="T18" fmla="*/ 20 w 35"/>
                <a:gd name="T19" fmla="*/ 4 h 11"/>
                <a:gd name="T20" fmla="*/ 20 w 35"/>
                <a:gd name="T21" fmla="*/ 5 h 11"/>
                <a:gd name="T22" fmla="*/ 20 w 35"/>
                <a:gd name="T23" fmla="*/ 6 h 11"/>
                <a:gd name="T24" fmla="*/ 23 w 35"/>
                <a:gd name="T25" fmla="*/ 4 h 11"/>
                <a:gd name="T26" fmla="*/ 24 w 35"/>
                <a:gd name="T27" fmla="*/ 4 h 11"/>
                <a:gd name="T28" fmla="*/ 29 w 35"/>
                <a:gd name="T29" fmla="*/ 7 h 11"/>
                <a:gd name="T30" fmla="*/ 30 w 35"/>
                <a:gd name="T31" fmla="*/ 6 h 11"/>
                <a:gd name="T32" fmla="*/ 31 w 35"/>
                <a:gd name="T33" fmla="*/ 6 h 11"/>
                <a:gd name="T34" fmla="*/ 35 w 35"/>
                <a:gd name="T35" fmla="*/ 6 h 11"/>
                <a:gd name="T36" fmla="*/ 35 w 35"/>
                <a:gd name="T37" fmla="*/ 6 h 11"/>
                <a:gd name="T38" fmla="*/ 35 w 35"/>
                <a:gd name="T39" fmla="*/ 7 h 11"/>
                <a:gd name="T40" fmla="*/ 31 w 35"/>
                <a:gd name="T41" fmla="*/ 7 h 11"/>
                <a:gd name="T42" fmla="*/ 29 w 35"/>
                <a:gd name="T43" fmla="*/ 9 h 11"/>
                <a:gd name="T44" fmla="*/ 23 w 35"/>
                <a:gd name="T45" fmla="*/ 6 h 11"/>
                <a:gd name="T46" fmla="*/ 19 w 35"/>
                <a:gd name="T47" fmla="*/ 7 h 11"/>
                <a:gd name="T48" fmla="*/ 18 w 35"/>
                <a:gd name="T49" fmla="*/ 6 h 11"/>
                <a:gd name="T50" fmla="*/ 17 w 35"/>
                <a:gd name="T51" fmla="*/ 7 h 11"/>
                <a:gd name="T52" fmla="*/ 11 w 35"/>
                <a:gd name="T53" fmla="*/ 9 h 11"/>
                <a:gd name="T54" fmla="*/ 11 w 35"/>
                <a:gd name="T55" fmla="*/ 8 h 11"/>
                <a:gd name="T56" fmla="*/ 11 w 35"/>
                <a:gd name="T57" fmla="*/ 3 h 11"/>
                <a:gd name="T58" fmla="*/ 0 w 35"/>
                <a:gd name="T5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11">
                  <a:moveTo>
                    <a:pt x="0" y="11"/>
                  </a:moveTo>
                  <a:cubicBezTo>
                    <a:pt x="0" y="11"/>
                    <a:pt x="0" y="11"/>
                    <a:pt x="0" y="10"/>
                  </a:cubicBezTo>
                  <a:cubicBezTo>
                    <a:pt x="0" y="10"/>
                    <a:pt x="0" y="10"/>
                    <a:pt x="0" y="10"/>
                  </a:cubicBezTo>
                  <a:cubicBezTo>
                    <a:pt x="2" y="10"/>
                    <a:pt x="9" y="4"/>
                    <a:pt x="11" y="0"/>
                  </a:cubicBezTo>
                  <a:cubicBezTo>
                    <a:pt x="11" y="0"/>
                    <a:pt x="12" y="0"/>
                    <a:pt x="12" y="0"/>
                  </a:cubicBezTo>
                  <a:cubicBezTo>
                    <a:pt x="12" y="0"/>
                    <a:pt x="13" y="0"/>
                    <a:pt x="13" y="1"/>
                  </a:cubicBezTo>
                  <a:cubicBezTo>
                    <a:pt x="13" y="8"/>
                    <a:pt x="13" y="8"/>
                    <a:pt x="13" y="8"/>
                  </a:cubicBezTo>
                  <a:cubicBezTo>
                    <a:pt x="13" y="8"/>
                    <a:pt x="15" y="7"/>
                    <a:pt x="16" y="6"/>
                  </a:cubicBezTo>
                  <a:cubicBezTo>
                    <a:pt x="17" y="5"/>
                    <a:pt x="18" y="4"/>
                    <a:pt x="19" y="4"/>
                  </a:cubicBezTo>
                  <a:cubicBezTo>
                    <a:pt x="20" y="4"/>
                    <a:pt x="20" y="4"/>
                    <a:pt x="20" y="4"/>
                  </a:cubicBezTo>
                  <a:cubicBezTo>
                    <a:pt x="20" y="4"/>
                    <a:pt x="20" y="5"/>
                    <a:pt x="20" y="5"/>
                  </a:cubicBezTo>
                  <a:cubicBezTo>
                    <a:pt x="20" y="5"/>
                    <a:pt x="20" y="6"/>
                    <a:pt x="20" y="6"/>
                  </a:cubicBezTo>
                  <a:cubicBezTo>
                    <a:pt x="20" y="6"/>
                    <a:pt x="22" y="5"/>
                    <a:pt x="23" y="4"/>
                  </a:cubicBezTo>
                  <a:cubicBezTo>
                    <a:pt x="23" y="4"/>
                    <a:pt x="23" y="4"/>
                    <a:pt x="24" y="4"/>
                  </a:cubicBezTo>
                  <a:cubicBezTo>
                    <a:pt x="25" y="5"/>
                    <a:pt x="27" y="8"/>
                    <a:pt x="29" y="7"/>
                  </a:cubicBezTo>
                  <a:cubicBezTo>
                    <a:pt x="29" y="7"/>
                    <a:pt x="30" y="7"/>
                    <a:pt x="30" y="6"/>
                  </a:cubicBezTo>
                  <a:cubicBezTo>
                    <a:pt x="30" y="6"/>
                    <a:pt x="30" y="6"/>
                    <a:pt x="31" y="6"/>
                  </a:cubicBezTo>
                  <a:cubicBezTo>
                    <a:pt x="35" y="6"/>
                    <a:pt x="35" y="6"/>
                    <a:pt x="35" y="6"/>
                  </a:cubicBezTo>
                  <a:cubicBezTo>
                    <a:pt x="35" y="6"/>
                    <a:pt x="35" y="6"/>
                    <a:pt x="35" y="6"/>
                  </a:cubicBezTo>
                  <a:cubicBezTo>
                    <a:pt x="35" y="7"/>
                    <a:pt x="35" y="7"/>
                    <a:pt x="35" y="7"/>
                  </a:cubicBezTo>
                  <a:cubicBezTo>
                    <a:pt x="31" y="7"/>
                    <a:pt x="31" y="7"/>
                    <a:pt x="31" y="7"/>
                  </a:cubicBezTo>
                  <a:cubicBezTo>
                    <a:pt x="31" y="8"/>
                    <a:pt x="30" y="9"/>
                    <a:pt x="29" y="9"/>
                  </a:cubicBezTo>
                  <a:cubicBezTo>
                    <a:pt x="27" y="9"/>
                    <a:pt x="25" y="7"/>
                    <a:pt x="23" y="6"/>
                  </a:cubicBezTo>
                  <a:cubicBezTo>
                    <a:pt x="22" y="7"/>
                    <a:pt x="20" y="8"/>
                    <a:pt x="19" y="7"/>
                  </a:cubicBezTo>
                  <a:cubicBezTo>
                    <a:pt x="18" y="7"/>
                    <a:pt x="18" y="7"/>
                    <a:pt x="18" y="6"/>
                  </a:cubicBezTo>
                  <a:cubicBezTo>
                    <a:pt x="18" y="6"/>
                    <a:pt x="17" y="7"/>
                    <a:pt x="17" y="7"/>
                  </a:cubicBezTo>
                  <a:cubicBezTo>
                    <a:pt x="15" y="9"/>
                    <a:pt x="13" y="11"/>
                    <a:pt x="11" y="9"/>
                  </a:cubicBezTo>
                  <a:cubicBezTo>
                    <a:pt x="11" y="9"/>
                    <a:pt x="11" y="9"/>
                    <a:pt x="11" y="8"/>
                  </a:cubicBezTo>
                  <a:cubicBezTo>
                    <a:pt x="11" y="3"/>
                    <a:pt x="11" y="3"/>
                    <a:pt x="11" y="3"/>
                  </a:cubicBezTo>
                  <a:cubicBezTo>
                    <a:pt x="8" y="7"/>
                    <a:pt x="2" y="11"/>
                    <a:pt x="0" y="11"/>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grpSp>
        <p:nvGrpSpPr>
          <p:cNvPr id="161" name="wireless"/>
          <p:cNvGrpSpPr/>
          <p:nvPr/>
        </p:nvGrpSpPr>
        <p:grpSpPr>
          <a:xfrm>
            <a:off x="3103058" y="2706310"/>
            <a:ext cx="543158" cy="333439"/>
            <a:chOff x="4829683" y="2497624"/>
            <a:chExt cx="543158" cy="333439"/>
          </a:xfrm>
        </p:grpSpPr>
        <p:sp>
          <p:nvSpPr>
            <p:cNvPr id="162" name="Freeform 41"/>
            <p:cNvSpPr>
              <a:spLocks/>
            </p:cNvSpPr>
            <p:nvPr/>
          </p:nvSpPr>
          <p:spPr bwMode="auto">
            <a:xfrm>
              <a:off x="4909648" y="2615308"/>
              <a:ext cx="380211" cy="141825"/>
            </a:xfrm>
            <a:custGeom>
              <a:avLst/>
              <a:gdLst>
                <a:gd name="T0" fmla="*/ 10 w 123"/>
                <a:gd name="T1" fmla="*/ 45 h 46"/>
                <a:gd name="T2" fmla="*/ 5 w 123"/>
                <a:gd name="T3" fmla="*/ 43 h 46"/>
                <a:gd name="T4" fmla="*/ 4 w 123"/>
                <a:gd name="T5" fmla="*/ 30 h 46"/>
                <a:gd name="T6" fmla="*/ 63 w 123"/>
                <a:gd name="T7" fmla="*/ 0 h 46"/>
                <a:gd name="T8" fmla="*/ 120 w 123"/>
                <a:gd name="T9" fmla="*/ 30 h 46"/>
                <a:gd name="T10" fmla="*/ 119 w 123"/>
                <a:gd name="T11" fmla="*/ 43 h 46"/>
                <a:gd name="T12" fmla="*/ 106 w 123"/>
                <a:gd name="T13" fmla="*/ 41 h 46"/>
                <a:gd name="T14" fmla="*/ 63 w 123"/>
                <a:gd name="T15" fmla="*/ 18 h 46"/>
                <a:gd name="T16" fmla="*/ 17 w 123"/>
                <a:gd name="T17" fmla="*/ 41 h 46"/>
                <a:gd name="T18" fmla="*/ 10 w 123"/>
                <a:gd name="T1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46">
                  <a:moveTo>
                    <a:pt x="10" y="45"/>
                  </a:moveTo>
                  <a:cubicBezTo>
                    <a:pt x="8" y="45"/>
                    <a:pt x="6" y="44"/>
                    <a:pt x="5" y="43"/>
                  </a:cubicBezTo>
                  <a:cubicBezTo>
                    <a:pt x="1" y="40"/>
                    <a:pt x="0" y="34"/>
                    <a:pt x="4" y="30"/>
                  </a:cubicBezTo>
                  <a:cubicBezTo>
                    <a:pt x="19" y="12"/>
                    <a:pt x="42" y="0"/>
                    <a:pt x="63" y="0"/>
                  </a:cubicBezTo>
                  <a:cubicBezTo>
                    <a:pt x="82" y="0"/>
                    <a:pt x="105" y="12"/>
                    <a:pt x="120" y="30"/>
                  </a:cubicBezTo>
                  <a:cubicBezTo>
                    <a:pt x="123" y="34"/>
                    <a:pt x="122" y="40"/>
                    <a:pt x="119" y="43"/>
                  </a:cubicBezTo>
                  <a:cubicBezTo>
                    <a:pt x="115" y="46"/>
                    <a:pt x="109" y="45"/>
                    <a:pt x="106" y="41"/>
                  </a:cubicBezTo>
                  <a:cubicBezTo>
                    <a:pt x="95" y="28"/>
                    <a:pt x="77" y="18"/>
                    <a:pt x="63" y="18"/>
                  </a:cubicBezTo>
                  <a:cubicBezTo>
                    <a:pt x="47" y="18"/>
                    <a:pt x="29" y="27"/>
                    <a:pt x="17" y="41"/>
                  </a:cubicBezTo>
                  <a:cubicBezTo>
                    <a:pt x="16" y="44"/>
                    <a:pt x="13" y="45"/>
                    <a:pt x="10"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sp>
          <p:nvSpPr>
            <p:cNvPr id="163" name="Freeform 42"/>
            <p:cNvSpPr>
              <a:spLocks/>
            </p:cNvSpPr>
            <p:nvPr/>
          </p:nvSpPr>
          <p:spPr bwMode="auto">
            <a:xfrm>
              <a:off x="4829683" y="2497624"/>
              <a:ext cx="543158" cy="188597"/>
            </a:xfrm>
            <a:custGeom>
              <a:avLst/>
              <a:gdLst>
                <a:gd name="T0" fmla="*/ 166 w 176"/>
                <a:gd name="T1" fmla="*/ 60 h 61"/>
                <a:gd name="T2" fmla="*/ 158 w 176"/>
                <a:gd name="T3" fmla="*/ 56 h 61"/>
                <a:gd name="T4" fmla="*/ 89 w 176"/>
                <a:gd name="T5" fmla="*/ 18 h 61"/>
                <a:gd name="T6" fmla="*/ 17 w 176"/>
                <a:gd name="T7" fmla="*/ 56 h 61"/>
                <a:gd name="T8" fmla="*/ 5 w 176"/>
                <a:gd name="T9" fmla="*/ 59 h 61"/>
                <a:gd name="T10" fmla="*/ 2 w 176"/>
                <a:gd name="T11" fmla="*/ 46 h 61"/>
                <a:gd name="T12" fmla="*/ 89 w 176"/>
                <a:gd name="T13" fmla="*/ 0 h 61"/>
                <a:gd name="T14" fmla="*/ 173 w 176"/>
                <a:gd name="T15" fmla="*/ 46 h 61"/>
                <a:gd name="T16" fmla="*/ 171 w 176"/>
                <a:gd name="T17" fmla="*/ 59 h 61"/>
                <a:gd name="T18" fmla="*/ 166 w 176"/>
                <a:gd name="T19"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61">
                  <a:moveTo>
                    <a:pt x="166" y="60"/>
                  </a:moveTo>
                  <a:cubicBezTo>
                    <a:pt x="163" y="60"/>
                    <a:pt x="160" y="59"/>
                    <a:pt x="158" y="56"/>
                  </a:cubicBezTo>
                  <a:cubicBezTo>
                    <a:pt x="142" y="34"/>
                    <a:pt x="114" y="18"/>
                    <a:pt x="89" y="18"/>
                  </a:cubicBezTo>
                  <a:cubicBezTo>
                    <a:pt x="62" y="18"/>
                    <a:pt x="34" y="33"/>
                    <a:pt x="17" y="56"/>
                  </a:cubicBezTo>
                  <a:cubicBezTo>
                    <a:pt x="14" y="60"/>
                    <a:pt x="9" y="61"/>
                    <a:pt x="5" y="59"/>
                  </a:cubicBezTo>
                  <a:cubicBezTo>
                    <a:pt x="1" y="56"/>
                    <a:pt x="0" y="50"/>
                    <a:pt x="2" y="46"/>
                  </a:cubicBezTo>
                  <a:cubicBezTo>
                    <a:pt x="22" y="18"/>
                    <a:pt x="56" y="0"/>
                    <a:pt x="89" y="0"/>
                  </a:cubicBezTo>
                  <a:cubicBezTo>
                    <a:pt x="120" y="0"/>
                    <a:pt x="154" y="19"/>
                    <a:pt x="173" y="46"/>
                  </a:cubicBezTo>
                  <a:cubicBezTo>
                    <a:pt x="176" y="50"/>
                    <a:pt x="175" y="56"/>
                    <a:pt x="171" y="59"/>
                  </a:cubicBezTo>
                  <a:cubicBezTo>
                    <a:pt x="169" y="60"/>
                    <a:pt x="167" y="60"/>
                    <a:pt x="166"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sp>
          <p:nvSpPr>
            <p:cNvPr id="164" name="Freeform 43"/>
            <p:cNvSpPr>
              <a:spLocks/>
            </p:cNvSpPr>
            <p:nvPr/>
          </p:nvSpPr>
          <p:spPr bwMode="auto">
            <a:xfrm>
              <a:off x="4986595" y="2732992"/>
              <a:ext cx="226316" cy="98071"/>
            </a:xfrm>
            <a:custGeom>
              <a:avLst/>
              <a:gdLst>
                <a:gd name="T0" fmla="*/ 10 w 73"/>
                <a:gd name="T1" fmla="*/ 31 h 32"/>
                <a:gd name="T2" fmla="*/ 4 w 73"/>
                <a:gd name="T3" fmla="*/ 29 h 32"/>
                <a:gd name="T4" fmla="*/ 4 w 73"/>
                <a:gd name="T5" fmla="*/ 16 h 32"/>
                <a:gd name="T6" fmla="*/ 38 w 73"/>
                <a:gd name="T7" fmla="*/ 0 h 32"/>
                <a:gd name="T8" fmla="*/ 70 w 73"/>
                <a:gd name="T9" fmla="*/ 16 h 32"/>
                <a:gd name="T10" fmla="*/ 70 w 73"/>
                <a:gd name="T11" fmla="*/ 29 h 32"/>
                <a:gd name="T12" fmla="*/ 57 w 73"/>
                <a:gd name="T13" fmla="*/ 29 h 32"/>
                <a:gd name="T14" fmla="*/ 38 w 73"/>
                <a:gd name="T15" fmla="*/ 18 h 32"/>
                <a:gd name="T16" fmla="*/ 16 w 73"/>
                <a:gd name="T17" fmla="*/ 29 h 32"/>
                <a:gd name="T18" fmla="*/ 10 w 73"/>
                <a:gd name="T19"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32">
                  <a:moveTo>
                    <a:pt x="10" y="31"/>
                  </a:moveTo>
                  <a:cubicBezTo>
                    <a:pt x="8" y="31"/>
                    <a:pt x="6" y="31"/>
                    <a:pt x="4" y="29"/>
                  </a:cubicBezTo>
                  <a:cubicBezTo>
                    <a:pt x="0" y="25"/>
                    <a:pt x="0" y="20"/>
                    <a:pt x="4" y="16"/>
                  </a:cubicBezTo>
                  <a:cubicBezTo>
                    <a:pt x="14" y="6"/>
                    <a:pt x="26" y="0"/>
                    <a:pt x="38" y="0"/>
                  </a:cubicBezTo>
                  <a:cubicBezTo>
                    <a:pt x="48" y="0"/>
                    <a:pt x="60" y="6"/>
                    <a:pt x="70" y="16"/>
                  </a:cubicBezTo>
                  <a:cubicBezTo>
                    <a:pt x="73" y="20"/>
                    <a:pt x="73" y="25"/>
                    <a:pt x="70" y="29"/>
                  </a:cubicBezTo>
                  <a:cubicBezTo>
                    <a:pt x="66" y="32"/>
                    <a:pt x="60" y="32"/>
                    <a:pt x="57" y="29"/>
                  </a:cubicBezTo>
                  <a:cubicBezTo>
                    <a:pt x="50" y="21"/>
                    <a:pt x="42" y="18"/>
                    <a:pt x="38" y="18"/>
                  </a:cubicBezTo>
                  <a:cubicBezTo>
                    <a:pt x="31" y="18"/>
                    <a:pt x="23" y="22"/>
                    <a:pt x="16" y="29"/>
                  </a:cubicBezTo>
                  <a:cubicBezTo>
                    <a:pt x="15" y="30"/>
                    <a:pt x="12" y="31"/>
                    <a:pt x="10"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sp>
        <p:nvSpPr>
          <p:cNvPr id="165" name="paper clip"/>
          <p:cNvSpPr>
            <a:spLocks/>
          </p:cNvSpPr>
          <p:nvPr/>
        </p:nvSpPr>
        <p:spPr bwMode="auto">
          <a:xfrm>
            <a:off x="2501058" y="2200871"/>
            <a:ext cx="200667" cy="499404"/>
          </a:xfrm>
          <a:custGeom>
            <a:avLst/>
            <a:gdLst>
              <a:gd name="T0" fmla="*/ 34 w 65"/>
              <a:gd name="T1" fmla="*/ 162 h 162"/>
              <a:gd name="T2" fmla="*/ 0 w 65"/>
              <a:gd name="T3" fmla="*/ 123 h 162"/>
              <a:gd name="T4" fmla="*/ 0 w 65"/>
              <a:gd name="T5" fmla="*/ 27 h 162"/>
              <a:gd name="T6" fmla="*/ 25 w 65"/>
              <a:gd name="T7" fmla="*/ 0 h 162"/>
              <a:gd name="T8" fmla="*/ 51 w 65"/>
              <a:gd name="T9" fmla="*/ 27 h 162"/>
              <a:gd name="T10" fmla="*/ 51 w 65"/>
              <a:gd name="T11" fmla="*/ 120 h 162"/>
              <a:gd name="T12" fmla="*/ 33 w 65"/>
              <a:gd name="T13" fmla="*/ 140 h 162"/>
              <a:gd name="T14" fmla="*/ 20 w 65"/>
              <a:gd name="T15" fmla="*/ 137 h 162"/>
              <a:gd name="T16" fmla="*/ 12 w 65"/>
              <a:gd name="T17" fmla="*/ 120 h 162"/>
              <a:gd name="T18" fmla="*/ 12 w 65"/>
              <a:gd name="T19" fmla="*/ 51 h 162"/>
              <a:gd name="T20" fmla="*/ 15 w 65"/>
              <a:gd name="T21" fmla="*/ 48 h 162"/>
              <a:gd name="T22" fmla="*/ 19 w 65"/>
              <a:gd name="T23" fmla="*/ 51 h 162"/>
              <a:gd name="T24" fmla="*/ 19 w 65"/>
              <a:gd name="T25" fmla="*/ 120 h 162"/>
              <a:gd name="T26" fmla="*/ 24 w 65"/>
              <a:gd name="T27" fmla="*/ 131 h 162"/>
              <a:gd name="T28" fmla="*/ 31 w 65"/>
              <a:gd name="T29" fmla="*/ 133 h 162"/>
              <a:gd name="T30" fmla="*/ 32 w 65"/>
              <a:gd name="T31" fmla="*/ 133 h 162"/>
              <a:gd name="T32" fmla="*/ 32 w 65"/>
              <a:gd name="T33" fmla="*/ 133 h 162"/>
              <a:gd name="T34" fmla="*/ 44 w 65"/>
              <a:gd name="T35" fmla="*/ 120 h 162"/>
              <a:gd name="T36" fmla="*/ 44 w 65"/>
              <a:gd name="T37" fmla="*/ 27 h 162"/>
              <a:gd name="T38" fmla="*/ 25 w 65"/>
              <a:gd name="T39" fmla="*/ 7 h 162"/>
              <a:gd name="T40" fmla="*/ 7 w 65"/>
              <a:gd name="T41" fmla="*/ 27 h 162"/>
              <a:gd name="T42" fmla="*/ 7 w 65"/>
              <a:gd name="T43" fmla="*/ 123 h 162"/>
              <a:gd name="T44" fmla="*/ 34 w 65"/>
              <a:gd name="T45" fmla="*/ 155 h 162"/>
              <a:gd name="T46" fmla="*/ 58 w 65"/>
              <a:gd name="T47" fmla="*/ 121 h 162"/>
              <a:gd name="T48" fmla="*/ 58 w 65"/>
              <a:gd name="T49" fmla="*/ 20 h 162"/>
              <a:gd name="T50" fmla="*/ 61 w 65"/>
              <a:gd name="T51" fmla="*/ 17 h 162"/>
              <a:gd name="T52" fmla="*/ 65 w 65"/>
              <a:gd name="T53" fmla="*/ 20 h 162"/>
              <a:gd name="T54" fmla="*/ 65 w 65"/>
              <a:gd name="T55" fmla="*/ 121 h 162"/>
              <a:gd name="T56" fmla="*/ 34 w 65"/>
              <a:gd name="T5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 h="162">
                <a:moveTo>
                  <a:pt x="34" y="162"/>
                </a:moveTo>
                <a:cubicBezTo>
                  <a:pt x="22" y="162"/>
                  <a:pt x="0" y="154"/>
                  <a:pt x="0" y="123"/>
                </a:cubicBezTo>
                <a:cubicBezTo>
                  <a:pt x="0" y="27"/>
                  <a:pt x="0" y="27"/>
                  <a:pt x="0" y="27"/>
                </a:cubicBezTo>
                <a:cubicBezTo>
                  <a:pt x="0" y="6"/>
                  <a:pt x="16" y="0"/>
                  <a:pt x="25" y="0"/>
                </a:cubicBezTo>
                <a:cubicBezTo>
                  <a:pt x="36" y="0"/>
                  <a:pt x="51" y="8"/>
                  <a:pt x="51" y="27"/>
                </a:cubicBezTo>
                <a:cubicBezTo>
                  <a:pt x="51" y="120"/>
                  <a:pt x="51" y="120"/>
                  <a:pt x="51" y="120"/>
                </a:cubicBezTo>
                <a:cubicBezTo>
                  <a:pt x="51" y="131"/>
                  <a:pt x="43" y="140"/>
                  <a:pt x="33" y="140"/>
                </a:cubicBezTo>
                <a:cubicBezTo>
                  <a:pt x="29" y="141"/>
                  <a:pt x="24" y="140"/>
                  <a:pt x="20" y="137"/>
                </a:cubicBezTo>
                <a:cubicBezTo>
                  <a:pt x="17" y="135"/>
                  <a:pt x="12" y="129"/>
                  <a:pt x="12" y="120"/>
                </a:cubicBezTo>
                <a:cubicBezTo>
                  <a:pt x="12" y="51"/>
                  <a:pt x="12" y="51"/>
                  <a:pt x="12" y="51"/>
                </a:cubicBezTo>
                <a:cubicBezTo>
                  <a:pt x="12" y="49"/>
                  <a:pt x="13" y="48"/>
                  <a:pt x="15" y="48"/>
                </a:cubicBezTo>
                <a:cubicBezTo>
                  <a:pt x="17" y="48"/>
                  <a:pt x="19" y="49"/>
                  <a:pt x="19" y="51"/>
                </a:cubicBezTo>
                <a:cubicBezTo>
                  <a:pt x="19" y="120"/>
                  <a:pt x="19" y="120"/>
                  <a:pt x="19" y="120"/>
                </a:cubicBezTo>
                <a:cubicBezTo>
                  <a:pt x="19" y="126"/>
                  <a:pt x="22" y="130"/>
                  <a:pt x="24" y="131"/>
                </a:cubicBezTo>
                <a:cubicBezTo>
                  <a:pt x="27" y="133"/>
                  <a:pt x="30" y="134"/>
                  <a:pt x="31" y="133"/>
                </a:cubicBezTo>
                <a:cubicBezTo>
                  <a:pt x="32" y="133"/>
                  <a:pt x="32" y="133"/>
                  <a:pt x="32" y="133"/>
                </a:cubicBezTo>
                <a:cubicBezTo>
                  <a:pt x="32" y="133"/>
                  <a:pt x="32" y="133"/>
                  <a:pt x="32" y="133"/>
                </a:cubicBezTo>
                <a:cubicBezTo>
                  <a:pt x="39" y="133"/>
                  <a:pt x="44" y="128"/>
                  <a:pt x="44" y="120"/>
                </a:cubicBezTo>
                <a:cubicBezTo>
                  <a:pt x="44" y="27"/>
                  <a:pt x="44" y="27"/>
                  <a:pt x="44" y="27"/>
                </a:cubicBezTo>
                <a:cubicBezTo>
                  <a:pt x="44" y="12"/>
                  <a:pt x="32" y="7"/>
                  <a:pt x="25" y="7"/>
                </a:cubicBezTo>
                <a:cubicBezTo>
                  <a:pt x="24" y="7"/>
                  <a:pt x="7" y="7"/>
                  <a:pt x="7" y="27"/>
                </a:cubicBezTo>
                <a:cubicBezTo>
                  <a:pt x="7" y="123"/>
                  <a:pt x="7" y="123"/>
                  <a:pt x="7" y="123"/>
                </a:cubicBezTo>
                <a:cubicBezTo>
                  <a:pt x="7" y="149"/>
                  <a:pt x="24" y="155"/>
                  <a:pt x="34" y="155"/>
                </a:cubicBezTo>
                <a:cubicBezTo>
                  <a:pt x="42" y="155"/>
                  <a:pt x="58" y="147"/>
                  <a:pt x="58" y="121"/>
                </a:cubicBezTo>
                <a:cubicBezTo>
                  <a:pt x="58" y="20"/>
                  <a:pt x="58" y="20"/>
                  <a:pt x="58" y="20"/>
                </a:cubicBezTo>
                <a:cubicBezTo>
                  <a:pt x="58" y="18"/>
                  <a:pt x="59" y="17"/>
                  <a:pt x="61" y="17"/>
                </a:cubicBezTo>
                <a:cubicBezTo>
                  <a:pt x="63" y="17"/>
                  <a:pt x="65" y="18"/>
                  <a:pt x="65" y="20"/>
                </a:cubicBezTo>
                <a:cubicBezTo>
                  <a:pt x="65" y="121"/>
                  <a:pt x="65" y="121"/>
                  <a:pt x="65" y="121"/>
                </a:cubicBezTo>
                <a:cubicBezTo>
                  <a:pt x="65" y="150"/>
                  <a:pt x="47" y="162"/>
                  <a:pt x="34" y="1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nvGrpSpPr>
          <p:cNvPr id="166" name="clock"/>
          <p:cNvGrpSpPr/>
          <p:nvPr/>
        </p:nvGrpSpPr>
        <p:grpSpPr>
          <a:xfrm>
            <a:off x="2633830" y="3234380"/>
            <a:ext cx="497895" cy="493369"/>
            <a:chOff x="4360455" y="3025694"/>
            <a:chExt cx="497895" cy="493369"/>
          </a:xfrm>
        </p:grpSpPr>
        <p:sp>
          <p:nvSpPr>
            <p:cNvPr id="167" name="Oval 45"/>
            <p:cNvSpPr>
              <a:spLocks noChangeArrowheads="1"/>
            </p:cNvSpPr>
            <p:nvPr/>
          </p:nvSpPr>
          <p:spPr bwMode="auto">
            <a:xfrm>
              <a:off x="4383086" y="3043799"/>
              <a:ext cx="452632" cy="455649"/>
            </a:xfrm>
            <a:prstGeom prst="ellipse">
              <a:avLst/>
            </a:pr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68" name="Freeform 46"/>
            <p:cNvSpPr>
              <a:spLocks/>
            </p:cNvSpPr>
            <p:nvPr/>
          </p:nvSpPr>
          <p:spPr bwMode="auto">
            <a:xfrm>
              <a:off x="4604876" y="3395343"/>
              <a:ext cx="9053" cy="45263"/>
            </a:xfrm>
            <a:custGeom>
              <a:avLst/>
              <a:gdLst>
                <a:gd name="T0" fmla="*/ 2 w 3"/>
                <a:gd name="T1" fmla="*/ 15 h 15"/>
                <a:gd name="T2" fmla="*/ 2 w 3"/>
                <a:gd name="T3" fmla="*/ 15 h 15"/>
                <a:gd name="T4" fmla="*/ 0 w 3"/>
                <a:gd name="T5" fmla="*/ 13 h 15"/>
                <a:gd name="T6" fmla="*/ 0 w 3"/>
                <a:gd name="T7" fmla="*/ 2 h 15"/>
                <a:gd name="T8" fmla="*/ 2 w 3"/>
                <a:gd name="T9" fmla="*/ 0 h 15"/>
                <a:gd name="T10" fmla="*/ 2 w 3"/>
                <a:gd name="T11" fmla="*/ 0 h 15"/>
                <a:gd name="T12" fmla="*/ 3 w 3"/>
                <a:gd name="T13" fmla="*/ 2 h 15"/>
                <a:gd name="T14" fmla="*/ 3 w 3"/>
                <a:gd name="T15" fmla="*/ 13 h 15"/>
                <a:gd name="T16" fmla="*/ 2 w 3"/>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2" y="15"/>
                  </a:moveTo>
                  <a:cubicBezTo>
                    <a:pt x="2" y="15"/>
                    <a:pt x="2" y="15"/>
                    <a:pt x="2" y="15"/>
                  </a:cubicBezTo>
                  <a:cubicBezTo>
                    <a:pt x="0" y="15"/>
                    <a:pt x="0" y="14"/>
                    <a:pt x="0" y="13"/>
                  </a:cubicBezTo>
                  <a:cubicBezTo>
                    <a:pt x="0" y="2"/>
                    <a:pt x="0" y="2"/>
                    <a:pt x="0" y="2"/>
                  </a:cubicBezTo>
                  <a:cubicBezTo>
                    <a:pt x="0" y="1"/>
                    <a:pt x="0" y="0"/>
                    <a:pt x="2" y="0"/>
                  </a:cubicBezTo>
                  <a:cubicBezTo>
                    <a:pt x="2" y="0"/>
                    <a:pt x="2" y="0"/>
                    <a:pt x="2" y="0"/>
                  </a:cubicBezTo>
                  <a:cubicBezTo>
                    <a:pt x="3" y="0"/>
                    <a:pt x="3" y="1"/>
                    <a:pt x="3" y="2"/>
                  </a:cubicBezTo>
                  <a:cubicBezTo>
                    <a:pt x="3" y="13"/>
                    <a:pt x="3" y="13"/>
                    <a:pt x="3" y="13"/>
                  </a:cubicBezTo>
                  <a:cubicBezTo>
                    <a:pt x="3" y="14"/>
                    <a:pt x="3" y="15"/>
                    <a:pt x="2"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69" name="Freeform 47"/>
            <p:cNvSpPr>
              <a:spLocks/>
            </p:cNvSpPr>
            <p:nvPr/>
          </p:nvSpPr>
          <p:spPr bwMode="auto">
            <a:xfrm>
              <a:off x="4604876" y="3102641"/>
              <a:ext cx="9053" cy="48281"/>
            </a:xfrm>
            <a:custGeom>
              <a:avLst/>
              <a:gdLst>
                <a:gd name="T0" fmla="*/ 2 w 3"/>
                <a:gd name="T1" fmla="*/ 16 h 16"/>
                <a:gd name="T2" fmla="*/ 0 w 3"/>
                <a:gd name="T3" fmla="*/ 14 h 16"/>
                <a:gd name="T4" fmla="*/ 0 w 3"/>
                <a:gd name="T5" fmla="*/ 2 h 16"/>
                <a:gd name="T6" fmla="*/ 2 w 3"/>
                <a:gd name="T7" fmla="*/ 0 h 16"/>
                <a:gd name="T8" fmla="*/ 3 w 3"/>
                <a:gd name="T9" fmla="*/ 2 h 16"/>
                <a:gd name="T10" fmla="*/ 3 w 3"/>
                <a:gd name="T11" fmla="*/ 14 h 16"/>
                <a:gd name="T12" fmla="*/ 2 w 3"/>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 h="16">
                  <a:moveTo>
                    <a:pt x="2" y="16"/>
                  </a:moveTo>
                  <a:cubicBezTo>
                    <a:pt x="0" y="16"/>
                    <a:pt x="0" y="15"/>
                    <a:pt x="0" y="14"/>
                  </a:cubicBezTo>
                  <a:cubicBezTo>
                    <a:pt x="0" y="2"/>
                    <a:pt x="0" y="2"/>
                    <a:pt x="0" y="2"/>
                  </a:cubicBezTo>
                  <a:cubicBezTo>
                    <a:pt x="0" y="1"/>
                    <a:pt x="0" y="0"/>
                    <a:pt x="2" y="0"/>
                  </a:cubicBezTo>
                  <a:cubicBezTo>
                    <a:pt x="3" y="0"/>
                    <a:pt x="3" y="1"/>
                    <a:pt x="3" y="2"/>
                  </a:cubicBezTo>
                  <a:cubicBezTo>
                    <a:pt x="3" y="14"/>
                    <a:pt x="3" y="14"/>
                    <a:pt x="3" y="14"/>
                  </a:cubicBezTo>
                  <a:cubicBezTo>
                    <a:pt x="3" y="15"/>
                    <a:pt x="3" y="16"/>
                    <a:pt x="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0" name="Freeform 48"/>
            <p:cNvSpPr>
              <a:spLocks/>
            </p:cNvSpPr>
            <p:nvPr/>
          </p:nvSpPr>
          <p:spPr bwMode="auto">
            <a:xfrm>
              <a:off x="4666735" y="3377238"/>
              <a:ext cx="30175" cy="42246"/>
            </a:xfrm>
            <a:custGeom>
              <a:avLst/>
              <a:gdLst>
                <a:gd name="T0" fmla="*/ 8 w 10"/>
                <a:gd name="T1" fmla="*/ 14 h 14"/>
                <a:gd name="T2" fmla="*/ 6 w 10"/>
                <a:gd name="T3" fmla="*/ 13 h 14"/>
                <a:gd name="T4" fmla="*/ 1 w 10"/>
                <a:gd name="T5" fmla="*/ 3 h 14"/>
                <a:gd name="T6" fmla="*/ 1 w 10"/>
                <a:gd name="T7" fmla="*/ 1 h 14"/>
                <a:gd name="T8" fmla="*/ 4 w 10"/>
                <a:gd name="T9" fmla="*/ 1 h 14"/>
                <a:gd name="T10" fmla="*/ 10 w 10"/>
                <a:gd name="T11" fmla="*/ 11 h 14"/>
                <a:gd name="T12" fmla="*/ 9 w 10"/>
                <a:gd name="T13" fmla="*/ 14 h 14"/>
                <a:gd name="T14" fmla="*/ 8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8" y="14"/>
                  </a:moveTo>
                  <a:cubicBezTo>
                    <a:pt x="7" y="14"/>
                    <a:pt x="7" y="14"/>
                    <a:pt x="6" y="13"/>
                  </a:cubicBezTo>
                  <a:cubicBezTo>
                    <a:pt x="1" y="3"/>
                    <a:pt x="1" y="3"/>
                    <a:pt x="1" y="3"/>
                  </a:cubicBezTo>
                  <a:cubicBezTo>
                    <a:pt x="0" y="2"/>
                    <a:pt x="0" y="1"/>
                    <a:pt x="1" y="1"/>
                  </a:cubicBezTo>
                  <a:cubicBezTo>
                    <a:pt x="2" y="0"/>
                    <a:pt x="3" y="0"/>
                    <a:pt x="4" y="1"/>
                  </a:cubicBezTo>
                  <a:cubicBezTo>
                    <a:pt x="10" y="11"/>
                    <a:pt x="10" y="11"/>
                    <a:pt x="10" y="11"/>
                  </a:cubicBezTo>
                  <a:cubicBezTo>
                    <a:pt x="10" y="12"/>
                    <a:pt x="10" y="13"/>
                    <a:pt x="9" y="14"/>
                  </a:cubicBezTo>
                  <a:cubicBezTo>
                    <a:pt x="9" y="14"/>
                    <a:pt x="8" y="14"/>
                    <a:pt x="8"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1" name="Freeform 49"/>
            <p:cNvSpPr>
              <a:spLocks/>
            </p:cNvSpPr>
            <p:nvPr/>
          </p:nvSpPr>
          <p:spPr bwMode="auto">
            <a:xfrm>
              <a:off x="4521893" y="3123764"/>
              <a:ext cx="30175" cy="43755"/>
            </a:xfrm>
            <a:custGeom>
              <a:avLst/>
              <a:gdLst>
                <a:gd name="T0" fmla="*/ 8 w 10"/>
                <a:gd name="T1" fmla="*/ 14 h 14"/>
                <a:gd name="T2" fmla="*/ 6 w 10"/>
                <a:gd name="T3" fmla="*/ 13 h 14"/>
                <a:gd name="T4" fmla="*/ 0 w 10"/>
                <a:gd name="T5" fmla="*/ 3 h 14"/>
                <a:gd name="T6" fmla="*/ 1 w 10"/>
                <a:gd name="T7" fmla="*/ 1 h 14"/>
                <a:gd name="T8" fmla="*/ 4 w 10"/>
                <a:gd name="T9" fmla="*/ 1 h 14"/>
                <a:gd name="T10" fmla="*/ 9 w 10"/>
                <a:gd name="T11" fmla="*/ 11 h 14"/>
                <a:gd name="T12" fmla="*/ 9 w 10"/>
                <a:gd name="T13" fmla="*/ 14 h 14"/>
                <a:gd name="T14" fmla="*/ 8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8" y="14"/>
                  </a:moveTo>
                  <a:cubicBezTo>
                    <a:pt x="7" y="14"/>
                    <a:pt x="6" y="14"/>
                    <a:pt x="6" y="13"/>
                  </a:cubicBezTo>
                  <a:cubicBezTo>
                    <a:pt x="0" y="3"/>
                    <a:pt x="0" y="3"/>
                    <a:pt x="0" y="3"/>
                  </a:cubicBezTo>
                  <a:cubicBezTo>
                    <a:pt x="0" y="3"/>
                    <a:pt x="0" y="1"/>
                    <a:pt x="1" y="1"/>
                  </a:cubicBezTo>
                  <a:cubicBezTo>
                    <a:pt x="2" y="0"/>
                    <a:pt x="3" y="1"/>
                    <a:pt x="4" y="1"/>
                  </a:cubicBezTo>
                  <a:cubicBezTo>
                    <a:pt x="9" y="11"/>
                    <a:pt x="9" y="11"/>
                    <a:pt x="9" y="11"/>
                  </a:cubicBezTo>
                  <a:cubicBezTo>
                    <a:pt x="10" y="12"/>
                    <a:pt x="10" y="13"/>
                    <a:pt x="9" y="14"/>
                  </a:cubicBezTo>
                  <a:cubicBezTo>
                    <a:pt x="8" y="14"/>
                    <a:pt x="8" y="14"/>
                    <a:pt x="8"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2" name="Freeform 50"/>
            <p:cNvSpPr>
              <a:spLocks/>
            </p:cNvSpPr>
            <p:nvPr/>
          </p:nvSpPr>
          <p:spPr bwMode="auto">
            <a:xfrm>
              <a:off x="4711998" y="3330466"/>
              <a:ext cx="46772" cy="30175"/>
            </a:xfrm>
            <a:custGeom>
              <a:avLst/>
              <a:gdLst>
                <a:gd name="T0" fmla="*/ 12 w 15"/>
                <a:gd name="T1" fmla="*/ 10 h 10"/>
                <a:gd name="T2" fmla="*/ 11 w 15"/>
                <a:gd name="T3" fmla="*/ 9 h 10"/>
                <a:gd name="T4" fmla="*/ 2 w 15"/>
                <a:gd name="T5" fmla="*/ 4 h 10"/>
                <a:gd name="T6" fmla="*/ 1 w 15"/>
                <a:gd name="T7" fmla="*/ 1 h 10"/>
                <a:gd name="T8" fmla="*/ 3 w 15"/>
                <a:gd name="T9" fmla="*/ 0 h 10"/>
                <a:gd name="T10" fmla="*/ 13 w 15"/>
                <a:gd name="T11" fmla="*/ 6 h 10"/>
                <a:gd name="T12" fmla="*/ 14 w 15"/>
                <a:gd name="T13" fmla="*/ 9 h 10"/>
                <a:gd name="T14" fmla="*/ 12 w 1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2" y="10"/>
                  </a:moveTo>
                  <a:cubicBezTo>
                    <a:pt x="12" y="10"/>
                    <a:pt x="12" y="10"/>
                    <a:pt x="11" y="9"/>
                  </a:cubicBezTo>
                  <a:cubicBezTo>
                    <a:pt x="2" y="4"/>
                    <a:pt x="2" y="4"/>
                    <a:pt x="2" y="4"/>
                  </a:cubicBezTo>
                  <a:cubicBezTo>
                    <a:pt x="1" y="3"/>
                    <a:pt x="0" y="2"/>
                    <a:pt x="1" y="1"/>
                  </a:cubicBezTo>
                  <a:cubicBezTo>
                    <a:pt x="1" y="0"/>
                    <a:pt x="3" y="0"/>
                    <a:pt x="3" y="0"/>
                  </a:cubicBezTo>
                  <a:cubicBezTo>
                    <a:pt x="13" y="6"/>
                    <a:pt x="13" y="6"/>
                    <a:pt x="13" y="6"/>
                  </a:cubicBezTo>
                  <a:cubicBezTo>
                    <a:pt x="14" y="7"/>
                    <a:pt x="15" y="8"/>
                    <a:pt x="14" y="9"/>
                  </a:cubicBezTo>
                  <a:cubicBezTo>
                    <a:pt x="14" y="9"/>
                    <a:pt x="13" y="10"/>
                    <a:pt x="12"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3" name="Freeform 51"/>
            <p:cNvSpPr>
              <a:spLocks/>
            </p:cNvSpPr>
            <p:nvPr/>
          </p:nvSpPr>
          <p:spPr bwMode="auto">
            <a:xfrm>
              <a:off x="4463051" y="3185624"/>
              <a:ext cx="42246" cy="27158"/>
            </a:xfrm>
            <a:custGeom>
              <a:avLst/>
              <a:gdLst>
                <a:gd name="T0" fmla="*/ 12 w 14"/>
                <a:gd name="T1" fmla="*/ 9 h 9"/>
                <a:gd name="T2" fmla="*/ 11 w 14"/>
                <a:gd name="T3" fmla="*/ 9 h 9"/>
                <a:gd name="T4" fmla="*/ 1 w 14"/>
                <a:gd name="T5" fmla="*/ 4 h 9"/>
                <a:gd name="T6" fmla="*/ 0 w 14"/>
                <a:gd name="T7" fmla="*/ 1 h 9"/>
                <a:gd name="T8" fmla="*/ 3 w 14"/>
                <a:gd name="T9" fmla="*/ 0 h 9"/>
                <a:gd name="T10" fmla="*/ 13 w 14"/>
                <a:gd name="T11" fmla="*/ 6 h 9"/>
                <a:gd name="T12" fmla="*/ 13 w 14"/>
                <a:gd name="T13" fmla="*/ 8 h 9"/>
                <a:gd name="T14" fmla="*/ 12 w 14"/>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12" y="9"/>
                  </a:moveTo>
                  <a:cubicBezTo>
                    <a:pt x="11" y="9"/>
                    <a:pt x="11" y="9"/>
                    <a:pt x="11" y="9"/>
                  </a:cubicBezTo>
                  <a:cubicBezTo>
                    <a:pt x="1" y="4"/>
                    <a:pt x="1" y="4"/>
                    <a:pt x="1" y="4"/>
                  </a:cubicBezTo>
                  <a:cubicBezTo>
                    <a:pt x="0" y="3"/>
                    <a:pt x="0" y="2"/>
                    <a:pt x="0" y="1"/>
                  </a:cubicBezTo>
                  <a:cubicBezTo>
                    <a:pt x="1" y="0"/>
                    <a:pt x="2" y="0"/>
                    <a:pt x="3" y="0"/>
                  </a:cubicBezTo>
                  <a:cubicBezTo>
                    <a:pt x="13" y="6"/>
                    <a:pt x="13" y="6"/>
                    <a:pt x="13" y="6"/>
                  </a:cubicBezTo>
                  <a:cubicBezTo>
                    <a:pt x="13" y="6"/>
                    <a:pt x="14" y="8"/>
                    <a:pt x="13" y="8"/>
                  </a:cubicBezTo>
                  <a:cubicBezTo>
                    <a:pt x="13" y="9"/>
                    <a:pt x="12" y="9"/>
                    <a:pt x="1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4" name="Freeform 52"/>
            <p:cNvSpPr>
              <a:spLocks/>
            </p:cNvSpPr>
            <p:nvPr/>
          </p:nvSpPr>
          <p:spPr bwMode="auto">
            <a:xfrm>
              <a:off x="4731613" y="3265589"/>
              <a:ext cx="45263" cy="12070"/>
            </a:xfrm>
            <a:custGeom>
              <a:avLst/>
              <a:gdLst>
                <a:gd name="T0" fmla="*/ 13 w 15"/>
                <a:gd name="T1" fmla="*/ 4 h 4"/>
                <a:gd name="T2" fmla="*/ 13 w 15"/>
                <a:gd name="T3" fmla="*/ 4 h 4"/>
                <a:gd name="T4" fmla="*/ 2 w 15"/>
                <a:gd name="T5" fmla="*/ 4 h 4"/>
                <a:gd name="T6" fmla="*/ 0 w 15"/>
                <a:gd name="T7" fmla="*/ 2 h 4"/>
                <a:gd name="T8" fmla="*/ 2 w 15"/>
                <a:gd name="T9" fmla="*/ 0 h 4"/>
                <a:gd name="T10" fmla="*/ 2 w 15"/>
                <a:gd name="T11" fmla="*/ 0 h 4"/>
                <a:gd name="T12" fmla="*/ 13 w 15"/>
                <a:gd name="T13" fmla="*/ 0 h 4"/>
                <a:gd name="T14" fmla="*/ 15 w 15"/>
                <a:gd name="T15" fmla="*/ 2 h 4"/>
                <a:gd name="T16" fmla="*/ 13 w 15"/>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
                  <a:moveTo>
                    <a:pt x="13" y="4"/>
                  </a:moveTo>
                  <a:cubicBezTo>
                    <a:pt x="13" y="4"/>
                    <a:pt x="13" y="4"/>
                    <a:pt x="13" y="4"/>
                  </a:cubicBezTo>
                  <a:cubicBezTo>
                    <a:pt x="2" y="4"/>
                    <a:pt x="2" y="4"/>
                    <a:pt x="2" y="4"/>
                  </a:cubicBezTo>
                  <a:cubicBezTo>
                    <a:pt x="1" y="4"/>
                    <a:pt x="0" y="3"/>
                    <a:pt x="0" y="2"/>
                  </a:cubicBezTo>
                  <a:cubicBezTo>
                    <a:pt x="0" y="1"/>
                    <a:pt x="1" y="0"/>
                    <a:pt x="2" y="0"/>
                  </a:cubicBezTo>
                  <a:cubicBezTo>
                    <a:pt x="2" y="0"/>
                    <a:pt x="2" y="0"/>
                    <a:pt x="2" y="0"/>
                  </a:cubicBezTo>
                  <a:cubicBezTo>
                    <a:pt x="13" y="0"/>
                    <a:pt x="13" y="0"/>
                    <a:pt x="13" y="0"/>
                  </a:cubicBezTo>
                  <a:cubicBezTo>
                    <a:pt x="15" y="0"/>
                    <a:pt x="15" y="1"/>
                    <a:pt x="15" y="2"/>
                  </a:cubicBezTo>
                  <a:cubicBezTo>
                    <a:pt x="15" y="3"/>
                    <a:pt x="15" y="4"/>
                    <a:pt x="1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5" name="Freeform 53"/>
            <p:cNvSpPr>
              <a:spLocks/>
            </p:cNvSpPr>
            <p:nvPr/>
          </p:nvSpPr>
          <p:spPr bwMode="auto">
            <a:xfrm>
              <a:off x="4440419" y="3265589"/>
              <a:ext cx="46772" cy="12070"/>
            </a:xfrm>
            <a:custGeom>
              <a:avLst/>
              <a:gdLst>
                <a:gd name="T0" fmla="*/ 13 w 15"/>
                <a:gd name="T1" fmla="*/ 4 h 4"/>
                <a:gd name="T2" fmla="*/ 13 w 15"/>
                <a:gd name="T3" fmla="*/ 4 h 4"/>
                <a:gd name="T4" fmla="*/ 2 w 15"/>
                <a:gd name="T5" fmla="*/ 4 h 4"/>
                <a:gd name="T6" fmla="*/ 0 w 15"/>
                <a:gd name="T7" fmla="*/ 2 h 4"/>
                <a:gd name="T8" fmla="*/ 2 w 15"/>
                <a:gd name="T9" fmla="*/ 0 h 4"/>
                <a:gd name="T10" fmla="*/ 2 w 15"/>
                <a:gd name="T11" fmla="*/ 0 h 4"/>
                <a:gd name="T12" fmla="*/ 13 w 15"/>
                <a:gd name="T13" fmla="*/ 0 h 4"/>
                <a:gd name="T14" fmla="*/ 15 w 15"/>
                <a:gd name="T15" fmla="*/ 2 h 4"/>
                <a:gd name="T16" fmla="*/ 13 w 15"/>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
                  <a:moveTo>
                    <a:pt x="13" y="4"/>
                  </a:moveTo>
                  <a:cubicBezTo>
                    <a:pt x="13" y="4"/>
                    <a:pt x="13" y="4"/>
                    <a:pt x="13" y="4"/>
                  </a:cubicBezTo>
                  <a:cubicBezTo>
                    <a:pt x="2" y="4"/>
                    <a:pt x="2" y="4"/>
                    <a:pt x="2" y="4"/>
                  </a:cubicBezTo>
                  <a:cubicBezTo>
                    <a:pt x="1" y="4"/>
                    <a:pt x="0" y="3"/>
                    <a:pt x="0" y="2"/>
                  </a:cubicBezTo>
                  <a:cubicBezTo>
                    <a:pt x="0" y="1"/>
                    <a:pt x="1" y="0"/>
                    <a:pt x="2" y="0"/>
                  </a:cubicBezTo>
                  <a:cubicBezTo>
                    <a:pt x="2" y="0"/>
                    <a:pt x="2" y="0"/>
                    <a:pt x="2" y="0"/>
                  </a:cubicBezTo>
                  <a:cubicBezTo>
                    <a:pt x="13" y="0"/>
                    <a:pt x="13" y="0"/>
                    <a:pt x="13" y="0"/>
                  </a:cubicBezTo>
                  <a:cubicBezTo>
                    <a:pt x="14" y="0"/>
                    <a:pt x="15" y="1"/>
                    <a:pt x="15" y="2"/>
                  </a:cubicBezTo>
                  <a:cubicBezTo>
                    <a:pt x="15" y="3"/>
                    <a:pt x="14" y="4"/>
                    <a:pt x="1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6" name="Freeform 54"/>
            <p:cNvSpPr>
              <a:spLocks/>
            </p:cNvSpPr>
            <p:nvPr/>
          </p:nvSpPr>
          <p:spPr bwMode="auto">
            <a:xfrm>
              <a:off x="4711998" y="3185624"/>
              <a:ext cx="46772" cy="27158"/>
            </a:xfrm>
            <a:custGeom>
              <a:avLst/>
              <a:gdLst>
                <a:gd name="T0" fmla="*/ 2 w 15"/>
                <a:gd name="T1" fmla="*/ 9 h 9"/>
                <a:gd name="T2" fmla="*/ 1 w 15"/>
                <a:gd name="T3" fmla="*/ 8 h 9"/>
                <a:gd name="T4" fmla="*/ 2 w 15"/>
                <a:gd name="T5" fmla="*/ 6 h 9"/>
                <a:gd name="T6" fmla="*/ 11 w 15"/>
                <a:gd name="T7" fmla="*/ 0 h 9"/>
                <a:gd name="T8" fmla="*/ 14 w 15"/>
                <a:gd name="T9" fmla="*/ 1 h 9"/>
                <a:gd name="T10" fmla="*/ 13 w 15"/>
                <a:gd name="T11" fmla="*/ 4 h 9"/>
                <a:gd name="T12" fmla="*/ 3 w 15"/>
                <a:gd name="T13" fmla="*/ 9 h 9"/>
                <a:gd name="T14" fmla="*/ 2 w 15"/>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9">
                  <a:moveTo>
                    <a:pt x="2" y="9"/>
                  </a:moveTo>
                  <a:cubicBezTo>
                    <a:pt x="2" y="9"/>
                    <a:pt x="1" y="9"/>
                    <a:pt x="1" y="8"/>
                  </a:cubicBezTo>
                  <a:cubicBezTo>
                    <a:pt x="0" y="8"/>
                    <a:pt x="1" y="6"/>
                    <a:pt x="2" y="6"/>
                  </a:cubicBezTo>
                  <a:cubicBezTo>
                    <a:pt x="11" y="0"/>
                    <a:pt x="11" y="0"/>
                    <a:pt x="11" y="0"/>
                  </a:cubicBezTo>
                  <a:cubicBezTo>
                    <a:pt x="12" y="0"/>
                    <a:pt x="13" y="0"/>
                    <a:pt x="14" y="1"/>
                  </a:cubicBezTo>
                  <a:cubicBezTo>
                    <a:pt x="15" y="2"/>
                    <a:pt x="14" y="3"/>
                    <a:pt x="13" y="4"/>
                  </a:cubicBezTo>
                  <a:cubicBezTo>
                    <a:pt x="3" y="9"/>
                    <a:pt x="3" y="9"/>
                    <a:pt x="3" y="9"/>
                  </a:cubicBezTo>
                  <a:cubicBezTo>
                    <a:pt x="3" y="9"/>
                    <a:pt x="3" y="9"/>
                    <a:pt x="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7" name="Freeform 55"/>
            <p:cNvSpPr>
              <a:spLocks/>
            </p:cNvSpPr>
            <p:nvPr/>
          </p:nvSpPr>
          <p:spPr bwMode="auto">
            <a:xfrm>
              <a:off x="4463051" y="3330466"/>
              <a:ext cx="42246" cy="30175"/>
            </a:xfrm>
            <a:custGeom>
              <a:avLst/>
              <a:gdLst>
                <a:gd name="T0" fmla="*/ 2 w 14"/>
                <a:gd name="T1" fmla="*/ 10 h 10"/>
                <a:gd name="T2" fmla="*/ 0 w 14"/>
                <a:gd name="T3" fmla="*/ 9 h 10"/>
                <a:gd name="T4" fmla="*/ 1 w 14"/>
                <a:gd name="T5" fmla="*/ 6 h 10"/>
                <a:gd name="T6" fmla="*/ 11 w 14"/>
                <a:gd name="T7" fmla="*/ 0 h 10"/>
                <a:gd name="T8" fmla="*/ 13 w 14"/>
                <a:gd name="T9" fmla="*/ 1 h 10"/>
                <a:gd name="T10" fmla="*/ 13 w 14"/>
                <a:gd name="T11" fmla="*/ 4 h 10"/>
                <a:gd name="T12" fmla="*/ 3 w 14"/>
                <a:gd name="T13" fmla="*/ 9 h 10"/>
                <a:gd name="T14" fmla="*/ 2 w 14"/>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0">
                  <a:moveTo>
                    <a:pt x="2" y="10"/>
                  </a:moveTo>
                  <a:cubicBezTo>
                    <a:pt x="1" y="10"/>
                    <a:pt x="0" y="9"/>
                    <a:pt x="0" y="9"/>
                  </a:cubicBezTo>
                  <a:cubicBezTo>
                    <a:pt x="0" y="8"/>
                    <a:pt x="0" y="7"/>
                    <a:pt x="1" y="6"/>
                  </a:cubicBezTo>
                  <a:cubicBezTo>
                    <a:pt x="11" y="0"/>
                    <a:pt x="11" y="0"/>
                    <a:pt x="11" y="0"/>
                  </a:cubicBezTo>
                  <a:cubicBezTo>
                    <a:pt x="12" y="0"/>
                    <a:pt x="13" y="0"/>
                    <a:pt x="13" y="1"/>
                  </a:cubicBezTo>
                  <a:cubicBezTo>
                    <a:pt x="14" y="2"/>
                    <a:pt x="13" y="3"/>
                    <a:pt x="13" y="4"/>
                  </a:cubicBezTo>
                  <a:cubicBezTo>
                    <a:pt x="3" y="9"/>
                    <a:pt x="3" y="9"/>
                    <a:pt x="3" y="9"/>
                  </a:cubicBezTo>
                  <a:cubicBezTo>
                    <a:pt x="2" y="10"/>
                    <a:pt x="2" y="10"/>
                    <a:pt x="2"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8" name="Freeform 56"/>
            <p:cNvSpPr>
              <a:spLocks/>
            </p:cNvSpPr>
            <p:nvPr/>
          </p:nvSpPr>
          <p:spPr bwMode="auto">
            <a:xfrm>
              <a:off x="4666735" y="3123764"/>
              <a:ext cx="30175" cy="43755"/>
            </a:xfrm>
            <a:custGeom>
              <a:avLst/>
              <a:gdLst>
                <a:gd name="T0" fmla="*/ 2 w 10"/>
                <a:gd name="T1" fmla="*/ 14 h 14"/>
                <a:gd name="T2" fmla="*/ 1 w 10"/>
                <a:gd name="T3" fmla="*/ 14 h 14"/>
                <a:gd name="T4" fmla="*/ 1 w 10"/>
                <a:gd name="T5" fmla="*/ 11 h 14"/>
                <a:gd name="T6" fmla="*/ 6 w 10"/>
                <a:gd name="T7" fmla="*/ 1 h 14"/>
                <a:gd name="T8" fmla="*/ 9 w 10"/>
                <a:gd name="T9" fmla="*/ 1 h 14"/>
                <a:gd name="T10" fmla="*/ 10 w 10"/>
                <a:gd name="T11" fmla="*/ 3 h 14"/>
                <a:gd name="T12" fmla="*/ 4 w 10"/>
                <a:gd name="T13" fmla="*/ 13 h 14"/>
                <a:gd name="T14" fmla="*/ 2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2" y="14"/>
                  </a:moveTo>
                  <a:cubicBezTo>
                    <a:pt x="2" y="14"/>
                    <a:pt x="2" y="14"/>
                    <a:pt x="1" y="14"/>
                  </a:cubicBezTo>
                  <a:cubicBezTo>
                    <a:pt x="0" y="13"/>
                    <a:pt x="0" y="12"/>
                    <a:pt x="1" y="11"/>
                  </a:cubicBezTo>
                  <a:cubicBezTo>
                    <a:pt x="6" y="1"/>
                    <a:pt x="6" y="1"/>
                    <a:pt x="6" y="1"/>
                  </a:cubicBezTo>
                  <a:cubicBezTo>
                    <a:pt x="7" y="1"/>
                    <a:pt x="8" y="0"/>
                    <a:pt x="9" y="1"/>
                  </a:cubicBezTo>
                  <a:cubicBezTo>
                    <a:pt x="10" y="1"/>
                    <a:pt x="10" y="3"/>
                    <a:pt x="10" y="3"/>
                  </a:cubicBezTo>
                  <a:cubicBezTo>
                    <a:pt x="4" y="13"/>
                    <a:pt x="4" y="13"/>
                    <a:pt x="4" y="13"/>
                  </a:cubicBezTo>
                  <a:cubicBezTo>
                    <a:pt x="4" y="14"/>
                    <a:pt x="3" y="14"/>
                    <a:pt x="2"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9" name="Freeform 57"/>
            <p:cNvSpPr>
              <a:spLocks/>
            </p:cNvSpPr>
            <p:nvPr/>
          </p:nvSpPr>
          <p:spPr bwMode="auto">
            <a:xfrm>
              <a:off x="4521893" y="3377238"/>
              <a:ext cx="30175" cy="42246"/>
            </a:xfrm>
            <a:custGeom>
              <a:avLst/>
              <a:gdLst>
                <a:gd name="T0" fmla="*/ 2 w 10"/>
                <a:gd name="T1" fmla="*/ 14 h 14"/>
                <a:gd name="T2" fmla="*/ 1 w 10"/>
                <a:gd name="T3" fmla="*/ 14 h 14"/>
                <a:gd name="T4" fmla="*/ 0 w 10"/>
                <a:gd name="T5" fmla="*/ 11 h 14"/>
                <a:gd name="T6" fmla="*/ 6 w 10"/>
                <a:gd name="T7" fmla="*/ 1 h 14"/>
                <a:gd name="T8" fmla="*/ 9 w 10"/>
                <a:gd name="T9" fmla="*/ 1 h 14"/>
                <a:gd name="T10" fmla="*/ 9 w 10"/>
                <a:gd name="T11" fmla="*/ 3 h 14"/>
                <a:gd name="T12" fmla="*/ 4 w 10"/>
                <a:gd name="T13" fmla="*/ 13 h 14"/>
                <a:gd name="T14" fmla="*/ 2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2" y="14"/>
                  </a:moveTo>
                  <a:cubicBezTo>
                    <a:pt x="2" y="14"/>
                    <a:pt x="1" y="14"/>
                    <a:pt x="1" y="14"/>
                  </a:cubicBezTo>
                  <a:cubicBezTo>
                    <a:pt x="0" y="13"/>
                    <a:pt x="0" y="12"/>
                    <a:pt x="0" y="11"/>
                  </a:cubicBezTo>
                  <a:cubicBezTo>
                    <a:pt x="6" y="1"/>
                    <a:pt x="6" y="1"/>
                    <a:pt x="6" y="1"/>
                  </a:cubicBezTo>
                  <a:cubicBezTo>
                    <a:pt x="7" y="0"/>
                    <a:pt x="8" y="0"/>
                    <a:pt x="9" y="1"/>
                  </a:cubicBezTo>
                  <a:cubicBezTo>
                    <a:pt x="10" y="1"/>
                    <a:pt x="10" y="2"/>
                    <a:pt x="9" y="3"/>
                  </a:cubicBezTo>
                  <a:cubicBezTo>
                    <a:pt x="4" y="13"/>
                    <a:pt x="4" y="13"/>
                    <a:pt x="4" y="13"/>
                  </a:cubicBezTo>
                  <a:cubicBezTo>
                    <a:pt x="3" y="14"/>
                    <a:pt x="3" y="14"/>
                    <a:pt x="2"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0" name="Freeform 58"/>
            <p:cNvSpPr>
              <a:spLocks noEditPoints="1"/>
            </p:cNvSpPr>
            <p:nvPr/>
          </p:nvSpPr>
          <p:spPr bwMode="auto">
            <a:xfrm>
              <a:off x="4360455" y="3025694"/>
              <a:ext cx="497895" cy="493369"/>
            </a:xfrm>
            <a:custGeom>
              <a:avLst/>
              <a:gdLst>
                <a:gd name="T0" fmla="*/ 81 w 161"/>
                <a:gd name="T1" fmla="*/ 160 h 160"/>
                <a:gd name="T2" fmla="*/ 0 w 161"/>
                <a:gd name="T3" fmla="*/ 80 h 160"/>
                <a:gd name="T4" fmla="*/ 81 w 161"/>
                <a:gd name="T5" fmla="*/ 0 h 160"/>
                <a:gd name="T6" fmla="*/ 161 w 161"/>
                <a:gd name="T7" fmla="*/ 80 h 160"/>
                <a:gd name="T8" fmla="*/ 81 w 161"/>
                <a:gd name="T9" fmla="*/ 160 h 160"/>
                <a:gd name="T10" fmla="*/ 81 w 161"/>
                <a:gd name="T11" fmla="*/ 10 h 160"/>
                <a:gd name="T12" fmla="*/ 11 w 161"/>
                <a:gd name="T13" fmla="*/ 80 h 160"/>
                <a:gd name="T14" fmla="*/ 81 w 161"/>
                <a:gd name="T15" fmla="*/ 150 h 160"/>
                <a:gd name="T16" fmla="*/ 150 w 161"/>
                <a:gd name="T17" fmla="*/ 80 h 160"/>
                <a:gd name="T18" fmla="*/ 81 w 161"/>
                <a:gd name="T19" fmla="*/ 1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160">
                  <a:moveTo>
                    <a:pt x="81" y="160"/>
                  </a:moveTo>
                  <a:cubicBezTo>
                    <a:pt x="36" y="160"/>
                    <a:pt x="0" y="124"/>
                    <a:pt x="0" y="80"/>
                  </a:cubicBezTo>
                  <a:cubicBezTo>
                    <a:pt x="0" y="36"/>
                    <a:pt x="36" y="0"/>
                    <a:pt x="81" y="0"/>
                  </a:cubicBezTo>
                  <a:cubicBezTo>
                    <a:pt x="125" y="0"/>
                    <a:pt x="161" y="36"/>
                    <a:pt x="161" y="80"/>
                  </a:cubicBezTo>
                  <a:cubicBezTo>
                    <a:pt x="161" y="124"/>
                    <a:pt x="125" y="160"/>
                    <a:pt x="81" y="160"/>
                  </a:cubicBezTo>
                  <a:close/>
                  <a:moveTo>
                    <a:pt x="81" y="10"/>
                  </a:moveTo>
                  <a:cubicBezTo>
                    <a:pt x="42" y="10"/>
                    <a:pt x="11" y="42"/>
                    <a:pt x="11" y="80"/>
                  </a:cubicBezTo>
                  <a:cubicBezTo>
                    <a:pt x="11" y="119"/>
                    <a:pt x="42" y="150"/>
                    <a:pt x="81" y="150"/>
                  </a:cubicBezTo>
                  <a:cubicBezTo>
                    <a:pt x="119" y="150"/>
                    <a:pt x="150" y="119"/>
                    <a:pt x="150" y="80"/>
                  </a:cubicBezTo>
                  <a:cubicBezTo>
                    <a:pt x="150" y="42"/>
                    <a:pt x="119" y="10"/>
                    <a:pt x="81"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1" name="Freeform 59"/>
            <p:cNvSpPr>
              <a:spLocks noEditPoints="1"/>
            </p:cNvSpPr>
            <p:nvPr/>
          </p:nvSpPr>
          <p:spPr bwMode="auto">
            <a:xfrm>
              <a:off x="4407226" y="3070957"/>
              <a:ext cx="404351" cy="404351"/>
            </a:xfrm>
            <a:custGeom>
              <a:avLst/>
              <a:gdLst>
                <a:gd name="T0" fmla="*/ 66 w 131"/>
                <a:gd name="T1" fmla="*/ 131 h 131"/>
                <a:gd name="T2" fmla="*/ 0 w 131"/>
                <a:gd name="T3" fmla="*/ 65 h 131"/>
                <a:gd name="T4" fmla="*/ 66 w 131"/>
                <a:gd name="T5" fmla="*/ 0 h 131"/>
                <a:gd name="T6" fmla="*/ 131 w 131"/>
                <a:gd name="T7" fmla="*/ 65 h 131"/>
                <a:gd name="T8" fmla="*/ 66 w 131"/>
                <a:gd name="T9" fmla="*/ 131 h 131"/>
                <a:gd name="T10" fmla="*/ 66 w 131"/>
                <a:gd name="T11" fmla="*/ 2 h 131"/>
                <a:gd name="T12" fmla="*/ 3 w 131"/>
                <a:gd name="T13" fmla="*/ 65 h 131"/>
                <a:gd name="T14" fmla="*/ 66 w 131"/>
                <a:gd name="T15" fmla="*/ 128 h 131"/>
                <a:gd name="T16" fmla="*/ 128 w 131"/>
                <a:gd name="T17" fmla="*/ 65 h 131"/>
                <a:gd name="T18" fmla="*/ 66 w 131"/>
                <a:gd name="T19"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31">
                  <a:moveTo>
                    <a:pt x="66" y="131"/>
                  </a:moveTo>
                  <a:cubicBezTo>
                    <a:pt x="29" y="131"/>
                    <a:pt x="0" y="101"/>
                    <a:pt x="0" y="65"/>
                  </a:cubicBezTo>
                  <a:cubicBezTo>
                    <a:pt x="0" y="29"/>
                    <a:pt x="29" y="0"/>
                    <a:pt x="66" y="0"/>
                  </a:cubicBezTo>
                  <a:cubicBezTo>
                    <a:pt x="102" y="0"/>
                    <a:pt x="131" y="29"/>
                    <a:pt x="131" y="65"/>
                  </a:cubicBezTo>
                  <a:cubicBezTo>
                    <a:pt x="131" y="101"/>
                    <a:pt x="102" y="131"/>
                    <a:pt x="66" y="131"/>
                  </a:cubicBezTo>
                  <a:close/>
                  <a:moveTo>
                    <a:pt x="66" y="2"/>
                  </a:moveTo>
                  <a:cubicBezTo>
                    <a:pt x="31" y="2"/>
                    <a:pt x="3" y="31"/>
                    <a:pt x="3" y="65"/>
                  </a:cubicBezTo>
                  <a:cubicBezTo>
                    <a:pt x="3" y="100"/>
                    <a:pt x="31" y="128"/>
                    <a:pt x="66" y="128"/>
                  </a:cubicBezTo>
                  <a:cubicBezTo>
                    <a:pt x="100" y="128"/>
                    <a:pt x="128" y="100"/>
                    <a:pt x="128" y="65"/>
                  </a:cubicBezTo>
                  <a:cubicBezTo>
                    <a:pt x="128" y="31"/>
                    <a:pt x="100" y="2"/>
                    <a:pt x="6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2" name="Freeform 60"/>
            <p:cNvSpPr>
              <a:spLocks/>
            </p:cNvSpPr>
            <p:nvPr/>
          </p:nvSpPr>
          <p:spPr bwMode="auto">
            <a:xfrm>
              <a:off x="4598841" y="3161484"/>
              <a:ext cx="18105" cy="110141"/>
            </a:xfrm>
            <a:custGeom>
              <a:avLst/>
              <a:gdLst>
                <a:gd name="T0" fmla="*/ 3 w 6"/>
                <a:gd name="T1" fmla="*/ 36 h 36"/>
                <a:gd name="T2" fmla="*/ 0 w 6"/>
                <a:gd name="T3" fmla="*/ 33 h 36"/>
                <a:gd name="T4" fmla="*/ 0 w 6"/>
                <a:gd name="T5" fmla="*/ 2 h 36"/>
                <a:gd name="T6" fmla="*/ 3 w 6"/>
                <a:gd name="T7" fmla="*/ 0 h 36"/>
                <a:gd name="T8" fmla="*/ 6 w 6"/>
                <a:gd name="T9" fmla="*/ 2 h 36"/>
                <a:gd name="T10" fmla="*/ 6 w 6"/>
                <a:gd name="T11" fmla="*/ 33 h 36"/>
                <a:gd name="T12" fmla="*/ 3 w 6"/>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6" h="36">
                  <a:moveTo>
                    <a:pt x="3" y="36"/>
                  </a:moveTo>
                  <a:cubicBezTo>
                    <a:pt x="2" y="36"/>
                    <a:pt x="0" y="34"/>
                    <a:pt x="0" y="33"/>
                  </a:cubicBezTo>
                  <a:cubicBezTo>
                    <a:pt x="0" y="2"/>
                    <a:pt x="0" y="2"/>
                    <a:pt x="0" y="2"/>
                  </a:cubicBezTo>
                  <a:cubicBezTo>
                    <a:pt x="0" y="1"/>
                    <a:pt x="2" y="0"/>
                    <a:pt x="3" y="0"/>
                  </a:cubicBezTo>
                  <a:cubicBezTo>
                    <a:pt x="4" y="0"/>
                    <a:pt x="6" y="1"/>
                    <a:pt x="6" y="2"/>
                  </a:cubicBezTo>
                  <a:cubicBezTo>
                    <a:pt x="6" y="33"/>
                    <a:pt x="6" y="33"/>
                    <a:pt x="6" y="33"/>
                  </a:cubicBezTo>
                  <a:cubicBezTo>
                    <a:pt x="6" y="34"/>
                    <a:pt x="4" y="36"/>
                    <a:pt x="3"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3" name="Freeform 61"/>
            <p:cNvSpPr>
              <a:spLocks/>
            </p:cNvSpPr>
            <p:nvPr/>
          </p:nvSpPr>
          <p:spPr bwMode="auto">
            <a:xfrm>
              <a:off x="4604876" y="3262571"/>
              <a:ext cx="101088" cy="15088"/>
            </a:xfrm>
            <a:custGeom>
              <a:avLst/>
              <a:gdLst>
                <a:gd name="T0" fmla="*/ 30 w 33"/>
                <a:gd name="T1" fmla="*/ 5 h 5"/>
                <a:gd name="T2" fmla="*/ 3 w 33"/>
                <a:gd name="T3" fmla="*/ 5 h 5"/>
                <a:gd name="T4" fmla="*/ 0 w 33"/>
                <a:gd name="T5" fmla="*/ 3 h 5"/>
                <a:gd name="T6" fmla="*/ 3 w 33"/>
                <a:gd name="T7" fmla="*/ 0 h 5"/>
                <a:gd name="T8" fmla="*/ 30 w 33"/>
                <a:gd name="T9" fmla="*/ 0 h 5"/>
                <a:gd name="T10" fmla="*/ 33 w 33"/>
                <a:gd name="T11" fmla="*/ 3 h 5"/>
                <a:gd name="T12" fmla="*/ 30 w 3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3" h="5">
                  <a:moveTo>
                    <a:pt x="30" y="5"/>
                  </a:moveTo>
                  <a:cubicBezTo>
                    <a:pt x="3" y="5"/>
                    <a:pt x="3" y="5"/>
                    <a:pt x="3" y="5"/>
                  </a:cubicBezTo>
                  <a:cubicBezTo>
                    <a:pt x="1" y="5"/>
                    <a:pt x="0" y="4"/>
                    <a:pt x="0" y="3"/>
                  </a:cubicBezTo>
                  <a:cubicBezTo>
                    <a:pt x="0" y="1"/>
                    <a:pt x="1" y="0"/>
                    <a:pt x="3" y="0"/>
                  </a:cubicBezTo>
                  <a:cubicBezTo>
                    <a:pt x="30" y="0"/>
                    <a:pt x="30" y="0"/>
                    <a:pt x="30" y="0"/>
                  </a:cubicBezTo>
                  <a:cubicBezTo>
                    <a:pt x="32" y="0"/>
                    <a:pt x="33" y="1"/>
                    <a:pt x="33" y="3"/>
                  </a:cubicBezTo>
                  <a:cubicBezTo>
                    <a:pt x="33" y="4"/>
                    <a:pt x="32" y="5"/>
                    <a:pt x="3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4" name="Oval 62"/>
            <p:cNvSpPr>
              <a:spLocks noChangeArrowheads="1"/>
            </p:cNvSpPr>
            <p:nvPr/>
          </p:nvSpPr>
          <p:spPr bwMode="auto">
            <a:xfrm>
              <a:off x="4589788" y="3253518"/>
              <a:ext cx="36211" cy="3621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grpSp>
        <p:nvGrpSpPr>
          <p:cNvPr id="185" name="calculator"/>
          <p:cNvGrpSpPr/>
          <p:nvPr/>
        </p:nvGrpSpPr>
        <p:grpSpPr>
          <a:xfrm>
            <a:off x="1048110" y="944064"/>
            <a:ext cx="274597" cy="484316"/>
            <a:chOff x="2774735" y="735378"/>
            <a:chExt cx="274597" cy="484316"/>
          </a:xfrm>
        </p:grpSpPr>
        <p:sp>
          <p:nvSpPr>
            <p:cNvPr id="186" name="Freeform 63"/>
            <p:cNvSpPr>
              <a:spLocks/>
            </p:cNvSpPr>
            <p:nvPr/>
          </p:nvSpPr>
          <p:spPr bwMode="auto">
            <a:xfrm>
              <a:off x="2780770" y="741413"/>
              <a:ext cx="262526" cy="472246"/>
            </a:xfrm>
            <a:custGeom>
              <a:avLst/>
              <a:gdLst>
                <a:gd name="T0" fmla="*/ 85 w 85"/>
                <a:gd name="T1" fmla="*/ 142 h 153"/>
                <a:gd name="T2" fmla="*/ 74 w 85"/>
                <a:gd name="T3" fmla="*/ 153 h 153"/>
                <a:gd name="T4" fmla="*/ 11 w 85"/>
                <a:gd name="T5" fmla="*/ 153 h 153"/>
                <a:gd name="T6" fmla="*/ 0 w 85"/>
                <a:gd name="T7" fmla="*/ 142 h 153"/>
                <a:gd name="T8" fmla="*/ 0 w 85"/>
                <a:gd name="T9" fmla="*/ 11 h 153"/>
                <a:gd name="T10" fmla="*/ 11 w 85"/>
                <a:gd name="T11" fmla="*/ 0 h 153"/>
                <a:gd name="T12" fmla="*/ 74 w 85"/>
                <a:gd name="T13" fmla="*/ 0 h 153"/>
                <a:gd name="T14" fmla="*/ 85 w 85"/>
                <a:gd name="T15" fmla="*/ 11 h 153"/>
                <a:gd name="T16" fmla="*/ 85 w 85"/>
                <a:gd name="T17" fmla="*/ 14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53">
                  <a:moveTo>
                    <a:pt x="85" y="142"/>
                  </a:moveTo>
                  <a:cubicBezTo>
                    <a:pt x="85" y="148"/>
                    <a:pt x="80" y="153"/>
                    <a:pt x="74" y="153"/>
                  </a:cubicBezTo>
                  <a:cubicBezTo>
                    <a:pt x="11" y="153"/>
                    <a:pt x="11" y="153"/>
                    <a:pt x="11" y="153"/>
                  </a:cubicBezTo>
                  <a:cubicBezTo>
                    <a:pt x="5" y="153"/>
                    <a:pt x="0" y="148"/>
                    <a:pt x="0" y="142"/>
                  </a:cubicBezTo>
                  <a:cubicBezTo>
                    <a:pt x="0" y="11"/>
                    <a:pt x="0" y="11"/>
                    <a:pt x="0" y="11"/>
                  </a:cubicBezTo>
                  <a:cubicBezTo>
                    <a:pt x="0" y="5"/>
                    <a:pt x="5" y="0"/>
                    <a:pt x="11" y="0"/>
                  </a:cubicBezTo>
                  <a:cubicBezTo>
                    <a:pt x="74" y="0"/>
                    <a:pt x="74" y="0"/>
                    <a:pt x="74" y="0"/>
                  </a:cubicBezTo>
                  <a:cubicBezTo>
                    <a:pt x="80" y="0"/>
                    <a:pt x="85" y="5"/>
                    <a:pt x="85" y="11"/>
                  </a:cubicBezTo>
                  <a:lnTo>
                    <a:pt x="85" y="142"/>
                  </a:ln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7" name="Freeform 64"/>
            <p:cNvSpPr>
              <a:spLocks noEditPoints="1"/>
            </p:cNvSpPr>
            <p:nvPr/>
          </p:nvSpPr>
          <p:spPr bwMode="auto">
            <a:xfrm>
              <a:off x="2774735" y="735378"/>
              <a:ext cx="274597" cy="484316"/>
            </a:xfrm>
            <a:custGeom>
              <a:avLst/>
              <a:gdLst>
                <a:gd name="T0" fmla="*/ 76 w 89"/>
                <a:gd name="T1" fmla="*/ 157 h 157"/>
                <a:gd name="T2" fmla="*/ 13 w 89"/>
                <a:gd name="T3" fmla="*/ 157 h 157"/>
                <a:gd name="T4" fmla="*/ 0 w 89"/>
                <a:gd name="T5" fmla="*/ 144 h 157"/>
                <a:gd name="T6" fmla="*/ 0 w 89"/>
                <a:gd name="T7" fmla="*/ 13 h 157"/>
                <a:gd name="T8" fmla="*/ 13 w 89"/>
                <a:gd name="T9" fmla="*/ 0 h 157"/>
                <a:gd name="T10" fmla="*/ 76 w 89"/>
                <a:gd name="T11" fmla="*/ 0 h 157"/>
                <a:gd name="T12" fmla="*/ 89 w 89"/>
                <a:gd name="T13" fmla="*/ 13 h 157"/>
                <a:gd name="T14" fmla="*/ 89 w 89"/>
                <a:gd name="T15" fmla="*/ 144 h 157"/>
                <a:gd name="T16" fmla="*/ 76 w 89"/>
                <a:gd name="T17" fmla="*/ 157 h 157"/>
                <a:gd name="T18" fmla="*/ 13 w 89"/>
                <a:gd name="T19" fmla="*/ 4 h 157"/>
                <a:gd name="T20" fmla="*/ 4 w 89"/>
                <a:gd name="T21" fmla="*/ 13 h 157"/>
                <a:gd name="T22" fmla="*/ 4 w 89"/>
                <a:gd name="T23" fmla="*/ 144 h 157"/>
                <a:gd name="T24" fmla="*/ 13 w 89"/>
                <a:gd name="T25" fmla="*/ 153 h 157"/>
                <a:gd name="T26" fmla="*/ 76 w 89"/>
                <a:gd name="T27" fmla="*/ 153 h 157"/>
                <a:gd name="T28" fmla="*/ 84 w 89"/>
                <a:gd name="T29" fmla="*/ 144 h 157"/>
                <a:gd name="T30" fmla="*/ 84 w 89"/>
                <a:gd name="T31" fmla="*/ 13 h 157"/>
                <a:gd name="T32" fmla="*/ 76 w 89"/>
                <a:gd name="T33" fmla="*/ 4 h 157"/>
                <a:gd name="T34" fmla="*/ 13 w 89"/>
                <a:gd name="T35" fmla="*/ 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 h="157">
                  <a:moveTo>
                    <a:pt x="76" y="157"/>
                  </a:moveTo>
                  <a:cubicBezTo>
                    <a:pt x="13" y="157"/>
                    <a:pt x="13" y="157"/>
                    <a:pt x="13" y="157"/>
                  </a:cubicBezTo>
                  <a:cubicBezTo>
                    <a:pt x="6" y="157"/>
                    <a:pt x="0" y="151"/>
                    <a:pt x="0" y="144"/>
                  </a:cubicBezTo>
                  <a:cubicBezTo>
                    <a:pt x="0" y="13"/>
                    <a:pt x="0" y="13"/>
                    <a:pt x="0" y="13"/>
                  </a:cubicBezTo>
                  <a:cubicBezTo>
                    <a:pt x="0" y="6"/>
                    <a:pt x="6" y="0"/>
                    <a:pt x="13" y="0"/>
                  </a:cubicBezTo>
                  <a:cubicBezTo>
                    <a:pt x="76" y="0"/>
                    <a:pt x="76" y="0"/>
                    <a:pt x="76" y="0"/>
                  </a:cubicBezTo>
                  <a:cubicBezTo>
                    <a:pt x="83" y="0"/>
                    <a:pt x="89" y="6"/>
                    <a:pt x="89" y="13"/>
                  </a:cubicBezTo>
                  <a:cubicBezTo>
                    <a:pt x="89" y="144"/>
                    <a:pt x="89" y="144"/>
                    <a:pt x="89" y="144"/>
                  </a:cubicBezTo>
                  <a:cubicBezTo>
                    <a:pt x="89" y="151"/>
                    <a:pt x="83" y="157"/>
                    <a:pt x="76" y="157"/>
                  </a:cubicBezTo>
                  <a:close/>
                  <a:moveTo>
                    <a:pt x="13" y="4"/>
                  </a:moveTo>
                  <a:cubicBezTo>
                    <a:pt x="8" y="4"/>
                    <a:pt x="4" y="8"/>
                    <a:pt x="4" y="13"/>
                  </a:cubicBezTo>
                  <a:cubicBezTo>
                    <a:pt x="4" y="144"/>
                    <a:pt x="4" y="144"/>
                    <a:pt x="4" y="144"/>
                  </a:cubicBezTo>
                  <a:cubicBezTo>
                    <a:pt x="4" y="149"/>
                    <a:pt x="8" y="153"/>
                    <a:pt x="13" y="153"/>
                  </a:cubicBezTo>
                  <a:cubicBezTo>
                    <a:pt x="76" y="153"/>
                    <a:pt x="76" y="153"/>
                    <a:pt x="76" y="153"/>
                  </a:cubicBezTo>
                  <a:cubicBezTo>
                    <a:pt x="81" y="153"/>
                    <a:pt x="84" y="149"/>
                    <a:pt x="84" y="144"/>
                  </a:cubicBezTo>
                  <a:cubicBezTo>
                    <a:pt x="84" y="13"/>
                    <a:pt x="84" y="13"/>
                    <a:pt x="84" y="13"/>
                  </a:cubicBezTo>
                  <a:cubicBezTo>
                    <a:pt x="84" y="8"/>
                    <a:pt x="81" y="4"/>
                    <a:pt x="76" y="4"/>
                  </a:cubicBez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8" name="Freeform 65"/>
            <p:cNvSpPr>
              <a:spLocks/>
            </p:cNvSpPr>
            <p:nvPr/>
          </p:nvSpPr>
          <p:spPr bwMode="auto">
            <a:xfrm>
              <a:off x="2806419" y="782149"/>
              <a:ext cx="212737" cy="73930"/>
            </a:xfrm>
            <a:custGeom>
              <a:avLst/>
              <a:gdLst>
                <a:gd name="T0" fmla="*/ 2 w 69"/>
                <a:gd name="T1" fmla="*/ 24 h 24"/>
                <a:gd name="T2" fmla="*/ 0 w 69"/>
                <a:gd name="T3" fmla="*/ 22 h 24"/>
                <a:gd name="T4" fmla="*/ 0 w 69"/>
                <a:gd name="T5" fmla="*/ 1 h 24"/>
                <a:gd name="T6" fmla="*/ 2 w 69"/>
                <a:gd name="T7" fmla="*/ 0 h 24"/>
                <a:gd name="T8" fmla="*/ 67 w 69"/>
                <a:gd name="T9" fmla="*/ 0 h 24"/>
                <a:gd name="T10" fmla="*/ 69 w 69"/>
                <a:gd name="T11" fmla="*/ 1 h 24"/>
                <a:gd name="T12" fmla="*/ 69 w 69"/>
                <a:gd name="T13" fmla="*/ 22 h 24"/>
                <a:gd name="T14" fmla="*/ 67 w 69"/>
                <a:gd name="T15" fmla="*/ 24 h 24"/>
                <a:gd name="T16" fmla="*/ 2 w 69"/>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24">
                  <a:moveTo>
                    <a:pt x="2" y="24"/>
                  </a:moveTo>
                  <a:cubicBezTo>
                    <a:pt x="1" y="24"/>
                    <a:pt x="0" y="23"/>
                    <a:pt x="0" y="22"/>
                  </a:cubicBezTo>
                  <a:cubicBezTo>
                    <a:pt x="0" y="1"/>
                    <a:pt x="0" y="1"/>
                    <a:pt x="0" y="1"/>
                  </a:cubicBezTo>
                  <a:cubicBezTo>
                    <a:pt x="0" y="0"/>
                    <a:pt x="1" y="0"/>
                    <a:pt x="2" y="0"/>
                  </a:cubicBezTo>
                  <a:cubicBezTo>
                    <a:pt x="67" y="0"/>
                    <a:pt x="67" y="0"/>
                    <a:pt x="67" y="0"/>
                  </a:cubicBezTo>
                  <a:cubicBezTo>
                    <a:pt x="68" y="0"/>
                    <a:pt x="69" y="0"/>
                    <a:pt x="69" y="1"/>
                  </a:cubicBezTo>
                  <a:cubicBezTo>
                    <a:pt x="69" y="22"/>
                    <a:pt x="69" y="22"/>
                    <a:pt x="69" y="22"/>
                  </a:cubicBezTo>
                  <a:cubicBezTo>
                    <a:pt x="69" y="23"/>
                    <a:pt x="68" y="24"/>
                    <a:pt x="67" y="24"/>
                  </a:cubicBezTo>
                  <a:lnTo>
                    <a:pt x="2"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9" name="Freeform 66"/>
            <p:cNvSpPr>
              <a:spLocks/>
            </p:cNvSpPr>
            <p:nvPr/>
          </p:nvSpPr>
          <p:spPr bwMode="auto">
            <a:xfrm>
              <a:off x="2821507" y="1068816"/>
              <a:ext cx="52808" cy="48281"/>
            </a:xfrm>
            <a:custGeom>
              <a:avLst/>
              <a:gdLst>
                <a:gd name="T0" fmla="*/ 1 w 17"/>
                <a:gd name="T1" fmla="*/ 16 h 16"/>
                <a:gd name="T2" fmla="*/ 16 w 17"/>
                <a:gd name="T3" fmla="*/ 16 h 16"/>
                <a:gd name="T4" fmla="*/ 17 w 17"/>
                <a:gd name="T5" fmla="*/ 15 h 16"/>
                <a:gd name="T6" fmla="*/ 17 w 17"/>
                <a:gd name="T7" fmla="*/ 1 h 16"/>
                <a:gd name="T8" fmla="*/ 16 w 17"/>
                <a:gd name="T9" fmla="*/ 0 h 16"/>
                <a:gd name="T10" fmla="*/ 1 w 17"/>
                <a:gd name="T11" fmla="*/ 0 h 16"/>
                <a:gd name="T12" fmla="*/ 0 w 17"/>
                <a:gd name="T13" fmla="*/ 1 h 16"/>
                <a:gd name="T14" fmla="*/ 0 w 17"/>
                <a:gd name="T15" fmla="*/ 15 h 16"/>
                <a:gd name="T16" fmla="*/ 1 w 17"/>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 y="16"/>
                  </a:moveTo>
                  <a:cubicBezTo>
                    <a:pt x="16" y="16"/>
                    <a:pt x="16" y="16"/>
                    <a:pt x="16" y="16"/>
                  </a:cubicBezTo>
                  <a:cubicBezTo>
                    <a:pt x="17" y="16"/>
                    <a:pt x="17" y="15"/>
                    <a:pt x="17" y="15"/>
                  </a:cubicBezTo>
                  <a:cubicBezTo>
                    <a:pt x="17" y="1"/>
                    <a:pt x="17" y="1"/>
                    <a:pt x="17" y="1"/>
                  </a:cubicBezTo>
                  <a:cubicBezTo>
                    <a:pt x="17" y="1"/>
                    <a:pt x="17" y="0"/>
                    <a:pt x="16" y="0"/>
                  </a:cubicBezTo>
                  <a:cubicBezTo>
                    <a:pt x="1" y="0"/>
                    <a:pt x="1" y="0"/>
                    <a:pt x="1" y="0"/>
                  </a:cubicBezTo>
                  <a:cubicBezTo>
                    <a:pt x="0" y="0"/>
                    <a:pt x="0" y="1"/>
                    <a:pt x="0" y="1"/>
                  </a:cubicBezTo>
                  <a:cubicBezTo>
                    <a:pt x="0" y="15"/>
                    <a:pt x="0" y="15"/>
                    <a:pt x="0" y="15"/>
                  </a:cubicBezTo>
                  <a:cubicBezTo>
                    <a:pt x="0" y="15"/>
                    <a:pt x="0" y="16"/>
                    <a:pt x="1"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0" name="Freeform 67"/>
            <p:cNvSpPr>
              <a:spLocks/>
            </p:cNvSpPr>
            <p:nvPr/>
          </p:nvSpPr>
          <p:spPr bwMode="auto">
            <a:xfrm>
              <a:off x="2821507" y="1130676"/>
              <a:ext cx="117684" cy="45263"/>
            </a:xfrm>
            <a:custGeom>
              <a:avLst/>
              <a:gdLst>
                <a:gd name="T0" fmla="*/ 37 w 38"/>
                <a:gd name="T1" fmla="*/ 0 h 15"/>
                <a:gd name="T2" fmla="*/ 1 w 38"/>
                <a:gd name="T3" fmla="*/ 0 h 15"/>
                <a:gd name="T4" fmla="*/ 0 w 38"/>
                <a:gd name="T5" fmla="*/ 1 h 15"/>
                <a:gd name="T6" fmla="*/ 0 w 38"/>
                <a:gd name="T7" fmla="*/ 14 h 15"/>
                <a:gd name="T8" fmla="*/ 1 w 38"/>
                <a:gd name="T9" fmla="*/ 15 h 15"/>
                <a:gd name="T10" fmla="*/ 37 w 38"/>
                <a:gd name="T11" fmla="*/ 15 h 15"/>
                <a:gd name="T12" fmla="*/ 38 w 38"/>
                <a:gd name="T13" fmla="*/ 14 h 15"/>
                <a:gd name="T14" fmla="*/ 38 w 38"/>
                <a:gd name="T15" fmla="*/ 1 h 15"/>
                <a:gd name="T16" fmla="*/ 37 w 38"/>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15">
                  <a:moveTo>
                    <a:pt x="37" y="0"/>
                  </a:moveTo>
                  <a:cubicBezTo>
                    <a:pt x="1" y="0"/>
                    <a:pt x="1" y="0"/>
                    <a:pt x="1" y="0"/>
                  </a:cubicBezTo>
                  <a:cubicBezTo>
                    <a:pt x="0" y="0"/>
                    <a:pt x="0" y="0"/>
                    <a:pt x="0" y="1"/>
                  </a:cubicBezTo>
                  <a:cubicBezTo>
                    <a:pt x="0" y="14"/>
                    <a:pt x="0" y="14"/>
                    <a:pt x="0" y="14"/>
                  </a:cubicBezTo>
                  <a:cubicBezTo>
                    <a:pt x="0" y="15"/>
                    <a:pt x="0" y="15"/>
                    <a:pt x="1" y="15"/>
                  </a:cubicBezTo>
                  <a:cubicBezTo>
                    <a:pt x="37" y="15"/>
                    <a:pt x="37" y="15"/>
                    <a:pt x="37" y="15"/>
                  </a:cubicBezTo>
                  <a:cubicBezTo>
                    <a:pt x="37" y="15"/>
                    <a:pt x="38" y="15"/>
                    <a:pt x="38" y="14"/>
                  </a:cubicBezTo>
                  <a:cubicBezTo>
                    <a:pt x="38" y="1"/>
                    <a:pt x="38" y="1"/>
                    <a:pt x="38" y="1"/>
                  </a:cubicBezTo>
                  <a:cubicBezTo>
                    <a:pt x="38" y="0"/>
                    <a:pt x="37" y="0"/>
                    <a:pt x="3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1" name="Freeform 68"/>
            <p:cNvSpPr>
              <a:spLocks/>
            </p:cNvSpPr>
            <p:nvPr/>
          </p:nvSpPr>
          <p:spPr bwMode="auto">
            <a:xfrm>
              <a:off x="2886384" y="1068816"/>
              <a:ext cx="52808" cy="48281"/>
            </a:xfrm>
            <a:custGeom>
              <a:avLst/>
              <a:gdLst>
                <a:gd name="T0" fmla="*/ 16 w 17"/>
                <a:gd name="T1" fmla="*/ 0 h 16"/>
                <a:gd name="T2" fmla="*/ 1 w 17"/>
                <a:gd name="T3" fmla="*/ 0 h 16"/>
                <a:gd name="T4" fmla="*/ 0 w 17"/>
                <a:gd name="T5" fmla="*/ 1 h 16"/>
                <a:gd name="T6" fmla="*/ 0 w 17"/>
                <a:gd name="T7" fmla="*/ 15 h 16"/>
                <a:gd name="T8" fmla="*/ 1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1" y="0"/>
                    <a:pt x="1" y="0"/>
                    <a:pt x="1" y="0"/>
                  </a:cubicBezTo>
                  <a:cubicBezTo>
                    <a:pt x="0" y="0"/>
                    <a:pt x="0" y="1"/>
                    <a:pt x="0" y="1"/>
                  </a:cubicBezTo>
                  <a:cubicBezTo>
                    <a:pt x="0" y="15"/>
                    <a:pt x="0" y="15"/>
                    <a:pt x="0" y="15"/>
                  </a:cubicBezTo>
                  <a:cubicBezTo>
                    <a:pt x="0" y="15"/>
                    <a:pt x="0" y="16"/>
                    <a:pt x="1" y="16"/>
                  </a:cubicBezTo>
                  <a:cubicBezTo>
                    <a:pt x="16" y="16"/>
                    <a:pt x="16" y="16"/>
                    <a:pt x="16" y="16"/>
                  </a:cubicBezTo>
                  <a:cubicBezTo>
                    <a:pt x="16" y="16"/>
                    <a:pt x="17" y="15"/>
                    <a:pt x="17" y="15"/>
                  </a:cubicBezTo>
                  <a:cubicBezTo>
                    <a:pt x="17" y="1"/>
                    <a:pt x="17" y="1"/>
                    <a:pt x="17" y="1"/>
                  </a:cubicBezTo>
                  <a:cubicBezTo>
                    <a:pt x="17" y="1"/>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2" name="Freeform 69"/>
            <p:cNvSpPr>
              <a:spLocks/>
            </p:cNvSpPr>
            <p:nvPr/>
          </p:nvSpPr>
          <p:spPr bwMode="auto">
            <a:xfrm>
              <a:off x="2951261" y="1068816"/>
              <a:ext cx="52808" cy="48281"/>
            </a:xfrm>
            <a:custGeom>
              <a:avLst/>
              <a:gdLst>
                <a:gd name="T0" fmla="*/ 16 w 17"/>
                <a:gd name="T1" fmla="*/ 0 h 16"/>
                <a:gd name="T2" fmla="*/ 1 w 17"/>
                <a:gd name="T3" fmla="*/ 0 h 16"/>
                <a:gd name="T4" fmla="*/ 0 w 17"/>
                <a:gd name="T5" fmla="*/ 1 h 16"/>
                <a:gd name="T6" fmla="*/ 0 w 17"/>
                <a:gd name="T7" fmla="*/ 15 h 16"/>
                <a:gd name="T8" fmla="*/ 1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1" y="0"/>
                    <a:pt x="1" y="0"/>
                    <a:pt x="1" y="0"/>
                  </a:cubicBezTo>
                  <a:cubicBezTo>
                    <a:pt x="0" y="0"/>
                    <a:pt x="0" y="1"/>
                    <a:pt x="0" y="1"/>
                  </a:cubicBezTo>
                  <a:cubicBezTo>
                    <a:pt x="0" y="15"/>
                    <a:pt x="0" y="15"/>
                    <a:pt x="0" y="15"/>
                  </a:cubicBezTo>
                  <a:cubicBezTo>
                    <a:pt x="0" y="15"/>
                    <a:pt x="0" y="16"/>
                    <a:pt x="1" y="16"/>
                  </a:cubicBezTo>
                  <a:cubicBezTo>
                    <a:pt x="16" y="16"/>
                    <a:pt x="16" y="16"/>
                    <a:pt x="16" y="16"/>
                  </a:cubicBezTo>
                  <a:cubicBezTo>
                    <a:pt x="16" y="16"/>
                    <a:pt x="17" y="15"/>
                    <a:pt x="17" y="15"/>
                  </a:cubicBezTo>
                  <a:cubicBezTo>
                    <a:pt x="17" y="1"/>
                    <a:pt x="17" y="1"/>
                    <a:pt x="17" y="1"/>
                  </a:cubicBezTo>
                  <a:cubicBezTo>
                    <a:pt x="17" y="1"/>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3" name="Freeform 70"/>
            <p:cNvSpPr>
              <a:spLocks/>
            </p:cNvSpPr>
            <p:nvPr/>
          </p:nvSpPr>
          <p:spPr bwMode="auto">
            <a:xfrm>
              <a:off x="2951261" y="1130676"/>
              <a:ext cx="52808" cy="45263"/>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4" name="Freeform 71"/>
            <p:cNvSpPr>
              <a:spLocks/>
            </p:cNvSpPr>
            <p:nvPr/>
          </p:nvSpPr>
          <p:spPr bwMode="auto">
            <a:xfrm>
              <a:off x="2821507" y="1009974"/>
              <a:ext cx="52808" cy="46772"/>
            </a:xfrm>
            <a:custGeom>
              <a:avLst/>
              <a:gdLst>
                <a:gd name="T0" fmla="*/ 1 w 17"/>
                <a:gd name="T1" fmla="*/ 15 h 15"/>
                <a:gd name="T2" fmla="*/ 16 w 17"/>
                <a:gd name="T3" fmla="*/ 15 h 15"/>
                <a:gd name="T4" fmla="*/ 17 w 17"/>
                <a:gd name="T5" fmla="*/ 14 h 15"/>
                <a:gd name="T6" fmla="*/ 17 w 17"/>
                <a:gd name="T7" fmla="*/ 1 h 15"/>
                <a:gd name="T8" fmla="*/ 16 w 17"/>
                <a:gd name="T9" fmla="*/ 0 h 15"/>
                <a:gd name="T10" fmla="*/ 1 w 17"/>
                <a:gd name="T11" fmla="*/ 0 h 15"/>
                <a:gd name="T12" fmla="*/ 0 w 17"/>
                <a:gd name="T13" fmla="*/ 1 h 15"/>
                <a:gd name="T14" fmla="*/ 0 w 17"/>
                <a:gd name="T15" fmla="*/ 14 h 15"/>
                <a:gd name="T16" fmla="*/ 1 w 17"/>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 y="15"/>
                  </a:moveTo>
                  <a:cubicBezTo>
                    <a:pt x="16" y="15"/>
                    <a:pt x="16" y="15"/>
                    <a:pt x="16" y="15"/>
                  </a:cubicBezTo>
                  <a:cubicBezTo>
                    <a:pt x="17" y="15"/>
                    <a:pt x="17" y="15"/>
                    <a:pt x="17" y="14"/>
                  </a:cubicBezTo>
                  <a:cubicBezTo>
                    <a:pt x="17" y="1"/>
                    <a:pt x="17" y="1"/>
                    <a:pt x="17" y="1"/>
                  </a:cubicBezTo>
                  <a:cubicBezTo>
                    <a:pt x="17" y="0"/>
                    <a:pt x="17" y="0"/>
                    <a:pt x="16" y="0"/>
                  </a:cubicBezTo>
                  <a:cubicBezTo>
                    <a:pt x="1" y="0"/>
                    <a:pt x="1" y="0"/>
                    <a:pt x="1" y="0"/>
                  </a:cubicBezTo>
                  <a:cubicBezTo>
                    <a:pt x="0" y="0"/>
                    <a:pt x="0" y="0"/>
                    <a:pt x="0" y="1"/>
                  </a:cubicBezTo>
                  <a:cubicBezTo>
                    <a:pt x="0" y="14"/>
                    <a:pt x="0" y="14"/>
                    <a:pt x="0" y="14"/>
                  </a:cubicBezTo>
                  <a:cubicBezTo>
                    <a:pt x="0" y="15"/>
                    <a:pt x="0" y="15"/>
                    <a:pt x="1"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5" name="Freeform 72"/>
            <p:cNvSpPr>
              <a:spLocks/>
            </p:cNvSpPr>
            <p:nvPr/>
          </p:nvSpPr>
          <p:spPr bwMode="auto">
            <a:xfrm>
              <a:off x="2886384" y="1009974"/>
              <a:ext cx="52808" cy="46772"/>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6" name="Freeform 73"/>
            <p:cNvSpPr>
              <a:spLocks/>
            </p:cNvSpPr>
            <p:nvPr/>
          </p:nvSpPr>
          <p:spPr bwMode="auto">
            <a:xfrm>
              <a:off x="2951261" y="1009974"/>
              <a:ext cx="52808" cy="46772"/>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7" name="Freeform 74"/>
            <p:cNvSpPr>
              <a:spLocks/>
            </p:cNvSpPr>
            <p:nvPr/>
          </p:nvSpPr>
          <p:spPr bwMode="auto">
            <a:xfrm>
              <a:off x="2821507" y="948114"/>
              <a:ext cx="52808" cy="49790"/>
            </a:xfrm>
            <a:custGeom>
              <a:avLst/>
              <a:gdLst>
                <a:gd name="T0" fmla="*/ 1 w 17"/>
                <a:gd name="T1" fmla="*/ 16 h 16"/>
                <a:gd name="T2" fmla="*/ 16 w 17"/>
                <a:gd name="T3" fmla="*/ 16 h 16"/>
                <a:gd name="T4" fmla="*/ 17 w 17"/>
                <a:gd name="T5" fmla="*/ 15 h 16"/>
                <a:gd name="T6" fmla="*/ 17 w 17"/>
                <a:gd name="T7" fmla="*/ 1 h 16"/>
                <a:gd name="T8" fmla="*/ 16 w 17"/>
                <a:gd name="T9" fmla="*/ 0 h 16"/>
                <a:gd name="T10" fmla="*/ 1 w 17"/>
                <a:gd name="T11" fmla="*/ 0 h 16"/>
                <a:gd name="T12" fmla="*/ 0 w 17"/>
                <a:gd name="T13" fmla="*/ 1 h 16"/>
                <a:gd name="T14" fmla="*/ 0 w 17"/>
                <a:gd name="T15" fmla="*/ 15 h 16"/>
                <a:gd name="T16" fmla="*/ 1 w 17"/>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 y="16"/>
                  </a:moveTo>
                  <a:cubicBezTo>
                    <a:pt x="16" y="16"/>
                    <a:pt x="16" y="16"/>
                    <a:pt x="16" y="16"/>
                  </a:cubicBezTo>
                  <a:cubicBezTo>
                    <a:pt x="17" y="16"/>
                    <a:pt x="17" y="15"/>
                    <a:pt x="17" y="15"/>
                  </a:cubicBezTo>
                  <a:cubicBezTo>
                    <a:pt x="17" y="1"/>
                    <a:pt x="17" y="1"/>
                    <a:pt x="17" y="1"/>
                  </a:cubicBezTo>
                  <a:cubicBezTo>
                    <a:pt x="17" y="1"/>
                    <a:pt x="17" y="0"/>
                    <a:pt x="16" y="0"/>
                  </a:cubicBezTo>
                  <a:cubicBezTo>
                    <a:pt x="1" y="0"/>
                    <a:pt x="1" y="0"/>
                    <a:pt x="1" y="0"/>
                  </a:cubicBezTo>
                  <a:cubicBezTo>
                    <a:pt x="0" y="0"/>
                    <a:pt x="0" y="1"/>
                    <a:pt x="0" y="1"/>
                  </a:cubicBezTo>
                  <a:cubicBezTo>
                    <a:pt x="0" y="15"/>
                    <a:pt x="0" y="15"/>
                    <a:pt x="0" y="15"/>
                  </a:cubicBezTo>
                  <a:cubicBezTo>
                    <a:pt x="0" y="15"/>
                    <a:pt x="0" y="16"/>
                    <a:pt x="1"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8" name="Freeform 75"/>
            <p:cNvSpPr>
              <a:spLocks/>
            </p:cNvSpPr>
            <p:nvPr/>
          </p:nvSpPr>
          <p:spPr bwMode="auto">
            <a:xfrm>
              <a:off x="2886384" y="948114"/>
              <a:ext cx="52808" cy="49790"/>
            </a:xfrm>
            <a:custGeom>
              <a:avLst/>
              <a:gdLst>
                <a:gd name="T0" fmla="*/ 16 w 17"/>
                <a:gd name="T1" fmla="*/ 0 h 16"/>
                <a:gd name="T2" fmla="*/ 1 w 17"/>
                <a:gd name="T3" fmla="*/ 0 h 16"/>
                <a:gd name="T4" fmla="*/ 0 w 17"/>
                <a:gd name="T5" fmla="*/ 1 h 16"/>
                <a:gd name="T6" fmla="*/ 0 w 17"/>
                <a:gd name="T7" fmla="*/ 15 h 16"/>
                <a:gd name="T8" fmla="*/ 1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1" y="0"/>
                    <a:pt x="1" y="0"/>
                    <a:pt x="1" y="0"/>
                  </a:cubicBezTo>
                  <a:cubicBezTo>
                    <a:pt x="0" y="0"/>
                    <a:pt x="0" y="1"/>
                    <a:pt x="0" y="1"/>
                  </a:cubicBezTo>
                  <a:cubicBezTo>
                    <a:pt x="0" y="15"/>
                    <a:pt x="0" y="15"/>
                    <a:pt x="0" y="15"/>
                  </a:cubicBezTo>
                  <a:cubicBezTo>
                    <a:pt x="0" y="15"/>
                    <a:pt x="0" y="16"/>
                    <a:pt x="1" y="16"/>
                  </a:cubicBezTo>
                  <a:cubicBezTo>
                    <a:pt x="16" y="16"/>
                    <a:pt x="16" y="16"/>
                    <a:pt x="16" y="16"/>
                  </a:cubicBezTo>
                  <a:cubicBezTo>
                    <a:pt x="16" y="16"/>
                    <a:pt x="17" y="15"/>
                    <a:pt x="17" y="15"/>
                  </a:cubicBezTo>
                  <a:cubicBezTo>
                    <a:pt x="17" y="1"/>
                    <a:pt x="17" y="1"/>
                    <a:pt x="17" y="1"/>
                  </a:cubicBezTo>
                  <a:cubicBezTo>
                    <a:pt x="17" y="1"/>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9" name="Freeform 76"/>
            <p:cNvSpPr>
              <a:spLocks/>
            </p:cNvSpPr>
            <p:nvPr/>
          </p:nvSpPr>
          <p:spPr bwMode="auto">
            <a:xfrm>
              <a:off x="2951261" y="948114"/>
              <a:ext cx="52808" cy="49790"/>
            </a:xfrm>
            <a:custGeom>
              <a:avLst/>
              <a:gdLst>
                <a:gd name="T0" fmla="*/ 16 w 17"/>
                <a:gd name="T1" fmla="*/ 0 h 16"/>
                <a:gd name="T2" fmla="*/ 1 w 17"/>
                <a:gd name="T3" fmla="*/ 0 h 16"/>
                <a:gd name="T4" fmla="*/ 0 w 17"/>
                <a:gd name="T5" fmla="*/ 1 h 16"/>
                <a:gd name="T6" fmla="*/ 0 w 17"/>
                <a:gd name="T7" fmla="*/ 15 h 16"/>
                <a:gd name="T8" fmla="*/ 1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1" y="0"/>
                    <a:pt x="1" y="0"/>
                    <a:pt x="1" y="0"/>
                  </a:cubicBezTo>
                  <a:cubicBezTo>
                    <a:pt x="0" y="0"/>
                    <a:pt x="0" y="1"/>
                    <a:pt x="0" y="1"/>
                  </a:cubicBezTo>
                  <a:cubicBezTo>
                    <a:pt x="0" y="15"/>
                    <a:pt x="0" y="15"/>
                    <a:pt x="0" y="15"/>
                  </a:cubicBezTo>
                  <a:cubicBezTo>
                    <a:pt x="0" y="15"/>
                    <a:pt x="0" y="16"/>
                    <a:pt x="1" y="16"/>
                  </a:cubicBezTo>
                  <a:cubicBezTo>
                    <a:pt x="16" y="16"/>
                    <a:pt x="16" y="16"/>
                    <a:pt x="16" y="16"/>
                  </a:cubicBezTo>
                  <a:cubicBezTo>
                    <a:pt x="16" y="16"/>
                    <a:pt x="17" y="15"/>
                    <a:pt x="17" y="15"/>
                  </a:cubicBezTo>
                  <a:cubicBezTo>
                    <a:pt x="17" y="1"/>
                    <a:pt x="17" y="1"/>
                    <a:pt x="17" y="1"/>
                  </a:cubicBezTo>
                  <a:cubicBezTo>
                    <a:pt x="17" y="1"/>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00" name="Freeform 77"/>
            <p:cNvSpPr>
              <a:spLocks/>
            </p:cNvSpPr>
            <p:nvPr/>
          </p:nvSpPr>
          <p:spPr bwMode="auto">
            <a:xfrm>
              <a:off x="2821507" y="889272"/>
              <a:ext cx="52808" cy="46772"/>
            </a:xfrm>
            <a:custGeom>
              <a:avLst/>
              <a:gdLst>
                <a:gd name="T0" fmla="*/ 1 w 17"/>
                <a:gd name="T1" fmla="*/ 15 h 15"/>
                <a:gd name="T2" fmla="*/ 16 w 17"/>
                <a:gd name="T3" fmla="*/ 15 h 15"/>
                <a:gd name="T4" fmla="*/ 17 w 17"/>
                <a:gd name="T5" fmla="*/ 14 h 15"/>
                <a:gd name="T6" fmla="*/ 17 w 17"/>
                <a:gd name="T7" fmla="*/ 1 h 15"/>
                <a:gd name="T8" fmla="*/ 16 w 17"/>
                <a:gd name="T9" fmla="*/ 0 h 15"/>
                <a:gd name="T10" fmla="*/ 1 w 17"/>
                <a:gd name="T11" fmla="*/ 0 h 15"/>
                <a:gd name="T12" fmla="*/ 0 w 17"/>
                <a:gd name="T13" fmla="*/ 1 h 15"/>
                <a:gd name="T14" fmla="*/ 0 w 17"/>
                <a:gd name="T15" fmla="*/ 14 h 15"/>
                <a:gd name="T16" fmla="*/ 1 w 17"/>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 y="15"/>
                  </a:moveTo>
                  <a:cubicBezTo>
                    <a:pt x="16" y="15"/>
                    <a:pt x="16" y="15"/>
                    <a:pt x="16" y="15"/>
                  </a:cubicBezTo>
                  <a:cubicBezTo>
                    <a:pt x="17" y="15"/>
                    <a:pt x="17" y="15"/>
                    <a:pt x="17" y="14"/>
                  </a:cubicBezTo>
                  <a:cubicBezTo>
                    <a:pt x="17" y="1"/>
                    <a:pt x="17" y="1"/>
                    <a:pt x="17" y="1"/>
                  </a:cubicBezTo>
                  <a:cubicBezTo>
                    <a:pt x="17" y="0"/>
                    <a:pt x="17" y="0"/>
                    <a:pt x="16" y="0"/>
                  </a:cubicBezTo>
                  <a:cubicBezTo>
                    <a:pt x="1" y="0"/>
                    <a:pt x="1" y="0"/>
                    <a:pt x="1" y="0"/>
                  </a:cubicBezTo>
                  <a:cubicBezTo>
                    <a:pt x="0" y="0"/>
                    <a:pt x="0" y="0"/>
                    <a:pt x="0" y="1"/>
                  </a:cubicBezTo>
                  <a:cubicBezTo>
                    <a:pt x="0" y="14"/>
                    <a:pt x="0" y="14"/>
                    <a:pt x="0" y="14"/>
                  </a:cubicBezTo>
                  <a:cubicBezTo>
                    <a:pt x="0" y="15"/>
                    <a:pt x="0" y="15"/>
                    <a:pt x="1"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01" name="Freeform 78"/>
            <p:cNvSpPr>
              <a:spLocks/>
            </p:cNvSpPr>
            <p:nvPr/>
          </p:nvSpPr>
          <p:spPr bwMode="auto">
            <a:xfrm>
              <a:off x="2886384" y="889272"/>
              <a:ext cx="52808" cy="46772"/>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02" name="Freeform 79"/>
            <p:cNvSpPr>
              <a:spLocks/>
            </p:cNvSpPr>
            <p:nvPr/>
          </p:nvSpPr>
          <p:spPr bwMode="auto">
            <a:xfrm>
              <a:off x="2951261" y="889272"/>
              <a:ext cx="52808" cy="46772"/>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sp>
        <p:nvSpPr>
          <p:cNvPr id="206" name="@ sign"/>
          <p:cNvSpPr>
            <a:spLocks noEditPoints="1"/>
          </p:cNvSpPr>
          <p:nvPr/>
        </p:nvSpPr>
        <p:spPr bwMode="auto">
          <a:xfrm>
            <a:off x="1174846" y="3447117"/>
            <a:ext cx="354562" cy="384737"/>
          </a:xfrm>
          <a:custGeom>
            <a:avLst/>
            <a:gdLst>
              <a:gd name="T0" fmla="*/ 114 w 115"/>
              <a:gd name="T1" fmla="*/ 55 h 125"/>
              <a:gd name="T2" fmla="*/ 108 w 115"/>
              <a:gd name="T3" fmla="*/ 76 h 125"/>
              <a:gd name="T4" fmla="*/ 95 w 115"/>
              <a:gd name="T5" fmla="*/ 90 h 125"/>
              <a:gd name="T6" fmla="*/ 79 w 115"/>
              <a:gd name="T7" fmla="*/ 91 h 125"/>
              <a:gd name="T8" fmla="*/ 71 w 115"/>
              <a:gd name="T9" fmla="*/ 85 h 125"/>
              <a:gd name="T10" fmla="*/ 63 w 115"/>
              <a:gd name="T11" fmla="*/ 85 h 125"/>
              <a:gd name="T12" fmla="*/ 51 w 115"/>
              <a:gd name="T13" fmla="*/ 91 h 125"/>
              <a:gd name="T14" fmla="*/ 40 w 115"/>
              <a:gd name="T15" fmla="*/ 91 h 125"/>
              <a:gd name="T16" fmla="*/ 32 w 115"/>
              <a:gd name="T17" fmla="*/ 87 h 125"/>
              <a:gd name="T18" fmla="*/ 28 w 115"/>
              <a:gd name="T19" fmla="*/ 77 h 125"/>
              <a:gd name="T20" fmla="*/ 28 w 115"/>
              <a:gd name="T21" fmla="*/ 63 h 125"/>
              <a:gd name="T22" fmla="*/ 34 w 115"/>
              <a:gd name="T23" fmla="*/ 45 h 125"/>
              <a:gd name="T24" fmla="*/ 47 w 115"/>
              <a:gd name="T25" fmla="*/ 31 h 125"/>
              <a:gd name="T26" fmla="*/ 62 w 115"/>
              <a:gd name="T27" fmla="*/ 29 h 125"/>
              <a:gd name="T28" fmla="*/ 71 w 115"/>
              <a:gd name="T29" fmla="*/ 35 h 125"/>
              <a:gd name="T30" fmla="*/ 76 w 115"/>
              <a:gd name="T31" fmla="*/ 32 h 125"/>
              <a:gd name="T32" fmla="*/ 81 w 115"/>
              <a:gd name="T33" fmla="*/ 30 h 125"/>
              <a:gd name="T34" fmla="*/ 84 w 115"/>
              <a:gd name="T35" fmla="*/ 30 h 125"/>
              <a:gd name="T36" fmla="*/ 85 w 115"/>
              <a:gd name="T37" fmla="*/ 32 h 125"/>
              <a:gd name="T38" fmla="*/ 78 w 115"/>
              <a:gd name="T39" fmla="*/ 80 h 125"/>
              <a:gd name="T40" fmla="*/ 93 w 115"/>
              <a:gd name="T41" fmla="*/ 82 h 125"/>
              <a:gd name="T42" fmla="*/ 101 w 115"/>
              <a:gd name="T43" fmla="*/ 71 h 125"/>
              <a:gd name="T44" fmla="*/ 105 w 115"/>
              <a:gd name="T45" fmla="*/ 53 h 125"/>
              <a:gd name="T46" fmla="*/ 103 w 115"/>
              <a:gd name="T47" fmla="*/ 31 h 125"/>
              <a:gd name="T48" fmla="*/ 84 w 115"/>
              <a:gd name="T49" fmla="*/ 11 h 125"/>
              <a:gd name="T50" fmla="*/ 47 w 115"/>
              <a:gd name="T51" fmla="*/ 10 h 125"/>
              <a:gd name="T52" fmla="*/ 23 w 115"/>
              <a:gd name="T53" fmla="*/ 26 h 125"/>
              <a:gd name="T54" fmla="*/ 13 w 115"/>
              <a:gd name="T55" fmla="*/ 48 h 125"/>
              <a:gd name="T56" fmla="*/ 10 w 115"/>
              <a:gd name="T57" fmla="*/ 68 h 125"/>
              <a:gd name="T58" fmla="*/ 12 w 115"/>
              <a:gd name="T59" fmla="*/ 91 h 125"/>
              <a:gd name="T60" fmla="*/ 33 w 115"/>
              <a:gd name="T61" fmla="*/ 113 h 125"/>
              <a:gd name="T62" fmla="*/ 65 w 115"/>
              <a:gd name="T63" fmla="*/ 116 h 125"/>
              <a:gd name="T64" fmla="*/ 79 w 115"/>
              <a:gd name="T65" fmla="*/ 113 h 125"/>
              <a:gd name="T66" fmla="*/ 82 w 115"/>
              <a:gd name="T67" fmla="*/ 113 h 125"/>
              <a:gd name="T68" fmla="*/ 83 w 115"/>
              <a:gd name="T69" fmla="*/ 115 h 125"/>
              <a:gd name="T70" fmla="*/ 83 w 115"/>
              <a:gd name="T71" fmla="*/ 118 h 125"/>
              <a:gd name="T72" fmla="*/ 82 w 115"/>
              <a:gd name="T73" fmla="*/ 119 h 125"/>
              <a:gd name="T74" fmla="*/ 79 w 115"/>
              <a:gd name="T75" fmla="*/ 121 h 125"/>
              <a:gd name="T76" fmla="*/ 65 w 115"/>
              <a:gd name="T77" fmla="*/ 124 h 125"/>
              <a:gd name="T78" fmla="*/ 28 w 115"/>
              <a:gd name="T79" fmla="*/ 121 h 125"/>
              <a:gd name="T80" fmla="*/ 3 w 115"/>
              <a:gd name="T81" fmla="*/ 95 h 125"/>
              <a:gd name="T82" fmla="*/ 0 w 115"/>
              <a:gd name="T83" fmla="*/ 68 h 125"/>
              <a:gd name="T84" fmla="*/ 4 w 115"/>
              <a:gd name="T85" fmla="*/ 45 h 125"/>
              <a:gd name="T86" fmla="*/ 17 w 115"/>
              <a:gd name="T87" fmla="*/ 20 h 125"/>
              <a:gd name="T88" fmla="*/ 45 w 115"/>
              <a:gd name="T89" fmla="*/ 3 h 125"/>
              <a:gd name="T90" fmla="*/ 88 w 115"/>
              <a:gd name="T91" fmla="*/ 3 h 125"/>
              <a:gd name="T92" fmla="*/ 112 w 115"/>
              <a:gd name="T93" fmla="*/ 26 h 125"/>
              <a:gd name="T94" fmla="*/ 72 w 115"/>
              <a:gd name="T95" fmla="*/ 48 h 125"/>
              <a:gd name="T96" fmla="*/ 57 w 115"/>
              <a:gd name="T97" fmla="*/ 37 h 125"/>
              <a:gd name="T98" fmla="*/ 45 w 115"/>
              <a:gd name="T99" fmla="*/ 43 h 125"/>
              <a:gd name="T100" fmla="*/ 39 w 115"/>
              <a:gd name="T101" fmla="*/ 57 h 125"/>
              <a:gd name="T102" fmla="*/ 37 w 115"/>
              <a:gd name="T103" fmla="*/ 70 h 125"/>
              <a:gd name="T104" fmla="*/ 48 w 115"/>
              <a:gd name="T105" fmla="*/ 84 h 125"/>
              <a:gd name="T106" fmla="*/ 57 w 115"/>
              <a:gd name="T107" fmla="*/ 81 h 125"/>
              <a:gd name="T108" fmla="*/ 68 w 115"/>
              <a:gd name="T109"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5" h="125">
                <a:moveTo>
                  <a:pt x="115" y="44"/>
                </a:moveTo>
                <a:cubicBezTo>
                  <a:pt x="115" y="48"/>
                  <a:pt x="115" y="51"/>
                  <a:pt x="114" y="55"/>
                </a:cubicBezTo>
                <a:cubicBezTo>
                  <a:pt x="114" y="59"/>
                  <a:pt x="113" y="62"/>
                  <a:pt x="112" y="66"/>
                </a:cubicBezTo>
                <a:cubicBezTo>
                  <a:pt x="111" y="69"/>
                  <a:pt x="110" y="73"/>
                  <a:pt x="108" y="76"/>
                </a:cubicBezTo>
                <a:cubicBezTo>
                  <a:pt x="107" y="79"/>
                  <a:pt x="105" y="82"/>
                  <a:pt x="103" y="84"/>
                </a:cubicBezTo>
                <a:cubicBezTo>
                  <a:pt x="100" y="87"/>
                  <a:pt x="98" y="88"/>
                  <a:pt x="95" y="90"/>
                </a:cubicBezTo>
                <a:cubicBezTo>
                  <a:pt x="92" y="91"/>
                  <a:pt x="88" y="92"/>
                  <a:pt x="84" y="92"/>
                </a:cubicBezTo>
                <a:cubicBezTo>
                  <a:pt x="82" y="92"/>
                  <a:pt x="80" y="92"/>
                  <a:pt x="79" y="91"/>
                </a:cubicBezTo>
                <a:cubicBezTo>
                  <a:pt x="77" y="91"/>
                  <a:pt x="75" y="90"/>
                  <a:pt x="74" y="89"/>
                </a:cubicBezTo>
                <a:cubicBezTo>
                  <a:pt x="73" y="88"/>
                  <a:pt x="72" y="87"/>
                  <a:pt x="71" y="85"/>
                </a:cubicBezTo>
                <a:cubicBezTo>
                  <a:pt x="70" y="84"/>
                  <a:pt x="69" y="82"/>
                  <a:pt x="69" y="80"/>
                </a:cubicBezTo>
                <a:cubicBezTo>
                  <a:pt x="67" y="82"/>
                  <a:pt x="65" y="84"/>
                  <a:pt x="63" y="85"/>
                </a:cubicBezTo>
                <a:cubicBezTo>
                  <a:pt x="61" y="87"/>
                  <a:pt x="59" y="88"/>
                  <a:pt x="57" y="89"/>
                </a:cubicBezTo>
                <a:cubicBezTo>
                  <a:pt x="55" y="90"/>
                  <a:pt x="53" y="91"/>
                  <a:pt x="51" y="91"/>
                </a:cubicBezTo>
                <a:cubicBezTo>
                  <a:pt x="49" y="92"/>
                  <a:pt x="48" y="92"/>
                  <a:pt x="46" y="92"/>
                </a:cubicBezTo>
                <a:cubicBezTo>
                  <a:pt x="44" y="92"/>
                  <a:pt x="42" y="92"/>
                  <a:pt x="40" y="91"/>
                </a:cubicBezTo>
                <a:cubicBezTo>
                  <a:pt x="38" y="91"/>
                  <a:pt x="37" y="90"/>
                  <a:pt x="36" y="90"/>
                </a:cubicBezTo>
                <a:cubicBezTo>
                  <a:pt x="34" y="89"/>
                  <a:pt x="33" y="88"/>
                  <a:pt x="32" y="87"/>
                </a:cubicBezTo>
                <a:cubicBezTo>
                  <a:pt x="31" y="85"/>
                  <a:pt x="30" y="84"/>
                  <a:pt x="30" y="82"/>
                </a:cubicBezTo>
                <a:cubicBezTo>
                  <a:pt x="29" y="81"/>
                  <a:pt x="29" y="79"/>
                  <a:pt x="28" y="77"/>
                </a:cubicBezTo>
                <a:cubicBezTo>
                  <a:pt x="28" y="75"/>
                  <a:pt x="28" y="73"/>
                  <a:pt x="28" y="71"/>
                </a:cubicBezTo>
                <a:cubicBezTo>
                  <a:pt x="28" y="69"/>
                  <a:pt x="28" y="66"/>
                  <a:pt x="28" y="63"/>
                </a:cubicBezTo>
                <a:cubicBezTo>
                  <a:pt x="29" y="60"/>
                  <a:pt x="29" y="57"/>
                  <a:pt x="30" y="54"/>
                </a:cubicBezTo>
                <a:cubicBezTo>
                  <a:pt x="31" y="51"/>
                  <a:pt x="32" y="48"/>
                  <a:pt x="34" y="45"/>
                </a:cubicBezTo>
                <a:cubicBezTo>
                  <a:pt x="35" y="42"/>
                  <a:pt x="37" y="39"/>
                  <a:pt x="39" y="37"/>
                </a:cubicBezTo>
                <a:cubicBezTo>
                  <a:pt x="41" y="34"/>
                  <a:pt x="44" y="32"/>
                  <a:pt x="47" y="31"/>
                </a:cubicBezTo>
                <a:cubicBezTo>
                  <a:pt x="50" y="29"/>
                  <a:pt x="53" y="29"/>
                  <a:pt x="57" y="29"/>
                </a:cubicBezTo>
                <a:cubicBezTo>
                  <a:pt x="59" y="29"/>
                  <a:pt x="61" y="29"/>
                  <a:pt x="62" y="29"/>
                </a:cubicBezTo>
                <a:cubicBezTo>
                  <a:pt x="64" y="30"/>
                  <a:pt x="65" y="30"/>
                  <a:pt x="67" y="31"/>
                </a:cubicBezTo>
                <a:cubicBezTo>
                  <a:pt x="68" y="32"/>
                  <a:pt x="70" y="33"/>
                  <a:pt x="71" y="35"/>
                </a:cubicBezTo>
                <a:cubicBezTo>
                  <a:pt x="72" y="36"/>
                  <a:pt x="74" y="37"/>
                  <a:pt x="75" y="39"/>
                </a:cubicBezTo>
                <a:cubicBezTo>
                  <a:pt x="76" y="32"/>
                  <a:pt x="76" y="32"/>
                  <a:pt x="76" y="32"/>
                </a:cubicBezTo>
                <a:cubicBezTo>
                  <a:pt x="77" y="31"/>
                  <a:pt x="77" y="30"/>
                  <a:pt x="78" y="30"/>
                </a:cubicBezTo>
                <a:cubicBezTo>
                  <a:pt x="78" y="30"/>
                  <a:pt x="79" y="30"/>
                  <a:pt x="81" y="30"/>
                </a:cubicBezTo>
                <a:cubicBezTo>
                  <a:pt x="82" y="30"/>
                  <a:pt x="82" y="30"/>
                  <a:pt x="83" y="30"/>
                </a:cubicBezTo>
                <a:cubicBezTo>
                  <a:pt x="83" y="30"/>
                  <a:pt x="84" y="30"/>
                  <a:pt x="84" y="30"/>
                </a:cubicBezTo>
                <a:cubicBezTo>
                  <a:pt x="84" y="30"/>
                  <a:pt x="84" y="30"/>
                  <a:pt x="84" y="31"/>
                </a:cubicBezTo>
                <a:cubicBezTo>
                  <a:pt x="85" y="31"/>
                  <a:pt x="85" y="31"/>
                  <a:pt x="85" y="32"/>
                </a:cubicBezTo>
                <a:cubicBezTo>
                  <a:pt x="77" y="69"/>
                  <a:pt x="77" y="69"/>
                  <a:pt x="77" y="69"/>
                </a:cubicBezTo>
                <a:cubicBezTo>
                  <a:pt x="76" y="74"/>
                  <a:pt x="77" y="78"/>
                  <a:pt x="78" y="80"/>
                </a:cubicBezTo>
                <a:cubicBezTo>
                  <a:pt x="79" y="83"/>
                  <a:pt x="82" y="84"/>
                  <a:pt x="86" y="84"/>
                </a:cubicBezTo>
                <a:cubicBezTo>
                  <a:pt x="89" y="84"/>
                  <a:pt x="91" y="83"/>
                  <a:pt x="93" y="82"/>
                </a:cubicBezTo>
                <a:cubicBezTo>
                  <a:pt x="94" y="81"/>
                  <a:pt x="96" y="79"/>
                  <a:pt x="97" y="77"/>
                </a:cubicBezTo>
                <a:cubicBezTo>
                  <a:pt x="99" y="75"/>
                  <a:pt x="100" y="73"/>
                  <a:pt x="101" y="71"/>
                </a:cubicBezTo>
                <a:cubicBezTo>
                  <a:pt x="102" y="68"/>
                  <a:pt x="103" y="65"/>
                  <a:pt x="104" y="62"/>
                </a:cubicBezTo>
                <a:cubicBezTo>
                  <a:pt x="104" y="59"/>
                  <a:pt x="105" y="56"/>
                  <a:pt x="105" y="53"/>
                </a:cubicBezTo>
                <a:cubicBezTo>
                  <a:pt x="105" y="50"/>
                  <a:pt x="105" y="47"/>
                  <a:pt x="105" y="44"/>
                </a:cubicBezTo>
                <a:cubicBezTo>
                  <a:pt x="105" y="40"/>
                  <a:pt x="105" y="35"/>
                  <a:pt x="103" y="31"/>
                </a:cubicBezTo>
                <a:cubicBezTo>
                  <a:pt x="102" y="26"/>
                  <a:pt x="100" y="22"/>
                  <a:pt x="97" y="19"/>
                </a:cubicBezTo>
                <a:cubicBezTo>
                  <a:pt x="94" y="16"/>
                  <a:pt x="90" y="13"/>
                  <a:pt x="84" y="11"/>
                </a:cubicBezTo>
                <a:cubicBezTo>
                  <a:pt x="79" y="9"/>
                  <a:pt x="73" y="8"/>
                  <a:pt x="65" y="8"/>
                </a:cubicBezTo>
                <a:cubicBezTo>
                  <a:pt x="58" y="8"/>
                  <a:pt x="52" y="9"/>
                  <a:pt x="47" y="10"/>
                </a:cubicBezTo>
                <a:cubicBezTo>
                  <a:pt x="42" y="12"/>
                  <a:pt x="37" y="14"/>
                  <a:pt x="33" y="17"/>
                </a:cubicBezTo>
                <a:cubicBezTo>
                  <a:pt x="29" y="19"/>
                  <a:pt x="26" y="22"/>
                  <a:pt x="23" y="26"/>
                </a:cubicBezTo>
                <a:cubicBezTo>
                  <a:pt x="21" y="29"/>
                  <a:pt x="18" y="33"/>
                  <a:pt x="17" y="37"/>
                </a:cubicBezTo>
                <a:cubicBezTo>
                  <a:pt x="15" y="40"/>
                  <a:pt x="14" y="44"/>
                  <a:pt x="13" y="48"/>
                </a:cubicBezTo>
                <a:cubicBezTo>
                  <a:pt x="12" y="52"/>
                  <a:pt x="11" y="56"/>
                  <a:pt x="10" y="59"/>
                </a:cubicBezTo>
                <a:cubicBezTo>
                  <a:pt x="10" y="62"/>
                  <a:pt x="10" y="65"/>
                  <a:pt x="10" y="68"/>
                </a:cubicBezTo>
                <a:cubicBezTo>
                  <a:pt x="9" y="71"/>
                  <a:pt x="9" y="73"/>
                  <a:pt x="9" y="75"/>
                </a:cubicBezTo>
                <a:cubicBezTo>
                  <a:pt x="9" y="80"/>
                  <a:pt x="10" y="86"/>
                  <a:pt x="12" y="91"/>
                </a:cubicBezTo>
                <a:cubicBezTo>
                  <a:pt x="13" y="96"/>
                  <a:pt x="15" y="101"/>
                  <a:pt x="19" y="104"/>
                </a:cubicBezTo>
                <a:cubicBezTo>
                  <a:pt x="22" y="108"/>
                  <a:pt x="27" y="111"/>
                  <a:pt x="33" y="113"/>
                </a:cubicBezTo>
                <a:cubicBezTo>
                  <a:pt x="39" y="115"/>
                  <a:pt x="46" y="117"/>
                  <a:pt x="55" y="117"/>
                </a:cubicBezTo>
                <a:cubicBezTo>
                  <a:pt x="59" y="117"/>
                  <a:pt x="62" y="116"/>
                  <a:pt x="65" y="116"/>
                </a:cubicBezTo>
                <a:cubicBezTo>
                  <a:pt x="68" y="115"/>
                  <a:pt x="71" y="115"/>
                  <a:pt x="73" y="115"/>
                </a:cubicBezTo>
                <a:cubicBezTo>
                  <a:pt x="75" y="114"/>
                  <a:pt x="77" y="114"/>
                  <a:pt x="79" y="113"/>
                </a:cubicBezTo>
                <a:cubicBezTo>
                  <a:pt x="80" y="113"/>
                  <a:pt x="81" y="113"/>
                  <a:pt x="81" y="113"/>
                </a:cubicBezTo>
                <a:cubicBezTo>
                  <a:pt x="82" y="113"/>
                  <a:pt x="82" y="113"/>
                  <a:pt x="82" y="113"/>
                </a:cubicBezTo>
                <a:cubicBezTo>
                  <a:pt x="82" y="113"/>
                  <a:pt x="83" y="113"/>
                  <a:pt x="83" y="113"/>
                </a:cubicBezTo>
                <a:cubicBezTo>
                  <a:pt x="83" y="114"/>
                  <a:pt x="83" y="114"/>
                  <a:pt x="83" y="115"/>
                </a:cubicBezTo>
                <a:cubicBezTo>
                  <a:pt x="83" y="115"/>
                  <a:pt x="83" y="116"/>
                  <a:pt x="83" y="116"/>
                </a:cubicBezTo>
                <a:cubicBezTo>
                  <a:pt x="83" y="117"/>
                  <a:pt x="83" y="117"/>
                  <a:pt x="83" y="118"/>
                </a:cubicBezTo>
                <a:cubicBezTo>
                  <a:pt x="83" y="118"/>
                  <a:pt x="83" y="118"/>
                  <a:pt x="83" y="118"/>
                </a:cubicBezTo>
                <a:cubicBezTo>
                  <a:pt x="83" y="119"/>
                  <a:pt x="83" y="119"/>
                  <a:pt x="82" y="119"/>
                </a:cubicBezTo>
                <a:cubicBezTo>
                  <a:pt x="82" y="120"/>
                  <a:pt x="82" y="120"/>
                  <a:pt x="82" y="120"/>
                </a:cubicBezTo>
                <a:cubicBezTo>
                  <a:pt x="81" y="120"/>
                  <a:pt x="81" y="121"/>
                  <a:pt x="79" y="121"/>
                </a:cubicBezTo>
                <a:cubicBezTo>
                  <a:pt x="78" y="122"/>
                  <a:pt x="76" y="122"/>
                  <a:pt x="73" y="123"/>
                </a:cubicBezTo>
                <a:cubicBezTo>
                  <a:pt x="71" y="123"/>
                  <a:pt x="68" y="124"/>
                  <a:pt x="65" y="124"/>
                </a:cubicBezTo>
                <a:cubicBezTo>
                  <a:pt x="61" y="125"/>
                  <a:pt x="58" y="125"/>
                  <a:pt x="54" y="125"/>
                </a:cubicBezTo>
                <a:cubicBezTo>
                  <a:pt x="44" y="125"/>
                  <a:pt x="35" y="124"/>
                  <a:pt x="28" y="121"/>
                </a:cubicBezTo>
                <a:cubicBezTo>
                  <a:pt x="22" y="119"/>
                  <a:pt x="16" y="115"/>
                  <a:pt x="12" y="111"/>
                </a:cubicBezTo>
                <a:cubicBezTo>
                  <a:pt x="8" y="107"/>
                  <a:pt x="5" y="101"/>
                  <a:pt x="3" y="95"/>
                </a:cubicBezTo>
                <a:cubicBezTo>
                  <a:pt x="1" y="89"/>
                  <a:pt x="0" y="82"/>
                  <a:pt x="0" y="75"/>
                </a:cubicBezTo>
                <a:cubicBezTo>
                  <a:pt x="0" y="73"/>
                  <a:pt x="0" y="71"/>
                  <a:pt x="0" y="68"/>
                </a:cubicBezTo>
                <a:cubicBezTo>
                  <a:pt x="0" y="64"/>
                  <a:pt x="1" y="61"/>
                  <a:pt x="1" y="57"/>
                </a:cubicBezTo>
                <a:cubicBezTo>
                  <a:pt x="2" y="53"/>
                  <a:pt x="3" y="49"/>
                  <a:pt x="4" y="45"/>
                </a:cubicBezTo>
                <a:cubicBezTo>
                  <a:pt x="5" y="40"/>
                  <a:pt x="7" y="36"/>
                  <a:pt x="9" y="32"/>
                </a:cubicBezTo>
                <a:cubicBezTo>
                  <a:pt x="11" y="28"/>
                  <a:pt x="14" y="24"/>
                  <a:pt x="17" y="20"/>
                </a:cubicBezTo>
                <a:cubicBezTo>
                  <a:pt x="20" y="16"/>
                  <a:pt x="24" y="13"/>
                  <a:pt x="29" y="10"/>
                </a:cubicBezTo>
                <a:cubicBezTo>
                  <a:pt x="33" y="7"/>
                  <a:pt x="39" y="4"/>
                  <a:pt x="45" y="3"/>
                </a:cubicBezTo>
                <a:cubicBezTo>
                  <a:pt x="51" y="1"/>
                  <a:pt x="58" y="0"/>
                  <a:pt x="66" y="0"/>
                </a:cubicBezTo>
                <a:cubicBezTo>
                  <a:pt x="74" y="0"/>
                  <a:pt x="82" y="1"/>
                  <a:pt x="88" y="3"/>
                </a:cubicBezTo>
                <a:cubicBezTo>
                  <a:pt x="94" y="5"/>
                  <a:pt x="99" y="8"/>
                  <a:pt x="103" y="12"/>
                </a:cubicBezTo>
                <a:cubicBezTo>
                  <a:pt x="107" y="16"/>
                  <a:pt x="110" y="20"/>
                  <a:pt x="112" y="26"/>
                </a:cubicBezTo>
                <a:cubicBezTo>
                  <a:pt x="114" y="31"/>
                  <a:pt x="115" y="37"/>
                  <a:pt x="115" y="44"/>
                </a:cubicBezTo>
                <a:close/>
                <a:moveTo>
                  <a:pt x="72" y="48"/>
                </a:moveTo>
                <a:cubicBezTo>
                  <a:pt x="70" y="44"/>
                  <a:pt x="68" y="42"/>
                  <a:pt x="65" y="40"/>
                </a:cubicBezTo>
                <a:cubicBezTo>
                  <a:pt x="63" y="38"/>
                  <a:pt x="60" y="37"/>
                  <a:pt x="57" y="37"/>
                </a:cubicBezTo>
                <a:cubicBezTo>
                  <a:pt x="55" y="37"/>
                  <a:pt x="53" y="37"/>
                  <a:pt x="51" y="38"/>
                </a:cubicBezTo>
                <a:cubicBezTo>
                  <a:pt x="49" y="40"/>
                  <a:pt x="47" y="41"/>
                  <a:pt x="45" y="43"/>
                </a:cubicBezTo>
                <a:cubicBezTo>
                  <a:pt x="44" y="45"/>
                  <a:pt x="43" y="47"/>
                  <a:pt x="42" y="50"/>
                </a:cubicBezTo>
                <a:cubicBezTo>
                  <a:pt x="41" y="52"/>
                  <a:pt x="40" y="54"/>
                  <a:pt x="39" y="57"/>
                </a:cubicBezTo>
                <a:cubicBezTo>
                  <a:pt x="39" y="59"/>
                  <a:pt x="38" y="62"/>
                  <a:pt x="38" y="64"/>
                </a:cubicBezTo>
                <a:cubicBezTo>
                  <a:pt x="38" y="67"/>
                  <a:pt x="37" y="69"/>
                  <a:pt x="37" y="70"/>
                </a:cubicBezTo>
                <a:cubicBezTo>
                  <a:pt x="37" y="75"/>
                  <a:pt x="38" y="78"/>
                  <a:pt x="40" y="80"/>
                </a:cubicBezTo>
                <a:cubicBezTo>
                  <a:pt x="41" y="83"/>
                  <a:pt x="44" y="84"/>
                  <a:pt x="48" y="84"/>
                </a:cubicBezTo>
                <a:cubicBezTo>
                  <a:pt x="49" y="84"/>
                  <a:pt x="50" y="83"/>
                  <a:pt x="52" y="83"/>
                </a:cubicBezTo>
                <a:cubicBezTo>
                  <a:pt x="53" y="83"/>
                  <a:pt x="55" y="82"/>
                  <a:pt x="57" y="81"/>
                </a:cubicBezTo>
                <a:cubicBezTo>
                  <a:pt x="58" y="80"/>
                  <a:pt x="60" y="78"/>
                  <a:pt x="62" y="77"/>
                </a:cubicBezTo>
                <a:cubicBezTo>
                  <a:pt x="64" y="75"/>
                  <a:pt x="66" y="73"/>
                  <a:pt x="68" y="71"/>
                </a:cubicBezTo>
                <a:lnTo>
                  <a:pt x="72"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nvGrpSpPr>
          <p:cNvPr id="207" name="smart phone"/>
          <p:cNvGrpSpPr/>
          <p:nvPr/>
        </p:nvGrpSpPr>
        <p:grpSpPr>
          <a:xfrm>
            <a:off x="687513" y="2906976"/>
            <a:ext cx="280632" cy="493369"/>
            <a:chOff x="2414138" y="2698290"/>
            <a:chExt cx="280632" cy="493369"/>
          </a:xfrm>
        </p:grpSpPr>
        <p:sp>
          <p:nvSpPr>
            <p:cNvPr id="208" name="Freeform 83"/>
            <p:cNvSpPr>
              <a:spLocks/>
            </p:cNvSpPr>
            <p:nvPr/>
          </p:nvSpPr>
          <p:spPr bwMode="auto">
            <a:xfrm>
              <a:off x="2420173" y="2704325"/>
              <a:ext cx="268561" cy="481299"/>
            </a:xfrm>
            <a:custGeom>
              <a:avLst/>
              <a:gdLst>
                <a:gd name="T0" fmla="*/ 87 w 87"/>
                <a:gd name="T1" fmla="*/ 142 h 156"/>
                <a:gd name="T2" fmla="*/ 73 w 87"/>
                <a:gd name="T3" fmla="*/ 156 h 156"/>
                <a:gd name="T4" fmla="*/ 13 w 87"/>
                <a:gd name="T5" fmla="*/ 156 h 156"/>
                <a:gd name="T6" fmla="*/ 0 w 87"/>
                <a:gd name="T7" fmla="*/ 142 h 156"/>
                <a:gd name="T8" fmla="*/ 0 w 87"/>
                <a:gd name="T9" fmla="*/ 13 h 156"/>
                <a:gd name="T10" fmla="*/ 13 w 87"/>
                <a:gd name="T11" fmla="*/ 0 h 156"/>
                <a:gd name="T12" fmla="*/ 73 w 87"/>
                <a:gd name="T13" fmla="*/ 0 h 156"/>
                <a:gd name="T14" fmla="*/ 87 w 87"/>
                <a:gd name="T15" fmla="*/ 13 h 156"/>
                <a:gd name="T16" fmla="*/ 87 w 87"/>
                <a:gd name="T17" fmla="*/ 142 h 156"/>
                <a:gd name="T18" fmla="*/ 87 w 87"/>
                <a:gd name="T19" fmla="*/ 14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56">
                  <a:moveTo>
                    <a:pt x="87" y="142"/>
                  </a:moveTo>
                  <a:cubicBezTo>
                    <a:pt x="87" y="149"/>
                    <a:pt x="80" y="156"/>
                    <a:pt x="73" y="156"/>
                  </a:cubicBezTo>
                  <a:cubicBezTo>
                    <a:pt x="13" y="156"/>
                    <a:pt x="13" y="156"/>
                    <a:pt x="13" y="156"/>
                  </a:cubicBezTo>
                  <a:cubicBezTo>
                    <a:pt x="7" y="156"/>
                    <a:pt x="0" y="149"/>
                    <a:pt x="0" y="142"/>
                  </a:cubicBezTo>
                  <a:cubicBezTo>
                    <a:pt x="0" y="13"/>
                    <a:pt x="0" y="13"/>
                    <a:pt x="0" y="13"/>
                  </a:cubicBezTo>
                  <a:cubicBezTo>
                    <a:pt x="0" y="5"/>
                    <a:pt x="7" y="0"/>
                    <a:pt x="13" y="0"/>
                  </a:cubicBezTo>
                  <a:cubicBezTo>
                    <a:pt x="73" y="0"/>
                    <a:pt x="73" y="0"/>
                    <a:pt x="73" y="0"/>
                  </a:cubicBezTo>
                  <a:cubicBezTo>
                    <a:pt x="80" y="0"/>
                    <a:pt x="87" y="5"/>
                    <a:pt x="87" y="13"/>
                  </a:cubicBezTo>
                  <a:cubicBezTo>
                    <a:pt x="87" y="142"/>
                    <a:pt x="87" y="142"/>
                    <a:pt x="87" y="142"/>
                  </a:cubicBezTo>
                  <a:cubicBezTo>
                    <a:pt x="87" y="142"/>
                    <a:pt x="87" y="142"/>
                    <a:pt x="87" y="142"/>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09" name="Freeform 84"/>
            <p:cNvSpPr>
              <a:spLocks noEditPoints="1"/>
            </p:cNvSpPr>
            <p:nvPr/>
          </p:nvSpPr>
          <p:spPr bwMode="auto">
            <a:xfrm>
              <a:off x="2414138" y="2698290"/>
              <a:ext cx="280632" cy="493369"/>
            </a:xfrm>
            <a:custGeom>
              <a:avLst/>
              <a:gdLst>
                <a:gd name="T0" fmla="*/ 75 w 91"/>
                <a:gd name="T1" fmla="*/ 160 h 160"/>
                <a:gd name="T2" fmla="*/ 15 w 91"/>
                <a:gd name="T3" fmla="*/ 160 h 160"/>
                <a:gd name="T4" fmla="*/ 0 w 91"/>
                <a:gd name="T5" fmla="*/ 144 h 160"/>
                <a:gd name="T6" fmla="*/ 0 w 91"/>
                <a:gd name="T7" fmla="*/ 15 h 160"/>
                <a:gd name="T8" fmla="*/ 15 w 91"/>
                <a:gd name="T9" fmla="*/ 0 h 160"/>
                <a:gd name="T10" fmla="*/ 75 w 91"/>
                <a:gd name="T11" fmla="*/ 0 h 160"/>
                <a:gd name="T12" fmla="*/ 91 w 91"/>
                <a:gd name="T13" fmla="*/ 15 h 160"/>
                <a:gd name="T14" fmla="*/ 91 w 91"/>
                <a:gd name="T15" fmla="*/ 144 h 160"/>
                <a:gd name="T16" fmla="*/ 75 w 91"/>
                <a:gd name="T17" fmla="*/ 160 h 160"/>
                <a:gd name="T18" fmla="*/ 15 w 91"/>
                <a:gd name="T19" fmla="*/ 4 h 160"/>
                <a:gd name="T20" fmla="*/ 4 w 91"/>
                <a:gd name="T21" fmla="*/ 15 h 160"/>
                <a:gd name="T22" fmla="*/ 4 w 91"/>
                <a:gd name="T23" fmla="*/ 144 h 160"/>
                <a:gd name="T24" fmla="*/ 15 w 91"/>
                <a:gd name="T25" fmla="*/ 156 h 160"/>
                <a:gd name="T26" fmla="*/ 75 w 91"/>
                <a:gd name="T27" fmla="*/ 156 h 160"/>
                <a:gd name="T28" fmla="*/ 86 w 91"/>
                <a:gd name="T29" fmla="*/ 144 h 160"/>
                <a:gd name="T30" fmla="*/ 86 w 91"/>
                <a:gd name="T31" fmla="*/ 15 h 160"/>
                <a:gd name="T32" fmla="*/ 75 w 91"/>
                <a:gd name="T33" fmla="*/ 4 h 160"/>
                <a:gd name="T34" fmla="*/ 15 w 91"/>
                <a:gd name="T35" fmla="*/ 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160">
                  <a:moveTo>
                    <a:pt x="75" y="160"/>
                  </a:moveTo>
                  <a:cubicBezTo>
                    <a:pt x="15" y="160"/>
                    <a:pt x="15" y="160"/>
                    <a:pt x="15" y="160"/>
                  </a:cubicBezTo>
                  <a:cubicBezTo>
                    <a:pt x="8" y="160"/>
                    <a:pt x="0" y="152"/>
                    <a:pt x="0" y="144"/>
                  </a:cubicBezTo>
                  <a:cubicBezTo>
                    <a:pt x="0" y="15"/>
                    <a:pt x="0" y="15"/>
                    <a:pt x="0" y="15"/>
                  </a:cubicBezTo>
                  <a:cubicBezTo>
                    <a:pt x="0" y="6"/>
                    <a:pt x="8" y="0"/>
                    <a:pt x="15" y="0"/>
                  </a:cubicBezTo>
                  <a:cubicBezTo>
                    <a:pt x="75" y="0"/>
                    <a:pt x="75" y="0"/>
                    <a:pt x="75" y="0"/>
                  </a:cubicBezTo>
                  <a:cubicBezTo>
                    <a:pt x="83" y="0"/>
                    <a:pt x="91" y="6"/>
                    <a:pt x="91" y="15"/>
                  </a:cubicBezTo>
                  <a:cubicBezTo>
                    <a:pt x="91" y="144"/>
                    <a:pt x="91" y="144"/>
                    <a:pt x="91" y="144"/>
                  </a:cubicBezTo>
                  <a:cubicBezTo>
                    <a:pt x="91" y="152"/>
                    <a:pt x="83" y="160"/>
                    <a:pt x="75" y="160"/>
                  </a:cubicBezTo>
                  <a:close/>
                  <a:moveTo>
                    <a:pt x="15" y="4"/>
                  </a:moveTo>
                  <a:cubicBezTo>
                    <a:pt x="10" y="4"/>
                    <a:pt x="4" y="8"/>
                    <a:pt x="4" y="15"/>
                  </a:cubicBezTo>
                  <a:cubicBezTo>
                    <a:pt x="4" y="144"/>
                    <a:pt x="4" y="144"/>
                    <a:pt x="4" y="144"/>
                  </a:cubicBezTo>
                  <a:cubicBezTo>
                    <a:pt x="4" y="150"/>
                    <a:pt x="10" y="156"/>
                    <a:pt x="15" y="156"/>
                  </a:cubicBezTo>
                  <a:cubicBezTo>
                    <a:pt x="75" y="156"/>
                    <a:pt x="75" y="156"/>
                    <a:pt x="75" y="156"/>
                  </a:cubicBezTo>
                  <a:cubicBezTo>
                    <a:pt x="81" y="156"/>
                    <a:pt x="86" y="150"/>
                    <a:pt x="86" y="144"/>
                  </a:cubicBezTo>
                  <a:cubicBezTo>
                    <a:pt x="86" y="15"/>
                    <a:pt x="86" y="15"/>
                    <a:pt x="86" y="15"/>
                  </a:cubicBezTo>
                  <a:cubicBezTo>
                    <a:pt x="86" y="8"/>
                    <a:pt x="81" y="4"/>
                    <a:pt x="75" y="4"/>
                  </a:cubicBezTo>
                  <a:lnTo>
                    <a:pt x="15"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0" name="Freeform 85"/>
            <p:cNvSpPr>
              <a:spLocks/>
            </p:cNvSpPr>
            <p:nvPr/>
          </p:nvSpPr>
          <p:spPr bwMode="auto">
            <a:xfrm>
              <a:off x="2460910" y="2760150"/>
              <a:ext cx="187088" cy="324387"/>
            </a:xfrm>
            <a:custGeom>
              <a:avLst/>
              <a:gdLst>
                <a:gd name="T0" fmla="*/ 0 w 124"/>
                <a:gd name="T1" fmla="*/ 0 h 215"/>
                <a:gd name="T2" fmla="*/ 124 w 124"/>
                <a:gd name="T3" fmla="*/ 0 h 215"/>
                <a:gd name="T4" fmla="*/ 124 w 124"/>
                <a:gd name="T5" fmla="*/ 215 h 215"/>
                <a:gd name="T6" fmla="*/ 0 w 124"/>
                <a:gd name="T7" fmla="*/ 215 h 215"/>
                <a:gd name="T8" fmla="*/ 0 w 124"/>
                <a:gd name="T9" fmla="*/ 0 h 215"/>
                <a:gd name="T10" fmla="*/ 0 w 124"/>
                <a:gd name="T11" fmla="*/ 0 h 215"/>
              </a:gdLst>
              <a:ahLst/>
              <a:cxnLst>
                <a:cxn ang="0">
                  <a:pos x="T0" y="T1"/>
                </a:cxn>
                <a:cxn ang="0">
                  <a:pos x="T2" y="T3"/>
                </a:cxn>
                <a:cxn ang="0">
                  <a:pos x="T4" y="T5"/>
                </a:cxn>
                <a:cxn ang="0">
                  <a:pos x="T6" y="T7"/>
                </a:cxn>
                <a:cxn ang="0">
                  <a:pos x="T8" y="T9"/>
                </a:cxn>
                <a:cxn ang="0">
                  <a:pos x="T10" y="T11"/>
                </a:cxn>
              </a:cxnLst>
              <a:rect l="0" t="0" r="r" b="b"/>
              <a:pathLst>
                <a:path w="124" h="215">
                  <a:moveTo>
                    <a:pt x="0" y="0"/>
                  </a:moveTo>
                  <a:lnTo>
                    <a:pt x="124" y="0"/>
                  </a:lnTo>
                  <a:lnTo>
                    <a:pt x="124" y="215"/>
                  </a:lnTo>
                  <a:lnTo>
                    <a:pt x="0" y="215"/>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1" name="Freeform 86"/>
            <p:cNvSpPr>
              <a:spLocks noEditPoints="1"/>
            </p:cNvSpPr>
            <p:nvPr/>
          </p:nvSpPr>
          <p:spPr bwMode="auto">
            <a:xfrm>
              <a:off x="2454875" y="2754115"/>
              <a:ext cx="196140" cy="333439"/>
            </a:xfrm>
            <a:custGeom>
              <a:avLst/>
              <a:gdLst>
                <a:gd name="T0" fmla="*/ 63 w 64"/>
                <a:gd name="T1" fmla="*/ 108 h 108"/>
                <a:gd name="T2" fmla="*/ 2 w 64"/>
                <a:gd name="T3" fmla="*/ 108 h 108"/>
                <a:gd name="T4" fmla="*/ 0 w 64"/>
                <a:gd name="T5" fmla="*/ 107 h 108"/>
                <a:gd name="T6" fmla="*/ 0 w 64"/>
                <a:gd name="T7" fmla="*/ 2 h 108"/>
                <a:gd name="T8" fmla="*/ 2 w 64"/>
                <a:gd name="T9" fmla="*/ 0 h 108"/>
                <a:gd name="T10" fmla="*/ 63 w 64"/>
                <a:gd name="T11" fmla="*/ 0 h 108"/>
                <a:gd name="T12" fmla="*/ 64 w 64"/>
                <a:gd name="T13" fmla="*/ 2 h 108"/>
                <a:gd name="T14" fmla="*/ 64 w 64"/>
                <a:gd name="T15" fmla="*/ 107 h 108"/>
                <a:gd name="T16" fmla="*/ 63 w 64"/>
                <a:gd name="T17" fmla="*/ 108 h 108"/>
                <a:gd name="T18" fmla="*/ 3 w 64"/>
                <a:gd name="T19" fmla="*/ 105 h 108"/>
                <a:gd name="T20" fmla="*/ 62 w 64"/>
                <a:gd name="T21" fmla="*/ 105 h 108"/>
                <a:gd name="T22" fmla="*/ 62 w 64"/>
                <a:gd name="T23" fmla="*/ 3 h 108"/>
                <a:gd name="T24" fmla="*/ 3 w 64"/>
                <a:gd name="T25" fmla="*/ 3 h 108"/>
                <a:gd name="T26" fmla="*/ 3 w 64"/>
                <a:gd name="T27" fmla="*/ 10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108">
                  <a:moveTo>
                    <a:pt x="63" y="108"/>
                  </a:moveTo>
                  <a:cubicBezTo>
                    <a:pt x="2" y="108"/>
                    <a:pt x="2" y="108"/>
                    <a:pt x="2" y="108"/>
                  </a:cubicBezTo>
                  <a:cubicBezTo>
                    <a:pt x="1" y="108"/>
                    <a:pt x="0" y="107"/>
                    <a:pt x="0" y="107"/>
                  </a:cubicBezTo>
                  <a:cubicBezTo>
                    <a:pt x="0" y="2"/>
                    <a:pt x="0" y="2"/>
                    <a:pt x="0" y="2"/>
                  </a:cubicBezTo>
                  <a:cubicBezTo>
                    <a:pt x="0" y="1"/>
                    <a:pt x="1" y="0"/>
                    <a:pt x="2" y="0"/>
                  </a:cubicBezTo>
                  <a:cubicBezTo>
                    <a:pt x="63" y="0"/>
                    <a:pt x="63" y="0"/>
                    <a:pt x="63" y="0"/>
                  </a:cubicBezTo>
                  <a:cubicBezTo>
                    <a:pt x="64" y="0"/>
                    <a:pt x="64" y="1"/>
                    <a:pt x="64" y="2"/>
                  </a:cubicBezTo>
                  <a:cubicBezTo>
                    <a:pt x="64" y="107"/>
                    <a:pt x="64" y="107"/>
                    <a:pt x="64" y="107"/>
                  </a:cubicBezTo>
                  <a:cubicBezTo>
                    <a:pt x="64" y="107"/>
                    <a:pt x="64" y="108"/>
                    <a:pt x="63" y="108"/>
                  </a:cubicBezTo>
                  <a:close/>
                  <a:moveTo>
                    <a:pt x="3" y="105"/>
                  </a:moveTo>
                  <a:cubicBezTo>
                    <a:pt x="62" y="105"/>
                    <a:pt x="62" y="105"/>
                    <a:pt x="62" y="105"/>
                  </a:cubicBezTo>
                  <a:cubicBezTo>
                    <a:pt x="62" y="3"/>
                    <a:pt x="62" y="3"/>
                    <a:pt x="62" y="3"/>
                  </a:cubicBezTo>
                  <a:cubicBezTo>
                    <a:pt x="3" y="3"/>
                    <a:pt x="3" y="3"/>
                    <a:pt x="3" y="3"/>
                  </a:cubicBezTo>
                  <a:lnTo>
                    <a:pt x="3"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2" name="Oval 87"/>
            <p:cNvSpPr>
              <a:spLocks noChangeArrowheads="1"/>
            </p:cNvSpPr>
            <p:nvPr/>
          </p:nvSpPr>
          <p:spPr bwMode="auto">
            <a:xfrm>
              <a:off x="2531823" y="3105659"/>
              <a:ext cx="45263" cy="4979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grpSp>
        <p:nvGrpSpPr>
          <p:cNvPr id="213" name="envelope"/>
          <p:cNvGrpSpPr/>
          <p:nvPr/>
        </p:nvGrpSpPr>
        <p:grpSpPr>
          <a:xfrm>
            <a:off x="1063197" y="2383433"/>
            <a:ext cx="488842" cy="381720"/>
            <a:chOff x="2789822" y="2174747"/>
            <a:chExt cx="488842" cy="381720"/>
          </a:xfrm>
        </p:grpSpPr>
        <p:sp>
          <p:nvSpPr>
            <p:cNvPr id="214" name="Freeform 88"/>
            <p:cNvSpPr>
              <a:spLocks/>
            </p:cNvSpPr>
            <p:nvPr/>
          </p:nvSpPr>
          <p:spPr bwMode="auto">
            <a:xfrm>
              <a:off x="2803402" y="2183799"/>
              <a:ext cx="464702" cy="360597"/>
            </a:xfrm>
            <a:custGeom>
              <a:avLst/>
              <a:gdLst>
                <a:gd name="T0" fmla="*/ 140 w 151"/>
                <a:gd name="T1" fmla="*/ 0 h 117"/>
                <a:gd name="T2" fmla="*/ 151 w 151"/>
                <a:gd name="T3" fmla="*/ 11 h 117"/>
                <a:gd name="T4" fmla="*/ 151 w 151"/>
                <a:gd name="T5" fmla="*/ 107 h 117"/>
                <a:gd name="T6" fmla="*/ 140 w 151"/>
                <a:gd name="T7" fmla="*/ 117 h 117"/>
                <a:gd name="T8" fmla="*/ 10 w 151"/>
                <a:gd name="T9" fmla="*/ 117 h 117"/>
                <a:gd name="T10" fmla="*/ 0 w 151"/>
                <a:gd name="T11" fmla="*/ 107 h 117"/>
                <a:gd name="T12" fmla="*/ 0 w 151"/>
                <a:gd name="T13" fmla="*/ 11 h 117"/>
                <a:gd name="T14" fmla="*/ 10 w 151"/>
                <a:gd name="T15" fmla="*/ 0 h 117"/>
                <a:gd name="T16" fmla="*/ 140 w 151"/>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17">
                  <a:moveTo>
                    <a:pt x="140" y="0"/>
                  </a:moveTo>
                  <a:cubicBezTo>
                    <a:pt x="146" y="0"/>
                    <a:pt x="151" y="5"/>
                    <a:pt x="151" y="11"/>
                  </a:cubicBezTo>
                  <a:cubicBezTo>
                    <a:pt x="151" y="107"/>
                    <a:pt x="151" y="107"/>
                    <a:pt x="151" y="107"/>
                  </a:cubicBezTo>
                  <a:cubicBezTo>
                    <a:pt x="151" y="112"/>
                    <a:pt x="146" y="117"/>
                    <a:pt x="140" y="117"/>
                  </a:cubicBezTo>
                  <a:cubicBezTo>
                    <a:pt x="10" y="117"/>
                    <a:pt x="10" y="117"/>
                    <a:pt x="10" y="117"/>
                  </a:cubicBezTo>
                  <a:cubicBezTo>
                    <a:pt x="5" y="117"/>
                    <a:pt x="0" y="112"/>
                    <a:pt x="0" y="107"/>
                  </a:cubicBezTo>
                  <a:cubicBezTo>
                    <a:pt x="0" y="11"/>
                    <a:pt x="0" y="11"/>
                    <a:pt x="0" y="11"/>
                  </a:cubicBezTo>
                  <a:cubicBezTo>
                    <a:pt x="0" y="5"/>
                    <a:pt x="5" y="0"/>
                    <a:pt x="10" y="0"/>
                  </a:cubicBezTo>
                  <a:lnTo>
                    <a:pt x="140" y="0"/>
                  </a:ln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5" name="Freeform 89"/>
            <p:cNvSpPr>
              <a:spLocks/>
            </p:cNvSpPr>
            <p:nvPr/>
          </p:nvSpPr>
          <p:spPr bwMode="auto">
            <a:xfrm>
              <a:off x="2809437" y="2198887"/>
              <a:ext cx="449614" cy="215755"/>
            </a:xfrm>
            <a:custGeom>
              <a:avLst/>
              <a:gdLst>
                <a:gd name="T0" fmla="*/ 146 w 146"/>
                <a:gd name="T1" fmla="*/ 0 h 70"/>
                <a:gd name="T2" fmla="*/ 78 w 146"/>
                <a:gd name="T3" fmla="*/ 66 h 70"/>
                <a:gd name="T4" fmla="*/ 63 w 146"/>
                <a:gd name="T5" fmla="*/ 65 h 70"/>
                <a:gd name="T6" fmla="*/ 0 w 146"/>
                <a:gd name="T7" fmla="*/ 0 h 70"/>
              </a:gdLst>
              <a:ahLst/>
              <a:cxnLst>
                <a:cxn ang="0">
                  <a:pos x="T0" y="T1"/>
                </a:cxn>
                <a:cxn ang="0">
                  <a:pos x="T2" y="T3"/>
                </a:cxn>
                <a:cxn ang="0">
                  <a:pos x="T4" y="T5"/>
                </a:cxn>
                <a:cxn ang="0">
                  <a:pos x="T6" y="T7"/>
                </a:cxn>
              </a:cxnLst>
              <a:rect l="0" t="0" r="r" b="b"/>
              <a:pathLst>
                <a:path w="146" h="70">
                  <a:moveTo>
                    <a:pt x="146" y="0"/>
                  </a:moveTo>
                  <a:cubicBezTo>
                    <a:pt x="78" y="66"/>
                    <a:pt x="78" y="66"/>
                    <a:pt x="78" y="66"/>
                  </a:cubicBezTo>
                  <a:cubicBezTo>
                    <a:pt x="74" y="70"/>
                    <a:pt x="67" y="70"/>
                    <a:pt x="63" y="65"/>
                  </a:cubicBezTo>
                  <a:cubicBezTo>
                    <a:pt x="0" y="0"/>
                    <a:pt x="0" y="0"/>
                    <a:pt x="0" y="0"/>
                  </a:cubicBezTo>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6" name="Freeform 90"/>
            <p:cNvSpPr>
              <a:spLocks noEditPoints="1"/>
            </p:cNvSpPr>
            <p:nvPr/>
          </p:nvSpPr>
          <p:spPr bwMode="auto">
            <a:xfrm>
              <a:off x="2789822" y="2174747"/>
              <a:ext cx="488842" cy="381720"/>
            </a:xfrm>
            <a:custGeom>
              <a:avLst/>
              <a:gdLst>
                <a:gd name="T0" fmla="*/ 144 w 158"/>
                <a:gd name="T1" fmla="*/ 0 h 124"/>
                <a:gd name="T2" fmla="*/ 14 w 158"/>
                <a:gd name="T3" fmla="*/ 0 h 124"/>
                <a:gd name="T4" fmla="*/ 0 w 158"/>
                <a:gd name="T5" fmla="*/ 14 h 124"/>
                <a:gd name="T6" fmla="*/ 0 w 158"/>
                <a:gd name="T7" fmla="*/ 110 h 124"/>
                <a:gd name="T8" fmla="*/ 14 w 158"/>
                <a:gd name="T9" fmla="*/ 124 h 124"/>
                <a:gd name="T10" fmla="*/ 144 w 158"/>
                <a:gd name="T11" fmla="*/ 124 h 124"/>
                <a:gd name="T12" fmla="*/ 158 w 158"/>
                <a:gd name="T13" fmla="*/ 110 h 124"/>
                <a:gd name="T14" fmla="*/ 158 w 158"/>
                <a:gd name="T15" fmla="*/ 14 h 124"/>
                <a:gd name="T16" fmla="*/ 144 w 158"/>
                <a:gd name="T17" fmla="*/ 0 h 124"/>
                <a:gd name="T18" fmla="*/ 144 w 158"/>
                <a:gd name="T19" fmla="*/ 7 h 124"/>
                <a:gd name="T20" fmla="*/ 147 w 158"/>
                <a:gd name="T21" fmla="*/ 8 h 124"/>
                <a:gd name="T22" fmla="*/ 81 w 158"/>
                <a:gd name="T23" fmla="*/ 71 h 124"/>
                <a:gd name="T24" fmla="*/ 77 w 158"/>
                <a:gd name="T25" fmla="*/ 73 h 124"/>
                <a:gd name="T26" fmla="*/ 72 w 158"/>
                <a:gd name="T27" fmla="*/ 71 h 124"/>
                <a:gd name="T28" fmla="*/ 11 w 158"/>
                <a:gd name="T29" fmla="*/ 8 h 124"/>
                <a:gd name="T30" fmla="*/ 14 w 158"/>
                <a:gd name="T31" fmla="*/ 7 h 124"/>
                <a:gd name="T32" fmla="*/ 144 w 158"/>
                <a:gd name="T33" fmla="*/ 7 h 124"/>
                <a:gd name="T34" fmla="*/ 144 w 158"/>
                <a:gd name="T35" fmla="*/ 116 h 124"/>
                <a:gd name="T36" fmla="*/ 14 w 158"/>
                <a:gd name="T37" fmla="*/ 116 h 124"/>
                <a:gd name="T38" fmla="*/ 8 w 158"/>
                <a:gd name="T39" fmla="*/ 110 h 124"/>
                <a:gd name="T40" fmla="*/ 8 w 158"/>
                <a:gd name="T41" fmla="*/ 15 h 124"/>
                <a:gd name="T42" fmla="*/ 67 w 158"/>
                <a:gd name="T43" fmla="*/ 76 h 124"/>
                <a:gd name="T44" fmla="*/ 77 w 158"/>
                <a:gd name="T45" fmla="*/ 80 h 124"/>
                <a:gd name="T46" fmla="*/ 77 w 158"/>
                <a:gd name="T47" fmla="*/ 80 h 124"/>
                <a:gd name="T48" fmla="*/ 87 w 158"/>
                <a:gd name="T49" fmla="*/ 76 h 124"/>
                <a:gd name="T50" fmla="*/ 151 w 158"/>
                <a:gd name="T51" fmla="*/ 14 h 124"/>
                <a:gd name="T52" fmla="*/ 151 w 158"/>
                <a:gd name="T53" fmla="*/ 110 h 124"/>
                <a:gd name="T54" fmla="*/ 144 w 158"/>
                <a:gd name="T55" fmla="*/ 11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124">
                  <a:moveTo>
                    <a:pt x="144" y="0"/>
                  </a:moveTo>
                  <a:cubicBezTo>
                    <a:pt x="14" y="0"/>
                    <a:pt x="14" y="0"/>
                    <a:pt x="14" y="0"/>
                  </a:cubicBezTo>
                  <a:cubicBezTo>
                    <a:pt x="7" y="0"/>
                    <a:pt x="0" y="6"/>
                    <a:pt x="0" y="14"/>
                  </a:cubicBezTo>
                  <a:cubicBezTo>
                    <a:pt x="0" y="110"/>
                    <a:pt x="0" y="110"/>
                    <a:pt x="0" y="110"/>
                  </a:cubicBezTo>
                  <a:cubicBezTo>
                    <a:pt x="0" y="117"/>
                    <a:pt x="7" y="124"/>
                    <a:pt x="14" y="124"/>
                  </a:cubicBezTo>
                  <a:cubicBezTo>
                    <a:pt x="144" y="124"/>
                    <a:pt x="144" y="124"/>
                    <a:pt x="144" y="124"/>
                  </a:cubicBezTo>
                  <a:cubicBezTo>
                    <a:pt x="152" y="124"/>
                    <a:pt x="158" y="117"/>
                    <a:pt x="158" y="110"/>
                  </a:cubicBezTo>
                  <a:cubicBezTo>
                    <a:pt x="158" y="14"/>
                    <a:pt x="158" y="14"/>
                    <a:pt x="158" y="14"/>
                  </a:cubicBezTo>
                  <a:cubicBezTo>
                    <a:pt x="158" y="6"/>
                    <a:pt x="152" y="0"/>
                    <a:pt x="144" y="0"/>
                  </a:cubicBezTo>
                  <a:close/>
                  <a:moveTo>
                    <a:pt x="144" y="7"/>
                  </a:moveTo>
                  <a:cubicBezTo>
                    <a:pt x="145" y="7"/>
                    <a:pt x="146" y="7"/>
                    <a:pt x="147" y="8"/>
                  </a:cubicBezTo>
                  <a:cubicBezTo>
                    <a:pt x="81" y="71"/>
                    <a:pt x="81" y="71"/>
                    <a:pt x="81" y="71"/>
                  </a:cubicBezTo>
                  <a:cubicBezTo>
                    <a:pt x="80" y="72"/>
                    <a:pt x="79" y="73"/>
                    <a:pt x="77" y="73"/>
                  </a:cubicBezTo>
                  <a:cubicBezTo>
                    <a:pt x="75" y="73"/>
                    <a:pt x="73" y="72"/>
                    <a:pt x="72" y="71"/>
                  </a:cubicBezTo>
                  <a:cubicBezTo>
                    <a:pt x="11" y="8"/>
                    <a:pt x="11" y="8"/>
                    <a:pt x="11" y="8"/>
                  </a:cubicBezTo>
                  <a:cubicBezTo>
                    <a:pt x="12" y="7"/>
                    <a:pt x="13" y="7"/>
                    <a:pt x="14" y="7"/>
                  </a:cubicBezTo>
                  <a:lnTo>
                    <a:pt x="144" y="7"/>
                  </a:lnTo>
                  <a:close/>
                  <a:moveTo>
                    <a:pt x="144" y="116"/>
                  </a:moveTo>
                  <a:cubicBezTo>
                    <a:pt x="14" y="116"/>
                    <a:pt x="14" y="116"/>
                    <a:pt x="14" y="116"/>
                  </a:cubicBezTo>
                  <a:cubicBezTo>
                    <a:pt x="11" y="116"/>
                    <a:pt x="8" y="113"/>
                    <a:pt x="8" y="110"/>
                  </a:cubicBezTo>
                  <a:cubicBezTo>
                    <a:pt x="8" y="15"/>
                    <a:pt x="8" y="15"/>
                    <a:pt x="8" y="15"/>
                  </a:cubicBezTo>
                  <a:cubicBezTo>
                    <a:pt x="67" y="76"/>
                    <a:pt x="67" y="76"/>
                    <a:pt x="67" y="76"/>
                  </a:cubicBezTo>
                  <a:cubicBezTo>
                    <a:pt x="69" y="79"/>
                    <a:pt x="73" y="80"/>
                    <a:pt x="77" y="80"/>
                  </a:cubicBezTo>
                  <a:cubicBezTo>
                    <a:pt x="77" y="80"/>
                    <a:pt x="77" y="80"/>
                    <a:pt x="77" y="80"/>
                  </a:cubicBezTo>
                  <a:cubicBezTo>
                    <a:pt x="81" y="80"/>
                    <a:pt x="84" y="79"/>
                    <a:pt x="87" y="76"/>
                  </a:cubicBezTo>
                  <a:cubicBezTo>
                    <a:pt x="151" y="14"/>
                    <a:pt x="151" y="14"/>
                    <a:pt x="151" y="14"/>
                  </a:cubicBezTo>
                  <a:cubicBezTo>
                    <a:pt x="151" y="110"/>
                    <a:pt x="151" y="110"/>
                    <a:pt x="151" y="110"/>
                  </a:cubicBezTo>
                  <a:cubicBezTo>
                    <a:pt x="151" y="113"/>
                    <a:pt x="148" y="116"/>
                    <a:pt x="144" y="1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pic>
        <p:nvPicPr>
          <p:cNvPr id="11" name="Picture 10"/>
          <p:cNvPicPr>
            <a:picLocks noChangeAspect="1"/>
          </p:cNvPicPr>
          <p:nvPr/>
        </p:nvPicPr>
        <p:blipFill>
          <a:blip r:embed="rId3"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83898" y="1779341"/>
            <a:ext cx="807230" cy="246512"/>
          </a:xfrm>
          <a:prstGeom prst="rect">
            <a:avLst/>
          </a:prstGeom>
        </p:spPr>
      </p:pic>
      <p:sp>
        <p:nvSpPr>
          <p:cNvPr id="219" name="green rectangle"/>
          <p:cNvSpPr/>
          <p:nvPr/>
        </p:nvSpPr>
        <p:spPr>
          <a:xfrm>
            <a:off x="4267200" y="1242046"/>
            <a:ext cx="4343400" cy="561595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400" b="1" i="1" dirty="0" smtClean="0">
              <a:solidFill>
                <a:schemeClr val="accent2">
                  <a:lumMod val="20000"/>
                  <a:lumOff val="80000"/>
                </a:schemeClr>
              </a:solidFill>
              <a:latin typeface="Arial Narrow" panose="020B0606020202030204" pitchFamily="34" charset="0"/>
            </a:endParaRPr>
          </a:p>
          <a:p>
            <a:r>
              <a:rPr lang="en-CA" sz="1600" b="1" i="1" dirty="0" smtClean="0">
                <a:solidFill>
                  <a:schemeClr val="accent2">
                    <a:lumMod val="20000"/>
                    <a:lumOff val="80000"/>
                  </a:schemeClr>
                </a:solidFill>
                <a:latin typeface="Arial Narrow" panose="020B0606020202030204" pitchFamily="34" charset="0"/>
              </a:rPr>
              <a:t>Description: </a:t>
            </a:r>
          </a:p>
          <a:p>
            <a:endParaRPr lang="en-CA" sz="1600" b="1" i="1" dirty="0" smtClean="0">
              <a:latin typeface="Arial Narrow" panose="020B0606020202030204" pitchFamily="34" charset="0"/>
            </a:endParaRPr>
          </a:p>
          <a:p>
            <a:pPr marL="285750" indent="-285750">
              <a:buFont typeface="Arial" panose="020B0604020202020204" pitchFamily="34" charset="0"/>
              <a:buChar char="•"/>
            </a:pPr>
            <a:r>
              <a:rPr lang="en-CA" sz="1600" b="1" dirty="0" smtClean="0">
                <a:latin typeface="Arial Narrow" panose="020B0606020202030204" pitchFamily="34" charset="0"/>
              </a:rPr>
              <a:t>Online survey with multiple choice questions assessing the impact of the Interactive Feedback and Resources/Tools on clinical practice</a:t>
            </a:r>
          </a:p>
          <a:p>
            <a:endParaRPr lang="en-CA" sz="1600" b="1" i="1" dirty="0" smtClean="0">
              <a:solidFill>
                <a:schemeClr val="accent2">
                  <a:lumMod val="20000"/>
                  <a:lumOff val="80000"/>
                </a:schemeClr>
              </a:solidFill>
              <a:latin typeface="Arial Narrow" panose="020B0606020202030204" pitchFamily="34" charset="0"/>
            </a:endParaRPr>
          </a:p>
          <a:p>
            <a:r>
              <a:rPr lang="en-CA" sz="1600" b="1" i="1" dirty="0" smtClean="0">
                <a:solidFill>
                  <a:schemeClr val="accent2">
                    <a:lumMod val="20000"/>
                    <a:lumOff val="80000"/>
                  </a:schemeClr>
                </a:solidFill>
                <a:latin typeface="Arial Narrow" panose="020B0606020202030204" pitchFamily="34" charset="0"/>
              </a:rPr>
              <a:t>Specific Components:</a:t>
            </a:r>
          </a:p>
          <a:p>
            <a:endParaRPr lang="en-CA" sz="1600" dirty="0">
              <a:latin typeface="Arial Narrow" panose="020B0606020202030204" pitchFamily="34" charset="0"/>
            </a:endParaRPr>
          </a:p>
          <a:p>
            <a:pPr marL="285750" indent="-285750">
              <a:buFont typeface="Arial" panose="020B0604020202020204" pitchFamily="34" charset="0"/>
              <a:buChar char="•"/>
            </a:pPr>
            <a:r>
              <a:rPr lang="en-CA" sz="1600" b="1" dirty="0" smtClean="0">
                <a:latin typeface="Arial Narrow" panose="020B0606020202030204" pitchFamily="34" charset="0"/>
              </a:rPr>
              <a:t>Mechanism </a:t>
            </a:r>
            <a:r>
              <a:rPr lang="en-CA" sz="1600" b="1" dirty="0">
                <a:latin typeface="Arial Narrow" panose="020B0606020202030204" pitchFamily="34" charset="0"/>
              </a:rPr>
              <a:t>to assess if the considerations and recommendations summarized in the Interactive Feedback were implemented by the participant</a:t>
            </a:r>
          </a:p>
          <a:p>
            <a:pPr marL="285750" indent="-285750">
              <a:buFont typeface="Arial" panose="020B0604020202020204" pitchFamily="34" charset="0"/>
              <a:buChar char="•"/>
            </a:pPr>
            <a:r>
              <a:rPr lang="en-CA" sz="1600" b="1" dirty="0" smtClean="0">
                <a:latin typeface="Arial Narrow" panose="020B0606020202030204" pitchFamily="34" charset="0"/>
              </a:rPr>
              <a:t>Identify </a:t>
            </a:r>
            <a:r>
              <a:rPr lang="en-CA" sz="1600" b="1" dirty="0">
                <a:latin typeface="Arial Narrow" panose="020B0606020202030204" pitchFamily="34" charset="0"/>
              </a:rPr>
              <a:t>additional barriers to </a:t>
            </a:r>
            <a:r>
              <a:rPr lang="en-CA" sz="1600" b="1" dirty="0" smtClean="0">
                <a:latin typeface="Arial Narrow" panose="020B0606020202030204" pitchFamily="34" charset="0"/>
              </a:rPr>
              <a:t>change</a:t>
            </a:r>
            <a:endParaRPr lang="en-CA" sz="1600" b="1" dirty="0">
              <a:latin typeface="Arial Narrow" panose="020B0606020202030204" pitchFamily="34" charset="0"/>
            </a:endParaRPr>
          </a:p>
          <a:p>
            <a:endParaRPr lang="en-US" sz="1600" dirty="0">
              <a:latin typeface="Arial Narrow" panose="020B0606020202030204" pitchFamily="34" charset="0"/>
            </a:endParaRPr>
          </a:p>
        </p:txBody>
      </p:sp>
    </p:spTree>
    <p:extLst>
      <p:ext uri="{BB962C8B-B14F-4D97-AF65-F5344CB8AC3E}">
        <p14:creationId xmlns:p14="http://schemas.microsoft.com/office/powerpoint/2010/main" val="2999373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al rectangle"/>
          <p:cNvSpPr/>
          <p:nvPr/>
        </p:nvSpPr>
        <p:spPr>
          <a:xfrm>
            <a:off x="0" y="5094955"/>
            <a:ext cx="9144000" cy="12931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teal rectangle"/>
          <p:cNvSpPr/>
          <p:nvPr/>
        </p:nvSpPr>
        <p:spPr>
          <a:xfrm>
            <a:off x="0" y="4419445"/>
            <a:ext cx="9144000" cy="4738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goldinl.CTU\AppData\Local\Microsoft\Windows\Temporary Internet Files\Content.Outlook\OQUTX7GM\CHRC logo_HEARTicon (2).jpg"/>
          <p:cNvPicPr>
            <a:picLocks noChangeAspect="1" noChangeArrowheads="1"/>
          </p:cNvPicPr>
          <p:nvPr/>
        </p:nvPicPr>
        <p:blipFill>
          <a:blip r:embed="rId2" cstate="print">
            <a:clrChange>
              <a:clrFrom>
                <a:srgbClr val="FFFDFC"/>
              </a:clrFrom>
              <a:clrTo>
                <a:srgbClr val="FFFDFC">
                  <a:alpha val="0"/>
                </a:srgbClr>
              </a:clrTo>
            </a:clrChange>
            <a:grayscl/>
            <a:extLst>
              <a:ext uri="{28A0092B-C50C-407E-A947-70E740481C1C}">
                <a14:useLocalDpi xmlns:a14="http://schemas.microsoft.com/office/drawing/2010/main" val="0"/>
              </a:ext>
            </a:extLst>
          </a:blip>
          <a:srcRect/>
          <a:stretch>
            <a:fillRect/>
          </a:stretch>
        </p:blipFill>
        <p:spPr bwMode="auto">
          <a:xfrm>
            <a:off x="8784402" y="6551221"/>
            <a:ext cx="282167" cy="29326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514598" y="76200"/>
            <a:ext cx="6551969" cy="584775"/>
          </a:xfrm>
          <a:prstGeom prst="rect">
            <a:avLst/>
          </a:prstGeom>
        </p:spPr>
        <p:txBody>
          <a:bodyPr wrap="square">
            <a:spAutoFit/>
          </a:bodyPr>
          <a:lstStyle/>
          <a:p>
            <a:pPr algn="r"/>
            <a:r>
              <a:rPr lang="en-US" sz="3200" b="1" dirty="0" smtClean="0">
                <a:solidFill>
                  <a:srgbClr val="BB054A"/>
                </a:solidFill>
                <a:latin typeface="Arial Narrow" panose="020B0606020202030204" pitchFamily="34" charset="0"/>
              </a:rPr>
              <a:t>Newsletter</a:t>
            </a:r>
            <a:endParaRPr lang="en-CA" sz="3200" dirty="0">
              <a:solidFill>
                <a:srgbClr val="BB054A"/>
              </a:solidFill>
              <a:latin typeface="Arial Narrow" panose="020B0606020202030204" pitchFamily="34" charset="0"/>
            </a:endParaRPr>
          </a:p>
        </p:txBody>
      </p:sp>
      <p:grpSp>
        <p:nvGrpSpPr>
          <p:cNvPr id="121" name="solid tree"/>
          <p:cNvGrpSpPr/>
          <p:nvPr/>
        </p:nvGrpSpPr>
        <p:grpSpPr>
          <a:xfrm>
            <a:off x="70425" y="281712"/>
            <a:ext cx="3915265" cy="6379090"/>
            <a:chOff x="1797050" y="73025"/>
            <a:chExt cx="4119563" cy="6858001"/>
          </a:xfrm>
          <a:solidFill>
            <a:srgbClr val="BB054A"/>
          </a:solidFill>
        </p:grpSpPr>
        <p:sp>
          <p:nvSpPr>
            <p:cNvPr id="122" name="tree trunk"/>
            <p:cNvSpPr>
              <a:spLocks/>
            </p:cNvSpPr>
            <p:nvPr/>
          </p:nvSpPr>
          <p:spPr bwMode="auto">
            <a:xfrm>
              <a:off x="3478213" y="3957638"/>
              <a:ext cx="757238" cy="2973388"/>
            </a:xfrm>
            <a:custGeom>
              <a:avLst/>
              <a:gdLst>
                <a:gd name="T0" fmla="*/ 205 w 233"/>
                <a:gd name="T1" fmla="*/ 917 h 917"/>
                <a:gd name="T2" fmla="*/ 28 w 233"/>
                <a:gd name="T3" fmla="*/ 917 h 917"/>
                <a:gd name="T4" fmla="*/ 0 w 233"/>
                <a:gd name="T5" fmla="*/ 888 h 917"/>
                <a:gd name="T6" fmla="*/ 0 w 233"/>
                <a:gd name="T7" fmla="*/ 29 h 917"/>
                <a:gd name="T8" fmla="*/ 28 w 233"/>
                <a:gd name="T9" fmla="*/ 0 h 917"/>
                <a:gd name="T10" fmla="*/ 205 w 233"/>
                <a:gd name="T11" fmla="*/ 0 h 917"/>
                <a:gd name="T12" fmla="*/ 233 w 233"/>
                <a:gd name="T13" fmla="*/ 29 h 917"/>
                <a:gd name="T14" fmla="*/ 233 w 233"/>
                <a:gd name="T15" fmla="*/ 888 h 917"/>
                <a:gd name="T16" fmla="*/ 205 w 233"/>
                <a:gd name="T17" fmla="*/ 917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917">
                  <a:moveTo>
                    <a:pt x="205" y="917"/>
                  </a:moveTo>
                  <a:cubicBezTo>
                    <a:pt x="28" y="917"/>
                    <a:pt x="28" y="917"/>
                    <a:pt x="28" y="917"/>
                  </a:cubicBezTo>
                  <a:cubicBezTo>
                    <a:pt x="13" y="917"/>
                    <a:pt x="0" y="904"/>
                    <a:pt x="0" y="888"/>
                  </a:cubicBezTo>
                  <a:cubicBezTo>
                    <a:pt x="0" y="29"/>
                    <a:pt x="0" y="29"/>
                    <a:pt x="0" y="29"/>
                  </a:cubicBezTo>
                  <a:cubicBezTo>
                    <a:pt x="0" y="13"/>
                    <a:pt x="13" y="0"/>
                    <a:pt x="28" y="0"/>
                  </a:cubicBezTo>
                  <a:cubicBezTo>
                    <a:pt x="205" y="0"/>
                    <a:pt x="205" y="0"/>
                    <a:pt x="205" y="0"/>
                  </a:cubicBezTo>
                  <a:cubicBezTo>
                    <a:pt x="220" y="0"/>
                    <a:pt x="233" y="13"/>
                    <a:pt x="233" y="29"/>
                  </a:cubicBezTo>
                  <a:cubicBezTo>
                    <a:pt x="233" y="888"/>
                    <a:pt x="233" y="888"/>
                    <a:pt x="233" y="888"/>
                  </a:cubicBezTo>
                  <a:cubicBezTo>
                    <a:pt x="233" y="904"/>
                    <a:pt x="220" y="917"/>
                    <a:pt x="205" y="917"/>
                  </a:cubicBezTo>
                  <a:close/>
                </a:path>
              </a:pathLst>
            </a:custGeom>
            <a:grpFill/>
            <a:ln w="349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3" name="tree top"/>
            <p:cNvSpPr>
              <a:spLocks noChangeArrowheads="1"/>
            </p:cNvSpPr>
            <p:nvPr/>
          </p:nvSpPr>
          <p:spPr bwMode="auto">
            <a:xfrm>
              <a:off x="1797050" y="73025"/>
              <a:ext cx="4119563" cy="4114800"/>
            </a:xfrm>
            <a:prstGeom prst="ellipse">
              <a:avLst/>
            </a:prstGeom>
            <a:grpFill/>
            <a:ln w="349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grpSp>
        <p:nvGrpSpPr>
          <p:cNvPr id="124" name="tree lines"/>
          <p:cNvGrpSpPr/>
          <p:nvPr/>
        </p:nvGrpSpPr>
        <p:grpSpPr>
          <a:xfrm>
            <a:off x="536636" y="734344"/>
            <a:ext cx="3000949" cy="5926459"/>
            <a:chOff x="2263261" y="525658"/>
            <a:chExt cx="3000949" cy="5926459"/>
          </a:xfrm>
          <a:solidFill>
            <a:sysClr val="windowText" lastClr="000000">
              <a:lumMod val="85000"/>
              <a:lumOff val="15000"/>
            </a:sysClr>
          </a:solidFill>
        </p:grpSpPr>
        <p:sp>
          <p:nvSpPr>
            <p:cNvPr id="125" name="line"/>
            <p:cNvSpPr>
              <a:spLocks/>
            </p:cNvSpPr>
            <p:nvPr/>
          </p:nvSpPr>
          <p:spPr bwMode="auto">
            <a:xfrm>
              <a:off x="3728279" y="525658"/>
              <a:ext cx="52808" cy="5926458"/>
            </a:xfrm>
            <a:custGeom>
              <a:avLst/>
              <a:gdLst>
                <a:gd name="T0" fmla="*/ 9 w 17"/>
                <a:gd name="T1" fmla="*/ 1923 h 1923"/>
                <a:gd name="T2" fmla="*/ 0 w 17"/>
                <a:gd name="T3" fmla="*/ 1914 h 1923"/>
                <a:gd name="T4" fmla="*/ 0 w 17"/>
                <a:gd name="T5" fmla="*/ 9 h 1923"/>
                <a:gd name="T6" fmla="*/ 9 w 17"/>
                <a:gd name="T7" fmla="*/ 0 h 1923"/>
                <a:gd name="T8" fmla="*/ 17 w 17"/>
                <a:gd name="T9" fmla="*/ 9 h 1923"/>
                <a:gd name="T10" fmla="*/ 17 w 17"/>
                <a:gd name="T11" fmla="*/ 1914 h 1923"/>
                <a:gd name="T12" fmla="*/ 9 w 17"/>
                <a:gd name="T13" fmla="*/ 1923 h 1923"/>
              </a:gdLst>
              <a:ahLst/>
              <a:cxnLst>
                <a:cxn ang="0">
                  <a:pos x="T0" y="T1"/>
                </a:cxn>
                <a:cxn ang="0">
                  <a:pos x="T2" y="T3"/>
                </a:cxn>
                <a:cxn ang="0">
                  <a:pos x="T4" y="T5"/>
                </a:cxn>
                <a:cxn ang="0">
                  <a:pos x="T6" y="T7"/>
                </a:cxn>
                <a:cxn ang="0">
                  <a:pos x="T8" y="T9"/>
                </a:cxn>
                <a:cxn ang="0">
                  <a:pos x="T10" y="T11"/>
                </a:cxn>
                <a:cxn ang="0">
                  <a:pos x="T12" y="T13"/>
                </a:cxn>
              </a:cxnLst>
              <a:rect l="0" t="0" r="r" b="b"/>
              <a:pathLst>
                <a:path w="17" h="1923">
                  <a:moveTo>
                    <a:pt x="9" y="1923"/>
                  </a:moveTo>
                  <a:cubicBezTo>
                    <a:pt x="4" y="1923"/>
                    <a:pt x="0" y="1919"/>
                    <a:pt x="0" y="1914"/>
                  </a:cubicBezTo>
                  <a:cubicBezTo>
                    <a:pt x="0" y="9"/>
                    <a:pt x="0" y="9"/>
                    <a:pt x="0" y="9"/>
                  </a:cubicBezTo>
                  <a:cubicBezTo>
                    <a:pt x="0" y="4"/>
                    <a:pt x="4" y="0"/>
                    <a:pt x="9" y="0"/>
                  </a:cubicBezTo>
                  <a:cubicBezTo>
                    <a:pt x="13" y="0"/>
                    <a:pt x="17" y="4"/>
                    <a:pt x="17" y="9"/>
                  </a:cubicBezTo>
                  <a:cubicBezTo>
                    <a:pt x="17" y="1914"/>
                    <a:pt x="17" y="1914"/>
                    <a:pt x="17" y="1914"/>
                  </a:cubicBezTo>
                  <a:cubicBezTo>
                    <a:pt x="17" y="1919"/>
                    <a:pt x="13" y="1923"/>
                    <a:pt x="9" y="1923"/>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6" name="line"/>
            <p:cNvSpPr>
              <a:spLocks/>
            </p:cNvSpPr>
            <p:nvPr/>
          </p:nvSpPr>
          <p:spPr bwMode="auto">
            <a:xfrm>
              <a:off x="3820314" y="1790009"/>
              <a:ext cx="1443896" cy="4662107"/>
            </a:xfrm>
            <a:custGeom>
              <a:avLst/>
              <a:gdLst>
                <a:gd name="T0" fmla="*/ 8 w 468"/>
                <a:gd name="T1" fmla="*/ 1513 h 1513"/>
                <a:gd name="T2" fmla="*/ 0 w 468"/>
                <a:gd name="T3" fmla="*/ 1504 h 1513"/>
                <a:gd name="T4" fmla="*/ 0 w 468"/>
                <a:gd name="T5" fmla="*/ 152 h 1513"/>
                <a:gd name="T6" fmla="*/ 150 w 468"/>
                <a:gd name="T7" fmla="*/ 0 h 1513"/>
                <a:gd name="T8" fmla="*/ 460 w 468"/>
                <a:gd name="T9" fmla="*/ 0 h 1513"/>
                <a:gd name="T10" fmla="*/ 468 w 468"/>
                <a:gd name="T11" fmla="*/ 9 h 1513"/>
                <a:gd name="T12" fmla="*/ 460 w 468"/>
                <a:gd name="T13" fmla="*/ 18 h 1513"/>
                <a:gd name="T14" fmla="*/ 150 w 468"/>
                <a:gd name="T15" fmla="*/ 18 h 1513"/>
                <a:gd name="T16" fmla="*/ 17 w 468"/>
                <a:gd name="T17" fmla="*/ 152 h 1513"/>
                <a:gd name="T18" fmla="*/ 17 w 468"/>
                <a:gd name="T19" fmla="*/ 1504 h 1513"/>
                <a:gd name="T20" fmla="*/ 8 w 468"/>
                <a:gd name="T21" fmla="*/ 1513 h 1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8" h="1513">
                  <a:moveTo>
                    <a:pt x="8" y="1513"/>
                  </a:moveTo>
                  <a:cubicBezTo>
                    <a:pt x="3" y="1513"/>
                    <a:pt x="0" y="1509"/>
                    <a:pt x="0" y="1504"/>
                  </a:cubicBezTo>
                  <a:cubicBezTo>
                    <a:pt x="0" y="152"/>
                    <a:pt x="0" y="152"/>
                    <a:pt x="0" y="152"/>
                  </a:cubicBezTo>
                  <a:cubicBezTo>
                    <a:pt x="0" y="68"/>
                    <a:pt x="67" y="0"/>
                    <a:pt x="150" y="0"/>
                  </a:cubicBezTo>
                  <a:cubicBezTo>
                    <a:pt x="460" y="0"/>
                    <a:pt x="460" y="0"/>
                    <a:pt x="460" y="0"/>
                  </a:cubicBezTo>
                  <a:cubicBezTo>
                    <a:pt x="465" y="0"/>
                    <a:pt x="468" y="4"/>
                    <a:pt x="468" y="9"/>
                  </a:cubicBezTo>
                  <a:cubicBezTo>
                    <a:pt x="468" y="14"/>
                    <a:pt x="465" y="18"/>
                    <a:pt x="460" y="18"/>
                  </a:cubicBezTo>
                  <a:cubicBezTo>
                    <a:pt x="150" y="18"/>
                    <a:pt x="150" y="18"/>
                    <a:pt x="150" y="18"/>
                  </a:cubicBezTo>
                  <a:cubicBezTo>
                    <a:pt x="77" y="18"/>
                    <a:pt x="17" y="78"/>
                    <a:pt x="17" y="152"/>
                  </a:cubicBezTo>
                  <a:cubicBezTo>
                    <a:pt x="17" y="1504"/>
                    <a:pt x="17" y="1504"/>
                    <a:pt x="17" y="1504"/>
                  </a:cubicBezTo>
                  <a:cubicBezTo>
                    <a:pt x="17" y="1509"/>
                    <a:pt x="13" y="1513"/>
                    <a:pt x="8" y="1513"/>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7" name="line"/>
            <p:cNvSpPr>
              <a:spLocks/>
            </p:cNvSpPr>
            <p:nvPr/>
          </p:nvSpPr>
          <p:spPr bwMode="auto">
            <a:xfrm>
              <a:off x="2540875" y="2917063"/>
              <a:ext cx="1054632" cy="3535054"/>
            </a:xfrm>
            <a:custGeom>
              <a:avLst/>
              <a:gdLst>
                <a:gd name="T0" fmla="*/ 333 w 342"/>
                <a:gd name="T1" fmla="*/ 1147 h 1147"/>
                <a:gd name="T2" fmla="*/ 325 w 342"/>
                <a:gd name="T3" fmla="*/ 1138 h 1147"/>
                <a:gd name="T4" fmla="*/ 325 w 342"/>
                <a:gd name="T5" fmla="*/ 151 h 1147"/>
                <a:gd name="T6" fmla="*/ 191 w 342"/>
                <a:gd name="T7" fmla="*/ 17 h 1147"/>
                <a:gd name="T8" fmla="*/ 9 w 342"/>
                <a:gd name="T9" fmla="*/ 17 h 1147"/>
                <a:gd name="T10" fmla="*/ 0 w 342"/>
                <a:gd name="T11" fmla="*/ 8 h 1147"/>
                <a:gd name="T12" fmla="*/ 9 w 342"/>
                <a:gd name="T13" fmla="*/ 0 h 1147"/>
                <a:gd name="T14" fmla="*/ 191 w 342"/>
                <a:gd name="T15" fmla="*/ 0 h 1147"/>
                <a:gd name="T16" fmla="*/ 342 w 342"/>
                <a:gd name="T17" fmla="*/ 151 h 1147"/>
                <a:gd name="T18" fmla="*/ 342 w 342"/>
                <a:gd name="T19" fmla="*/ 1138 h 1147"/>
                <a:gd name="T20" fmla="*/ 333 w 342"/>
                <a:gd name="T21" fmla="*/ 1147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2" h="1147">
                  <a:moveTo>
                    <a:pt x="333" y="1147"/>
                  </a:moveTo>
                  <a:cubicBezTo>
                    <a:pt x="329" y="1147"/>
                    <a:pt x="325" y="1143"/>
                    <a:pt x="325" y="1138"/>
                  </a:cubicBezTo>
                  <a:cubicBezTo>
                    <a:pt x="325" y="151"/>
                    <a:pt x="325" y="151"/>
                    <a:pt x="325" y="151"/>
                  </a:cubicBezTo>
                  <a:cubicBezTo>
                    <a:pt x="325" y="77"/>
                    <a:pt x="265" y="17"/>
                    <a:pt x="191" y="17"/>
                  </a:cubicBezTo>
                  <a:cubicBezTo>
                    <a:pt x="9" y="17"/>
                    <a:pt x="9" y="17"/>
                    <a:pt x="9" y="17"/>
                  </a:cubicBezTo>
                  <a:cubicBezTo>
                    <a:pt x="4" y="17"/>
                    <a:pt x="0" y="13"/>
                    <a:pt x="0" y="8"/>
                  </a:cubicBezTo>
                  <a:cubicBezTo>
                    <a:pt x="0" y="4"/>
                    <a:pt x="4" y="0"/>
                    <a:pt x="9" y="0"/>
                  </a:cubicBezTo>
                  <a:cubicBezTo>
                    <a:pt x="191" y="0"/>
                    <a:pt x="191" y="0"/>
                    <a:pt x="191" y="0"/>
                  </a:cubicBezTo>
                  <a:cubicBezTo>
                    <a:pt x="274" y="0"/>
                    <a:pt x="342" y="67"/>
                    <a:pt x="342" y="151"/>
                  </a:cubicBezTo>
                  <a:cubicBezTo>
                    <a:pt x="342" y="1138"/>
                    <a:pt x="342" y="1138"/>
                    <a:pt x="342" y="1138"/>
                  </a:cubicBezTo>
                  <a:cubicBezTo>
                    <a:pt x="342" y="1143"/>
                    <a:pt x="338" y="1147"/>
                    <a:pt x="333" y="1147"/>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8" name="line"/>
            <p:cNvSpPr>
              <a:spLocks/>
            </p:cNvSpPr>
            <p:nvPr/>
          </p:nvSpPr>
          <p:spPr bwMode="auto">
            <a:xfrm>
              <a:off x="3907823" y="2642466"/>
              <a:ext cx="1228141" cy="3809651"/>
            </a:xfrm>
            <a:custGeom>
              <a:avLst/>
              <a:gdLst>
                <a:gd name="T0" fmla="*/ 9 w 398"/>
                <a:gd name="T1" fmla="*/ 1236 h 1236"/>
                <a:gd name="T2" fmla="*/ 0 w 398"/>
                <a:gd name="T3" fmla="*/ 1227 h 1236"/>
                <a:gd name="T4" fmla="*/ 0 w 398"/>
                <a:gd name="T5" fmla="*/ 151 h 1236"/>
                <a:gd name="T6" fmla="*/ 9 w 398"/>
                <a:gd name="T7" fmla="*/ 143 h 1236"/>
                <a:gd name="T8" fmla="*/ 142 w 398"/>
                <a:gd name="T9" fmla="*/ 9 h 1236"/>
                <a:gd name="T10" fmla="*/ 151 w 398"/>
                <a:gd name="T11" fmla="*/ 0 h 1236"/>
                <a:gd name="T12" fmla="*/ 389 w 398"/>
                <a:gd name="T13" fmla="*/ 0 h 1236"/>
                <a:gd name="T14" fmla="*/ 398 w 398"/>
                <a:gd name="T15" fmla="*/ 9 h 1236"/>
                <a:gd name="T16" fmla="*/ 389 w 398"/>
                <a:gd name="T17" fmla="*/ 18 h 1236"/>
                <a:gd name="T18" fmla="*/ 159 w 398"/>
                <a:gd name="T19" fmla="*/ 18 h 1236"/>
                <a:gd name="T20" fmla="*/ 18 w 398"/>
                <a:gd name="T21" fmla="*/ 160 h 1236"/>
                <a:gd name="T22" fmla="*/ 18 w 398"/>
                <a:gd name="T23" fmla="*/ 1227 h 1236"/>
                <a:gd name="T24" fmla="*/ 9 w 398"/>
                <a:gd name="T25" fmla="*/ 123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8" h="1236">
                  <a:moveTo>
                    <a:pt x="9" y="1236"/>
                  </a:moveTo>
                  <a:cubicBezTo>
                    <a:pt x="4" y="1236"/>
                    <a:pt x="0" y="1232"/>
                    <a:pt x="0" y="1227"/>
                  </a:cubicBezTo>
                  <a:cubicBezTo>
                    <a:pt x="0" y="151"/>
                    <a:pt x="0" y="151"/>
                    <a:pt x="0" y="151"/>
                  </a:cubicBezTo>
                  <a:cubicBezTo>
                    <a:pt x="0" y="146"/>
                    <a:pt x="4" y="143"/>
                    <a:pt x="9" y="143"/>
                  </a:cubicBezTo>
                  <a:cubicBezTo>
                    <a:pt x="83" y="143"/>
                    <a:pt x="142" y="83"/>
                    <a:pt x="142" y="9"/>
                  </a:cubicBezTo>
                  <a:cubicBezTo>
                    <a:pt x="142" y="4"/>
                    <a:pt x="146" y="0"/>
                    <a:pt x="151" y="0"/>
                  </a:cubicBezTo>
                  <a:cubicBezTo>
                    <a:pt x="389" y="0"/>
                    <a:pt x="389" y="0"/>
                    <a:pt x="389" y="0"/>
                  </a:cubicBezTo>
                  <a:cubicBezTo>
                    <a:pt x="394" y="0"/>
                    <a:pt x="398" y="4"/>
                    <a:pt x="398" y="9"/>
                  </a:cubicBezTo>
                  <a:cubicBezTo>
                    <a:pt x="398" y="14"/>
                    <a:pt x="394" y="18"/>
                    <a:pt x="389" y="18"/>
                  </a:cubicBezTo>
                  <a:cubicBezTo>
                    <a:pt x="159" y="18"/>
                    <a:pt x="159" y="18"/>
                    <a:pt x="159" y="18"/>
                  </a:cubicBezTo>
                  <a:cubicBezTo>
                    <a:pt x="155" y="94"/>
                    <a:pt x="94" y="155"/>
                    <a:pt x="18" y="160"/>
                  </a:cubicBezTo>
                  <a:cubicBezTo>
                    <a:pt x="18" y="1227"/>
                    <a:pt x="18" y="1227"/>
                    <a:pt x="18" y="1227"/>
                  </a:cubicBezTo>
                  <a:cubicBezTo>
                    <a:pt x="18" y="1232"/>
                    <a:pt x="14" y="1236"/>
                    <a:pt x="9" y="1236"/>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29" name="line"/>
            <p:cNvSpPr>
              <a:spLocks/>
            </p:cNvSpPr>
            <p:nvPr/>
          </p:nvSpPr>
          <p:spPr bwMode="auto">
            <a:xfrm>
              <a:off x="2263261" y="1710045"/>
              <a:ext cx="1428808" cy="4742072"/>
            </a:xfrm>
            <a:custGeom>
              <a:avLst/>
              <a:gdLst>
                <a:gd name="T0" fmla="*/ 454 w 463"/>
                <a:gd name="T1" fmla="*/ 1539 h 1539"/>
                <a:gd name="T2" fmla="*/ 445 w 463"/>
                <a:gd name="T3" fmla="*/ 1530 h 1539"/>
                <a:gd name="T4" fmla="*/ 445 w 463"/>
                <a:gd name="T5" fmla="*/ 159 h 1539"/>
                <a:gd name="T6" fmla="*/ 303 w 463"/>
                <a:gd name="T7" fmla="*/ 18 h 1539"/>
                <a:gd name="T8" fmla="*/ 9 w 463"/>
                <a:gd name="T9" fmla="*/ 18 h 1539"/>
                <a:gd name="T10" fmla="*/ 0 w 463"/>
                <a:gd name="T11" fmla="*/ 9 h 1539"/>
                <a:gd name="T12" fmla="*/ 9 w 463"/>
                <a:gd name="T13" fmla="*/ 0 h 1539"/>
                <a:gd name="T14" fmla="*/ 312 w 463"/>
                <a:gd name="T15" fmla="*/ 0 h 1539"/>
                <a:gd name="T16" fmla="*/ 320 w 463"/>
                <a:gd name="T17" fmla="*/ 9 h 1539"/>
                <a:gd name="T18" fmla="*/ 454 w 463"/>
                <a:gd name="T19" fmla="*/ 142 h 1539"/>
                <a:gd name="T20" fmla="*/ 463 w 463"/>
                <a:gd name="T21" fmla="*/ 151 h 1539"/>
                <a:gd name="T22" fmla="*/ 463 w 463"/>
                <a:gd name="T23" fmla="*/ 1530 h 1539"/>
                <a:gd name="T24" fmla="*/ 454 w 463"/>
                <a:gd name="T25" fmla="*/ 1539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3" h="1539">
                  <a:moveTo>
                    <a:pt x="454" y="1539"/>
                  </a:moveTo>
                  <a:cubicBezTo>
                    <a:pt x="449" y="1539"/>
                    <a:pt x="445" y="1535"/>
                    <a:pt x="445" y="1530"/>
                  </a:cubicBezTo>
                  <a:cubicBezTo>
                    <a:pt x="445" y="159"/>
                    <a:pt x="445" y="159"/>
                    <a:pt x="445" y="159"/>
                  </a:cubicBezTo>
                  <a:cubicBezTo>
                    <a:pt x="369" y="155"/>
                    <a:pt x="308" y="94"/>
                    <a:pt x="303" y="18"/>
                  </a:cubicBezTo>
                  <a:cubicBezTo>
                    <a:pt x="9" y="18"/>
                    <a:pt x="9" y="18"/>
                    <a:pt x="9" y="18"/>
                  </a:cubicBezTo>
                  <a:cubicBezTo>
                    <a:pt x="4" y="18"/>
                    <a:pt x="0" y="14"/>
                    <a:pt x="0" y="9"/>
                  </a:cubicBezTo>
                  <a:cubicBezTo>
                    <a:pt x="0" y="4"/>
                    <a:pt x="4" y="0"/>
                    <a:pt x="9" y="0"/>
                  </a:cubicBezTo>
                  <a:cubicBezTo>
                    <a:pt x="312" y="0"/>
                    <a:pt x="312" y="0"/>
                    <a:pt x="312" y="0"/>
                  </a:cubicBezTo>
                  <a:cubicBezTo>
                    <a:pt x="317" y="0"/>
                    <a:pt x="320" y="4"/>
                    <a:pt x="320" y="9"/>
                  </a:cubicBezTo>
                  <a:cubicBezTo>
                    <a:pt x="320" y="83"/>
                    <a:pt x="380" y="142"/>
                    <a:pt x="454" y="142"/>
                  </a:cubicBezTo>
                  <a:cubicBezTo>
                    <a:pt x="459" y="142"/>
                    <a:pt x="463" y="146"/>
                    <a:pt x="463" y="151"/>
                  </a:cubicBezTo>
                  <a:cubicBezTo>
                    <a:pt x="463" y="1530"/>
                    <a:pt x="463" y="1530"/>
                    <a:pt x="463" y="1530"/>
                  </a:cubicBezTo>
                  <a:cubicBezTo>
                    <a:pt x="463" y="1535"/>
                    <a:pt x="459" y="1539"/>
                    <a:pt x="454" y="1539"/>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0" name="line"/>
            <p:cNvSpPr>
              <a:spLocks/>
            </p:cNvSpPr>
            <p:nvPr/>
          </p:nvSpPr>
          <p:spPr bwMode="auto">
            <a:xfrm>
              <a:off x="3830875" y="2337694"/>
              <a:ext cx="505439" cy="502422"/>
            </a:xfrm>
            <a:custGeom>
              <a:avLst/>
              <a:gdLst>
                <a:gd name="T0" fmla="*/ 9 w 164"/>
                <a:gd name="T1" fmla="*/ 163 h 163"/>
                <a:gd name="T2" fmla="*/ 0 w 164"/>
                <a:gd name="T3" fmla="*/ 155 h 163"/>
                <a:gd name="T4" fmla="*/ 9 w 164"/>
                <a:gd name="T5" fmla="*/ 146 h 163"/>
                <a:gd name="T6" fmla="*/ 146 w 164"/>
                <a:gd name="T7" fmla="*/ 8 h 163"/>
                <a:gd name="T8" fmla="*/ 155 w 164"/>
                <a:gd name="T9" fmla="*/ 0 h 163"/>
                <a:gd name="T10" fmla="*/ 164 w 164"/>
                <a:gd name="T11" fmla="*/ 8 h 163"/>
                <a:gd name="T12" fmla="*/ 9 w 164"/>
                <a:gd name="T13" fmla="*/ 163 h 163"/>
              </a:gdLst>
              <a:ahLst/>
              <a:cxnLst>
                <a:cxn ang="0">
                  <a:pos x="T0" y="T1"/>
                </a:cxn>
                <a:cxn ang="0">
                  <a:pos x="T2" y="T3"/>
                </a:cxn>
                <a:cxn ang="0">
                  <a:pos x="T4" y="T5"/>
                </a:cxn>
                <a:cxn ang="0">
                  <a:pos x="T6" y="T7"/>
                </a:cxn>
                <a:cxn ang="0">
                  <a:pos x="T8" y="T9"/>
                </a:cxn>
                <a:cxn ang="0">
                  <a:pos x="T10" y="T11"/>
                </a:cxn>
                <a:cxn ang="0">
                  <a:pos x="T12" y="T13"/>
                </a:cxn>
              </a:cxnLst>
              <a:rect l="0" t="0" r="r" b="b"/>
              <a:pathLst>
                <a:path w="164" h="163">
                  <a:moveTo>
                    <a:pt x="9" y="163"/>
                  </a:moveTo>
                  <a:cubicBezTo>
                    <a:pt x="4" y="163"/>
                    <a:pt x="0" y="159"/>
                    <a:pt x="0" y="155"/>
                  </a:cubicBezTo>
                  <a:cubicBezTo>
                    <a:pt x="0" y="150"/>
                    <a:pt x="4" y="146"/>
                    <a:pt x="9" y="146"/>
                  </a:cubicBezTo>
                  <a:cubicBezTo>
                    <a:pt x="85" y="146"/>
                    <a:pt x="146" y="84"/>
                    <a:pt x="146" y="8"/>
                  </a:cubicBezTo>
                  <a:cubicBezTo>
                    <a:pt x="146" y="4"/>
                    <a:pt x="150" y="0"/>
                    <a:pt x="155" y="0"/>
                  </a:cubicBezTo>
                  <a:cubicBezTo>
                    <a:pt x="160" y="0"/>
                    <a:pt x="164" y="4"/>
                    <a:pt x="164" y="8"/>
                  </a:cubicBezTo>
                  <a:cubicBezTo>
                    <a:pt x="164" y="94"/>
                    <a:pt x="94" y="163"/>
                    <a:pt x="9" y="163"/>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1" name="line"/>
            <p:cNvSpPr>
              <a:spLocks/>
            </p:cNvSpPr>
            <p:nvPr/>
          </p:nvSpPr>
          <p:spPr bwMode="auto">
            <a:xfrm>
              <a:off x="3925928" y="3371203"/>
              <a:ext cx="706106" cy="440562"/>
            </a:xfrm>
            <a:custGeom>
              <a:avLst/>
              <a:gdLst>
                <a:gd name="T0" fmla="*/ 56 w 229"/>
                <a:gd name="T1" fmla="*/ 143 h 143"/>
                <a:gd name="T2" fmla="*/ 8 w 229"/>
                <a:gd name="T3" fmla="*/ 136 h 143"/>
                <a:gd name="T4" fmla="*/ 2 w 229"/>
                <a:gd name="T5" fmla="*/ 125 h 143"/>
                <a:gd name="T6" fmla="*/ 12 w 229"/>
                <a:gd name="T7" fmla="*/ 119 h 143"/>
                <a:gd name="T8" fmla="*/ 211 w 229"/>
                <a:gd name="T9" fmla="*/ 8 h 143"/>
                <a:gd name="T10" fmla="*/ 222 w 229"/>
                <a:gd name="T11" fmla="*/ 2 h 143"/>
                <a:gd name="T12" fmla="*/ 228 w 229"/>
                <a:gd name="T13" fmla="*/ 12 h 143"/>
                <a:gd name="T14" fmla="*/ 56 w 229"/>
                <a:gd name="T15" fmla="*/ 143 h 1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43">
                  <a:moveTo>
                    <a:pt x="56" y="143"/>
                  </a:moveTo>
                  <a:cubicBezTo>
                    <a:pt x="40" y="143"/>
                    <a:pt x="24" y="140"/>
                    <a:pt x="8" y="136"/>
                  </a:cubicBezTo>
                  <a:cubicBezTo>
                    <a:pt x="3" y="135"/>
                    <a:pt x="0" y="130"/>
                    <a:pt x="2" y="125"/>
                  </a:cubicBezTo>
                  <a:cubicBezTo>
                    <a:pt x="3" y="121"/>
                    <a:pt x="8" y="118"/>
                    <a:pt x="12" y="119"/>
                  </a:cubicBezTo>
                  <a:cubicBezTo>
                    <a:pt x="98" y="143"/>
                    <a:pt x="187" y="93"/>
                    <a:pt x="211" y="8"/>
                  </a:cubicBezTo>
                  <a:cubicBezTo>
                    <a:pt x="212" y="3"/>
                    <a:pt x="217" y="0"/>
                    <a:pt x="222" y="2"/>
                  </a:cubicBezTo>
                  <a:cubicBezTo>
                    <a:pt x="226" y="3"/>
                    <a:pt x="229" y="8"/>
                    <a:pt x="228" y="12"/>
                  </a:cubicBezTo>
                  <a:cubicBezTo>
                    <a:pt x="205" y="91"/>
                    <a:pt x="134" y="143"/>
                    <a:pt x="56" y="143"/>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2" name="line"/>
            <p:cNvSpPr>
              <a:spLocks/>
            </p:cNvSpPr>
            <p:nvPr/>
          </p:nvSpPr>
          <p:spPr bwMode="auto">
            <a:xfrm>
              <a:off x="3034243" y="1160851"/>
              <a:ext cx="734773" cy="455649"/>
            </a:xfrm>
            <a:custGeom>
              <a:avLst/>
              <a:gdLst>
                <a:gd name="T0" fmla="*/ 180 w 238"/>
                <a:gd name="T1" fmla="*/ 147 h 148"/>
                <a:gd name="T2" fmla="*/ 1 w 238"/>
                <a:gd name="T3" fmla="*/ 12 h 148"/>
                <a:gd name="T4" fmla="*/ 7 w 238"/>
                <a:gd name="T5" fmla="*/ 1 h 148"/>
                <a:gd name="T6" fmla="*/ 18 w 238"/>
                <a:gd name="T7" fmla="*/ 7 h 148"/>
                <a:gd name="T8" fmla="*/ 226 w 238"/>
                <a:gd name="T9" fmla="*/ 123 h 148"/>
                <a:gd name="T10" fmla="*/ 237 w 238"/>
                <a:gd name="T11" fmla="*/ 129 h 148"/>
                <a:gd name="T12" fmla="*/ 231 w 238"/>
                <a:gd name="T13" fmla="*/ 139 h 148"/>
                <a:gd name="T14" fmla="*/ 180 w 238"/>
                <a:gd name="T15" fmla="*/ 147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8" h="148">
                  <a:moveTo>
                    <a:pt x="180" y="147"/>
                  </a:moveTo>
                  <a:cubicBezTo>
                    <a:pt x="99" y="147"/>
                    <a:pt x="25" y="93"/>
                    <a:pt x="1" y="12"/>
                  </a:cubicBezTo>
                  <a:cubicBezTo>
                    <a:pt x="0" y="7"/>
                    <a:pt x="3" y="2"/>
                    <a:pt x="7" y="1"/>
                  </a:cubicBezTo>
                  <a:cubicBezTo>
                    <a:pt x="12" y="0"/>
                    <a:pt x="17" y="2"/>
                    <a:pt x="18" y="7"/>
                  </a:cubicBezTo>
                  <a:cubicBezTo>
                    <a:pt x="43" y="96"/>
                    <a:pt x="137" y="148"/>
                    <a:pt x="226" y="123"/>
                  </a:cubicBezTo>
                  <a:cubicBezTo>
                    <a:pt x="231" y="122"/>
                    <a:pt x="235" y="124"/>
                    <a:pt x="237" y="129"/>
                  </a:cubicBezTo>
                  <a:cubicBezTo>
                    <a:pt x="238" y="133"/>
                    <a:pt x="235" y="138"/>
                    <a:pt x="231" y="139"/>
                  </a:cubicBezTo>
                  <a:cubicBezTo>
                    <a:pt x="214" y="144"/>
                    <a:pt x="197" y="147"/>
                    <a:pt x="180" y="147"/>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3" name="line"/>
            <p:cNvSpPr>
              <a:spLocks/>
            </p:cNvSpPr>
            <p:nvPr/>
          </p:nvSpPr>
          <p:spPr bwMode="auto">
            <a:xfrm>
              <a:off x="3111191" y="2411623"/>
              <a:ext cx="580878" cy="478281"/>
            </a:xfrm>
            <a:custGeom>
              <a:avLst/>
              <a:gdLst>
                <a:gd name="T0" fmla="*/ 178 w 188"/>
                <a:gd name="T1" fmla="*/ 155 h 155"/>
                <a:gd name="T2" fmla="*/ 170 w 188"/>
                <a:gd name="T3" fmla="*/ 148 h 155"/>
                <a:gd name="T4" fmla="*/ 11 w 188"/>
                <a:gd name="T5" fmla="*/ 30 h 155"/>
                <a:gd name="T6" fmla="*/ 1 w 188"/>
                <a:gd name="T7" fmla="*/ 23 h 155"/>
                <a:gd name="T8" fmla="*/ 8 w 188"/>
                <a:gd name="T9" fmla="*/ 13 h 155"/>
                <a:gd name="T10" fmla="*/ 187 w 188"/>
                <a:gd name="T11" fmla="*/ 145 h 155"/>
                <a:gd name="T12" fmla="*/ 180 w 188"/>
                <a:gd name="T13" fmla="*/ 155 h 155"/>
                <a:gd name="T14" fmla="*/ 178 w 188"/>
                <a:gd name="T15" fmla="*/ 155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8" h="155">
                  <a:moveTo>
                    <a:pt x="178" y="155"/>
                  </a:moveTo>
                  <a:cubicBezTo>
                    <a:pt x="174" y="155"/>
                    <a:pt x="170" y="152"/>
                    <a:pt x="170" y="148"/>
                  </a:cubicBezTo>
                  <a:cubicBezTo>
                    <a:pt x="158" y="72"/>
                    <a:pt x="87" y="19"/>
                    <a:pt x="11" y="30"/>
                  </a:cubicBezTo>
                  <a:cubicBezTo>
                    <a:pt x="6" y="31"/>
                    <a:pt x="2" y="28"/>
                    <a:pt x="1" y="23"/>
                  </a:cubicBezTo>
                  <a:cubicBezTo>
                    <a:pt x="0" y="18"/>
                    <a:pt x="4" y="14"/>
                    <a:pt x="8" y="13"/>
                  </a:cubicBezTo>
                  <a:cubicBezTo>
                    <a:pt x="94" y="0"/>
                    <a:pt x="174" y="60"/>
                    <a:pt x="187" y="145"/>
                  </a:cubicBezTo>
                  <a:cubicBezTo>
                    <a:pt x="188" y="150"/>
                    <a:pt x="184" y="154"/>
                    <a:pt x="180" y="155"/>
                  </a:cubicBezTo>
                  <a:cubicBezTo>
                    <a:pt x="179" y="155"/>
                    <a:pt x="179" y="155"/>
                    <a:pt x="178" y="155"/>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4" name="line"/>
            <p:cNvSpPr>
              <a:spLocks/>
            </p:cNvSpPr>
            <p:nvPr/>
          </p:nvSpPr>
          <p:spPr bwMode="auto">
            <a:xfrm>
              <a:off x="3730024" y="1178957"/>
              <a:ext cx="980702" cy="315334"/>
            </a:xfrm>
            <a:custGeom>
              <a:avLst/>
              <a:gdLst>
                <a:gd name="T0" fmla="*/ 139 w 318"/>
                <a:gd name="T1" fmla="*/ 102 h 102"/>
                <a:gd name="T2" fmla="*/ 4 w 318"/>
                <a:gd name="T3" fmla="*/ 55 h 102"/>
                <a:gd name="T4" fmla="*/ 3 w 318"/>
                <a:gd name="T5" fmla="*/ 43 h 102"/>
                <a:gd name="T6" fmla="*/ 15 w 318"/>
                <a:gd name="T7" fmla="*/ 42 h 102"/>
                <a:gd name="T8" fmla="*/ 166 w 318"/>
                <a:gd name="T9" fmla="*/ 83 h 102"/>
                <a:gd name="T10" fmla="*/ 302 w 318"/>
                <a:gd name="T11" fmla="*/ 5 h 102"/>
                <a:gd name="T12" fmla="*/ 314 w 318"/>
                <a:gd name="T13" fmla="*/ 3 h 102"/>
                <a:gd name="T14" fmla="*/ 315 w 318"/>
                <a:gd name="T15" fmla="*/ 15 h 102"/>
                <a:gd name="T16" fmla="*/ 168 w 318"/>
                <a:gd name="T17" fmla="*/ 100 h 102"/>
                <a:gd name="T18" fmla="*/ 139 w 318"/>
                <a:gd name="T1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102">
                  <a:moveTo>
                    <a:pt x="139" y="102"/>
                  </a:moveTo>
                  <a:cubicBezTo>
                    <a:pt x="90" y="102"/>
                    <a:pt x="43" y="86"/>
                    <a:pt x="4" y="55"/>
                  </a:cubicBezTo>
                  <a:cubicBezTo>
                    <a:pt x="0" y="53"/>
                    <a:pt x="0" y="47"/>
                    <a:pt x="3" y="43"/>
                  </a:cubicBezTo>
                  <a:cubicBezTo>
                    <a:pt x="5" y="40"/>
                    <a:pt x="11" y="39"/>
                    <a:pt x="15" y="42"/>
                  </a:cubicBezTo>
                  <a:cubicBezTo>
                    <a:pt x="58" y="75"/>
                    <a:pt x="112" y="90"/>
                    <a:pt x="166" y="83"/>
                  </a:cubicBezTo>
                  <a:cubicBezTo>
                    <a:pt x="220" y="76"/>
                    <a:pt x="268" y="48"/>
                    <a:pt x="302" y="5"/>
                  </a:cubicBezTo>
                  <a:cubicBezTo>
                    <a:pt x="305" y="1"/>
                    <a:pt x="310" y="0"/>
                    <a:pt x="314" y="3"/>
                  </a:cubicBezTo>
                  <a:cubicBezTo>
                    <a:pt x="317" y="6"/>
                    <a:pt x="318" y="11"/>
                    <a:pt x="315" y="15"/>
                  </a:cubicBezTo>
                  <a:cubicBezTo>
                    <a:pt x="279" y="62"/>
                    <a:pt x="227" y="92"/>
                    <a:pt x="168" y="100"/>
                  </a:cubicBezTo>
                  <a:cubicBezTo>
                    <a:pt x="158" y="101"/>
                    <a:pt x="149" y="102"/>
                    <a:pt x="139" y="102"/>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5" name="line"/>
            <p:cNvSpPr>
              <a:spLocks/>
            </p:cNvSpPr>
            <p:nvPr/>
          </p:nvSpPr>
          <p:spPr bwMode="auto">
            <a:xfrm>
              <a:off x="3081016" y="3188642"/>
              <a:ext cx="496387" cy="354562"/>
            </a:xfrm>
            <a:custGeom>
              <a:avLst/>
              <a:gdLst>
                <a:gd name="T0" fmla="*/ 9 w 161"/>
                <a:gd name="T1" fmla="*/ 115 h 115"/>
                <a:gd name="T2" fmla="*/ 7 w 161"/>
                <a:gd name="T3" fmla="*/ 115 h 115"/>
                <a:gd name="T4" fmla="*/ 1 w 161"/>
                <a:gd name="T5" fmla="*/ 104 h 115"/>
                <a:gd name="T6" fmla="*/ 154 w 161"/>
                <a:gd name="T7" fmla="*/ 18 h 115"/>
                <a:gd name="T8" fmla="*/ 160 w 161"/>
                <a:gd name="T9" fmla="*/ 29 h 115"/>
                <a:gd name="T10" fmla="*/ 149 w 161"/>
                <a:gd name="T11" fmla="*/ 35 h 115"/>
                <a:gd name="T12" fmla="*/ 68 w 161"/>
                <a:gd name="T13" fmla="*/ 45 h 115"/>
                <a:gd name="T14" fmla="*/ 18 w 161"/>
                <a:gd name="T15" fmla="*/ 109 h 115"/>
                <a:gd name="T16" fmla="*/ 9 w 161"/>
                <a:gd name="T1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115">
                  <a:moveTo>
                    <a:pt x="9" y="115"/>
                  </a:moveTo>
                  <a:cubicBezTo>
                    <a:pt x="9" y="115"/>
                    <a:pt x="8" y="115"/>
                    <a:pt x="7" y="115"/>
                  </a:cubicBezTo>
                  <a:cubicBezTo>
                    <a:pt x="2" y="114"/>
                    <a:pt x="0" y="109"/>
                    <a:pt x="1" y="104"/>
                  </a:cubicBezTo>
                  <a:cubicBezTo>
                    <a:pt x="20" y="38"/>
                    <a:pt x="88" y="0"/>
                    <a:pt x="154" y="18"/>
                  </a:cubicBezTo>
                  <a:cubicBezTo>
                    <a:pt x="159" y="20"/>
                    <a:pt x="161" y="24"/>
                    <a:pt x="160" y="29"/>
                  </a:cubicBezTo>
                  <a:cubicBezTo>
                    <a:pt x="159" y="33"/>
                    <a:pt x="154" y="36"/>
                    <a:pt x="149" y="35"/>
                  </a:cubicBezTo>
                  <a:cubicBezTo>
                    <a:pt x="122" y="27"/>
                    <a:pt x="93" y="31"/>
                    <a:pt x="68" y="45"/>
                  </a:cubicBezTo>
                  <a:cubicBezTo>
                    <a:pt x="43" y="59"/>
                    <a:pt x="25" y="81"/>
                    <a:pt x="18" y="109"/>
                  </a:cubicBezTo>
                  <a:cubicBezTo>
                    <a:pt x="17" y="113"/>
                    <a:pt x="13" y="115"/>
                    <a:pt x="9" y="115"/>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sp>
        <p:nvSpPr>
          <p:cNvPr id="136" name="circle"/>
          <p:cNvSpPr>
            <a:spLocks noChangeArrowheads="1"/>
          </p:cNvSpPr>
          <p:nvPr/>
        </p:nvSpPr>
        <p:spPr bwMode="auto">
          <a:xfrm>
            <a:off x="1558075" y="417502"/>
            <a:ext cx="924878" cy="924878"/>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7" name="circle"/>
          <p:cNvSpPr>
            <a:spLocks noChangeArrowheads="1"/>
          </p:cNvSpPr>
          <p:nvPr/>
        </p:nvSpPr>
        <p:spPr bwMode="auto">
          <a:xfrm>
            <a:off x="2988391" y="1606414"/>
            <a:ext cx="840387" cy="838877"/>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8" name="circle"/>
          <p:cNvSpPr>
            <a:spLocks noChangeArrowheads="1"/>
          </p:cNvSpPr>
          <p:nvPr/>
        </p:nvSpPr>
        <p:spPr bwMode="auto">
          <a:xfrm>
            <a:off x="236390" y="1490239"/>
            <a:ext cx="911299" cy="911299"/>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39" name="circle"/>
          <p:cNvSpPr>
            <a:spLocks noChangeArrowheads="1"/>
          </p:cNvSpPr>
          <p:nvPr/>
        </p:nvSpPr>
        <p:spPr bwMode="auto">
          <a:xfrm>
            <a:off x="3041198" y="2540345"/>
            <a:ext cx="663860" cy="662352"/>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0" name="circle"/>
          <p:cNvSpPr>
            <a:spLocks noChangeArrowheads="1"/>
          </p:cNvSpPr>
          <p:nvPr/>
        </p:nvSpPr>
        <p:spPr bwMode="auto">
          <a:xfrm>
            <a:off x="495899" y="2820977"/>
            <a:ext cx="663860" cy="665369"/>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1" name="circle"/>
          <p:cNvSpPr>
            <a:spLocks noChangeArrowheads="1"/>
          </p:cNvSpPr>
          <p:nvPr/>
        </p:nvSpPr>
        <p:spPr bwMode="auto">
          <a:xfrm>
            <a:off x="2300391" y="2152590"/>
            <a:ext cx="602001" cy="600491"/>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2" name="circle"/>
          <p:cNvSpPr>
            <a:spLocks noChangeArrowheads="1"/>
          </p:cNvSpPr>
          <p:nvPr/>
        </p:nvSpPr>
        <p:spPr bwMode="auto">
          <a:xfrm>
            <a:off x="2562917" y="3160450"/>
            <a:ext cx="639720" cy="641229"/>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3" name="circle"/>
          <p:cNvSpPr>
            <a:spLocks noChangeArrowheads="1"/>
          </p:cNvSpPr>
          <p:nvPr/>
        </p:nvSpPr>
        <p:spPr bwMode="auto">
          <a:xfrm>
            <a:off x="962110" y="2226520"/>
            <a:ext cx="694035" cy="695545"/>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4" name="circle"/>
          <p:cNvSpPr>
            <a:spLocks noChangeArrowheads="1"/>
          </p:cNvSpPr>
          <p:nvPr/>
        </p:nvSpPr>
        <p:spPr bwMode="auto">
          <a:xfrm>
            <a:off x="847443" y="849010"/>
            <a:ext cx="675930" cy="674422"/>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5" name="circle"/>
          <p:cNvSpPr>
            <a:spLocks noChangeArrowheads="1"/>
          </p:cNvSpPr>
          <p:nvPr/>
        </p:nvSpPr>
        <p:spPr bwMode="auto">
          <a:xfrm>
            <a:off x="2552592" y="781116"/>
            <a:ext cx="820772" cy="819264"/>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46" name="circle"/>
          <p:cNvSpPr>
            <a:spLocks noChangeArrowheads="1"/>
          </p:cNvSpPr>
          <p:nvPr/>
        </p:nvSpPr>
        <p:spPr bwMode="auto">
          <a:xfrm>
            <a:off x="1070742" y="3356590"/>
            <a:ext cx="564281" cy="564281"/>
          </a:xfrm>
          <a:prstGeom prst="ellipse">
            <a:avLst/>
          </a:prstGeom>
          <a:solidFill>
            <a:srgbClr val="000000">
              <a:lumMod val="85000"/>
              <a:lumOff val="1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nvGrpSpPr>
          <p:cNvPr id="147" name="people"/>
          <p:cNvGrpSpPr/>
          <p:nvPr/>
        </p:nvGrpSpPr>
        <p:grpSpPr>
          <a:xfrm>
            <a:off x="3084952" y="1776906"/>
            <a:ext cx="647265" cy="434526"/>
            <a:chOff x="4811577" y="1568220"/>
            <a:chExt cx="647265" cy="434526"/>
          </a:xfrm>
        </p:grpSpPr>
        <p:sp>
          <p:nvSpPr>
            <p:cNvPr id="148" name="Freeform 29"/>
            <p:cNvSpPr>
              <a:spLocks/>
            </p:cNvSpPr>
            <p:nvPr/>
          </p:nvSpPr>
          <p:spPr bwMode="auto">
            <a:xfrm>
              <a:off x="4811577" y="1568220"/>
              <a:ext cx="478281" cy="434526"/>
            </a:xfrm>
            <a:custGeom>
              <a:avLst/>
              <a:gdLst>
                <a:gd name="T0" fmla="*/ 154 w 155"/>
                <a:gd name="T1" fmla="*/ 136 h 141"/>
                <a:gd name="T2" fmla="*/ 102 w 155"/>
                <a:gd name="T3" fmla="*/ 94 h 141"/>
                <a:gd name="T4" fmla="*/ 91 w 155"/>
                <a:gd name="T5" fmla="*/ 95 h 141"/>
                <a:gd name="T6" fmla="*/ 91 w 155"/>
                <a:gd name="T7" fmla="*/ 92 h 141"/>
                <a:gd name="T8" fmla="*/ 114 w 155"/>
                <a:gd name="T9" fmla="*/ 48 h 141"/>
                <a:gd name="T10" fmla="*/ 77 w 155"/>
                <a:gd name="T11" fmla="*/ 0 h 141"/>
                <a:gd name="T12" fmla="*/ 41 w 155"/>
                <a:gd name="T13" fmla="*/ 48 h 141"/>
                <a:gd name="T14" fmla="*/ 64 w 155"/>
                <a:gd name="T15" fmla="*/ 92 h 141"/>
                <a:gd name="T16" fmla="*/ 64 w 155"/>
                <a:gd name="T17" fmla="*/ 95 h 141"/>
                <a:gd name="T18" fmla="*/ 53 w 155"/>
                <a:gd name="T19" fmla="*/ 94 h 141"/>
                <a:gd name="T20" fmla="*/ 1 w 155"/>
                <a:gd name="T21" fmla="*/ 136 h 141"/>
                <a:gd name="T22" fmla="*/ 1 w 155"/>
                <a:gd name="T23" fmla="*/ 139 h 141"/>
                <a:gd name="T24" fmla="*/ 4 w 155"/>
                <a:gd name="T25" fmla="*/ 141 h 141"/>
                <a:gd name="T26" fmla="*/ 151 w 155"/>
                <a:gd name="T27" fmla="*/ 141 h 141"/>
                <a:gd name="T28" fmla="*/ 154 w 155"/>
                <a:gd name="T29" fmla="*/ 139 h 141"/>
                <a:gd name="T30" fmla="*/ 154 w 155"/>
                <a:gd name="T31" fmla="*/ 13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5" h="141">
                  <a:moveTo>
                    <a:pt x="154" y="136"/>
                  </a:moveTo>
                  <a:cubicBezTo>
                    <a:pt x="145" y="115"/>
                    <a:pt x="133" y="95"/>
                    <a:pt x="102" y="94"/>
                  </a:cubicBezTo>
                  <a:cubicBezTo>
                    <a:pt x="97" y="93"/>
                    <a:pt x="94" y="94"/>
                    <a:pt x="91" y="95"/>
                  </a:cubicBezTo>
                  <a:cubicBezTo>
                    <a:pt x="91" y="92"/>
                    <a:pt x="91" y="92"/>
                    <a:pt x="91" y="92"/>
                  </a:cubicBezTo>
                  <a:cubicBezTo>
                    <a:pt x="104" y="85"/>
                    <a:pt x="114" y="68"/>
                    <a:pt x="114" y="48"/>
                  </a:cubicBezTo>
                  <a:cubicBezTo>
                    <a:pt x="114" y="21"/>
                    <a:pt x="97" y="0"/>
                    <a:pt x="77" y="0"/>
                  </a:cubicBezTo>
                  <a:cubicBezTo>
                    <a:pt x="57" y="0"/>
                    <a:pt x="41" y="21"/>
                    <a:pt x="41" y="48"/>
                  </a:cubicBezTo>
                  <a:cubicBezTo>
                    <a:pt x="41" y="68"/>
                    <a:pt x="51" y="85"/>
                    <a:pt x="64" y="92"/>
                  </a:cubicBezTo>
                  <a:cubicBezTo>
                    <a:pt x="64" y="95"/>
                    <a:pt x="64" y="95"/>
                    <a:pt x="64" y="95"/>
                  </a:cubicBezTo>
                  <a:cubicBezTo>
                    <a:pt x="61" y="94"/>
                    <a:pt x="58" y="93"/>
                    <a:pt x="53" y="94"/>
                  </a:cubicBezTo>
                  <a:cubicBezTo>
                    <a:pt x="22" y="95"/>
                    <a:pt x="10" y="115"/>
                    <a:pt x="1" y="136"/>
                  </a:cubicBezTo>
                  <a:cubicBezTo>
                    <a:pt x="0" y="137"/>
                    <a:pt x="0" y="138"/>
                    <a:pt x="1" y="139"/>
                  </a:cubicBezTo>
                  <a:cubicBezTo>
                    <a:pt x="1" y="140"/>
                    <a:pt x="3" y="141"/>
                    <a:pt x="4" y="141"/>
                  </a:cubicBezTo>
                  <a:cubicBezTo>
                    <a:pt x="151" y="141"/>
                    <a:pt x="151" y="141"/>
                    <a:pt x="151" y="141"/>
                  </a:cubicBezTo>
                  <a:cubicBezTo>
                    <a:pt x="152" y="141"/>
                    <a:pt x="153" y="140"/>
                    <a:pt x="154" y="139"/>
                  </a:cubicBezTo>
                  <a:cubicBezTo>
                    <a:pt x="155" y="138"/>
                    <a:pt x="155" y="137"/>
                    <a:pt x="154" y="1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sp>
          <p:nvSpPr>
            <p:cNvPr id="149" name="Freeform 30"/>
            <p:cNvSpPr>
              <a:spLocks/>
            </p:cNvSpPr>
            <p:nvPr/>
          </p:nvSpPr>
          <p:spPr bwMode="auto">
            <a:xfrm>
              <a:off x="5101262" y="1654220"/>
              <a:ext cx="357580" cy="325895"/>
            </a:xfrm>
            <a:custGeom>
              <a:avLst/>
              <a:gdLst>
                <a:gd name="T0" fmla="*/ 116 w 116"/>
                <a:gd name="T1" fmla="*/ 102 h 106"/>
                <a:gd name="T2" fmla="*/ 77 w 116"/>
                <a:gd name="T3" fmla="*/ 70 h 106"/>
                <a:gd name="T4" fmla="*/ 68 w 116"/>
                <a:gd name="T5" fmla="*/ 71 h 106"/>
                <a:gd name="T6" fmla="*/ 68 w 116"/>
                <a:gd name="T7" fmla="*/ 69 h 106"/>
                <a:gd name="T8" fmla="*/ 86 w 116"/>
                <a:gd name="T9" fmla="*/ 36 h 106"/>
                <a:gd name="T10" fmla="*/ 58 w 116"/>
                <a:gd name="T11" fmla="*/ 0 h 106"/>
                <a:gd name="T12" fmla="*/ 31 w 116"/>
                <a:gd name="T13" fmla="*/ 36 h 106"/>
                <a:gd name="T14" fmla="*/ 48 w 116"/>
                <a:gd name="T15" fmla="*/ 69 h 106"/>
                <a:gd name="T16" fmla="*/ 48 w 116"/>
                <a:gd name="T17" fmla="*/ 71 h 106"/>
                <a:gd name="T18" fmla="*/ 40 w 116"/>
                <a:gd name="T19" fmla="*/ 70 h 106"/>
                <a:gd name="T20" fmla="*/ 1 w 116"/>
                <a:gd name="T21" fmla="*/ 102 h 106"/>
                <a:gd name="T22" fmla="*/ 1 w 116"/>
                <a:gd name="T23" fmla="*/ 104 h 106"/>
                <a:gd name="T24" fmla="*/ 3 w 116"/>
                <a:gd name="T25" fmla="*/ 106 h 106"/>
                <a:gd name="T26" fmla="*/ 114 w 116"/>
                <a:gd name="T27" fmla="*/ 106 h 106"/>
                <a:gd name="T28" fmla="*/ 116 w 116"/>
                <a:gd name="T29" fmla="*/ 104 h 106"/>
                <a:gd name="T30" fmla="*/ 116 w 116"/>
                <a:gd name="T3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106">
                  <a:moveTo>
                    <a:pt x="116" y="102"/>
                  </a:moveTo>
                  <a:cubicBezTo>
                    <a:pt x="109" y="87"/>
                    <a:pt x="100" y="71"/>
                    <a:pt x="77" y="70"/>
                  </a:cubicBezTo>
                  <a:cubicBezTo>
                    <a:pt x="73" y="70"/>
                    <a:pt x="71" y="71"/>
                    <a:pt x="68" y="71"/>
                  </a:cubicBezTo>
                  <a:cubicBezTo>
                    <a:pt x="68" y="69"/>
                    <a:pt x="68" y="69"/>
                    <a:pt x="68" y="69"/>
                  </a:cubicBezTo>
                  <a:cubicBezTo>
                    <a:pt x="78" y="64"/>
                    <a:pt x="86" y="51"/>
                    <a:pt x="86" y="36"/>
                  </a:cubicBezTo>
                  <a:cubicBezTo>
                    <a:pt x="86" y="16"/>
                    <a:pt x="73" y="0"/>
                    <a:pt x="58" y="0"/>
                  </a:cubicBezTo>
                  <a:cubicBezTo>
                    <a:pt x="43" y="0"/>
                    <a:pt x="31" y="16"/>
                    <a:pt x="31" y="36"/>
                  </a:cubicBezTo>
                  <a:cubicBezTo>
                    <a:pt x="31" y="51"/>
                    <a:pt x="38" y="64"/>
                    <a:pt x="48" y="69"/>
                  </a:cubicBezTo>
                  <a:cubicBezTo>
                    <a:pt x="48" y="71"/>
                    <a:pt x="48" y="71"/>
                    <a:pt x="48" y="71"/>
                  </a:cubicBezTo>
                  <a:cubicBezTo>
                    <a:pt x="46" y="71"/>
                    <a:pt x="44" y="70"/>
                    <a:pt x="40" y="70"/>
                  </a:cubicBezTo>
                  <a:cubicBezTo>
                    <a:pt x="17" y="71"/>
                    <a:pt x="8" y="87"/>
                    <a:pt x="1" y="102"/>
                  </a:cubicBezTo>
                  <a:cubicBezTo>
                    <a:pt x="0" y="103"/>
                    <a:pt x="0" y="104"/>
                    <a:pt x="1" y="104"/>
                  </a:cubicBezTo>
                  <a:cubicBezTo>
                    <a:pt x="1" y="105"/>
                    <a:pt x="2" y="106"/>
                    <a:pt x="3" y="106"/>
                  </a:cubicBezTo>
                  <a:cubicBezTo>
                    <a:pt x="114" y="106"/>
                    <a:pt x="114" y="106"/>
                    <a:pt x="114" y="106"/>
                  </a:cubicBezTo>
                  <a:cubicBezTo>
                    <a:pt x="115" y="106"/>
                    <a:pt x="115" y="105"/>
                    <a:pt x="116" y="104"/>
                  </a:cubicBezTo>
                  <a:cubicBezTo>
                    <a:pt x="116" y="104"/>
                    <a:pt x="116" y="103"/>
                    <a:pt x="116"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sp>
        <p:nvSpPr>
          <p:cNvPr id="150" name="speech bubble"/>
          <p:cNvSpPr>
            <a:spLocks/>
          </p:cNvSpPr>
          <p:nvPr/>
        </p:nvSpPr>
        <p:spPr bwMode="auto">
          <a:xfrm>
            <a:off x="2692672" y="965186"/>
            <a:ext cx="534105" cy="508457"/>
          </a:xfrm>
          <a:custGeom>
            <a:avLst/>
            <a:gdLst>
              <a:gd name="T0" fmla="*/ 141 w 173"/>
              <a:gd name="T1" fmla="*/ 0 h 165"/>
              <a:gd name="T2" fmla="*/ 28 w 173"/>
              <a:gd name="T3" fmla="*/ 0 h 165"/>
              <a:gd name="T4" fmla="*/ 27 w 173"/>
              <a:gd name="T5" fmla="*/ 0 h 165"/>
              <a:gd name="T6" fmla="*/ 0 w 173"/>
              <a:gd name="T7" fmla="*/ 33 h 165"/>
              <a:gd name="T8" fmla="*/ 0 w 173"/>
              <a:gd name="T9" fmla="*/ 93 h 165"/>
              <a:gd name="T10" fmla="*/ 31 w 173"/>
              <a:gd name="T11" fmla="*/ 128 h 165"/>
              <a:gd name="T12" fmla="*/ 71 w 173"/>
              <a:gd name="T13" fmla="*/ 128 h 165"/>
              <a:gd name="T14" fmla="*/ 95 w 173"/>
              <a:gd name="T15" fmla="*/ 163 h 165"/>
              <a:gd name="T16" fmla="*/ 98 w 173"/>
              <a:gd name="T17" fmla="*/ 165 h 165"/>
              <a:gd name="T18" fmla="*/ 98 w 173"/>
              <a:gd name="T19" fmla="*/ 165 h 165"/>
              <a:gd name="T20" fmla="*/ 102 w 173"/>
              <a:gd name="T21" fmla="*/ 163 h 165"/>
              <a:gd name="T22" fmla="*/ 123 w 173"/>
              <a:gd name="T23" fmla="*/ 128 h 165"/>
              <a:gd name="T24" fmla="*/ 141 w 173"/>
              <a:gd name="T25" fmla="*/ 128 h 165"/>
              <a:gd name="T26" fmla="*/ 173 w 173"/>
              <a:gd name="T27" fmla="*/ 93 h 165"/>
              <a:gd name="T28" fmla="*/ 173 w 173"/>
              <a:gd name="T29" fmla="*/ 33 h 165"/>
              <a:gd name="T30" fmla="*/ 141 w 173"/>
              <a:gd name="T31"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3" h="165">
                <a:moveTo>
                  <a:pt x="141" y="0"/>
                </a:moveTo>
                <a:cubicBezTo>
                  <a:pt x="28" y="0"/>
                  <a:pt x="28" y="0"/>
                  <a:pt x="28" y="0"/>
                </a:cubicBezTo>
                <a:cubicBezTo>
                  <a:pt x="28" y="0"/>
                  <a:pt x="27" y="0"/>
                  <a:pt x="27" y="0"/>
                </a:cubicBezTo>
                <a:cubicBezTo>
                  <a:pt x="11" y="2"/>
                  <a:pt x="0" y="16"/>
                  <a:pt x="0" y="33"/>
                </a:cubicBezTo>
                <a:cubicBezTo>
                  <a:pt x="0" y="93"/>
                  <a:pt x="0" y="93"/>
                  <a:pt x="0" y="93"/>
                </a:cubicBezTo>
                <a:cubicBezTo>
                  <a:pt x="0" y="112"/>
                  <a:pt x="14" y="128"/>
                  <a:pt x="31" y="128"/>
                </a:cubicBezTo>
                <a:cubicBezTo>
                  <a:pt x="71" y="128"/>
                  <a:pt x="71" y="128"/>
                  <a:pt x="71" y="128"/>
                </a:cubicBezTo>
                <a:cubicBezTo>
                  <a:pt x="95" y="163"/>
                  <a:pt x="95" y="163"/>
                  <a:pt x="95" y="163"/>
                </a:cubicBezTo>
                <a:cubicBezTo>
                  <a:pt x="95" y="164"/>
                  <a:pt x="97" y="165"/>
                  <a:pt x="98" y="165"/>
                </a:cubicBezTo>
                <a:cubicBezTo>
                  <a:pt x="98" y="165"/>
                  <a:pt x="98" y="165"/>
                  <a:pt x="98" y="165"/>
                </a:cubicBezTo>
                <a:cubicBezTo>
                  <a:pt x="100" y="165"/>
                  <a:pt x="101" y="164"/>
                  <a:pt x="102" y="163"/>
                </a:cubicBezTo>
                <a:cubicBezTo>
                  <a:pt x="123" y="128"/>
                  <a:pt x="123" y="128"/>
                  <a:pt x="123" y="128"/>
                </a:cubicBezTo>
                <a:cubicBezTo>
                  <a:pt x="141" y="128"/>
                  <a:pt x="141" y="128"/>
                  <a:pt x="141" y="128"/>
                </a:cubicBezTo>
                <a:cubicBezTo>
                  <a:pt x="158" y="128"/>
                  <a:pt x="173" y="112"/>
                  <a:pt x="173" y="93"/>
                </a:cubicBezTo>
                <a:cubicBezTo>
                  <a:pt x="173" y="33"/>
                  <a:pt x="173" y="33"/>
                  <a:pt x="173" y="33"/>
                </a:cubicBezTo>
                <a:cubicBezTo>
                  <a:pt x="173" y="15"/>
                  <a:pt x="159" y="0"/>
                  <a:pt x="14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nvGrpSpPr>
          <p:cNvPr id="151" name="letter"/>
          <p:cNvGrpSpPr/>
          <p:nvPr/>
        </p:nvGrpSpPr>
        <p:grpSpPr>
          <a:xfrm>
            <a:off x="1810040" y="583466"/>
            <a:ext cx="433018" cy="582386"/>
            <a:chOff x="3536665" y="374780"/>
            <a:chExt cx="433018" cy="582386"/>
          </a:xfrm>
        </p:grpSpPr>
        <p:sp>
          <p:nvSpPr>
            <p:cNvPr id="152" name="Freeform 32"/>
            <p:cNvSpPr>
              <a:spLocks/>
            </p:cNvSpPr>
            <p:nvPr/>
          </p:nvSpPr>
          <p:spPr bwMode="auto">
            <a:xfrm>
              <a:off x="3536665" y="374780"/>
              <a:ext cx="433018" cy="582386"/>
            </a:xfrm>
            <a:custGeom>
              <a:avLst/>
              <a:gdLst>
                <a:gd name="T0" fmla="*/ 127 w 140"/>
                <a:gd name="T1" fmla="*/ 0 h 189"/>
                <a:gd name="T2" fmla="*/ 14 w 140"/>
                <a:gd name="T3" fmla="*/ 0 h 189"/>
                <a:gd name="T4" fmla="*/ 0 w 140"/>
                <a:gd name="T5" fmla="*/ 14 h 189"/>
                <a:gd name="T6" fmla="*/ 0 w 140"/>
                <a:gd name="T7" fmla="*/ 175 h 189"/>
                <a:gd name="T8" fmla="*/ 14 w 140"/>
                <a:gd name="T9" fmla="*/ 189 h 189"/>
                <a:gd name="T10" fmla="*/ 127 w 140"/>
                <a:gd name="T11" fmla="*/ 189 h 189"/>
                <a:gd name="T12" fmla="*/ 140 w 140"/>
                <a:gd name="T13" fmla="*/ 175 h 189"/>
                <a:gd name="T14" fmla="*/ 140 w 140"/>
                <a:gd name="T15" fmla="*/ 14 h 189"/>
                <a:gd name="T16" fmla="*/ 127 w 140"/>
                <a:gd name="T1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89">
                  <a:moveTo>
                    <a:pt x="127" y="0"/>
                  </a:moveTo>
                  <a:cubicBezTo>
                    <a:pt x="14" y="0"/>
                    <a:pt x="14" y="0"/>
                    <a:pt x="14" y="0"/>
                  </a:cubicBezTo>
                  <a:cubicBezTo>
                    <a:pt x="6" y="0"/>
                    <a:pt x="0" y="6"/>
                    <a:pt x="0" y="14"/>
                  </a:cubicBezTo>
                  <a:cubicBezTo>
                    <a:pt x="0" y="175"/>
                    <a:pt x="0" y="175"/>
                    <a:pt x="0" y="175"/>
                  </a:cubicBezTo>
                  <a:cubicBezTo>
                    <a:pt x="0" y="183"/>
                    <a:pt x="6" y="189"/>
                    <a:pt x="14" y="189"/>
                  </a:cubicBezTo>
                  <a:cubicBezTo>
                    <a:pt x="127" y="189"/>
                    <a:pt x="127" y="189"/>
                    <a:pt x="127" y="189"/>
                  </a:cubicBezTo>
                  <a:cubicBezTo>
                    <a:pt x="135" y="189"/>
                    <a:pt x="140" y="183"/>
                    <a:pt x="140" y="175"/>
                  </a:cubicBezTo>
                  <a:cubicBezTo>
                    <a:pt x="140" y="14"/>
                    <a:pt x="140" y="14"/>
                    <a:pt x="140" y="14"/>
                  </a:cubicBezTo>
                  <a:cubicBezTo>
                    <a:pt x="140" y="6"/>
                    <a:pt x="135" y="0"/>
                    <a:pt x="1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3" name="Freeform 33"/>
            <p:cNvSpPr>
              <a:spLocks/>
            </p:cNvSpPr>
            <p:nvPr/>
          </p:nvSpPr>
          <p:spPr bwMode="auto">
            <a:xfrm>
              <a:off x="3805227" y="445693"/>
              <a:ext cx="105614" cy="24140"/>
            </a:xfrm>
            <a:custGeom>
              <a:avLst/>
              <a:gdLst>
                <a:gd name="T0" fmla="*/ 30 w 34"/>
                <a:gd name="T1" fmla="*/ 8 h 8"/>
                <a:gd name="T2" fmla="*/ 4 w 34"/>
                <a:gd name="T3" fmla="*/ 8 h 8"/>
                <a:gd name="T4" fmla="*/ 0 w 34"/>
                <a:gd name="T5" fmla="*/ 4 h 8"/>
                <a:gd name="T6" fmla="*/ 4 w 34"/>
                <a:gd name="T7" fmla="*/ 0 h 8"/>
                <a:gd name="T8" fmla="*/ 30 w 34"/>
                <a:gd name="T9" fmla="*/ 0 h 8"/>
                <a:gd name="T10" fmla="*/ 34 w 34"/>
                <a:gd name="T11" fmla="*/ 4 h 8"/>
                <a:gd name="T12" fmla="*/ 30 w 3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34" h="8">
                  <a:moveTo>
                    <a:pt x="30" y="8"/>
                  </a:moveTo>
                  <a:cubicBezTo>
                    <a:pt x="4" y="8"/>
                    <a:pt x="4" y="8"/>
                    <a:pt x="4" y="8"/>
                  </a:cubicBezTo>
                  <a:cubicBezTo>
                    <a:pt x="2" y="8"/>
                    <a:pt x="0" y="6"/>
                    <a:pt x="0" y="4"/>
                  </a:cubicBezTo>
                  <a:cubicBezTo>
                    <a:pt x="0" y="2"/>
                    <a:pt x="2" y="0"/>
                    <a:pt x="4" y="0"/>
                  </a:cubicBezTo>
                  <a:cubicBezTo>
                    <a:pt x="30" y="0"/>
                    <a:pt x="30" y="0"/>
                    <a:pt x="30" y="0"/>
                  </a:cubicBezTo>
                  <a:cubicBezTo>
                    <a:pt x="32" y="0"/>
                    <a:pt x="34" y="2"/>
                    <a:pt x="34" y="4"/>
                  </a:cubicBezTo>
                  <a:cubicBezTo>
                    <a:pt x="34" y="6"/>
                    <a:pt x="32" y="8"/>
                    <a:pt x="30" y="8"/>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4" name="Freeform 34"/>
            <p:cNvSpPr>
              <a:spLocks/>
            </p:cNvSpPr>
            <p:nvPr/>
          </p:nvSpPr>
          <p:spPr bwMode="auto">
            <a:xfrm>
              <a:off x="3598524" y="504535"/>
              <a:ext cx="312316" cy="27158"/>
            </a:xfrm>
            <a:custGeom>
              <a:avLst/>
              <a:gdLst>
                <a:gd name="T0" fmla="*/ 97 w 101"/>
                <a:gd name="T1" fmla="*/ 9 h 9"/>
                <a:gd name="T2" fmla="*/ 4 w 101"/>
                <a:gd name="T3" fmla="*/ 9 h 9"/>
                <a:gd name="T4" fmla="*/ 0 w 101"/>
                <a:gd name="T5" fmla="*/ 5 h 9"/>
                <a:gd name="T6" fmla="*/ 4 w 101"/>
                <a:gd name="T7" fmla="*/ 0 h 9"/>
                <a:gd name="T8" fmla="*/ 97 w 101"/>
                <a:gd name="T9" fmla="*/ 0 h 9"/>
                <a:gd name="T10" fmla="*/ 101 w 101"/>
                <a:gd name="T11" fmla="*/ 5 h 9"/>
                <a:gd name="T12" fmla="*/ 97 w 101"/>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01" h="9">
                  <a:moveTo>
                    <a:pt x="97" y="9"/>
                  </a:moveTo>
                  <a:cubicBezTo>
                    <a:pt x="4" y="9"/>
                    <a:pt x="4" y="9"/>
                    <a:pt x="4" y="9"/>
                  </a:cubicBezTo>
                  <a:cubicBezTo>
                    <a:pt x="2" y="9"/>
                    <a:pt x="0" y="7"/>
                    <a:pt x="0" y="5"/>
                  </a:cubicBezTo>
                  <a:cubicBezTo>
                    <a:pt x="0" y="2"/>
                    <a:pt x="2" y="0"/>
                    <a:pt x="4" y="0"/>
                  </a:cubicBezTo>
                  <a:cubicBezTo>
                    <a:pt x="97" y="0"/>
                    <a:pt x="97" y="0"/>
                    <a:pt x="97" y="0"/>
                  </a:cubicBezTo>
                  <a:cubicBezTo>
                    <a:pt x="99" y="0"/>
                    <a:pt x="101" y="2"/>
                    <a:pt x="101" y="5"/>
                  </a:cubicBezTo>
                  <a:cubicBezTo>
                    <a:pt x="101" y="7"/>
                    <a:pt x="99" y="9"/>
                    <a:pt x="97" y="9"/>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5" name="Freeform 35"/>
            <p:cNvSpPr>
              <a:spLocks/>
            </p:cNvSpPr>
            <p:nvPr/>
          </p:nvSpPr>
          <p:spPr bwMode="auto">
            <a:xfrm>
              <a:off x="3598524" y="566395"/>
              <a:ext cx="312316" cy="24140"/>
            </a:xfrm>
            <a:custGeom>
              <a:avLst/>
              <a:gdLst>
                <a:gd name="T0" fmla="*/ 97 w 101"/>
                <a:gd name="T1" fmla="*/ 8 h 8"/>
                <a:gd name="T2" fmla="*/ 4 w 101"/>
                <a:gd name="T3" fmla="*/ 8 h 8"/>
                <a:gd name="T4" fmla="*/ 0 w 101"/>
                <a:gd name="T5" fmla="*/ 4 h 8"/>
                <a:gd name="T6" fmla="*/ 4 w 101"/>
                <a:gd name="T7" fmla="*/ 0 h 8"/>
                <a:gd name="T8" fmla="*/ 97 w 101"/>
                <a:gd name="T9" fmla="*/ 0 h 8"/>
                <a:gd name="T10" fmla="*/ 101 w 101"/>
                <a:gd name="T11" fmla="*/ 4 h 8"/>
                <a:gd name="T12" fmla="*/ 97 w 10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1" h="8">
                  <a:moveTo>
                    <a:pt x="97" y="8"/>
                  </a:moveTo>
                  <a:cubicBezTo>
                    <a:pt x="4" y="8"/>
                    <a:pt x="4" y="8"/>
                    <a:pt x="4" y="8"/>
                  </a:cubicBezTo>
                  <a:cubicBezTo>
                    <a:pt x="2" y="8"/>
                    <a:pt x="0" y="6"/>
                    <a:pt x="0" y="4"/>
                  </a:cubicBezTo>
                  <a:cubicBezTo>
                    <a:pt x="0" y="2"/>
                    <a:pt x="2" y="0"/>
                    <a:pt x="4" y="0"/>
                  </a:cubicBezTo>
                  <a:cubicBezTo>
                    <a:pt x="97" y="0"/>
                    <a:pt x="97" y="0"/>
                    <a:pt x="97" y="0"/>
                  </a:cubicBezTo>
                  <a:cubicBezTo>
                    <a:pt x="99" y="0"/>
                    <a:pt x="101" y="2"/>
                    <a:pt x="101" y="4"/>
                  </a:cubicBezTo>
                  <a:cubicBezTo>
                    <a:pt x="101" y="6"/>
                    <a:pt x="99" y="8"/>
                    <a:pt x="97" y="8"/>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6" name="Freeform 36"/>
            <p:cNvSpPr>
              <a:spLocks/>
            </p:cNvSpPr>
            <p:nvPr/>
          </p:nvSpPr>
          <p:spPr bwMode="auto">
            <a:xfrm>
              <a:off x="3598524" y="741413"/>
              <a:ext cx="312316" cy="25650"/>
            </a:xfrm>
            <a:custGeom>
              <a:avLst/>
              <a:gdLst>
                <a:gd name="T0" fmla="*/ 97 w 101"/>
                <a:gd name="T1" fmla="*/ 8 h 8"/>
                <a:gd name="T2" fmla="*/ 4 w 101"/>
                <a:gd name="T3" fmla="*/ 8 h 8"/>
                <a:gd name="T4" fmla="*/ 0 w 101"/>
                <a:gd name="T5" fmla="*/ 4 h 8"/>
                <a:gd name="T6" fmla="*/ 4 w 101"/>
                <a:gd name="T7" fmla="*/ 0 h 8"/>
                <a:gd name="T8" fmla="*/ 97 w 101"/>
                <a:gd name="T9" fmla="*/ 0 h 8"/>
                <a:gd name="T10" fmla="*/ 101 w 101"/>
                <a:gd name="T11" fmla="*/ 4 h 8"/>
                <a:gd name="T12" fmla="*/ 97 w 10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1" h="8">
                  <a:moveTo>
                    <a:pt x="97" y="8"/>
                  </a:moveTo>
                  <a:cubicBezTo>
                    <a:pt x="4" y="8"/>
                    <a:pt x="4" y="8"/>
                    <a:pt x="4" y="8"/>
                  </a:cubicBezTo>
                  <a:cubicBezTo>
                    <a:pt x="2" y="8"/>
                    <a:pt x="0" y="6"/>
                    <a:pt x="0" y="4"/>
                  </a:cubicBezTo>
                  <a:cubicBezTo>
                    <a:pt x="0" y="2"/>
                    <a:pt x="2" y="0"/>
                    <a:pt x="4" y="0"/>
                  </a:cubicBezTo>
                  <a:cubicBezTo>
                    <a:pt x="97" y="0"/>
                    <a:pt x="97" y="0"/>
                    <a:pt x="97" y="0"/>
                  </a:cubicBezTo>
                  <a:cubicBezTo>
                    <a:pt x="99" y="0"/>
                    <a:pt x="101" y="2"/>
                    <a:pt x="101" y="4"/>
                  </a:cubicBezTo>
                  <a:cubicBezTo>
                    <a:pt x="101" y="6"/>
                    <a:pt x="99" y="8"/>
                    <a:pt x="97" y="8"/>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7" name="Freeform 37"/>
            <p:cNvSpPr>
              <a:spLocks/>
            </p:cNvSpPr>
            <p:nvPr/>
          </p:nvSpPr>
          <p:spPr bwMode="auto">
            <a:xfrm>
              <a:off x="3598524" y="679553"/>
              <a:ext cx="312316" cy="28667"/>
            </a:xfrm>
            <a:custGeom>
              <a:avLst/>
              <a:gdLst>
                <a:gd name="T0" fmla="*/ 97 w 101"/>
                <a:gd name="T1" fmla="*/ 9 h 9"/>
                <a:gd name="T2" fmla="*/ 4 w 101"/>
                <a:gd name="T3" fmla="*/ 9 h 9"/>
                <a:gd name="T4" fmla="*/ 0 w 101"/>
                <a:gd name="T5" fmla="*/ 5 h 9"/>
                <a:gd name="T6" fmla="*/ 4 w 101"/>
                <a:gd name="T7" fmla="*/ 0 h 9"/>
                <a:gd name="T8" fmla="*/ 97 w 101"/>
                <a:gd name="T9" fmla="*/ 0 h 9"/>
                <a:gd name="T10" fmla="*/ 101 w 101"/>
                <a:gd name="T11" fmla="*/ 5 h 9"/>
                <a:gd name="T12" fmla="*/ 97 w 101"/>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01" h="9">
                  <a:moveTo>
                    <a:pt x="97" y="9"/>
                  </a:moveTo>
                  <a:cubicBezTo>
                    <a:pt x="4" y="9"/>
                    <a:pt x="4" y="9"/>
                    <a:pt x="4" y="9"/>
                  </a:cubicBezTo>
                  <a:cubicBezTo>
                    <a:pt x="2" y="9"/>
                    <a:pt x="0" y="7"/>
                    <a:pt x="0" y="5"/>
                  </a:cubicBezTo>
                  <a:cubicBezTo>
                    <a:pt x="0" y="2"/>
                    <a:pt x="2" y="0"/>
                    <a:pt x="4" y="0"/>
                  </a:cubicBezTo>
                  <a:cubicBezTo>
                    <a:pt x="97" y="0"/>
                    <a:pt x="97" y="0"/>
                    <a:pt x="97" y="0"/>
                  </a:cubicBezTo>
                  <a:cubicBezTo>
                    <a:pt x="99" y="0"/>
                    <a:pt x="101" y="2"/>
                    <a:pt x="101" y="5"/>
                  </a:cubicBezTo>
                  <a:cubicBezTo>
                    <a:pt x="101" y="7"/>
                    <a:pt x="99" y="9"/>
                    <a:pt x="97" y="9"/>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8" name="Freeform 38"/>
            <p:cNvSpPr>
              <a:spLocks/>
            </p:cNvSpPr>
            <p:nvPr/>
          </p:nvSpPr>
          <p:spPr bwMode="auto">
            <a:xfrm>
              <a:off x="3598524" y="803272"/>
              <a:ext cx="312316" cy="24140"/>
            </a:xfrm>
            <a:custGeom>
              <a:avLst/>
              <a:gdLst>
                <a:gd name="T0" fmla="*/ 97 w 101"/>
                <a:gd name="T1" fmla="*/ 8 h 8"/>
                <a:gd name="T2" fmla="*/ 4 w 101"/>
                <a:gd name="T3" fmla="*/ 8 h 8"/>
                <a:gd name="T4" fmla="*/ 0 w 101"/>
                <a:gd name="T5" fmla="*/ 4 h 8"/>
                <a:gd name="T6" fmla="*/ 4 w 101"/>
                <a:gd name="T7" fmla="*/ 0 h 8"/>
                <a:gd name="T8" fmla="*/ 97 w 101"/>
                <a:gd name="T9" fmla="*/ 0 h 8"/>
                <a:gd name="T10" fmla="*/ 101 w 101"/>
                <a:gd name="T11" fmla="*/ 4 h 8"/>
                <a:gd name="T12" fmla="*/ 97 w 10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1" h="8">
                  <a:moveTo>
                    <a:pt x="97" y="8"/>
                  </a:moveTo>
                  <a:cubicBezTo>
                    <a:pt x="4" y="8"/>
                    <a:pt x="4" y="8"/>
                    <a:pt x="4" y="8"/>
                  </a:cubicBezTo>
                  <a:cubicBezTo>
                    <a:pt x="2" y="8"/>
                    <a:pt x="0" y="6"/>
                    <a:pt x="0" y="4"/>
                  </a:cubicBezTo>
                  <a:cubicBezTo>
                    <a:pt x="0" y="1"/>
                    <a:pt x="2" y="0"/>
                    <a:pt x="4" y="0"/>
                  </a:cubicBezTo>
                  <a:cubicBezTo>
                    <a:pt x="97" y="0"/>
                    <a:pt x="97" y="0"/>
                    <a:pt x="97" y="0"/>
                  </a:cubicBezTo>
                  <a:cubicBezTo>
                    <a:pt x="99" y="0"/>
                    <a:pt x="101" y="1"/>
                    <a:pt x="101" y="4"/>
                  </a:cubicBezTo>
                  <a:cubicBezTo>
                    <a:pt x="101" y="6"/>
                    <a:pt x="99" y="8"/>
                    <a:pt x="97" y="8"/>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59" name="Freeform 39"/>
            <p:cNvSpPr>
              <a:spLocks/>
            </p:cNvSpPr>
            <p:nvPr/>
          </p:nvSpPr>
          <p:spPr bwMode="auto">
            <a:xfrm>
              <a:off x="3598524" y="622219"/>
              <a:ext cx="312316" cy="30175"/>
            </a:xfrm>
            <a:custGeom>
              <a:avLst/>
              <a:gdLst>
                <a:gd name="T0" fmla="*/ 97 w 101"/>
                <a:gd name="T1" fmla="*/ 10 h 10"/>
                <a:gd name="T2" fmla="*/ 97 w 101"/>
                <a:gd name="T3" fmla="*/ 10 h 10"/>
                <a:gd name="T4" fmla="*/ 4 w 101"/>
                <a:gd name="T5" fmla="*/ 8 h 10"/>
                <a:gd name="T6" fmla="*/ 0 w 101"/>
                <a:gd name="T7" fmla="*/ 4 h 10"/>
                <a:gd name="T8" fmla="*/ 4 w 101"/>
                <a:gd name="T9" fmla="*/ 0 h 10"/>
                <a:gd name="T10" fmla="*/ 4 w 101"/>
                <a:gd name="T11" fmla="*/ 0 h 10"/>
                <a:gd name="T12" fmla="*/ 97 w 101"/>
                <a:gd name="T13" fmla="*/ 2 h 10"/>
                <a:gd name="T14" fmla="*/ 101 w 101"/>
                <a:gd name="T15" fmla="*/ 6 h 10"/>
                <a:gd name="T16" fmla="*/ 97 w 101"/>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0">
                  <a:moveTo>
                    <a:pt x="97" y="10"/>
                  </a:moveTo>
                  <a:cubicBezTo>
                    <a:pt x="97" y="10"/>
                    <a:pt x="97" y="10"/>
                    <a:pt x="97" y="10"/>
                  </a:cubicBezTo>
                  <a:cubicBezTo>
                    <a:pt x="4" y="8"/>
                    <a:pt x="4" y="8"/>
                    <a:pt x="4" y="8"/>
                  </a:cubicBezTo>
                  <a:cubicBezTo>
                    <a:pt x="2" y="8"/>
                    <a:pt x="0" y="6"/>
                    <a:pt x="0" y="4"/>
                  </a:cubicBezTo>
                  <a:cubicBezTo>
                    <a:pt x="0" y="2"/>
                    <a:pt x="2" y="0"/>
                    <a:pt x="4" y="0"/>
                  </a:cubicBezTo>
                  <a:cubicBezTo>
                    <a:pt x="4" y="0"/>
                    <a:pt x="4" y="0"/>
                    <a:pt x="4" y="0"/>
                  </a:cubicBezTo>
                  <a:cubicBezTo>
                    <a:pt x="97" y="2"/>
                    <a:pt x="97" y="2"/>
                    <a:pt x="97" y="2"/>
                  </a:cubicBezTo>
                  <a:cubicBezTo>
                    <a:pt x="99" y="2"/>
                    <a:pt x="101" y="3"/>
                    <a:pt x="101" y="6"/>
                  </a:cubicBezTo>
                  <a:cubicBezTo>
                    <a:pt x="101" y="8"/>
                    <a:pt x="99" y="10"/>
                    <a:pt x="97" y="10"/>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60" name="Freeform 40"/>
            <p:cNvSpPr>
              <a:spLocks/>
            </p:cNvSpPr>
            <p:nvPr/>
          </p:nvSpPr>
          <p:spPr bwMode="auto">
            <a:xfrm>
              <a:off x="3604559" y="853062"/>
              <a:ext cx="108632" cy="33193"/>
            </a:xfrm>
            <a:custGeom>
              <a:avLst/>
              <a:gdLst>
                <a:gd name="T0" fmla="*/ 0 w 35"/>
                <a:gd name="T1" fmla="*/ 11 h 11"/>
                <a:gd name="T2" fmla="*/ 0 w 35"/>
                <a:gd name="T3" fmla="*/ 10 h 11"/>
                <a:gd name="T4" fmla="*/ 0 w 35"/>
                <a:gd name="T5" fmla="*/ 10 h 11"/>
                <a:gd name="T6" fmla="*/ 11 w 35"/>
                <a:gd name="T7" fmla="*/ 0 h 11"/>
                <a:gd name="T8" fmla="*/ 12 w 35"/>
                <a:gd name="T9" fmla="*/ 0 h 11"/>
                <a:gd name="T10" fmla="*/ 13 w 35"/>
                <a:gd name="T11" fmla="*/ 1 h 11"/>
                <a:gd name="T12" fmla="*/ 13 w 35"/>
                <a:gd name="T13" fmla="*/ 8 h 11"/>
                <a:gd name="T14" fmla="*/ 16 w 35"/>
                <a:gd name="T15" fmla="*/ 6 h 11"/>
                <a:gd name="T16" fmla="*/ 19 w 35"/>
                <a:gd name="T17" fmla="*/ 4 h 11"/>
                <a:gd name="T18" fmla="*/ 20 w 35"/>
                <a:gd name="T19" fmla="*/ 4 h 11"/>
                <a:gd name="T20" fmla="*/ 20 w 35"/>
                <a:gd name="T21" fmla="*/ 5 h 11"/>
                <a:gd name="T22" fmla="*/ 20 w 35"/>
                <a:gd name="T23" fmla="*/ 6 h 11"/>
                <a:gd name="T24" fmla="*/ 23 w 35"/>
                <a:gd name="T25" fmla="*/ 4 h 11"/>
                <a:gd name="T26" fmla="*/ 24 w 35"/>
                <a:gd name="T27" fmla="*/ 4 h 11"/>
                <a:gd name="T28" fmla="*/ 29 w 35"/>
                <a:gd name="T29" fmla="*/ 7 h 11"/>
                <a:gd name="T30" fmla="*/ 30 w 35"/>
                <a:gd name="T31" fmla="*/ 6 h 11"/>
                <a:gd name="T32" fmla="*/ 31 w 35"/>
                <a:gd name="T33" fmla="*/ 6 h 11"/>
                <a:gd name="T34" fmla="*/ 35 w 35"/>
                <a:gd name="T35" fmla="*/ 6 h 11"/>
                <a:gd name="T36" fmla="*/ 35 w 35"/>
                <a:gd name="T37" fmla="*/ 6 h 11"/>
                <a:gd name="T38" fmla="*/ 35 w 35"/>
                <a:gd name="T39" fmla="*/ 7 h 11"/>
                <a:gd name="T40" fmla="*/ 31 w 35"/>
                <a:gd name="T41" fmla="*/ 7 h 11"/>
                <a:gd name="T42" fmla="*/ 29 w 35"/>
                <a:gd name="T43" fmla="*/ 9 h 11"/>
                <a:gd name="T44" fmla="*/ 23 w 35"/>
                <a:gd name="T45" fmla="*/ 6 h 11"/>
                <a:gd name="T46" fmla="*/ 19 w 35"/>
                <a:gd name="T47" fmla="*/ 7 h 11"/>
                <a:gd name="T48" fmla="*/ 18 w 35"/>
                <a:gd name="T49" fmla="*/ 6 h 11"/>
                <a:gd name="T50" fmla="*/ 17 w 35"/>
                <a:gd name="T51" fmla="*/ 7 h 11"/>
                <a:gd name="T52" fmla="*/ 11 w 35"/>
                <a:gd name="T53" fmla="*/ 9 h 11"/>
                <a:gd name="T54" fmla="*/ 11 w 35"/>
                <a:gd name="T55" fmla="*/ 8 h 11"/>
                <a:gd name="T56" fmla="*/ 11 w 35"/>
                <a:gd name="T57" fmla="*/ 3 h 11"/>
                <a:gd name="T58" fmla="*/ 0 w 35"/>
                <a:gd name="T5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11">
                  <a:moveTo>
                    <a:pt x="0" y="11"/>
                  </a:moveTo>
                  <a:cubicBezTo>
                    <a:pt x="0" y="11"/>
                    <a:pt x="0" y="11"/>
                    <a:pt x="0" y="10"/>
                  </a:cubicBezTo>
                  <a:cubicBezTo>
                    <a:pt x="0" y="10"/>
                    <a:pt x="0" y="10"/>
                    <a:pt x="0" y="10"/>
                  </a:cubicBezTo>
                  <a:cubicBezTo>
                    <a:pt x="2" y="10"/>
                    <a:pt x="9" y="4"/>
                    <a:pt x="11" y="0"/>
                  </a:cubicBezTo>
                  <a:cubicBezTo>
                    <a:pt x="11" y="0"/>
                    <a:pt x="12" y="0"/>
                    <a:pt x="12" y="0"/>
                  </a:cubicBezTo>
                  <a:cubicBezTo>
                    <a:pt x="12" y="0"/>
                    <a:pt x="13" y="0"/>
                    <a:pt x="13" y="1"/>
                  </a:cubicBezTo>
                  <a:cubicBezTo>
                    <a:pt x="13" y="8"/>
                    <a:pt x="13" y="8"/>
                    <a:pt x="13" y="8"/>
                  </a:cubicBezTo>
                  <a:cubicBezTo>
                    <a:pt x="13" y="8"/>
                    <a:pt x="15" y="7"/>
                    <a:pt x="16" y="6"/>
                  </a:cubicBezTo>
                  <a:cubicBezTo>
                    <a:pt x="17" y="5"/>
                    <a:pt x="18" y="4"/>
                    <a:pt x="19" y="4"/>
                  </a:cubicBezTo>
                  <a:cubicBezTo>
                    <a:pt x="20" y="4"/>
                    <a:pt x="20" y="4"/>
                    <a:pt x="20" y="4"/>
                  </a:cubicBezTo>
                  <a:cubicBezTo>
                    <a:pt x="20" y="4"/>
                    <a:pt x="20" y="5"/>
                    <a:pt x="20" y="5"/>
                  </a:cubicBezTo>
                  <a:cubicBezTo>
                    <a:pt x="20" y="5"/>
                    <a:pt x="20" y="6"/>
                    <a:pt x="20" y="6"/>
                  </a:cubicBezTo>
                  <a:cubicBezTo>
                    <a:pt x="20" y="6"/>
                    <a:pt x="22" y="5"/>
                    <a:pt x="23" y="4"/>
                  </a:cubicBezTo>
                  <a:cubicBezTo>
                    <a:pt x="23" y="4"/>
                    <a:pt x="23" y="4"/>
                    <a:pt x="24" y="4"/>
                  </a:cubicBezTo>
                  <a:cubicBezTo>
                    <a:pt x="25" y="5"/>
                    <a:pt x="27" y="8"/>
                    <a:pt x="29" y="7"/>
                  </a:cubicBezTo>
                  <a:cubicBezTo>
                    <a:pt x="29" y="7"/>
                    <a:pt x="30" y="7"/>
                    <a:pt x="30" y="6"/>
                  </a:cubicBezTo>
                  <a:cubicBezTo>
                    <a:pt x="30" y="6"/>
                    <a:pt x="30" y="6"/>
                    <a:pt x="31" y="6"/>
                  </a:cubicBezTo>
                  <a:cubicBezTo>
                    <a:pt x="35" y="6"/>
                    <a:pt x="35" y="6"/>
                    <a:pt x="35" y="6"/>
                  </a:cubicBezTo>
                  <a:cubicBezTo>
                    <a:pt x="35" y="6"/>
                    <a:pt x="35" y="6"/>
                    <a:pt x="35" y="6"/>
                  </a:cubicBezTo>
                  <a:cubicBezTo>
                    <a:pt x="35" y="7"/>
                    <a:pt x="35" y="7"/>
                    <a:pt x="35" y="7"/>
                  </a:cubicBezTo>
                  <a:cubicBezTo>
                    <a:pt x="31" y="7"/>
                    <a:pt x="31" y="7"/>
                    <a:pt x="31" y="7"/>
                  </a:cubicBezTo>
                  <a:cubicBezTo>
                    <a:pt x="31" y="8"/>
                    <a:pt x="30" y="9"/>
                    <a:pt x="29" y="9"/>
                  </a:cubicBezTo>
                  <a:cubicBezTo>
                    <a:pt x="27" y="9"/>
                    <a:pt x="25" y="7"/>
                    <a:pt x="23" y="6"/>
                  </a:cubicBezTo>
                  <a:cubicBezTo>
                    <a:pt x="22" y="7"/>
                    <a:pt x="20" y="8"/>
                    <a:pt x="19" y="7"/>
                  </a:cubicBezTo>
                  <a:cubicBezTo>
                    <a:pt x="18" y="7"/>
                    <a:pt x="18" y="7"/>
                    <a:pt x="18" y="6"/>
                  </a:cubicBezTo>
                  <a:cubicBezTo>
                    <a:pt x="18" y="6"/>
                    <a:pt x="17" y="7"/>
                    <a:pt x="17" y="7"/>
                  </a:cubicBezTo>
                  <a:cubicBezTo>
                    <a:pt x="15" y="9"/>
                    <a:pt x="13" y="11"/>
                    <a:pt x="11" y="9"/>
                  </a:cubicBezTo>
                  <a:cubicBezTo>
                    <a:pt x="11" y="9"/>
                    <a:pt x="11" y="9"/>
                    <a:pt x="11" y="8"/>
                  </a:cubicBezTo>
                  <a:cubicBezTo>
                    <a:pt x="11" y="3"/>
                    <a:pt x="11" y="3"/>
                    <a:pt x="11" y="3"/>
                  </a:cubicBezTo>
                  <a:cubicBezTo>
                    <a:pt x="8" y="7"/>
                    <a:pt x="2" y="11"/>
                    <a:pt x="0" y="11"/>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grpSp>
        <p:nvGrpSpPr>
          <p:cNvPr id="161" name="wireless"/>
          <p:cNvGrpSpPr/>
          <p:nvPr/>
        </p:nvGrpSpPr>
        <p:grpSpPr>
          <a:xfrm>
            <a:off x="3103058" y="2706310"/>
            <a:ext cx="543158" cy="333439"/>
            <a:chOff x="4829683" y="2497624"/>
            <a:chExt cx="543158" cy="333439"/>
          </a:xfrm>
        </p:grpSpPr>
        <p:sp>
          <p:nvSpPr>
            <p:cNvPr id="162" name="Freeform 41"/>
            <p:cNvSpPr>
              <a:spLocks/>
            </p:cNvSpPr>
            <p:nvPr/>
          </p:nvSpPr>
          <p:spPr bwMode="auto">
            <a:xfrm>
              <a:off x="4909648" y="2615308"/>
              <a:ext cx="380211" cy="141825"/>
            </a:xfrm>
            <a:custGeom>
              <a:avLst/>
              <a:gdLst>
                <a:gd name="T0" fmla="*/ 10 w 123"/>
                <a:gd name="T1" fmla="*/ 45 h 46"/>
                <a:gd name="T2" fmla="*/ 5 w 123"/>
                <a:gd name="T3" fmla="*/ 43 h 46"/>
                <a:gd name="T4" fmla="*/ 4 w 123"/>
                <a:gd name="T5" fmla="*/ 30 h 46"/>
                <a:gd name="T6" fmla="*/ 63 w 123"/>
                <a:gd name="T7" fmla="*/ 0 h 46"/>
                <a:gd name="T8" fmla="*/ 120 w 123"/>
                <a:gd name="T9" fmla="*/ 30 h 46"/>
                <a:gd name="T10" fmla="*/ 119 w 123"/>
                <a:gd name="T11" fmla="*/ 43 h 46"/>
                <a:gd name="T12" fmla="*/ 106 w 123"/>
                <a:gd name="T13" fmla="*/ 41 h 46"/>
                <a:gd name="T14" fmla="*/ 63 w 123"/>
                <a:gd name="T15" fmla="*/ 18 h 46"/>
                <a:gd name="T16" fmla="*/ 17 w 123"/>
                <a:gd name="T17" fmla="*/ 41 h 46"/>
                <a:gd name="T18" fmla="*/ 10 w 123"/>
                <a:gd name="T1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46">
                  <a:moveTo>
                    <a:pt x="10" y="45"/>
                  </a:moveTo>
                  <a:cubicBezTo>
                    <a:pt x="8" y="45"/>
                    <a:pt x="6" y="44"/>
                    <a:pt x="5" y="43"/>
                  </a:cubicBezTo>
                  <a:cubicBezTo>
                    <a:pt x="1" y="40"/>
                    <a:pt x="0" y="34"/>
                    <a:pt x="4" y="30"/>
                  </a:cubicBezTo>
                  <a:cubicBezTo>
                    <a:pt x="19" y="12"/>
                    <a:pt x="42" y="0"/>
                    <a:pt x="63" y="0"/>
                  </a:cubicBezTo>
                  <a:cubicBezTo>
                    <a:pt x="82" y="0"/>
                    <a:pt x="105" y="12"/>
                    <a:pt x="120" y="30"/>
                  </a:cubicBezTo>
                  <a:cubicBezTo>
                    <a:pt x="123" y="34"/>
                    <a:pt x="122" y="40"/>
                    <a:pt x="119" y="43"/>
                  </a:cubicBezTo>
                  <a:cubicBezTo>
                    <a:pt x="115" y="46"/>
                    <a:pt x="109" y="45"/>
                    <a:pt x="106" y="41"/>
                  </a:cubicBezTo>
                  <a:cubicBezTo>
                    <a:pt x="95" y="28"/>
                    <a:pt x="77" y="18"/>
                    <a:pt x="63" y="18"/>
                  </a:cubicBezTo>
                  <a:cubicBezTo>
                    <a:pt x="47" y="18"/>
                    <a:pt x="29" y="27"/>
                    <a:pt x="17" y="41"/>
                  </a:cubicBezTo>
                  <a:cubicBezTo>
                    <a:pt x="16" y="44"/>
                    <a:pt x="13" y="45"/>
                    <a:pt x="10"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sp>
          <p:nvSpPr>
            <p:cNvPr id="163" name="Freeform 42"/>
            <p:cNvSpPr>
              <a:spLocks/>
            </p:cNvSpPr>
            <p:nvPr/>
          </p:nvSpPr>
          <p:spPr bwMode="auto">
            <a:xfrm>
              <a:off x="4829683" y="2497624"/>
              <a:ext cx="543158" cy="188597"/>
            </a:xfrm>
            <a:custGeom>
              <a:avLst/>
              <a:gdLst>
                <a:gd name="T0" fmla="*/ 166 w 176"/>
                <a:gd name="T1" fmla="*/ 60 h 61"/>
                <a:gd name="T2" fmla="*/ 158 w 176"/>
                <a:gd name="T3" fmla="*/ 56 h 61"/>
                <a:gd name="T4" fmla="*/ 89 w 176"/>
                <a:gd name="T5" fmla="*/ 18 h 61"/>
                <a:gd name="T6" fmla="*/ 17 w 176"/>
                <a:gd name="T7" fmla="*/ 56 h 61"/>
                <a:gd name="T8" fmla="*/ 5 w 176"/>
                <a:gd name="T9" fmla="*/ 59 h 61"/>
                <a:gd name="T10" fmla="*/ 2 w 176"/>
                <a:gd name="T11" fmla="*/ 46 h 61"/>
                <a:gd name="T12" fmla="*/ 89 w 176"/>
                <a:gd name="T13" fmla="*/ 0 h 61"/>
                <a:gd name="T14" fmla="*/ 173 w 176"/>
                <a:gd name="T15" fmla="*/ 46 h 61"/>
                <a:gd name="T16" fmla="*/ 171 w 176"/>
                <a:gd name="T17" fmla="*/ 59 h 61"/>
                <a:gd name="T18" fmla="*/ 166 w 176"/>
                <a:gd name="T19"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61">
                  <a:moveTo>
                    <a:pt x="166" y="60"/>
                  </a:moveTo>
                  <a:cubicBezTo>
                    <a:pt x="163" y="60"/>
                    <a:pt x="160" y="59"/>
                    <a:pt x="158" y="56"/>
                  </a:cubicBezTo>
                  <a:cubicBezTo>
                    <a:pt x="142" y="34"/>
                    <a:pt x="114" y="18"/>
                    <a:pt x="89" y="18"/>
                  </a:cubicBezTo>
                  <a:cubicBezTo>
                    <a:pt x="62" y="18"/>
                    <a:pt x="34" y="33"/>
                    <a:pt x="17" y="56"/>
                  </a:cubicBezTo>
                  <a:cubicBezTo>
                    <a:pt x="14" y="60"/>
                    <a:pt x="9" y="61"/>
                    <a:pt x="5" y="59"/>
                  </a:cubicBezTo>
                  <a:cubicBezTo>
                    <a:pt x="1" y="56"/>
                    <a:pt x="0" y="50"/>
                    <a:pt x="2" y="46"/>
                  </a:cubicBezTo>
                  <a:cubicBezTo>
                    <a:pt x="22" y="18"/>
                    <a:pt x="56" y="0"/>
                    <a:pt x="89" y="0"/>
                  </a:cubicBezTo>
                  <a:cubicBezTo>
                    <a:pt x="120" y="0"/>
                    <a:pt x="154" y="19"/>
                    <a:pt x="173" y="46"/>
                  </a:cubicBezTo>
                  <a:cubicBezTo>
                    <a:pt x="176" y="50"/>
                    <a:pt x="175" y="56"/>
                    <a:pt x="171" y="59"/>
                  </a:cubicBezTo>
                  <a:cubicBezTo>
                    <a:pt x="169" y="60"/>
                    <a:pt x="167" y="60"/>
                    <a:pt x="166"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sp>
          <p:nvSpPr>
            <p:cNvPr id="164" name="Freeform 43"/>
            <p:cNvSpPr>
              <a:spLocks/>
            </p:cNvSpPr>
            <p:nvPr/>
          </p:nvSpPr>
          <p:spPr bwMode="auto">
            <a:xfrm>
              <a:off x="4986595" y="2732992"/>
              <a:ext cx="226316" cy="98071"/>
            </a:xfrm>
            <a:custGeom>
              <a:avLst/>
              <a:gdLst>
                <a:gd name="T0" fmla="*/ 10 w 73"/>
                <a:gd name="T1" fmla="*/ 31 h 32"/>
                <a:gd name="T2" fmla="*/ 4 w 73"/>
                <a:gd name="T3" fmla="*/ 29 h 32"/>
                <a:gd name="T4" fmla="*/ 4 w 73"/>
                <a:gd name="T5" fmla="*/ 16 h 32"/>
                <a:gd name="T6" fmla="*/ 38 w 73"/>
                <a:gd name="T7" fmla="*/ 0 h 32"/>
                <a:gd name="T8" fmla="*/ 70 w 73"/>
                <a:gd name="T9" fmla="*/ 16 h 32"/>
                <a:gd name="T10" fmla="*/ 70 w 73"/>
                <a:gd name="T11" fmla="*/ 29 h 32"/>
                <a:gd name="T12" fmla="*/ 57 w 73"/>
                <a:gd name="T13" fmla="*/ 29 h 32"/>
                <a:gd name="T14" fmla="*/ 38 w 73"/>
                <a:gd name="T15" fmla="*/ 18 h 32"/>
                <a:gd name="T16" fmla="*/ 16 w 73"/>
                <a:gd name="T17" fmla="*/ 29 h 32"/>
                <a:gd name="T18" fmla="*/ 10 w 73"/>
                <a:gd name="T19"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32">
                  <a:moveTo>
                    <a:pt x="10" y="31"/>
                  </a:moveTo>
                  <a:cubicBezTo>
                    <a:pt x="8" y="31"/>
                    <a:pt x="6" y="31"/>
                    <a:pt x="4" y="29"/>
                  </a:cubicBezTo>
                  <a:cubicBezTo>
                    <a:pt x="0" y="25"/>
                    <a:pt x="0" y="20"/>
                    <a:pt x="4" y="16"/>
                  </a:cubicBezTo>
                  <a:cubicBezTo>
                    <a:pt x="14" y="6"/>
                    <a:pt x="26" y="0"/>
                    <a:pt x="38" y="0"/>
                  </a:cubicBezTo>
                  <a:cubicBezTo>
                    <a:pt x="48" y="0"/>
                    <a:pt x="60" y="6"/>
                    <a:pt x="70" y="16"/>
                  </a:cubicBezTo>
                  <a:cubicBezTo>
                    <a:pt x="73" y="20"/>
                    <a:pt x="73" y="25"/>
                    <a:pt x="70" y="29"/>
                  </a:cubicBezTo>
                  <a:cubicBezTo>
                    <a:pt x="66" y="32"/>
                    <a:pt x="60" y="32"/>
                    <a:pt x="57" y="29"/>
                  </a:cubicBezTo>
                  <a:cubicBezTo>
                    <a:pt x="50" y="21"/>
                    <a:pt x="42" y="18"/>
                    <a:pt x="38" y="18"/>
                  </a:cubicBezTo>
                  <a:cubicBezTo>
                    <a:pt x="31" y="18"/>
                    <a:pt x="23" y="22"/>
                    <a:pt x="16" y="29"/>
                  </a:cubicBezTo>
                  <a:cubicBezTo>
                    <a:pt x="15" y="30"/>
                    <a:pt x="12" y="31"/>
                    <a:pt x="10"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sp>
        <p:nvSpPr>
          <p:cNvPr id="165" name="paper clip"/>
          <p:cNvSpPr>
            <a:spLocks/>
          </p:cNvSpPr>
          <p:nvPr/>
        </p:nvSpPr>
        <p:spPr bwMode="auto">
          <a:xfrm>
            <a:off x="2501058" y="2200871"/>
            <a:ext cx="200667" cy="499404"/>
          </a:xfrm>
          <a:custGeom>
            <a:avLst/>
            <a:gdLst>
              <a:gd name="T0" fmla="*/ 34 w 65"/>
              <a:gd name="T1" fmla="*/ 162 h 162"/>
              <a:gd name="T2" fmla="*/ 0 w 65"/>
              <a:gd name="T3" fmla="*/ 123 h 162"/>
              <a:gd name="T4" fmla="*/ 0 w 65"/>
              <a:gd name="T5" fmla="*/ 27 h 162"/>
              <a:gd name="T6" fmla="*/ 25 w 65"/>
              <a:gd name="T7" fmla="*/ 0 h 162"/>
              <a:gd name="T8" fmla="*/ 51 w 65"/>
              <a:gd name="T9" fmla="*/ 27 h 162"/>
              <a:gd name="T10" fmla="*/ 51 w 65"/>
              <a:gd name="T11" fmla="*/ 120 h 162"/>
              <a:gd name="T12" fmla="*/ 33 w 65"/>
              <a:gd name="T13" fmla="*/ 140 h 162"/>
              <a:gd name="T14" fmla="*/ 20 w 65"/>
              <a:gd name="T15" fmla="*/ 137 h 162"/>
              <a:gd name="T16" fmla="*/ 12 w 65"/>
              <a:gd name="T17" fmla="*/ 120 h 162"/>
              <a:gd name="T18" fmla="*/ 12 w 65"/>
              <a:gd name="T19" fmla="*/ 51 h 162"/>
              <a:gd name="T20" fmla="*/ 15 w 65"/>
              <a:gd name="T21" fmla="*/ 48 h 162"/>
              <a:gd name="T22" fmla="*/ 19 w 65"/>
              <a:gd name="T23" fmla="*/ 51 h 162"/>
              <a:gd name="T24" fmla="*/ 19 w 65"/>
              <a:gd name="T25" fmla="*/ 120 h 162"/>
              <a:gd name="T26" fmla="*/ 24 w 65"/>
              <a:gd name="T27" fmla="*/ 131 h 162"/>
              <a:gd name="T28" fmla="*/ 31 w 65"/>
              <a:gd name="T29" fmla="*/ 133 h 162"/>
              <a:gd name="T30" fmla="*/ 32 w 65"/>
              <a:gd name="T31" fmla="*/ 133 h 162"/>
              <a:gd name="T32" fmla="*/ 32 w 65"/>
              <a:gd name="T33" fmla="*/ 133 h 162"/>
              <a:gd name="T34" fmla="*/ 44 w 65"/>
              <a:gd name="T35" fmla="*/ 120 h 162"/>
              <a:gd name="T36" fmla="*/ 44 w 65"/>
              <a:gd name="T37" fmla="*/ 27 h 162"/>
              <a:gd name="T38" fmla="*/ 25 w 65"/>
              <a:gd name="T39" fmla="*/ 7 h 162"/>
              <a:gd name="T40" fmla="*/ 7 w 65"/>
              <a:gd name="T41" fmla="*/ 27 h 162"/>
              <a:gd name="T42" fmla="*/ 7 w 65"/>
              <a:gd name="T43" fmla="*/ 123 h 162"/>
              <a:gd name="T44" fmla="*/ 34 w 65"/>
              <a:gd name="T45" fmla="*/ 155 h 162"/>
              <a:gd name="T46" fmla="*/ 58 w 65"/>
              <a:gd name="T47" fmla="*/ 121 h 162"/>
              <a:gd name="T48" fmla="*/ 58 w 65"/>
              <a:gd name="T49" fmla="*/ 20 h 162"/>
              <a:gd name="T50" fmla="*/ 61 w 65"/>
              <a:gd name="T51" fmla="*/ 17 h 162"/>
              <a:gd name="T52" fmla="*/ 65 w 65"/>
              <a:gd name="T53" fmla="*/ 20 h 162"/>
              <a:gd name="T54" fmla="*/ 65 w 65"/>
              <a:gd name="T55" fmla="*/ 121 h 162"/>
              <a:gd name="T56" fmla="*/ 34 w 65"/>
              <a:gd name="T5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 h="162">
                <a:moveTo>
                  <a:pt x="34" y="162"/>
                </a:moveTo>
                <a:cubicBezTo>
                  <a:pt x="22" y="162"/>
                  <a:pt x="0" y="154"/>
                  <a:pt x="0" y="123"/>
                </a:cubicBezTo>
                <a:cubicBezTo>
                  <a:pt x="0" y="27"/>
                  <a:pt x="0" y="27"/>
                  <a:pt x="0" y="27"/>
                </a:cubicBezTo>
                <a:cubicBezTo>
                  <a:pt x="0" y="6"/>
                  <a:pt x="16" y="0"/>
                  <a:pt x="25" y="0"/>
                </a:cubicBezTo>
                <a:cubicBezTo>
                  <a:pt x="36" y="0"/>
                  <a:pt x="51" y="8"/>
                  <a:pt x="51" y="27"/>
                </a:cubicBezTo>
                <a:cubicBezTo>
                  <a:pt x="51" y="120"/>
                  <a:pt x="51" y="120"/>
                  <a:pt x="51" y="120"/>
                </a:cubicBezTo>
                <a:cubicBezTo>
                  <a:pt x="51" y="131"/>
                  <a:pt x="43" y="140"/>
                  <a:pt x="33" y="140"/>
                </a:cubicBezTo>
                <a:cubicBezTo>
                  <a:pt x="29" y="141"/>
                  <a:pt x="24" y="140"/>
                  <a:pt x="20" y="137"/>
                </a:cubicBezTo>
                <a:cubicBezTo>
                  <a:pt x="17" y="135"/>
                  <a:pt x="12" y="129"/>
                  <a:pt x="12" y="120"/>
                </a:cubicBezTo>
                <a:cubicBezTo>
                  <a:pt x="12" y="51"/>
                  <a:pt x="12" y="51"/>
                  <a:pt x="12" y="51"/>
                </a:cubicBezTo>
                <a:cubicBezTo>
                  <a:pt x="12" y="49"/>
                  <a:pt x="13" y="48"/>
                  <a:pt x="15" y="48"/>
                </a:cubicBezTo>
                <a:cubicBezTo>
                  <a:pt x="17" y="48"/>
                  <a:pt x="19" y="49"/>
                  <a:pt x="19" y="51"/>
                </a:cubicBezTo>
                <a:cubicBezTo>
                  <a:pt x="19" y="120"/>
                  <a:pt x="19" y="120"/>
                  <a:pt x="19" y="120"/>
                </a:cubicBezTo>
                <a:cubicBezTo>
                  <a:pt x="19" y="126"/>
                  <a:pt x="22" y="130"/>
                  <a:pt x="24" y="131"/>
                </a:cubicBezTo>
                <a:cubicBezTo>
                  <a:pt x="27" y="133"/>
                  <a:pt x="30" y="134"/>
                  <a:pt x="31" y="133"/>
                </a:cubicBezTo>
                <a:cubicBezTo>
                  <a:pt x="32" y="133"/>
                  <a:pt x="32" y="133"/>
                  <a:pt x="32" y="133"/>
                </a:cubicBezTo>
                <a:cubicBezTo>
                  <a:pt x="32" y="133"/>
                  <a:pt x="32" y="133"/>
                  <a:pt x="32" y="133"/>
                </a:cubicBezTo>
                <a:cubicBezTo>
                  <a:pt x="39" y="133"/>
                  <a:pt x="44" y="128"/>
                  <a:pt x="44" y="120"/>
                </a:cubicBezTo>
                <a:cubicBezTo>
                  <a:pt x="44" y="27"/>
                  <a:pt x="44" y="27"/>
                  <a:pt x="44" y="27"/>
                </a:cubicBezTo>
                <a:cubicBezTo>
                  <a:pt x="44" y="12"/>
                  <a:pt x="32" y="7"/>
                  <a:pt x="25" y="7"/>
                </a:cubicBezTo>
                <a:cubicBezTo>
                  <a:pt x="24" y="7"/>
                  <a:pt x="7" y="7"/>
                  <a:pt x="7" y="27"/>
                </a:cubicBezTo>
                <a:cubicBezTo>
                  <a:pt x="7" y="123"/>
                  <a:pt x="7" y="123"/>
                  <a:pt x="7" y="123"/>
                </a:cubicBezTo>
                <a:cubicBezTo>
                  <a:pt x="7" y="149"/>
                  <a:pt x="24" y="155"/>
                  <a:pt x="34" y="155"/>
                </a:cubicBezTo>
                <a:cubicBezTo>
                  <a:pt x="42" y="155"/>
                  <a:pt x="58" y="147"/>
                  <a:pt x="58" y="121"/>
                </a:cubicBezTo>
                <a:cubicBezTo>
                  <a:pt x="58" y="20"/>
                  <a:pt x="58" y="20"/>
                  <a:pt x="58" y="20"/>
                </a:cubicBezTo>
                <a:cubicBezTo>
                  <a:pt x="58" y="18"/>
                  <a:pt x="59" y="17"/>
                  <a:pt x="61" y="17"/>
                </a:cubicBezTo>
                <a:cubicBezTo>
                  <a:pt x="63" y="17"/>
                  <a:pt x="65" y="18"/>
                  <a:pt x="65" y="20"/>
                </a:cubicBezTo>
                <a:cubicBezTo>
                  <a:pt x="65" y="121"/>
                  <a:pt x="65" y="121"/>
                  <a:pt x="65" y="121"/>
                </a:cubicBezTo>
                <a:cubicBezTo>
                  <a:pt x="65" y="150"/>
                  <a:pt x="47" y="162"/>
                  <a:pt x="34" y="1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nvGrpSpPr>
          <p:cNvPr id="166" name="clock"/>
          <p:cNvGrpSpPr/>
          <p:nvPr/>
        </p:nvGrpSpPr>
        <p:grpSpPr>
          <a:xfrm>
            <a:off x="2633830" y="3234380"/>
            <a:ext cx="497895" cy="493369"/>
            <a:chOff x="4360455" y="3025694"/>
            <a:chExt cx="497895" cy="493369"/>
          </a:xfrm>
        </p:grpSpPr>
        <p:sp>
          <p:nvSpPr>
            <p:cNvPr id="167" name="Oval 45"/>
            <p:cNvSpPr>
              <a:spLocks noChangeArrowheads="1"/>
            </p:cNvSpPr>
            <p:nvPr/>
          </p:nvSpPr>
          <p:spPr bwMode="auto">
            <a:xfrm>
              <a:off x="4383086" y="3043799"/>
              <a:ext cx="452632" cy="455649"/>
            </a:xfrm>
            <a:prstGeom prst="ellipse">
              <a:avLst/>
            </a:pr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68" name="Freeform 46"/>
            <p:cNvSpPr>
              <a:spLocks/>
            </p:cNvSpPr>
            <p:nvPr/>
          </p:nvSpPr>
          <p:spPr bwMode="auto">
            <a:xfrm>
              <a:off x="4604876" y="3395343"/>
              <a:ext cx="9053" cy="45263"/>
            </a:xfrm>
            <a:custGeom>
              <a:avLst/>
              <a:gdLst>
                <a:gd name="T0" fmla="*/ 2 w 3"/>
                <a:gd name="T1" fmla="*/ 15 h 15"/>
                <a:gd name="T2" fmla="*/ 2 w 3"/>
                <a:gd name="T3" fmla="*/ 15 h 15"/>
                <a:gd name="T4" fmla="*/ 0 w 3"/>
                <a:gd name="T5" fmla="*/ 13 h 15"/>
                <a:gd name="T6" fmla="*/ 0 w 3"/>
                <a:gd name="T7" fmla="*/ 2 h 15"/>
                <a:gd name="T8" fmla="*/ 2 w 3"/>
                <a:gd name="T9" fmla="*/ 0 h 15"/>
                <a:gd name="T10" fmla="*/ 2 w 3"/>
                <a:gd name="T11" fmla="*/ 0 h 15"/>
                <a:gd name="T12" fmla="*/ 3 w 3"/>
                <a:gd name="T13" fmla="*/ 2 h 15"/>
                <a:gd name="T14" fmla="*/ 3 w 3"/>
                <a:gd name="T15" fmla="*/ 13 h 15"/>
                <a:gd name="T16" fmla="*/ 2 w 3"/>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2" y="15"/>
                  </a:moveTo>
                  <a:cubicBezTo>
                    <a:pt x="2" y="15"/>
                    <a:pt x="2" y="15"/>
                    <a:pt x="2" y="15"/>
                  </a:cubicBezTo>
                  <a:cubicBezTo>
                    <a:pt x="0" y="15"/>
                    <a:pt x="0" y="14"/>
                    <a:pt x="0" y="13"/>
                  </a:cubicBezTo>
                  <a:cubicBezTo>
                    <a:pt x="0" y="2"/>
                    <a:pt x="0" y="2"/>
                    <a:pt x="0" y="2"/>
                  </a:cubicBezTo>
                  <a:cubicBezTo>
                    <a:pt x="0" y="1"/>
                    <a:pt x="0" y="0"/>
                    <a:pt x="2" y="0"/>
                  </a:cubicBezTo>
                  <a:cubicBezTo>
                    <a:pt x="2" y="0"/>
                    <a:pt x="2" y="0"/>
                    <a:pt x="2" y="0"/>
                  </a:cubicBezTo>
                  <a:cubicBezTo>
                    <a:pt x="3" y="0"/>
                    <a:pt x="3" y="1"/>
                    <a:pt x="3" y="2"/>
                  </a:cubicBezTo>
                  <a:cubicBezTo>
                    <a:pt x="3" y="13"/>
                    <a:pt x="3" y="13"/>
                    <a:pt x="3" y="13"/>
                  </a:cubicBezTo>
                  <a:cubicBezTo>
                    <a:pt x="3" y="14"/>
                    <a:pt x="3" y="15"/>
                    <a:pt x="2"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69" name="Freeform 47"/>
            <p:cNvSpPr>
              <a:spLocks/>
            </p:cNvSpPr>
            <p:nvPr/>
          </p:nvSpPr>
          <p:spPr bwMode="auto">
            <a:xfrm>
              <a:off x="4604876" y="3102641"/>
              <a:ext cx="9053" cy="48281"/>
            </a:xfrm>
            <a:custGeom>
              <a:avLst/>
              <a:gdLst>
                <a:gd name="T0" fmla="*/ 2 w 3"/>
                <a:gd name="T1" fmla="*/ 16 h 16"/>
                <a:gd name="T2" fmla="*/ 0 w 3"/>
                <a:gd name="T3" fmla="*/ 14 h 16"/>
                <a:gd name="T4" fmla="*/ 0 w 3"/>
                <a:gd name="T5" fmla="*/ 2 h 16"/>
                <a:gd name="T6" fmla="*/ 2 w 3"/>
                <a:gd name="T7" fmla="*/ 0 h 16"/>
                <a:gd name="T8" fmla="*/ 3 w 3"/>
                <a:gd name="T9" fmla="*/ 2 h 16"/>
                <a:gd name="T10" fmla="*/ 3 w 3"/>
                <a:gd name="T11" fmla="*/ 14 h 16"/>
                <a:gd name="T12" fmla="*/ 2 w 3"/>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3" h="16">
                  <a:moveTo>
                    <a:pt x="2" y="16"/>
                  </a:moveTo>
                  <a:cubicBezTo>
                    <a:pt x="0" y="16"/>
                    <a:pt x="0" y="15"/>
                    <a:pt x="0" y="14"/>
                  </a:cubicBezTo>
                  <a:cubicBezTo>
                    <a:pt x="0" y="2"/>
                    <a:pt x="0" y="2"/>
                    <a:pt x="0" y="2"/>
                  </a:cubicBezTo>
                  <a:cubicBezTo>
                    <a:pt x="0" y="1"/>
                    <a:pt x="0" y="0"/>
                    <a:pt x="2" y="0"/>
                  </a:cubicBezTo>
                  <a:cubicBezTo>
                    <a:pt x="3" y="0"/>
                    <a:pt x="3" y="1"/>
                    <a:pt x="3" y="2"/>
                  </a:cubicBezTo>
                  <a:cubicBezTo>
                    <a:pt x="3" y="14"/>
                    <a:pt x="3" y="14"/>
                    <a:pt x="3" y="14"/>
                  </a:cubicBezTo>
                  <a:cubicBezTo>
                    <a:pt x="3" y="15"/>
                    <a:pt x="3" y="16"/>
                    <a:pt x="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0" name="Freeform 48"/>
            <p:cNvSpPr>
              <a:spLocks/>
            </p:cNvSpPr>
            <p:nvPr/>
          </p:nvSpPr>
          <p:spPr bwMode="auto">
            <a:xfrm>
              <a:off x="4666735" y="3377238"/>
              <a:ext cx="30175" cy="42246"/>
            </a:xfrm>
            <a:custGeom>
              <a:avLst/>
              <a:gdLst>
                <a:gd name="T0" fmla="*/ 8 w 10"/>
                <a:gd name="T1" fmla="*/ 14 h 14"/>
                <a:gd name="T2" fmla="*/ 6 w 10"/>
                <a:gd name="T3" fmla="*/ 13 h 14"/>
                <a:gd name="T4" fmla="*/ 1 w 10"/>
                <a:gd name="T5" fmla="*/ 3 h 14"/>
                <a:gd name="T6" fmla="*/ 1 w 10"/>
                <a:gd name="T7" fmla="*/ 1 h 14"/>
                <a:gd name="T8" fmla="*/ 4 w 10"/>
                <a:gd name="T9" fmla="*/ 1 h 14"/>
                <a:gd name="T10" fmla="*/ 10 w 10"/>
                <a:gd name="T11" fmla="*/ 11 h 14"/>
                <a:gd name="T12" fmla="*/ 9 w 10"/>
                <a:gd name="T13" fmla="*/ 14 h 14"/>
                <a:gd name="T14" fmla="*/ 8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8" y="14"/>
                  </a:moveTo>
                  <a:cubicBezTo>
                    <a:pt x="7" y="14"/>
                    <a:pt x="7" y="14"/>
                    <a:pt x="6" y="13"/>
                  </a:cubicBezTo>
                  <a:cubicBezTo>
                    <a:pt x="1" y="3"/>
                    <a:pt x="1" y="3"/>
                    <a:pt x="1" y="3"/>
                  </a:cubicBezTo>
                  <a:cubicBezTo>
                    <a:pt x="0" y="2"/>
                    <a:pt x="0" y="1"/>
                    <a:pt x="1" y="1"/>
                  </a:cubicBezTo>
                  <a:cubicBezTo>
                    <a:pt x="2" y="0"/>
                    <a:pt x="3" y="0"/>
                    <a:pt x="4" y="1"/>
                  </a:cubicBezTo>
                  <a:cubicBezTo>
                    <a:pt x="10" y="11"/>
                    <a:pt x="10" y="11"/>
                    <a:pt x="10" y="11"/>
                  </a:cubicBezTo>
                  <a:cubicBezTo>
                    <a:pt x="10" y="12"/>
                    <a:pt x="10" y="13"/>
                    <a:pt x="9" y="14"/>
                  </a:cubicBezTo>
                  <a:cubicBezTo>
                    <a:pt x="9" y="14"/>
                    <a:pt x="8" y="14"/>
                    <a:pt x="8"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1" name="Freeform 49"/>
            <p:cNvSpPr>
              <a:spLocks/>
            </p:cNvSpPr>
            <p:nvPr/>
          </p:nvSpPr>
          <p:spPr bwMode="auto">
            <a:xfrm>
              <a:off x="4521893" y="3123764"/>
              <a:ext cx="30175" cy="43755"/>
            </a:xfrm>
            <a:custGeom>
              <a:avLst/>
              <a:gdLst>
                <a:gd name="T0" fmla="*/ 8 w 10"/>
                <a:gd name="T1" fmla="*/ 14 h 14"/>
                <a:gd name="T2" fmla="*/ 6 w 10"/>
                <a:gd name="T3" fmla="*/ 13 h 14"/>
                <a:gd name="T4" fmla="*/ 0 w 10"/>
                <a:gd name="T5" fmla="*/ 3 h 14"/>
                <a:gd name="T6" fmla="*/ 1 w 10"/>
                <a:gd name="T7" fmla="*/ 1 h 14"/>
                <a:gd name="T8" fmla="*/ 4 w 10"/>
                <a:gd name="T9" fmla="*/ 1 h 14"/>
                <a:gd name="T10" fmla="*/ 9 w 10"/>
                <a:gd name="T11" fmla="*/ 11 h 14"/>
                <a:gd name="T12" fmla="*/ 9 w 10"/>
                <a:gd name="T13" fmla="*/ 14 h 14"/>
                <a:gd name="T14" fmla="*/ 8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8" y="14"/>
                  </a:moveTo>
                  <a:cubicBezTo>
                    <a:pt x="7" y="14"/>
                    <a:pt x="6" y="14"/>
                    <a:pt x="6" y="13"/>
                  </a:cubicBezTo>
                  <a:cubicBezTo>
                    <a:pt x="0" y="3"/>
                    <a:pt x="0" y="3"/>
                    <a:pt x="0" y="3"/>
                  </a:cubicBezTo>
                  <a:cubicBezTo>
                    <a:pt x="0" y="3"/>
                    <a:pt x="0" y="1"/>
                    <a:pt x="1" y="1"/>
                  </a:cubicBezTo>
                  <a:cubicBezTo>
                    <a:pt x="2" y="0"/>
                    <a:pt x="3" y="1"/>
                    <a:pt x="4" y="1"/>
                  </a:cubicBezTo>
                  <a:cubicBezTo>
                    <a:pt x="9" y="11"/>
                    <a:pt x="9" y="11"/>
                    <a:pt x="9" y="11"/>
                  </a:cubicBezTo>
                  <a:cubicBezTo>
                    <a:pt x="10" y="12"/>
                    <a:pt x="10" y="13"/>
                    <a:pt x="9" y="14"/>
                  </a:cubicBezTo>
                  <a:cubicBezTo>
                    <a:pt x="8" y="14"/>
                    <a:pt x="8" y="14"/>
                    <a:pt x="8"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2" name="Freeform 50"/>
            <p:cNvSpPr>
              <a:spLocks/>
            </p:cNvSpPr>
            <p:nvPr/>
          </p:nvSpPr>
          <p:spPr bwMode="auto">
            <a:xfrm>
              <a:off x="4711998" y="3330466"/>
              <a:ext cx="46772" cy="30175"/>
            </a:xfrm>
            <a:custGeom>
              <a:avLst/>
              <a:gdLst>
                <a:gd name="T0" fmla="*/ 12 w 15"/>
                <a:gd name="T1" fmla="*/ 10 h 10"/>
                <a:gd name="T2" fmla="*/ 11 w 15"/>
                <a:gd name="T3" fmla="*/ 9 h 10"/>
                <a:gd name="T4" fmla="*/ 2 w 15"/>
                <a:gd name="T5" fmla="*/ 4 h 10"/>
                <a:gd name="T6" fmla="*/ 1 w 15"/>
                <a:gd name="T7" fmla="*/ 1 h 10"/>
                <a:gd name="T8" fmla="*/ 3 w 15"/>
                <a:gd name="T9" fmla="*/ 0 h 10"/>
                <a:gd name="T10" fmla="*/ 13 w 15"/>
                <a:gd name="T11" fmla="*/ 6 h 10"/>
                <a:gd name="T12" fmla="*/ 14 w 15"/>
                <a:gd name="T13" fmla="*/ 9 h 10"/>
                <a:gd name="T14" fmla="*/ 12 w 1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2" y="10"/>
                  </a:moveTo>
                  <a:cubicBezTo>
                    <a:pt x="12" y="10"/>
                    <a:pt x="12" y="10"/>
                    <a:pt x="11" y="9"/>
                  </a:cubicBezTo>
                  <a:cubicBezTo>
                    <a:pt x="2" y="4"/>
                    <a:pt x="2" y="4"/>
                    <a:pt x="2" y="4"/>
                  </a:cubicBezTo>
                  <a:cubicBezTo>
                    <a:pt x="1" y="3"/>
                    <a:pt x="0" y="2"/>
                    <a:pt x="1" y="1"/>
                  </a:cubicBezTo>
                  <a:cubicBezTo>
                    <a:pt x="1" y="0"/>
                    <a:pt x="3" y="0"/>
                    <a:pt x="3" y="0"/>
                  </a:cubicBezTo>
                  <a:cubicBezTo>
                    <a:pt x="13" y="6"/>
                    <a:pt x="13" y="6"/>
                    <a:pt x="13" y="6"/>
                  </a:cubicBezTo>
                  <a:cubicBezTo>
                    <a:pt x="14" y="7"/>
                    <a:pt x="15" y="8"/>
                    <a:pt x="14" y="9"/>
                  </a:cubicBezTo>
                  <a:cubicBezTo>
                    <a:pt x="14" y="9"/>
                    <a:pt x="13" y="10"/>
                    <a:pt x="12"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3" name="Freeform 51"/>
            <p:cNvSpPr>
              <a:spLocks/>
            </p:cNvSpPr>
            <p:nvPr/>
          </p:nvSpPr>
          <p:spPr bwMode="auto">
            <a:xfrm>
              <a:off x="4463051" y="3185624"/>
              <a:ext cx="42246" cy="27158"/>
            </a:xfrm>
            <a:custGeom>
              <a:avLst/>
              <a:gdLst>
                <a:gd name="T0" fmla="*/ 12 w 14"/>
                <a:gd name="T1" fmla="*/ 9 h 9"/>
                <a:gd name="T2" fmla="*/ 11 w 14"/>
                <a:gd name="T3" fmla="*/ 9 h 9"/>
                <a:gd name="T4" fmla="*/ 1 w 14"/>
                <a:gd name="T5" fmla="*/ 4 h 9"/>
                <a:gd name="T6" fmla="*/ 0 w 14"/>
                <a:gd name="T7" fmla="*/ 1 h 9"/>
                <a:gd name="T8" fmla="*/ 3 w 14"/>
                <a:gd name="T9" fmla="*/ 0 h 9"/>
                <a:gd name="T10" fmla="*/ 13 w 14"/>
                <a:gd name="T11" fmla="*/ 6 h 9"/>
                <a:gd name="T12" fmla="*/ 13 w 14"/>
                <a:gd name="T13" fmla="*/ 8 h 9"/>
                <a:gd name="T14" fmla="*/ 12 w 14"/>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12" y="9"/>
                  </a:moveTo>
                  <a:cubicBezTo>
                    <a:pt x="11" y="9"/>
                    <a:pt x="11" y="9"/>
                    <a:pt x="11" y="9"/>
                  </a:cubicBezTo>
                  <a:cubicBezTo>
                    <a:pt x="1" y="4"/>
                    <a:pt x="1" y="4"/>
                    <a:pt x="1" y="4"/>
                  </a:cubicBezTo>
                  <a:cubicBezTo>
                    <a:pt x="0" y="3"/>
                    <a:pt x="0" y="2"/>
                    <a:pt x="0" y="1"/>
                  </a:cubicBezTo>
                  <a:cubicBezTo>
                    <a:pt x="1" y="0"/>
                    <a:pt x="2" y="0"/>
                    <a:pt x="3" y="0"/>
                  </a:cubicBezTo>
                  <a:cubicBezTo>
                    <a:pt x="13" y="6"/>
                    <a:pt x="13" y="6"/>
                    <a:pt x="13" y="6"/>
                  </a:cubicBezTo>
                  <a:cubicBezTo>
                    <a:pt x="13" y="6"/>
                    <a:pt x="14" y="8"/>
                    <a:pt x="13" y="8"/>
                  </a:cubicBezTo>
                  <a:cubicBezTo>
                    <a:pt x="13" y="9"/>
                    <a:pt x="12" y="9"/>
                    <a:pt x="1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4" name="Freeform 52"/>
            <p:cNvSpPr>
              <a:spLocks/>
            </p:cNvSpPr>
            <p:nvPr/>
          </p:nvSpPr>
          <p:spPr bwMode="auto">
            <a:xfrm>
              <a:off x="4731613" y="3265589"/>
              <a:ext cx="45263" cy="12070"/>
            </a:xfrm>
            <a:custGeom>
              <a:avLst/>
              <a:gdLst>
                <a:gd name="T0" fmla="*/ 13 w 15"/>
                <a:gd name="T1" fmla="*/ 4 h 4"/>
                <a:gd name="T2" fmla="*/ 13 w 15"/>
                <a:gd name="T3" fmla="*/ 4 h 4"/>
                <a:gd name="T4" fmla="*/ 2 w 15"/>
                <a:gd name="T5" fmla="*/ 4 h 4"/>
                <a:gd name="T6" fmla="*/ 0 w 15"/>
                <a:gd name="T7" fmla="*/ 2 h 4"/>
                <a:gd name="T8" fmla="*/ 2 w 15"/>
                <a:gd name="T9" fmla="*/ 0 h 4"/>
                <a:gd name="T10" fmla="*/ 2 w 15"/>
                <a:gd name="T11" fmla="*/ 0 h 4"/>
                <a:gd name="T12" fmla="*/ 13 w 15"/>
                <a:gd name="T13" fmla="*/ 0 h 4"/>
                <a:gd name="T14" fmla="*/ 15 w 15"/>
                <a:gd name="T15" fmla="*/ 2 h 4"/>
                <a:gd name="T16" fmla="*/ 13 w 15"/>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
                  <a:moveTo>
                    <a:pt x="13" y="4"/>
                  </a:moveTo>
                  <a:cubicBezTo>
                    <a:pt x="13" y="4"/>
                    <a:pt x="13" y="4"/>
                    <a:pt x="13" y="4"/>
                  </a:cubicBezTo>
                  <a:cubicBezTo>
                    <a:pt x="2" y="4"/>
                    <a:pt x="2" y="4"/>
                    <a:pt x="2" y="4"/>
                  </a:cubicBezTo>
                  <a:cubicBezTo>
                    <a:pt x="1" y="4"/>
                    <a:pt x="0" y="3"/>
                    <a:pt x="0" y="2"/>
                  </a:cubicBezTo>
                  <a:cubicBezTo>
                    <a:pt x="0" y="1"/>
                    <a:pt x="1" y="0"/>
                    <a:pt x="2" y="0"/>
                  </a:cubicBezTo>
                  <a:cubicBezTo>
                    <a:pt x="2" y="0"/>
                    <a:pt x="2" y="0"/>
                    <a:pt x="2" y="0"/>
                  </a:cubicBezTo>
                  <a:cubicBezTo>
                    <a:pt x="13" y="0"/>
                    <a:pt x="13" y="0"/>
                    <a:pt x="13" y="0"/>
                  </a:cubicBezTo>
                  <a:cubicBezTo>
                    <a:pt x="15" y="0"/>
                    <a:pt x="15" y="1"/>
                    <a:pt x="15" y="2"/>
                  </a:cubicBezTo>
                  <a:cubicBezTo>
                    <a:pt x="15" y="3"/>
                    <a:pt x="15" y="4"/>
                    <a:pt x="1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5" name="Freeform 53"/>
            <p:cNvSpPr>
              <a:spLocks/>
            </p:cNvSpPr>
            <p:nvPr/>
          </p:nvSpPr>
          <p:spPr bwMode="auto">
            <a:xfrm>
              <a:off x="4440419" y="3265589"/>
              <a:ext cx="46772" cy="12070"/>
            </a:xfrm>
            <a:custGeom>
              <a:avLst/>
              <a:gdLst>
                <a:gd name="T0" fmla="*/ 13 w 15"/>
                <a:gd name="T1" fmla="*/ 4 h 4"/>
                <a:gd name="T2" fmla="*/ 13 w 15"/>
                <a:gd name="T3" fmla="*/ 4 h 4"/>
                <a:gd name="T4" fmla="*/ 2 w 15"/>
                <a:gd name="T5" fmla="*/ 4 h 4"/>
                <a:gd name="T6" fmla="*/ 0 w 15"/>
                <a:gd name="T7" fmla="*/ 2 h 4"/>
                <a:gd name="T8" fmla="*/ 2 w 15"/>
                <a:gd name="T9" fmla="*/ 0 h 4"/>
                <a:gd name="T10" fmla="*/ 2 w 15"/>
                <a:gd name="T11" fmla="*/ 0 h 4"/>
                <a:gd name="T12" fmla="*/ 13 w 15"/>
                <a:gd name="T13" fmla="*/ 0 h 4"/>
                <a:gd name="T14" fmla="*/ 15 w 15"/>
                <a:gd name="T15" fmla="*/ 2 h 4"/>
                <a:gd name="T16" fmla="*/ 13 w 15"/>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
                  <a:moveTo>
                    <a:pt x="13" y="4"/>
                  </a:moveTo>
                  <a:cubicBezTo>
                    <a:pt x="13" y="4"/>
                    <a:pt x="13" y="4"/>
                    <a:pt x="13" y="4"/>
                  </a:cubicBezTo>
                  <a:cubicBezTo>
                    <a:pt x="2" y="4"/>
                    <a:pt x="2" y="4"/>
                    <a:pt x="2" y="4"/>
                  </a:cubicBezTo>
                  <a:cubicBezTo>
                    <a:pt x="1" y="4"/>
                    <a:pt x="0" y="3"/>
                    <a:pt x="0" y="2"/>
                  </a:cubicBezTo>
                  <a:cubicBezTo>
                    <a:pt x="0" y="1"/>
                    <a:pt x="1" y="0"/>
                    <a:pt x="2" y="0"/>
                  </a:cubicBezTo>
                  <a:cubicBezTo>
                    <a:pt x="2" y="0"/>
                    <a:pt x="2" y="0"/>
                    <a:pt x="2" y="0"/>
                  </a:cubicBezTo>
                  <a:cubicBezTo>
                    <a:pt x="13" y="0"/>
                    <a:pt x="13" y="0"/>
                    <a:pt x="13" y="0"/>
                  </a:cubicBezTo>
                  <a:cubicBezTo>
                    <a:pt x="14" y="0"/>
                    <a:pt x="15" y="1"/>
                    <a:pt x="15" y="2"/>
                  </a:cubicBezTo>
                  <a:cubicBezTo>
                    <a:pt x="15" y="3"/>
                    <a:pt x="14" y="4"/>
                    <a:pt x="1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6" name="Freeform 54"/>
            <p:cNvSpPr>
              <a:spLocks/>
            </p:cNvSpPr>
            <p:nvPr/>
          </p:nvSpPr>
          <p:spPr bwMode="auto">
            <a:xfrm>
              <a:off x="4711998" y="3185624"/>
              <a:ext cx="46772" cy="27158"/>
            </a:xfrm>
            <a:custGeom>
              <a:avLst/>
              <a:gdLst>
                <a:gd name="T0" fmla="*/ 2 w 15"/>
                <a:gd name="T1" fmla="*/ 9 h 9"/>
                <a:gd name="T2" fmla="*/ 1 w 15"/>
                <a:gd name="T3" fmla="*/ 8 h 9"/>
                <a:gd name="T4" fmla="*/ 2 w 15"/>
                <a:gd name="T5" fmla="*/ 6 h 9"/>
                <a:gd name="T6" fmla="*/ 11 w 15"/>
                <a:gd name="T7" fmla="*/ 0 h 9"/>
                <a:gd name="T8" fmla="*/ 14 w 15"/>
                <a:gd name="T9" fmla="*/ 1 h 9"/>
                <a:gd name="T10" fmla="*/ 13 w 15"/>
                <a:gd name="T11" fmla="*/ 4 h 9"/>
                <a:gd name="T12" fmla="*/ 3 w 15"/>
                <a:gd name="T13" fmla="*/ 9 h 9"/>
                <a:gd name="T14" fmla="*/ 2 w 15"/>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9">
                  <a:moveTo>
                    <a:pt x="2" y="9"/>
                  </a:moveTo>
                  <a:cubicBezTo>
                    <a:pt x="2" y="9"/>
                    <a:pt x="1" y="9"/>
                    <a:pt x="1" y="8"/>
                  </a:cubicBezTo>
                  <a:cubicBezTo>
                    <a:pt x="0" y="8"/>
                    <a:pt x="1" y="6"/>
                    <a:pt x="2" y="6"/>
                  </a:cubicBezTo>
                  <a:cubicBezTo>
                    <a:pt x="11" y="0"/>
                    <a:pt x="11" y="0"/>
                    <a:pt x="11" y="0"/>
                  </a:cubicBezTo>
                  <a:cubicBezTo>
                    <a:pt x="12" y="0"/>
                    <a:pt x="13" y="0"/>
                    <a:pt x="14" y="1"/>
                  </a:cubicBezTo>
                  <a:cubicBezTo>
                    <a:pt x="15" y="2"/>
                    <a:pt x="14" y="3"/>
                    <a:pt x="13" y="4"/>
                  </a:cubicBezTo>
                  <a:cubicBezTo>
                    <a:pt x="3" y="9"/>
                    <a:pt x="3" y="9"/>
                    <a:pt x="3" y="9"/>
                  </a:cubicBezTo>
                  <a:cubicBezTo>
                    <a:pt x="3" y="9"/>
                    <a:pt x="3" y="9"/>
                    <a:pt x="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7" name="Freeform 55"/>
            <p:cNvSpPr>
              <a:spLocks/>
            </p:cNvSpPr>
            <p:nvPr/>
          </p:nvSpPr>
          <p:spPr bwMode="auto">
            <a:xfrm>
              <a:off x="4463051" y="3330466"/>
              <a:ext cx="42246" cy="30175"/>
            </a:xfrm>
            <a:custGeom>
              <a:avLst/>
              <a:gdLst>
                <a:gd name="T0" fmla="*/ 2 w 14"/>
                <a:gd name="T1" fmla="*/ 10 h 10"/>
                <a:gd name="T2" fmla="*/ 0 w 14"/>
                <a:gd name="T3" fmla="*/ 9 h 10"/>
                <a:gd name="T4" fmla="*/ 1 w 14"/>
                <a:gd name="T5" fmla="*/ 6 h 10"/>
                <a:gd name="T6" fmla="*/ 11 w 14"/>
                <a:gd name="T7" fmla="*/ 0 h 10"/>
                <a:gd name="T8" fmla="*/ 13 w 14"/>
                <a:gd name="T9" fmla="*/ 1 h 10"/>
                <a:gd name="T10" fmla="*/ 13 w 14"/>
                <a:gd name="T11" fmla="*/ 4 h 10"/>
                <a:gd name="T12" fmla="*/ 3 w 14"/>
                <a:gd name="T13" fmla="*/ 9 h 10"/>
                <a:gd name="T14" fmla="*/ 2 w 14"/>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0">
                  <a:moveTo>
                    <a:pt x="2" y="10"/>
                  </a:moveTo>
                  <a:cubicBezTo>
                    <a:pt x="1" y="10"/>
                    <a:pt x="0" y="9"/>
                    <a:pt x="0" y="9"/>
                  </a:cubicBezTo>
                  <a:cubicBezTo>
                    <a:pt x="0" y="8"/>
                    <a:pt x="0" y="7"/>
                    <a:pt x="1" y="6"/>
                  </a:cubicBezTo>
                  <a:cubicBezTo>
                    <a:pt x="11" y="0"/>
                    <a:pt x="11" y="0"/>
                    <a:pt x="11" y="0"/>
                  </a:cubicBezTo>
                  <a:cubicBezTo>
                    <a:pt x="12" y="0"/>
                    <a:pt x="13" y="0"/>
                    <a:pt x="13" y="1"/>
                  </a:cubicBezTo>
                  <a:cubicBezTo>
                    <a:pt x="14" y="2"/>
                    <a:pt x="13" y="3"/>
                    <a:pt x="13" y="4"/>
                  </a:cubicBezTo>
                  <a:cubicBezTo>
                    <a:pt x="3" y="9"/>
                    <a:pt x="3" y="9"/>
                    <a:pt x="3" y="9"/>
                  </a:cubicBezTo>
                  <a:cubicBezTo>
                    <a:pt x="2" y="10"/>
                    <a:pt x="2" y="10"/>
                    <a:pt x="2"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8" name="Freeform 56"/>
            <p:cNvSpPr>
              <a:spLocks/>
            </p:cNvSpPr>
            <p:nvPr/>
          </p:nvSpPr>
          <p:spPr bwMode="auto">
            <a:xfrm>
              <a:off x="4666735" y="3123764"/>
              <a:ext cx="30175" cy="43755"/>
            </a:xfrm>
            <a:custGeom>
              <a:avLst/>
              <a:gdLst>
                <a:gd name="T0" fmla="*/ 2 w 10"/>
                <a:gd name="T1" fmla="*/ 14 h 14"/>
                <a:gd name="T2" fmla="*/ 1 w 10"/>
                <a:gd name="T3" fmla="*/ 14 h 14"/>
                <a:gd name="T4" fmla="*/ 1 w 10"/>
                <a:gd name="T5" fmla="*/ 11 h 14"/>
                <a:gd name="T6" fmla="*/ 6 w 10"/>
                <a:gd name="T7" fmla="*/ 1 h 14"/>
                <a:gd name="T8" fmla="*/ 9 w 10"/>
                <a:gd name="T9" fmla="*/ 1 h 14"/>
                <a:gd name="T10" fmla="*/ 10 w 10"/>
                <a:gd name="T11" fmla="*/ 3 h 14"/>
                <a:gd name="T12" fmla="*/ 4 w 10"/>
                <a:gd name="T13" fmla="*/ 13 h 14"/>
                <a:gd name="T14" fmla="*/ 2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2" y="14"/>
                  </a:moveTo>
                  <a:cubicBezTo>
                    <a:pt x="2" y="14"/>
                    <a:pt x="2" y="14"/>
                    <a:pt x="1" y="14"/>
                  </a:cubicBezTo>
                  <a:cubicBezTo>
                    <a:pt x="0" y="13"/>
                    <a:pt x="0" y="12"/>
                    <a:pt x="1" y="11"/>
                  </a:cubicBezTo>
                  <a:cubicBezTo>
                    <a:pt x="6" y="1"/>
                    <a:pt x="6" y="1"/>
                    <a:pt x="6" y="1"/>
                  </a:cubicBezTo>
                  <a:cubicBezTo>
                    <a:pt x="7" y="1"/>
                    <a:pt x="8" y="0"/>
                    <a:pt x="9" y="1"/>
                  </a:cubicBezTo>
                  <a:cubicBezTo>
                    <a:pt x="10" y="1"/>
                    <a:pt x="10" y="3"/>
                    <a:pt x="10" y="3"/>
                  </a:cubicBezTo>
                  <a:cubicBezTo>
                    <a:pt x="4" y="13"/>
                    <a:pt x="4" y="13"/>
                    <a:pt x="4" y="13"/>
                  </a:cubicBezTo>
                  <a:cubicBezTo>
                    <a:pt x="4" y="14"/>
                    <a:pt x="3" y="14"/>
                    <a:pt x="2"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79" name="Freeform 57"/>
            <p:cNvSpPr>
              <a:spLocks/>
            </p:cNvSpPr>
            <p:nvPr/>
          </p:nvSpPr>
          <p:spPr bwMode="auto">
            <a:xfrm>
              <a:off x="4521893" y="3377238"/>
              <a:ext cx="30175" cy="42246"/>
            </a:xfrm>
            <a:custGeom>
              <a:avLst/>
              <a:gdLst>
                <a:gd name="T0" fmla="*/ 2 w 10"/>
                <a:gd name="T1" fmla="*/ 14 h 14"/>
                <a:gd name="T2" fmla="*/ 1 w 10"/>
                <a:gd name="T3" fmla="*/ 14 h 14"/>
                <a:gd name="T4" fmla="*/ 0 w 10"/>
                <a:gd name="T5" fmla="*/ 11 h 14"/>
                <a:gd name="T6" fmla="*/ 6 w 10"/>
                <a:gd name="T7" fmla="*/ 1 h 14"/>
                <a:gd name="T8" fmla="*/ 9 w 10"/>
                <a:gd name="T9" fmla="*/ 1 h 14"/>
                <a:gd name="T10" fmla="*/ 9 w 10"/>
                <a:gd name="T11" fmla="*/ 3 h 14"/>
                <a:gd name="T12" fmla="*/ 4 w 10"/>
                <a:gd name="T13" fmla="*/ 13 h 14"/>
                <a:gd name="T14" fmla="*/ 2 w 1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4">
                  <a:moveTo>
                    <a:pt x="2" y="14"/>
                  </a:moveTo>
                  <a:cubicBezTo>
                    <a:pt x="2" y="14"/>
                    <a:pt x="1" y="14"/>
                    <a:pt x="1" y="14"/>
                  </a:cubicBezTo>
                  <a:cubicBezTo>
                    <a:pt x="0" y="13"/>
                    <a:pt x="0" y="12"/>
                    <a:pt x="0" y="11"/>
                  </a:cubicBezTo>
                  <a:cubicBezTo>
                    <a:pt x="6" y="1"/>
                    <a:pt x="6" y="1"/>
                    <a:pt x="6" y="1"/>
                  </a:cubicBezTo>
                  <a:cubicBezTo>
                    <a:pt x="7" y="0"/>
                    <a:pt x="8" y="0"/>
                    <a:pt x="9" y="1"/>
                  </a:cubicBezTo>
                  <a:cubicBezTo>
                    <a:pt x="10" y="1"/>
                    <a:pt x="10" y="2"/>
                    <a:pt x="9" y="3"/>
                  </a:cubicBezTo>
                  <a:cubicBezTo>
                    <a:pt x="4" y="13"/>
                    <a:pt x="4" y="13"/>
                    <a:pt x="4" y="13"/>
                  </a:cubicBezTo>
                  <a:cubicBezTo>
                    <a:pt x="3" y="14"/>
                    <a:pt x="3" y="14"/>
                    <a:pt x="2"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0" name="Freeform 58"/>
            <p:cNvSpPr>
              <a:spLocks noEditPoints="1"/>
            </p:cNvSpPr>
            <p:nvPr/>
          </p:nvSpPr>
          <p:spPr bwMode="auto">
            <a:xfrm>
              <a:off x="4360455" y="3025694"/>
              <a:ext cx="497895" cy="493369"/>
            </a:xfrm>
            <a:custGeom>
              <a:avLst/>
              <a:gdLst>
                <a:gd name="T0" fmla="*/ 81 w 161"/>
                <a:gd name="T1" fmla="*/ 160 h 160"/>
                <a:gd name="T2" fmla="*/ 0 w 161"/>
                <a:gd name="T3" fmla="*/ 80 h 160"/>
                <a:gd name="T4" fmla="*/ 81 w 161"/>
                <a:gd name="T5" fmla="*/ 0 h 160"/>
                <a:gd name="T6" fmla="*/ 161 w 161"/>
                <a:gd name="T7" fmla="*/ 80 h 160"/>
                <a:gd name="T8" fmla="*/ 81 w 161"/>
                <a:gd name="T9" fmla="*/ 160 h 160"/>
                <a:gd name="T10" fmla="*/ 81 w 161"/>
                <a:gd name="T11" fmla="*/ 10 h 160"/>
                <a:gd name="T12" fmla="*/ 11 w 161"/>
                <a:gd name="T13" fmla="*/ 80 h 160"/>
                <a:gd name="T14" fmla="*/ 81 w 161"/>
                <a:gd name="T15" fmla="*/ 150 h 160"/>
                <a:gd name="T16" fmla="*/ 150 w 161"/>
                <a:gd name="T17" fmla="*/ 80 h 160"/>
                <a:gd name="T18" fmla="*/ 81 w 161"/>
                <a:gd name="T19" fmla="*/ 1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160">
                  <a:moveTo>
                    <a:pt x="81" y="160"/>
                  </a:moveTo>
                  <a:cubicBezTo>
                    <a:pt x="36" y="160"/>
                    <a:pt x="0" y="124"/>
                    <a:pt x="0" y="80"/>
                  </a:cubicBezTo>
                  <a:cubicBezTo>
                    <a:pt x="0" y="36"/>
                    <a:pt x="36" y="0"/>
                    <a:pt x="81" y="0"/>
                  </a:cubicBezTo>
                  <a:cubicBezTo>
                    <a:pt x="125" y="0"/>
                    <a:pt x="161" y="36"/>
                    <a:pt x="161" y="80"/>
                  </a:cubicBezTo>
                  <a:cubicBezTo>
                    <a:pt x="161" y="124"/>
                    <a:pt x="125" y="160"/>
                    <a:pt x="81" y="160"/>
                  </a:cubicBezTo>
                  <a:close/>
                  <a:moveTo>
                    <a:pt x="81" y="10"/>
                  </a:moveTo>
                  <a:cubicBezTo>
                    <a:pt x="42" y="10"/>
                    <a:pt x="11" y="42"/>
                    <a:pt x="11" y="80"/>
                  </a:cubicBezTo>
                  <a:cubicBezTo>
                    <a:pt x="11" y="119"/>
                    <a:pt x="42" y="150"/>
                    <a:pt x="81" y="150"/>
                  </a:cubicBezTo>
                  <a:cubicBezTo>
                    <a:pt x="119" y="150"/>
                    <a:pt x="150" y="119"/>
                    <a:pt x="150" y="80"/>
                  </a:cubicBezTo>
                  <a:cubicBezTo>
                    <a:pt x="150" y="42"/>
                    <a:pt x="119" y="10"/>
                    <a:pt x="81"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1" name="Freeform 59"/>
            <p:cNvSpPr>
              <a:spLocks noEditPoints="1"/>
            </p:cNvSpPr>
            <p:nvPr/>
          </p:nvSpPr>
          <p:spPr bwMode="auto">
            <a:xfrm>
              <a:off x="4407226" y="3070957"/>
              <a:ext cx="404351" cy="404351"/>
            </a:xfrm>
            <a:custGeom>
              <a:avLst/>
              <a:gdLst>
                <a:gd name="T0" fmla="*/ 66 w 131"/>
                <a:gd name="T1" fmla="*/ 131 h 131"/>
                <a:gd name="T2" fmla="*/ 0 w 131"/>
                <a:gd name="T3" fmla="*/ 65 h 131"/>
                <a:gd name="T4" fmla="*/ 66 w 131"/>
                <a:gd name="T5" fmla="*/ 0 h 131"/>
                <a:gd name="T6" fmla="*/ 131 w 131"/>
                <a:gd name="T7" fmla="*/ 65 h 131"/>
                <a:gd name="T8" fmla="*/ 66 w 131"/>
                <a:gd name="T9" fmla="*/ 131 h 131"/>
                <a:gd name="T10" fmla="*/ 66 w 131"/>
                <a:gd name="T11" fmla="*/ 2 h 131"/>
                <a:gd name="T12" fmla="*/ 3 w 131"/>
                <a:gd name="T13" fmla="*/ 65 h 131"/>
                <a:gd name="T14" fmla="*/ 66 w 131"/>
                <a:gd name="T15" fmla="*/ 128 h 131"/>
                <a:gd name="T16" fmla="*/ 128 w 131"/>
                <a:gd name="T17" fmla="*/ 65 h 131"/>
                <a:gd name="T18" fmla="*/ 66 w 131"/>
                <a:gd name="T19" fmla="*/ 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31">
                  <a:moveTo>
                    <a:pt x="66" y="131"/>
                  </a:moveTo>
                  <a:cubicBezTo>
                    <a:pt x="29" y="131"/>
                    <a:pt x="0" y="101"/>
                    <a:pt x="0" y="65"/>
                  </a:cubicBezTo>
                  <a:cubicBezTo>
                    <a:pt x="0" y="29"/>
                    <a:pt x="29" y="0"/>
                    <a:pt x="66" y="0"/>
                  </a:cubicBezTo>
                  <a:cubicBezTo>
                    <a:pt x="102" y="0"/>
                    <a:pt x="131" y="29"/>
                    <a:pt x="131" y="65"/>
                  </a:cubicBezTo>
                  <a:cubicBezTo>
                    <a:pt x="131" y="101"/>
                    <a:pt x="102" y="131"/>
                    <a:pt x="66" y="131"/>
                  </a:cubicBezTo>
                  <a:close/>
                  <a:moveTo>
                    <a:pt x="66" y="2"/>
                  </a:moveTo>
                  <a:cubicBezTo>
                    <a:pt x="31" y="2"/>
                    <a:pt x="3" y="31"/>
                    <a:pt x="3" y="65"/>
                  </a:cubicBezTo>
                  <a:cubicBezTo>
                    <a:pt x="3" y="100"/>
                    <a:pt x="31" y="128"/>
                    <a:pt x="66" y="128"/>
                  </a:cubicBezTo>
                  <a:cubicBezTo>
                    <a:pt x="100" y="128"/>
                    <a:pt x="128" y="100"/>
                    <a:pt x="128" y="65"/>
                  </a:cubicBezTo>
                  <a:cubicBezTo>
                    <a:pt x="128" y="31"/>
                    <a:pt x="100" y="2"/>
                    <a:pt x="6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2" name="Freeform 60"/>
            <p:cNvSpPr>
              <a:spLocks/>
            </p:cNvSpPr>
            <p:nvPr/>
          </p:nvSpPr>
          <p:spPr bwMode="auto">
            <a:xfrm>
              <a:off x="4598841" y="3161484"/>
              <a:ext cx="18105" cy="110141"/>
            </a:xfrm>
            <a:custGeom>
              <a:avLst/>
              <a:gdLst>
                <a:gd name="T0" fmla="*/ 3 w 6"/>
                <a:gd name="T1" fmla="*/ 36 h 36"/>
                <a:gd name="T2" fmla="*/ 0 w 6"/>
                <a:gd name="T3" fmla="*/ 33 h 36"/>
                <a:gd name="T4" fmla="*/ 0 w 6"/>
                <a:gd name="T5" fmla="*/ 2 h 36"/>
                <a:gd name="T6" fmla="*/ 3 w 6"/>
                <a:gd name="T7" fmla="*/ 0 h 36"/>
                <a:gd name="T8" fmla="*/ 6 w 6"/>
                <a:gd name="T9" fmla="*/ 2 h 36"/>
                <a:gd name="T10" fmla="*/ 6 w 6"/>
                <a:gd name="T11" fmla="*/ 33 h 36"/>
                <a:gd name="T12" fmla="*/ 3 w 6"/>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6" h="36">
                  <a:moveTo>
                    <a:pt x="3" y="36"/>
                  </a:moveTo>
                  <a:cubicBezTo>
                    <a:pt x="2" y="36"/>
                    <a:pt x="0" y="34"/>
                    <a:pt x="0" y="33"/>
                  </a:cubicBezTo>
                  <a:cubicBezTo>
                    <a:pt x="0" y="2"/>
                    <a:pt x="0" y="2"/>
                    <a:pt x="0" y="2"/>
                  </a:cubicBezTo>
                  <a:cubicBezTo>
                    <a:pt x="0" y="1"/>
                    <a:pt x="2" y="0"/>
                    <a:pt x="3" y="0"/>
                  </a:cubicBezTo>
                  <a:cubicBezTo>
                    <a:pt x="4" y="0"/>
                    <a:pt x="6" y="1"/>
                    <a:pt x="6" y="2"/>
                  </a:cubicBezTo>
                  <a:cubicBezTo>
                    <a:pt x="6" y="33"/>
                    <a:pt x="6" y="33"/>
                    <a:pt x="6" y="33"/>
                  </a:cubicBezTo>
                  <a:cubicBezTo>
                    <a:pt x="6" y="34"/>
                    <a:pt x="4" y="36"/>
                    <a:pt x="3"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3" name="Freeform 61"/>
            <p:cNvSpPr>
              <a:spLocks/>
            </p:cNvSpPr>
            <p:nvPr/>
          </p:nvSpPr>
          <p:spPr bwMode="auto">
            <a:xfrm>
              <a:off x="4604876" y="3262571"/>
              <a:ext cx="101088" cy="15088"/>
            </a:xfrm>
            <a:custGeom>
              <a:avLst/>
              <a:gdLst>
                <a:gd name="T0" fmla="*/ 30 w 33"/>
                <a:gd name="T1" fmla="*/ 5 h 5"/>
                <a:gd name="T2" fmla="*/ 3 w 33"/>
                <a:gd name="T3" fmla="*/ 5 h 5"/>
                <a:gd name="T4" fmla="*/ 0 w 33"/>
                <a:gd name="T5" fmla="*/ 3 h 5"/>
                <a:gd name="T6" fmla="*/ 3 w 33"/>
                <a:gd name="T7" fmla="*/ 0 h 5"/>
                <a:gd name="T8" fmla="*/ 30 w 33"/>
                <a:gd name="T9" fmla="*/ 0 h 5"/>
                <a:gd name="T10" fmla="*/ 33 w 33"/>
                <a:gd name="T11" fmla="*/ 3 h 5"/>
                <a:gd name="T12" fmla="*/ 30 w 3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3" h="5">
                  <a:moveTo>
                    <a:pt x="30" y="5"/>
                  </a:moveTo>
                  <a:cubicBezTo>
                    <a:pt x="3" y="5"/>
                    <a:pt x="3" y="5"/>
                    <a:pt x="3" y="5"/>
                  </a:cubicBezTo>
                  <a:cubicBezTo>
                    <a:pt x="1" y="5"/>
                    <a:pt x="0" y="4"/>
                    <a:pt x="0" y="3"/>
                  </a:cubicBezTo>
                  <a:cubicBezTo>
                    <a:pt x="0" y="1"/>
                    <a:pt x="1" y="0"/>
                    <a:pt x="3" y="0"/>
                  </a:cubicBezTo>
                  <a:cubicBezTo>
                    <a:pt x="30" y="0"/>
                    <a:pt x="30" y="0"/>
                    <a:pt x="30" y="0"/>
                  </a:cubicBezTo>
                  <a:cubicBezTo>
                    <a:pt x="32" y="0"/>
                    <a:pt x="33" y="1"/>
                    <a:pt x="33" y="3"/>
                  </a:cubicBezTo>
                  <a:cubicBezTo>
                    <a:pt x="33" y="4"/>
                    <a:pt x="32" y="5"/>
                    <a:pt x="3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4" name="Oval 62"/>
            <p:cNvSpPr>
              <a:spLocks noChangeArrowheads="1"/>
            </p:cNvSpPr>
            <p:nvPr/>
          </p:nvSpPr>
          <p:spPr bwMode="auto">
            <a:xfrm>
              <a:off x="4589788" y="3253518"/>
              <a:ext cx="36211" cy="3621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grpSp>
        <p:nvGrpSpPr>
          <p:cNvPr id="185" name="calculator"/>
          <p:cNvGrpSpPr/>
          <p:nvPr/>
        </p:nvGrpSpPr>
        <p:grpSpPr>
          <a:xfrm>
            <a:off x="1048110" y="944064"/>
            <a:ext cx="274597" cy="484316"/>
            <a:chOff x="2774735" y="735378"/>
            <a:chExt cx="274597" cy="484316"/>
          </a:xfrm>
        </p:grpSpPr>
        <p:sp>
          <p:nvSpPr>
            <p:cNvPr id="186" name="Freeform 63"/>
            <p:cNvSpPr>
              <a:spLocks/>
            </p:cNvSpPr>
            <p:nvPr/>
          </p:nvSpPr>
          <p:spPr bwMode="auto">
            <a:xfrm>
              <a:off x="2780770" y="741413"/>
              <a:ext cx="262526" cy="472246"/>
            </a:xfrm>
            <a:custGeom>
              <a:avLst/>
              <a:gdLst>
                <a:gd name="T0" fmla="*/ 85 w 85"/>
                <a:gd name="T1" fmla="*/ 142 h 153"/>
                <a:gd name="T2" fmla="*/ 74 w 85"/>
                <a:gd name="T3" fmla="*/ 153 h 153"/>
                <a:gd name="T4" fmla="*/ 11 w 85"/>
                <a:gd name="T5" fmla="*/ 153 h 153"/>
                <a:gd name="T6" fmla="*/ 0 w 85"/>
                <a:gd name="T7" fmla="*/ 142 h 153"/>
                <a:gd name="T8" fmla="*/ 0 w 85"/>
                <a:gd name="T9" fmla="*/ 11 h 153"/>
                <a:gd name="T10" fmla="*/ 11 w 85"/>
                <a:gd name="T11" fmla="*/ 0 h 153"/>
                <a:gd name="T12" fmla="*/ 74 w 85"/>
                <a:gd name="T13" fmla="*/ 0 h 153"/>
                <a:gd name="T14" fmla="*/ 85 w 85"/>
                <a:gd name="T15" fmla="*/ 11 h 153"/>
                <a:gd name="T16" fmla="*/ 85 w 85"/>
                <a:gd name="T17" fmla="*/ 14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53">
                  <a:moveTo>
                    <a:pt x="85" y="142"/>
                  </a:moveTo>
                  <a:cubicBezTo>
                    <a:pt x="85" y="148"/>
                    <a:pt x="80" y="153"/>
                    <a:pt x="74" y="153"/>
                  </a:cubicBezTo>
                  <a:cubicBezTo>
                    <a:pt x="11" y="153"/>
                    <a:pt x="11" y="153"/>
                    <a:pt x="11" y="153"/>
                  </a:cubicBezTo>
                  <a:cubicBezTo>
                    <a:pt x="5" y="153"/>
                    <a:pt x="0" y="148"/>
                    <a:pt x="0" y="142"/>
                  </a:cubicBezTo>
                  <a:cubicBezTo>
                    <a:pt x="0" y="11"/>
                    <a:pt x="0" y="11"/>
                    <a:pt x="0" y="11"/>
                  </a:cubicBezTo>
                  <a:cubicBezTo>
                    <a:pt x="0" y="5"/>
                    <a:pt x="5" y="0"/>
                    <a:pt x="11" y="0"/>
                  </a:cubicBezTo>
                  <a:cubicBezTo>
                    <a:pt x="74" y="0"/>
                    <a:pt x="74" y="0"/>
                    <a:pt x="74" y="0"/>
                  </a:cubicBezTo>
                  <a:cubicBezTo>
                    <a:pt x="80" y="0"/>
                    <a:pt x="85" y="5"/>
                    <a:pt x="85" y="11"/>
                  </a:cubicBezTo>
                  <a:lnTo>
                    <a:pt x="85" y="142"/>
                  </a:ln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7" name="Freeform 64"/>
            <p:cNvSpPr>
              <a:spLocks noEditPoints="1"/>
            </p:cNvSpPr>
            <p:nvPr/>
          </p:nvSpPr>
          <p:spPr bwMode="auto">
            <a:xfrm>
              <a:off x="2774735" y="735378"/>
              <a:ext cx="274597" cy="484316"/>
            </a:xfrm>
            <a:custGeom>
              <a:avLst/>
              <a:gdLst>
                <a:gd name="T0" fmla="*/ 76 w 89"/>
                <a:gd name="T1" fmla="*/ 157 h 157"/>
                <a:gd name="T2" fmla="*/ 13 w 89"/>
                <a:gd name="T3" fmla="*/ 157 h 157"/>
                <a:gd name="T4" fmla="*/ 0 w 89"/>
                <a:gd name="T5" fmla="*/ 144 h 157"/>
                <a:gd name="T6" fmla="*/ 0 w 89"/>
                <a:gd name="T7" fmla="*/ 13 h 157"/>
                <a:gd name="T8" fmla="*/ 13 w 89"/>
                <a:gd name="T9" fmla="*/ 0 h 157"/>
                <a:gd name="T10" fmla="*/ 76 w 89"/>
                <a:gd name="T11" fmla="*/ 0 h 157"/>
                <a:gd name="T12" fmla="*/ 89 w 89"/>
                <a:gd name="T13" fmla="*/ 13 h 157"/>
                <a:gd name="T14" fmla="*/ 89 w 89"/>
                <a:gd name="T15" fmla="*/ 144 h 157"/>
                <a:gd name="T16" fmla="*/ 76 w 89"/>
                <a:gd name="T17" fmla="*/ 157 h 157"/>
                <a:gd name="T18" fmla="*/ 13 w 89"/>
                <a:gd name="T19" fmla="*/ 4 h 157"/>
                <a:gd name="T20" fmla="*/ 4 w 89"/>
                <a:gd name="T21" fmla="*/ 13 h 157"/>
                <a:gd name="T22" fmla="*/ 4 w 89"/>
                <a:gd name="T23" fmla="*/ 144 h 157"/>
                <a:gd name="T24" fmla="*/ 13 w 89"/>
                <a:gd name="T25" fmla="*/ 153 h 157"/>
                <a:gd name="T26" fmla="*/ 76 w 89"/>
                <a:gd name="T27" fmla="*/ 153 h 157"/>
                <a:gd name="T28" fmla="*/ 84 w 89"/>
                <a:gd name="T29" fmla="*/ 144 h 157"/>
                <a:gd name="T30" fmla="*/ 84 w 89"/>
                <a:gd name="T31" fmla="*/ 13 h 157"/>
                <a:gd name="T32" fmla="*/ 76 w 89"/>
                <a:gd name="T33" fmla="*/ 4 h 157"/>
                <a:gd name="T34" fmla="*/ 13 w 89"/>
                <a:gd name="T35" fmla="*/ 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 h="157">
                  <a:moveTo>
                    <a:pt x="76" y="157"/>
                  </a:moveTo>
                  <a:cubicBezTo>
                    <a:pt x="13" y="157"/>
                    <a:pt x="13" y="157"/>
                    <a:pt x="13" y="157"/>
                  </a:cubicBezTo>
                  <a:cubicBezTo>
                    <a:pt x="6" y="157"/>
                    <a:pt x="0" y="151"/>
                    <a:pt x="0" y="144"/>
                  </a:cubicBezTo>
                  <a:cubicBezTo>
                    <a:pt x="0" y="13"/>
                    <a:pt x="0" y="13"/>
                    <a:pt x="0" y="13"/>
                  </a:cubicBezTo>
                  <a:cubicBezTo>
                    <a:pt x="0" y="6"/>
                    <a:pt x="6" y="0"/>
                    <a:pt x="13" y="0"/>
                  </a:cubicBezTo>
                  <a:cubicBezTo>
                    <a:pt x="76" y="0"/>
                    <a:pt x="76" y="0"/>
                    <a:pt x="76" y="0"/>
                  </a:cubicBezTo>
                  <a:cubicBezTo>
                    <a:pt x="83" y="0"/>
                    <a:pt x="89" y="6"/>
                    <a:pt x="89" y="13"/>
                  </a:cubicBezTo>
                  <a:cubicBezTo>
                    <a:pt x="89" y="144"/>
                    <a:pt x="89" y="144"/>
                    <a:pt x="89" y="144"/>
                  </a:cubicBezTo>
                  <a:cubicBezTo>
                    <a:pt x="89" y="151"/>
                    <a:pt x="83" y="157"/>
                    <a:pt x="76" y="157"/>
                  </a:cubicBezTo>
                  <a:close/>
                  <a:moveTo>
                    <a:pt x="13" y="4"/>
                  </a:moveTo>
                  <a:cubicBezTo>
                    <a:pt x="8" y="4"/>
                    <a:pt x="4" y="8"/>
                    <a:pt x="4" y="13"/>
                  </a:cubicBezTo>
                  <a:cubicBezTo>
                    <a:pt x="4" y="144"/>
                    <a:pt x="4" y="144"/>
                    <a:pt x="4" y="144"/>
                  </a:cubicBezTo>
                  <a:cubicBezTo>
                    <a:pt x="4" y="149"/>
                    <a:pt x="8" y="153"/>
                    <a:pt x="13" y="153"/>
                  </a:cubicBezTo>
                  <a:cubicBezTo>
                    <a:pt x="76" y="153"/>
                    <a:pt x="76" y="153"/>
                    <a:pt x="76" y="153"/>
                  </a:cubicBezTo>
                  <a:cubicBezTo>
                    <a:pt x="81" y="153"/>
                    <a:pt x="84" y="149"/>
                    <a:pt x="84" y="144"/>
                  </a:cubicBezTo>
                  <a:cubicBezTo>
                    <a:pt x="84" y="13"/>
                    <a:pt x="84" y="13"/>
                    <a:pt x="84" y="13"/>
                  </a:cubicBezTo>
                  <a:cubicBezTo>
                    <a:pt x="84" y="8"/>
                    <a:pt x="81" y="4"/>
                    <a:pt x="76" y="4"/>
                  </a:cubicBez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8" name="Freeform 65"/>
            <p:cNvSpPr>
              <a:spLocks/>
            </p:cNvSpPr>
            <p:nvPr/>
          </p:nvSpPr>
          <p:spPr bwMode="auto">
            <a:xfrm>
              <a:off x="2806419" y="782149"/>
              <a:ext cx="212737" cy="73930"/>
            </a:xfrm>
            <a:custGeom>
              <a:avLst/>
              <a:gdLst>
                <a:gd name="T0" fmla="*/ 2 w 69"/>
                <a:gd name="T1" fmla="*/ 24 h 24"/>
                <a:gd name="T2" fmla="*/ 0 w 69"/>
                <a:gd name="T3" fmla="*/ 22 h 24"/>
                <a:gd name="T4" fmla="*/ 0 w 69"/>
                <a:gd name="T5" fmla="*/ 1 h 24"/>
                <a:gd name="T6" fmla="*/ 2 w 69"/>
                <a:gd name="T7" fmla="*/ 0 h 24"/>
                <a:gd name="T8" fmla="*/ 67 w 69"/>
                <a:gd name="T9" fmla="*/ 0 h 24"/>
                <a:gd name="T10" fmla="*/ 69 w 69"/>
                <a:gd name="T11" fmla="*/ 1 h 24"/>
                <a:gd name="T12" fmla="*/ 69 w 69"/>
                <a:gd name="T13" fmla="*/ 22 h 24"/>
                <a:gd name="T14" fmla="*/ 67 w 69"/>
                <a:gd name="T15" fmla="*/ 24 h 24"/>
                <a:gd name="T16" fmla="*/ 2 w 69"/>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24">
                  <a:moveTo>
                    <a:pt x="2" y="24"/>
                  </a:moveTo>
                  <a:cubicBezTo>
                    <a:pt x="1" y="24"/>
                    <a:pt x="0" y="23"/>
                    <a:pt x="0" y="22"/>
                  </a:cubicBezTo>
                  <a:cubicBezTo>
                    <a:pt x="0" y="1"/>
                    <a:pt x="0" y="1"/>
                    <a:pt x="0" y="1"/>
                  </a:cubicBezTo>
                  <a:cubicBezTo>
                    <a:pt x="0" y="0"/>
                    <a:pt x="1" y="0"/>
                    <a:pt x="2" y="0"/>
                  </a:cubicBezTo>
                  <a:cubicBezTo>
                    <a:pt x="67" y="0"/>
                    <a:pt x="67" y="0"/>
                    <a:pt x="67" y="0"/>
                  </a:cubicBezTo>
                  <a:cubicBezTo>
                    <a:pt x="68" y="0"/>
                    <a:pt x="69" y="0"/>
                    <a:pt x="69" y="1"/>
                  </a:cubicBezTo>
                  <a:cubicBezTo>
                    <a:pt x="69" y="22"/>
                    <a:pt x="69" y="22"/>
                    <a:pt x="69" y="22"/>
                  </a:cubicBezTo>
                  <a:cubicBezTo>
                    <a:pt x="69" y="23"/>
                    <a:pt x="68" y="24"/>
                    <a:pt x="67" y="24"/>
                  </a:cubicBezTo>
                  <a:lnTo>
                    <a:pt x="2"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89" name="Freeform 66"/>
            <p:cNvSpPr>
              <a:spLocks/>
            </p:cNvSpPr>
            <p:nvPr/>
          </p:nvSpPr>
          <p:spPr bwMode="auto">
            <a:xfrm>
              <a:off x="2821507" y="1068816"/>
              <a:ext cx="52808" cy="48281"/>
            </a:xfrm>
            <a:custGeom>
              <a:avLst/>
              <a:gdLst>
                <a:gd name="T0" fmla="*/ 1 w 17"/>
                <a:gd name="T1" fmla="*/ 16 h 16"/>
                <a:gd name="T2" fmla="*/ 16 w 17"/>
                <a:gd name="T3" fmla="*/ 16 h 16"/>
                <a:gd name="T4" fmla="*/ 17 w 17"/>
                <a:gd name="T5" fmla="*/ 15 h 16"/>
                <a:gd name="T6" fmla="*/ 17 w 17"/>
                <a:gd name="T7" fmla="*/ 1 h 16"/>
                <a:gd name="T8" fmla="*/ 16 w 17"/>
                <a:gd name="T9" fmla="*/ 0 h 16"/>
                <a:gd name="T10" fmla="*/ 1 w 17"/>
                <a:gd name="T11" fmla="*/ 0 h 16"/>
                <a:gd name="T12" fmla="*/ 0 w 17"/>
                <a:gd name="T13" fmla="*/ 1 h 16"/>
                <a:gd name="T14" fmla="*/ 0 w 17"/>
                <a:gd name="T15" fmla="*/ 15 h 16"/>
                <a:gd name="T16" fmla="*/ 1 w 17"/>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 y="16"/>
                  </a:moveTo>
                  <a:cubicBezTo>
                    <a:pt x="16" y="16"/>
                    <a:pt x="16" y="16"/>
                    <a:pt x="16" y="16"/>
                  </a:cubicBezTo>
                  <a:cubicBezTo>
                    <a:pt x="17" y="16"/>
                    <a:pt x="17" y="15"/>
                    <a:pt x="17" y="15"/>
                  </a:cubicBezTo>
                  <a:cubicBezTo>
                    <a:pt x="17" y="1"/>
                    <a:pt x="17" y="1"/>
                    <a:pt x="17" y="1"/>
                  </a:cubicBezTo>
                  <a:cubicBezTo>
                    <a:pt x="17" y="1"/>
                    <a:pt x="17" y="0"/>
                    <a:pt x="16" y="0"/>
                  </a:cubicBezTo>
                  <a:cubicBezTo>
                    <a:pt x="1" y="0"/>
                    <a:pt x="1" y="0"/>
                    <a:pt x="1" y="0"/>
                  </a:cubicBezTo>
                  <a:cubicBezTo>
                    <a:pt x="0" y="0"/>
                    <a:pt x="0" y="1"/>
                    <a:pt x="0" y="1"/>
                  </a:cubicBezTo>
                  <a:cubicBezTo>
                    <a:pt x="0" y="15"/>
                    <a:pt x="0" y="15"/>
                    <a:pt x="0" y="15"/>
                  </a:cubicBezTo>
                  <a:cubicBezTo>
                    <a:pt x="0" y="15"/>
                    <a:pt x="0" y="16"/>
                    <a:pt x="1"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0" name="Freeform 67"/>
            <p:cNvSpPr>
              <a:spLocks/>
            </p:cNvSpPr>
            <p:nvPr/>
          </p:nvSpPr>
          <p:spPr bwMode="auto">
            <a:xfrm>
              <a:off x="2821507" y="1130676"/>
              <a:ext cx="117684" cy="45263"/>
            </a:xfrm>
            <a:custGeom>
              <a:avLst/>
              <a:gdLst>
                <a:gd name="T0" fmla="*/ 37 w 38"/>
                <a:gd name="T1" fmla="*/ 0 h 15"/>
                <a:gd name="T2" fmla="*/ 1 w 38"/>
                <a:gd name="T3" fmla="*/ 0 h 15"/>
                <a:gd name="T4" fmla="*/ 0 w 38"/>
                <a:gd name="T5" fmla="*/ 1 h 15"/>
                <a:gd name="T6" fmla="*/ 0 w 38"/>
                <a:gd name="T7" fmla="*/ 14 h 15"/>
                <a:gd name="T8" fmla="*/ 1 w 38"/>
                <a:gd name="T9" fmla="*/ 15 h 15"/>
                <a:gd name="T10" fmla="*/ 37 w 38"/>
                <a:gd name="T11" fmla="*/ 15 h 15"/>
                <a:gd name="T12" fmla="*/ 38 w 38"/>
                <a:gd name="T13" fmla="*/ 14 h 15"/>
                <a:gd name="T14" fmla="*/ 38 w 38"/>
                <a:gd name="T15" fmla="*/ 1 h 15"/>
                <a:gd name="T16" fmla="*/ 37 w 38"/>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15">
                  <a:moveTo>
                    <a:pt x="37" y="0"/>
                  </a:moveTo>
                  <a:cubicBezTo>
                    <a:pt x="1" y="0"/>
                    <a:pt x="1" y="0"/>
                    <a:pt x="1" y="0"/>
                  </a:cubicBezTo>
                  <a:cubicBezTo>
                    <a:pt x="0" y="0"/>
                    <a:pt x="0" y="0"/>
                    <a:pt x="0" y="1"/>
                  </a:cubicBezTo>
                  <a:cubicBezTo>
                    <a:pt x="0" y="14"/>
                    <a:pt x="0" y="14"/>
                    <a:pt x="0" y="14"/>
                  </a:cubicBezTo>
                  <a:cubicBezTo>
                    <a:pt x="0" y="15"/>
                    <a:pt x="0" y="15"/>
                    <a:pt x="1" y="15"/>
                  </a:cubicBezTo>
                  <a:cubicBezTo>
                    <a:pt x="37" y="15"/>
                    <a:pt x="37" y="15"/>
                    <a:pt x="37" y="15"/>
                  </a:cubicBezTo>
                  <a:cubicBezTo>
                    <a:pt x="37" y="15"/>
                    <a:pt x="38" y="15"/>
                    <a:pt x="38" y="14"/>
                  </a:cubicBezTo>
                  <a:cubicBezTo>
                    <a:pt x="38" y="1"/>
                    <a:pt x="38" y="1"/>
                    <a:pt x="38" y="1"/>
                  </a:cubicBezTo>
                  <a:cubicBezTo>
                    <a:pt x="38" y="0"/>
                    <a:pt x="37" y="0"/>
                    <a:pt x="3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1" name="Freeform 68"/>
            <p:cNvSpPr>
              <a:spLocks/>
            </p:cNvSpPr>
            <p:nvPr/>
          </p:nvSpPr>
          <p:spPr bwMode="auto">
            <a:xfrm>
              <a:off x="2886384" y="1068816"/>
              <a:ext cx="52808" cy="48281"/>
            </a:xfrm>
            <a:custGeom>
              <a:avLst/>
              <a:gdLst>
                <a:gd name="T0" fmla="*/ 16 w 17"/>
                <a:gd name="T1" fmla="*/ 0 h 16"/>
                <a:gd name="T2" fmla="*/ 1 w 17"/>
                <a:gd name="T3" fmla="*/ 0 h 16"/>
                <a:gd name="T4" fmla="*/ 0 w 17"/>
                <a:gd name="T5" fmla="*/ 1 h 16"/>
                <a:gd name="T6" fmla="*/ 0 w 17"/>
                <a:gd name="T7" fmla="*/ 15 h 16"/>
                <a:gd name="T8" fmla="*/ 1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1" y="0"/>
                    <a:pt x="1" y="0"/>
                    <a:pt x="1" y="0"/>
                  </a:cubicBezTo>
                  <a:cubicBezTo>
                    <a:pt x="0" y="0"/>
                    <a:pt x="0" y="1"/>
                    <a:pt x="0" y="1"/>
                  </a:cubicBezTo>
                  <a:cubicBezTo>
                    <a:pt x="0" y="15"/>
                    <a:pt x="0" y="15"/>
                    <a:pt x="0" y="15"/>
                  </a:cubicBezTo>
                  <a:cubicBezTo>
                    <a:pt x="0" y="15"/>
                    <a:pt x="0" y="16"/>
                    <a:pt x="1" y="16"/>
                  </a:cubicBezTo>
                  <a:cubicBezTo>
                    <a:pt x="16" y="16"/>
                    <a:pt x="16" y="16"/>
                    <a:pt x="16" y="16"/>
                  </a:cubicBezTo>
                  <a:cubicBezTo>
                    <a:pt x="16" y="16"/>
                    <a:pt x="17" y="15"/>
                    <a:pt x="17" y="15"/>
                  </a:cubicBezTo>
                  <a:cubicBezTo>
                    <a:pt x="17" y="1"/>
                    <a:pt x="17" y="1"/>
                    <a:pt x="17" y="1"/>
                  </a:cubicBezTo>
                  <a:cubicBezTo>
                    <a:pt x="17" y="1"/>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2" name="Freeform 69"/>
            <p:cNvSpPr>
              <a:spLocks/>
            </p:cNvSpPr>
            <p:nvPr/>
          </p:nvSpPr>
          <p:spPr bwMode="auto">
            <a:xfrm>
              <a:off x="2951261" y="1068816"/>
              <a:ext cx="52808" cy="48281"/>
            </a:xfrm>
            <a:custGeom>
              <a:avLst/>
              <a:gdLst>
                <a:gd name="T0" fmla="*/ 16 w 17"/>
                <a:gd name="T1" fmla="*/ 0 h 16"/>
                <a:gd name="T2" fmla="*/ 1 w 17"/>
                <a:gd name="T3" fmla="*/ 0 h 16"/>
                <a:gd name="T4" fmla="*/ 0 w 17"/>
                <a:gd name="T5" fmla="*/ 1 h 16"/>
                <a:gd name="T6" fmla="*/ 0 w 17"/>
                <a:gd name="T7" fmla="*/ 15 h 16"/>
                <a:gd name="T8" fmla="*/ 1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1" y="0"/>
                    <a:pt x="1" y="0"/>
                    <a:pt x="1" y="0"/>
                  </a:cubicBezTo>
                  <a:cubicBezTo>
                    <a:pt x="0" y="0"/>
                    <a:pt x="0" y="1"/>
                    <a:pt x="0" y="1"/>
                  </a:cubicBezTo>
                  <a:cubicBezTo>
                    <a:pt x="0" y="15"/>
                    <a:pt x="0" y="15"/>
                    <a:pt x="0" y="15"/>
                  </a:cubicBezTo>
                  <a:cubicBezTo>
                    <a:pt x="0" y="15"/>
                    <a:pt x="0" y="16"/>
                    <a:pt x="1" y="16"/>
                  </a:cubicBezTo>
                  <a:cubicBezTo>
                    <a:pt x="16" y="16"/>
                    <a:pt x="16" y="16"/>
                    <a:pt x="16" y="16"/>
                  </a:cubicBezTo>
                  <a:cubicBezTo>
                    <a:pt x="16" y="16"/>
                    <a:pt x="17" y="15"/>
                    <a:pt x="17" y="15"/>
                  </a:cubicBezTo>
                  <a:cubicBezTo>
                    <a:pt x="17" y="1"/>
                    <a:pt x="17" y="1"/>
                    <a:pt x="17" y="1"/>
                  </a:cubicBezTo>
                  <a:cubicBezTo>
                    <a:pt x="17" y="1"/>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3" name="Freeform 70"/>
            <p:cNvSpPr>
              <a:spLocks/>
            </p:cNvSpPr>
            <p:nvPr/>
          </p:nvSpPr>
          <p:spPr bwMode="auto">
            <a:xfrm>
              <a:off x="2951261" y="1130676"/>
              <a:ext cx="52808" cy="45263"/>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4" name="Freeform 71"/>
            <p:cNvSpPr>
              <a:spLocks/>
            </p:cNvSpPr>
            <p:nvPr/>
          </p:nvSpPr>
          <p:spPr bwMode="auto">
            <a:xfrm>
              <a:off x="2821507" y="1009974"/>
              <a:ext cx="52808" cy="46772"/>
            </a:xfrm>
            <a:custGeom>
              <a:avLst/>
              <a:gdLst>
                <a:gd name="T0" fmla="*/ 1 w 17"/>
                <a:gd name="T1" fmla="*/ 15 h 15"/>
                <a:gd name="T2" fmla="*/ 16 w 17"/>
                <a:gd name="T3" fmla="*/ 15 h 15"/>
                <a:gd name="T4" fmla="*/ 17 w 17"/>
                <a:gd name="T5" fmla="*/ 14 h 15"/>
                <a:gd name="T6" fmla="*/ 17 w 17"/>
                <a:gd name="T7" fmla="*/ 1 h 15"/>
                <a:gd name="T8" fmla="*/ 16 w 17"/>
                <a:gd name="T9" fmla="*/ 0 h 15"/>
                <a:gd name="T10" fmla="*/ 1 w 17"/>
                <a:gd name="T11" fmla="*/ 0 h 15"/>
                <a:gd name="T12" fmla="*/ 0 w 17"/>
                <a:gd name="T13" fmla="*/ 1 h 15"/>
                <a:gd name="T14" fmla="*/ 0 w 17"/>
                <a:gd name="T15" fmla="*/ 14 h 15"/>
                <a:gd name="T16" fmla="*/ 1 w 17"/>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 y="15"/>
                  </a:moveTo>
                  <a:cubicBezTo>
                    <a:pt x="16" y="15"/>
                    <a:pt x="16" y="15"/>
                    <a:pt x="16" y="15"/>
                  </a:cubicBezTo>
                  <a:cubicBezTo>
                    <a:pt x="17" y="15"/>
                    <a:pt x="17" y="15"/>
                    <a:pt x="17" y="14"/>
                  </a:cubicBezTo>
                  <a:cubicBezTo>
                    <a:pt x="17" y="1"/>
                    <a:pt x="17" y="1"/>
                    <a:pt x="17" y="1"/>
                  </a:cubicBezTo>
                  <a:cubicBezTo>
                    <a:pt x="17" y="0"/>
                    <a:pt x="17" y="0"/>
                    <a:pt x="16" y="0"/>
                  </a:cubicBezTo>
                  <a:cubicBezTo>
                    <a:pt x="1" y="0"/>
                    <a:pt x="1" y="0"/>
                    <a:pt x="1" y="0"/>
                  </a:cubicBezTo>
                  <a:cubicBezTo>
                    <a:pt x="0" y="0"/>
                    <a:pt x="0" y="0"/>
                    <a:pt x="0" y="1"/>
                  </a:cubicBezTo>
                  <a:cubicBezTo>
                    <a:pt x="0" y="14"/>
                    <a:pt x="0" y="14"/>
                    <a:pt x="0" y="14"/>
                  </a:cubicBezTo>
                  <a:cubicBezTo>
                    <a:pt x="0" y="15"/>
                    <a:pt x="0" y="15"/>
                    <a:pt x="1"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5" name="Freeform 72"/>
            <p:cNvSpPr>
              <a:spLocks/>
            </p:cNvSpPr>
            <p:nvPr/>
          </p:nvSpPr>
          <p:spPr bwMode="auto">
            <a:xfrm>
              <a:off x="2886384" y="1009974"/>
              <a:ext cx="52808" cy="46772"/>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6" name="Freeform 73"/>
            <p:cNvSpPr>
              <a:spLocks/>
            </p:cNvSpPr>
            <p:nvPr/>
          </p:nvSpPr>
          <p:spPr bwMode="auto">
            <a:xfrm>
              <a:off x="2951261" y="1009974"/>
              <a:ext cx="52808" cy="46772"/>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7" name="Freeform 74"/>
            <p:cNvSpPr>
              <a:spLocks/>
            </p:cNvSpPr>
            <p:nvPr/>
          </p:nvSpPr>
          <p:spPr bwMode="auto">
            <a:xfrm>
              <a:off x="2821507" y="948114"/>
              <a:ext cx="52808" cy="49790"/>
            </a:xfrm>
            <a:custGeom>
              <a:avLst/>
              <a:gdLst>
                <a:gd name="T0" fmla="*/ 1 w 17"/>
                <a:gd name="T1" fmla="*/ 16 h 16"/>
                <a:gd name="T2" fmla="*/ 16 w 17"/>
                <a:gd name="T3" fmla="*/ 16 h 16"/>
                <a:gd name="T4" fmla="*/ 17 w 17"/>
                <a:gd name="T5" fmla="*/ 15 h 16"/>
                <a:gd name="T6" fmla="*/ 17 w 17"/>
                <a:gd name="T7" fmla="*/ 1 h 16"/>
                <a:gd name="T8" fmla="*/ 16 w 17"/>
                <a:gd name="T9" fmla="*/ 0 h 16"/>
                <a:gd name="T10" fmla="*/ 1 w 17"/>
                <a:gd name="T11" fmla="*/ 0 h 16"/>
                <a:gd name="T12" fmla="*/ 0 w 17"/>
                <a:gd name="T13" fmla="*/ 1 h 16"/>
                <a:gd name="T14" fmla="*/ 0 w 17"/>
                <a:gd name="T15" fmla="*/ 15 h 16"/>
                <a:gd name="T16" fmla="*/ 1 w 17"/>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 y="16"/>
                  </a:moveTo>
                  <a:cubicBezTo>
                    <a:pt x="16" y="16"/>
                    <a:pt x="16" y="16"/>
                    <a:pt x="16" y="16"/>
                  </a:cubicBezTo>
                  <a:cubicBezTo>
                    <a:pt x="17" y="16"/>
                    <a:pt x="17" y="15"/>
                    <a:pt x="17" y="15"/>
                  </a:cubicBezTo>
                  <a:cubicBezTo>
                    <a:pt x="17" y="1"/>
                    <a:pt x="17" y="1"/>
                    <a:pt x="17" y="1"/>
                  </a:cubicBezTo>
                  <a:cubicBezTo>
                    <a:pt x="17" y="1"/>
                    <a:pt x="17" y="0"/>
                    <a:pt x="16" y="0"/>
                  </a:cubicBezTo>
                  <a:cubicBezTo>
                    <a:pt x="1" y="0"/>
                    <a:pt x="1" y="0"/>
                    <a:pt x="1" y="0"/>
                  </a:cubicBezTo>
                  <a:cubicBezTo>
                    <a:pt x="0" y="0"/>
                    <a:pt x="0" y="1"/>
                    <a:pt x="0" y="1"/>
                  </a:cubicBezTo>
                  <a:cubicBezTo>
                    <a:pt x="0" y="15"/>
                    <a:pt x="0" y="15"/>
                    <a:pt x="0" y="15"/>
                  </a:cubicBezTo>
                  <a:cubicBezTo>
                    <a:pt x="0" y="15"/>
                    <a:pt x="0" y="16"/>
                    <a:pt x="1"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8" name="Freeform 75"/>
            <p:cNvSpPr>
              <a:spLocks/>
            </p:cNvSpPr>
            <p:nvPr/>
          </p:nvSpPr>
          <p:spPr bwMode="auto">
            <a:xfrm>
              <a:off x="2886384" y="948114"/>
              <a:ext cx="52808" cy="49790"/>
            </a:xfrm>
            <a:custGeom>
              <a:avLst/>
              <a:gdLst>
                <a:gd name="T0" fmla="*/ 16 w 17"/>
                <a:gd name="T1" fmla="*/ 0 h 16"/>
                <a:gd name="T2" fmla="*/ 1 w 17"/>
                <a:gd name="T3" fmla="*/ 0 h 16"/>
                <a:gd name="T4" fmla="*/ 0 w 17"/>
                <a:gd name="T5" fmla="*/ 1 h 16"/>
                <a:gd name="T6" fmla="*/ 0 w 17"/>
                <a:gd name="T7" fmla="*/ 15 h 16"/>
                <a:gd name="T8" fmla="*/ 1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1" y="0"/>
                    <a:pt x="1" y="0"/>
                    <a:pt x="1" y="0"/>
                  </a:cubicBezTo>
                  <a:cubicBezTo>
                    <a:pt x="0" y="0"/>
                    <a:pt x="0" y="1"/>
                    <a:pt x="0" y="1"/>
                  </a:cubicBezTo>
                  <a:cubicBezTo>
                    <a:pt x="0" y="15"/>
                    <a:pt x="0" y="15"/>
                    <a:pt x="0" y="15"/>
                  </a:cubicBezTo>
                  <a:cubicBezTo>
                    <a:pt x="0" y="15"/>
                    <a:pt x="0" y="16"/>
                    <a:pt x="1" y="16"/>
                  </a:cubicBezTo>
                  <a:cubicBezTo>
                    <a:pt x="16" y="16"/>
                    <a:pt x="16" y="16"/>
                    <a:pt x="16" y="16"/>
                  </a:cubicBezTo>
                  <a:cubicBezTo>
                    <a:pt x="16" y="16"/>
                    <a:pt x="17" y="15"/>
                    <a:pt x="17" y="15"/>
                  </a:cubicBezTo>
                  <a:cubicBezTo>
                    <a:pt x="17" y="1"/>
                    <a:pt x="17" y="1"/>
                    <a:pt x="17" y="1"/>
                  </a:cubicBezTo>
                  <a:cubicBezTo>
                    <a:pt x="17" y="1"/>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199" name="Freeform 76"/>
            <p:cNvSpPr>
              <a:spLocks/>
            </p:cNvSpPr>
            <p:nvPr/>
          </p:nvSpPr>
          <p:spPr bwMode="auto">
            <a:xfrm>
              <a:off x="2951261" y="948114"/>
              <a:ext cx="52808" cy="49790"/>
            </a:xfrm>
            <a:custGeom>
              <a:avLst/>
              <a:gdLst>
                <a:gd name="T0" fmla="*/ 16 w 17"/>
                <a:gd name="T1" fmla="*/ 0 h 16"/>
                <a:gd name="T2" fmla="*/ 1 w 17"/>
                <a:gd name="T3" fmla="*/ 0 h 16"/>
                <a:gd name="T4" fmla="*/ 0 w 17"/>
                <a:gd name="T5" fmla="*/ 1 h 16"/>
                <a:gd name="T6" fmla="*/ 0 w 17"/>
                <a:gd name="T7" fmla="*/ 15 h 16"/>
                <a:gd name="T8" fmla="*/ 1 w 17"/>
                <a:gd name="T9" fmla="*/ 16 h 16"/>
                <a:gd name="T10" fmla="*/ 16 w 17"/>
                <a:gd name="T11" fmla="*/ 16 h 16"/>
                <a:gd name="T12" fmla="*/ 17 w 17"/>
                <a:gd name="T13" fmla="*/ 15 h 16"/>
                <a:gd name="T14" fmla="*/ 17 w 17"/>
                <a:gd name="T15" fmla="*/ 1 h 16"/>
                <a:gd name="T16" fmla="*/ 16 w 1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6">
                  <a:moveTo>
                    <a:pt x="16" y="0"/>
                  </a:moveTo>
                  <a:cubicBezTo>
                    <a:pt x="1" y="0"/>
                    <a:pt x="1" y="0"/>
                    <a:pt x="1" y="0"/>
                  </a:cubicBezTo>
                  <a:cubicBezTo>
                    <a:pt x="0" y="0"/>
                    <a:pt x="0" y="1"/>
                    <a:pt x="0" y="1"/>
                  </a:cubicBezTo>
                  <a:cubicBezTo>
                    <a:pt x="0" y="15"/>
                    <a:pt x="0" y="15"/>
                    <a:pt x="0" y="15"/>
                  </a:cubicBezTo>
                  <a:cubicBezTo>
                    <a:pt x="0" y="15"/>
                    <a:pt x="0" y="16"/>
                    <a:pt x="1" y="16"/>
                  </a:cubicBezTo>
                  <a:cubicBezTo>
                    <a:pt x="16" y="16"/>
                    <a:pt x="16" y="16"/>
                    <a:pt x="16" y="16"/>
                  </a:cubicBezTo>
                  <a:cubicBezTo>
                    <a:pt x="16" y="16"/>
                    <a:pt x="17" y="15"/>
                    <a:pt x="17" y="15"/>
                  </a:cubicBezTo>
                  <a:cubicBezTo>
                    <a:pt x="17" y="1"/>
                    <a:pt x="17" y="1"/>
                    <a:pt x="17" y="1"/>
                  </a:cubicBezTo>
                  <a:cubicBezTo>
                    <a:pt x="17" y="1"/>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00" name="Freeform 77"/>
            <p:cNvSpPr>
              <a:spLocks/>
            </p:cNvSpPr>
            <p:nvPr/>
          </p:nvSpPr>
          <p:spPr bwMode="auto">
            <a:xfrm>
              <a:off x="2821507" y="889272"/>
              <a:ext cx="52808" cy="46772"/>
            </a:xfrm>
            <a:custGeom>
              <a:avLst/>
              <a:gdLst>
                <a:gd name="T0" fmla="*/ 1 w 17"/>
                <a:gd name="T1" fmla="*/ 15 h 15"/>
                <a:gd name="T2" fmla="*/ 16 w 17"/>
                <a:gd name="T3" fmla="*/ 15 h 15"/>
                <a:gd name="T4" fmla="*/ 17 w 17"/>
                <a:gd name="T5" fmla="*/ 14 h 15"/>
                <a:gd name="T6" fmla="*/ 17 w 17"/>
                <a:gd name="T7" fmla="*/ 1 h 15"/>
                <a:gd name="T8" fmla="*/ 16 w 17"/>
                <a:gd name="T9" fmla="*/ 0 h 15"/>
                <a:gd name="T10" fmla="*/ 1 w 17"/>
                <a:gd name="T11" fmla="*/ 0 h 15"/>
                <a:gd name="T12" fmla="*/ 0 w 17"/>
                <a:gd name="T13" fmla="*/ 1 h 15"/>
                <a:gd name="T14" fmla="*/ 0 w 17"/>
                <a:gd name="T15" fmla="*/ 14 h 15"/>
                <a:gd name="T16" fmla="*/ 1 w 17"/>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 y="15"/>
                  </a:moveTo>
                  <a:cubicBezTo>
                    <a:pt x="16" y="15"/>
                    <a:pt x="16" y="15"/>
                    <a:pt x="16" y="15"/>
                  </a:cubicBezTo>
                  <a:cubicBezTo>
                    <a:pt x="17" y="15"/>
                    <a:pt x="17" y="15"/>
                    <a:pt x="17" y="14"/>
                  </a:cubicBezTo>
                  <a:cubicBezTo>
                    <a:pt x="17" y="1"/>
                    <a:pt x="17" y="1"/>
                    <a:pt x="17" y="1"/>
                  </a:cubicBezTo>
                  <a:cubicBezTo>
                    <a:pt x="17" y="0"/>
                    <a:pt x="17" y="0"/>
                    <a:pt x="16" y="0"/>
                  </a:cubicBezTo>
                  <a:cubicBezTo>
                    <a:pt x="1" y="0"/>
                    <a:pt x="1" y="0"/>
                    <a:pt x="1" y="0"/>
                  </a:cubicBezTo>
                  <a:cubicBezTo>
                    <a:pt x="0" y="0"/>
                    <a:pt x="0" y="0"/>
                    <a:pt x="0" y="1"/>
                  </a:cubicBezTo>
                  <a:cubicBezTo>
                    <a:pt x="0" y="14"/>
                    <a:pt x="0" y="14"/>
                    <a:pt x="0" y="14"/>
                  </a:cubicBezTo>
                  <a:cubicBezTo>
                    <a:pt x="0" y="15"/>
                    <a:pt x="0" y="15"/>
                    <a:pt x="1"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01" name="Freeform 78"/>
            <p:cNvSpPr>
              <a:spLocks/>
            </p:cNvSpPr>
            <p:nvPr/>
          </p:nvSpPr>
          <p:spPr bwMode="auto">
            <a:xfrm>
              <a:off x="2886384" y="889272"/>
              <a:ext cx="52808" cy="46772"/>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02" name="Freeform 79"/>
            <p:cNvSpPr>
              <a:spLocks/>
            </p:cNvSpPr>
            <p:nvPr/>
          </p:nvSpPr>
          <p:spPr bwMode="auto">
            <a:xfrm>
              <a:off x="2951261" y="889272"/>
              <a:ext cx="52808" cy="46772"/>
            </a:xfrm>
            <a:custGeom>
              <a:avLst/>
              <a:gdLst>
                <a:gd name="T0" fmla="*/ 16 w 17"/>
                <a:gd name="T1" fmla="*/ 0 h 15"/>
                <a:gd name="T2" fmla="*/ 1 w 17"/>
                <a:gd name="T3" fmla="*/ 0 h 15"/>
                <a:gd name="T4" fmla="*/ 0 w 17"/>
                <a:gd name="T5" fmla="*/ 1 h 15"/>
                <a:gd name="T6" fmla="*/ 0 w 17"/>
                <a:gd name="T7" fmla="*/ 14 h 15"/>
                <a:gd name="T8" fmla="*/ 1 w 17"/>
                <a:gd name="T9" fmla="*/ 15 h 15"/>
                <a:gd name="T10" fmla="*/ 16 w 17"/>
                <a:gd name="T11" fmla="*/ 15 h 15"/>
                <a:gd name="T12" fmla="*/ 17 w 17"/>
                <a:gd name="T13" fmla="*/ 14 h 15"/>
                <a:gd name="T14" fmla="*/ 17 w 17"/>
                <a:gd name="T15" fmla="*/ 1 h 15"/>
                <a:gd name="T16" fmla="*/ 16 w 1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5">
                  <a:moveTo>
                    <a:pt x="16" y="0"/>
                  </a:moveTo>
                  <a:cubicBezTo>
                    <a:pt x="1" y="0"/>
                    <a:pt x="1" y="0"/>
                    <a:pt x="1" y="0"/>
                  </a:cubicBezTo>
                  <a:cubicBezTo>
                    <a:pt x="0" y="0"/>
                    <a:pt x="0" y="0"/>
                    <a:pt x="0" y="1"/>
                  </a:cubicBezTo>
                  <a:cubicBezTo>
                    <a:pt x="0" y="14"/>
                    <a:pt x="0" y="14"/>
                    <a:pt x="0" y="14"/>
                  </a:cubicBezTo>
                  <a:cubicBezTo>
                    <a:pt x="0" y="15"/>
                    <a:pt x="0" y="15"/>
                    <a:pt x="1" y="15"/>
                  </a:cubicBezTo>
                  <a:cubicBezTo>
                    <a:pt x="16" y="15"/>
                    <a:pt x="16" y="15"/>
                    <a:pt x="16" y="15"/>
                  </a:cubicBezTo>
                  <a:cubicBezTo>
                    <a:pt x="16" y="15"/>
                    <a:pt x="17" y="15"/>
                    <a:pt x="17" y="14"/>
                  </a:cubicBezTo>
                  <a:cubicBezTo>
                    <a:pt x="17" y="1"/>
                    <a:pt x="17" y="1"/>
                    <a:pt x="17" y="1"/>
                  </a:cubicBezTo>
                  <a:cubicBezTo>
                    <a:pt x="17" y="0"/>
                    <a:pt x="16"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sp>
        <p:nvSpPr>
          <p:cNvPr id="206" name="@ sign"/>
          <p:cNvSpPr>
            <a:spLocks noEditPoints="1"/>
          </p:cNvSpPr>
          <p:nvPr/>
        </p:nvSpPr>
        <p:spPr bwMode="auto">
          <a:xfrm>
            <a:off x="1174846" y="3447117"/>
            <a:ext cx="354562" cy="384737"/>
          </a:xfrm>
          <a:custGeom>
            <a:avLst/>
            <a:gdLst>
              <a:gd name="T0" fmla="*/ 114 w 115"/>
              <a:gd name="T1" fmla="*/ 55 h 125"/>
              <a:gd name="T2" fmla="*/ 108 w 115"/>
              <a:gd name="T3" fmla="*/ 76 h 125"/>
              <a:gd name="T4" fmla="*/ 95 w 115"/>
              <a:gd name="T5" fmla="*/ 90 h 125"/>
              <a:gd name="T6" fmla="*/ 79 w 115"/>
              <a:gd name="T7" fmla="*/ 91 h 125"/>
              <a:gd name="T8" fmla="*/ 71 w 115"/>
              <a:gd name="T9" fmla="*/ 85 h 125"/>
              <a:gd name="T10" fmla="*/ 63 w 115"/>
              <a:gd name="T11" fmla="*/ 85 h 125"/>
              <a:gd name="T12" fmla="*/ 51 w 115"/>
              <a:gd name="T13" fmla="*/ 91 h 125"/>
              <a:gd name="T14" fmla="*/ 40 w 115"/>
              <a:gd name="T15" fmla="*/ 91 h 125"/>
              <a:gd name="T16" fmla="*/ 32 w 115"/>
              <a:gd name="T17" fmla="*/ 87 h 125"/>
              <a:gd name="T18" fmla="*/ 28 w 115"/>
              <a:gd name="T19" fmla="*/ 77 h 125"/>
              <a:gd name="T20" fmla="*/ 28 w 115"/>
              <a:gd name="T21" fmla="*/ 63 h 125"/>
              <a:gd name="T22" fmla="*/ 34 w 115"/>
              <a:gd name="T23" fmla="*/ 45 h 125"/>
              <a:gd name="T24" fmla="*/ 47 w 115"/>
              <a:gd name="T25" fmla="*/ 31 h 125"/>
              <a:gd name="T26" fmla="*/ 62 w 115"/>
              <a:gd name="T27" fmla="*/ 29 h 125"/>
              <a:gd name="T28" fmla="*/ 71 w 115"/>
              <a:gd name="T29" fmla="*/ 35 h 125"/>
              <a:gd name="T30" fmla="*/ 76 w 115"/>
              <a:gd name="T31" fmla="*/ 32 h 125"/>
              <a:gd name="T32" fmla="*/ 81 w 115"/>
              <a:gd name="T33" fmla="*/ 30 h 125"/>
              <a:gd name="T34" fmla="*/ 84 w 115"/>
              <a:gd name="T35" fmla="*/ 30 h 125"/>
              <a:gd name="T36" fmla="*/ 85 w 115"/>
              <a:gd name="T37" fmla="*/ 32 h 125"/>
              <a:gd name="T38" fmla="*/ 78 w 115"/>
              <a:gd name="T39" fmla="*/ 80 h 125"/>
              <a:gd name="T40" fmla="*/ 93 w 115"/>
              <a:gd name="T41" fmla="*/ 82 h 125"/>
              <a:gd name="T42" fmla="*/ 101 w 115"/>
              <a:gd name="T43" fmla="*/ 71 h 125"/>
              <a:gd name="T44" fmla="*/ 105 w 115"/>
              <a:gd name="T45" fmla="*/ 53 h 125"/>
              <a:gd name="T46" fmla="*/ 103 w 115"/>
              <a:gd name="T47" fmla="*/ 31 h 125"/>
              <a:gd name="T48" fmla="*/ 84 w 115"/>
              <a:gd name="T49" fmla="*/ 11 h 125"/>
              <a:gd name="T50" fmla="*/ 47 w 115"/>
              <a:gd name="T51" fmla="*/ 10 h 125"/>
              <a:gd name="T52" fmla="*/ 23 w 115"/>
              <a:gd name="T53" fmla="*/ 26 h 125"/>
              <a:gd name="T54" fmla="*/ 13 w 115"/>
              <a:gd name="T55" fmla="*/ 48 h 125"/>
              <a:gd name="T56" fmla="*/ 10 w 115"/>
              <a:gd name="T57" fmla="*/ 68 h 125"/>
              <a:gd name="T58" fmla="*/ 12 w 115"/>
              <a:gd name="T59" fmla="*/ 91 h 125"/>
              <a:gd name="T60" fmla="*/ 33 w 115"/>
              <a:gd name="T61" fmla="*/ 113 h 125"/>
              <a:gd name="T62" fmla="*/ 65 w 115"/>
              <a:gd name="T63" fmla="*/ 116 h 125"/>
              <a:gd name="T64" fmla="*/ 79 w 115"/>
              <a:gd name="T65" fmla="*/ 113 h 125"/>
              <a:gd name="T66" fmla="*/ 82 w 115"/>
              <a:gd name="T67" fmla="*/ 113 h 125"/>
              <a:gd name="T68" fmla="*/ 83 w 115"/>
              <a:gd name="T69" fmla="*/ 115 h 125"/>
              <a:gd name="T70" fmla="*/ 83 w 115"/>
              <a:gd name="T71" fmla="*/ 118 h 125"/>
              <a:gd name="T72" fmla="*/ 82 w 115"/>
              <a:gd name="T73" fmla="*/ 119 h 125"/>
              <a:gd name="T74" fmla="*/ 79 w 115"/>
              <a:gd name="T75" fmla="*/ 121 h 125"/>
              <a:gd name="T76" fmla="*/ 65 w 115"/>
              <a:gd name="T77" fmla="*/ 124 h 125"/>
              <a:gd name="T78" fmla="*/ 28 w 115"/>
              <a:gd name="T79" fmla="*/ 121 h 125"/>
              <a:gd name="T80" fmla="*/ 3 w 115"/>
              <a:gd name="T81" fmla="*/ 95 h 125"/>
              <a:gd name="T82" fmla="*/ 0 w 115"/>
              <a:gd name="T83" fmla="*/ 68 h 125"/>
              <a:gd name="T84" fmla="*/ 4 w 115"/>
              <a:gd name="T85" fmla="*/ 45 h 125"/>
              <a:gd name="T86" fmla="*/ 17 w 115"/>
              <a:gd name="T87" fmla="*/ 20 h 125"/>
              <a:gd name="T88" fmla="*/ 45 w 115"/>
              <a:gd name="T89" fmla="*/ 3 h 125"/>
              <a:gd name="T90" fmla="*/ 88 w 115"/>
              <a:gd name="T91" fmla="*/ 3 h 125"/>
              <a:gd name="T92" fmla="*/ 112 w 115"/>
              <a:gd name="T93" fmla="*/ 26 h 125"/>
              <a:gd name="T94" fmla="*/ 72 w 115"/>
              <a:gd name="T95" fmla="*/ 48 h 125"/>
              <a:gd name="T96" fmla="*/ 57 w 115"/>
              <a:gd name="T97" fmla="*/ 37 h 125"/>
              <a:gd name="T98" fmla="*/ 45 w 115"/>
              <a:gd name="T99" fmla="*/ 43 h 125"/>
              <a:gd name="T100" fmla="*/ 39 w 115"/>
              <a:gd name="T101" fmla="*/ 57 h 125"/>
              <a:gd name="T102" fmla="*/ 37 w 115"/>
              <a:gd name="T103" fmla="*/ 70 h 125"/>
              <a:gd name="T104" fmla="*/ 48 w 115"/>
              <a:gd name="T105" fmla="*/ 84 h 125"/>
              <a:gd name="T106" fmla="*/ 57 w 115"/>
              <a:gd name="T107" fmla="*/ 81 h 125"/>
              <a:gd name="T108" fmla="*/ 68 w 115"/>
              <a:gd name="T109"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5" h="125">
                <a:moveTo>
                  <a:pt x="115" y="44"/>
                </a:moveTo>
                <a:cubicBezTo>
                  <a:pt x="115" y="48"/>
                  <a:pt x="115" y="51"/>
                  <a:pt x="114" y="55"/>
                </a:cubicBezTo>
                <a:cubicBezTo>
                  <a:pt x="114" y="59"/>
                  <a:pt x="113" y="62"/>
                  <a:pt x="112" y="66"/>
                </a:cubicBezTo>
                <a:cubicBezTo>
                  <a:pt x="111" y="69"/>
                  <a:pt x="110" y="73"/>
                  <a:pt x="108" y="76"/>
                </a:cubicBezTo>
                <a:cubicBezTo>
                  <a:pt x="107" y="79"/>
                  <a:pt x="105" y="82"/>
                  <a:pt x="103" y="84"/>
                </a:cubicBezTo>
                <a:cubicBezTo>
                  <a:pt x="100" y="87"/>
                  <a:pt x="98" y="88"/>
                  <a:pt x="95" y="90"/>
                </a:cubicBezTo>
                <a:cubicBezTo>
                  <a:pt x="92" y="91"/>
                  <a:pt x="88" y="92"/>
                  <a:pt x="84" y="92"/>
                </a:cubicBezTo>
                <a:cubicBezTo>
                  <a:pt x="82" y="92"/>
                  <a:pt x="80" y="92"/>
                  <a:pt x="79" y="91"/>
                </a:cubicBezTo>
                <a:cubicBezTo>
                  <a:pt x="77" y="91"/>
                  <a:pt x="75" y="90"/>
                  <a:pt x="74" y="89"/>
                </a:cubicBezTo>
                <a:cubicBezTo>
                  <a:pt x="73" y="88"/>
                  <a:pt x="72" y="87"/>
                  <a:pt x="71" y="85"/>
                </a:cubicBezTo>
                <a:cubicBezTo>
                  <a:pt x="70" y="84"/>
                  <a:pt x="69" y="82"/>
                  <a:pt x="69" y="80"/>
                </a:cubicBezTo>
                <a:cubicBezTo>
                  <a:pt x="67" y="82"/>
                  <a:pt x="65" y="84"/>
                  <a:pt x="63" y="85"/>
                </a:cubicBezTo>
                <a:cubicBezTo>
                  <a:pt x="61" y="87"/>
                  <a:pt x="59" y="88"/>
                  <a:pt x="57" y="89"/>
                </a:cubicBezTo>
                <a:cubicBezTo>
                  <a:pt x="55" y="90"/>
                  <a:pt x="53" y="91"/>
                  <a:pt x="51" y="91"/>
                </a:cubicBezTo>
                <a:cubicBezTo>
                  <a:pt x="49" y="92"/>
                  <a:pt x="48" y="92"/>
                  <a:pt x="46" y="92"/>
                </a:cubicBezTo>
                <a:cubicBezTo>
                  <a:pt x="44" y="92"/>
                  <a:pt x="42" y="92"/>
                  <a:pt x="40" y="91"/>
                </a:cubicBezTo>
                <a:cubicBezTo>
                  <a:pt x="38" y="91"/>
                  <a:pt x="37" y="90"/>
                  <a:pt x="36" y="90"/>
                </a:cubicBezTo>
                <a:cubicBezTo>
                  <a:pt x="34" y="89"/>
                  <a:pt x="33" y="88"/>
                  <a:pt x="32" y="87"/>
                </a:cubicBezTo>
                <a:cubicBezTo>
                  <a:pt x="31" y="85"/>
                  <a:pt x="30" y="84"/>
                  <a:pt x="30" y="82"/>
                </a:cubicBezTo>
                <a:cubicBezTo>
                  <a:pt x="29" y="81"/>
                  <a:pt x="29" y="79"/>
                  <a:pt x="28" y="77"/>
                </a:cubicBezTo>
                <a:cubicBezTo>
                  <a:pt x="28" y="75"/>
                  <a:pt x="28" y="73"/>
                  <a:pt x="28" y="71"/>
                </a:cubicBezTo>
                <a:cubicBezTo>
                  <a:pt x="28" y="69"/>
                  <a:pt x="28" y="66"/>
                  <a:pt x="28" y="63"/>
                </a:cubicBezTo>
                <a:cubicBezTo>
                  <a:pt x="29" y="60"/>
                  <a:pt x="29" y="57"/>
                  <a:pt x="30" y="54"/>
                </a:cubicBezTo>
                <a:cubicBezTo>
                  <a:pt x="31" y="51"/>
                  <a:pt x="32" y="48"/>
                  <a:pt x="34" y="45"/>
                </a:cubicBezTo>
                <a:cubicBezTo>
                  <a:pt x="35" y="42"/>
                  <a:pt x="37" y="39"/>
                  <a:pt x="39" y="37"/>
                </a:cubicBezTo>
                <a:cubicBezTo>
                  <a:pt x="41" y="34"/>
                  <a:pt x="44" y="32"/>
                  <a:pt x="47" y="31"/>
                </a:cubicBezTo>
                <a:cubicBezTo>
                  <a:pt x="50" y="29"/>
                  <a:pt x="53" y="29"/>
                  <a:pt x="57" y="29"/>
                </a:cubicBezTo>
                <a:cubicBezTo>
                  <a:pt x="59" y="29"/>
                  <a:pt x="61" y="29"/>
                  <a:pt x="62" y="29"/>
                </a:cubicBezTo>
                <a:cubicBezTo>
                  <a:pt x="64" y="30"/>
                  <a:pt x="65" y="30"/>
                  <a:pt x="67" y="31"/>
                </a:cubicBezTo>
                <a:cubicBezTo>
                  <a:pt x="68" y="32"/>
                  <a:pt x="70" y="33"/>
                  <a:pt x="71" y="35"/>
                </a:cubicBezTo>
                <a:cubicBezTo>
                  <a:pt x="72" y="36"/>
                  <a:pt x="74" y="37"/>
                  <a:pt x="75" y="39"/>
                </a:cubicBezTo>
                <a:cubicBezTo>
                  <a:pt x="76" y="32"/>
                  <a:pt x="76" y="32"/>
                  <a:pt x="76" y="32"/>
                </a:cubicBezTo>
                <a:cubicBezTo>
                  <a:pt x="77" y="31"/>
                  <a:pt x="77" y="30"/>
                  <a:pt x="78" y="30"/>
                </a:cubicBezTo>
                <a:cubicBezTo>
                  <a:pt x="78" y="30"/>
                  <a:pt x="79" y="30"/>
                  <a:pt x="81" y="30"/>
                </a:cubicBezTo>
                <a:cubicBezTo>
                  <a:pt x="82" y="30"/>
                  <a:pt x="82" y="30"/>
                  <a:pt x="83" y="30"/>
                </a:cubicBezTo>
                <a:cubicBezTo>
                  <a:pt x="83" y="30"/>
                  <a:pt x="84" y="30"/>
                  <a:pt x="84" y="30"/>
                </a:cubicBezTo>
                <a:cubicBezTo>
                  <a:pt x="84" y="30"/>
                  <a:pt x="84" y="30"/>
                  <a:pt x="84" y="31"/>
                </a:cubicBezTo>
                <a:cubicBezTo>
                  <a:pt x="85" y="31"/>
                  <a:pt x="85" y="31"/>
                  <a:pt x="85" y="32"/>
                </a:cubicBezTo>
                <a:cubicBezTo>
                  <a:pt x="77" y="69"/>
                  <a:pt x="77" y="69"/>
                  <a:pt x="77" y="69"/>
                </a:cubicBezTo>
                <a:cubicBezTo>
                  <a:pt x="76" y="74"/>
                  <a:pt x="77" y="78"/>
                  <a:pt x="78" y="80"/>
                </a:cubicBezTo>
                <a:cubicBezTo>
                  <a:pt x="79" y="83"/>
                  <a:pt x="82" y="84"/>
                  <a:pt x="86" y="84"/>
                </a:cubicBezTo>
                <a:cubicBezTo>
                  <a:pt x="89" y="84"/>
                  <a:pt x="91" y="83"/>
                  <a:pt x="93" y="82"/>
                </a:cubicBezTo>
                <a:cubicBezTo>
                  <a:pt x="94" y="81"/>
                  <a:pt x="96" y="79"/>
                  <a:pt x="97" y="77"/>
                </a:cubicBezTo>
                <a:cubicBezTo>
                  <a:pt x="99" y="75"/>
                  <a:pt x="100" y="73"/>
                  <a:pt x="101" y="71"/>
                </a:cubicBezTo>
                <a:cubicBezTo>
                  <a:pt x="102" y="68"/>
                  <a:pt x="103" y="65"/>
                  <a:pt x="104" y="62"/>
                </a:cubicBezTo>
                <a:cubicBezTo>
                  <a:pt x="104" y="59"/>
                  <a:pt x="105" y="56"/>
                  <a:pt x="105" y="53"/>
                </a:cubicBezTo>
                <a:cubicBezTo>
                  <a:pt x="105" y="50"/>
                  <a:pt x="105" y="47"/>
                  <a:pt x="105" y="44"/>
                </a:cubicBezTo>
                <a:cubicBezTo>
                  <a:pt x="105" y="40"/>
                  <a:pt x="105" y="35"/>
                  <a:pt x="103" y="31"/>
                </a:cubicBezTo>
                <a:cubicBezTo>
                  <a:pt x="102" y="26"/>
                  <a:pt x="100" y="22"/>
                  <a:pt x="97" y="19"/>
                </a:cubicBezTo>
                <a:cubicBezTo>
                  <a:pt x="94" y="16"/>
                  <a:pt x="90" y="13"/>
                  <a:pt x="84" y="11"/>
                </a:cubicBezTo>
                <a:cubicBezTo>
                  <a:pt x="79" y="9"/>
                  <a:pt x="73" y="8"/>
                  <a:pt x="65" y="8"/>
                </a:cubicBezTo>
                <a:cubicBezTo>
                  <a:pt x="58" y="8"/>
                  <a:pt x="52" y="9"/>
                  <a:pt x="47" y="10"/>
                </a:cubicBezTo>
                <a:cubicBezTo>
                  <a:pt x="42" y="12"/>
                  <a:pt x="37" y="14"/>
                  <a:pt x="33" y="17"/>
                </a:cubicBezTo>
                <a:cubicBezTo>
                  <a:pt x="29" y="19"/>
                  <a:pt x="26" y="22"/>
                  <a:pt x="23" y="26"/>
                </a:cubicBezTo>
                <a:cubicBezTo>
                  <a:pt x="21" y="29"/>
                  <a:pt x="18" y="33"/>
                  <a:pt x="17" y="37"/>
                </a:cubicBezTo>
                <a:cubicBezTo>
                  <a:pt x="15" y="40"/>
                  <a:pt x="14" y="44"/>
                  <a:pt x="13" y="48"/>
                </a:cubicBezTo>
                <a:cubicBezTo>
                  <a:pt x="12" y="52"/>
                  <a:pt x="11" y="56"/>
                  <a:pt x="10" y="59"/>
                </a:cubicBezTo>
                <a:cubicBezTo>
                  <a:pt x="10" y="62"/>
                  <a:pt x="10" y="65"/>
                  <a:pt x="10" y="68"/>
                </a:cubicBezTo>
                <a:cubicBezTo>
                  <a:pt x="9" y="71"/>
                  <a:pt x="9" y="73"/>
                  <a:pt x="9" y="75"/>
                </a:cubicBezTo>
                <a:cubicBezTo>
                  <a:pt x="9" y="80"/>
                  <a:pt x="10" y="86"/>
                  <a:pt x="12" y="91"/>
                </a:cubicBezTo>
                <a:cubicBezTo>
                  <a:pt x="13" y="96"/>
                  <a:pt x="15" y="101"/>
                  <a:pt x="19" y="104"/>
                </a:cubicBezTo>
                <a:cubicBezTo>
                  <a:pt x="22" y="108"/>
                  <a:pt x="27" y="111"/>
                  <a:pt x="33" y="113"/>
                </a:cubicBezTo>
                <a:cubicBezTo>
                  <a:pt x="39" y="115"/>
                  <a:pt x="46" y="117"/>
                  <a:pt x="55" y="117"/>
                </a:cubicBezTo>
                <a:cubicBezTo>
                  <a:pt x="59" y="117"/>
                  <a:pt x="62" y="116"/>
                  <a:pt x="65" y="116"/>
                </a:cubicBezTo>
                <a:cubicBezTo>
                  <a:pt x="68" y="115"/>
                  <a:pt x="71" y="115"/>
                  <a:pt x="73" y="115"/>
                </a:cubicBezTo>
                <a:cubicBezTo>
                  <a:pt x="75" y="114"/>
                  <a:pt x="77" y="114"/>
                  <a:pt x="79" y="113"/>
                </a:cubicBezTo>
                <a:cubicBezTo>
                  <a:pt x="80" y="113"/>
                  <a:pt x="81" y="113"/>
                  <a:pt x="81" y="113"/>
                </a:cubicBezTo>
                <a:cubicBezTo>
                  <a:pt x="82" y="113"/>
                  <a:pt x="82" y="113"/>
                  <a:pt x="82" y="113"/>
                </a:cubicBezTo>
                <a:cubicBezTo>
                  <a:pt x="82" y="113"/>
                  <a:pt x="83" y="113"/>
                  <a:pt x="83" y="113"/>
                </a:cubicBezTo>
                <a:cubicBezTo>
                  <a:pt x="83" y="114"/>
                  <a:pt x="83" y="114"/>
                  <a:pt x="83" y="115"/>
                </a:cubicBezTo>
                <a:cubicBezTo>
                  <a:pt x="83" y="115"/>
                  <a:pt x="83" y="116"/>
                  <a:pt x="83" y="116"/>
                </a:cubicBezTo>
                <a:cubicBezTo>
                  <a:pt x="83" y="117"/>
                  <a:pt x="83" y="117"/>
                  <a:pt x="83" y="118"/>
                </a:cubicBezTo>
                <a:cubicBezTo>
                  <a:pt x="83" y="118"/>
                  <a:pt x="83" y="118"/>
                  <a:pt x="83" y="118"/>
                </a:cubicBezTo>
                <a:cubicBezTo>
                  <a:pt x="83" y="119"/>
                  <a:pt x="83" y="119"/>
                  <a:pt x="82" y="119"/>
                </a:cubicBezTo>
                <a:cubicBezTo>
                  <a:pt x="82" y="120"/>
                  <a:pt x="82" y="120"/>
                  <a:pt x="82" y="120"/>
                </a:cubicBezTo>
                <a:cubicBezTo>
                  <a:pt x="81" y="120"/>
                  <a:pt x="81" y="121"/>
                  <a:pt x="79" y="121"/>
                </a:cubicBezTo>
                <a:cubicBezTo>
                  <a:pt x="78" y="122"/>
                  <a:pt x="76" y="122"/>
                  <a:pt x="73" y="123"/>
                </a:cubicBezTo>
                <a:cubicBezTo>
                  <a:pt x="71" y="123"/>
                  <a:pt x="68" y="124"/>
                  <a:pt x="65" y="124"/>
                </a:cubicBezTo>
                <a:cubicBezTo>
                  <a:pt x="61" y="125"/>
                  <a:pt x="58" y="125"/>
                  <a:pt x="54" y="125"/>
                </a:cubicBezTo>
                <a:cubicBezTo>
                  <a:pt x="44" y="125"/>
                  <a:pt x="35" y="124"/>
                  <a:pt x="28" y="121"/>
                </a:cubicBezTo>
                <a:cubicBezTo>
                  <a:pt x="22" y="119"/>
                  <a:pt x="16" y="115"/>
                  <a:pt x="12" y="111"/>
                </a:cubicBezTo>
                <a:cubicBezTo>
                  <a:pt x="8" y="107"/>
                  <a:pt x="5" y="101"/>
                  <a:pt x="3" y="95"/>
                </a:cubicBezTo>
                <a:cubicBezTo>
                  <a:pt x="1" y="89"/>
                  <a:pt x="0" y="82"/>
                  <a:pt x="0" y="75"/>
                </a:cubicBezTo>
                <a:cubicBezTo>
                  <a:pt x="0" y="73"/>
                  <a:pt x="0" y="71"/>
                  <a:pt x="0" y="68"/>
                </a:cubicBezTo>
                <a:cubicBezTo>
                  <a:pt x="0" y="64"/>
                  <a:pt x="1" y="61"/>
                  <a:pt x="1" y="57"/>
                </a:cubicBezTo>
                <a:cubicBezTo>
                  <a:pt x="2" y="53"/>
                  <a:pt x="3" y="49"/>
                  <a:pt x="4" y="45"/>
                </a:cubicBezTo>
                <a:cubicBezTo>
                  <a:pt x="5" y="40"/>
                  <a:pt x="7" y="36"/>
                  <a:pt x="9" y="32"/>
                </a:cubicBezTo>
                <a:cubicBezTo>
                  <a:pt x="11" y="28"/>
                  <a:pt x="14" y="24"/>
                  <a:pt x="17" y="20"/>
                </a:cubicBezTo>
                <a:cubicBezTo>
                  <a:pt x="20" y="16"/>
                  <a:pt x="24" y="13"/>
                  <a:pt x="29" y="10"/>
                </a:cubicBezTo>
                <a:cubicBezTo>
                  <a:pt x="33" y="7"/>
                  <a:pt x="39" y="4"/>
                  <a:pt x="45" y="3"/>
                </a:cubicBezTo>
                <a:cubicBezTo>
                  <a:pt x="51" y="1"/>
                  <a:pt x="58" y="0"/>
                  <a:pt x="66" y="0"/>
                </a:cubicBezTo>
                <a:cubicBezTo>
                  <a:pt x="74" y="0"/>
                  <a:pt x="82" y="1"/>
                  <a:pt x="88" y="3"/>
                </a:cubicBezTo>
                <a:cubicBezTo>
                  <a:pt x="94" y="5"/>
                  <a:pt x="99" y="8"/>
                  <a:pt x="103" y="12"/>
                </a:cubicBezTo>
                <a:cubicBezTo>
                  <a:pt x="107" y="16"/>
                  <a:pt x="110" y="20"/>
                  <a:pt x="112" y="26"/>
                </a:cubicBezTo>
                <a:cubicBezTo>
                  <a:pt x="114" y="31"/>
                  <a:pt x="115" y="37"/>
                  <a:pt x="115" y="44"/>
                </a:cubicBezTo>
                <a:close/>
                <a:moveTo>
                  <a:pt x="72" y="48"/>
                </a:moveTo>
                <a:cubicBezTo>
                  <a:pt x="70" y="44"/>
                  <a:pt x="68" y="42"/>
                  <a:pt x="65" y="40"/>
                </a:cubicBezTo>
                <a:cubicBezTo>
                  <a:pt x="63" y="38"/>
                  <a:pt x="60" y="37"/>
                  <a:pt x="57" y="37"/>
                </a:cubicBezTo>
                <a:cubicBezTo>
                  <a:pt x="55" y="37"/>
                  <a:pt x="53" y="37"/>
                  <a:pt x="51" y="38"/>
                </a:cubicBezTo>
                <a:cubicBezTo>
                  <a:pt x="49" y="40"/>
                  <a:pt x="47" y="41"/>
                  <a:pt x="45" y="43"/>
                </a:cubicBezTo>
                <a:cubicBezTo>
                  <a:pt x="44" y="45"/>
                  <a:pt x="43" y="47"/>
                  <a:pt x="42" y="50"/>
                </a:cubicBezTo>
                <a:cubicBezTo>
                  <a:pt x="41" y="52"/>
                  <a:pt x="40" y="54"/>
                  <a:pt x="39" y="57"/>
                </a:cubicBezTo>
                <a:cubicBezTo>
                  <a:pt x="39" y="59"/>
                  <a:pt x="38" y="62"/>
                  <a:pt x="38" y="64"/>
                </a:cubicBezTo>
                <a:cubicBezTo>
                  <a:pt x="38" y="67"/>
                  <a:pt x="37" y="69"/>
                  <a:pt x="37" y="70"/>
                </a:cubicBezTo>
                <a:cubicBezTo>
                  <a:pt x="37" y="75"/>
                  <a:pt x="38" y="78"/>
                  <a:pt x="40" y="80"/>
                </a:cubicBezTo>
                <a:cubicBezTo>
                  <a:pt x="41" y="83"/>
                  <a:pt x="44" y="84"/>
                  <a:pt x="48" y="84"/>
                </a:cubicBezTo>
                <a:cubicBezTo>
                  <a:pt x="49" y="84"/>
                  <a:pt x="50" y="83"/>
                  <a:pt x="52" y="83"/>
                </a:cubicBezTo>
                <a:cubicBezTo>
                  <a:pt x="53" y="83"/>
                  <a:pt x="55" y="82"/>
                  <a:pt x="57" y="81"/>
                </a:cubicBezTo>
                <a:cubicBezTo>
                  <a:pt x="58" y="80"/>
                  <a:pt x="60" y="78"/>
                  <a:pt x="62" y="77"/>
                </a:cubicBezTo>
                <a:cubicBezTo>
                  <a:pt x="64" y="75"/>
                  <a:pt x="66" y="73"/>
                  <a:pt x="68" y="71"/>
                </a:cubicBezTo>
                <a:lnTo>
                  <a:pt x="72"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latin typeface="Century Gothic"/>
            </a:endParaRPr>
          </a:p>
        </p:txBody>
      </p:sp>
      <p:grpSp>
        <p:nvGrpSpPr>
          <p:cNvPr id="207" name="smart phone"/>
          <p:cNvGrpSpPr/>
          <p:nvPr/>
        </p:nvGrpSpPr>
        <p:grpSpPr>
          <a:xfrm>
            <a:off x="687513" y="2906976"/>
            <a:ext cx="280632" cy="493369"/>
            <a:chOff x="2414138" y="2698290"/>
            <a:chExt cx="280632" cy="493369"/>
          </a:xfrm>
        </p:grpSpPr>
        <p:sp>
          <p:nvSpPr>
            <p:cNvPr id="208" name="Freeform 83"/>
            <p:cNvSpPr>
              <a:spLocks/>
            </p:cNvSpPr>
            <p:nvPr/>
          </p:nvSpPr>
          <p:spPr bwMode="auto">
            <a:xfrm>
              <a:off x="2420173" y="2704325"/>
              <a:ext cx="268561" cy="481299"/>
            </a:xfrm>
            <a:custGeom>
              <a:avLst/>
              <a:gdLst>
                <a:gd name="T0" fmla="*/ 87 w 87"/>
                <a:gd name="T1" fmla="*/ 142 h 156"/>
                <a:gd name="T2" fmla="*/ 73 w 87"/>
                <a:gd name="T3" fmla="*/ 156 h 156"/>
                <a:gd name="T4" fmla="*/ 13 w 87"/>
                <a:gd name="T5" fmla="*/ 156 h 156"/>
                <a:gd name="T6" fmla="*/ 0 w 87"/>
                <a:gd name="T7" fmla="*/ 142 h 156"/>
                <a:gd name="T8" fmla="*/ 0 w 87"/>
                <a:gd name="T9" fmla="*/ 13 h 156"/>
                <a:gd name="T10" fmla="*/ 13 w 87"/>
                <a:gd name="T11" fmla="*/ 0 h 156"/>
                <a:gd name="T12" fmla="*/ 73 w 87"/>
                <a:gd name="T13" fmla="*/ 0 h 156"/>
                <a:gd name="T14" fmla="*/ 87 w 87"/>
                <a:gd name="T15" fmla="*/ 13 h 156"/>
                <a:gd name="T16" fmla="*/ 87 w 87"/>
                <a:gd name="T17" fmla="*/ 142 h 156"/>
                <a:gd name="T18" fmla="*/ 87 w 87"/>
                <a:gd name="T19" fmla="*/ 14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156">
                  <a:moveTo>
                    <a:pt x="87" y="142"/>
                  </a:moveTo>
                  <a:cubicBezTo>
                    <a:pt x="87" y="149"/>
                    <a:pt x="80" y="156"/>
                    <a:pt x="73" y="156"/>
                  </a:cubicBezTo>
                  <a:cubicBezTo>
                    <a:pt x="13" y="156"/>
                    <a:pt x="13" y="156"/>
                    <a:pt x="13" y="156"/>
                  </a:cubicBezTo>
                  <a:cubicBezTo>
                    <a:pt x="7" y="156"/>
                    <a:pt x="0" y="149"/>
                    <a:pt x="0" y="142"/>
                  </a:cubicBezTo>
                  <a:cubicBezTo>
                    <a:pt x="0" y="13"/>
                    <a:pt x="0" y="13"/>
                    <a:pt x="0" y="13"/>
                  </a:cubicBezTo>
                  <a:cubicBezTo>
                    <a:pt x="0" y="5"/>
                    <a:pt x="7" y="0"/>
                    <a:pt x="13" y="0"/>
                  </a:cubicBezTo>
                  <a:cubicBezTo>
                    <a:pt x="73" y="0"/>
                    <a:pt x="73" y="0"/>
                    <a:pt x="73" y="0"/>
                  </a:cubicBezTo>
                  <a:cubicBezTo>
                    <a:pt x="80" y="0"/>
                    <a:pt x="87" y="5"/>
                    <a:pt x="87" y="13"/>
                  </a:cubicBezTo>
                  <a:cubicBezTo>
                    <a:pt x="87" y="142"/>
                    <a:pt x="87" y="142"/>
                    <a:pt x="87" y="142"/>
                  </a:cubicBezTo>
                  <a:cubicBezTo>
                    <a:pt x="87" y="142"/>
                    <a:pt x="87" y="142"/>
                    <a:pt x="87" y="142"/>
                  </a:cubicBez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09" name="Freeform 84"/>
            <p:cNvSpPr>
              <a:spLocks noEditPoints="1"/>
            </p:cNvSpPr>
            <p:nvPr/>
          </p:nvSpPr>
          <p:spPr bwMode="auto">
            <a:xfrm>
              <a:off x="2414138" y="2698290"/>
              <a:ext cx="280632" cy="493369"/>
            </a:xfrm>
            <a:custGeom>
              <a:avLst/>
              <a:gdLst>
                <a:gd name="T0" fmla="*/ 75 w 91"/>
                <a:gd name="T1" fmla="*/ 160 h 160"/>
                <a:gd name="T2" fmla="*/ 15 w 91"/>
                <a:gd name="T3" fmla="*/ 160 h 160"/>
                <a:gd name="T4" fmla="*/ 0 w 91"/>
                <a:gd name="T5" fmla="*/ 144 h 160"/>
                <a:gd name="T6" fmla="*/ 0 w 91"/>
                <a:gd name="T7" fmla="*/ 15 h 160"/>
                <a:gd name="T8" fmla="*/ 15 w 91"/>
                <a:gd name="T9" fmla="*/ 0 h 160"/>
                <a:gd name="T10" fmla="*/ 75 w 91"/>
                <a:gd name="T11" fmla="*/ 0 h 160"/>
                <a:gd name="T12" fmla="*/ 91 w 91"/>
                <a:gd name="T13" fmla="*/ 15 h 160"/>
                <a:gd name="T14" fmla="*/ 91 w 91"/>
                <a:gd name="T15" fmla="*/ 144 h 160"/>
                <a:gd name="T16" fmla="*/ 75 w 91"/>
                <a:gd name="T17" fmla="*/ 160 h 160"/>
                <a:gd name="T18" fmla="*/ 15 w 91"/>
                <a:gd name="T19" fmla="*/ 4 h 160"/>
                <a:gd name="T20" fmla="*/ 4 w 91"/>
                <a:gd name="T21" fmla="*/ 15 h 160"/>
                <a:gd name="T22" fmla="*/ 4 w 91"/>
                <a:gd name="T23" fmla="*/ 144 h 160"/>
                <a:gd name="T24" fmla="*/ 15 w 91"/>
                <a:gd name="T25" fmla="*/ 156 h 160"/>
                <a:gd name="T26" fmla="*/ 75 w 91"/>
                <a:gd name="T27" fmla="*/ 156 h 160"/>
                <a:gd name="T28" fmla="*/ 86 w 91"/>
                <a:gd name="T29" fmla="*/ 144 h 160"/>
                <a:gd name="T30" fmla="*/ 86 w 91"/>
                <a:gd name="T31" fmla="*/ 15 h 160"/>
                <a:gd name="T32" fmla="*/ 75 w 91"/>
                <a:gd name="T33" fmla="*/ 4 h 160"/>
                <a:gd name="T34" fmla="*/ 15 w 91"/>
                <a:gd name="T35" fmla="*/ 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160">
                  <a:moveTo>
                    <a:pt x="75" y="160"/>
                  </a:moveTo>
                  <a:cubicBezTo>
                    <a:pt x="15" y="160"/>
                    <a:pt x="15" y="160"/>
                    <a:pt x="15" y="160"/>
                  </a:cubicBezTo>
                  <a:cubicBezTo>
                    <a:pt x="8" y="160"/>
                    <a:pt x="0" y="152"/>
                    <a:pt x="0" y="144"/>
                  </a:cubicBezTo>
                  <a:cubicBezTo>
                    <a:pt x="0" y="15"/>
                    <a:pt x="0" y="15"/>
                    <a:pt x="0" y="15"/>
                  </a:cubicBezTo>
                  <a:cubicBezTo>
                    <a:pt x="0" y="6"/>
                    <a:pt x="8" y="0"/>
                    <a:pt x="15" y="0"/>
                  </a:cubicBezTo>
                  <a:cubicBezTo>
                    <a:pt x="75" y="0"/>
                    <a:pt x="75" y="0"/>
                    <a:pt x="75" y="0"/>
                  </a:cubicBezTo>
                  <a:cubicBezTo>
                    <a:pt x="83" y="0"/>
                    <a:pt x="91" y="6"/>
                    <a:pt x="91" y="15"/>
                  </a:cubicBezTo>
                  <a:cubicBezTo>
                    <a:pt x="91" y="144"/>
                    <a:pt x="91" y="144"/>
                    <a:pt x="91" y="144"/>
                  </a:cubicBezTo>
                  <a:cubicBezTo>
                    <a:pt x="91" y="152"/>
                    <a:pt x="83" y="160"/>
                    <a:pt x="75" y="160"/>
                  </a:cubicBezTo>
                  <a:close/>
                  <a:moveTo>
                    <a:pt x="15" y="4"/>
                  </a:moveTo>
                  <a:cubicBezTo>
                    <a:pt x="10" y="4"/>
                    <a:pt x="4" y="8"/>
                    <a:pt x="4" y="15"/>
                  </a:cubicBezTo>
                  <a:cubicBezTo>
                    <a:pt x="4" y="144"/>
                    <a:pt x="4" y="144"/>
                    <a:pt x="4" y="144"/>
                  </a:cubicBezTo>
                  <a:cubicBezTo>
                    <a:pt x="4" y="150"/>
                    <a:pt x="10" y="156"/>
                    <a:pt x="15" y="156"/>
                  </a:cubicBezTo>
                  <a:cubicBezTo>
                    <a:pt x="75" y="156"/>
                    <a:pt x="75" y="156"/>
                    <a:pt x="75" y="156"/>
                  </a:cubicBezTo>
                  <a:cubicBezTo>
                    <a:pt x="81" y="156"/>
                    <a:pt x="86" y="150"/>
                    <a:pt x="86" y="144"/>
                  </a:cubicBezTo>
                  <a:cubicBezTo>
                    <a:pt x="86" y="15"/>
                    <a:pt x="86" y="15"/>
                    <a:pt x="86" y="15"/>
                  </a:cubicBezTo>
                  <a:cubicBezTo>
                    <a:pt x="86" y="8"/>
                    <a:pt x="81" y="4"/>
                    <a:pt x="75" y="4"/>
                  </a:cubicBezTo>
                  <a:lnTo>
                    <a:pt x="15"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0" name="Freeform 85"/>
            <p:cNvSpPr>
              <a:spLocks/>
            </p:cNvSpPr>
            <p:nvPr/>
          </p:nvSpPr>
          <p:spPr bwMode="auto">
            <a:xfrm>
              <a:off x="2460910" y="2760150"/>
              <a:ext cx="187088" cy="324387"/>
            </a:xfrm>
            <a:custGeom>
              <a:avLst/>
              <a:gdLst>
                <a:gd name="T0" fmla="*/ 0 w 124"/>
                <a:gd name="T1" fmla="*/ 0 h 215"/>
                <a:gd name="T2" fmla="*/ 124 w 124"/>
                <a:gd name="T3" fmla="*/ 0 h 215"/>
                <a:gd name="T4" fmla="*/ 124 w 124"/>
                <a:gd name="T5" fmla="*/ 215 h 215"/>
                <a:gd name="T6" fmla="*/ 0 w 124"/>
                <a:gd name="T7" fmla="*/ 215 h 215"/>
                <a:gd name="T8" fmla="*/ 0 w 124"/>
                <a:gd name="T9" fmla="*/ 0 h 215"/>
                <a:gd name="T10" fmla="*/ 0 w 124"/>
                <a:gd name="T11" fmla="*/ 0 h 215"/>
              </a:gdLst>
              <a:ahLst/>
              <a:cxnLst>
                <a:cxn ang="0">
                  <a:pos x="T0" y="T1"/>
                </a:cxn>
                <a:cxn ang="0">
                  <a:pos x="T2" y="T3"/>
                </a:cxn>
                <a:cxn ang="0">
                  <a:pos x="T4" y="T5"/>
                </a:cxn>
                <a:cxn ang="0">
                  <a:pos x="T6" y="T7"/>
                </a:cxn>
                <a:cxn ang="0">
                  <a:pos x="T8" y="T9"/>
                </a:cxn>
                <a:cxn ang="0">
                  <a:pos x="T10" y="T11"/>
                </a:cxn>
              </a:cxnLst>
              <a:rect l="0" t="0" r="r" b="b"/>
              <a:pathLst>
                <a:path w="124" h="215">
                  <a:moveTo>
                    <a:pt x="0" y="0"/>
                  </a:moveTo>
                  <a:lnTo>
                    <a:pt x="124" y="0"/>
                  </a:lnTo>
                  <a:lnTo>
                    <a:pt x="124" y="215"/>
                  </a:lnTo>
                  <a:lnTo>
                    <a:pt x="0" y="215"/>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1" name="Freeform 86"/>
            <p:cNvSpPr>
              <a:spLocks noEditPoints="1"/>
            </p:cNvSpPr>
            <p:nvPr/>
          </p:nvSpPr>
          <p:spPr bwMode="auto">
            <a:xfrm>
              <a:off x="2454875" y="2754115"/>
              <a:ext cx="196140" cy="333439"/>
            </a:xfrm>
            <a:custGeom>
              <a:avLst/>
              <a:gdLst>
                <a:gd name="T0" fmla="*/ 63 w 64"/>
                <a:gd name="T1" fmla="*/ 108 h 108"/>
                <a:gd name="T2" fmla="*/ 2 w 64"/>
                <a:gd name="T3" fmla="*/ 108 h 108"/>
                <a:gd name="T4" fmla="*/ 0 w 64"/>
                <a:gd name="T5" fmla="*/ 107 h 108"/>
                <a:gd name="T6" fmla="*/ 0 w 64"/>
                <a:gd name="T7" fmla="*/ 2 h 108"/>
                <a:gd name="T8" fmla="*/ 2 w 64"/>
                <a:gd name="T9" fmla="*/ 0 h 108"/>
                <a:gd name="T10" fmla="*/ 63 w 64"/>
                <a:gd name="T11" fmla="*/ 0 h 108"/>
                <a:gd name="T12" fmla="*/ 64 w 64"/>
                <a:gd name="T13" fmla="*/ 2 h 108"/>
                <a:gd name="T14" fmla="*/ 64 w 64"/>
                <a:gd name="T15" fmla="*/ 107 h 108"/>
                <a:gd name="T16" fmla="*/ 63 w 64"/>
                <a:gd name="T17" fmla="*/ 108 h 108"/>
                <a:gd name="T18" fmla="*/ 3 w 64"/>
                <a:gd name="T19" fmla="*/ 105 h 108"/>
                <a:gd name="T20" fmla="*/ 62 w 64"/>
                <a:gd name="T21" fmla="*/ 105 h 108"/>
                <a:gd name="T22" fmla="*/ 62 w 64"/>
                <a:gd name="T23" fmla="*/ 3 h 108"/>
                <a:gd name="T24" fmla="*/ 3 w 64"/>
                <a:gd name="T25" fmla="*/ 3 h 108"/>
                <a:gd name="T26" fmla="*/ 3 w 64"/>
                <a:gd name="T27" fmla="*/ 10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108">
                  <a:moveTo>
                    <a:pt x="63" y="108"/>
                  </a:moveTo>
                  <a:cubicBezTo>
                    <a:pt x="2" y="108"/>
                    <a:pt x="2" y="108"/>
                    <a:pt x="2" y="108"/>
                  </a:cubicBezTo>
                  <a:cubicBezTo>
                    <a:pt x="1" y="108"/>
                    <a:pt x="0" y="107"/>
                    <a:pt x="0" y="107"/>
                  </a:cubicBezTo>
                  <a:cubicBezTo>
                    <a:pt x="0" y="2"/>
                    <a:pt x="0" y="2"/>
                    <a:pt x="0" y="2"/>
                  </a:cubicBezTo>
                  <a:cubicBezTo>
                    <a:pt x="0" y="1"/>
                    <a:pt x="1" y="0"/>
                    <a:pt x="2" y="0"/>
                  </a:cubicBezTo>
                  <a:cubicBezTo>
                    <a:pt x="63" y="0"/>
                    <a:pt x="63" y="0"/>
                    <a:pt x="63" y="0"/>
                  </a:cubicBezTo>
                  <a:cubicBezTo>
                    <a:pt x="64" y="0"/>
                    <a:pt x="64" y="1"/>
                    <a:pt x="64" y="2"/>
                  </a:cubicBezTo>
                  <a:cubicBezTo>
                    <a:pt x="64" y="107"/>
                    <a:pt x="64" y="107"/>
                    <a:pt x="64" y="107"/>
                  </a:cubicBezTo>
                  <a:cubicBezTo>
                    <a:pt x="64" y="107"/>
                    <a:pt x="64" y="108"/>
                    <a:pt x="63" y="108"/>
                  </a:cubicBezTo>
                  <a:close/>
                  <a:moveTo>
                    <a:pt x="3" y="105"/>
                  </a:moveTo>
                  <a:cubicBezTo>
                    <a:pt x="62" y="105"/>
                    <a:pt x="62" y="105"/>
                    <a:pt x="62" y="105"/>
                  </a:cubicBezTo>
                  <a:cubicBezTo>
                    <a:pt x="62" y="3"/>
                    <a:pt x="62" y="3"/>
                    <a:pt x="62" y="3"/>
                  </a:cubicBezTo>
                  <a:cubicBezTo>
                    <a:pt x="3" y="3"/>
                    <a:pt x="3" y="3"/>
                    <a:pt x="3" y="3"/>
                  </a:cubicBezTo>
                  <a:lnTo>
                    <a:pt x="3"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2" name="Oval 87"/>
            <p:cNvSpPr>
              <a:spLocks noChangeArrowheads="1"/>
            </p:cNvSpPr>
            <p:nvPr/>
          </p:nvSpPr>
          <p:spPr bwMode="auto">
            <a:xfrm>
              <a:off x="2531823" y="3105659"/>
              <a:ext cx="45263" cy="4979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grpSp>
        <p:nvGrpSpPr>
          <p:cNvPr id="213" name="envelope"/>
          <p:cNvGrpSpPr/>
          <p:nvPr/>
        </p:nvGrpSpPr>
        <p:grpSpPr>
          <a:xfrm>
            <a:off x="1063197" y="2383433"/>
            <a:ext cx="488842" cy="381720"/>
            <a:chOff x="2789822" y="2174747"/>
            <a:chExt cx="488842" cy="381720"/>
          </a:xfrm>
        </p:grpSpPr>
        <p:sp>
          <p:nvSpPr>
            <p:cNvPr id="214" name="Freeform 88"/>
            <p:cNvSpPr>
              <a:spLocks/>
            </p:cNvSpPr>
            <p:nvPr/>
          </p:nvSpPr>
          <p:spPr bwMode="auto">
            <a:xfrm>
              <a:off x="2803402" y="2183799"/>
              <a:ext cx="464702" cy="360597"/>
            </a:xfrm>
            <a:custGeom>
              <a:avLst/>
              <a:gdLst>
                <a:gd name="T0" fmla="*/ 140 w 151"/>
                <a:gd name="T1" fmla="*/ 0 h 117"/>
                <a:gd name="T2" fmla="*/ 151 w 151"/>
                <a:gd name="T3" fmla="*/ 11 h 117"/>
                <a:gd name="T4" fmla="*/ 151 w 151"/>
                <a:gd name="T5" fmla="*/ 107 h 117"/>
                <a:gd name="T6" fmla="*/ 140 w 151"/>
                <a:gd name="T7" fmla="*/ 117 h 117"/>
                <a:gd name="T8" fmla="*/ 10 w 151"/>
                <a:gd name="T9" fmla="*/ 117 h 117"/>
                <a:gd name="T10" fmla="*/ 0 w 151"/>
                <a:gd name="T11" fmla="*/ 107 h 117"/>
                <a:gd name="T12" fmla="*/ 0 w 151"/>
                <a:gd name="T13" fmla="*/ 11 h 117"/>
                <a:gd name="T14" fmla="*/ 10 w 151"/>
                <a:gd name="T15" fmla="*/ 0 h 117"/>
                <a:gd name="T16" fmla="*/ 140 w 151"/>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17">
                  <a:moveTo>
                    <a:pt x="140" y="0"/>
                  </a:moveTo>
                  <a:cubicBezTo>
                    <a:pt x="146" y="0"/>
                    <a:pt x="151" y="5"/>
                    <a:pt x="151" y="11"/>
                  </a:cubicBezTo>
                  <a:cubicBezTo>
                    <a:pt x="151" y="107"/>
                    <a:pt x="151" y="107"/>
                    <a:pt x="151" y="107"/>
                  </a:cubicBezTo>
                  <a:cubicBezTo>
                    <a:pt x="151" y="112"/>
                    <a:pt x="146" y="117"/>
                    <a:pt x="140" y="117"/>
                  </a:cubicBezTo>
                  <a:cubicBezTo>
                    <a:pt x="10" y="117"/>
                    <a:pt x="10" y="117"/>
                    <a:pt x="10" y="117"/>
                  </a:cubicBezTo>
                  <a:cubicBezTo>
                    <a:pt x="5" y="117"/>
                    <a:pt x="0" y="112"/>
                    <a:pt x="0" y="107"/>
                  </a:cubicBezTo>
                  <a:cubicBezTo>
                    <a:pt x="0" y="11"/>
                    <a:pt x="0" y="11"/>
                    <a:pt x="0" y="11"/>
                  </a:cubicBezTo>
                  <a:cubicBezTo>
                    <a:pt x="0" y="5"/>
                    <a:pt x="5" y="0"/>
                    <a:pt x="10" y="0"/>
                  </a:cubicBezTo>
                  <a:lnTo>
                    <a:pt x="140" y="0"/>
                  </a:lnTo>
                  <a:close/>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5" name="Freeform 89"/>
            <p:cNvSpPr>
              <a:spLocks/>
            </p:cNvSpPr>
            <p:nvPr/>
          </p:nvSpPr>
          <p:spPr bwMode="auto">
            <a:xfrm>
              <a:off x="2809437" y="2198887"/>
              <a:ext cx="449614" cy="215755"/>
            </a:xfrm>
            <a:custGeom>
              <a:avLst/>
              <a:gdLst>
                <a:gd name="T0" fmla="*/ 146 w 146"/>
                <a:gd name="T1" fmla="*/ 0 h 70"/>
                <a:gd name="T2" fmla="*/ 78 w 146"/>
                <a:gd name="T3" fmla="*/ 66 h 70"/>
                <a:gd name="T4" fmla="*/ 63 w 146"/>
                <a:gd name="T5" fmla="*/ 65 h 70"/>
                <a:gd name="T6" fmla="*/ 0 w 146"/>
                <a:gd name="T7" fmla="*/ 0 h 70"/>
              </a:gdLst>
              <a:ahLst/>
              <a:cxnLst>
                <a:cxn ang="0">
                  <a:pos x="T0" y="T1"/>
                </a:cxn>
                <a:cxn ang="0">
                  <a:pos x="T2" y="T3"/>
                </a:cxn>
                <a:cxn ang="0">
                  <a:pos x="T4" y="T5"/>
                </a:cxn>
                <a:cxn ang="0">
                  <a:pos x="T6" y="T7"/>
                </a:cxn>
              </a:cxnLst>
              <a:rect l="0" t="0" r="r" b="b"/>
              <a:pathLst>
                <a:path w="146" h="70">
                  <a:moveTo>
                    <a:pt x="146" y="0"/>
                  </a:moveTo>
                  <a:cubicBezTo>
                    <a:pt x="78" y="66"/>
                    <a:pt x="78" y="66"/>
                    <a:pt x="78" y="66"/>
                  </a:cubicBezTo>
                  <a:cubicBezTo>
                    <a:pt x="74" y="70"/>
                    <a:pt x="67" y="70"/>
                    <a:pt x="63" y="65"/>
                  </a:cubicBezTo>
                  <a:cubicBezTo>
                    <a:pt x="0" y="0"/>
                    <a:pt x="0" y="0"/>
                    <a:pt x="0" y="0"/>
                  </a:cubicBezTo>
                </a:path>
              </a:pathLst>
            </a:custGeom>
            <a:solidFill>
              <a:srgbClr val="000000">
                <a:lumMod val="85000"/>
                <a:lumOff val="1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sp>
          <p:nvSpPr>
            <p:cNvPr id="216" name="Freeform 90"/>
            <p:cNvSpPr>
              <a:spLocks noEditPoints="1"/>
            </p:cNvSpPr>
            <p:nvPr/>
          </p:nvSpPr>
          <p:spPr bwMode="auto">
            <a:xfrm>
              <a:off x="2789822" y="2174747"/>
              <a:ext cx="488842" cy="381720"/>
            </a:xfrm>
            <a:custGeom>
              <a:avLst/>
              <a:gdLst>
                <a:gd name="T0" fmla="*/ 144 w 158"/>
                <a:gd name="T1" fmla="*/ 0 h 124"/>
                <a:gd name="T2" fmla="*/ 14 w 158"/>
                <a:gd name="T3" fmla="*/ 0 h 124"/>
                <a:gd name="T4" fmla="*/ 0 w 158"/>
                <a:gd name="T5" fmla="*/ 14 h 124"/>
                <a:gd name="T6" fmla="*/ 0 w 158"/>
                <a:gd name="T7" fmla="*/ 110 h 124"/>
                <a:gd name="T8" fmla="*/ 14 w 158"/>
                <a:gd name="T9" fmla="*/ 124 h 124"/>
                <a:gd name="T10" fmla="*/ 144 w 158"/>
                <a:gd name="T11" fmla="*/ 124 h 124"/>
                <a:gd name="T12" fmla="*/ 158 w 158"/>
                <a:gd name="T13" fmla="*/ 110 h 124"/>
                <a:gd name="T14" fmla="*/ 158 w 158"/>
                <a:gd name="T15" fmla="*/ 14 h 124"/>
                <a:gd name="T16" fmla="*/ 144 w 158"/>
                <a:gd name="T17" fmla="*/ 0 h 124"/>
                <a:gd name="T18" fmla="*/ 144 w 158"/>
                <a:gd name="T19" fmla="*/ 7 h 124"/>
                <a:gd name="T20" fmla="*/ 147 w 158"/>
                <a:gd name="T21" fmla="*/ 8 h 124"/>
                <a:gd name="T22" fmla="*/ 81 w 158"/>
                <a:gd name="T23" fmla="*/ 71 h 124"/>
                <a:gd name="T24" fmla="*/ 77 w 158"/>
                <a:gd name="T25" fmla="*/ 73 h 124"/>
                <a:gd name="T26" fmla="*/ 72 w 158"/>
                <a:gd name="T27" fmla="*/ 71 h 124"/>
                <a:gd name="T28" fmla="*/ 11 w 158"/>
                <a:gd name="T29" fmla="*/ 8 h 124"/>
                <a:gd name="T30" fmla="*/ 14 w 158"/>
                <a:gd name="T31" fmla="*/ 7 h 124"/>
                <a:gd name="T32" fmla="*/ 144 w 158"/>
                <a:gd name="T33" fmla="*/ 7 h 124"/>
                <a:gd name="T34" fmla="*/ 144 w 158"/>
                <a:gd name="T35" fmla="*/ 116 h 124"/>
                <a:gd name="T36" fmla="*/ 14 w 158"/>
                <a:gd name="T37" fmla="*/ 116 h 124"/>
                <a:gd name="T38" fmla="*/ 8 w 158"/>
                <a:gd name="T39" fmla="*/ 110 h 124"/>
                <a:gd name="T40" fmla="*/ 8 w 158"/>
                <a:gd name="T41" fmla="*/ 15 h 124"/>
                <a:gd name="T42" fmla="*/ 67 w 158"/>
                <a:gd name="T43" fmla="*/ 76 h 124"/>
                <a:gd name="T44" fmla="*/ 77 w 158"/>
                <a:gd name="T45" fmla="*/ 80 h 124"/>
                <a:gd name="T46" fmla="*/ 77 w 158"/>
                <a:gd name="T47" fmla="*/ 80 h 124"/>
                <a:gd name="T48" fmla="*/ 87 w 158"/>
                <a:gd name="T49" fmla="*/ 76 h 124"/>
                <a:gd name="T50" fmla="*/ 151 w 158"/>
                <a:gd name="T51" fmla="*/ 14 h 124"/>
                <a:gd name="T52" fmla="*/ 151 w 158"/>
                <a:gd name="T53" fmla="*/ 110 h 124"/>
                <a:gd name="T54" fmla="*/ 144 w 158"/>
                <a:gd name="T55" fmla="*/ 11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124">
                  <a:moveTo>
                    <a:pt x="144" y="0"/>
                  </a:moveTo>
                  <a:cubicBezTo>
                    <a:pt x="14" y="0"/>
                    <a:pt x="14" y="0"/>
                    <a:pt x="14" y="0"/>
                  </a:cubicBezTo>
                  <a:cubicBezTo>
                    <a:pt x="7" y="0"/>
                    <a:pt x="0" y="6"/>
                    <a:pt x="0" y="14"/>
                  </a:cubicBezTo>
                  <a:cubicBezTo>
                    <a:pt x="0" y="110"/>
                    <a:pt x="0" y="110"/>
                    <a:pt x="0" y="110"/>
                  </a:cubicBezTo>
                  <a:cubicBezTo>
                    <a:pt x="0" y="117"/>
                    <a:pt x="7" y="124"/>
                    <a:pt x="14" y="124"/>
                  </a:cubicBezTo>
                  <a:cubicBezTo>
                    <a:pt x="144" y="124"/>
                    <a:pt x="144" y="124"/>
                    <a:pt x="144" y="124"/>
                  </a:cubicBezTo>
                  <a:cubicBezTo>
                    <a:pt x="152" y="124"/>
                    <a:pt x="158" y="117"/>
                    <a:pt x="158" y="110"/>
                  </a:cubicBezTo>
                  <a:cubicBezTo>
                    <a:pt x="158" y="14"/>
                    <a:pt x="158" y="14"/>
                    <a:pt x="158" y="14"/>
                  </a:cubicBezTo>
                  <a:cubicBezTo>
                    <a:pt x="158" y="6"/>
                    <a:pt x="152" y="0"/>
                    <a:pt x="144" y="0"/>
                  </a:cubicBezTo>
                  <a:close/>
                  <a:moveTo>
                    <a:pt x="144" y="7"/>
                  </a:moveTo>
                  <a:cubicBezTo>
                    <a:pt x="145" y="7"/>
                    <a:pt x="146" y="7"/>
                    <a:pt x="147" y="8"/>
                  </a:cubicBezTo>
                  <a:cubicBezTo>
                    <a:pt x="81" y="71"/>
                    <a:pt x="81" y="71"/>
                    <a:pt x="81" y="71"/>
                  </a:cubicBezTo>
                  <a:cubicBezTo>
                    <a:pt x="80" y="72"/>
                    <a:pt x="79" y="73"/>
                    <a:pt x="77" y="73"/>
                  </a:cubicBezTo>
                  <a:cubicBezTo>
                    <a:pt x="75" y="73"/>
                    <a:pt x="73" y="72"/>
                    <a:pt x="72" y="71"/>
                  </a:cubicBezTo>
                  <a:cubicBezTo>
                    <a:pt x="11" y="8"/>
                    <a:pt x="11" y="8"/>
                    <a:pt x="11" y="8"/>
                  </a:cubicBezTo>
                  <a:cubicBezTo>
                    <a:pt x="12" y="7"/>
                    <a:pt x="13" y="7"/>
                    <a:pt x="14" y="7"/>
                  </a:cubicBezTo>
                  <a:lnTo>
                    <a:pt x="144" y="7"/>
                  </a:lnTo>
                  <a:close/>
                  <a:moveTo>
                    <a:pt x="144" y="116"/>
                  </a:moveTo>
                  <a:cubicBezTo>
                    <a:pt x="14" y="116"/>
                    <a:pt x="14" y="116"/>
                    <a:pt x="14" y="116"/>
                  </a:cubicBezTo>
                  <a:cubicBezTo>
                    <a:pt x="11" y="116"/>
                    <a:pt x="8" y="113"/>
                    <a:pt x="8" y="110"/>
                  </a:cubicBezTo>
                  <a:cubicBezTo>
                    <a:pt x="8" y="15"/>
                    <a:pt x="8" y="15"/>
                    <a:pt x="8" y="15"/>
                  </a:cubicBezTo>
                  <a:cubicBezTo>
                    <a:pt x="67" y="76"/>
                    <a:pt x="67" y="76"/>
                    <a:pt x="67" y="76"/>
                  </a:cubicBezTo>
                  <a:cubicBezTo>
                    <a:pt x="69" y="79"/>
                    <a:pt x="73" y="80"/>
                    <a:pt x="77" y="80"/>
                  </a:cubicBezTo>
                  <a:cubicBezTo>
                    <a:pt x="77" y="80"/>
                    <a:pt x="77" y="80"/>
                    <a:pt x="77" y="80"/>
                  </a:cubicBezTo>
                  <a:cubicBezTo>
                    <a:pt x="81" y="80"/>
                    <a:pt x="84" y="79"/>
                    <a:pt x="87" y="76"/>
                  </a:cubicBezTo>
                  <a:cubicBezTo>
                    <a:pt x="151" y="14"/>
                    <a:pt x="151" y="14"/>
                    <a:pt x="151" y="14"/>
                  </a:cubicBezTo>
                  <a:cubicBezTo>
                    <a:pt x="151" y="110"/>
                    <a:pt x="151" y="110"/>
                    <a:pt x="151" y="110"/>
                  </a:cubicBezTo>
                  <a:cubicBezTo>
                    <a:pt x="151" y="113"/>
                    <a:pt x="148" y="116"/>
                    <a:pt x="144" y="1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entury Gothic"/>
              </a:endParaRPr>
            </a:p>
          </p:txBody>
        </p:sp>
      </p:grpSp>
      <p:pic>
        <p:nvPicPr>
          <p:cNvPr id="11" name="Picture 10"/>
          <p:cNvPicPr>
            <a:picLocks noChangeAspect="1"/>
          </p:cNvPicPr>
          <p:nvPr/>
        </p:nvPicPr>
        <p:blipFill>
          <a:blip r:embed="rId3"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83898" y="1779341"/>
            <a:ext cx="807230" cy="246512"/>
          </a:xfrm>
          <a:prstGeom prst="rect">
            <a:avLst/>
          </a:prstGeom>
        </p:spPr>
      </p:pic>
      <p:sp>
        <p:nvSpPr>
          <p:cNvPr id="219" name="green rectangle"/>
          <p:cNvSpPr/>
          <p:nvPr/>
        </p:nvSpPr>
        <p:spPr>
          <a:xfrm>
            <a:off x="4267200" y="1242046"/>
            <a:ext cx="4343400" cy="53091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400" b="1" i="1" dirty="0" smtClean="0">
              <a:solidFill>
                <a:schemeClr val="accent2">
                  <a:lumMod val="20000"/>
                  <a:lumOff val="80000"/>
                </a:schemeClr>
              </a:solidFill>
              <a:latin typeface="Arial Narrow" panose="020B0606020202030204" pitchFamily="34" charset="0"/>
            </a:endParaRPr>
          </a:p>
          <a:p>
            <a:r>
              <a:rPr lang="en-CA" sz="1400" b="1" i="1" dirty="0" smtClean="0">
                <a:solidFill>
                  <a:schemeClr val="accent2">
                    <a:lumMod val="20000"/>
                    <a:lumOff val="80000"/>
                  </a:schemeClr>
                </a:solidFill>
                <a:latin typeface="Arial Narrow" panose="020B0606020202030204" pitchFamily="34" charset="0"/>
              </a:rPr>
              <a:t>Description: </a:t>
            </a:r>
          </a:p>
          <a:p>
            <a:endParaRPr lang="en-CA" sz="1400" b="1" i="1" dirty="0" smtClean="0">
              <a:latin typeface="Arial Narrow" panose="020B0606020202030204" pitchFamily="34" charset="0"/>
            </a:endParaRPr>
          </a:p>
          <a:p>
            <a:pPr marL="285750" indent="-285750">
              <a:buFont typeface="Arial" panose="020B0604020202020204" pitchFamily="34" charset="0"/>
              <a:buChar char="•"/>
            </a:pPr>
            <a:r>
              <a:rPr lang="en-CA" sz="1400" b="1" dirty="0" smtClean="0">
                <a:latin typeface="Arial Narrow" panose="020B0606020202030204" pitchFamily="34" charset="0"/>
              </a:rPr>
              <a:t>Community Specialists co-author a regional newsletter with members of the Steering Committee, which summarizes progress of the program, interim results, and next steps for the Primary Care Physician participants </a:t>
            </a:r>
          </a:p>
          <a:p>
            <a:endParaRPr lang="en-CA" sz="1400" b="1" i="1" dirty="0" smtClean="0">
              <a:solidFill>
                <a:schemeClr val="accent2">
                  <a:lumMod val="20000"/>
                  <a:lumOff val="80000"/>
                </a:schemeClr>
              </a:solidFill>
              <a:latin typeface="Arial Narrow" panose="020B0606020202030204" pitchFamily="34" charset="0"/>
            </a:endParaRPr>
          </a:p>
          <a:p>
            <a:r>
              <a:rPr lang="en-CA" sz="1400" b="1" i="1" dirty="0" smtClean="0">
                <a:solidFill>
                  <a:schemeClr val="accent2">
                    <a:lumMod val="20000"/>
                    <a:lumOff val="80000"/>
                  </a:schemeClr>
                </a:solidFill>
                <a:latin typeface="Arial Narrow" panose="020B0606020202030204" pitchFamily="34" charset="0"/>
              </a:rPr>
              <a:t>Specific Components:</a:t>
            </a:r>
          </a:p>
          <a:p>
            <a:endParaRPr lang="en-CA" sz="1400" dirty="0">
              <a:latin typeface="Arial Narrow" panose="020B0606020202030204" pitchFamily="34" charset="0"/>
            </a:endParaRPr>
          </a:p>
          <a:p>
            <a:pPr marL="285750" indent="-285750">
              <a:buFont typeface="Arial" panose="020B0604020202020204" pitchFamily="34" charset="0"/>
              <a:buChar char="•"/>
            </a:pPr>
            <a:r>
              <a:rPr lang="en-CA" sz="1400" b="1" dirty="0">
                <a:latin typeface="Arial Narrow" panose="020B0606020202030204" pitchFamily="34" charset="0"/>
              </a:rPr>
              <a:t>T</a:t>
            </a:r>
            <a:r>
              <a:rPr lang="en-CA" sz="1400" b="1" dirty="0" smtClean="0">
                <a:latin typeface="Arial Narrow" panose="020B0606020202030204" pitchFamily="34" charset="0"/>
              </a:rPr>
              <a:t>he </a:t>
            </a:r>
            <a:r>
              <a:rPr lang="en-CA" sz="1400" b="1" dirty="0">
                <a:latin typeface="Arial Narrow" panose="020B0606020202030204" pitchFamily="34" charset="0"/>
              </a:rPr>
              <a:t>results of the Phase I </a:t>
            </a:r>
            <a:r>
              <a:rPr lang="en-CA" sz="1400" b="1" dirty="0" smtClean="0">
                <a:latin typeface="Arial Narrow" panose="020B0606020202030204" pitchFamily="34" charset="0"/>
              </a:rPr>
              <a:t>Practice </a:t>
            </a:r>
            <a:r>
              <a:rPr lang="en-CA" sz="1400" b="1" dirty="0">
                <a:latin typeface="Arial Narrow" panose="020B0606020202030204" pitchFamily="34" charset="0"/>
              </a:rPr>
              <a:t>A</a:t>
            </a:r>
            <a:r>
              <a:rPr lang="en-CA" sz="1400" b="1" dirty="0" smtClean="0">
                <a:latin typeface="Arial Narrow" panose="020B0606020202030204" pitchFamily="34" charset="0"/>
              </a:rPr>
              <a:t>ssessment </a:t>
            </a:r>
            <a:r>
              <a:rPr lang="en-CA" sz="1400" b="1" dirty="0">
                <a:latin typeface="Arial Narrow" panose="020B0606020202030204" pitchFamily="34" charset="0"/>
              </a:rPr>
              <a:t>and </a:t>
            </a:r>
            <a:r>
              <a:rPr lang="en-CA" sz="1400" b="1" dirty="0" smtClean="0">
                <a:latin typeface="Arial Narrow" panose="020B0606020202030204" pitchFamily="34" charset="0"/>
              </a:rPr>
              <a:t>Patient </a:t>
            </a:r>
            <a:r>
              <a:rPr lang="en-CA" sz="1400" b="1" dirty="0">
                <a:latin typeface="Arial Narrow" panose="020B0606020202030204" pitchFamily="34" charset="0"/>
              </a:rPr>
              <a:t>S</a:t>
            </a:r>
            <a:r>
              <a:rPr lang="en-CA" sz="1400" b="1" dirty="0" smtClean="0">
                <a:latin typeface="Arial Narrow" panose="020B0606020202030204" pitchFamily="34" charset="0"/>
              </a:rPr>
              <a:t>urvey will be summarized and the newsletter </a:t>
            </a:r>
            <a:r>
              <a:rPr lang="en-CA" sz="1400" b="1" dirty="0">
                <a:latin typeface="Arial Narrow" panose="020B0606020202030204" pitchFamily="34" charset="0"/>
              </a:rPr>
              <a:t>will be distributed regionally to primary care physicians</a:t>
            </a:r>
          </a:p>
          <a:p>
            <a:pPr marL="285750" indent="-285750">
              <a:buFont typeface="Arial" panose="020B0604020202020204" pitchFamily="34" charset="0"/>
              <a:buChar char="•"/>
            </a:pPr>
            <a:r>
              <a:rPr lang="en-CA" sz="1400" b="1" dirty="0" smtClean="0">
                <a:latin typeface="Arial Narrow" panose="020B0606020202030204" pitchFamily="34" charset="0"/>
              </a:rPr>
              <a:t>Newsletter </a:t>
            </a:r>
            <a:r>
              <a:rPr lang="en-CA" sz="1400" b="1" dirty="0">
                <a:latin typeface="Arial Narrow" panose="020B0606020202030204" pitchFamily="34" charset="0"/>
              </a:rPr>
              <a:t>will include a summary of national and regional considerations, a narrative of evidence-based </a:t>
            </a:r>
            <a:r>
              <a:rPr lang="en-CA" sz="1400" b="1" dirty="0" smtClean="0">
                <a:latin typeface="Arial Narrow" panose="020B0606020202030204" pitchFamily="34" charset="0"/>
              </a:rPr>
              <a:t>considerations, and will highlight </a:t>
            </a:r>
            <a:r>
              <a:rPr lang="en-CA" sz="1400" b="1" dirty="0">
                <a:latin typeface="Arial Narrow" panose="020B0606020202030204" pitchFamily="34" charset="0"/>
              </a:rPr>
              <a:t>the importance of continuing </a:t>
            </a:r>
            <a:r>
              <a:rPr lang="en-CA" sz="1400" b="1" dirty="0" smtClean="0">
                <a:latin typeface="Arial Narrow" panose="020B0606020202030204" pitchFamily="34" charset="0"/>
              </a:rPr>
              <a:t>program participation for the Primary Care Physician participants</a:t>
            </a:r>
          </a:p>
          <a:p>
            <a:pPr marL="285750" indent="-285750">
              <a:buFont typeface="Arial" panose="020B0604020202020204" pitchFamily="34" charset="0"/>
              <a:buChar char="•"/>
            </a:pPr>
            <a:endParaRPr lang="en-CA" sz="1400" b="1" dirty="0">
              <a:latin typeface="Arial Narrow" panose="020B0606020202030204" pitchFamily="34" charset="0"/>
            </a:endParaRPr>
          </a:p>
          <a:p>
            <a:pPr marL="285750" indent="-285750">
              <a:buFont typeface="Arial" panose="020B0604020202020204" pitchFamily="34" charset="0"/>
              <a:buChar char="•"/>
            </a:pPr>
            <a:endParaRPr lang="en-CA" sz="1400" b="1" dirty="0">
              <a:latin typeface="Arial Narrow" panose="020B0606020202030204" pitchFamily="34" charset="0"/>
            </a:endParaRPr>
          </a:p>
          <a:p>
            <a:endParaRPr lang="en-US" sz="1400" dirty="0">
              <a:latin typeface="Arial Narrow" panose="020B0606020202030204" pitchFamily="34" charset="0"/>
            </a:endParaRPr>
          </a:p>
        </p:txBody>
      </p:sp>
    </p:spTree>
    <p:extLst>
      <p:ext uri="{BB962C8B-B14F-4D97-AF65-F5344CB8AC3E}">
        <p14:creationId xmlns:p14="http://schemas.microsoft.com/office/powerpoint/2010/main" val="1940259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650726"/>
            <a:ext cx="8726037" cy="193761"/>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CA">
              <a:solidFill>
                <a:prstClr val="black"/>
              </a:solidFill>
            </a:endParaRPr>
          </a:p>
        </p:txBody>
      </p:sp>
      <p:pic>
        <p:nvPicPr>
          <p:cNvPr id="7" name="Picture 2" descr="C:\Users\goldinl.CTU\AppData\Local\Microsoft\Windows\Temporary Internet Files\Content.Outlook\OQUTX7GM\CHRC logo_HEARTicon (2).jpg"/>
          <p:cNvPicPr>
            <a:picLocks noChangeAspect="1" noChangeArrowheads="1"/>
          </p:cNvPicPr>
          <p:nvPr/>
        </p:nvPicPr>
        <p:blipFill>
          <a:blip r:embed="rId2" cstate="print">
            <a:clrChange>
              <a:clrFrom>
                <a:srgbClr val="FFFDFC"/>
              </a:clrFrom>
              <a:clrTo>
                <a:srgbClr val="FFFDFC">
                  <a:alpha val="0"/>
                </a:srgbClr>
              </a:clrTo>
            </a:clrChange>
            <a:grayscl/>
            <a:extLst>
              <a:ext uri="{28A0092B-C50C-407E-A947-70E740481C1C}">
                <a14:useLocalDpi xmlns:a14="http://schemas.microsoft.com/office/drawing/2010/main" val="0"/>
              </a:ext>
            </a:extLst>
          </a:blip>
          <a:srcRect/>
          <a:stretch>
            <a:fillRect/>
          </a:stretch>
        </p:blipFill>
        <p:spPr bwMode="auto">
          <a:xfrm>
            <a:off x="8784402" y="6551221"/>
            <a:ext cx="282167" cy="29326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0" y="1219200"/>
            <a:ext cx="91440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514599" y="297359"/>
            <a:ext cx="6551969" cy="769441"/>
          </a:xfrm>
          <a:prstGeom prst="rect">
            <a:avLst/>
          </a:prstGeom>
        </p:spPr>
        <p:txBody>
          <a:bodyPr wrap="square">
            <a:spAutoFit/>
          </a:bodyPr>
          <a:lstStyle/>
          <a:p>
            <a:pPr algn="r"/>
            <a:r>
              <a:rPr lang="en-US" sz="4400" b="1" dirty="0" smtClean="0">
                <a:solidFill>
                  <a:schemeClr val="tx1">
                    <a:lumMod val="65000"/>
                    <a:lumOff val="35000"/>
                  </a:schemeClr>
                </a:solidFill>
                <a:latin typeface="Arial Narrow" panose="020B0606020202030204" pitchFamily="34" charset="0"/>
              </a:rPr>
              <a:t>Participant Compensation</a:t>
            </a:r>
            <a:endParaRPr lang="en-CA" sz="4400" dirty="0">
              <a:solidFill>
                <a:schemeClr val="tx1">
                  <a:lumMod val="65000"/>
                  <a:lumOff val="35000"/>
                </a:schemeClr>
              </a:solidFill>
              <a:latin typeface="Arial Narrow" panose="020B060602020203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 y="0"/>
            <a:ext cx="2745740" cy="783635"/>
          </a:xfrm>
          <a:prstGeom prst="rect">
            <a:avLst/>
          </a:prstGeom>
        </p:spPr>
      </p:pic>
      <p:sp>
        <p:nvSpPr>
          <p:cNvPr id="11" name="Content Placeholder 2"/>
          <p:cNvSpPr>
            <a:spLocks noGrp="1"/>
          </p:cNvSpPr>
          <p:nvPr>
            <p:ph idx="1"/>
          </p:nvPr>
        </p:nvSpPr>
        <p:spPr>
          <a:xfrm>
            <a:off x="152399" y="1219200"/>
            <a:ext cx="8773085" cy="4876800"/>
          </a:xfrm>
        </p:spPr>
        <p:txBody>
          <a:bodyPr>
            <a:noAutofit/>
          </a:bodyPr>
          <a:lstStyle/>
          <a:p>
            <a:r>
              <a:rPr lang="en-US" sz="3600" b="1" dirty="0" smtClean="0">
                <a:solidFill>
                  <a:srgbClr val="BB054A"/>
                </a:solidFill>
                <a:latin typeface="Arial Narrow" panose="020B0606020202030204" pitchFamily="34" charset="0"/>
              </a:rPr>
              <a:t>Participant Compensation </a:t>
            </a:r>
          </a:p>
          <a:p>
            <a:pPr lvl="1"/>
            <a:r>
              <a:rPr lang="en-GB" dirty="0">
                <a:latin typeface="Arial Narrow" panose="020B0606020202030204" pitchFamily="34" charset="0"/>
              </a:rPr>
              <a:t>P</a:t>
            </a:r>
            <a:r>
              <a:rPr lang="en-GB" dirty="0" smtClean="0">
                <a:latin typeface="Arial Narrow" panose="020B0606020202030204" pitchFamily="34" charset="0"/>
              </a:rPr>
              <a:t>articipants </a:t>
            </a:r>
            <a:r>
              <a:rPr lang="en-GB" dirty="0">
                <a:latin typeface="Arial Narrow" panose="020B0606020202030204" pitchFamily="34" charset="0"/>
              </a:rPr>
              <a:t>are compensated in a manner consistent with Section 12.3 of the </a:t>
            </a:r>
            <a:r>
              <a:rPr lang="en-GB" dirty="0" err="1">
                <a:latin typeface="Arial Narrow" panose="020B0606020202030204" pitchFamily="34" charset="0"/>
              </a:rPr>
              <a:t>Rx&amp;D</a:t>
            </a:r>
            <a:r>
              <a:rPr lang="en-GB" dirty="0">
                <a:latin typeface="Arial Narrow" panose="020B0606020202030204" pitchFamily="34" charset="0"/>
              </a:rPr>
              <a:t> Code of Ethical </a:t>
            </a:r>
            <a:r>
              <a:rPr lang="en-GB" dirty="0" smtClean="0">
                <a:latin typeface="Arial Narrow" panose="020B0606020202030204" pitchFamily="34" charset="0"/>
              </a:rPr>
              <a:t>Practices  </a:t>
            </a:r>
          </a:p>
          <a:p>
            <a:pPr lvl="1"/>
            <a:r>
              <a:rPr lang="en-GB" dirty="0" smtClean="0">
                <a:latin typeface="Arial Narrow" panose="020B0606020202030204" pitchFamily="34" charset="0"/>
              </a:rPr>
              <a:t>Physicians </a:t>
            </a:r>
            <a:r>
              <a:rPr lang="en-GB" dirty="0">
                <a:latin typeface="Arial Narrow" panose="020B0606020202030204" pitchFamily="34" charset="0"/>
              </a:rPr>
              <a:t>are compensated for completing the practice assessment and re-assessment forms and </a:t>
            </a:r>
            <a:r>
              <a:rPr lang="en-GB" dirty="0" smtClean="0">
                <a:latin typeface="Arial Narrow" panose="020B0606020202030204" pitchFamily="34" charset="0"/>
              </a:rPr>
              <a:t>for </a:t>
            </a:r>
            <a:r>
              <a:rPr lang="en-GB" dirty="0">
                <a:latin typeface="Arial Narrow" panose="020B0606020202030204" pitchFamily="34" charset="0"/>
              </a:rPr>
              <a:t>their time completing tasks outside of their normal scope of practice (e.g., participation on the Planning Committee if applicable</a:t>
            </a:r>
            <a:r>
              <a:rPr lang="en-GB" dirty="0" smtClean="0">
                <a:latin typeface="Arial Narrow" panose="020B0606020202030204" pitchFamily="34" charset="0"/>
              </a:rPr>
              <a:t>)  </a:t>
            </a:r>
          </a:p>
          <a:p>
            <a:pPr lvl="1"/>
            <a:r>
              <a:rPr lang="en-GB" dirty="0" smtClean="0">
                <a:latin typeface="Arial Narrow" panose="020B0606020202030204" pitchFamily="34" charset="0"/>
              </a:rPr>
              <a:t>They </a:t>
            </a:r>
            <a:r>
              <a:rPr lang="en-GB" dirty="0">
                <a:latin typeface="Arial Narrow" panose="020B0606020202030204" pitchFamily="34" charset="0"/>
              </a:rPr>
              <a:t>will receive payment only when the tasks are completed </a:t>
            </a:r>
            <a:r>
              <a:rPr lang="en-GB" dirty="0" smtClean="0">
                <a:latin typeface="Arial Narrow" panose="020B0606020202030204" pitchFamily="34" charset="0"/>
              </a:rPr>
              <a:t>and then submitted </a:t>
            </a:r>
            <a:r>
              <a:rPr lang="en-GB" dirty="0">
                <a:latin typeface="Arial Narrow" panose="020B0606020202030204" pitchFamily="34" charset="0"/>
              </a:rPr>
              <a:t>to </a:t>
            </a:r>
            <a:r>
              <a:rPr lang="en-GB" dirty="0" smtClean="0">
                <a:latin typeface="Arial Narrow" panose="020B0606020202030204" pitchFamily="34" charset="0"/>
              </a:rPr>
              <a:t>CHRC</a:t>
            </a:r>
          </a:p>
          <a:p>
            <a:pPr lvl="1"/>
            <a:r>
              <a:rPr lang="en-GB" dirty="0" smtClean="0">
                <a:latin typeface="Arial Narrow" panose="020B0606020202030204" pitchFamily="34" charset="0"/>
              </a:rPr>
              <a:t>Physician </a:t>
            </a:r>
            <a:r>
              <a:rPr lang="en-GB" dirty="0">
                <a:latin typeface="Arial Narrow" panose="020B0606020202030204" pitchFamily="34" charset="0"/>
              </a:rPr>
              <a:t>remuneration will follow the BI Lilly Alliance fair-market-value </a:t>
            </a:r>
            <a:r>
              <a:rPr lang="en-GB" dirty="0" smtClean="0">
                <a:latin typeface="Arial Narrow" panose="020B0606020202030204" pitchFamily="34" charset="0"/>
              </a:rPr>
              <a:t>grid</a:t>
            </a:r>
            <a:endParaRPr lang="en-US" dirty="0">
              <a:latin typeface="Arial Narrow" panose="020B0606020202030204" pitchFamily="34" charset="0"/>
            </a:endParaRPr>
          </a:p>
        </p:txBody>
      </p:sp>
      <p:sp>
        <p:nvSpPr>
          <p:cNvPr id="8" name="Rectangle 7"/>
          <p:cNvSpPr/>
          <p:nvPr/>
        </p:nvSpPr>
        <p:spPr>
          <a:xfrm>
            <a:off x="-1" y="6629400"/>
            <a:ext cx="8726037" cy="261610"/>
          </a:xfrm>
          <a:prstGeom prst="rect">
            <a:avLst/>
          </a:prstGeom>
        </p:spPr>
        <p:txBody>
          <a:bodyPr wrap="square" anchor="t">
            <a:spAutoFit/>
          </a:bodyPr>
          <a:lstStyle/>
          <a:p>
            <a:pPr lvl="1"/>
            <a:r>
              <a:rPr lang="en-US" sz="1100" dirty="0">
                <a:latin typeface="Arial Narrow" panose="020B0606020202030204" pitchFamily="34" charset="0"/>
              </a:rPr>
              <a:t>For Internal Use Only. Not for use in Product Detailing. Company Confidential. Copyright </a:t>
            </a:r>
            <a:r>
              <a:rPr lang="en-US" sz="1100" dirty="0" err="1">
                <a:latin typeface="Arial Narrow" panose="020B0606020202030204" pitchFamily="34" charset="0"/>
              </a:rPr>
              <a:t>Boehringer</a:t>
            </a:r>
            <a:r>
              <a:rPr lang="en-US" sz="1100" dirty="0">
                <a:latin typeface="Arial Narrow" panose="020B0606020202030204" pitchFamily="34" charset="0"/>
              </a:rPr>
              <a:t> </a:t>
            </a:r>
            <a:r>
              <a:rPr lang="en-US" sz="1100" dirty="0" err="1">
                <a:latin typeface="Arial Narrow" panose="020B0606020202030204" pitchFamily="34" charset="0"/>
              </a:rPr>
              <a:t>Ingelheim</a:t>
            </a:r>
            <a:r>
              <a:rPr lang="en-US" sz="1100" dirty="0">
                <a:latin typeface="Arial Narrow" panose="020B0606020202030204" pitchFamily="34" charset="0"/>
              </a:rPr>
              <a:t> and Eli Lilly Canada.</a:t>
            </a:r>
            <a:endParaRPr lang="en-US" sz="1200" dirty="0">
              <a:latin typeface="Arial Narrow" panose="020B0606020202030204" pitchFamily="34" charset="0"/>
            </a:endParaRPr>
          </a:p>
        </p:txBody>
      </p:sp>
    </p:spTree>
    <p:extLst>
      <p:ext uri="{BB962C8B-B14F-4D97-AF65-F5344CB8AC3E}">
        <p14:creationId xmlns:p14="http://schemas.microsoft.com/office/powerpoint/2010/main" val="2341485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650726"/>
            <a:ext cx="8726037" cy="193761"/>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CA">
              <a:solidFill>
                <a:prstClr val="black"/>
              </a:solidFill>
            </a:endParaRPr>
          </a:p>
        </p:txBody>
      </p:sp>
      <p:pic>
        <p:nvPicPr>
          <p:cNvPr id="7" name="Picture 2" descr="C:\Users\goldinl.CTU\AppData\Local\Microsoft\Windows\Temporary Internet Files\Content.Outlook\OQUTX7GM\CHRC logo_HEARTicon (2).jpg"/>
          <p:cNvPicPr>
            <a:picLocks noChangeAspect="1" noChangeArrowheads="1"/>
          </p:cNvPicPr>
          <p:nvPr/>
        </p:nvPicPr>
        <p:blipFill>
          <a:blip r:embed="rId2" cstate="print">
            <a:clrChange>
              <a:clrFrom>
                <a:srgbClr val="FFFDFC"/>
              </a:clrFrom>
              <a:clrTo>
                <a:srgbClr val="FFFDFC">
                  <a:alpha val="0"/>
                </a:srgbClr>
              </a:clrTo>
            </a:clrChange>
            <a:grayscl/>
            <a:extLst>
              <a:ext uri="{28A0092B-C50C-407E-A947-70E740481C1C}">
                <a14:useLocalDpi xmlns:a14="http://schemas.microsoft.com/office/drawing/2010/main" val="0"/>
              </a:ext>
            </a:extLst>
          </a:blip>
          <a:srcRect/>
          <a:stretch>
            <a:fillRect/>
          </a:stretch>
        </p:blipFill>
        <p:spPr bwMode="auto">
          <a:xfrm>
            <a:off x="8784402" y="6551221"/>
            <a:ext cx="282167" cy="29326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0" y="1219200"/>
            <a:ext cx="91440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514599" y="297359"/>
            <a:ext cx="6551969" cy="769441"/>
          </a:xfrm>
          <a:prstGeom prst="rect">
            <a:avLst/>
          </a:prstGeom>
        </p:spPr>
        <p:txBody>
          <a:bodyPr wrap="square">
            <a:spAutoFit/>
          </a:bodyPr>
          <a:lstStyle/>
          <a:p>
            <a:pPr algn="r"/>
            <a:r>
              <a:rPr lang="en-US" sz="4400" b="1" dirty="0" smtClean="0">
                <a:solidFill>
                  <a:schemeClr val="tx1">
                    <a:lumMod val="65000"/>
                    <a:lumOff val="35000"/>
                  </a:schemeClr>
                </a:solidFill>
                <a:latin typeface="Arial Narrow" panose="020B0606020202030204" pitchFamily="34" charset="0"/>
              </a:rPr>
              <a:t>Roles &amp; Responsibilities</a:t>
            </a:r>
            <a:endParaRPr lang="en-CA" sz="4400" dirty="0">
              <a:solidFill>
                <a:schemeClr val="tx1">
                  <a:lumMod val="65000"/>
                  <a:lumOff val="35000"/>
                </a:schemeClr>
              </a:solidFill>
              <a:latin typeface="Arial Narrow" panose="020B060602020203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 y="0"/>
            <a:ext cx="2745740" cy="783635"/>
          </a:xfrm>
          <a:prstGeom prst="rect">
            <a:avLst/>
          </a:prstGeom>
        </p:spPr>
      </p:pic>
      <p:sp>
        <p:nvSpPr>
          <p:cNvPr id="3" name="Content Placeholder 2"/>
          <p:cNvSpPr>
            <a:spLocks noGrp="1"/>
          </p:cNvSpPr>
          <p:nvPr>
            <p:ph idx="1"/>
          </p:nvPr>
        </p:nvSpPr>
        <p:spPr/>
        <p:txBody>
          <a:bodyPr>
            <a:normAutofit/>
          </a:bodyPr>
          <a:lstStyle/>
          <a:p>
            <a:r>
              <a:rPr lang="en-US" b="1" dirty="0" smtClean="0">
                <a:solidFill>
                  <a:srgbClr val="BB054A"/>
                </a:solidFill>
                <a:latin typeface="Arial Narrow" panose="020B0606020202030204" pitchFamily="34" charset="0"/>
              </a:rPr>
              <a:t>What are my roles and </a:t>
            </a:r>
            <a:r>
              <a:rPr lang="en-US" b="1" dirty="0" err="1" smtClean="0">
                <a:solidFill>
                  <a:srgbClr val="BB054A"/>
                </a:solidFill>
                <a:latin typeface="Arial Narrow" panose="020B0606020202030204" pitchFamily="34" charset="0"/>
              </a:rPr>
              <a:t>reponsibilities</a:t>
            </a:r>
            <a:r>
              <a:rPr lang="en-US" b="1" dirty="0" smtClean="0">
                <a:solidFill>
                  <a:srgbClr val="BB054A"/>
                </a:solidFill>
                <a:latin typeface="Arial Narrow" panose="020B0606020202030204" pitchFamily="34" charset="0"/>
              </a:rPr>
              <a:t>?</a:t>
            </a:r>
          </a:p>
          <a:p>
            <a:pPr lvl="1"/>
            <a:r>
              <a:rPr lang="en-US" dirty="0">
                <a:latin typeface="Arial Narrow" panose="020B0606020202030204" pitchFamily="34" charset="0"/>
              </a:rPr>
              <a:t>The </a:t>
            </a:r>
            <a:r>
              <a:rPr lang="en-US" dirty="0" smtClean="0">
                <a:latin typeface="Arial Narrow" panose="020B0606020202030204" pitchFamily="34" charset="0"/>
              </a:rPr>
              <a:t>CHRC and </a:t>
            </a:r>
            <a:r>
              <a:rPr lang="en-US" dirty="0">
                <a:latin typeface="Arial Narrow" panose="020B0606020202030204" pitchFamily="34" charset="0"/>
              </a:rPr>
              <a:t>the Planning Committee will do the majority of the work </a:t>
            </a:r>
            <a:r>
              <a:rPr lang="en-US" dirty="0" smtClean="0">
                <a:latin typeface="Arial Narrow" panose="020B0606020202030204" pitchFamily="34" charset="0"/>
              </a:rPr>
              <a:t>(i.e., participant selection</a:t>
            </a:r>
            <a:r>
              <a:rPr lang="en-US" dirty="0">
                <a:latin typeface="Arial Narrow" panose="020B0606020202030204" pitchFamily="34" charset="0"/>
              </a:rPr>
              <a:t>, recruitment, and content </a:t>
            </a:r>
            <a:r>
              <a:rPr lang="en-US" dirty="0" smtClean="0">
                <a:latin typeface="Arial Narrow" panose="020B0606020202030204" pitchFamily="34" charset="0"/>
              </a:rPr>
              <a:t>development/roll-out)</a:t>
            </a:r>
          </a:p>
          <a:p>
            <a:pPr lvl="1"/>
            <a:r>
              <a:rPr lang="en-US" dirty="0">
                <a:latin typeface="Arial Narrow" panose="020B0606020202030204" pitchFamily="34" charset="0"/>
              </a:rPr>
              <a:t>Your role is </a:t>
            </a:r>
            <a:r>
              <a:rPr lang="en-US" dirty="0" smtClean="0">
                <a:latin typeface="Arial Narrow" panose="020B0606020202030204" pitchFamily="34" charset="0"/>
              </a:rPr>
              <a:t>simple:</a:t>
            </a:r>
            <a:endParaRPr lang="en-US" sz="1600" dirty="0">
              <a:latin typeface="Arial Narrow" panose="020B0606020202030204" pitchFamily="34" charset="0"/>
            </a:endParaRPr>
          </a:p>
          <a:p>
            <a:pPr marL="1371600" lvl="2" indent="-457200">
              <a:buFont typeface="+mj-lt"/>
              <a:buAutoNum type="arabicPeriod"/>
            </a:pPr>
            <a:r>
              <a:rPr lang="en-GB" dirty="0">
                <a:latin typeface="Arial Narrow" panose="020B0606020202030204" pitchFamily="34" charset="0"/>
              </a:rPr>
              <a:t>Participant recruitment </a:t>
            </a:r>
            <a:endParaRPr lang="en-GB" dirty="0" smtClean="0">
              <a:latin typeface="Arial Narrow" panose="020B0606020202030204" pitchFamily="34" charset="0"/>
            </a:endParaRPr>
          </a:p>
          <a:p>
            <a:pPr marL="1371600" lvl="2" indent="-457200">
              <a:buFont typeface="+mj-lt"/>
              <a:buAutoNum type="arabicPeriod"/>
            </a:pPr>
            <a:r>
              <a:rPr lang="en-GB" dirty="0" smtClean="0">
                <a:latin typeface="Arial Narrow" panose="020B0606020202030204" pitchFamily="34" charset="0"/>
              </a:rPr>
              <a:t>Re-directing participant questions</a:t>
            </a:r>
          </a:p>
          <a:p>
            <a:pPr marL="1371600" lvl="2" indent="-457200">
              <a:buFont typeface="+mj-lt"/>
              <a:buAutoNum type="arabicPeriod"/>
            </a:pPr>
            <a:r>
              <a:rPr lang="de-DE" dirty="0" smtClean="0">
                <a:latin typeface="Arial Narrow" panose="020B0606020202030204" pitchFamily="34" charset="0"/>
              </a:rPr>
              <a:t>General </a:t>
            </a:r>
            <a:r>
              <a:rPr lang="de-DE" dirty="0">
                <a:latin typeface="Arial Narrow" panose="020B0606020202030204" pitchFamily="34" charset="0"/>
              </a:rPr>
              <a:t>follow-up on the value of the </a:t>
            </a:r>
            <a:r>
              <a:rPr lang="de-DE" dirty="0" smtClean="0">
                <a:latin typeface="Arial Narrow" panose="020B0606020202030204" pitchFamily="34" charset="0"/>
              </a:rPr>
              <a:t>program</a:t>
            </a:r>
            <a:endParaRPr lang="en-US" sz="3200" dirty="0">
              <a:latin typeface="Arial Narrow" panose="020B0606020202030204" pitchFamily="34" charset="0"/>
            </a:endParaRPr>
          </a:p>
        </p:txBody>
      </p:sp>
      <p:sp>
        <p:nvSpPr>
          <p:cNvPr id="8" name="Rectangle 7"/>
          <p:cNvSpPr/>
          <p:nvPr/>
        </p:nvSpPr>
        <p:spPr>
          <a:xfrm>
            <a:off x="-1" y="6629400"/>
            <a:ext cx="8726037" cy="261610"/>
          </a:xfrm>
          <a:prstGeom prst="rect">
            <a:avLst/>
          </a:prstGeom>
        </p:spPr>
        <p:txBody>
          <a:bodyPr wrap="square" anchor="t">
            <a:spAutoFit/>
          </a:bodyPr>
          <a:lstStyle/>
          <a:p>
            <a:pPr lvl="1"/>
            <a:r>
              <a:rPr lang="en-US" sz="1100" dirty="0">
                <a:latin typeface="Arial Narrow" panose="020B0606020202030204" pitchFamily="34" charset="0"/>
              </a:rPr>
              <a:t>For Internal Use Only. Not for use in Product Detailing. Company Confidential. Copyright </a:t>
            </a:r>
            <a:r>
              <a:rPr lang="en-US" sz="1100" dirty="0" err="1">
                <a:latin typeface="Arial Narrow" panose="020B0606020202030204" pitchFamily="34" charset="0"/>
              </a:rPr>
              <a:t>Boehringer</a:t>
            </a:r>
            <a:r>
              <a:rPr lang="en-US" sz="1100" dirty="0">
                <a:latin typeface="Arial Narrow" panose="020B0606020202030204" pitchFamily="34" charset="0"/>
              </a:rPr>
              <a:t> </a:t>
            </a:r>
            <a:r>
              <a:rPr lang="en-US" sz="1100" dirty="0" err="1">
                <a:latin typeface="Arial Narrow" panose="020B0606020202030204" pitchFamily="34" charset="0"/>
              </a:rPr>
              <a:t>Ingelheim</a:t>
            </a:r>
            <a:r>
              <a:rPr lang="en-US" sz="1100" dirty="0">
                <a:latin typeface="Arial Narrow" panose="020B0606020202030204" pitchFamily="34" charset="0"/>
              </a:rPr>
              <a:t> and Eli Lilly Canada.</a:t>
            </a:r>
            <a:endParaRPr lang="en-US" sz="1200" dirty="0">
              <a:latin typeface="Arial Narrow" panose="020B0606020202030204" pitchFamily="34" charset="0"/>
            </a:endParaRPr>
          </a:p>
        </p:txBody>
      </p:sp>
    </p:spTree>
    <p:extLst>
      <p:ext uri="{BB962C8B-B14F-4D97-AF65-F5344CB8AC3E}">
        <p14:creationId xmlns:p14="http://schemas.microsoft.com/office/powerpoint/2010/main" val="4293237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650726"/>
            <a:ext cx="8726037" cy="193761"/>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CA">
              <a:solidFill>
                <a:prstClr val="black"/>
              </a:solidFill>
            </a:endParaRPr>
          </a:p>
        </p:txBody>
      </p:sp>
      <p:pic>
        <p:nvPicPr>
          <p:cNvPr id="7" name="Picture 2" descr="C:\Users\goldinl.CTU\AppData\Local\Microsoft\Windows\Temporary Internet Files\Content.Outlook\OQUTX7GM\CHRC logo_HEARTicon (2).jpg"/>
          <p:cNvPicPr>
            <a:picLocks noChangeAspect="1" noChangeArrowheads="1"/>
          </p:cNvPicPr>
          <p:nvPr/>
        </p:nvPicPr>
        <p:blipFill>
          <a:blip r:embed="rId2" cstate="print">
            <a:clrChange>
              <a:clrFrom>
                <a:srgbClr val="FFFDFC"/>
              </a:clrFrom>
              <a:clrTo>
                <a:srgbClr val="FFFDFC">
                  <a:alpha val="0"/>
                </a:srgbClr>
              </a:clrTo>
            </a:clrChange>
            <a:grayscl/>
            <a:extLst>
              <a:ext uri="{28A0092B-C50C-407E-A947-70E740481C1C}">
                <a14:useLocalDpi xmlns:a14="http://schemas.microsoft.com/office/drawing/2010/main" val="0"/>
              </a:ext>
            </a:extLst>
          </a:blip>
          <a:srcRect/>
          <a:stretch>
            <a:fillRect/>
          </a:stretch>
        </p:blipFill>
        <p:spPr bwMode="auto">
          <a:xfrm>
            <a:off x="8784402" y="6551221"/>
            <a:ext cx="282167" cy="29326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0" y="1219200"/>
            <a:ext cx="91440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514599" y="297359"/>
            <a:ext cx="6551969" cy="769441"/>
          </a:xfrm>
          <a:prstGeom prst="rect">
            <a:avLst/>
          </a:prstGeom>
        </p:spPr>
        <p:txBody>
          <a:bodyPr wrap="square">
            <a:spAutoFit/>
          </a:bodyPr>
          <a:lstStyle/>
          <a:p>
            <a:pPr algn="r"/>
            <a:r>
              <a:rPr lang="en-US" sz="4400" b="1" dirty="0" smtClean="0">
                <a:solidFill>
                  <a:schemeClr val="tx1">
                    <a:lumMod val="65000"/>
                    <a:lumOff val="35000"/>
                  </a:schemeClr>
                </a:solidFill>
                <a:latin typeface="Arial Narrow" panose="020B0606020202030204" pitchFamily="34" charset="0"/>
              </a:rPr>
              <a:t>Roles &amp; Responsibilities</a:t>
            </a:r>
            <a:endParaRPr lang="en-CA" sz="4400" dirty="0">
              <a:solidFill>
                <a:schemeClr val="tx1">
                  <a:lumMod val="65000"/>
                  <a:lumOff val="35000"/>
                </a:schemeClr>
              </a:solidFill>
              <a:latin typeface="Arial Narrow" panose="020B060602020203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 y="0"/>
            <a:ext cx="2745740" cy="783635"/>
          </a:xfrm>
          <a:prstGeom prst="rect">
            <a:avLst/>
          </a:prstGeom>
        </p:spPr>
      </p:pic>
      <p:graphicFrame>
        <p:nvGraphicFramePr>
          <p:cNvPr id="5" name="Content Placeholder 4"/>
          <p:cNvGraphicFramePr>
            <a:graphicFrameLocks noGrp="1"/>
          </p:cNvGraphicFramePr>
          <p:nvPr>
            <p:ph idx="1"/>
            <p:extLst>
              <p:ext uri="{D42A27DB-BD31-4B8C-83A1-F6EECF244321}">
                <p14:modId xmlns:p14="http://schemas.microsoft.com/office/powerpoint/2010/main" val="3588985576"/>
              </p:ext>
            </p:extLst>
          </p:nvPr>
        </p:nvGraphicFramePr>
        <p:xfrm>
          <a:off x="457200" y="1600200"/>
          <a:ext cx="8229600" cy="49510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p:cNvSpPr txBox="1"/>
          <p:nvPr/>
        </p:nvSpPr>
        <p:spPr>
          <a:xfrm>
            <a:off x="-2540" y="1610360"/>
            <a:ext cx="535940" cy="461665"/>
          </a:xfrm>
          <a:prstGeom prst="rect">
            <a:avLst/>
          </a:prstGeom>
          <a:noFill/>
        </p:spPr>
        <p:txBody>
          <a:bodyPr wrap="square" rtlCol="0">
            <a:spAutoFit/>
          </a:bodyPr>
          <a:lstStyle/>
          <a:p>
            <a:pPr algn="r"/>
            <a:r>
              <a:rPr lang="en-US" sz="2400" b="1" dirty="0" smtClean="0">
                <a:solidFill>
                  <a:srgbClr val="BB054A"/>
                </a:solidFill>
                <a:latin typeface="Arial Narrow" panose="020B0606020202030204" pitchFamily="34" charset="0"/>
              </a:rPr>
              <a:t>1.</a:t>
            </a:r>
            <a:endParaRPr lang="en-US" sz="2400" b="1" dirty="0">
              <a:solidFill>
                <a:srgbClr val="BB054A"/>
              </a:solidFill>
              <a:latin typeface="Arial Narrow" panose="020B0606020202030204" pitchFamily="34" charset="0"/>
            </a:endParaRPr>
          </a:p>
        </p:txBody>
      </p:sp>
      <p:pic>
        <p:nvPicPr>
          <p:cNvPr id="1026" name="Picture 2" descr="http://images.clipartpanda.com/invitation-clipart-invitation-md.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0528411">
            <a:off x="16544" y="3076201"/>
            <a:ext cx="2250511" cy="246484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 y="6629400"/>
            <a:ext cx="8726037" cy="261610"/>
          </a:xfrm>
          <a:prstGeom prst="rect">
            <a:avLst/>
          </a:prstGeom>
        </p:spPr>
        <p:txBody>
          <a:bodyPr wrap="square" anchor="t">
            <a:spAutoFit/>
          </a:bodyPr>
          <a:lstStyle/>
          <a:p>
            <a:pPr lvl="1"/>
            <a:r>
              <a:rPr lang="en-US" sz="1100" dirty="0">
                <a:latin typeface="Arial Narrow" panose="020B0606020202030204" pitchFamily="34" charset="0"/>
              </a:rPr>
              <a:t>For Internal Use Only. Not for use in Product Detailing. Company Confidential. Copyright </a:t>
            </a:r>
            <a:r>
              <a:rPr lang="en-US" sz="1100" dirty="0" err="1">
                <a:latin typeface="Arial Narrow" panose="020B0606020202030204" pitchFamily="34" charset="0"/>
              </a:rPr>
              <a:t>Boehringer</a:t>
            </a:r>
            <a:r>
              <a:rPr lang="en-US" sz="1100" dirty="0">
                <a:latin typeface="Arial Narrow" panose="020B0606020202030204" pitchFamily="34" charset="0"/>
              </a:rPr>
              <a:t> </a:t>
            </a:r>
            <a:r>
              <a:rPr lang="en-US" sz="1100" dirty="0" err="1">
                <a:latin typeface="Arial Narrow" panose="020B0606020202030204" pitchFamily="34" charset="0"/>
              </a:rPr>
              <a:t>Ingelheim</a:t>
            </a:r>
            <a:r>
              <a:rPr lang="en-US" sz="1100" dirty="0">
                <a:latin typeface="Arial Narrow" panose="020B0606020202030204" pitchFamily="34" charset="0"/>
              </a:rPr>
              <a:t> and Eli Lilly Canada.</a:t>
            </a:r>
            <a:endParaRPr lang="en-US" sz="1200" dirty="0">
              <a:latin typeface="Arial Narrow" panose="020B0606020202030204" pitchFamily="34" charset="0"/>
            </a:endParaRPr>
          </a:p>
        </p:txBody>
      </p:sp>
    </p:spTree>
    <p:extLst>
      <p:ext uri="{BB962C8B-B14F-4D97-AF65-F5344CB8AC3E}">
        <p14:creationId xmlns:p14="http://schemas.microsoft.com/office/powerpoint/2010/main" val="3427891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650726"/>
            <a:ext cx="8726037" cy="193761"/>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CA">
              <a:solidFill>
                <a:prstClr val="black"/>
              </a:solidFill>
            </a:endParaRPr>
          </a:p>
        </p:txBody>
      </p:sp>
      <p:pic>
        <p:nvPicPr>
          <p:cNvPr id="7" name="Picture 2" descr="C:\Users\goldinl.CTU\AppData\Local\Microsoft\Windows\Temporary Internet Files\Content.Outlook\OQUTX7GM\CHRC logo_HEARTicon (2).jpg"/>
          <p:cNvPicPr>
            <a:picLocks noChangeAspect="1" noChangeArrowheads="1"/>
          </p:cNvPicPr>
          <p:nvPr/>
        </p:nvPicPr>
        <p:blipFill>
          <a:blip r:embed="rId2" cstate="print">
            <a:clrChange>
              <a:clrFrom>
                <a:srgbClr val="FFFDFC"/>
              </a:clrFrom>
              <a:clrTo>
                <a:srgbClr val="FFFDFC">
                  <a:alpha val="0"/>
                </a:srgbClr>
              </a:clrTo>
            </a:clrChange>
            <a:grayscl/>
            <a:extLst>
              <a:ext uri="{28A0092B-C50C-407E-A947-70E740481C1C}">
                <a14:useLocalDpi xmlns:a14="http://schemas.microsoft.com/office/drawing/2010/main" val="0"/>
              </a:ext>
            </a:extLst>
          </a:blip>
          <a:srcRect/>
          <a:stretch>
            <a:fillRect/>
          </a:stretch>
        </p:blipFill>
        <p:spPr bwMode="auto">
          <a:xfrm>
            <a:off x="8784402" y="6551221"/>
            <a:ext cx="282167" cy="29326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0" y="1219200"/>
            <a:ext cx="91440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514599" y="297359"/>
            <a:ext cx="6551969" cy="769441"/>
          </a:xfrm>
          <a:prstGeom prst="rect">
            <a:avLst/>
          </a:prstGeom>
        </p:spPr>
        <p:txBody>
          <a:bodyPr wrap="square">
            <a:spAutoFit/>
          </a:bodyPr>
          <a:lstStyle/>
          <a:p>
            <a:pPr algn="r"/>
            <a:r>
              <a:rPr lang="en-US" sz="4400" b="1" dirty="0" smtClean="0">
                <a:solidFill>
                  <a:schemeClr val="tx1">
                    <a:lumMod val="65000"/>
                    <a:lumOff val="35000"/>
                  </a:schemeClr>
                </a:solidFill>
                <a:latin typeface="Arial Narrow" panose="020B0606020202030204" pitchFamily="34" charset="0"/>
              </a:rPr>
              <a:t>Roles &amp; Responsibilities</a:t>
            </a:r>
            <a:endParaRPr lang="en-CA" sz="4400" dirty="0">
              <a:solidFill>
                <a:schemeClr val="tx1">
                  <a:lumMod val="65000"/>
                  <a:lumOff val="35000"/>
                </a:schemeClr>
              </a:solidFill>
              <a:latin typeface="Arial Narrow" panose="020B060602020203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 y="0"/>
            <a:ext cx="2745740" cy="783635"/>
          </a:xfrm>
          <a:prstGeom prst="rect">
            <a:avLst/>
          </a:prstGeom>
        </p:spPr>
      </p:pic>
      <p:graphicFrame>
        <p:nvGraphicFramePr>
          <p:cNvPr id="5" name="Content Placeholder 4"/>
          <p:cNvGraphicFramePr>
            <a:graphicFrameLocks noGrp="1"/>
          </p:cNvGraphicFramePr>
          <p:nvPr>
            <p:ph idx="1"/>
            <p:extLst>
              <p:ext uri="{D42A27DB-BD31-4B8C-83A1-F6EECF244321}">
                <p14:modId xmlns:p14="http://schemas.microsoft.com/office/powerpoint/2010/main" val="3608180752"/>
              </p:ext>
            </p:extLst>
          </p:nvPr>
        </p:nvGraphicFramePr>
        <p:xfrm>
          <a:off x="457200" y="1600200"/>
          <a:ext cx="8229600" cy="49510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p:cNvSpPr txBox="1"/>
          <p:nvPr/>
        </p:nvSpPr>
        <p:spPr>
          <a:xfrm>
            <a:off x="-2540" y="1610360"/>
            <a:ext cx="535940" cy="461665"/>
          </a:xfrm>
          <a:prstGeom prst="rect">
            <a:avLst/>
          </a:prstGeom>
          <a:noFill/>
        </p:spPr>
        <p:txBody>
          <a:bodyPr wrap="square" rtlCol="0">
            <a:spAutoFit/>
          </a:bodyPr>
          <a:lstStyle/>
          <a:p>
            <a:pPr algn="r"/>
            <a:r>
              <a:rPr lang="en-US" sz="2400" b="1" dirty="0">
                <a:solidFill>
                  <a:srgbClr val="BB054A"/>
                </a:solidFill>
                <a:latin typeface="Arial Narrow" panose="020B0606020202030204" pitchFamily="34" charset="0"/>
              </a:rPr>
              <a:t>2</a:t>
            </a:r>
            <a:r>
              <a:rPr lang="en-US" sz="2400" b="1" dirty="0" smtClean="0">
                <a:solidFill>
                  <a:srgbClr val="BB054A"/>
                </a:solidFill>
                <a:latin typeface="Arial Narrow" panose="020B0606020202030204" pitchFamily="34" charset="0"/>
              </a:rPr>
              <a:t>.</a:t>
            </a:r>
            <a:endParaRPr lang="en-US" sz="2400" b="1" dirty="0">
              <a:solidFill>
                <a:srgbClr val="BB054A"/>
              </a:solidFill>
              <a:latin typeface="Arial Narrow" panose="020B0606020202030204" pitchFamily="34" charset="0"/>
            </a:endParaRPr>
          </a:p>
        </p:txBody>
      </p:sp>
      <p:pic>
        <p:nvPicPr>
          <p:cNvPr id="2052" name="Picture 4" descr="http://media.eremedia.com/uploads/2012/02/15200107/question.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5912" y="3200400"/>
            <a:ext cx="1735288" cy="228169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 y="6629400"/>
            <a:ext cx="8726037" cy="261610"/>
          </a:xfrm>
          <a:prstGeom prst="rect">
            <a:avLst/>
          </a:prstGeom>
        </p:spPr>
        <p:txBody>
          <a:bodyPr wrap="square" anchor="t">
            <a:spAutoFit/>
          </a:bodyPr>
          <a:lstStyle/>
          <a:p>
            <a:pPr lvl="1"/>
            <a:r>
              <a:rPr lang="en-US" sz="1100" dirty="0">
                <a:latin typeface="Arial Narrow" panose="020B0606020202030204" pitchFamily="34" charset="0"/>
              </a:rPr>
              <a:t>For Internal Use Only. Not for use in Product Detailing. Company Confidential. Copyright </a:t>
            </a:r>
            <a:r>
              <a:rPr lang="en-US" sz="1100" dirty="0" err="1">
                <a:latin typeface="Arial Narrow" panose="020B0606020202030204" pitchFamily="34" charset="0"/>
              </a:rPr>
              <a:t>Boehringer</a:t>
            </a:r>
            <a:r>
              <a:rPr lang="en-US" sz="1100" dirty="0">
                <a:latin typeface="Arial Narrow" panose="020B0606020202030204" pitchFamily="34" charset="0"/>
              </a:rPr>
              <a:t> </a:t>
            </a:r>
            <a:r>
              <a:rPr lang="en-US" sz="1100" dirty="0" err="1">
                <a:latin typeface="Arial Narrow" panose="020B0606020202030204" pitchFamily="34" charset="0"/>
              </a:rPr>
              <a:t>Ingelheim</a:t>
            </a:r>
            <a:r>
              <a:rPr lang="en-US" sz="1100" dirty="0">
                <a:latin typeface="Arial Narrow" panose="020B0606020202030204" pitchFamily="34" charset="0"/>
              </a:rPr>
              <a:t> and Eli Lilly Canada.</a:t>
            </a:r>
            <a:endParaRPr lang="en-US" sz="1200" dirty="0">
              <a:latin typeface="Arial Narrow" panose="020B0606020202030204" pitchFamily="34" charset="0"/>
            </a:endParaRPr>
          </a:p>
        </p:txBody>
      </p:sp>
    </p:spTree>
    <p:extLst>
      <p:ext uri="{BB962C8B-B14F-4D97-AF65-F5344CB8AC3E}">
        <p14:creationId xmlns:p14="http://schemas.microsoft.com/office/powerpoint/2010/main" val="1491176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650726"/>
            <a:ext cx="8726037" cy="193761"/>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CA">
              <a:solidFill>
                <a:prstClr val="black"/>
              </a:solidFill>
            </a:endParaRPr>
          </a:p>
        </p:txBody>
      </p:sp>
      <p:pic>
        <p:nvPicPr>
          <p:cNvPr id="7" name="Picture 2" descr="C:\Users\goldinl.CTU\AppData\Local\Microsoft\Windows\Temporary Internet Files\Content.Outlook\OQUTX7GM\CHRC logo_HEARTicon (2).jpg"/>
          <p:cNvPicPr>
            <a:picLocks noChangeAspect="1" noChangeArrowheads="1"/>
          </p:cNvPicPr>
          <p:nvPr/>
        </p:nvPicPr>
        <p:blipFill>
          <a:blip r:embed="rId2" cstate="print">
            <a:clrChange>
              <a:clrFrom>
                <a:srgbClr val="FFFDFC"/>
              </a:clrFrom>
              <a:clrTo>
                <a:srgbClr val="FFFDFC">
                  <a:alpha val="0"/>
                </a:srgbClr>
              </a:clrTo>
            </a:clrChange>
            <a:grayscl/>
            <a:extLst>
              <a:ext uri="{28A0092B-C50C-407E-A947-70E740481C1C}">
                <a14:useLocalDpi xmlns:a14="http://schemas.microsoft.com/office/drawing/2010/main" val="0"/>
              </a:ext>
            </a:extLst>
          </a:blip>
          <a:srcRect/>
          <a:stretch>
            <a:fillRect/>
          </a:stretch>
        </p:blipFill>
        <p:spPr bwMode="auto">
          <a:xfrm>
            <a:off x="8784402" y="6551221"/>
            <a:ext cx="282167" cy="29326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0" y="1219200"/>
            <a:ext cx="91440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514599" y="297359"/>
            <a:ext cx="6551969" cy="769441"/>
          </a:xfrm>
          <a:prstGeom prst="rect">
            <a:avLst/>
          </a:prstGeom>
        </p:spPr>
        <p:txBody>
          <a:bodyPr wrap="square">
            <a:spAutoFit/>
          </a:bodyPr>
          <a:lstStyle/>
          <a:p>
            <a:pPr algn="r"/>
            <a:r>
              <a:rPr lang="en-US" sz="4400" b="1" dirty="0" smtClean="0">
                <a:solidFill>
                  <a:schemeClr val="tx1">
                    <a:lumMod val="65000"/>
                    <a:lumOff val="35000"/>
                  </a:schemeClr>
                </a:solidFill>
                <a:latin typeface="Arial Narrow" panose="020B0606020202030204" pitchFamily="34" charset="0"/>
              </a:rPr>
              <a:t>Roles &amp; Responsibilities</a:t>
            </a:r>
            <a:endParaRPr lang="en-CA" sz="4400" dirty="0">
              <a:solidFill>
                <a:schemeClr val="tx1">
                  <a:lumMod val="65000"/>
                  <a:lumOff val="35000"/>
                </a:schemeClr>
              </a:solidFill>
              <a:latin typeface="Arial Narrow" panose="020B060602020203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 y="0"/>
            <a:ext cx="2745740" cy="783635"/>
          </a:xfrm>
          <a:prstGeom prst="rect">
            <a:avLst/>
          </a:prstGeom>
        </p:spPr>
      </p:pic>
      <p:graphicFrame>
        <p:nvGraphicFramePr>
          <p:cNvPr id="5" name="Content Placeholder 4"/>
          <p:cNvGraphicFramePr>
            <a:graphicFrameLocks noGrp="1"/>
          </p:cNvGraphicFramePr>
          <p:nvPr>
            <p:ph idx="1"/>
            <p:extLst>
              <p:ext uri="{D42A27DB-BD31-4B8C-83A1-F6EECF244321}">
                <p14:modId xmlns:p14="http://schemas.microsoft.com/office/powerpoint/2010/main" val="3897384330"/>
              </p:ext>
            </p:extLst>
          </p:nvPr>
        </p:nvGraphicFramePr>
        <p:xfrm>
          <a:off x="457200" y="1600200"/>
          <a:ext cx="8229600" cy="49510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p:cNvSpPr txBox="1"/>
          <p:nvPr/>
        </p:nvSpPr>
        <p:spPr>
          <a:xfrm>
            <a:off x="-2540" y="1610360"/>
            <a:ext cx="535940" cy="461665"/>
          </a:xfrm>
          <a:prstGeom prst="rect">
            <a:avLst/>
          </a:prstGeom>
          <a:noFill/>
        </p:spPr>
        <p:txBody>
          <a:bodyPr wrap="square" rtlCol="0">
            <a:spAutoFit/>
          </a:bodyPr>
          <a:lstStyle/>
          <a:p>
            <a:pPr algn="r"/>
            <a:r>
              <a:rPr lang="en-US" sz="2400" b="1" dirty="0" smtClean="0">
                <a:solidFill>
                  <a:srgbClr val="BB054A"/>
                </a:solidFill>
                <a:latin typeface="Arial Narrow" panose="020B0606020202030204" pitchFamily="34" charset="0"/>
              </a:rPr>
              <a:t>3.</a:t>
            </a:r>
            <a:endParaRPr lang="en-US" sz="2400" b="1" dirty="0">
              <a:solidFill>
                <a:srgbClr val="BB054A"/>
              </a:solidFill>
              <a:latin typeface="Arial Narrow" panose="020B0606020202030204" pitchFamily="34" charset="0"/>
            </a:endParaRPr>
          </a:p>
        </p:txBody>
      </p:sp>
      <p:pic>
        <p:nvPicPr>
          <p:cNvPr id="3074" name="Picture 2" descr="https://blogthebigword.files.wordpress.com/2013/04/creating-value-and-driving-customer-satisfaction.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2400" y="3200400"/>
            <a:ext cx="1981200" cy="19812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 y="6629400"/>
            <a:ext cx="8726037" cy="261610"/>
          </a:xfrm>
          <a:prstGeom prst="rect">
            <a:avLst/>
          </a:prstGeom>
        </p:spPr>
        <p:txBody>
          <a:bodyPr wrap="square" anchor="t">
            <a:spAutoFit/>
          </a:bodyPr>
          <a:lstStyle/>
          <a:p>
            <a:pPr lvl="1"/>
            <a:r>
              <a:rPr lang="en-US" sz="1100" dirty="0">
                <a:latin typeface="Arial Narrow" panose="020B0606020202030204" pitchFamily="34" charset="0"/>
              </a:rPr>
              <a:t>For Internal Use Only. Not for use in Product Detailing. Company Confidential. Copyright </a:t>
            </a:r>
            <a:r>
              <a:rPr lang="en-US" sz="1100" dirty="0" err="1">
                <a:latin typeface="Arial Narrow" panose="020B0606020202030204" pitchFamily="34" charset="0"/>
              </a:rPr>
              <a:t>Boehringer</a:t>
            </a:r>
            <a:r>
              <a:rPr lang="en-US" sz="1100" dirty="0">
                <a:latin typeface="Arial Narrow" panose="020B0606020202030204" pitchFamily="34" charset="0"/>
              </a:rPr>
              <a:t> </a:t>
            </a:r>
            <a:r>
              <a:rPr lang="en-US" sz="1100" dirty="0" err="1">
                <a:latin typeface="Arial Narrow" panose="020B0606020202030204" pitchFamily="34" charset="0"/>
              </a:rPr>
              <a:t>Ingelheim</a:t>
            </a:r>
            <a:r>
              <a:rPr lang="en-US" sz="1100" dirty="0">
                <a:latin typeface="Arial Narrow" panose="020B0606020202030204" pitchFamily="34" charset="0"/>
              </a:rPr>
              <a:t> and Eli Lilly Canada.</a:t>
            </a:r>
            <a:endParaRPr lang="en-US" sz="1200" dirty="0">
              <a:latin typeface="Arial Narrow" panose="020B0606020202030204" pitchFamily="34" charset="0"/>
            </a:endParaRPr>
          </a:p>
        </p:txBody>
      </p:sp>
    </p:spTree>
    <p:extLst>
      <p:ext uri="{BB962C8B-B14F-4D97-AF65-F5344CB8AC3E}">
        <p14:creationId xmlns:p14="http://schemas.microsoft.com/office/powerpoint/2010/main" val="2385964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650726"/>
            <a:ext cx="8726037" cy="193761"/>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CA">
              <a:solidFill>
                <a:prstClr val="black"/>
              </a:solidFill>
            </a:endParaRPr>
          </a:p>
        </p:txBody>
      </p:sp>
      <p:pic>
        <p:nvPicPr>
          <p:cNvPr id="7" name="Picture 2" descr="C:\Users\goldinl.CTU\AppData\Local\Microsoft\Windows\Temporary Internet Files\Content.Outlook\OQUTX7GM\CHRC logo_HEARTicon (2).jpg"/>
          <p:cNvPicPr>
            <a:picLocks noChangeAspect="1" noChangeArrowheads="1"/>
          </p:cNvPicPr>
          <p:nvPr/>
        </p:nvPicPr>
        <p:blipFill>
          <a:blip r:embed="rId2" cstate="print">
            <a:clrChange>
              <a:clrFrom>
                <a:srgbClr val="FFFDFC"/>
              </a:clrFrom>
              <a:clrTo>
                <a:srgbClr val="FFFDFC">
                  <a:alpha val="0"/>
                </a:srgbClr>
              </a:clrTo>
            </a:clrChange>
            <a:grayscl/>
            <a:extLst>
              <a:ext uri="{28A0092B-C50C-407E-A947-70E740481C1C}">
                <a14:useLocalDpi xmlns:a14="http://schemas.microsoft.com/office/drawing/2010/main" val="0"/>
              </a:ext>
            </a:extLst>
          </a:blip>
          <a:srcRect/>
          <a:stretch>
            <a:fillRect/>
          </a:stretch>
        </p:blipFill>
        <p:spPr bwMode="auto">
          <a:xfrm>
            <a:off x="8784402" y="6551221"/>
            <a:ext cx="282167" cy="29326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0" y="1219200"/>
            <a:ext cx="91440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514599" y="297359"/>
            <a:ext cx="6551969" cy="769441"/>
          </a:xfrm>
          <a:prstGeom prst="rect">
            <a:avLst/>
          </a:prstGeom>
        </p:spPr>
        <p:txBody>
          <a:bodyPr wrap="square">
            <a:spAutoFit/>
          </a:bodyPr>
          <a:lstStyle/>
          <a:p>
            <a:pPr algn="r"/>
            <a:r>
              <a:rPr lang="en-US" sz="4400" b="1" dirty="0" smtClean="0">
                <a:solidFill>
                  <a:schemeClr val="tx1">
                    <a:lumMod val="65000"/>
                    <a:lumOff val="35000"/>
                  </a:schemeClr>
                </a:solidFill>
                <a:latin typeface="Arial Narrow" panose="020B0606020202030204" pitchFamily="34" charset="0"/>
              </a:rPr>
              <a:t>Overview Components</a:t>
            </a:r>
            <a:endParaRPr lang="en-CA" sz="4400" dirty="0">
              <a:solidFill>
                <a:schemeClr val="tx1">
                  <a:lumMod val="65000"/>
                  <a:lumOff val="35000"/>
                </a:schemeClr>
              </a:solidFill>
              <a:latin typeface="Arial Narrow" panose="020B060602020203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 y="0"/>
            <a:ext cx="2745740" cy="783635"/>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1025421215"/>
              </p:ext>
            </p:extLst>
          </p:nvPr>
        </p:nvGraphicFramePr>
        <p:xfrm>
          <a:off x="1371600" y="1330960"/>
          <a:ext cx="6324600" cy="5250060"/>
        </p:xfrm>
        <a:graphic>
          <a:graphicData uri="http://schemas.openxmlformats.org/drawingml/2006/table">
            <a:tbl>
              <a:tblPr firstRow="1" bandRow="1">
                <a:tableStyleId>{21E4AEA4-8DFA-4A89-87EB-49C32662AFE0}</a:tableStyleId>
              </a:tblPr>
              <a:tblGrid>
                <a:gridCol w="1127156"/>
                <a:gridCol w="5197444"/>
              </a:tblGrid>
              <a:tr h="437505">
                <a:tc>
                  <a:txBody>
                    <a:bodyPr/>
                    <a:lstStyle/>
                    <a:p>
                      <a:pPr algn="ctr"/>
                      <a:r>
                        <a:rPr lang="en-US" dirty="0" smtClean="0"/>
                        <a:t>Slide #</a:t>
                      </a:r>
                      <a:endParaRPr lang="en-US" dirty="0"/>
                    </a:p>
                  </a:txBody>
                  <a:tcPr anchor="ctr">
                    <a:solidFill>
                      <a:srgbClr val="BB054A"/>
                    </a:solidFill>
                  </a:tcPr>
                </a:tc>
                <a:tc>
                  <a:txBody>
                    <a:bodyPr/>
                    <a:lstStyle/>
                    <a:p>
                      <a:pPr algn="ctr"/>
                      <a:r>
                        <a:rPr lang="en-US" dirty="0" smtClean="0"/>
                        <a:t>Overview Component</a:t>
                      </a:r>
                      <a:endParaRPr lang="en-US" dirty="0"/>
                    </a:p>
                  </a:txBody>
                  <a:tcPr anchor="ctr">
                    <a:solidFill>
                      <a:srgbClr val="BB054A"/>
                    </a:solidFill>
                  </a:tcPr>
                </a:tc>
              </a:tr>
              <a:tr h="437505">
                <a:tc>
                  <a:txBody>
                    <a:bodyPr/>
                    <a:lstStyle/>
                    <a:p>
                      <a:pPr algn="ctr"/>
                      <a:endParaRPr lang="en-US"/>
                    </a:p>
                  </a:txBody>
                  <a:tcPr anchor="ctr"/>
                </a:tc>
                <a:tc>
                  <a:txBody>
                    <a:bodyPr/>
                    <a:lstStyle/>
                    <a:p>
                      <a:pPr marL="285750" indent="-285750">
                        <a:buFont typeface="Arial" panose="020B0604020202020204" pitchFamily="34" charset="0"/>
                        <a:buChar char="•"/>
                      </a:pPr>
                      <a:r>
                        <a:rPr lang="en-US" dirty="0" smtClean="0"/>
                        <a:t>VISTA DM and Medical Practice Activities</a:t>
                      </a:r>
                      <a:endParaRPr lang="en-US" dirty="0"/>
                    </a:p>
                  </a:txBody>
                  <a:tcPr anchor="ctr"/>
                </a:tc>
              </a:tr>
              <a:tr h="437505">
                <a:tc>
                  <a:txBody>
                    <a:bodyPr/>
                    <a:lstStyle/>
                    <a:p>
                      <a:pPr algn="ctr"/>
                      <a:endParaRPr lang="en-US"/>
                    </a:p>
                  </a:txBody>
                  <a:tcPr anchor="ctr"/>
                </a:tc>
                <a:tc>
                  <a:txBody>
                    <a:bodyPr/>
                    <a:lstStyle/>
                    <a:p>
                      <a:pPr marL="285750" indent="-285750">
                        <a:buFont typeface="Arial" panose="020B0604020202020204" pitchFamily="34" charset="0"/>
                        <a:buChar char="•"/>
                      </a:pPr>
                      <a:r>
                        <a:rPr lang="en-US" smtClean="0"/>
                        <a:t>Representatives </a:t>
                      </a:r>
                      <a:r>
                        <a:rPr lang="en-US" dirty="0" smtClean="0"/>
                        <a:t>Roles and</a:t>
                      </a:r>
                      <a:r>
                        <a:rPr lang="en-US" baseline="0" dirty="0" smtClean="0"/>
                        <a:t> Responsibilities </a:t>
                      </a:r>
                      <a:endParaRPr lang="en-US" dirty="0"/>
                    </a:p>
                  </a:txBody>
                  <a:tcPr anchor="ctr"/>
                </a:tc>
              </a:tr>
              <a:tr h="437505">
                <a:tc>
                  <a:txBody>
                    <a:bodyPr/>
                    <a:lstStyle/>
                    <a:p>
                      <a:pPr algn="ctr"/>
                      <a:endParaRPr lang="en-US"/>
                    </a:p>
                  </a:txBody>
                  <a:tcPr anchor="ctr"/>
                </a:tc>
                <a:tc>
                  <a:txBody>
                    <a:bodyPr/>
                    <a:lstStyle/>
                    <a:p>
                      <a:pPr marL="285750" indent="-285750">
                        <a:buFont typeface="Arial" panose="020B0604020202020204" pitchFamily="34" charset="0"/>
                        <a:buChar char="•"/>
                      </a:pPr>
                      <a:r>
                        <a:rPr lang="en-US" dirty="0" smtClean="0"/>
                        <a:t>Planning Committee</a:t>
                      </a:r>
                      <a:endParaRPr lang="en-US" dirty="0"/>
                    </a:p>
                  </a:txBody>
                  <a:tcPr anchor="ctr"/>
                </a:tc>
              </a:tr>
              <a:tr h="437505">
                <a:tc>
                  <a:txBody>
                    <a:bodyPr/>
                    <a:lstStyle/>
                    <a:p>
                      <a:pPr algn="ctr"/>
                      <a:endParaRPr lang="en-US"/>
                    </a:p>
                  </a:txBody>
                  <a:tcPr anchor="ctr"/>
                </a:tc>
                <a:tc>
                  <a:txBody>
                    <a:bodyPr/>
                    <a:lstStyle/>
                    <a:p>
                      <a:pPr marL="285750" indent="-285750">
                        <a:buFont typeface="Arial" panose="020B0604020202020204" pitchFamily="34" charset="0"/>
                        <a:buChar char="•"/>
                      </a:pPr>
                      <a:r>
                        <a:rPr lang="en-US" dirty="0" smtClean="0"/>
                        <a:t>Canadian</a:t>
                      </a:r>
                      <a:r>
                        <a:rPr lang="en-US" baseline="0" dirty="0" smtClean="0"/>
                        <a:t> Heart Research Centre</a:t>
                      </a:r>
                      <a:endParaRPr lang="en-US" dirty="0"/>
                    </a:p>
                  </a:txBody>
                  <a:tcPr anchor="ctr"/>
                </a:tc>
              </a:tr>
              <a:tr h="437505">
                <a:tc>
                  <a:txBody>
                    <a:bodyPr/>
                    <a:lstStyle/>
                    <a:p>
                      <a:pPr algn="ctr"/>
                      <a:endParaRPr lang="en-US"/>
                    </a:p>
                  </a:txBody>
                  <a:tcPr anchor="ctr"/>
                </a:tc>
                <a:tc>
                  <a:txBody>
                    <a:bodyPr/>
                    <a:lstStyle/>
                    <a:p>
                      <a:pPr marL="285750" indent="-285750">
                        <a:buFont typeface="Arial" panose="020B0604020202020204" pitchFamily="34" charset="0"/>
                        <a:buChar char="•"/>
                      </a:pPr>
                      <a:r>
                        <a:rPr lang="en-US" dirty="0" smtClean="0"/>
                        <a:t>Program Participants</a:t>
                      </a:r>
                      <a:endParaRPr lang="en-US" dirty="0"/>
                    </a:p>
                  </a:txBody>
                  <a:tcPr anchor="ctr"/>
                </a:tc>
              </a:tr>
              <a:tr h="437505">
                <a:tc>
                  <a:txBody>
                    <a:bodyPr/>
                    <a:lstStyle/>
                    <a:p>
                      <a:pPr algn="ctr"/>
                      <a:endParaRPr lang="en-US"/>
                    </a:p>
                  </a:txBody>
                  <a:tcPr anchor="ctr"/>
                </a:tc>
                <a:tc>
                  <a:txBody>
                    <a:bodyPr/>
                    <a:lstStyle/>
                    <a:p>
                      <a:pPr marL="285750" indent="-285750">
                        <a:buFont typeface="Arial" panose="020B0604020202020204" pitchFamily="34" charset="0"/>
                        <a:buChar char="•"/>
                      </a:pPr>
                      <a:r>
                        <a:rPr lang="en-US" dirty="0" smtClean="0"/>
                        <a:t>Primary</a:t>
                      </a:r>
                      <a:r>
                        <a:rPr lang="en-US" baseline="0" dirty="0" smtClean="0"/>
                        <a:t> Care Phases</a:t>
                      </a:r>
                      <a:endParaRPr lang="en-US" dirty="0"/>
                    </a:p>
                  </a:txBody>
                  <a:tcPr anchor="ctr"/>
                </a:tc>
              </a:tr>
              <a:tr h="437505">
                <a:tc>
                  <a:txBody>
                    <a:bodyPr/>
                    <a:lstStyle/>
                    <a:p>
                      <a:pPr algn="ctr"/>
                      <a:endParaRPr lang="en-US"/>
                    </a:p>
                  </a:txBody>
                  <a:tcPr anchor="ctr"/>
                </a:tc>
                <a:tc>
                  <a:txBody>
                    <a:bodyPr/>
                    <a:lstStyle/>
                    <a:p>
                      <a:pPr marL="285750" indent="-285750">
                        <a:buFont typeface="Arial" panose="020B0604020202020204" pitchFamily="34" charset="0"/>
                        <a:buChar char="•"/>
                      </a:pPr>
                      <a:r>
                        <a:rPr lang="en-US" dirty="0" smtClean="0"/>
                        <a:t>Community Specialist Phases</a:t>
                      </a:r>
                      <a:endParaRPr lang="en-US" dirty="0"/>
                    </a:p>
                  </a:txBody>
                  <a:tcPr anchor="ctr"/>
                </a:tc>
              </a:tr>
              <a:tr h="437505">
                <a:tc>
                  <a:txBody>
                    <a:bodyPr/>
                    <a:lstStyle/>
                    <a:p>
                      <a:pPr algn="ctr"/>
                      <a:endParaRPr lang="en-US" dirty="0"/>
                    </a:p>
                  </a:txBody>
                  <a:tcPr anchor="ctr"/>
                </a:tc>
                <a:tc>
                  <a:txBody>
                    <a:bodyPr/>
                    <a:lstStyle/>
                    <a:p>
                      <a:pPr marL="285750" indent="-285750">
                        <a:buFont typeface="Arial" panose="020B0604020202020204" pitchFamily="34" charset="0"/>
                        <a:buChar char="•"/>
                      </a:pPr>
                      <a:r>
                        <a:rPr lang="en-US" dirty="0" smtClean="0"/>
                        <a:t>Timing </a:t>
                      </a:r>
                      <a:endParaRPr lang="en-US" dirty="0"/>
                    </a:p>
                  </a:txBody>
                  <a:tcPr anchor="ctr"/>
                </a:tc>
              </a:tr>
              <a:tr h="437505">
                <a:tc>
                  <a:txBody>
                    <a:bodyPr/>
                    <a:lstStyle/>
                    <a:p>
                      <a:pPr algn="ctr"/>
                      <a:endParaRPr lang="en-US" dirty="0"/>
                    </a:p>
                  </a:txBody>
                  <a:tcPr anchor="ctr"/>
                </a:tc>
                <a:tc>
                  <a:txBody>
                    <a:bodyPr/>
                    <a:lstStyle/>
                    <a:p>
                      <a:pPr marL="285750" indent="-285750">
                        <a:buFont typeface="Arial" panose="020B0604020202020204" pitchFamily="34" charset="0"/>
                        <a:buChar char="•"/>
                      </a:pPr>
                      <a:r>
                        <a:rPr lang="en-US" dirty="0" smtClean="0"/>
                        <a:t>Compensation</a:t>
                      </a:r>
                      <a:endParaRPr lang="en-US" dirty="0"/>
                    </a:p>
                  </a:txBody>
                  <a:tcPr anchor="ctr"/>
                </a:tc>
              </a:tr>
              <a:tr h="437505">
                <a:tc>
                  <a:txBody>
                    <a:bodyPr/>
                    <a:lstStyle/>
                    <a:p>
                      <a:pPr algn="ctr"/>
                      <a:endParaRPr lang="en-US" dirty="0"/>
                    </a:p>
                  </a:txBody>
                  <a:tcPr anchor="ctr"/>
                </a:tc>
                <a:tc>
                  <a:txBody>
                    <a:bodyPr/>
                    <a:lstStyle/>
                    <a:p>
                      <a:pPr marL="285750" indent="-285750">
                        <a:buFont typeface="Arial" panose="020B0604020202020204" pitchFamily="34" charset="0"/>
                        <a:buChar char="•"/>
                      </a:pPr>
                      <a:r>
                        <a:rPr lang="en-US" dirty="0" smtClean="0"/>
                        <a:t>Alliance Support</a:t>
                      </a:r>
                      <a:endParaRPr lang="en-US" dirty="0"/>
                    </a:p>
                  </a:txBody>
                  <a:tcPr anchor="ctr"/>
                </a:tc>
              </a:tr>
              <a:tr h="437505">
                <a:tc>
                  <a:txBody>
                    <a:bodyPr/>
                    <a:lstStyle/>
                    <a:p>
                      <a:pPr algn="ctr"/>
                      <a:endParaRPr lang="en-US" dirty="0"/>
                    </a:p>
                  </a:txBody>
                  <a:tcPr anchor="ctr"/>
                </a:tc>
                <a:tc>
                  <a:txBody>
                    <a:bodyPr/>
                    <a:lstStyle/>
                    <a:p>
                      <a:pPr marL="285750" indent="-285750">
                        <a:buFont typeface="Arial" panose="020B0604020202020204" pitchFamily="34" charset="0"/>
                        <a:buChar char="•"/>
                      </a:pPr>
                      <a:r>
                        <a:rPr lang="en-US" dirty="0" smtClean="0"/>
                        <a:t>Additional Questions</a:t>
                      </a:r>
                      <a:endParaRPr lang="en-US" dirty="0"/>
                    </a:p>
                  </a:txBody>
                  <a:tcPr anchor="ctr"/>
                </a:tc>
              </a:tr>
            </a:tbl>
          </a:graphicData>
        </a:graphic>
      </p:graphicFrame>
      <p:sp>
        <p:nvSpPr>
          <p:cNvPr id="8" name="Rectangle 7"/>
          <p:cNvSpPr/>
          <p:nvPr/>
        </p:nvSpPr>
        <p:spPr>
          <a:xfrm>
            <a:off x="-1" y="6629400"/>
            <a:ext cx="8726037" cy="261610"/>
          </a:xfrm>
          <a:prstGeom prst="rect">
            <a:avLst/>
          </a:prstGeom>
        </p:spPr>
        <p:txBody>
          <a:bodyPr wrap="square" anchor="t">
            <a:spAutoFit/>
          </a:bodyPr>
          <a:lstStyle/>
          <a:p>
            <a:pPr lvl="1"/>
            <a:r>
              <a:rPr lang="en-US" sz="1100" dirty="0">
                <a:latin typeface="Arial Narrow" panose="020B0606020202030204" pitchFamily="34" charset="0"/>
              </a:rPr>
              <a:t>For Internal Use Only. Not for use in Product Detailing. Company Confidential. Copyright </a:t>
            </a:r>
            <a:r>
              <a:rPr lang="en-US" sz="1100" dirty="0" err="1">
                <a:latin typeface="Arial Narrow" panose="020B0606020202030204" pitchFamily="34" charset="0"/>
              </a:rPr>
              <a:t>Boehringer</a:t>
            </a:r>
            <a:r>
              <a:rPr lang="en-US" sz="1100" dirty="0">
                <a:latin typeface="Arial Narrow" panose="020B0606020202030204" pitchFamily="34" charset="0"/>
              </a:rPr>
              <a:t> </a:t>
            </a:r>
            <a:r>
              <a:rPr lang="en-US" sz="1100" dirty="0" err="1">
                <a:latin typeface="Arial Narrow" panose="020B0606020202030204" pitchFamily="34" charset="0"/>
              </a:rPr>
              <a:t>Ingelheim</a:t>
            </a:r>
            <a:r>
              <a:rPr lang="en-US" sz="1100" dirty="0">
                <a:latin typeface="Arial Narrow" panose="020B0606020202030204" pitchFamily="34" charset="0"/>
              </a:rPr>
              <a:t> and Eli Lilly Canada.</a:t>
            </a:r>
            <a:endParaRPr lang="en-US" sz="1200" dirty="0">
              <a:latin typeface="Arial Narrow" panose="020B0606020202030204" pitchFamily="34" charset="0"/>
            </a:endParaRPr>
          </a:p>
        </p:txBody>
      </p:sp>
    </p:spTree>
    <p:extLst>
      <p:ext uri="{BB962C8B-B14F-4D97-AF65-F5344CB8AC3E}">
        <p14:creationId xmlns:p14="http://schemas.microsoft.com/office/powerpoint/2010/main" val="3844140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650726"/>
            <a:ext cx="8726037" cy="193761"/>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CA">
              <a:solidFill>
                <a:prstClr val="black"/>
              </a:solidFill>
            </a:endParaRPr>
          </a:p>
        </p:txBody>
      </p:sp>
      <p:pic>
        <p:nvPicPr>
          <p:cNvPr id="7" name="Picture 2" descr="C:\Users\goldinl.CTU\AppData\Local\Microsoft\Windows\Temporary Internet Files\Content.Outlook\OQUTX7GM\CHRC logo_HEARTicon (2).jpg"/>
          <p:cNvPicPr>
            <a:picLocks noChangeAspect="1" noChangeArrowheads="1"/>
          </p:cNvPicPr>
          <p:nvPr/>
        </p:nvPicPr>
        <p:blipFill>
          <a:blip r:embed="rId2" cstate="print">
            <a:clrChange>
              <a:clrFrom>
                <a:srgbClr val="FFFDFC"/>
              </a:clrFrom>
              <a:clrTo>
                <a:srgbClr val="FFFDFC">
                  <a:alpha val="0"/>
                </a:srgbClr>
              </a:clrTo>
            </a:clrChange>
            <a:grayscl/>
            <a:extLst>
              <a:ext uri="{28A0092B-C50C-407E-A947-70E740481C1C}">
                <a14:useLocalDpi xmlns:a14="http://schemas.microsoft.com/office/drawing/2010/main" val="0"/>
              </a:ext>
            </a:extLst>
          </a:blip>
          <a:srcRect/>
          <a:stretch>
            <a:fillRect/>
          </a:stretch>
        </p:blipFill>
        <p:spPr bwMode="auto">
          <a:xfrm>
            <a:off x="8784402" y="6551221"/>
            <a:ext cx="282167" cy="29326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0" y="1219200"/>
            <a:ext cx="91440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514599" y="297359"/>
            <a:ext cx="6551969" cy="769441"/>
          </a:xfrm>
          <a:prstGeom prst="rect">
            <a:avLst/>
          </a:prstGeom>
        </p:spPr>
        <p:txBody>
          <a:bodyPr wrap="square">
            <a:spAutoFit/>
          </a:bodyPr>
          <a:lstStyle/>
          <a:p>
            <a:pPr algn="r"/>
            <a:r>
              <a:rPr lang="en-US" sz="4400" b="1" dirty="0" smtClean="0">
                <a:solidFill>
                  <a:schemeClr val="tx1">
                    <a:lumMod val="65000"/>
                    <a:lumOff val="35000"/>
                  </a:schemeClr>
                </a:solidFill>
                <a:latin typeface="Arial Narrow" panose="020B0606020202030204" pitchFamily="34" charset="0"/>
              </a:rPr>
              <a:t>Alliance Support</a:t>
            </a:r>
            <a:endParaRPr lang="en-CA" sz="4400" dirty="0">
              <a:solidFill>
                <a:schemeClr val="tx1">
                  <a:lumMod val="65000"/>
                  <a:lumOff val="35000"/>
                </a:schemeClr>
              </a:solidFill>
              <a:latin typeface="Arial Narrow" panose="020B060602020203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 y="0"/>
            <a:ext cx="2745740" cy="783635"/>
          </a:xfrm>
          <a:prstGeom prst="rect">
            <a:avLst/>
          </a:prstGeom>
        </p:spPr>
      </p:pic>
      <p:sp>
        <p:nvSpPr>
          <p:cNvPr id="3" name="Content Placeholder 2"/>
          <p:cNvSpPr>
            <a:spLocks noGrp="1"/>
          </p:cNvSpPr>
          <p:nvPr>
            <p:ph idx="1"/>
          </p:nvPr>
        </p:nvSpPr>
        <p:spPr/>
        <p:txBody>
          <a:bodyPr>
            <a:normAutofit/>
          </a:bodyPr>
          <a:lstStyle/>
          <a:p>
            <a:r>
              <a:rPr lang="en-US" b="1" dirty="0" smtClean="0">
                <a:solidFill>
                  <a:srgbClr val="BB054A"/>
                </a:solidFill>
                <a:latin typeface="Arial Narrow" panose="020B0606020202030204" pitchFamily="34" charset="0"/>
              </a:rPr>
              <a:t>Support from BI Lilly Alliance </a:t>
            </a:r>
          </a:p>
          <a:p>
            <a:pPr lvl="1"/>
            <a:r>
              <a:rPr lang="en-US" sz="2400" dirty="0">
                <a:latin typeface="Arial Narrow" panose="020B0606020202030204" pitchFamily="34" charset="0"/>
              </a:rPr>
              <a:t>The BI Lilly Alliance’s support of VISTA DM helps to uphold our strategic imperatives of </a:t>
            </a:r>
            <a:r>
              <a:rPr lang="en-US" sz="2400" i="1" dirty="0">
                <a:latin typeface="Arial Narrow" panose="020B0606020202030204" pitchFamily="34" charset="0"/>
              </a:rPr>
              <a:t>helping physicians to become better at improving diabetes outcomes</a:t>
            </a:r>
            <a:r>
              <a:rPr lang="en-US" sz="2400" dirty="0">
                <a:latin typeface="Arial Narrow" panose="020B0606020202030204" pitchFamily="34" charset="0"/>
              </a:rPr>
              <a:t> and </a:t>
            </a:r>
            <a:r>
              <a:rPr lang="en-US" sz="2400" i="1" dirty="0">
                <a:latin typeface="Arial Narrow" panose="020B0606020202030204" pitchFamily="34" charset="0"/>
              </a:rPr>
              <a:t>enabling local influencers to shape diabetes care in their communities</a:t>
            </a:r>
            <a:r>
              <a:rPr lang="en-US" sz="2400" dirty="0">
                <a:latin typeface="Arial Narrow" panose="020B0606020202030204" pitchFamily="34" charset="0"/>
              </a:rPr>
              <a:t> – all in the context of </a:t>
            </a:r>
            <a:r>
              <a:rPr lang="en-US" sz="2400" u="sng" dirty="0">
                <a:latin typeface="Arial Narrow" panose="020B0606020202030204" pitchFamily="34" charset="0"/>
              </a:rPr>
              <a:t>helping our customers to control diabetes</a:t>
            </a:r>
            <a:r>
              <a:rPr lang="en-US" sz="2400" dirty="0">
                <a:latin typeface="Arial Narrow" panose="020B0606020202030204" pitchFamily="34" charset="0"/>
              </a:rPr>
              <a:t> </a:t>
            </a:r>
            <a:r>
              <a:rPr lang="en-US" sz="2400" dirty="0" smtClean="0">
                <a:latin typeface="Arial Narrow" panose="020B0606020202030204" pitchFamily="34" charset="0"/>
              </a:rPr>
              <a:t>(our </a:t>
            </a:r>
            <a:r>
              <a:rPr lang="en-US" sz="2400" dirty="0">
                <a:latin typeface="Arial Narrow" panose="020B0606020202030204" pitchFamily="34" charset="0"/>
              </a:rPr>
              <a:t>Alliance Promise</a:t>
            </a:r>
            <a:r>
              <a:rPr lang="en-US" sz="2400" dirty="0" smtClean="0">
                <a:latin typeface="Arial Narrow" panose="020B0606020202030204" pitchFamily="34" charset="0"/>
              </a:rPr>
              <a:t>)</a:t>
            </a:r>
            <a:endParaRPr lang="en-US" dirty="0">
              <a:latin typeface="Arial Narrow" panose="020B060602020203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65557" y="4191000"/>
            <a:ext cx="3282843" cy="2284021"/>
          </a:xfrm>
          <a:prstGeom prst="rect">
            <a:avLst/>
          </a:prstGeom>
          <a:ln>
            <a:noFill/>
          </a:ln>
          <a:effectLst>
            <a:outerShdw blurRad="292100" dist="139700" dir="2700000" algn="tl" rotWithShape="0">
              <a:srgbClr val="333333">
                <a:alpha val="65000"/>
              </a:srgbClr>
            </a:outerShdw>
          </a:effectLst>
        </p:spPr>
      </p:pic>
      <p:sp>
        <p:nvSpPr>
          <p:cNvPr id="11" name="Rectangle 10"/>
          <p:cNvSpPr/>
          <p:nvPr/>
        </p:nvSpPr>
        <p:spPr>
          <a:xfrm>
            <a:off x="-1" y="6629400"/>
            <a:ext cx="8726037" cy="261610"/>
          </a:xfrm>
          <a:prstGeom prst="rect">
            <a:avLst/>
          </a:prstGeom>
        </p:spPr>
        <p:txBody>
          <a:bodyPr wrap="square" anchor="t">
            <a:spAutoFit/>
          </a:bodyPr>
          <a:lstStyle/>
          <a:p>
            <a:pPr lvl="1"/>
            <a:r>
              <a:rPr lang="en-US" sz="1100" dirty="0">
                <a:latin typeface="Arial Narrow" panose="020B0606020202030204" pitchFamily="34" charset="0"/>
              </a:rPr>
              <a:t>For Internal Use Only. Not for use in Product Detailing. Company Confidential. Copyright </a:t>
            </a:r>
            <a:r>
              <a:rPr lang="en-US" sz="1100" dirty="0" err="1">
                <a:latin typeface="Arial Narrow" panose="020B0606020202030204" pitchFamily="34" charset="0"/>
              </a:rPr>
              <a:t>Boehringer</a:t>
            </a:r>
            <a:r>
              <a:rPr lang="en-US" sz="1100" dirty="0">
                <a:latin typeface="Arial Narrow" panose="020B0606020202030204" pitchFamily="34" charset="0"/>
              </a:rPr>
              <a:t> </a:t>
            </a:r>
            <a:r>
              <a:rPr lang="en-US" sz="1100" dirty="0" err="1">
                <a:latin typeface="Arial Narrow" panose="020B0606020202030204" pitchFamily="34" charset="0"/>
              </a:rPr>
              <a:t>Ingelheim</a:t>
            </a:r>
            <a:r>
              <a:rPr lang="en-US" sz="1100" dirty="0">
                <a:latin typeface="Arial Narrow" panose="020B0606020202030204" pitchFamily="34" charset="0"/>
              </a:rPr>
              <a:t> and Eli Lilly Canada.</a:t>
            </a:r>
            <a:endParaRPr lang="en-US" sz="1200" dirty="0">
              <a:latin typeface="Arial Narrow" panose="020B0606020202030204" pitchFamily="34" charset="0"/>
            </a:endParaRPr>
          </a:p>
        </p:txBody>
      </p:sp>
    </p:spTree>
    <p:extLst>
      <p:ext uri="{BB962C8B-B14F-4D97-AF65-F5344CB8AC3E}">
        <p14:creationId xmlns:p14="http://schemas.microsoft.com/office/powerpoint/2010/main" val="419804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650726"/>
            <a:ext cx="8726037" cy="193761"/>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CA">
              <a:solidFill>
                <a:prstClr val="black"/>
              </a:solidFill>
            </a:endParaRPr>
          </a:p>
        </p:txBody>
      </p:sp>
      <p:pic>
        <p:nvPicPr>
          <p:cNvPr id="7" name="Picture 2" descr="C:\Users\goldinl.CTU\AppData\Local\Microsoft\Windows\Temporary Internet Files\Content.Outlook\OQUTX7GM\CHRC logo_HEARTicon (2).jpg"/>
          <p:cNvPicPr>
            <a:picLocks noChangeAspect="1" noChangeArrowheads="1"/>
          </p:cNvPicPr>
          <p:nvPr/>
        </p:nvPicPr>
        <p:blipFill>
          <a:blip r:embed="rId2" cstate="print">
            <a:clrChange>
              <a:clrFrom>
                <a:srgbClr val="FFFDFC"/>
              </a:clrFrom>
              <a:clrTo>
                <a:srgbClr val="FFFDFC">
                  <a:alpha val="0"/>
                </a:srgbClr>
              </a:clrTo>
            </a:clrChange>
            <a:grayscl/>
            <a:extLst>
              <a:ext uri="{28A0092B-C50C-407E-A947-70E740481C1C}">
                <a14:useLocalDpi xmlns:a14="http://schemas.microsoft.com/office/drawing/2010/main" val="0"/>
              </a:ext>
            </a:extLst>
          </a:blip>
          <a:srcRect/>
          <a:stretch>
            <a:fillRect/>
          </a:stretch>
        </p:blipFill>
        <p:spPr bwMode="auto">
          <a:xfrm>
            <a:off x="8784402" y="6551221"/>
            <a:ext cx="282167" cy="29326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0" y="1219200"/>
            <a:ext cx="91440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514599" y="297359"/>
            <a:ext cx="6551969" cy="769441"/>
          </a:xfrm>
          <a:prstGeom prst="rect">
            <a:avLst/>
          </a:prstGeom>
        </p:spPr>
        <p:txBody>
          <a:bodyPr wrap="square">
            <a:spAutoFit/>
          </a:bodyPr>
          <a:lstStyle/>
          <a:p>
            <a:pPr algn="r"/>
            <a:r>
              <a:rPr lang="en-US" sz="4400" b="1" dirty="0" smtClean="0">
                <a:solidFill>
                  <a:schemeClr val="tx1">
                    <a:lumMod val="65000"/>
                    <a:lumOff val="35000"/>
                  </a:schemeClr>
                </a:solidFill>
                <a:latin typeface="Arial Narrow" panose="020B0606020202030204" pitchFamily="34" charset="0"/>
              </a:rPr>
              <a:t>Additional Questions</a:t>
            </a:r>
            <a:endParaRPr lang="en-CA" sz="4400" dirty="0">
              <a:solidFill>
                <a:schemeClr val="tx1">
                  <a:lumMod val="65000"/>
                  <a:lumOff val="35000"/>
                </a:schemeClr>
              </a:solidFill>
              <a:latin typeface="Arial Narrow" panose="020B060602020203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 y="0"/>
            <a:ext cx="2745740" cy="783635"/>
          </a:xfrm>
          <a:prstGeom prst="rect">
            <a:avLst/>
          </a:prstGeom>
        </p:spPr>
      </p:pic>
      <p:sp>
        <p:nvSpPr>
          <p:cNvPr id="2" name="Content Placeholder 1"/>
          <p:cNvSpPr>
            <a:spLocks noGrp="1"/>
          </p:cNvSpPr>
          <p:nvPr>
            <p:ph idx="1"/>
          </p:nvPr>
        </p:nvSpPr>
        <p:spPr>
          <a:xfrm>
            <a:off x="457200" y="1371600"/>
            <a:ext cx="8229600" cy="4525963"/>
          </a:xfrm>
        </p:spPr>
        <p:txBody>
          <a:bodyPr>
            <a:noAutofit/>
          </a:bodyPr>
          <a:lstStyle/>
          <a:p>
            <a:r>
              <a:rPr lang="en-US" sz="3500" dirty="0" smtClean="0">
                <a:latin typeface="Arial Narrow" panose="020B0606020202030204" pitchFamily="34" charset="0"/>
              </a:rPr>
              <a:t>This presentation</a:t>
            </a:r>
          </a:p>
          <a:p>
            <a:pPr marL="0" indent="0">
              <a:buNone/>
            </a:pPr>
            <a:endParaRPr lang="en-US" sz="3500" dirty="0" smtClean="0">
              <a:latin typeface="Arial Narrow" panose="020B0606020202030204" pitchFamily="34" charset="0"/>
            </a:endParaRPr>
          </a:p>
          <a:p>
            <a:r>
              <a:rPr lang="en-US" sz="3500" dirty="0" smtClean="0">
                <a:latin typeface="Arial Narrow" panose="020B0606020202030204" pitchFamily="34" charset="0"/>
              </a:rPr>
              <a:t>VISTA DM Q&amp;A</a:t>
            </a:r>
          </a:p>
          <a:p>
            <a:pPr marL="0" indent="0">
              <a:buNone/>
            </a:pPr>
            <a:endParaRPr lang="en-US" sz="3500" dirty="0" smtClean="0">
              <a:latin typeface="Arial Narrow" panose="020B0606020202030204" pitchFamily="34" charset="0"/>
            </a:endParaRPr>
          </a:p>
          <a:p>
            <a:r>
              <a:rPr lang="en-US" sz="3500" dirty="0" smtClean="0">
                <a:latin typeface="Arial Narrow" panose="020B0606020202030204" pitchFamily="34" charset="0"/>
              </a:rPr>
              <a:t>David Grabowski – Associate Product Manager         </a:t>
            </a:r>
            <a:r>
              <a:rPr lang="en-US" sz="3500" dirty="0" smtClean="0">
                <a:latin typeface="Arial Narrow" panose="020B0606020202030204" pitchFamily="34" charset="0"/>
                <a:hlinkClick r:id="rId4"/>
              </a:rPr>
              <a:t>david.grabowski@boehringer-ingelheim.com</a:t>
            </a:r>
            <a:endParaRPr lang="en-US" sz="3500" dirty="0" smtClean="0">
              <a:latin typeface="Arial Narrow" panose="020B0606020202030204" pitchFamily="34" charset="0"/>
            </a:endParaRPr>
          </a:p>
          <a:p>
            <a:pPr marL="0" indent="0">
              <a:buNone/>
            </a:pPr>
            <a:endParaRPr lang="en-US" sz="3500" dirty="0" smtClean="0">
              <a:latin typeface="Arial Narrow" panose="020B0606020202030204" pitchFamily="34" charset="0"/>
            </a:endParaRPr>
          </a:p>
          <a:p>
            <a:r>
              <a:rPr lang="en-US" sz="3500" dirty="0" smtClean="0">
                <a:latin typeface="Arial Narrow" panose="020B0606020202030204" pitchFamily="34" charset="0"/>
              </a:rPr>
              <a:t>CHRC </a:t>
            </a:r>
            <a:r>
              <a:rPr lang="en-US" sz="3500" u="sng" dirty="0">
                <a:latin typeface="Arial Narrow" panose="020B0606020202030204" pitchFamily="34" charset="0"/>
                <a:hlinkClick r:id="rId5"/>
              </a:rPr>
              <a:t>alliance@vistadm.ca</a:t>
            </a:r>
            <a:r>
              <a:rPr lang="en-US" sz="3500" dirty="0" smtClean="0">
                <a:latin typeface="Arial Narrow" panose="020B0606020202030204" pitchFamily="34" charset="0"/>
              </a:rPr>
              <a:t> </a:t>
            </a:r>
            <a:endParaRPr lang="en-US" sz="3500" dirty="0">
              <a:latin typeface="Arial Narrow" panose="020B0606020202030204" pitchFamily="34" charset="0"/>
            </a:endParaRPr>
          </a:p>
        </p:txBody>
      </p:sp>
      <p:sp>
        <p:nvSpPr>
          <p:cNvPr id="8" name="Rectangle 7"/>
          <p:cNvSpPr/>
          <p:nvPr/>
        </p:nvSpPr>
        <p:spPr>
          <a:xfrm>
            <a:off x="-1" y="6629400"/>
            <a:ext cx="8726037" cy="261610"/>
          </a:xfrm>
          <a:prstGeom prst="rect">
            <a:avLst/>
          </a:prstGeom>
        </p:spPr>
        <p:txBody>
          <a:bodyPr wrap="square" anchor="t">
            <a:spAutoFit/>
          </a:bodyPr>
          <a:lstStyle/>
          <a:p>
            <a:pPr lvl="1"/>
            <a:r>
              <a:rPr lang="en-US" sz="1100" dirty="0">
                <a:latin typeface="Arial Narrow" panose="020B0606020202030204" pitchFamily="34" charset="0"/>
              </a:rPr>
              <a:t>For Internal Use Only. Not for use in Product Detailing. Company Confidential. Copyright </a:t>
            </a:r>
            <a:r>
              <a:rPr lang="en-US" sz="1100" dirty="0" err="1">
                <a:latin typeface="Arial Narrow" panose="020B0606020202030204" pitchFamily="34" charset="0"/>
              </a:rPr>
              <a:t>Boehringer</a:t>
            </a:r>
            <a:r>
              <a:rPr lang="en-US" sz="1100" dirty="0">
                <a:latin typeface="Arial Narrow" panose="020B0606020202030204" pitchFamily="34" charset="0"/>
              </a:rPr>
              <a:t> </a:t>
            </a:r>
            <a:r>
              <a:rPr lang="en-US" sz="1100" dirty="0" err="1">
                <a:latin typeface="Arial Narrow" panose="020B0606020202030204" pitchFamily="34" charset="0"/>
              </a:rPr>
              <a:t>Ingelheim</a:t>
            </a:r>
            <a:r>
              <a:rPr lang="en-US" sz="1100" dirty="0">
                <a:latin typeface="Arial Narrow" panose="020B0606020202030204" pitchFamily="34" charset="0"/>
              </a:rPr>
              <a:t> and Eli Lilly Canada.</a:t>
            </a:r>
            <a:endParaRPr lang="en-US" sz="1200" dirty="0">
              <a:latin typeface="Arial Narrow" panose="020B0606020202030204" pitchFamily="34" charset="0"/>
            </a:endParaRPr>
          </a:p>
        </p:txBody>
      </p:sp>
    </p:spTree>
    <p:extLst>
      <p:ext uri="{BB962C8B-B14F-4D97-AF65-F5344CB8AC3E}">
        <p14:creationId xmlns:p14="http://schemas.microsoft.com/office/powerpoint/2010/main" val="296195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650726"/>
            <a:ext cx="8726037" cy="193761"/>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CA">
              <a:solidFill>
                <a:prstClr val="black"/>
              </a:solidFill>
            </a:endParaRPr>
          </a:p>
        </p:txBody>
      </p:sp>
      <p:pic>
        <p:nvPicPr>
          <p:cNvPr id="7" name="Picture 2" descr="C:\Users\goldinl.CTU\AppData\Local\Microsoft\Windows\Temporary Internet Files\Content.Outlook\OQUTX7GM\CHRC logo_HEARTicon (2).jpg"/>
          <p:cNvPicPr>
            <a:picLocks noChangeAspect="1" noChangeArrowheads="1"/>
          </p:cNvPicPr>
          <p:nvPr/>
        </p:nvPicPr>
        <p:blipFill>
          <a:blip r:embed="rId2" cstate="print">
            <a:clrChange>
              <a:clrFrom>
                <a:srgbClr val="FFFDFC"/>
              </a:clrFrom>
              <a:clrTo>
                <a:srgbClr val="FFFDFC">
                  <a:alpha val="0"/>
                </a:srgbClr>
              </a:clrTo>
            </a:clrChange>
            <a:grayscl/>
            <a:extLst>
              <a:ext uri="{28A0092B-C50C-407E-A947-70E740481C1C}">
                <a14:useLocalDpi xmlns:a14="http://schemas.microsoft.com/office/drawing/2010/main" val="0"/>
              </a:ext>
            </a:extLst>
          </a:blip>
          <a:srcRect/>
          <a:stretch>
            <a:fillRect/>
          </a:stretch>
        </p:blipFill>
        <p:spPr bwMode="auto">
          <a:xfrm>
            <a:off x="8784402" y="6551221"/>
            <a:ext cx="282167" cy="29326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0" y="1219200"/>
            <a:ext cx="91440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514599" y="297359"/>
            <a:ext cx="6551969" cy="769441"/>
          </a:xfrm>
          <a:prstGeom prst="rect">
            <a:avLst/>
          </a:prstGeom>
        </p:spPr>
        <p:txBody>
          <a:bodyPr wrap="square">
            <a:spAutoFit/>
          </a:bodyPr>
          <a:lstStyle/>
          <a:p>
            <a:pPr algn="r"/>
            <a:r>
              <a:rPr lang="en-US" sz="4400" b="1" dirty="0" smtClean="0">
                <a:solidFill>
                  <a:schemeClr val="tx1">
                    <a:lumMod val="65000"/>
                    <a:lumOff val="35000"/>
                  </a:schemeClr>
                </a:solidFill>
                <a:latin typeface="Arial Narrow" panose="020B0606020202030204" pitchFamily="34" charset="0"/>
              </a:rPr>
              <a:t>Executive Summary</a:t>
            </a:r>
            <a:endParaRPr lang="en-CA" sz="4400" dirty="0">
              <a:solidFill>
                <a:schemeClr val="tx1">
                  <a:lumMod val="65000"/>
                  <a:lumOff val="35000"/>
                </a:schemeClr>
              </a:solidFill>
              <a:latin typeface="Arial Narrow" panose="020B060602020203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 y="0"/>
            <a:ext cx="2745740" cy="783635"/>
          </a:xfrm>
          <a:prstGeom prst="rect">
            <a:avLst/>
          </a:prstGeom>
        </p:spPr>
      </p:pic>
      <p:graphicFrame>
        <p:nvGraphicFramePr>
          <p:cNvPr id="5" name="Content Placeholder 4"/>
          <p:cNvGraphicFramePr>
            <a:graphicFrameLocks noGrp="1"/>
          </p:cNvGraphicFramePr>
          <p:nvPr>
            <p:ph idx="1"/>
            <p:extLst>
              <p:ext uri="{D42A27DB-BD31-4B8C-83A1-F6EECF244321}">
                <p14:modId xmlns:p14="http://schemas.microsoft.com/office/powerpoint/2010/main" val="757041567"/>
              </p:ext>
            </p:extLst>
          </p:nvPr>
        </p:nvGraphicFramePr>
        <p:xfrm>
          <a:off x="193039" y="1219200"/>
          <a:ext cx="8773085" cy="53320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Rectangle 10"/>
          <p:cNvSpPr/>
          <p:nvPr/>
        </p:nvSpPr>
        <p:spPr>
          <a:xfrm>
            <a:off x="-1" y="6629400"/>
            <a:ext cx="8726037" cy="261610"/>
          </a:xfrm>
          <a:prstGeom prst="rect">
            <a:avLst/>
          </a:prstGeom>
        </p:spPr>
        <p:txBody>
          <a:bodyPr wrap="square" anchor="t">
            <a:spAutoFit/>
          </a:bodyPr>
          <a:lstStyle/>
          <a:p>
            <a:pPr lvl="1"/>
            <a:r>
              <a:rPr lang="en-US" sz="1100" dirty="0">
                <a:latin typeface="Arial Narrow" panose="020B0606020202030204" pitchFamily="34" charset="0"/>
              </a:rPr>
              <a:t>For Internal Use Only. Not for use in Product Detailing. Company Confidential. Copyright </a:t>
            </a:r>
            <a:r>
              <a:rPr lang="en-US" sz="1100" dirty="0" err="1">
                <a:latin typeface="Arial Narrow" panose="020B0606020202030204" pitchFamily="34" charset="0"/>
              </a:rPr>
              <a:t>Boehringer</a:t>
            </a:r>
            <a:r>
              <a:rPr lang="en-US" sz="1100" dirty="0">
                <a:latin typeface="Arial Narrow" panose="020B0606020202030204" pitchFamily="34" charset="0"/>
              </a:rPr>
              <a:t> </a:t>
            </a:r>
            <a:r>
              <a:rPr lang="en-US" sz="1100" dirty="0" err="1">
                <a:latin typeface="Arial Narrow" panose="020B0606020202030204" pitchFamily="34" charset="0"/>
              </a:rPr>
              <a:t>Ingelheim</a:t>
            </a:r>
            <a:r>
              <a:rPr lang="en-US" sz="1100" dirty="0">
                <a:latin typeface="Arial Narrow" panose="020B0606020202030204" pitchFamily="34" charset="0"/>
              </a:rPr>
              <a:t> and Eli Lilly Canada.</a:t>
            </a:r>
            <a:endParaRPr lang="en-US" sz="1200" dirty="0">
              <a:latin typeface="Arial Narrow" panose="020B0606020202030204" pitchFamily="34" charset="0"/>
            </a:endParaRPr>
          </a:p>
        </p:txBody>
      </p:sp>
    </p:spTree>
    <p:extLst>
      <p:ext uri="{BB962C8B-B14F-4D97-AF65-F5344CB8AC3E}">
        <p14:creationId xmlns:p14="http://schemas.microsoft.com/office/powerpoint/2010/main" val="1434886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650726"/>
            <a:ext cx="8726037" cy="193761"/>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CA">
              <a:solidFill>
                <a:prstClr val="black"/>
              </a:solidFill>
            </a:endParaRPr>
          </a:p>
        </p:txBody>
      </p:sp>
      <p:pic>
        <p:nvPicPr>
          <p:cNvPr id="7" name="Picture 2" descr="C:\Users\goldinl.CTU\AppData\Local\Microsoft\Windows\Temporary Internet Files\Content.Outlook\OQUTX7GM\CHRC logo_HEARTicon (2).jpg"/>
          <p:cNvPicPr>
            <a:picLocks noChangeAspect="1" noChangeArrowheads="1"/>
          </p:cNvPicPr>
          <p:nvPr/>
        </p:nvPicPr>
        <p:blipFill>
          <a:blip r:embed="rId2" cstate="print">
            <a:clrChange>
              <a:clrFrom>
                <a:srgbClr val="FFFDFC"/>
              </a:clrFrom>
              <a:clrTo>
                <a:srgbClr val="FFFDFC">
                  <a:alpha val="0"/>
                </a:srgbClr>
              </a:clrTo>
            </a:clrChange>
            <a:grayscl/>
            <a:extLst>
              <a:ext uri="{28A0092B-C50C-407E-A947-70E740481C1C}">
                <a14:useLocalDpi xmlns:a14="http://schemas.microsoft.com/office/drawing/2010/main" val="0"/>
              </a:ext>
            </a:extLst>
          </a:blip>
          <a:srcRect/>
          <a:stretch>
            <a:fillRect/>
          </a:stretch>
        </p:blipFill>
        <p:spPr bwMode="auto">
          <a:xfrm>
            <a:off x="8784402" y="6551221"/>
            <a:ext cx="282167" cy="29326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0" y="1219200"/>
            <a:ext cx="91440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514599" y="297359"/>
            <a:ext cx="6551969" cy="769441"/>
          </a:xfrm>
          <a:prstGeom prst="rect">
            <a:avLst/>
          </a:prstGeom>
        </p:spPr>
        <p:txBody>
          <a:bodyPr wrap="square">
            <a:spAutoFit/>
          </a:bodyPr>
          <a:lstStyle/>
          <a:p>
            <a:pPr algn="r"/>
            <a:r>
              <a:rPr lang="en-US" sz="4400" b="1" dirty="0" smtClean="0">
                <a:solidFill>
                  <a:schemeClr val="tx1">
                    <a:lumMod val="65000"/>
                    <a:lumOff val="35000"/>
                  </a:schemeClr>
                </a:solidFill>
                <a:latin typeface="Arial Narrow" panose="020B0606020202030204" pitchFamily="34" charset="0"/>
              </a:rPr>
              <a:t>VISTA DM</a:t>
            </a:r>
            <a:endParaRPr lang="en-CA" sz="4400" dirty="0">
              <a:solidFill>
                <a:schemeClr val="tx1">
                  <a:lumMod val="65000"/>
                  <a:lumOff val="35000"/>
                </a:schemeClr>
              </a:solidFill>
              <a:latin typeface="Arial Narrow" panose="020B060602020203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 y="0"/>
            <a:ext cx="2745740" cy="783635"/>
          </a:xfrm>
          <a:prstGeom prst="rect">
            <a:avLst/>
          </a:prstGeom>
        </p:spPr>
      </p:pic>
      <p:sp>
        <p:nvSpPr>
          <p:cNvPr id="3" name="Content Placeholder 2"/>
          <p:cNvSpPr>
            <a:spLocks noGrp="1"/>
          </p:cNvSpPr>
          <p:nvPr>
            <p:ph idx="1"/>
          </p:nvPr>
        </p:nvSpPr>
        <p:spPr/>
        <p:txBody>
          <a:bodyPr>
            <a:normAutofit/>
          </a:bodyPr>
          <a:lstStyle/>
          <a:p>
            <a:r>
              <a:rPr lang="en-US" b="1" dirty="0" smtClean="0">
                <a:solidFill>
                  <a:srgbClr val="BB054A"/>
                </a:solidFill>
                <a:latin typeface="Arial Narrow" panose="020B0606020202030204" pitchFamily="34" charset="0"/>
              </a:rPr>
              <a:t>VISTA DM</a:t>
            </a:r>
          </a:p>
          <a:p>
            <a:pPr lvl="1"/>
            <a:r>
              <a:rPr lang="en-US" dirty="0" err="1" smtClean="0">
                <a:latin typeface="Arial Narrow" panose="020B0606020202030204" pitchFamily="34" charset="0"/>
              </a:rPr>
              <a:t>e</a:t>
            </a:r>
            <a:r>
              <a:rPr lang="en-US" dirty="0" err="1" smtClean="0">
                <a:solidFill>
                  <a:srgbClr val="BB054A"/>
                </a:solidFill>
                <a:latin typeface="Arial Narrow" panose="020B0606020202030204" pitchFamily="34" charset="0"/>
              </a:rPr>
              <a:t>VI</a:t>
            </a:r>
            <a:r>
              <a:rPr lang="en-US" dirty="0" err="1" smtClean="0">
                <a:latin typeface="Arial Narrow" panose="020B0606020202030204" pitchFamily="34" charset="0"/>
              </a:rPr>
              <a:t>dence</a:t>
            </a:r>
            <a:r>
              <a:rPr lang="en-US" dirty="0" smtClean="0">
                <a:latin typeface="Arial Narrow" panose="020B0606020202030204" pitchFamily="34" charset="0"/>
              </a:rPr>
              <a:t> </a:t>
            </a:r>
            <a:r>
              <a:rPr lang="en-US" dirty="0" err="1" smtClean="0">
                <a:latin typeface="Arial Narrow" panose="020B0606020202030204" pitchFamily="34" charset="0"/>
              </a:rPr>
              <a:t>ba</a:t>
            </a:r>
            <a:r>
              <a:rPr lang="en-US" dirty="0" err="1" smtClean="0">
                <a:solidFill>
                  <a:srgbClr val="BB054A"/>
                </a:solidFill>
                <a:latin typeface="Arial Narrow" panose="020B0606020202030204" pitchFamily="34" charset="0"/>
              </a:rPr>
              <a:t>S</a:t>
            </a:r>
            <a:r>
              <a:rPr lang="en-US" dirty="0" err="1" smtClean="0">
                <a:latin typeface="Arial Narrow" panose="020B0606020202030204" pitchFamily="34" charset="0"/>
              </a:rPr>
              <a:t>ed</a:t>
            </a:r>
            <a:r>
              <a:rPr lang="en-US" dirty="0" smtClean="0">
                <a:latin typeface="Arial Narrow" panose="020B0606020202030204" pitchFamily="34" charset="0"/>
              </a:rPr>
              <a:t> </a:t>
            </a:r>
            <a:r>
              <a:rPr lang="en-US" dirty="0" err="1" smtClean="0">
                <a:latin typeface="Arial Narrow" panose="020B0606020202030204" pitchFamily="34" charset="0"/>
              </a:rPr>
              <a:t>prac</a:t>
            </a:r>
            <a:r>
              <a:rPr lang="en-US" dirty="0" err="1" smtClean="0">
                <a:solidFill>
                  <a:srgbClr val="BB054A"/>
                </a:solidFill>
                <a:latin typeface="Arial Narrow" panose="020B0606020202030204" pitchFamily="34" charset="0"/>
              </a:rPr>
              <a:t>T</a:t>
            </a:r>
            <a:r>
              <a:rPr lang="en-US" dirty="0" err="1" smtClean="0">
                <a:latin typeface="Arial Narrow" panose="020B0606020202030204" pitchFamily="34" charset="0"/>
              </a:rPr>
              <a:t>ice</a:t>
            </a:r>
            <a:r>
              <a:rPr lang="en-US" dirty="0" smtClean="0">
                <a:latin typeface="Arial Narrow" panose="020B0606020202030204" pitchFamily="34" charset="0"/>
              </a:rPr>
              <a:t> </a:t>
            </a:r>
            <a:r>
              <a:rPr lang="en-US" dirty="0" err="1" smtClean="0">
                <a:latin typeface="Arial Narrow" panose="020B0606020202030204" pitchFamily="34" charset="0"/>
              </a:rPr>
              <a:t>progr</a:t>
            </a:r>
            <a:r>
              <a:rPr lang="en-US" dirty="0" err="1" smtClean="0">
                <a:solidFill>
                  <a:srgbClr val="BB054A"/>
                </a:solidFill>
                <a:latin typeface="Arial Narrow" panose="020B0606020202030204" pitchFamily="34" charset="0"/>
              </a:rPr>
              <a:t>A</a:t>
            </a:r>
            <a:r>
              <a:rPr lang="en-US" dirty="0" err="1" smtClean="0">
                <a:latin typeface="Arial Narrow" panose="020B0606020202030204" pitchFamily="34" charset="0"/>
              </a:rPr>
              <a:t>m</a:t>
            </a:r>
            <a:r>
              <a:rPr lang="en-US" dirty="0" smtClean="0">
                <a:latin typeface="Arial Narrow" panose="020B0606020202030204" pitchFamily="34" charset="0"/>
              </a:rPr>
              <a:t> in </a:t>
            </a:r>
            <a:r>
              <a:rPr lang="en-US" dirty="0" smtClean="0">
                <a:solidFill>
                  <a:srgbClr val="BB054A"/>
                </a:solidFill>
                <a:latin typeface="Arial Narrow" panose="020B0606020202030204" pitchFamily="34" charset="0"/>
              </a:rPr>
              <a:t>D</a:t>
            </a:r>
            <a:r>
              <a:rPr lang="en-US" dirty="0" smtClean="0">
                <a:latin typeface="Arial Narrow" panose="020B0606020202030204" pitchFamily="34" charset="0"/>
              </a:rPr>
              <a:t>iabetes </a:t>
            </a:r>
            <a:r>
              <a:rPr lang="en-US" dirty="0" smtClean="0">
                <a:solidFill>
                  <a:srgbClr val="BB054A"/>
                </a:solidFill>
                <a:latin typeface="Arial Narrow" panose="020B0606020202030204" pitchFamily="34" charset="0"/>
              </a:rPr>
              <a:t>M</a:t>
            </a:r>
            <a:r>
              <a:rPr lang="en-US" dirty="0" smtClean="0">
                <a:latin typeface="Arial Narrow" panose="020B0606020202030204" pitchFamily="34" charset="0"/>
              </a:rPr>
              <a:t>ellitus</a:t>
            </a:r>
          </a:p>
          <a:p>
            <a:pPr lvl="1"/>
            <a:r>
              <a:rPr lang="en-US" dirty="0" smtClean="0">
                <a:latin typeface="Arial Narrow" panose="020B0606020202030204" pitchFamily="34" charset="0"/>
              </a:rPr>
              <a:t>vista (noun): a far reaching mental view</a:t>
            </a:r>
          </a:p>
          <a:p>
            <a:pPr lvl="1"/>
            <a:r>
              <a:rPr lang="en-US" dirty="0" smtClean="0">
                <a:latin typeface="Arial Narrow" panose="020B0606020202030204" pitchFamily="34" charset="0"/>
              </a:rPr>
              <a:t>Goals:</a:t>
            </a:r>
          </a:p>
          <a:p>
            <a:pPr lvl="2"/>
            <a:r>
              <a:rPr lang="en-GB" dirty="0" smtClean="0">
                <a:latin typeface="Arial Narrow" panose="020B0606020202030204" pitchFamily="34" charset="0"/>
              </a:rPr>
              <a:t>Identify barriers</a:t>
            </a:r>
            <a:endParaRPr lang="en-US" sz="2400" dirty="0">
              <a:latin typeface="Arial Narrow" panose="020B0606020202030204" pitchFamily="34" charset="0"/>
            </a:endParaRPr>
          </a:p>
          <a:p>
            <a:pPr lvl="2"/>
            <a:r>
              <a:rPr lang="en-GB" dirty="0">
                <a:latin typeface="Arial Narrow" panose="020B0606020202030204" pitchFamily="34" charset="0"/>
              </a:rPr>
              <a:t>Provide evidence-based interventions </a:t>
            </a:r>
            <a:r>
              <a:rPr lang="en-US" dirty="0" smtClean="0">
                <a:latin typeface="Arial Narrow" panose="020B0606020202030204" pitchFamily="34" charset="0"/>
              </a:rPr>
              <a:t>to address barriers</a:t>
            </a:r>
            <a:endParaRPr lang="en-US" sz="2000" dirty="0">
              <a:latin typeface="Arial Narrow" panose="020B0606020202030204" pitchFamily="34" charset="0"/>
            </a:endParaRPr>
          </a:p>
          <a:p>
            <a:pPr lvl="2"/>
            <a:r>
              <a:rPr lang="en-GB" dirty="0">
                <a:latin typeface="Arial Narrow" panose="020B0606020202030204" pitchFamily="34" charset="0"/>
              </a:rPr>
              <a:t>Enable physicians in developing effective treatment plans for patients with diabetes </a:t>
            </a:r>
            <a:endParaRPr lang="en-GB" dirty="0" smtClean="0">
              <a:latin typeface="Arial Narrow" panose="020B0606020202030204" pitchFamily="34" charset="0"/>
            </a:endParaRPr>
          </a:p>
          <a:p>
            <a:pPr lvl="2"/>
            <a:r>
              <a:rPr lang="de-DE" dirty="0" smtClean="0">
                <a:latin typeface="Arial Narrow" panose="020B0606020202030204" pitchFamily="34" charset="0"/>
              </a:rPr>
              <a:t>Measure </a:t>
            </a:r>
            <a:r>
              <a:rPr lang="de-DE" dirty="0">
                <a:latin typeface="Arial Narrow" panose="020B0606020202030204" pitchFamily="34" charset="0"/>
              </a:rPr>
              <a:t>change and achievement of </a:t>
            </a:r>
            <a:r>
              <a:rPr lang="de-DE" dirty="0" smtClean="0">
                <a:latin typeface="Arial Narrow" panose="020B0606020202030204" pitchFamily="34" charset="0"/>
              </a:rPr>
              <a:t>goals</a:t>
            </a:r>
            <a:endParaRPr lang="en-US" dirty="0">
              <a:latin typeface="Arial Narrow" panose="020B0606020202030204" pitchFamily="34" charset="0"/>
            </a:endParaRPr>
          </a:p>
        </p:txBody>
      </p:sp>
      <p:sp>
        <p:nvSpPr>
          <p:cNvPr id="8" name="Rectangle 7"/>
          <p:cNvSpPr/>
          <p:nvPr/>
        </p:nvSpPr>
        <p:spPr>
          <a:xfrm>
            <a:off x="-1" y="6629400"/>
            <a:ext cx="8726037" cy="261610"/>
          </a:xfrm>
          <a:prstGeom prst="rect">
            <a:avLst/>
          </a:prstGeom>
        </p:spPr>
        <p:txBody>
          <a:bodyPr wrap="square" anchor="t">
            <a:spAutoFit/>
          </a:bodyPr>
          <a:lstStyle/>
          <a:p>
            <a:pPr lvl="1"/>
            <a:r>
              <a:rPr lang="en-US" sz="1100" dirty="0">
                <a:latin typeface="Arial Narrow" panose="020B0606020202030204" pitchFamily="34" charset="0"/>
              </a:rPr>
              <a:t>For Internal Use Only. Not for use in Product Detailing. Company Confidential. Copyright </a:t>
            </a:r>
            <a:r>
              <a:rPr lang="en-US" sz="1100" dirty="0" err="1">
                <a:latin typeface="Arial Narrow" panose="020B0606020202030204" pitchFamily="34" charset="0"/>
              </a:rPr>
              <a:t>Boehringer</a:t>
            </a:r>
            <a:r>
              <a:rPr lang="en-US" sz="1100" dirty="0">
                <a:latin typeface="Arial Narrow" panose="020B0606020202030204" pitchFamily="34" charset="0"/>
              </a:rPr>
              <a:t> </a:t>
            </a:r>
            <a:r>
              <a:rPr lang="en-US" sz="1100" dirty="0" err="1">
                <a:latin typeface="Arial Narrow" panose="020B0606020202030204" pitchFamily="34" charset="0"/>
              </a:rPr>
              <a:t>Ingelheim</a:t>
            </a:r>
            <a:r>
              <a:rPr lang="en-US" sz="1100" dirty="0">
                <a:latin typeface="Arial Narrow" panose="020B0606020202030204" pitchFamily="34" charset="0"/>
              </a:rPr>
              <a:t> and Eli Lilly Canada.</a:t>
            </a:r>
            <a:endParaRPr lang="en-US" sz="1200" dirty="0">
              <a:latin typeface="Arial Narrow" panose="020B0606020202030204" pitchFamily="34" charset="0"/>
            </a:endParaRPr>
          </a:p>
        </p:txBody>
      </p:sp>
    </p:spTree>
    <p:extLst>
      <p:ext uri="{BB962C8B-B14F-4D97-AF65-F5344CB8AC3E}">
        <p14:creationId xmlns:p14="http://schemas.microsoft.com/office/powerpoint/2010/main" val="2604246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650726"/>
            <a:ext cx="8726037" cy="193761"/>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CA">
              <a:solidFill>
                <a:prstClr val="black"/>
              </a:solidFill>
            </a:endParaRPr>
          </a:p>
        </p:txBody>
      </p:sp>
      <p:pic>
        <p:nvPicPr>
          <p:cNvPr id="7" name="Picture 2" descr="C:\Users\goldinl.CTU\AppData\Local\Microsoft\Windows\Temporary Internet Files\Content.Outlook\OQUTX7GM\CHRC logo_HEARTicon (2).jpg"/>
          <p:cNvPicPr>
            <a:picLocks noChangeAspect="1" noChangeArrowheads="1"/>
          </p:cNvPicPr>
          <p:nvPr/>
        </p:nvPicPr>
        <p:blipFill>
          <a:blip r:embed="rId2" cstate="print">
            <a:clrChange>
              <a:clrFrom>
                <a:srgbClr val="FFFDFC"/>
              </a:clrFrom>
              <a:clrTo>
                <a:srgbClr val="FFFDFC">
                  <a:alpha val="0"/>
                </a:srgbClr>
              </a:clrTo>
            </a:clrChange>
            <a:grayscl/>
            <a:extLst>
              <a:ext uri="{28A0092B-C50C-407E-A947-70E740481C1C}">
                <a14:useLocalDpi xmlns:a14="http://schemas.microsoft.com/office/drawing/2010/main" val="0"/>
              </a:ext>
            </a:extLst>
          </a:blip>
          <a:srcRect/>
          <a:stretch>
            <a:fillRect/>
          </a:stretch>
        </p:blipFill>
        <p:spPr bwMode="auto">
          <a:xfrm>
            <a:off x="8784402" y="6551221"/>
            <a:ext cx="282167" cy="29326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0" y="1219200"/>
            <a:ext cx="91440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514599" y="297359"/>
            <a:ext cx="6551969" cy="769441"/>
          </a:xfrm>
          <a:prstGeom prst="rect">
            <a:avLst/>
          </a:prstGeom>
        </p:spPr>
        <p:txBody>
          <a:bodyPr wrap="square">
            <a:spAutoFit/>
          </a:bodyPr>
          <a:lstStyle/>
          <a:p>
            <a:pPr algn="r"/>
            <a:r>
              <a:rPr lang="en-US" sz="4400" b="1" dirty="0" smtClean="0">
                <a:solidFill>
                  <a:schemeClr val="tx1">
                    <a:lumMod val="65000"/>
                    <a:lumOff val="35000"/>
                  </a:schemeClr>
                </a:solidFill>
                <a:latin typeface="Arial Narrow" panose="020B0606020202030204" pitchFamily="34" charset="0"/>
              </a:rPr>
              <a:t>Medical Practice Activities</a:t>
            </a:r>
            <a:endParaRPr lang="en-CA" sz="4400" dirty="0">
              <a:solidFill>
                <a:schemeClr val="tx1">
                  <a:lumMod val="65000"/>
                  <a:lumOff val="35000"/>
                </a:schemeClr>
              </a:solidFill>
              <a:latin typeface="Arial Narrow" panose="020B060602020203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 y="0"/>
            <a:ext cx="2745740" cy="783635"/>
          </a:xfrm>
          <a:prstGeom prst="rect">
            <a:avLst/>
          </a:prstGeom>
        </p:spPr>
      </p:pic>
      <p:sp>
        <p:nvSpPr>
          <p:cNvPr id="3" name="Content Placeholder 2"/>
          <p:cNvSpPr>
            <a:spLocks noGrp="1"/>
          </p:cNvSpPr>
          <p:nvPr>
            <p:ph idx="1"/>
          </p:nvPr>
        </p:nvSpPr>
        <p:spPr/>
        <p:txBody>
          <a:bodyPr>
            <a:normAutofit/>
          </a:bodyPr>
          <a:lstStyle/>
          <a:p>
            <a:r>
              <a:rPr lang="en-US" b="1" dirty="0" smtClean="0">
                <a:solidFill>
                  <a:srgbClr val="BB054A"/>
                </a:solidFill>
                <a:latin typeface="Arial Narrow" panose="020B0606020202030204" pitchFamily="34" charset="0"/>
              </a:rPr>
              <a:t>Medical Practice Activities</a:t>
            </a:r>
          </a:p>
          <a:p>
            <a:pPr lvl="1"/>
            <a:r>
              <a:rPr lang="en-US" dirty="0">
                <a:latin typeface="Arial Narrow" panose="020B0606020202030204" pitchFamily="34" charset="0"/>
              </a:rPr>
              <a:t>A</a:t>
            </a:r>
            <a:r>
              <a:rPr lang="en-US" dirty="0" smtClean="0">
                <a:latin typeface="Arial Narrow" panose="020B0606020202030204" pitchFamily="34" charset="0"/>
              </a:rPr>
              <a:t> </a:t>
            </a:r>
            <a:r>
              <a:rPr lang="en-US" dirty="0">
                <a:latin typeface="Arial Narrow" panose="020B0606020202030204" pitchFamily="34" charset="0"/>
              </a:rPr>
              <a:t>program that enhances the optimal use of Prescription Medicines and aims to improve medical </a:t>
            </a:r>
            <a:r>
              <a:rPr lang="en-US" dirty="0" smtClean="0">
                <a:latin typeface="Arial Narrow" panose="020B0606020202030204" pitchFamily="34" charset="0"/>
              </a:rPr>
              <a:t>practice</a:t>
            </a:r>
          </a:p>
          <a:p>
            <a:pPr lvl="1"/>
            <a:r>
              <a:rPr lang="en-US" dirty="0" smtClean="0">
                <a:latin typeface="Arial Narrow" panose="020B0606020202030204" pitchFamily="34" charset="0"/>
              </a:rPr>
              <a:t>Section 12.3 </a:t>
            </a:r>
            <a:r>
              <a:rPr lang="en-US" dirty="0" err="1" smtClean="0">
                <a:latin typeface="Arial Narrow" panose="020B0606020202030204" pitchFamily="34" charset="0"/>
              </a:rPr>
              <a:t>Rx&amp;D</a:t>
            </a:r>
            <a:r>
              <a:rPr lang="en-US" dirty="0" smtClean="0">
                <a:latin typeface="Arial Narrow" panose="020B0606020202030204" pitchFamily="34" charset="0"/>
              </a:rPr>
              <a:t> Code of Ethical Practices</a:t>
            </a:r>
          </a:p>
        </p:txBody>
      </p:sp>
      <p:pic>
        <p:nvPicPr>
          <p:cNvPr id="1026" name="Picture 2" descr="http://www.hpicanada.ca/wp-content/uploads/2014/09/RXDBVCW.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36240" y="3915229"/>
            <a:ext cx="3266440" cy="23331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Rectangle 10"/>
          <p:cNvSpPr/>
          <p:nvPr/>
        </p:nvSpPr>
        <p:spPr>
          <a:xfrm>
            <a:off x="-1" y="6629400"/>
            <a:ext cx="8726037" cy="261610"/>
          </a:xfrm>
          <a:prstGeom prst="rect">
            <a:avLst/>
          </a:prstGeom>
        </p:spPr>
        <p:txBody>
          <a:bodyPr wrap="square" anchor="t">
            <a:spAutoFit/>
          </a:bodyPr>
          <a:lstStyle/>
          <a:p>
            <a:pPr lvl="1"/>
            <a:r>
              <a:rPr lang="en-US" sz="1100" dirty="0">
                <a:latin typeface="Arial Narrow" panose="020B0606020202030204" pitchFamily="34" charset="0"/>
              </a:rPr>
              <a:t>For Internal Use Only. Not for use in Product Detailing. Company Confidential. Copyright </a:t>
            </a:r>
            <a:r>
              <a:rPr lang="en-US" sz="1100" dirty="0" err="1">
                <a:latin typeface="Arial Narrow" panose="020B0606020202030204" pitchFamily="34" charset="0"/>
              </a:rPr>
              <a:t>Boehringer</a:t>
            </a:r>
            <a:r>
              <a:rPr lang="en-US" sz="1100" dirty="0">
                <a:latin typeface="Arial Narrow" panose="020B0606020202030204" pitchFamily="34" charset="0"/>
              </a:rPr>
              <a:t> </a:t>
            </a:r>
            <a:r>
              <a:rPr lang="en-US" sz="1100" dirty="0" err="1">
                <a:latin typeface="Arial Narrow" panose="020B0606020202030204" pitchFamily="34" charset="0"/>
              </a:rPr>
              <a:t>Ingelheim</a:t>
            </a:r>
            <a:r>
              <a:rPr lang="en-US" sz="1100" dirty="0">
                <a:latin typeface="Arial Narrow" panose="020B0606020202030204" pitchFamily="34" charset="0"/>
              </a:rPr>
              <a:t> and Eli Lilly Canada.</a:t>
            </a:r>
            <a:endParaRPr lang="en-US" sz="1200" dirty="0">
              <a:latin typeface="Arial Narrow" panose="020B0606020202030204" pitchFamily="34" charset="0"/>
            </a:endParaRPr>
          </a:p>
        </p:txBody>
      </p:sp>
    </p:spTree>
    <p:extLst>
      <p:ext uri="{BB962C8B-B14F-4D97-AF65-F5344CB8AC3E}">
        <p14:creationId xmlns:p14="http://schemas.microsoft.com/office/powerpoint/2010/main" val="3681037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650726"/>
            <a:ext cx="8726037" cy="193761"/>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CA">
              <a:solidFill>
                <a:prstClr val="black"/>
              </a:solidFill>
            </a:endParaRPr>
          </a:p>
        </p:txBody>
      </p:sp>
      <p:pic>
        <p:nvPicPr>
          <p:cNvPr id="7" name="Picture 2" descr="C:\Users\goldinl.CTU\AppData\Local\Microsoft\Windows\Temporary Internet Files\Content.Outlook\OQUTX7GM\CHRC logo_HEARTicon (2).jpg"/>
          <p:cNvPicPr>
            <a:picLocks noChangeAspect="1" noChangeArrowheads="1"/>
          </p:cNvPicPr>
          <p:nvPr/>
        </p:nvPicPr>
        <p:blipFill>
          <a:blip r:embed="rId2" cstate="print">
            <a:clrChange>
              <a:clrFrom>
                <a:srgbClr val="FFFDFC"/>
              </a:clrFrom>
              <a:clrTo>
                <a:srgbClr val="FFFDFC">
                  <a:alpha val="0"/>
                </a:srgbClr>
              </a:clrTo>
            </a:clrChange>
            <a:grayscl/>
            <a:extLst>
              <a:ext uri="{28A0092B-C50C-407E-A947-70E740481C1C}">
                <a14:useLocalDpi xmlns:a14="http://schemas.microsoft.com/office/drawing/2010/main" val="0"/>
              </a:ext>
            </a:extLst>
          </a:blip>
          <a:srcRect/>
          <a:stretch>
            <a:fillRect/>
          </a:stretch>
        </p:blipFill>
        <p:spPr bwMode="auto">
          <a:xfrm>
            <a:off x="8784402" y="6551221"/>
            <a:ext cx="282167" cy="29326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0" y="1219200"/>
            <a:ext cx="91440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514599" y="297359"/>
            <a:ext cx="6551969" cy="769441"/>
          </a:xfrm>
          <a:prstGeom prst="rect">
            <a:avLst/>
          </a:prstGeom>
        </p:spPr>
        <p:txBody>
          <a:bodyPr wrap="square">
            <a:spAutoFit/>
          </a:bodyPr>
          <a:lstStyle/>
          <a:p>
            <a:pPr algn="r"/>
            <a:r>
              <a:rPr lang="en-US" sz="4400" b="1" dirty="0" smtClean="0">
                <a:solidFill>
                  <a:schemeClr val="tx1">
                    <a:lumMod val="65000"/>
                    <a:lumOff val="35000"/>
                  </a:schemeClr>
                </a:solidFill>
                <a:latin typeface="Arial Narrow" panose="020B0606020202030204" pitchFamily="34" charset="0"/>
              </a:rPr>
              <a:t>Planning Committee</a:t>
            </a:r>
            <a:endParaRPr lang="en-CA" sz="4400" dirty="0">
              <a:solidFill>
                <a:schemeClr val="tx1">
                  <a:lumMod val="65000"/>
                  <a:lumOff val="35000"/>
                </a:schemeClr>
              </a:solidFill>
              <a:latin typeface="Arial Narrow" panose="020B060602020203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 y="0"/>
            <a:ext cx="2745740" cy="783635"/>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4063918770"/>
              </p:ext>
            </p:extLst>
          </p:nvPr>
        </p:nvGraphicFramePr>
        <p:xfrm>
          <a:off x="304799" y="1447800"/>
          <a:ext cx="8620685" cy="4937760"/>
        </p:xfrm>
        <a:graphic>
          <a:graphicData uri="http://schemas.openxmlformats.org/drawingml/2006/table">
            <a:tbl>
              <a:tblPr firstRow="1" firstCol="1" bandRow="1">
                <a:tableStyleId>{21E4AEA4-8DFA-4A89-87EB-49C32662AFE0}</a:tableStyleId>
              </a:tblPr>
              <a:tblGrid>
                <a:gridCol w="2872939"/>
                <a:gridCol w="2873873"/>
                <a:gridCol w="2873873"/>
              </a:tblGrid>
              <a:tr h="262467">
                <a:tc>
                  <a:txBody>
                    <a:bodyPr/>
                    <a:lstStyle/>
                    <a:p>
                      <a:pPr algn="ctr">
                        <a:spcAft>
                          <a:spcPts val="0"/>
                        </a:spcAft>
                      </a:pPr>
                      <a:r>
                        <a:rPr lang="en-GB" sz="1800" dirty="0" smtClean="0">
                          <a:effectLst/>
                        </a:rPr>
                        <a:t>NAME</a:t>
                      </a:r>
                      <a:endParaRPr lang="en-US" sz="1200" dirty="0">
                        <a:solidFill>
                          <a:srgbClr val="943634"/>
                        </a:solidFill>
                        <a:effectLst/>
                        <a:latin typeface="Times New Roman"/>
                        <a:ea typeface="Times New Roman"/>
                      </a:endParaRPr>
                    </a:p>
                  </a:txBody>
                  <a:tcPr marL="68580" marR="68580" marT="0" marB="0" anchor="ctr">
                    <a:solidFill>
                      <a:srgbClr val="BB054A"/>
                    </a:solidFill>
                  </a:tcPr>
                </a:tc>
                <a:tc>
                  <a:txBody>
                    <a:bodyPr/>
                    <a:lstStyle/>
                    <a:p>
                      <a:pPr algn="ctr">
                        <a:spcAft>
                          <a:spcPts val="0"/>
                        </a:spcAft>
                      </a:pPr>
                      <a:r>
                        <a:rPr lang="en-GB" sz="1800" dirty="0" smtClean="0">
                          <a:effectLst/>
                        </a:rPr>
                        <a:t>CITY</a:t>
                      </a:r>
                      <a:endParaRPr lang="en-US" sz="1200" dirty="0">
                        <a:solidFill>
                          <a:srgbClr val="943634"/>
                        </a:solidFill>
                        <a:effectLst/>
                        <a:latin typeface="Times New Roman"/>
                        <a:ea typeface="Times New Roman"/>
                      </a:endParaRPr>
                    </a:p>
                  </a:txBody>
                  <a:tcPr marL="68580" marR="68580" marT="0" marB="0" anchor="ctr">
                    <a:solidFill>
                      <a:srgbClr val="BB054A"/>
                    </a:solidFill>
                  </a:tcPr>
                </a:tc>
                <a:tc>
                  <a:txBody>
                    <a:bodyPr/>
                    <a:lstStyle/>
                    <a:p>
                      <a:pPr algn="ctr">
                        <a:spcAft>
                          <a:spcPts val="0"/>
                        </a:spcAft>
                      </a:pPr>
                      <a:r>
                        <a:rPr lang="en-GB" sz="1800" dirty="0" smtClean="0">
                          <a:effectLst/>
                        </a:rPr>
                        <a:t>SPECIALTY</a:t>
                      </a:r>
                      <a:endParaRPr lang="en-US" sz="1200" dirty="0">
                        <a:solidFill>
                          <a:srgbClr val="943634"/>
                        </a:solidFill>
                        <a:effectLst/>
                        <a:latin typeface="Times New Roman"/>
                        <a:ea typeface="Times New Roman"/>
                      </a:endParaRPr>
                    </a:p>
                  </a:txBody>
                  <a:tcPr marL="68580" marR="68580" marT="0" marB="0" anchor="ctr">
                    <a:solidFill>
                      <a:srgbClr val="BB054A"/>
                    </a:solidFill>
                  </a:tcPr>
                </a:tc>
              </a:tr>
              <a:tr h="262467">
                <a:tc>
                  <a:txBody>
                    <a:bodyPr/>
                    <a:lstStyle/>
                    <a:p>
                      <a:pPr>
                        <a:spcAft>
                          <a:spcPts val="0"/>
                        </a:spcAft>
                      </a:pPr>
                      <a:r>
                        <a:rPr lang="en-GB" sz="1800">
                          <a:effectLst/>
                        </a:rPr>
                        <a:t>Larry Leiter (Co-Chair)</a:t>
                      </a:r>
                      <a:endParaRPr lang="en-US" sz="1200">
                        <a:solidFill>
                          <a:srgbClr val="943634"/>
                        </a:solidFill>
                        <a:effectLst/>
                        <a:latin typeface="Times New Roman"/>
                        <a:ea typeface="Times New Roman"/>
                      </a:endParaRPr>
                    </a:p>
                  </a:txBody>
                  <a:tcPr marL="68580" marR="68580" marT="0" marB="0" anchor="ctr">
                    <a:solidFill>
                      <a:srgbClr val="BB054A"/>
                    </a:solidFill>
                  </a:tcPr>
                </a:tc>
                <a:tc>
                  <a:txBody>
                    <a:bodyPr/>
                    <a:lstStyle/>
                    <a:p>
                      <a:pPr algn="ctr">
                        <a:spcAft>
                          <a:spcPts val="0"/>
                        </a:spcAft>
                      </a:pPr>
                      <a:r>
                        <a:rPr lang="en-GB" sz="1800" dirty="0">
                          <a:effectLst/>
                        </a:rPr>
                        <a:t>Toronto, ON</a:t>
                      </a:r>
                      <a:endParaRPr lang="en-US" sz="1200" dirty="0">
                        <a:solidFill>
                          <a:srgbClr val="943634"/>
                        </a:solidFill>
                        <a:effectLst/>
                        <a:latin typeface="Times New Roman"/>
                        <a:ea typeface="Times New Roman"/>
                      </a:endParaRPr>
                    </a:p>
                  </a:txBody>
                  <a:tcPr marL="68580" marR="68580" marT="0" marB="0" anchor="ctr"/>
                </a:tc>
                <a:tc>
                  <a:txBody>
                    <a:bodyPr/>
                    <a:lstStyle/>
                    <a:p>
                      <a:pPr algn="ctr">
                        <a:spcAft>
                          <a:spcPts val="0"/>
                        </a:spcAft>
                      </a:pPr>
                      <a:r>
                        <a:rPr lang="en-GB" sz="1800">
                          <a:effectLst/>
                        </a:rPr>
                        <a:t>Endocrinology</a:t>
                      </a:r>
                      <a:endParaRPr lang="en-US" sz="1200">
                        <a:solidFill>
                          <a:srgbClr val="943634"/>
                        </a:solidFill>
                        <a:effectLst/>
                        <a:latin typeface="Times New Roman"/>
                        <a:ea typeface="Times New Roman"/>
                      </a:endParaRPr>
                    </a:p>
                  </a:txBody>
                  <a:tcPr marL="68580" marR="68580" marT="0" marB="0" anchor="ctr"/>
                </a:tc>
              </a:tr>
              <a:tr h="262467">
                <a:tc>
                  <a:txBody>
                    <a:bodyPr/>
                    <a:lstStyle/>
                    <a:p>
                      <a:pPr>
                        <a:spcAft>
                          <a:spcPts val="0"/>
                        </a:spcAft>
                      </a:pPr>
                      <a:r>
                        <a:rPr lang="en-GB" sz="1800">
                          <a:effectLst/>
                        </a:rPr>
                        <a:t>Alice Cheng (Co-Chair)</a:t>
                      </a:r>
                      <a:endParaRPr lang="en-US" sz="1200">
                        <a:solidFill>
                          <a:srgbClr val="943634"/>
                        </a:solidFill>
                        <a:effectLst/>
                        <a:latin typeface="Times New Roman"/>
                        <a:ea typeface="Times New Roman"/>
                      </a:endParaRPr>
                    </a:p>
                  </a:txBody>
                  <a:tcPr marL="68580" marR="68580" marT="0" marB="0" anchor="ctr">
                    <a:solidFill>
                      <a:srgbClr val="BB054A"/>
                    </a:solidFill>
                  </a:tcPr>
                </a:tc>
                <a:tc>
                  <a:txBody>
                    <a:bodyPr/>
                    <a:lstStyle/>
                    <a:p>
                      <a:pPr algn="ctr">
                        <a:spcAft>
                          <a:spcPts val="0"/>
                        </a:spcAft>
                      </a:pPr>
                      <a:r>
                        <a:rPr lang="en-GB" sz="1800">
                          <a:effectLst/>
                        </a:rPr>
                        <a:t>Toronto, ON</a:t>
                      </a:r>
                      <a:endParaRPr lang="en-US" sz="1200">
                        <a:solidFill>
                          <a:srgbClr val="943634"/>
                        </a:solidFill>
                        <a:effectLst/>
                        <a:latin typeface="Times New Roman"/>
                        <a:ea typeface="Times New Roman"/>
                      </a:endParaRPr>
                    </a:p>
                  </a:txBody>
                  <a:tcPr marL="68580" marR="68580" marT="0" marB="0" anchor="ctr"/>
                </a:tc>
                <a:tc>
                  <a:txBody>
                    <a:bodyPr/>
                    <a:lstStyle/>
                    <a:p>
                      <a:pPr algn="ctr">
                        <a:spcAft>
                          <a:spcPts val="0"/>
                        </a:spcAft>
                      </a:pPr>
                      <a:r>
                        <a:rPr lang="en-GB" sz="1800">
                          <a:effectLst/>
                        </a:rPr>
                        <a:t>Endocrinology</a:t>
                      </a:r>
                      <a:endParaRPr lang="en-US" sz="1200">
                        <a:solidFill>
                          <a:srgbClr val="943634"/>
                        </a:solidFill>
                        <a:effectLst/>
                        <a:latin typeface="Times New Roman"/>
                        <a:ea typeface="Times New Roman"/>
                      </a:endParaRPr>
                    </a:p>
                  </a:txBody>
                  <a:tcPr marL="68580" marR="68580" marT="0" marB="0" anchor="ctr"/>
                </a:tc>
              </a:tr>
              <a:tr h="262467">
                <a:tc>
                  <a:txBody>
                    <a:bodyPr/>
                    <a:lstStyle/>
                    <a:p>
                      <a:pPr>
                        <a:spcAft>
                          <a:spcPts val="0"/>
                        </a:spcAft>
                      </a:pPr>
                      <a:r>
                        <a:rPr lang="en-GB" sz="1800">
                          <a:effectLst/>
                        </a:rPr>
                        <a:t>Lori Berard</a:t>
                      </a:r>
                      <a:endParaRPr lang="en-US" sz="1200">
                        <a:solidFill>
                          <a:srgbClr val="943634"/>
                        </a:solidFill>
                        <a:effectLst/>
                        <a:latin typeface="Times New Roman"/>
                        <a:ea typeface="Times New Roman"/>
                      </a:endParaRPr>
                    </a:p>
                  </a:txBody>
                  <a:tcPr marL="68580" marR="68580" marT="0" marB="0" anchor="ctr">
                    <a:solidFill>
                      <a:srgbClr val="BB054A"/>
                    </a:solidFill>
                  </a:tcPr>
                </a:tc>
                <a:tc>
                  <a:txBody>
                    <a:bodyPr/>
                    <a:lstStyle/>
                    <a:p>
                      <a:pPr algn="ctr">
                        <a:spcAft>
                          <a:spcPts val="0"/>
                        </a:spcAft>
                      </a:pPr>
                      <a:r>
                        <a:rPr lang="en-GB" sz="1800">
                          <a:effectLst/>
                        </a:rPr>
                        <a:t>Winnipeg, MB</a:t>
                      </a:r>
                      <a:endParaRPr lang="en-US" sz="1200">
                        <a:solidFill>
                          <a:srgbClr val="943634"/>
                        </a:solidFill>
                        <a:effectLst/>
                        <a:latin typeface="Times New Roman"/>
                        <a:ea typeface="Times New Roman"/>
                      </a:endParaRPr>
                    </a:p>
                  </a:txBody>
                  <a:tcPr marL="68580" marR="68580" marT="0" marB="0" anchor="ctr"/>
                </a:tc>
                <a:tc>
                  <a:txBody>
                    <a:bodyPr/>
                    <a:lstStyle/>
                    <a:p>
                      <a:pPr algn="ctr">
                        <a:spcAft>
                          <a:spcPts val="0"/>
                        </a:spcAft>
                      </a:pPr>
                      <a:r>
                        <a:rPr lang="en-GB" sz="1800">
                          <a:effectLst/>
                        </a:rPr>
                        <a:t>CDE</a:t>
                      </a:r>
                      <a:endParaRPr lang="en-US" sz="1200">
                        <a:solidFill>
                          <a:srgbClr val="943634"/>
                        </a:solidFill>
                        <a:effectLst/>
                        <a:latin typeface="Times New Roman"/>
                        <a:ea typeface="Times New Roman"/>
                      </a:endParaRPr>
                    </a:p>
                  </a:txBody>
                  <a:tcPr marL="68580" marR="68580" marT="0" marB="0" anchor="ctr"/>
                </a:tc>
              </a:tr>
              <a:tr h="262467">
                <a:tc>
                  <a:txBody>
                    <a:bodyPr/>
                    <a:lstStyle/>
                    <a:p>
                      <a:pPr>
                        <a:spcAft>
                          <a:spcPts val="0"/>
                        </a:spcAft>
                      </a:pPr>
                      <a:r>
                        <a:rPr lang="en-GB" sz="1800">
                          <a:effectLst/>
                        </a:rPr>
                        <a:t>Maureen Clement</a:t>
                      </a:r>
                      <a:endParaRPr lang="en-US" sz="1200">
                        <a:solidFill>
                          <a:srgbClr val="943634"/>
                        </a:solidFill>
                        <a:effectLst/>
                        <a:latin typeface="Times New Roman"/>
                        <a:ea typeface="Times New Roman"/>
                      </a:endParaRPr>
                    </a:p>
                  </a:txBody>
                  <a:tcPr marL="68580" marR="68580" marT="0" marB="0" anchor="ctr">
                    <a:solidFill>
                      <a:srgbClr val="BB054A"/>
                    </a:solidFill>
                  </a:tcPr>
                </a:tc>
                <a:tc>
                  <a:txBody>
                    <a:bodyPr/>
                    <a:lstStyle/>
                    <a:p>
                      <a:pPr algn="ctr">
                        <a:spcAft>
                          <a:spcPts val="0"/>
                        </a:spcAft>
                      </a:pPr>
                      <a:r>
                        <a:rPr lang="en-GB" sz="1800">
                          <a:effectLst/>
                        </a:rPr>
                        <a:t>Vernon, BC</a:t>
                      </a:r>
                      <a:endParaRPr lang="en-US" sz="1200">
                        <a:solidFill>
                          <a:srgbClr val="943634"/>
                        </a:solidFill>
                        <a:effectLst/>
                        <a:latin typeface="Times New Roman"/>
                        <a:ea typeface="Times New Roman"/>
                      </a:endParaRPr>
                    </a:p>
                  </a:txBody>
                  <a:tcPr marL="68580" marR="68580" marT="0" marB="0" anchor="ctr"/>
                </a:tc>
                <a:tc>
                  <a:txBody>
                    <a:bodyPr/>
                    <a:lstStyle/>
                    <a:p>
                      <a:pPr algn="ctr">
                        <a:spcAft>
                          <a:spcPts val="0"/>
                        </a:spcAft>
                      </a:pPr>
                      <a:r>
                        <a:rPr lang="en-GB" sz="1800">
                          <a:effectLst/>
                        </a:rPr>
                        <a:t>PCP (Diabetologist)</a:t>
                      </a:r>
                      <a:endParaRPr lang="en-US" sz="1200">
                        <a:solidFill>
                          <a:srgbClr val="943634"/>
                        </a:solidFill>
                        <a:effectLst/>
                        <a:latin typeface="Times New Roman"/>
                        <a:ea typeface="Times New Roman"/>
                      </a:endParaRPr>
                    </a:p>
                  </a:txBody>
                  <a:tcPr marL="68580" marR="68580" marT="0" marB="0" anchor="ctr"/>
                </a:tc>
              </a:tr>
              <a:tr h="262467">
                <a:tc>
                  <a:txBody>
                    <a:bodyPr/>
                    <a:lstStyle/>
                    <a:p>
                      <a:pPr>
                        <a:spcAft>
                          <a:spcPts val="0"/>
                        </a:spcAft>
                      </a:pPr>
                      <a:r>
                        <a:rPr lang="en-GB" sz="1800">
                          <a:effectLst/>
                        </a:rPr>
                        <a:t>Kim Connelly</a:t>
                      </a:r>
                      <a:endParaRPr lang="en-US" sz="1200">
                        <a:solidFill>
                          <a:srgbClr val="943634"/>
                        </a:solidFill>
                        <a:effectLst/>
                        <a:latin typeface="Times New Roman"/>
                        <a:ea typeface="Times New Roman"/>
                      </a:endParaRPr>
                    </a:p>
                  </a:txBody>
                  <a:tcPr marL="68580" marR="68580" marT="0" marB="0" anchor="ctr">
                    <a:solidFill>
                      <a:srgbClr val="BB054A"/>
                    </a:solidFill>
                  </a:tcPr>
                </a:tc>
                <a:tc>
                  <a:txBody>
                    <a:bodyPr/>
                    <a:lstStyle/>
                    <a:p>
                      <a:pPr algn="ctr">
                        <a:spcAft>
                          <a:spcPts val="0"/>
                        </a:spcAft>
                      </a:pPr>
                      <a:r>
                        <a:rPr lang="en-GB" sz="1800">
                          <a:effectLst/>
                        </a:rPr>
                        <a:t>Toronto, ON</a:t>
                      </a:r>
                      <a:endParaRPr lang="en-US" sz="1200">
                        <a:solidFill>
                          <a:srgbClr val="943634"/>
                        </a:solidFill>
                        <a:effectLst/>
                        <a:latin typeface="Times New Roman"/>
                        <a:ea typeface="Times New Roman"/>
                      </a:endParaRPr>
                    </a:p>
                  </a:txBody>
                  <a:tcPr marL="68580" marR="68580" marT="0" marB="0" anchor="ctr"/>
                </a:tc>
                <a:tc>
                  <a:txBody>
                    <a:bodyPr/>
                    <a:lstStyle/>
                    <a:p>
                      <a:pPr algn="ctr">
                        <a:spcAft>
                          <a:spcPts val="0"/>
                        </a:spcAft>
                      </a:pPr>
                      <a:r>
                        <a:rPr lang="en-GB" sz="1800">
                          <a:effectLst/>
                        </a:rPr>
                        <a:t>Cardiology</a:t>
                      </a:r>
                      <a:endParaRPr lang="en-US" sz="1200">
                        <a:solidFill>
                          <a:srgbClr val="943634"/>
                        </a:solidFill>
                        <a:effectLst/>
                        <a:latin typeface="Times New Roman"/>
                        <a:ea typeface="Times New Roman"/>
                      </a:endParaRPr>
                    </a:p>
                  </a:txBody>
                  <a:tcPr marL="68580" marR="68580" marT="0" marB="0" anchor="ctr"/>
                </a:tc>
              </a:tr>
              <a:tr h="262467">
                <a:tc>
                  <a:txBody>
                    <a:bodyPr/>
                    <a:lstStyle/>
                    <a:p>
                      <a:pPr>
                        <a:spcAft>
                          <a:spcPts val="0"/>
                        </a:spcAft>
                      </a:pPr>
                      <a:r>
                        <a:rPr lang="en-GB" sz="1800">
                          <a:effectLst/>
                        </a:rPr>
                        <a:t>Jean-Marie Ekoe</a:t>
                      </a:r>
                      <a:endParaRPr lang="en-US" sz="1200">
                        <a:solidFill>
                          <a:srgbClr val="943634"/>
                        </a:solidFill>
                        <a:effectLst/>
                        <a:latin typeface="Times New Roman"/>
                        <a:ea typeface="Times New Roman"/>
                      </a:endParaRPr>
                    </a:p>
                  </a:txBody>
                  <a:tcPr marL="68580" marR="68580" marT="0" marB="0" anchor="ctr">
                    <a:solidFill>
                      <a:srgbClr val="BB054A"/>
                    </a:solidFill>
                  </a:tcPr>
                </a:tc>
                <a:tc>
                  <a:txBody>
                    <a:bodyPr/>
                    <a:lstStyle/>
                    <a:p>
                      <a:pPr algn="ctr">
                        <a:spcAft>
                          <a:spcPts val="0"/>
                        </a:spcAft>
                      </a:pPr>
                      <a:r>
                        <a:rPr lang="fr-FR" sz="1800">
                          <a:effectLst/>
                        </a:rPr>
                        <a:t>Montréal, QC</a:t>
                      </a:r>
                      <a:endParaRPr lang="en-US" sz="1200">
                        <a:solidFill>
                          <a:srgbClr val="943634"/>
                        </a:solidFill>
                        <a:effectLst/>
                        <a:latin typeface="Times New Roman"/>
                        <a:ea typeface="Times New Roman"/>
                      </a:endParaRPr>
                    </a:p>
                  </a:txBody>
                  <a:tcPr marL="68580" marR="68580" marT="0" marB="0" anchor="ctr"/>
                </a:tc>
                <a:tc>
                  <a:txBody>
                    <a:bodyPr/>
                    <a:lstStyle/>
                    <a:p>
                      <a:pPr algn="ctr">
                        <a:spcAft>
                          <a:spcPts val="0"/>
                        </a:spcAft>
                      </a:pPr>
                      <a:r>
                        <a:rPr lang="en-GB" sz="1800">
                          <a:effectLst/>
                        </a:rPr>
                        <a:t>Endocrinology</a:t>
                      </a:r>
                      <a:endParaRPr lang="en-US" sz="1200">
                        <a:solidFill>
                          <a:srgbClr val="943634"/>
                        </a:solidFill>
                        <a:effectLst/>
                        <a:latin typeface="Times New Roman"/>
                        <a:ea typeface="Times New Roman"/>
                      </a:endParaRPr>
                    </a:p>
                  </a:txBody>
                  <a:tcPr marL="68580" marR="68580" marT="0" marB="0" anchor="ctr"/>
                </a:tc>
              </a:tr>
              <a:tr h="262467">
                <a:tc>
                  <a:txBody>
                    <a:bodyPr/>
                    <a:lstStyle/>
                    <a:p>
                      <a:pPr>
                        <a:spcAft>
                          <a:spcPts val="0"/>
                        </a:spcAft>
                      </a:pPr>
                      <a:r>
                        <a:rPr lang="en-GB" sz="1800">
                          <a:effectLst/>
                        </a:rPr>
                        <a:t>Pierre Filteau</a:t>
                      </a:r>
                      <a:endParaRPr lang="en-US" sz="1200">
                        <a:solidFill>
                          <a:srgbClr val="943634"/>
                        </a:solidFill>
                        <a:effectLst/>
                        <a:latin typeface="Times New Roman"/>
                        <a:ea typeface="Times New Roman"/>
                      </a:endParaRPr>
                    </a:p>
                  </a:txBody>
                  <a:tcPr marL="68580" marR="68580" marT="0" marB="0" anchor="ctr">
                    <a:solidFill>
                      <a:srgbClr val="BB054A"/>
                    </a:solidFill>
                  </a:tcPr>
                </a:tc>
                <a:tc>
                  <a:txBody>
                    <a:bodyPr/>
                    <a:lstStyle/>
                    <a:p>
                      <a:pPr algn="ctr">
                        <a:spcAft>
                          <a:spcPts val="0"/>
                        </a:spcAft>
                      </a:pPr>
                      <a:r>
                        <a:rPr lang="fr-FR" sz="1800">
                          <a:effectLst/>
                        </a:rPr>
                        <a:t>Saint-Marc Des Carrières, QC</a:t>
                      </a:r>
                      <a:endParaRPr lang="en-US" sz="1200">
                        <a:solidFill>
                          <a:srgbClr val="943634"/>
                        </a:solidFill>
                        <a:effectLst/>
                        <a:latin typeface="Times New Roman"/>
                        <a:ea typeface="Times New Roman"/>
                      </a:endParaRPr>
                    </a:p>
                  </a:txBody>
                  <a:tcPr marL="68580" marR="68580" marT="0" marB="0" anchor="ctr"/>
                </a:tc>
                <a:tc>
                  <a:txBody>
                    <a:bodyPr/>
                    <a:lstStyle/>
                    <a:p>
                      <a:pPr algn="ctr">
                        <a:spcAft>
                          <a:spcPts val="0"/>
                        </a:spcAft>
                      </a:pPr>
                      <a:r>
                        <a:rPr lang="fr-FR" sz="1800">
                          <a:effectLst/>
                        </a:rPr>
                        <a:t>PCP</a:t>
                      </a:r>
                      <a:endParaRPr lang="en-US" sz="1200">
                        <a:solidFill>
                          <a:srgbClr val="943634"/>
                        </a:solidFill>
                        <a:effectLst/>
                        <a:latin typeface="Times New Roman"/>
                        <a:ea typeface="Times New Roman"/>
                      </a:endParaRPr>
                    </a:p>
                  </a:txBody>
                  <a:tcPr marL="68580" marR="68580" marT="0" marB="0" anchor="ctr"/>
                </a:tc>
              </a:tr>
              <a:tr h="262467">
                <a:tc>
                  <a:txBody>
                    <a:bodyPr/>
                    <a:lstStyle/>
                    <a:p>
                      <a:pPr>
                        <a:spcAft>
                          <a:spcPts val="0"/>
                        </a:spcAft>
                      </a:pPr>
                      <a:r>
                        <a:rPr lang="en-GB" sz="1800">
                          <a:effectLst/>
                        </a:rPr>
                        <a:t>Ron Goldenberg</a:t>
                      </a:r>
                      <a:endParaRPr lang="en-US" sz="1200">
                        <a:solidFill>
                          <a:srgbClr val="943634"/>
                        </a:solidFill>
                        <a:effectLst/>
                        <a:latin typeface="Times New Roman"/>
                        <a:ea typeface="Times New Roman"/>
                      </a:endParaRPr>
                    </a:p>
                  </a:txBody>
                  <a:tcPr marL="68580" marR="68580" marT="0" marB="0" anchor="ctr">
                    <a:solidFill>
                      <a:srgbClr val="BB054A"/>
                    </a:solidFill>
                  </a:tcPr>
                </a:tc>
                <a:tc>
                  <a:txBody>
                    <a:bodyPr/>
                    <a:lstStyle/>
                    <a:p>
                      <a:pPr algn="ctr">
                        <a:spcAft>
                          <a:spcPts val="0"/>
                        </a:spcAft>
                      </a:pPr>
                      <a:r>
                        <a:rPr lang="fr-FR" sz="1800">
                          <a:effectLst/>
                        </a:rPr>
                        <a:t>Thornhill, ON</a:t>
                      </a:r>
                      <a:endParaRPr lang="en-US" sz="1200">
                        <a:solidFill>
                          <a:srgbClr val="943634"/>
                        </a:solidFill>
                        <a:effectLst/>
                        <a:latin typeface="Times New Roman"/>
                        <a:ea typeface="Times New Roman"/>
                      </a:endParaRPr>
                    </a:p>
                  </a:txBody>
                  <a:tcPr marL="68580" marR="68580" marT="0" marB="0" anchor="ctr"/>
                </a:tc>
                <a:tc>
                  <a:txBody>
                    <a:bodyPr/>
                    <a:lstStyle/>
                    <a:p>
                      <a:pPr algn="ctr">
                        <a:spcAft>
                          <a:spcPts val="0"/>
                        </a:spcAft>
                      </a:pPr>
                      <a:r>
                        <a:rPr lang="en-GB" sz="1800">
                          <a:effectLst/>
                        </a:rPr>
                        <a:t>Endocrinology</a:t>
                      </a:r>
                      <a:endParaRPr lang="en-US" sz="1200">
                        <a:solidFill>
                          <a:srgbClr val="943634"/>
                        </a:solidFill>
                        <a:effectLst/>
                        <a:latin typeface="Times New Roman"/>
                        <a:ea typeface="Times New Roman"/>
                      </a:endParaRPr>
                    </a:p>
                  </a:txBody>
                  <a:tcPr marL="68580" marR="68580" marT="0" marB="0" anchor="ctr"/>
                </a:tc>
              </a:tr>
              <a:tr h="262467">
                <a:tc>
                  <a:txBody>
                    <a:bodyPr/>
                    <a:lstStyle/>
                    <a:p>
                      <a:pPr>
                        <a:spcAft>
                          <a:spcPts val="0"/>
                        </a:spcAft>
                      </a:pPr>
                      <a:r>
                        <a:rPr lang="en-GB" sz="1800">
                          <a:effectLst/>
                        </a:rPr>
                        <a:t>Stewart Harris </a:t>
                      </a:r>
                      <a:endParaRPr lang="en-US" sz="1200">
                        <a:solidFill>
                          <a:srgbClr val="943634"/>
                        </a:solidFill>
                        <a:effectLst/>
                        <a:latin typeface="Times New Roman"/>
                        <a:ea typeface="Times New Roman"/>
                      </a:endParaRPr>
                    </a:p>
                  </a:txBody>
                  <a:tcPr marL="68580" marR="68580" marT="0" marB="0" anchor="ctr">
                    <a:solidFill>
                      <a:srgbClr val="BB054A"/>
                    </a:solidFill>
                  </a:tcPr>
                </a:tc>
                <a:tc>
                  <a:txBody>
                    <a:bodyPr/>
                    <a:lstStyle/>
                    <a:p>
                      <a:pPr algn="ctr">
                        <a:spcAft>
                          <a:spcPts val="0"/>
                        </a:spcAft>
                      </a:pPr>
                      <a:r>
                        <a:rPr lang="fr-FR" sz="1800">
                          <a:effectLst/>
                        </a:rPr>
                        <a:t>London, ON</a:t>
                      </a:r>
                      <a:endParaRPr lang="en-US" sz="1200">
                        <a:solidFill>
                          <a:srgbClr val="943634"/>
                        </a:solidFill>
                        <a:effectLst/>
                        <a:latin typeface="Times New Roman"/>
                        <a:ea typeface="Times New Roman"/>
                      </a:endParaRPr>
                    </a:p>
                  </a:txBody>
                  <a:tcPr marL="68580" marR="68580" marT="0" marB="0" anchor="ctr"/>
                </a:tc>
                <a:tc>
                  <a:txBody>
                    <a:bodyPr/>
                    <a:lstStyle/>
                    <a:p>
                      <a:pPr algn="ctr">
                        <a:spcAft>
                          <a:spcPts val="0"/>
                        </a:spcAft>
                      </a:pPr>
                      <a:r>
                        <a:rPr lang="en-GB" sz="1800">
                          <a:effectLst/>
                        </a:rPr>
                        <a:t>PCP (Diabetologist)</a:t>
                      </a:r>
                      <a:endParaRPr lang="en-US" sz="1200">
                        <a:solidFill>
                          <a:srgbClr val="943634"/>
                        </a:solidFill>
                        <a:effectLst/>
                        <a:latin typeface="Times New Roman"/>
                        <a:ea typeface="Times New Roman"/>
                      </a:endParaRPr>
                    </a:p>
                  </a:txBody>
                  <a:tcPr marL="68580" marR="68580" marT="0" marB="0" anchor="ctr"/>
                </a:tc>
              </a:tr>
              <a:tr h="262467">
                <a:tc>
                  <a:txBody>
                    <a:bodyPr/>
                    <a:lstStyle/>
                    <a:p>
                      <a:pPr>
                        <a:spcAft>
                          <a:spcPts val="0"/>
                        </a:spcAft>
                      </a:pPr>
                      <a:r>
                        <a:rPr lang="en-GB" sz="1800">
                          <a:effectLst/>
                        </a:rPr>
                        <a:t>Mark Lipman</a:t>
                      </a:r>
                      <a:endParaRPr lang="en-US" sz="1200">
                        <a:solidFill>
                          <a:srgbClr val="943634"/>
                        </a:solidFill>
                        <a:effectLst/>
                        <a:latin typeface="Times New Roman"/>
                        <a:ea typeface="Times New Roman"/>
                      </a:endParaRPr>
                    </a:p>
                  </a:txBody>
                  <a:tcPr marL="68580" marR="68580" marT="0" marB="0" anchor="ctr">
                    <a:solidFill>
                      <a:srgbClr val="BB054A"/>
                    </a:solidFill>
                  </a:tcPr>
                </a:tc>
                <a:tc>
                  <a:txBody>
                    <a:bodyPr/>
                    <a:lstStyle/>
                    <a:p>
                      <a:pPr algn="ctr">
                        <a:spcAft>
                          <a:spcPts val="0"/>
                        </a:spcAft>
                      </a:pPr>
                      <a:r>
                        <a:rPr lang="fr-FR" sz="1800">
                          <a:effectLst/>
                        </a:rPr>
                        <a:t>Montréal, QC</a:t>
                      </a:r>
                      <a:endParaRPr lang="en-US" sz="1200">
                        <a:solidFill>
                          <a:srgbClr val="943634"/>
                        </a:solidFill>
                        <a:effectLst/>
                        <a:latin typeface="Times New Roman"/>
                        <a:ea typeface="Times New Roman"/>
                      </a:endParaRPr>
                    </a:p>
                  </a:txBody>
                  <a:tcPr marL="68580" marR="68580" marT="0" marB="0" anchor="ctr"/>
                </a:tc>
                <a:tc>
                  <a:txBody>
                    <a:bodyPr/>
                    <a:lstStyle/>
                    <a:p>
                      <a:pPr algn="ctr">
                        <a:spcAft>
                          <a:spcPts val="0"/>
                        </a:spcAft>
                      </a:pPr>
                      <a:r>
                        <a:rPr lang="en-GB" sz="1800">
                          <a:effectLst/>
                        </a:rPr>
                        <a:t>Nephrologist</a:t>
                      </a:r>
                      <a:endParaRPr lang="en-US" sz="1200">
                        <a:solidFill>
                          <a:srgbClr val="943634"/>
                        </a:solidFill>
                        <a:effectLst/>
                        <a:latin typeface="Times New Roman"/>
                        <a:ea typeface="Times New Roman"/>
                      </a:endParaRPr>
                    </a:p>
                  </a:txBody>
                  <a:tcPr marL="68580" marR="68580" marT="0" marB="0" anchor="ctr"/>
                </a:tc>
              </a:tr>
              <a:tr h="262467">
                <a:tc>
                  <a:txBody>
                    <a:bodyPr/>
                    <a:lstStyle/>
                    <a:p>
                      <a:pPr>
                        <a:spcAft>
                          <a:spcPts val="0"/>
                        </a:spcAft>
                      </a:pPr>
                      <a:r>
                        <a:rPr lang="en-GB" sz="1800">
                          <a:effectLst/>
                        </a:rPr>
                        <a:t>Lori MacCallum</a:t>
                      </a:r>
                      <a:endParaRPr lang="en-US" sz="1200">
                        <a:solidFill>
                          <a:srgbClr val="943634"/>
                        </a:solidFill>
                        <a:effectLst/>
                        <a:latin typeface="Times New Roman"/>
                        <a:ea typeface="Times New Roman"/>
                      </a:endParaRPr>
                    </a:p>
                  </a:txBody>
                  <a:tcPr marL="68580" marR="68580" marT="0" marB="0" anchor="ctr">
                    <a:solidFill>
                      <a:srgbClr val="BB054A"/>
                    </a:solidFill>
                  </a:tcPr>
                </a:tc>
                <a:tc>
                  <a:txBody>
                    <a:bodyPr/>
                    <a:lstStyle/>
                    <a:p>
                      <a:pPr algn="ctr">
                        <a:spcAft>
                          <a:spcPts val="0"/>
                        </a:spcAft>
                      </a:pPr>
                      <a:r>
                        <a:rPr lang="fr-FR" sz="1800">
                          <a:effectLst/>
                        </a:rPr>
                        <a:t>Toronto, ON</a:t>
                      </a:r>
                      <a:endParaRPr lang="en-US" sz="1200">
                        <a:solidFill>
                          <a:srgbClr val="943634"/>
                        </a:solidFill>
                        <a:effectLst/>
                        <a:latin typeface="Times New Roman"/>
                        <a:ea typeface="Times New Roman"/>
                      </a:endParaRPr>
                    </a:p>
                  </a:txBody>
                  <a:tcPr marL="68580" marR="68580" marT="0" marB="0" anchor="ctr"/>
                </a:tc>
                <a:tc>
                  <a:txBody>
                    <a:bodyPr/>
                    <a:lstStyle/>
                    <a:p>
                      <a:pPr algn="ctr">
                        <a:spcAft>
                          <a:spcPts val="0"/>
                        </a:spcAft>
                      </a:pPr>
                      <a:r>
                        <a:rPr lang="en-GB" sz="1800">
                          <a:effectLst/>
                        </a:rPr>
                        <a:t>Pharmacist</a:t>
                      </a:r>
                      <a:endParaRPr lang="en-US" sz="1200">
                        <a:solidFill>
                          <a:srgbClr val="943634"/>
                        </a:solidFill>
                        <a:effectLst/>
                        <a:latin typeface="Times New Roman"/>
                        <a:ea typeface="Times New Roman"/>
                      </a:endParaRPr>
                    </a:p>
                  </a:txBody>
                  <a:tcPr marL="68580" marR="68580" marT="0" marB="0" anchor="ctr"/>
                </a:tc>
              </a:tr>
              <a:tr h="262467">
                <a:tc>
                  <a:txBody>
                    <a:bodyPr/>
                    <a:lstStyle/>
                    <a:p>
                      <a:pPr>
                        <a:spcAft>
                          <a:spcPts val="0"/>
                        </a:spcAft>
                      </a:pPr>
                      <a:r>
                        <a:rPr lang="en-GB" sz="1800">
                          <a:effectLst/>
                        </a:rPr>
                        <a:t>Peter Senior </a:t>
                      </a:r>
                      <a:endParaRPr lang="en-US" sz="1200">
                        <a:solidFill>
                          <a:srgbClr val="943634"/>
                        </a:solidFill>
                        <a:effectLst/>
                        <a:latin typeface="Times New Roman"/>
                        <a:ea typeface="Times New Roman"/>
                      </a:endParaRPr>
                    </a:p>
                  </a:txBody>
                  <a:tcPr marL="68580" marR="68580" marT="0" marB="0" anchor="ctr">
                    <a:solidFill>
                      <a:srgbClr val="BB054A"/>
                    </a:solidFill>
                  </a:tcPr>
                </a:tc>
                <a:tc>
                  <a:txBody>
                    <a:bodyPr/>
                    <a:lstStyle/>
                    <a:p>
                      <a:pPr algn="ctr">
                        <a:spcAft>
                          <a:spcPts val="0"/>
                        </a:spcAft>
                      </a:pPr>
                      <a:r>
                        <a:rPr lang="fr-FR" sz="1800">
                          <a:effectLst/>
                        </a:rPr>
                        <a:t>Edmonton, AB</a:t>
                      </a:r>
                      <a:endParaRPr lang="en-US" sz="1200">
                        <a:solidFill>
                          <a:srgbClr val="943634"/>
                        </a:solidFill>
                        <a:effectLst/>
                        <a:latin typeface="Times New Roman"/>
                        <a:ea typeface="Times New Roman"/>
                      </a:endParaRPr>
                    </a:p>
                  </a:txBody>
                  <a:tcPr marL="68580" marR="68580" marT="0" marB="0" anchor="ctr"/>
                </a:tc>
                <a:tc>
                  <a:txBody>
                    <a:bodyPr/>
                    <a:lstStyle/>
                    <a:p>
                      <a:pPr algn="ctr">
                        <a:spcAft>
                          <a:spcPts val="0"/>
                        </a:spcAft>
                      </a:pPr>
                      <a:r>
                        <a:rPr lang="en-GB" sz="1800">
                          <a:effectLst/>
                        </a:rPr>
                        <a:t>Endocrinology</a:t>
                      </a:r>
                      <a:endParaRPr lang="en-US" sz="1200">
                        <a:solidFill>
                          <a:srgbClr val="943634"/>
                        </a:solidFill>
                        <a:effectLst/>
                        <a:latin typeface="Times New Roman"/>
                        <a:ea typeface="Times New Roman"/>
                      </a:endParaRPr>
                    </a:p>
                  </a:txBody>
                  <a:tcPr marL="68580" marR="68580" marT="0" marB="0" anchor="ctr"/>
                </a:tc>
              </a:tr>
              <a:tr h="262467">
                <a:tc>
                  <a:txBody>
                    <a:bodyPr/>
                    <a:lstStyle/>
                    <a:p>
                      <a:pPr>
                        <a:spcAft>
                          <a:spcPts val="0"/>
                        </a:spcAft>
                      </a:pPr>
                      <a:r>
                        <a:rPr lang="en-GB" sz="1800">
                          <a:effectLst/>
                        </a:rPr>
                        <a:t>David Shu</a:t>
                      </a:r>
                      <a:endParaRPr lang="en-US" sz="1200">
                        <a:solidFill>
                          <a:srgbClr val="943634"/>
                        </a:solidFill>
                        <a:effectLst/>
                        <a:latin typeface="Times New Roman"/>
                        <a:ea typeface="Times New Roman"/>
                      </a:endParaRPr>
                    </a:p>
                  </a:txBody>
                  <a:tcPr marL="68580" marR="68580" marT="0" marB="0" anchor="ctr">
                    <a:solidFill>
                      <a:srgbClr val="BB054A"/>
                    </a:solidFill>
                  </a:tcPr>
                </a:tc>
                <a:tc>
                  <a:txBody>
                    <a:bodyPr/>
                    <a:lstStyle/>
                    <a:p>
                      <a:pPr algn="ctr">
                        <a:spcAft>
                          <a:spcPts val="0"/>
                        </a:spcAft>
                      </a:pPr>
                      <a:r>
                        <a:rPr lang="fr-FR" sz="1800">
                          <a:effectLst/>
                        </a:rPr>
                        <a:t>New Westminster, BC</a:t>
                      </a:r>
                      <a:endParaRPr lang="en-US" sz="1200">
                        <a:solidFill>
                          <a:srgbClr val="943634"/>
                        </a:solidFill>
                        <a:effectLst/>
                        <a:latin typeface="Times New Roman"/>
                        <a:ea typeface="Times New Roman"/>
                      </a:endParaRPr>
                    </a:p>
                  </a:txBody>
                  <a:tcPr marL="68580" marR="68580" marT="0" marB="0" anchor="ctr"/>
                </a:tc>
                <a:tc>
                  <a:txBody>
                    <a:bodyPr/>
                    <a:lstStyle/>
                    <a:p>
                      <a:pPr algn="ctr">
                        <a:spcAft>
                          <a:spcPts val="0"/>
                        </a:spcAft>
                      </a:pPr>
                      <a:r>
                        <a:rPr lang="en-GB" sz="1800">
                          <a:effectLst/>
                        </a:rPr>
                        <a:t>Endocrinology</a:t>
                      </a:r>
                      <a:endParaRPr lang="en-US" sz="1200">
                        <a:solidFill>
                          <a:srgbClr val="943634"/>
                        </a:solidFill>
                        <a:effectLst/>
                        <a:latin typeface="Times New Roman"/>
                        <a:ea typeface="Times New Roman"/>
                      </a:endParaRPr>
                    </a:p>
                  </a:txBody>
                  <a:tcPr marL="68580" marR="68580" marT="0" marB="0" anchor="ctr"/>
                </a:tc>
              </a:tr>
              <a:tr h="262467">
                <a:tc>
                  <a:txBody>
                    <a:bodyPr/>
                    <a:lstStyle/>
                    <a:p>
                      <a:pPr>
                        <a:spcAft>
                          <a:spcPts val="0"/>
                        </a:spcAft>
                      </a:pPr>
                      <a:r>
                        <a:rPr lang="en-GB" sz="1800">
                          <a:effectLst/>
                        </a:rPr>
                        <a:t>Thomas Ransom</a:t>
                      </a:r>
                      <a:endParaRPr lang="en-US" sz="1200">
                        <a:solidFill>
                          <a:srgbClr val="943634"/>
                        </a:solidFill>
                        <a:effectLst/>
                        <a:latin typeface="Times New Roman"/>
                        <a:ea typeface="Times New Roman"/>
                      </a:endParaRPr>
                    </a:p>
                  </a:txBody>
                  <a:tcPr marL="68580" marR="68580" marT="0" marB="0" anchor="ctr">
                    <a:solidFill>
                      <a:srgbClr val="BB054A"/>
                    </a:solidFill>
                  </a:tcPr>
                </a:tc>
                <a:tc>
                  <a:txBody>
                    <a:bodyPr/>
                    <a:lstStyle/>
                    <a:p>
                      <a:pPr algn="ctr">
                        <a:spcAft>
                          <a:spcPts val="0"/>
                        </a:spcAft>
                      </a:pPr>
                      <a:r>
                        <a:rPr lang="fr-FR" sz="1800">
                          <a:effectLst/>
                        </a:rPr>
                        <a:t>Halifax, NS</a:t>
                      </a:r>
                      <a:endParaRPr lang="en-US" sz="1200">
                        <a:solidFill>
                          <a:srgbClr val="943634"/>
                        </a:solidFill>
                        <a:effectLst/>
                        <a:latin typeface="Times New Roman"/>
                        <a:ea typeface="Times New Roman"/>
                      </a:endParaRPr>
                    </a:p>
                  </a:txBody>
                  <a:tcPr marL="68580" marR="68580" marT="0" marB="0" anchor="ctr"/>
                </a:tc>
                <a:tc>
                  <a:txBody>
                    <a:bodyPr/>
                    <a:lstStyle/>
                    <a:p>
                      <a:pPr algn="ctr">
                        <a:spcAft>
                          <a:spcPts val="0"/>
                        </a:spcAft>
                      </a:pPr>
                      <a:r>
                        <a:rPr lang="en-GB" sz="1800">
                          <a:effectLst/>
                        </a:rPr>
                        <a:t>Endocrinology</a:t>
                      </a:r>
                      <a:endParaRPr lang="en-US" sz="1200">
                        <a:solidFill>
                          <a:srgbClr val="943634"/>
                        </a:solidFill>
                        <a:effectLst/>
                        <a:latin typeface="Times New Roman"/>
                        <a:ea typeface="Times New Roman"/>
                      </a:endParaRPr>
                    </a:p>
                  </a:txBody>
                  <a:tcPr marL="68580" marR="68580" marT="0" marB="0" anchor="ctr"/>
                </a:tc>
              </a:tr>
              <a:tr h="262467">
                <a:tc>
                  <a:txBody>
                    <a:bodyPr/>
                    <a:lstStyle/>
                    <a:p>
                      <a:pPr>
                        <a:spcAft>
                          <a:spcPts val="0"/>
                        </a:spcAft>
                      </a:pPr>
                      <a:r>
                        <a:rPr lang="en-GB" sz="1800">
                          <a:effectLst/>
                        </a:rPr>
                        <a:t>Dana Whitham</a:t>
                      </a:r>
                      <a:endParaRPr lang="en-US" sz="1200">
                        <a:solidFill>
                          <a:srgbClr val="943634"/>
                        </a:solidFill>
                        <a:effectLst/>
                        <a:latin typeface="Times New Roman"/>
                        <a:ea typeface="Times New Roman"/>
                      </a:endParaRPr>
                    </a:p>
                  </a:txBody>
                  <a:tcPr marL="68580" marR="68580" marT="0" marB="0" anchor="ctr">
                    <a:solidFill>
                      <a:srgbClr val="BB054A"/>
                    </a:solidFill>
                  </a:tcPr>
                </a:tc>
                <a:tc>
                  <a:txBody>
                    <a:bodyPr/>
                    <a:lstStyle/>
                    <a:p>
                      <a:pPr algn="ctr">
                        <a:spcAft>
                          <a:spcPts val="0"/>
                        </a:spcAft>
                      </a:pPr>
                      <a:r>
                        <a:rPr lang="fr-FR" sz="1800">
                          <a:effectLst/>
                        </a:rPr>
                        <a:t>Toronto, ON</a:t>
                      </a:r>
                      <a:endParaRPr lang="en-US" sz="1200">
                        <a:solidFill>
                          <a:srgbClr val="943634"/>
                        </a:solidFill>
                        <a:effectLst/>
                        <a:latin typeface="Times New Roman"/>
                        <a:ea typeface="Times New Roman"/>
                      </a:endParaRPr>
                    </a:p>
                  </a:txBody>
                  <a:tcPr marL="68580" marR="68580" marT="0" marB="0" anchor="ctr"/>
                </a:tc>
                <a:tc>
                  <a:txBody>
                    <a:bodyPr/>
                    <a:lstStyle/>
                    <a:p>
                      <a:pPr algn="ctr">
                        <a:spcAft>
                          <a:spcPts val="0"/>
                        </a:spcAft>
                      </a:pPr>
                      <a:r>
                        <a:rPr lang="en-GB" sz="1800">
                          <a:effectLst/>
                        </a:rPr>
                        <a:t>Dietician</a:t>
                      </a:r>
                      <a:endParaRPr lang="en-US" sz="1200">
                        <a:solidFill>
                          <a:srgbClr val="943634"/>
                        </a:solidFill>
                        <a:effectLst/>
                        <a:latin typeface="Times New Roman"/>
                        <a:ea typeface="Times New Roman"/>
                      </a:endParaRPr>
                    </a:p>
                  </a:txBody>
                  <a:tcPr marL="68580" marR="68580" marT="0" marB="0" anchor="ctr"/>
                </a:tc>
              </a:tr>
              <a:tr h="262467">
                <a:tc>
                  <a:txBody>
                    <a:bodyPr/>
                    <a:lstStyle/>
                    <a:p>
                      <a:pPr>
                        <a:spcAft>
                          <a:spcPts val="0"/>
                        </a:spcAft>
                      </a:pPr>
                      <a:r>
                        <a:rPr lang="en-GB" sz="1800">
                          <a:effectLst/>
                        </a:rPr>
                        <a:t>Jean-Francois Yale</a:t>
                      </a:r>
                      <a:endParaRPr lang="en-US" sz="1200">
                        <a:solidFill>
                          <a:srgbClr val="943634"/>
                        </a:solidFill>
                        <a:effectLst/>
                        <a:latin typeface="Times New Roman"/>
                        <a:ea typeface="Times New Roman"/>
                      </a:endParaRPr>
                    </a:p>
                  </a:txBody>
                  <a:tcPr marL="68580" marR="68580" marT="0" marB="0" anchor="ctr">
                    <a:solidFill>
                      <a:srgbClr val="BB054A"/>
                    </a:solidFill>
                  </a:tcPr>
                </a:tc>
                <a:tc>
                  <a:txBody>
                    <a:bodyPr/>
                    <a:lstStyle/>
                    <a:p>
                      <a:pPr algn="ctr">
                        <a:spcAft>
                          <a:spcPts val="0"/>
                        </a:spcAft>
                      </a:pPr>
                      <a:r>
                        <a:rPr lang="fr-FR" sz="1800">
                          <a:effectLst/>
                        </a:rPr>
                        <a:t>Montréal, QC</a:t>
                      </a:r>
                      <a:endParaRPr lang="en-US" sz="1200">
                        <a:solidFill>
                          <a:srgbClr val="943634"/>
                        </a:solidFill>
                        <a:effectLst/>
                        <a:latin typeface="Times New Roman"/>
                        <a:ea typeface="Times New Roman"/>
                      </a:endParaRPr>
                    </a:p>
                  </a:txBody>
                  <a:tcPr marL="68580" marR="68580" marT="0" marB="0" anchor="ctr"/>
                </a:tc>
                <a:tc>
                  <a:txBody>
                    <a:bodyPr/>
                    <a:lstStyle/>
                    <a:p>
                      <a:pPr algn="ctr">
                        <a:spcAft>
                          <a:spcPts val="0"/>
                        </a:spcAft>
                      </a:pPr>
                      <a:r>
                        <a:rPr lang="en-GB" sz="1800">
                          <a:effectLst/>
                        </a:rPr>
                        <a:t>Endocrinology</a:t>
                      </a:r>
                      <a:endParaRPr lang="en-US" sz="1200">
                        <a:solidFill>
                          <a:srgbClr val="943634"/>
                        </a:solidFill>
                        <a:effectLst/>
                        <a:latin typeface="Times New Roman"/>
                        <a:ea typeface="Times New Roman"/>
                      </a:endParaRPr>
                    </a:p>
                  </a:txBody>
                  <a:tcPr marL="68580" marR="68580" marT="0" marB="0" anchor="ctr"/>
                </a:tc>
              </a:tr>
              <a:tr h="262467">
                <a:tc>
                  <a:txBody>
                    <a:bodyPr/>
                    <a:lstStyle/>
                    <a:p>
                      <a:pPr>
                        <a:spcAft>
                          <a:spcPts val="0"/>
                        </a:spcAft>
                      </a:pPr>
                      <a:r>
                        <a:rPr lang="en-GB" sz="1800" dirty="0">
                          <a:effectLst/>
                        </a:rPr>
                        <a:t>Pam Katz</a:t>
                      </a:r>
                      <a:endParaRPr lang="en-US" sz="1200" dirty="0">
                        <a:solidFill>
                          <a:srgbClr val="943634"/>
                        </a:solidFill>
                        <a:effectLst/>
                        <a:latin typeface="Times New Roman"/>
                        <a:ea typeface="Times New Roman"/>
                      </a:endParaRPr>
                    </a:p>
                  </a:txBody>
                  <a:tcPr marL="68580" marR="68580" marT="0" marB="0" anchor="ctr">
                    <a:solidFill>
                      <a:srgbClr val="BB054A"/>
                    </a:solidFill>
                  </a:tcPr>
                </a:tc>
                <a:tc>
                  <a:txBody>
                    <a:bodyPr/>
                    <a:lstStyle/>
                    <a:p>
                      <a:pPr algn="ctr">
                        <a:spcAft>
                          <a:spcPts val="0"/>
                        </a:spcAft>
                      </a:pPr>
                      <a:r>
                        <a:rPr lang="fr-FR" sz="1800" dirty="0">
                          <a:effectLst/>
                        </a:rPr>
                        <a:t>Winnipeg, MB</a:t>
                      </a:r>
                      <a:endParaRPr lang="en-US" sz="1200" dirty="0">
                        <a:solidFill>
                          <a:srgbClr val="943634"/>
                        </a:solidFill>
                        <a:effectLst/>
                        <a:latin typeface="Times New Roman"/>
                        <a:ea typeface="Times New Roman"/>
                      </a:endParaRPr>
                    </a:p>
                  </a:txBody>
                  <a:tcPr marL="68580" marR="68580" marT="0" marB="0" anchor="ctr"/>
                </a:tc>
                <a:tc>
                  <a:txBody>
                    <a:bodyPr/>
                    <a:lstStyle/>
                    <a:p>
                      <a:pPr algn="ctr">
                        <a:spcAft>
                          <a:spcPts val="0"/>
                        </a:spcAft>
                      </a:pPr>
                      <a:r>
                        <a:rPr lang="en-GB" sz="1800" dirty="0">
                          <a:effectLst/>
                        </a:rPr>
                        <a:t>Endocrinology</a:t>
                      </a:r>
                      <a:endParaRPr lang="en-US" sz="1200" dirty="0">
                        <a:solidFill>
                          <a:srgbClr val="943634"/>
                        </a:solidFill>
                        <a:effectLst/>
                        <a:latin typeface="Times New Roman"/>
                        <a:ea typeface="Times New Roman"/>
                      </a:endParaRPr>
                    </a:p>
                  </a:txBody>
                  <a:tcPr marL="68580" marR="68580" marT="0" marB="0" anchor="ctr"/>
                </a:tc>
              </a:tr>
            </a:tbl>
          </a:graphicData>
        </a:graphic>
      </p:graphicFrame>
      <p:sp>
        <p:nvSpPr>
          <p:cNvPr id="11" name="Rectangle 10"/>
          <p:cNvSpPr/>
          <p:nvPr/>
        </p:nvSpPr>
        <p:spPr>
          <a:xfrm>
            <a:off x="-1" y="6629400"/>
            <a:ext cx="8726037" cy="261610"/>
          </a:xfrm>
          <a:prstGeom prst="rect">
            <a:avLst/>
          </a:prstGeom>
        </p:spPr>
        <p:txBody>
          <a:bodyPr wrap="square" anchor="t">
            <a:spAutoFit/>
          </a:bodyPr>
          <a:lstStyle/>
          <a:p>
            <a:pPr lvl="1"/>
            <a:r>
              <a:rPr lang="en-US" sz="1100" dirty="0">
                <a:latin typeface="Arial Narrow" panose="020B0606020202030204" pitchFamily="34" charset="0"/>
              </a:rPr>
              <a:t>For Internal Use Only. Not for use in Product Detailing. Company Confidential. Copyright </a:t>
            </a:r>
            <a:r>
              <a:rPr lang="en-US" sz="1100" dirty="0" err="1">
                <a:latin typeface="Arial Narrow" panose="020B0606020202030204" pitchFamily="34" charset="0"/>
              </a:rPr>
              <a:t>Boehringer</a:t>
            </a:r>
            <a:r>
              <a:rPr lang="en-US" sz="1100" dirty="0">
                <a:latin typeface="Arial Narrow" panose="020B0606020202030204" pitchFamily="34" charset="0"/>
              </a:rPr>
              <a:t> </a:t>
            </a:r>
            <a:r>
              <a:rPr lang="en-US" sz="1100" dirty="0" err="1">
                <a:latin typeface="Arial Narrow" panose="020B0606020202030204" pitchFamily="34" charset="0"/>
              </a:rPr>
              <a:t>Ingelheim</a:t>
            </a:r>
            <a:r>
              <a:rPr lang="en-US" sz="1100" dirty="0">
                <a:latin typeface="Arial Narrow" panose="020B0606020202030204" pitchFamily="34" charset="0"/>
              </a:rPr>
              <a:t> and Eli Lilly Canada.</a:t>
            </a:r>
            <a:endParaRPr lang="en-US" sz="1200" dirty="0">
              <a:latin typeface="Arial Narrow" panose="020B0606020202030204" pitchFamily="34" charset="0"/>
            </a:endParaRPr>
          </a:p>
        </p:txBody>
      </p:sp>
    </p:spTree>
    <p:extLst>
      <p:ext uri="{BB962C8B-B14F-4D97-AF65-F5344CB8AC3E}">
        <p14:creationId xmlns:p14="http://schemas.microsoft.com/office/powerpoint/2010/main" val="329994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650726"/>
            <a:ext cx="8726037" cy="193761"/>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CA">
              <a:solidFill>
                <a:prstClr val="black"/>
              </a:solidFill>
            </a:endParaRPr>
          </a:p>
        </p:txBody>
      </p:sp>
      <p:pic>
        <p:nvPicPr>
          <p:cNvPr id="7" name="Picture 2" descr="C:\Users\goldinl.CTU\AppData\Local\Microsoft\Windows\Temporary Internet Files\Content.Outlook\OQUTX7GM\CHRC logo_HEARTicon (2).jpg"/>
          <p:cNvPicPr>
            <a:picLocks noChangeAspect="1" noChangeArrowheads="1"/>
          </p:cNvPicPr>
          <p:nvPr/>
        </p:nvPicPr>
        <p:blipFill>
          <a:blip r:embed="rId2" cstate="print">
            <a:clrChange>
              <a:clrFrom>
                <a:srgbClr val="FFFDFC"/>
              </a:clrFrom>
              <a:clrTo>
                <a:srgbClr val="FFFDFC">
                  <a:alpha val="0"/>
                </a:srgbClr>
              </a:clrTo>
            </a:clrChange>
            <a:grayscl/>
            <a:extLst>
              <a:ext uri="{28A0092B-C50C-407E-A947-70E740481C1C}">
                <a14:useLocalDpi xmlns:a14="http://schemas.microsoft.com/office/drawing/2010/main" val="0"/>
              </a:ext>
            </a:extLst>
          </a:blip>
          <a:srcRect/>
          <a:stretch>
            <a:fillRect/>
          </a:stretch>
        </p:blipFill>
        <p:spPr bwMode="auto">
          <a:xfrm>
            <a:off x="8784402" y="6551221"/>
            <a:ext cx="282167" cy="29326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0" y="1219200"/>
            <a:ext cx="91440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514599" y="297359"/>
            <a:ext cx="6551969" cy="769441"/>
          </a:xfrm>
          <a:prstGeom prst="rect">
            <a:avLst/>
          </a:prstGeom>
        </p:spPr>
        <p:txBody>
          <a:bodyPr wrap="square">
            <a:spAutoFit/>
          </a:bodyPr>
          <a:lstStyle/>
          <a:p>
            <a:pPr algn="r"/>
            <a:r>
              <a:rPr lang="en-US" sz="4400" b="1" dirty="0" smtClean="0">
                <a:solidFill>
                  <a:schemeClr val="tx1">
                    <a:lumMod val="65000"/>
                    <a:lumOff val="35000"/>
                  </a:schemeClr>
                </a:solidFill>
                <a:latin typeface="Arial Narrow" panose="020B0606020202030204" pitchFamily="34" charset="0"/>
              </a:rPr>
              <a:t>Planning Committee</a:t>
            </a:r>
            <a:endParaRPr lang="en-CA" sz="4400" dirty="0">
              <a:solidFill>
                <a:schemeClr val="tx1">
                  <a:lumMod val="65000"/>
                  <a:lumOff val="35000"/>
                </a:schemeClr>
              </a:solidFill>
              <a:latin typeface="Arial Narrow" panose="020B060602020203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 y="0"/>
            <a:ext cx="2745740" cy="783635"/>
          </a:xfrm>
          <a:prstGeom prst="rect">
            <a:avLst/>
          </a:prstGeom>
        </p:spPr>
      </p:pic>
      <p:sp>
        <p:nvSpPr>
          <p:cNvPr id="11" name="Content Placeholder 2"/>
          <p:cNvSpPr>
            <a:spLocks noGrp="1"/>
          </p:cNvSpPr>
          <p:nvPr>
            <p:ph idx="1"/>
          </p:nvPr>
        </p:nvSpPr>
        <p:spPr>
          <a:xfrm>
            <a:off x="457200" y="1600200"/>
            <a:ext cx="8229600" cy="4525963"/>
          </a:xfrm>
        </p:spPr>
        <p:txBody>
          <a:bodyPr>
            <a:normAutofit/>
          </a:bodyPr>
          <a:lstStyle/>
          <a:p>
            <a:r>
              <a:rPr lang="en-US" b="1" dirty="0" smtClean="0">
                <a:solidFill>
                  <a:srgbClr val="BB054A"/>
                </a:solidFill>
                <a:latin typeface="Arial Narrow" panose="020B0606020202030204" pitchFamily="34" charset="0"/>
              </a:rPr>
              <a:t>Planning Committee Selection </a:t>
            </a:r>
          </a:p>
          <a:p>
            <a:pPr lvl="1"/>
            <a:r>
              <a:rPr lang="en-US" dirty="0">
                <a:latin typeface="Arial Narrow" panose="020B0606020202030204" pitchFamily="34" charset="0"/>
              </a:rPr>
              <a:t>S</a:t>
            </a:r>
            <a:r>
              <a:rPr lang="en-US" dirty="0" smtClean="0">
                <a:latin typeface="Arial Narrow" panose="020B0606020202030204" pitchFamily="34" charset="0"/>
              </a:rPr>
              <a:t>elected </a:t>
            </a:r>
            <a:r>
              <a:rPr lang="en-US" dirty="0">
                <a:latin typeface="Arial Narrow" panose="020B0606020202030204" pitchFamily="34" charset="0"/>
              </a:rPr>
              <a:t>by the CHRC with input from the program </a:t>
            </a:r>
            <a:r>
              <a:rPr lang="en-US" dirty="0" smtClean="0">
                <a:latin typeface="Arial Narrow" panose="020B0606020202030204" pitchFamily="34" charset="0"/>
              </a:rPr>
              <a:t>Co-Chairs based </a:t>
            </a:r>
            <a:r>
              <a:rPr lang="en-US" dirty="0">
                <a:latin typeface="Arial Narrow" panose="020B0606020202030204" pitchFamily="34" charset="0"/>
              </a:rPr>
              <a:t>on </a:t>
            </a:r>
            <a:r>
              <a:rPr lang="en-US" dirty="0" smtClean="0">
                <a:latin typeface="Arial Narrow" panose="020B0606020202030204" pitchFamily="34" charset="0"/>
              </a:rPr>
              <a:t>following </a:t>
            </a:r>
            <a:r>
              <a:rPr lang="en-US" dirty="0">
                <a:latin typeface="Arial Narrow" panose="020B0606020202030204" pitchFamily="34" charset="0"/>
              </a:rPr>
              <a:t>criteria:</a:t>
            </a:r>
            <a:endParaRPr lang="en-US" sz="1200" dirty="0">
              <a:latin typeface="Arial Narrow" panose="020B0606020202030204" pitchFamily="34" charset="0"/>
            </a:endParaRPr>
          </a:p>
          <a:p>
            <a:pPr lvl="2"/>
            <a:r>
              <a:rPr lang="en-GB" dirty="0">
                <a:latin typeface="Arial Narrow" panose="020B0606020202030204" pitchFamily="34" charset="0"/>
              </a:rPr>
              <a:t>Interest and contribution to the therapeutic area of diabetes</a:t>
            </a:r>
            <a:endParaRPr lang="en-US" sz="2000" dirty="0">
              <a:latin typeface="Arial Narrow" panose="020B0606020202030204" pitchFamily="34" charset="0"/>
            </a:endParaRPr>
          </a:p>
          <a:p>
            <a:pPr lvl="2"/>
            <a:r>
              <a:rPr lang="en-GB" dirty="0">
                <a:latin typeface="Arial Narrow" panose="020B0606020202030204" pitchFamily="34" charset="0"/>
              </a:rPr>
              <a:t>Profession/specialty</a:t>
            </a:r>
            <a:endParaRPr lang="en-US" sz="2000" dirty="0">
              <a:latin typeface="Arial Narrow" panose="020B0606020202030204" pitchFamily="34" charset="0"/>
            </a:endParaRPr>
          </a:p>
          <a:p>
            <a:pPr lvl="2"/>
            <a:r>
              <a:rPr lang="en-GB" dirty="0">
                <a:latin typeface="Arial Narrow" panose="020B0606020202030204" pitchFamily="34" charset="0"/>
              </a:rPr>
              <a:t>Level of expertise and recognition </a:t>
            </a:r>
            <a:r>
              <a:rPr lang="en-GB" dirty="0" smtClean="0">
                <a:latin typeface="Arial Narrow" panose="020B0606020202030204" pitchFamily="34" charset="0"/>
              </a:rPr>
              <a:t>regionally </a:t>
            </a:r>
            <a:r>
              <a:rPr lang="en-GB" dirty="0">
                <a:latin typeface="Arial Narrow" panose="020B0606020202030204" pitchFamily="34" charset="0"/>
              </a:rPr>
              <a:t>and nationally</a:t>
            </a:r>
            <a:endParaRPr lang="en-US" sz="2000" dirty="0">
              <a:latin typeface="Arial Narrow" panose="020B0606020202030204" pitchFamily="34" charset="0"/>
            </a:endParaRPr>
          </a:p>
          <a:p>
            <a:pPr lvl="2"/>
            <a:r>
              <a:rPr lang="de-DE" dirty="0">
                <a:latin typeface="Arial Narrow" panose="020B0606020202030204" pitchFamily="34" charset="0"/>
              </a:rPr>
              <a:t>Previous collaboration and ability to contribute innovative content aligned with the program scope </a:t>
            </a:r>
            <a:endParaRPr lang="de-DE" dirty="0" smtClean="0">
              <a:latin typeface="Arial Narrow" panose="020B0606020202030204" pitchFamily="34" charset="0"/>
            </a:endParaRPr>
          </a:p>
        </p:txBody>
      </p:sp>
      <p:sp>
        <p:nvSpPr>
          <p:cNvPr id="8" name="Rectangle 7"/>
          <p:cNvSpPr/>
          <p:nvPr/>
        </p:nvSpPr>
        <p:spPr>
          <a:xfrm>
            <a:off x="-1" y="6629400"/>
            <a:ext cx="8726037" cy="261610"/>
          </a:xfrm>
          <a:prstGeom prst="rect">
            <a:avLst/>
          </a:prstGeom>
        </p:spPr>
        <p:txBody>
          <a:bodyPr wrap="square" anchor="t">
            <a:spAutoFit/>
          </a:bodyPr>
          <a:lstStyle/>
          <a:p>
            <a:pPr lvl="1"/>
            <a:r>
              <a:rPr lang="en-US" sz="1100" dirty="0">
                <a:latin typeface="Arial Narrow" panose="020B0606020202030204" pitchFamily="34" charset="0"/>
              </a:rPr>
              <a:t>For Internal Use Only. Not for use in Product Detailing. Company Confidential. Copyright </a:t>
            </a:r>
            <a:r>
              <a:rPr lang="en-US" sz="1100" dirty="0" err="1">
                <a:latin typeface="Arial Narrow" panose="020B0606020202030204" pitchFamily="34" charset="0"/>
              </a:rPr>
              <a:t>Boehringer</a:t>
            </a:r>
            <a:r>
              <a:rPr lang="en-US" sz="1100" dirty="0">
                <a:latin typeface="Arial Narrow" panose="020B0606020202030204" pitchFamily="34" charset="0"/>
              </a:rPr>
              <a:t> </a:t>
            </a:r>
            <a:r>
              <a:rPr lang="en-US" sz="1100" dirty="0" err="1">
                <a:latin typeface="Arial Narrow" panose="020B0606020202030204" pitchFamily="34" charset="0"/>
              </a:rPr>
              <a:t>Ingelheim</a:t>
            </a:r>
            <a:r>
              <a:rPr lang="en-US" sz="1100" dirty="0">
                <a:latin typeface="Arial Narrow" panose="020B0606020202030204" pitchFamily="34" charset="0"/>
              </a:rPr>
              <a:t> and Eli Lilly Canada.</a:t>
            </a:r>
            <a:endParaRPr lang="en-US" sz="1200" dirty="0">
              <a:latin typeface="Arial Narrow" panose="020B0606020202030204" pitchFamily="34" charset="0"/>
            </a:endParaRPr>
          </a:p>
        </p:txBody>
      </p:sp>
    </p:spTree>
    <p:extLst>
      <p:ext uri="{BB962C8B-B14F-4D97-AF65-F5344CB8AC3E}">
        <p14:creationId xmlns:p14="http://schemas.microsoft.com/office/powerpoint/2010/main" val="2424062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650726"/>
            <a:ext cx="8726037" cy="193761"/>
          </a:xfrm>
          <a:prstGeom prst="rect">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CA">
              <a:solidFill>
                <a:prstClr val="black"/>
              </a:solidFill>
            </a:endParaRPr>
          </a:p>
        </p:txBody>
      </p:sp>
      <p:pic>
        <p:nvPicPr>
          <p:cNvPr id="7" name="Picture 2" descr="C:\Users\goldinl.CTU\AppData\Local\Microsoft\Windows\Temporary Internet Files\Content.Outlook\OQUTX7GM\CHRC logo_HEARTicon (2).jpg"/>
          <p:cNvPicPr>
            <a:picLocks noChangeAspect="1" noChangeArrowheads="1"/>
          </p:cNvPicPr>
          <p:nvPr/>
        </p:nvPicPr>
        <p:blipFill>
          <a:blip r:embed="rId2" cstate="print">
            <a:clrChange>
              <a:clrFrom>
                <a:srgbClr val="FFFDFC"/>
              </a:clrFrom>
              <a:clrTo>
                <a:srgbClr val="FFFDFC">
                  <a:alpha val="0"/>
                </a:srgbClr>
              </a:clrTo>
            </a:clrChange>
            <a:grayscl/>
            <a:extLst>
              <a:ext uri="{28A0092B-C50C-407E-A947-70E740481C1C}">
                <a14:useLocalDpi xmlns:a14="http://schemas.microsoft.com/office/drawing/2010/main" val="0"/>
              </a:ext>
            </a:extLst>
          </a:blip>
          <a:srcRect/>
          <a:stretch>
            <a:fillRect/>
          </a:stretch>
        </p:blipFill>
        <p:spPr bwMode="auto">
          <a:xfrm>
            <a:off x="8784402" y="6551221"/>
            <a:ext cx="282167" cy="29326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0" y="1219200"/>
            <a:ext cx="91440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514599" y="297359"/>
            <a:ext cx="6551969" cy="769441"/>
          </a:xfrm>
          <a:prstGeom prst="rect">
            <a:avLst/>
          </a:prstGeom>
        </p:spPr>
        <p:txBody>
          <a:bodyPr wrap="square">
            <a:spAutoFit/>
          </a:bodyPr>
          <a:lstStyle/>
          <a:p>
            <a:pPr algn="r"/>
            <a:r>
              <a:rPr lang="en-US" sz="4400" b="1" dirty="0" smtClean="0">
                <a:solidFill>
                  <a:schemeClr val="tx1">
                    <a:lumMod val="65000"/>
                    <a:lumOff val="35000"/>
                  </a:schemeClr>
                </a:solidFill>
                <a:latin typeface="Arial Narrow" panose="020B0606020202030204" pitchFamily="34" charset="0"/>
              </a:rPr>
              <a:t>Planning Committee</a:t>
            </a:r>
            <a:endParaRPr lang="en-CA" sz="4400" dirty="0">
              <a:solidFill>
                <a:schemeClr val="tx1">
                  <a:lumMod val="65000"/>
                  <a:lumOff val="35000"/>
                </a:schemeClr>
              </a:solidFill>
              <a:latin typeface="Arial Narrow" panose="020B060602020203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0" y="0"/>
            <a:ext cx="2745740" cy="783635"/>
          </a:xfrm>
          <a:prstGeom prst="rect">
            <a:avLst/>
          </a:prstGeom>
        </p:spPr>
      </p:pic>
      <p:sp>
        <p:nvSpPr>
          <p:cNvPr id="11" name="Content Placeholder 2"/>
          <p:cNvSpPr>
            <a:spLocks noGrp="1"/>
          </p:cNvSpPr>
          <p:nvPr>
            <p:ph idx="1"/>
          </p:nvPr>
        </p:nvSpPr>
        <p:spPr>
          <a:xfrm>
            <a:off x="457200" y="1600200"/>
            <a:ext cx="8229600" cy="4525963"/>
          </a:xfrm>
        </p:spPr>
        <p:txBody>
          <a:bodyPr>
            <a:normAutofit fontScale="92500"/>
          </a:bodyPr>
          <a:lstStyle/>
          <a:p>
            <a:r>
              <a:rPr lang="en-US" b="1" dirty="0" smtClean="0">
                <a:solidFill>
                  <a:srgbClr val="BB054A"/>
                </a:solidFill>
                <a:latin typeface="Arial Narrow" panose="020B0606020202030204" pitchFamily="34" charset="0"/>
              </a:rPr>
              <a:t>Planning Committee Responsibilities  </a:t>
            </a:r>
          </a:p>
          <a:p>
            <a:pPr lvl="1"/>
            <a:r>
              <a:rPr lang="en-GB" dirty="0">
                <a:latin typeface="Arial Narrow" panose="020B0606020202030204" pitchFamily="34" charset="0"/>
              </a:rPr>
              <a:t>S</a:t>
            </a:r>
            <a:r>
              <a:rPr lang="en-GB" dirty="0" smtClean="0">
                <a:latin typeface="Arial Narrow" panose="020B0606020202030204" pitchFamily="34" charset="0"/>
              </a:rPr>
              <a:t>cientific </a:t>
            </a:r>
            <a:r>
              <a:rPr lang="en-GB" dirty="0">
                <a:latin typeface="Arial Narrow" panose="020B0606020202030204" pitchFamily="34" charset="0"/>
              </a:rPr>
              <a:t>integrity of the program and ensuring </a:t>
            </a:r>
            <a:r>
              <a:rPr lang="en-GB" dirty="0" smtClean="0">
                <a:latin typeface="Arial Narrow" panose="020B0606020202030204" pitchFamily="34" charset="0"/>
              </a:rPr>
              <a:t>program objectives are met </a:t>
            </a:r>
            <a:endParaRPr lang="en-US" dirty="0">
              <a:latin typeface="Arial Narrow" panose="020B0606020202030204" pitchFamily="34" charset="0"/>
            </a:endParaRPr>
          </a:p>
          <a:p>
            <a:pPr lvl="1"/>
            <a:r>
              <a:rPr lang="en-GB" dirty="0">
                <a:latin typeface="Arial Narrow" panose="020B0606020202030204" pitchFamily="34" charset="0"/>
              </a:rPr>
              <a:t>Developing the program content and materials  </a:t>
            </a:r>
            <a:endParaRPr lang="en-US" dirty="0">
              <a:latin typeface="Arial Narrow" panose="020B0606020202030204" pitchFamily="34" charset="0"/>
            </a:endParaRPr>
          </a:p>
          <a:p>
            <a:pPr lvl="1"/>
            <a:r>
              <a:rPr lang="en-GB" dirty="0">
                <a:latin typeface="Arial Narrow" panose="020B0606020202030204" pitchFamily="34" charset="0"/>
              </a:rPr>
              <a:t>Acting as program advocates nationally and in their </a:t>
            </a:r>
            <a:r>
              <a:rPr lang="en-GB" dirty="0" smtClean="0">
                <a:latin typeface="Arial Narrow" panose="020B0606020202030204" pitchFamily="34" charset="0"/>
              </a:rPr>
              <a:t>community</a:t>
            </a:r>
            <a:endParaRPr lang="en-US" dirty="0">
              <a:latin typeface="Arial Narrow" panose="020B0606020202030204" pitchFamily="34" charset="0"/>
            </a:endParaRPr>
          </a:p>
          <a:p>
            <a:pPr lvl="1"/>
            <a:r>
              <a:rPr lang="en-GB" dirty="0">
                <a:latin typeface="Arial Narrow" panose="020B0606020202030204" pitchFamily="34" charset="0"/>
              </a:rPr>
              <a:t>Mentoring of the 80 regional community specialists </a:t>
            </a:r>
            <a:endParaRPr lang="en-GB" dirty="0" smtClean="0">
              <a:latin typeface="Arial Narrow" panose="020B0606020202030204" pitchFamily="34" charset="0"/>
            </a:endParaRPr>
          </a:p>
          <a:p>
            <a:pPr lvl="1"/>
            <a:r>
              <a:rPr lang="en-GB" dirty="0" err="1" smtClean="0">
                <a:latin typeface="Arial Narrow" panose="020B0606020202030204" pitchFamily="34" charset="0"/>
              </a:rPr>
              <a:t>Dr</a:t>
            </a:r>
            <a:r>
              <a:rPr lang="en-GB" dirty="0" err="1">
                <a:latin typeface="Arial Narrow" panose="020B0606020202030204" pitchFamily="34" charset="0"/>
              </a:rPr>
              <a:t>.</a:t>
            </a:r>
            <a:r>
              <a:rPr lang="en-GB" dirty="0">
                <a:latin typeface="Arial Narrow" panose="020B0606020202030204" pitchFamily="34" charset="0"/>
              </a:rPr>
              <a:t> </a:t>
            </a:r>
            <a:r>
              <a:rPr lang="en-GB" dirty="0" err="1">
                <a:latin typeface="Arial Narrow" panose="020B0606020202030204" pitchFamily="34" charset="0"/>
              </a:rPr>
              <a:t>Leiter</a:t>
            </a:r>
            <a:r>
              <a:rPr lang="en-GB" dirty="0">
                <a:latin typeface="Arial Narrow" panose="020B0606020202030204" pitchFamily="34" charset="0"/>
              </a:rPr>
              <a:t> and </a:t>
            </a:r>
            <a:r>
              <a:rPr lang="en-GB" dirty="0" err="1">
                <a:latin typeface="Arial Narrow" panose="020B0606020202030204" pitchFamily="34" charset="0"/>
              </a:rPr>
              <a:t>Dr.</a:t>
            </a:r>
            <a:r>
              <a:rPr lang="en-GB" dirty="0">
                <a:latin typeface="Arial Narrow" panose="020B0606020202030204" pitchFamily="34" charset="0"/>
              </a:rPr>
              <a:t> Cheng (as </a:t>
            </a:r>
            <a:r>
              <a:rPr lang="en-GB" dirty="0" smtClean="0">
                <a:latin typeface="Arial Narrow" panose="020B0606020202030204" pitchFamily="34" charset="0"/>
              </a:rPr>
              <a:t>Co-Chairs) </a:t>
            </a:r>
            <a:r>
              <a:rPr lang="en-GB" dirty="0">
                <a:latin typeface="Arial Narrow" panose="020B0606020202030204" pitchFamily="34" charset="0"/>
              </a:rPr>
              <a:t>will lead the Central Ethics submission of the </a:t>
            </a:r>
            <a:r>
              <a:rPr lang="en-GB" dirty="0" smtClean="0">
                <a:latin typeface="Arial Narrow" panose="020B0606020202030204" pitchFamily="34" charset="0"/>
              </a:rPr>
              <a:t>protocol </a:t>
            </a:r>
            <a:r>
              <a:rPr lang="en-GB" dirty="0">
                <a:latin typeface="Arial Narrow" panose="020B0606020202030204" pitchFamily="34" charset="0"/>
              </a:rPr>
              <a:t>and </a:t>
            </a:r>
            <a:r>
              <a:rPr lang="en-GB" dirty="0" smtClean="0">
                <a:latin typeface="Arial Narrow" panose="020B0606020202030204" pitchFamily="34" charset="0"/>
              </a:rPr>
              <a:t>materials </a:t>
            </a:r>
            <a:r>
              <a:rPr lang="en-GB" dirty="0">
                <a:latin typeface="Arial Narrow" panose="020B0606020202030204" pitchFamily="34" charset="0"/>
              </a:rPr>
              <a:t>to guarantee full compliance with all applicable regulatory </a:t>
            </a:r>
            <a:r>
              <a:rPr lang="en-GB" dirty="0" smtClean="0">
                <a:latin typeface="Arial Narrow" panose="020B0606020202030204" pitchFamily="34" charset="0"/>
              </a:rPr>
              <a:t>requirements</a:t>
            </a:r>
            <a:endParaRPr lang="en-US" dirty="0">
              <a:latin typeface="Arial Narrow" panose="020B0606020202030204" pitchFamily="34" charset="0"/>
            </a:endParaRPr>
          </a:p>
        </p:txBody>
      </p:sp>
      <p:sp>
        <p:nvSpPr>
          <p:cNvPr id="8" name="Rectangle 7"/>
          <p:cNvSpPr/>
          <p:nvPr/>
        </p:nvSpPr>
        <p:spPr>
          <a:xfrm>
            <a:off x="-1" y="6629400"/>
            <a:ext cx="8726037" cy="261610"/>
          </a:xfrm>
          <a:prstGeom prst="rect">
            <a:avLst/>
          </a:prstGeom>
        </p:spPr>
        <p:txBody>
          <a:bodyPr wrap="square" anchor="t">
            <a:spAutoFit/>
          </a:bodyPr>
          <a:lstStyle/>
          <a:p>
            <a:pPr lvl="1"/>
            <a:r>
              <a:rPr lang="en-US" sz="1100" dirty="0">
                <a:latin typeface="Arial Narrow" panose="020B0606020202030204" pitchFamily="34" charset="0"/>
              </a:rPr>
              <a:t>For Internal Use Only. Not for use in Product Detailing. Company Confidential. Copyright </a:t>
            </a:r>
            <a:r>
              <a:rPr lang="en-US" sz="1100" dirty="0" err="1">
                <a:latin typeface="Arial Narrow" panose="020B0606020202030204" pitchFamily="34" charset="0"/>
              </a:rPr>
              <a:t>Boehringer</a:t>
            </a:r>
            <a:r>
              <a:rPr lang="en-US" sz="1100" dirty="0">
                <a:latin typeface="Arial Narrow" panose="020B0606020202030204" pitchFamily="34" charset="0"/>
              </a:rPr>
              <a:t> </a:t>
            </a:r>
            <a:r>
              <a:rPr lang="en-US" sz="1100" dirty="0" err="1">
                <a:latin typeface="Arial Narrow" panose="020B0606020202030204" pitchFamily="34" charset="0"/>
              </a:rPr>
              <a:t>Ingelheim</a:t>
            </a:r>
            <a:r>
              <a:rPr lang="en-US" sz="1100" dirty="0">
                <a:latin typeface="Arial Narrow" panose="020B0606020202030204" pitchFamily="34" charset="0"/>
              </a:rPr>
              <a:t> and Eli Lilly Canada.</a:t>
            </a:r>
            <a:endParaRPr lang="en-US" sz="1200" dirty="0">
              <a:latin typeface="Arial Narrow" panose="020B0606020202030204" pitchFamily="34" charset="0"/>
            </a:endParaRPr>
          </a:p>
        </p:txBody>
      </p:sp>
    </p:spTree>
    <p:extLst>
      <p:ext uri="{BB962C8B-B14F-4D97-AF65-F5344CB8AC3E}">
        <p14:creationId xmlns:p14="http://schemas.microsoft.com/office/powerpoint/2010/main" val="3042033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4905</TotalTime>
  <Words>2595</Words>
  <Application>Microsoft Office PowerPoint</Application>
  <PresentationFormat>On-screen Show (4:3)</PresentationFormat>
  <Paragraphs>388</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Program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Evidence Based Practice Program</dc:title>
  <dc:creator>Lianne Goldin</dc:creator>
  <cp:lastModifiedBy>Grabowski,David</cp:lastModifiedBy>
  <cp:revision>178</cp:revision>
  <dcterms:created xsi:type="dcterms:W3CDTF">2014-06-01T18:10:16Z</dcterms:created>
  <dcterms:modified xsi:type="dcterms:W3CDTF">2015-11-17T21:54:34Z</dcterms:modified>
</cp:coreProperties>
</file>