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ontserrat" panose="020B0604020202020204" charset="0"/>
      <p:regular r:id="rId19"/>
      <p:bold r:id="rId20"/>
      <p:italic r:id="rId21"/>
      <p:boldItalic r:id="rId22"/>
    </p:embeddedFont>
    <p:embeddedFont>
      <p:font typeface="EB Garamond Regular" panose="020B0604020202020204" charset="0"/>
      <p:bold r:id="rId23"/>
      <p:boldItalic r:id="rId24"/>
    </p:embeddedFont>
    <p:embeddedFont>
      <p:font typeface="Open Sans" panose="020B0604020202020204" charset="0"/>
      <p:regular r:id="rId25"/>
      <p:bold r:id="rId26"/>
      <p:italic r:id="rId27"/>
      <p:boldItalic r:id="rId28"/>
    </p:embeddedFont>
    <p:embeddedFont>
      <p:font typeface="Playfair Display" panose="020B0604020202020204" charset="0"/>
      <p:regular r:id="rId29"/>
      <p:bold r:id="rId30"/>
      <p:italic r:id="rId31"/>
      <p:boldItalic r:id="rId32"/>
    </p:embeddedFont>
    <p:embeddedFont>
      <p:font typeface="Amatic SC" panose="020B0604020202020204" charset="-79"/>
      <p:regular r:id="rId33"/>
      <p:bold r:id="rId34"/>
    </p:embeddedFont>
    <p:embeddedFont>
      <p:font typeface="Oswal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5" d="100"/>
          <a:sy n="125" d="100"/>
        </p:scale>
        <p:origin x="22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130536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13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2552aa860_0_2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2552aa860_0_2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29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6f9199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74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2552aa860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2552aa860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831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2552aa860_0_2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2552aa860_0_2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6989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2552aa860_0_2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2552aa860_0_2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346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2552aa860_0_2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2552aa860_0_2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590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2552aa860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2552aa860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73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d2552aa860_0_2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d2552aa860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83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1993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199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38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1993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1993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92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38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38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c6f9199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c6f9199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35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2552aa860_0_2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2552aa860_0_2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18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2552aa860_0_2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2552aa860_0_2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28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gularization_(mathematic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en.wikipedia.org/wiki/Overfitt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44250" y="1403850"/>
            <a:ext cx="8455500" cy="2146800"/>
          </a:xfrm>
          <a:prstGeom prst="rect">
            <a:avLst/>
          </a:prstGeom>
          <a:solidFill>
            <a:schemeClr val="bg1"/>
          </a:solidFill>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SMART AI DATA EXTRACTION</a:t>
            </a:r>
            <a:endParaRPr dirty="0"/>
          </a:p>
        </p:txBody>
      </p:sp>
      <p:sp>
        <p:nvSpPr>
          <p:cNvPr id="59" name="Google Shape;59;p13"/>
          <p:cNvSpPr txBox="1">
            <a:spLocks noGrp="1"/>
          </p:cNvSpPr>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Mohammad Khan (D015)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6" name="Google Shape;146;p22"/>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Task 1	</a:t>
            </a:r>
            <a:endParaRPr b="1">
              <a:solidFill>
                <a:schemeClr val="lt1"/>
              </a:solidFill>
            </a:endParaRPr>
          </a:p>
        </p:txBody>
      </p:sp>
      <p:grpSp>
        <p:nvGrpSpPr>
          <p:cNvPr id="147" name="Google Shape;147;p22"/>
          <p:cNvGrpSpPr/>
          <p:nvPr/>
        </p:nvGrpSpPr>
        <p:grpSpPr>
          <a:xfrm>
            <a:off x="912820" y="1610215"/>
            <a:ext cx="198900" cy="593656"/>
            <a:chOff x="777447" y="1610215"/>
            <a:chExt cx="198900" cy="593656"/>
          </a:xfrm>
        </p:grpSpPr>
        <p:cxnSp>
          <p:nvCxnSpPr>
            <p:cNvPr id="148" name="Google Shape;148;p22"/>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9" name="Google Shape;149;p22"/>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22"/>
          <p:cNvSpPr txBox="1">
            <a:spLocks noGrp="1"/>
          </p:cNvSpPr>
          <p:nvPr>
            <p:ph type="body" idx="4294967295"/>
          </p:nvPr>
        </p:nvSpPr>
        <p:spPr>
          <a:xfrm>
            <a:off x="293750" y="1016525"/>
            <a:ext cx="2242800" cy="59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b="1"/>
              <a:t>Data Cleaning</a:t>
            </a:r>
            <a:endParaRPr sz="1600" b="1"/>
          </a:p>
        </p:txBody>
      </p:sp>
      <p:sp>
        <p:nvSpPr>
          <p:cNvPr id="151" name="Google Shape;151;p22"/>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2" name="Google Shape;152;p22"/>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Task 2</a:t>
            </a:r>
            <a:endParaRPr b="1">
              <a:solidFill>
                <a:schemeClr val="lt1"/>
              </a:solidFill>
            </a:endParaRPr>
          </a:p>
        </p:txBody>
      </p:sp>
      <p:grpSp>
        <p:nvGrpSpPr>
          <p:cNvPr id="153" name="Google Shape;153;p22"/>
          <p:cNvGrpSpPr/>
          <p:nvPr/>
        </p:nvGrpSpPr>
        <p:grpSpPr>
          <a:xfrm>
            <a:off x="2266282" y="2938958"/>
            <a:ext cx="198900" cy="593656"/>
            <a:chOff x="2223534" y="2938958"/>
            <a:chExt cx="198900" cy="593656"/>
          </a:xfrm>
        </p:grpSpPr>
        <p:cxnSp>
          <p:nvCxnSpPr>
            <p:cNvPr id="154" name="Google Shape;154;p22"/>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55" name="Google Shape;155;p22"/>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2"/>
          <p:cNvSpPr txBox="1">
            <a:spLocks noGrp="1"/>
          </p:cNvSpPr>
          <p:nvPr>
            <p:ph type="body" idx="4294967295"/>
          </p:nvPr>
        </p:nvSpPr>
        <p:spPr>
          <a:xfrm>
            <a:off x="1662675" y="3757725"/>
            <a:ext cx="2242800" cy="470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600" b="1"/>
              <a:t>Oversampling</a:t>
            </a:r>
            <a:endParaRPr sz="1600" b="1"/>
          </a:p>
        </p:txBody>
      </p:sp>
      <p:sp>
        <p:nvSpPr>
          <p:cNvPr id="157" name="Google Shape;157;p22"/>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8" name="Google Shape;158;p22"/>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Task 3</a:t>
            </a:r>
            <a:endParaRPr b="1">
              <a:solidFill>
                <a:schemeClr val="lt1"/>
              </a:solidFill>
            </a:endParaRPr>
          </a:p>
        </p:txBody>
      </p:sp>
      <p:grpSp>
        <p:nvGrpSpPr>
          <p:cNvPr id="159" name="Google Shape;159;p22"/>
          <p:cNvGrpSpPr/>
          <p:nvPr/>
        </p:nvGrpSpPr>
        <p:grpSpPr>
          <a:xfrm>
            <a:off x="4058732" y="1610215"/>
            <a:ext cx="198900" cy="593656"/>
            <a:chOff x="3918084" y="1610215"/>
            <a:chExt cx="198900" cy="593656"/>
          </a:xfrm>
        </p:grpSpPr>
        <p:cxnSp>
          <p:nvCxnSpPr>
            <p:cNvPr id="160" name="Google Shape;160;p22"/>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1" name="Google Shape;161;p22"/>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2"/>
          <p:cNvSpPr txBox="1">
            <a:spLocks noGrp="1"/>
          </p:cNvSpPr>
          <p:nvPr>
            <p:ph type="body" idx="4294967295"/>
          </p:nvPr>
        </p:nvSpPr>
        <p:spPr>
          <a:xfrm>
            <a:off x="3173900" y="1016525"/>
            <a:ext cx="2242800" cy="59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b="1"/>
              <a:t>Label Encoding</a:t>
            </a:r>
            <a:endParaRPr sz="1600" b="1"/>
          </a:p>
        </p:txBody>
      </p:sp>
      <p:sp>
        <p:nvSpPr>
          <p:cNvPr id="163" name="Google Shape;163;p22"/>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4" name="Google Shape;164;p22"/>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Task 4</a:t>
            </a:r>
            <a:endParaRPr b="1">
              <a:solidFill>
                <a:schemeClr val="lt1"/>
              </a:solidFill>
            </a:endParaRPr>
          </a:p>
        </p:txBody>
      </p:sp>
      <p:grpSp>
        <p:nvGrpSpPr>
          <p:cNvPr id="165" name="Google Shape;165;p22"/>
          <p:cNvGrpSpPr/>
          <p:nvPr/>
        </p:nvGrpSpPr>
        <p:grpSpPr>
          <a:xfrm>
            <a:off x="5973070" y="2938958"/>
            <a:ext cx="198900" cy="593656"/>
            <a:chOff x="5958946" y="2938958"/>
            <a:chExt cx="198900" cy="593656"/>
          </a:xfrm>
        </p:grpSpPr>
        <p:cxnSp>
          <p:nvCxnSpPr>
            <p:cNvPr id="166" name="Google Shape;166;p22"/>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7" name="Google Shape;167;p22"/>
            <p:cNvSpPr/>
            <p:nvPr/>
          </p:nvSpPr>
          <p:spPr>
            <a:xfrm rot="10800000" flipH="1">
              <a:off x="5958946"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2"/>
          <p:cNvSpPr txBox="1">
            <a:spLocks noGrp="1"/>
          </p:cNvSpPr>
          <p:nvPr>
            <p:ph type="body" idx="4294967295"/>
          </p:nvPr>
        </p:nvSpPr>
        <p:spPr>
          <a:xfrm>
            <a:off x="5126900" y="3757725"/>
            <a:ext cx="2242800" cy="470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600" b="1"/>
              <a:t>Tokenization</a:t>
            </a:r>
            <a:endParaRPr sz="1600" b="1"/>
          </a:p>
        </p:txBody>
      </p:sp>
      <p:sp>
        <p:nvSpPr>
          <p:cNvPr id="169" name="Google Shape;169;p22"/>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0" name="Google Shape;170;p22"/>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Task 5</a:t>
            </a:r>
            <a:endParaRPr b="1">
              <a:solidFill>
                <a:schemeClr val="lt1"/>
              </a:solidFill>
            </a:endParaRPr>
          </a:p>
        </p:txBody>
      </p:sp>
      <p:grpSp>
        <p:nvGrpSpPr>
          <p:cNvPr id="171" name="Google Shape;171;p22"/>
          <p:cNvGrpSpPr/>
          <p:nvPr/>
        </p:nvGrpSpPr>
        <p:grpSpPr>
          <a:xfrm>
            <a:off x="7669807" y="1610215"/>
            <a:ext cx="198900" cy="593656"/>
            <a:chOff x="3918084" y="1610215"/>
            <a:chExt cx="198900" cy="593656"/>
          </a:xfrm>
        </p:grpSpPr>
        <p:cxnSp>
          <p:nvCxnSpPr>
            <p:cNvPr id="172" name="Google Shape;172;p22"/>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3" name="Google Shape;173;p22"/>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2"/>
          <p:cNvSpPr txBox="1">
            <a:spLocks noGrp="1"/>
          </p:cNvSpPr>
          <p:nvPr>
            <p:ph type="body" idx="4294967295"/>
          </p:nvPr>
        </p:nvSpPr>
        <p:spPr>
          <a:xfrm>
            <a:off x="7111500" y="1049750"/>
            <a:ext cx="2242800" cy="4278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en" sz="1600" b="1"/>
              <a:t>Padding</a:t>
            </a:r>
            <a:endParaRPr sz="1600" b="1"/>
          </a:p>
        </p:txBody>
      </p:sp>
      <p:sp>
        <p:nvSpPr>
          <p:cNvPr id="175" name="Google Shape;175;p22"/>
          <p:cNvSpPr txBox="1">
            <a:spLocks noGrp="1"/>
          </p:cNvSpPr>
          <p:nvPr>
            <p:ph type="title" idx="4294967295"/>
          </p:nvPr>
        </p:nvSpPr>
        <p:spPr>
          <a:xfrm>
            <a:off x="212425" y="-381425"/>
            <a:ext cx="6027000" cy="1707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Step 4: DATA PREPROCESSING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344250" y="2746175"/>
            <a:ext cx="8455500" cy="965100"/>
          </a:xfrm>
          <a:prstGeom prst="rect">
            <a:avLst/>
          </a:prstGeom>
          <a:effectLst>
            <a:outerShdw blurRad="914400" dist="381000" dir="9000000" algn="bl" rotWithShape="0">
              <a:srgbClr val="000000">
                <a:alpha val="10000"/>
              </a:srgbClr>
            </a:outerShdw>
            <a:reflection dist="38100" dir="5400000" fadeDir="5400012" sy="-100000" algn="bl" rotWithShape="0"/>
          </a:effectLst>
        </p:spPr>
        <p:txBody>
          <a:bodyPr spcFirstLastPara="1" wrap="square" lIns="91425" tIns="91425" rIns="91425" bIns="91425" anchor="ctr" anchorCtr="0">
            <a:normAutofit/>
          </a:bodyPr>
          <a:lstStyle/>
          <a:p>
            <a:pPr marL="0" lvl="0" indent="0" algn="ctr" rtl="0">
              <a:spcBef>
                <a:spcPts val="0"/>
              </a:spcBef>
              <a:spcAft>
                <a:spcPts val="0"/>
              </a:spcAft>
              <a:buNone/>
            </a:pPr>
            <a:r>
              <a:rPr lang="en"/>
              <a:t>Step 5: Modelling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4"/>
          <p:cNvPicPr preferRelativeResize="0"/>
          <p:nvPr/>
        </p:nvPicPr>
        <p:blipFill>
          <a:blip r:embed="rId3">
            <a:alphaModFix/>
          </a:blip>
          <a:stretch>
            <a:fillRect/>
          </a:stretch>
        </p:blipFill>
        <p:spPr>
          <a:xfrm>
            <a:off x="491975" y="0"/>
            <a:ext cx="8193825" cy="2175100"/>
          </a:xfrm>
          <a:prstGeom prst="rect">
            <a:avLst/>
          </a:prstGeom>
          <a:noFill/>
          <a:ln>
            <a:noFill/>
          </a:ln>
        </p:spPr>
      </p:pic>
      <p:sp>
        <p:nvSpPr>
          <p:cNvPr id="186" name="Google Shape;186;p24"/>
          <p:cNvSpPr txBox="1"/>
          <p:nvPr/>
        </p:nvSpPr>
        <p:spPr>
          <a:xfrm>
            <a:off x="491975" y="2406275"/>
            <a:ext cx="8193900" cy="2251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We use the output of the embedding layer applied previously.</a:t>
            </a:r>
            <a:endParaRPr sz="1700">
              <a:solidFill>
                <a:schemeClr val="dk2"/>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Now we add a sequence of Convolutional layers and Max-Pooling layers. </a:t>
            </a:r>
            <a:endParaRPr sz="1700">
              <a:solidFill>
                <a:schemeClr val="dk2"/>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To avoid overfitting we added the use of some regularization techniques such as adding Dropout layers in between. </a:t>
            </a:r>
            <a:endParaRPr sz="1700">
              <a:solidFill>
                <a:schemeClr val="dk2"/>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Finally we flatten those matrices into vectors and add dense layers. </a:t>
            </a:r>
            <a:endParaRPr sz="1700">
              <a:solidFill>
                <a:schemeClr val="dk2"/>
              </a:solidFill>
              <a:highlight>
                <a:srgbClr val="FFFFFF"/>
              </a:highlight>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The last dense layer is having 47 as parameter because we are doing a multilabel classification.</a:t>
            </a:r>
            <a:endParaRPr sz="1700">
              <a:solidFill>
                <a:schemeClr val="dk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p:nvPr/>
        </p:nvSpPr>
        <p:spPr>
          <a:xfrm>
            <a:off x="219525" y="280875"/>
            <a:ext cx="4095000" cy="496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b="1">
                <a:solidFill>
                  <a:schemeClr val="dk2"/>
                </a:solidFill>
                <a:latin typeface="Times New Roman"/>
                <a:ea typeface="Times New Roman"/>
                <a:cs typeface="Times New Roman"/>
                <a:sym typeface="Times New Roman"/>
              </a:rPr>
              <a:t>What problems did CNN solve ??</a:t>
            </a:r>
            <a:endParaRPr sz="1700" b="1">
              <a:solidFill>
                <a:schemeClr val="dk2"/>
              </a:solidFill>
              <a:latin typeface="Times New Roman"/>
              <a:ea typeface="Times New Roman"/>
              <a:cs typeface="Times New Roman"/>
              <a:sym typeface="Times New Roman"/>
            </a:endParaRPr>
          </a:p>
          <a:p>
            <a:pPr marL="457200" lvl="0" indent="-336550" algn="l" rtl="0">
              <a:spcBef>
                <a:spcPts val="90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Sequential computation inhibits parallelization</a:t>
            </a:r>
            <a:endParaRPr sz="1700">
              <a:solidFill>
                <a:schemeClr val="dk2"/>
              </a:solidFill>
              <a:latin typeface="Times New Roman"/>
              <a:ea typeface="Times New Roman"/>
              <a:cs typeface="Times New Roman"/>
              <a:sym typeface="Times New Roman"/>
            </a:endParaRPr>
          </a:p>
          <a:p>
            <a:pPr marL="457200" lvl="0" indent="-336550" algn="l" rtl="0">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No explicit modeling of long and short range dependencies</a:t>
            </a:r>
            <a:endParaRPr sz="1700">
              <a:solidFill>
                <a:schemeClr val="dk2"/>
              </a:solidFill>
              <a:latin typeface="Times New Roman"/>
              <a:ea typeface="Times New Roman"/>
              <a:cs typeface="Times New Roman"/>
              <a:sym typeface="Times New Roman"/>
            </a:endParaRPr>
          </a:p>
          <a:p>
            <a:pPr marL="457200" lvl="0" indent="-336550" algn="l" rtl="0">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“Distance” between positions is linear</a:t>
            </a:r>
            <a:endParaRPr sz="1700">
              <a:solidFill>
                <a:schemeClr val="dk2"/>
              </a:solidFill>
              <a:latin typeface="Times New Roman"/>
              <a:ea typeface="Times New Roman"/>
              <a:cs typeface="Times New Roman"/>
              <a:sym typeface="Times New Roman"/>
            </a:endParaRPr>
          </a:p>
          <a:p>
            <a:pPr marL="0" lvl="0" indent="0" algn="l" rtl="0">
              <a:spcBef>
                <a:spcPts val="900"/>
              </a:spcBef>
              <a:spcAft>
                <a:spcPts val="0"/>
              </a:spcAft>
              <a:buNone/>
            </a:pPr>
            <a:r>
              <a:rPr lang="en" sz="1700" b="1">
                <a:solidFill>
                  <a:schemeClr val="dk2"/>
                </a:solidFill>
                <a:latin typeface="Times New Roman"/>
                <a:ea typeface="Times New Roman"/>
                <a:cs typeface="Times New Roman"/>
                <a:sym typeface="Times New Roman"/>
              </a:rPr>
              <a:t>Our CNN’s enough ?</a:t>
            </a:r>
            <a:endParaRPr sz="1700" b="1">
              <a:solidFill>
                <a:schemeClr val="dk2"/>
              </a:solidFill>
              <a:latin typeface="Times New Roman"/>
              <a:ea typeface="Times New Roman"/>
              <a:cs typeface="Times New Roman"/>
              <a:sym typeface="Times New Roman"/>
            </a:endParaRPr>
          </a:p>
          <a:p>
            <a:pPr marL="457200" lvl="0" indent="-336550" algn="l" rtl="0">
              <a:spcBef>
                <a:spcPts val="90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The problem is that Convolutional Neural Networks do not necessarily help with the problem of figuring out the problem of dependencies when translating sentences. </a:t>
            </a:r>
            <a:endParaRPr sz="1700">
              <a:solidFill>
                <a:schemeClr val="dk2"/>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chemeClr val="dk2"/>
              </a:buClr>
              <a:buSzPts val="1700"/>
              <a:buFont typeface="Times New Roman"/>
              <a:buChar char="●"/>
            </a:pPr>
            <a:r>
              <a:rPr lang="en" sz="1700">
                <a:solidFill>
                  <a:schemeClr val="dk2"/>
                </a:solidFill>
                <a:highlight>
                  <a:srgbClr val="FFFFFF"/>
                </a:highlight>
                <a:latin typeface="Times New Roman"/>
                <a:ea typeface="Times New Roman"/>
                <a:cs typeface="Times New Roman"/>
                <a:sym typeface="Times New Roman"/>
              </a:rPr>
              <a:t>That’s why Transformers were created, they are a combination of both CNNs with attention.</a:t>
            </a:r>
            <a:endParaRPr sz="1700">
              <a:solidFill>
                <a:schemeClr val="dk2"/>
              </a:solidFill>
              <a:highlight>
                <a:srgbClr val="FFFFFF"/>
              </a:highlight>
              <a:latin typeface="Times New Roman"/>
              <a:ea typeface="Times New Roman"/>
              <a:cs typeface="Times New Roman"/>
              <a:sym typeface="Times New Roman"/>
            </a:endParaRPr>
          </a:p>
          <a:p>
            <a:pPr marL="457200" lvl="0" indent="0" algn="l" rtl="0">
              <a:lnSpc>
                <a:spcPct val="115000"/>
              </a:lnSpc>
              <a:spcBef>
                <a:spcPts val="900"/>
              </a:spcBef>
              <a:spcAft>
                <a:spcPts val="0"/>
              </a:spcAft>
              <a:buNone/>
            </a:pPr>
            <a:endParaRPr sz="2300" b="1">
              <a:latin typeface="Times New Roman"/>
              <a:ea typeface="Times New Roman"/>
              <a:cs typeface="Times New Roman"/>
              <a:sym typeface="Times New Roman"/>
            </a:endParaRPr>
          </a:p>
        </p:txBody>
      </p:sp>
      <p:sp>
        <p:nvSpPr>
          <p:cNvPr id="192" name="Google Shape;192;p25"/>
          <p:cNvSpPr txBox="1"/>
          <p:nvPr/>
        </p:nvSpPr>
        <p:spPr>
          <a:xfrm>
            <a:off x="4821600" y="348850"/>
            <a:ext cx="43224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900"/>
              </a:spcAft>
              <a:buNone/>
            </a:pPr>
            <a:r>
              <a:rPr lang="en" sz="2500" b="1">
                <a:solidFill>
                  <a:schemeClr val="dk2"/>
                </a:solidFill>
                <a:highlight>
                  <a:srgbClr val="FFFFFF"/>
                </a:highlight>
                <a:latin typeface="Amatic SC"/>
                <a:ea typeface="Amatic SC"/>
                <a:cs typeface="Amatic SC"/>
                <a:sym typeface="Amatic SC"/>
              </a:rPr>
              <a:t>Transformer is a model that uses attention to boost the speed. More specifically, it uses self-attention.</a:t>
            </a:r>
            <a:endParaRPr sz="1900" b="1">
              <a:highlight>
                <a:srgbClr val="FFFFFF"/>
              </a:highlight>
              <a:latin typeface="Amatic SC"/>
              <a:ea typeface="Amatic SC"/>
              <a:cs typeface="Amatic SC"/>
              <a:sym typeface="Amatic SC"/>
            </a:endParaRPr>
          </a:p>
        </p:txBody>
      </p:sp>
      <p:pic>
        <p:nvPicPr>
          <p:cNvPr id="193" name="Google Shape;193;p25"/>
          <p:cNvPicPr preferRelativeResize="0"/>
          <p:nvPr/>
        </p:nvPicPr>
        <p:blipFill>
          <a:blip r:embed="rId3">
            <a:alphaModFix/>
          </a:blip>
          <a:stretch>
            <a:fillRect/>
          </a:stretch>
        </p:blipFill>
        <p:spPr>
          <a:xfrm>
            <a:off x="4517325" y="1688050"/>
            <a:ext cx="4626675" cy="290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p:nvPr/>
        </p:nvSpPr>
        <p:spPr>
          <a:xfrm>
            <a:off x="277300" y="563550"/>
            <a:ext cx="4088100" cy="319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highlight>
                  <a:schemeClr val="dk1"/>
                </a:highlight>
                <a:latin typeface="Oswald"/>
                <a:ea typeface="Oswald"/>
                <a:cs typeface="Oswald"/>
                <a:sym typeface="Oswald"/>
              </a:rPr>
              <a:t>LIMITATIONS:</a:t>
            </a:r>
            <a:endParaRPr sz="3100" b="1">
              <a:highlight>
                <a:schemeClr val="dk1"/>
              </a:highlight>
              <a:latin typeface="Oswald"/>
              <a:ea typeface="Oswald"/>
              <a:cs typeface="Oswald"/>
              <a:sym typeface="Oswald"/>
            </a:endParaRPr>
          </a:p>
          <a:p>
            <a:pPr marL="0" lvl="0" indent="0" algn="l" rtl="0">
              <a:spcBef>
                <a:spcPts val="0"/>
              </a:spcBef>
              <a:spcAft>
                <a:spcPts val="0"/>
              </a:spcAft>
              <a:buNone/>
            </a:pPr>
            <a:endParaRPr sz="2300" b="1">
              <a:highlight>
                <a:srgbClr val="FFE599"/>
              </a:highlight>
              <a:latin typeface="Oswald"/>
              <a:ea typeface="Oswald"/>
              <a:cs typeface="Oswald"/>
              <a:sym typeface="Oswald"/>
            </a:endParaRPr>
          </a:p>
          <a:p>
            <a:pPr marL="457200" lvl="0" indent="-361950" algn="l" rtl="0">
              <a:lnSpc>
                <a:spcPct val="115000"/>
              </a:lnSpc>
              <a:spcBef>
                <a:spcPts val="0"/>
              </a:spcBef>
              <a:spcAft>
                <a:spcPts val="0"/>
              </a:spcAft>
              <a:buClr>
                <a:schemeClr val="dk2"/>
              </a:buClr>
              <a:buSzPts val="2100"/>
              <a:buFont typeface="Times New Roman"/>
              <a:buChar char="●"/>
            </a:pPr>
            <a:r>
              <a:rPr lang="en" sz="2100">
                <a:solidFill>
                  <a:schemeClr val="dk2"/>
                </a:solidFill>
                <a:highlight>
                  <a:schemeClr val="dk1"/>
                </a:highlight>
                <a:latin typeface="Times New Roman"/>
                <a:ea typeface="Times New Roman"/>
                <a:cs typeface="Times New Roman"/>
                <a:sym typeface="Times New Roman"/>
              </a:rPr>
              <a:t>The number of Fields were limited to a certain number.</a:t>
            </a:r>
            <a:endParaRPr sz="2100">
              <a:solidFill>
                <a:schemeClr val="dk2"/>
              </a:solidFill>
              <a:highlight>
                <a:schemeClr val="dk1"/>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100">
              <a:solidFill>
                <a:schemeClr val="dk2"/>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2"/>
              </a:buClr>
              <a:buSzPts val="2100"/>
              <a:buFont typeface="Times New Roman"/>
              <a:buChar char="●"/>
            </a:pPr>
            <a:r>
              <a:rPr lang="en" sz="2100">
                <a:solidFill>
                  <a:schemeClr val="dk2"/>
                </a:solidFill>
                <a:highlight>
                  <a:schemeClr val="dk1"/>
                </a:highlight>
                <a:latin typeface="Times New Roman"/>
                <a:ea typeface="Times New Roman"/>
                <a:cs typeface="Times New Roman"/>
                <a:sym typeface="Times New Roman"/>
              </a:rPr>
              <a:t>Different Tabular Structures affected our code for Sentence formation.</a:t>
            </a:r>
            <a:endParaRPr sz="2800" b="1">
              <a:highlight>
                <a:schemeClr val="dk1"/>
              </a:highlight>
              <a:latin typeface="Oswald"/>
              <a:ea typeface="Oswald"/>
              <a:cs typeface="Oswald"/>
              <a:sym typeface="Oswald"/>
            </a:endParaRPr>
          </a:p>
        </p:txBody>
      </p:sp>
      <p:sp>
        <p:nvSpPr>
          <p:cNvPr id="199" name="Google Shape;199;p26"/>
          <p:cNvSpPr txBox="1"/>
          <p:nvPr/>
        </p:nvSpPr>
        <p:spPr>
          <a:xfrm>
            <a:off x="4660775" y="563550"/>
            <a:ext cx="4418700" cy="3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highlight>
                  <a:srgbClr val="FFFFFF"/>
                </a:highlight>
                <a:latin typeface="Oswald"/>
                <a:ea typeface="Oswald"/>
                <a:cs typeface="Oswald"/>
                <a:sym typeface="Oswald"/>
              </a:rPr>
              <a:t>FUTURE SCOPES:</a:t>
            </a:r>
            <a:endParaRPr sz="3100" b="1">
              <a:highlight>
                <a:srgbClr val="FFFFFF"/>
              </a:highlight>
              <a:latin typeface="Oswald"/>
              <a:ea typeface="Oswald"/>
              <a:cs typeface="Oswald"/>
              <a:sym typeface="Oswald"/>
            </a:endParaRPr>
          </a:p>
          <a:p>
            <a:pPr marL="0" lvl="0" indent="0" algn="l" rtl="0">
              <a:spcBef>
                <a:spcPts val="0"/>
              </a:spcBef>
              <a:spcAft>
                <a:spcPts val="0"/>
              </a:spcAft>
              <a:buNone/>
            </a:pPr>
            <a:endParaRPr sz="2300" b="1">
              <a:highlight>
                <a:srgbClr val="FFFFFF"/>
              </a:highlight>
              <a:latin typeface="Oswald"/>
              <a:ea typeface="Oswald"/>
              <a:cs typeface="Oswald"/>
              <a:sym typeface="Oswald"/>
            </a:endParaRPr>
          </a:p>
          <a:p>
            <a:pPr marL="457200" lvl="0" indent="-361950" algn="l" rtl="0">
              <a:lnSpc>
                <a:spcPct val="115000"/>
              </a:lnSpc>
              <a:spcBef>
                <a:spcPts val="0"/>
              </a:spcBef>
              <a:spcAft>
                <a:spcPts val="0"/>
              </a:spcAft>
              <a:buClr>
                <a:schemeClr val="dk2"/>
              </a:buClr>
              <a:buSzPts val="2100"/>
              <a:buFont typeface="Times New Roman"/>
              <a:buChar char="●"/>
            </a:pPr>
            <a:r>
              <a:rPr lang="en" sz="2100">
                <a:solidFill>
                  <a:schemeClr val="dk2"/>
                </a:solidFill>
                <a:highlight>
                  <a:srgbClr val="FFFFFF"/>
                </a:highlight>
                <a:latin typeface="Times New Roman"/>
                <a:ea typeface="Times New Roman"/>
                <a:cs typeface="Times New Roman"/>
                <a:sym typeface="Times New Roman"/>
              </a:rPr>
              <a:t>Number of fields was limited to a certain number but could be extended in the future.</a:t>
            </a:r>
            <a:endParaRPr sz="2100">
              <a:solidFill>
                <a:schemeClr val="dk2"/>
              </a:solidFill>
              <a:highlight>
                <a:srgbClr val="FFFFFF"/>
              </a:highlight>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100">
              <a:solidFill>
                <a:schemeClr val="dk2"/>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2"/>
              </a:buClr>
              <a:buSzPts val="2100"/>
              <a:buFont typeface="Times New Roman"/>
              <a:buChar char="●"/>
            </a:pPr>
            <a:r>
              <a:rPr lang="en" sz="2100">
                <a:solidFill>
                  <a:schemeClr val="dk2"/>
                </a:solidFill>
                <a:highlight>
                  <a:srgbClr val="FFFFFF"/>
                </a:highlight>
                <a:latin typeface="Times New Roman"/>
                <a:ea typeface="Times New Roman"/>
                <a:cs typeface="Times New Roman"/>
                <a:sym typeface="Times New Roman"/>
              </a:rPr>
              <a:t>The </a:t>
            </a:r>
            <a:r>
              <a:rPr lang="en" sz="2100" b="1">
                <a:solidFill>
                  <a:schemeClr val="dk2"/>
                </a:solidFill>
                <a:highlight>
                  <a:srgbClr val="FFFFFF"/>
                </a:highlight>
                <a:latin typeface="Times New Roman"/>
                <a:ea typeface="Times New Roman"/>
                <a:cs typeface="Times New Roman"/>
                <a:sym typeface="Times New Roman"/>
              </a:rPr>
              <a:t>Smart AI Extraction </a:t>
            </a:r>
            <a:r>
              <a:rPr lang="en" sz="2100">
                <a:solidFill>
                  <a:schemeClr val="dk2"/>
                </a:solidFill>
                <a:highlight>
                  <a:srgbClr val="FFFFFF"/>
                </a:highlight>
                <a:latin typeface="Times New Roman"/>
                <a:ea typeface="Times New Roman"/>
                <a:cs typeface="Times New Roman"/>
                <a:sym typeface="Times New Roman"/>
              </a:rPr>
              <a:t>can also be used for various different use cases in the Financial Sector.</a:t>
            </a:r>
            <a:endParaRPr sz="4000" b="1">
              <a:highlight>
                <a:srgbClr val="FFFFFF"/>
              </a:highlight>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BIBLIOGRAPHY:</a:t>
            </a:r>
            <a:endParaRPr/>
          </a:p>
        </p:txBody>
      </p:sp>
      <p:sp>
        <p:nvSpPr>
          <p:cNvPr id="205" name="Google Shape;205;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Attention Is All You Need. </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Text Classification Based on Convolutional Neural Networks and Word Embedding for Low-Resource Languages: Tigrinya</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 sz="2400">
                <a:latin typeface="Arial"/>
                <a:ea typeface="Arial"/>
                <a:cs typeface="Arial"/>
                <a:sym typeface="Arial"/>
              </a:rPr>
              <a:t>XLNet: Generalized Autoregressive Pre-training for Language Understanding Presented by Andrew Or, Ksenia Sokolova Zhilin Yang*, Zihang Dai*, Yiming Yang, Jaime Carbonell, Ruslan Salakhutdinov, Quoc V. Le</a:t>
            </a:r>
            <a:endParaRPr sz="2400">
              <a:latin typeface="Arial"/>
              <a:ea typeface="Arial"/>
              <a:cs typeface="Arial"/>
              <a:sym typeface="Arial"/>
            </a:endParaRPr>
          </a:p>
          <a:p>
            <a:pPr marL="457200" lvl="0" indent="0" algn="l" rtl="0">
              <a:spcBef>
                <a:spcPts val="0"/>
              </a:spcBef>
              <a:spcAft>
                <a:spcPts val="0"/>
              </a:spcAft>
              <a:buClr>
                <a:schemeClr val="dk2"/>
              </a:buClr>
              <a:buSzPts val="1100"/>
              <a:buFont typeface="Arial"/>
              <a:buNone/>
            </a:pPr>
            <a:endParaRPr sz="2400">
              <a:latin typeface="Arial"/>
              <a:ea typeface="Arial"/>
              <a:cs typeface="Arial"/>
              <a:sym typeface="Arial"/>
            </a:endParaRPr>
          </a:p>
          <a:p>
            <a:pPr marL="0" lvl="0" indent="0" algn="l" rtl="0">
              <a:spcBef>
                <a:spcPts val="0"/>
              </a:spcBef>
              <a:spcAft>
                <a:spcPts val="1200"/>
              </a:spcAft>
              <a:buNone/>
            </a:pPr>
            <a:endParaRPr sz="4600" b="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idx="4294967295"/>
          </p:nvPr>
        </p:nvSpPr>
        <p:spPr>
          <a:xfrm>
            <a:off x="132800" y="150175"/>
            <a:ext cx="8520600" cy="572700"/>
          </a:xfrm>
          <a:prstGeom prst="rect">
            <a:avLst/>
          </a:prstGeom>
          <a:solidFill>
            <a:schemeClr val="bg1"/>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b="1" dirty="0">
                <a:solidFill>
                  <a:srgbClr val="FF0000"/>
                </a:solidFill>
                <a:latin typeface="Open Sans"/>
                <a:ea typeface="Open Sans"/>
                <a:cs typeface="Open Sans"/>
                <a:sym typeface="Open Sans"/>
              </a:rPr>
              <a:t>ABOUT CRISIL</a:t>
            </a:r>
            <a:endParaRPr sz="2900" b="1" dirty="0">
              <a:solidFill>
                <a:srgbClr val="FF0000"/>
              </a:solidFill>
              <a:latin typeface="Open Sans"/>
              <a:ea typeface="Open Sans"/>
              <a:cs typeface="Open Sans"/>
              <a:sym typeface="Open Sans"/>
            </a:endParaRPr>
          </a:p>
        </p:txBody>
      </p:sp>
      <p:pic>
        <p:nvPicPr>
          <p:cNvPr id="65" name="Google Shape;65;p14"/>
          <p:cNvPicPr preferRelativeResize="0"/>
          <p:nvPr/>
        </p:nvPicPr>
        <p:blipFill>
          <a:blip r:embed="rId3">
            <a:alphaModFix/>
          </a:blip>
          <a:stretch>
            <a:fillRect/>
          </a:stretch>
        </p:blipFill>
        <p:spPr>
          <a:xfrm>
            <a:off x="4723375" y="513513"/>
            <a:ext cx="4420625" cy="4420625"/>
          </a:xfrm>
          <a:prstGeom prst="rect">
            <a:avLst/>
          </a:prstGeom>
          <a:noFill/>
          <a:ln>
            <a:noFill/>
          </a:ln>
        </p:spPr>
      </p:pic>
      <p:pic>
        <p:nvPicPr>
          <p:cNvPr id="66" name="Google Shape;66;p14"/>
          <p:cNvPicPr preferRelativeResize="0"/>
          <p:nvPr/>
        </p:nvPicPr>
        <p:blipFill>
          <a:blip r:embed="rId4">
            <a:alphaModFix/>
          </a:blip>
          <a:stretch>
            <a:fillRect/>
          </a:stretch>
        </p:blipFill>
        <p:spPr>
          <a:xfrm>
            <a:off x="0" y="2662375"/>
            <a:ext cx="4732026" cy="2364499"/>
          </a:xfrm>
          <a:prstGeom prst="rect">
            <a:avLst/>
          </a:prstGeom>
          <a:noFill/>
          <a:ln>
            <a:noFill/>
          </a:ln>
        </p:spPr>
      </p:pic>
      <p:sp>
        <p:nvSpPr>
          <p:cNvPr id="67" name="Google Shape;67;p14"/>
          <p:cNvSpPr txBox="1"/>
          <p:nvPr/>
        </p:nvSpPr>
        <p:spPr>
          <a:xfrm>
            <a:off x="132800" y="722875"/>
            <a:ext cx="4572000" cy="193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rgbClr val="202124"/>
                </a:solidFill>
                <a:highlight>
                  <a:srgbClr val="FFFFFF"/>
                </a:highlight>
              </a:rPr>
              <a:t>CRISIL</a:t>
            </a:r>
            <a:r>
              <a:rPr lang="en" sz="1900">
                <a:solidFill>
                  <a:srgbClr val="202124"/>
                </a:solidFill>
                <a:highlight>
                  <a:srgbClr val="FFFFFF"/>
                </a:highlight>
              </a:rPr>
              <a:t> (formerly Credit Rating Information Services of India Limited) is an Indian analytical company providing ratings, research, and risk and policy advisory services and is a subsidiary of American company S&amp;P Global.</a:t>
            </a:r>
            <a:endParaRPr sz="21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73" name="Google Shape;73;p15"/>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Step 1	</a:t>
            </a:r>
            <a:endParaRPr b="1">
              <a:solidFill>
                <a:schemeClr val="lt1"/>
              </a:solidFill>
            </a:endParaRPr>
          </a:p>
        </p:txBody>
      </p:sp>
      <p:grpSp>
        <p:nvGrpSpPr>
          <p:cNvPr id="74" name="Google Shape;74;p15"/>
          <p:cNvGrpSpPr/>
          <p:nvPr/>
        </p:nvGrpSpPr>
        <p:grpSpPr>
          <a:xfrm>
            <a:off x="912820" y="1610215"/>
            <a:ext cx="198900" cy="593656"/>
            <a:chOff x="777447" y="1610215"/>
            <a:chExt cx="198900" cy="593656"/>
          </a:xfrm>
        </p:grpSpPr>
        <p:cxnSp>
          <p:nvCxnSpPr>
            <p:cNvPr id="75" name="Google Shape;75;p1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76" name="Google Shape;76;p15"/>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5"/>
          <p:cNvSpPr txBox="1">
            <a:spLocks noGrp="1"/>
          </p:cNvSpPr>
          <p:nvPr>
            <p:ph type="body" idx="4294967295"/>
          </p:nvPr>
        </p:nvSpPr>
        <p:spPr>
          <a:xfrm>
            <a:off x="293750" y="1016525"/>
            <a:ext cx="2242800" cy="59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b="1"/>
              <a:t>Data Collection</a:t>
            </a:r>
            <a:endParaRPr sz="1600" b="1"/>
          </a:p>
        </p:txBody>
      </p:sp>
      <p:sp>
        <p:nvSpPr>
          <p:cNvPr id="78" name="Google Shape;78;p15"/>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79" name="Google Shape;79;p15"/>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Step 2</a:t>
            </a:r>
            <a:endParaRPr b="1">
              <a:solidFill>
                <a:schemeClr val="lt1"/>
              </a:solidFill>
            </a:endParaRPr>
          </a:p>
        </p:txBody>
      </p:sp>
      <p:grpSp>
        <p:nvGrpSpPr>
          <p:cNvPr id="80" name="Google Shape;80;p15"/>
          <p:cNvGrpSpPr/>
          <p:nvPr/>
        </p:nvGrpSpPr>
        <p:grpSpPr>
          <a:xfrm>
            <a:off x="2266282" y="2938958"/>
            <a:ext cx="198900" cy="593656"/>
            <a:chOff x="2223534" y="2938958"/>
            <a:chExt cx="198900" cy="593656"/>
          </a:xfrm>
        </p:grpSpPr>
        <p:cxnSp>
          <p:nvCxnSpPr>
            <p:cNvPr id="81" name="Google Shape;81;p1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82" name="Google Shape;82;p15"/>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5"/>
          <p:cNvSpPr txBox="1">
            <a:spLocks noGrp="1"/>
          </p:cNvSpPr>
          <p:nvPr>
            <p:ph type="body" idx="4294967295"/>
          </p:nvPr>
        </p:nvSpPr>
        <p:spPr>
          <a:xfrm>
            <a:off x="1662675" y="3757725"/>
            <a:ext cx="2242800" cy="470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600" b="1"/>
              <a:t>Data Labelling</a:t>
            </a:r>
            <a:endParaRPr sz="1600" b="1"/>
          </a:p>
        </p:txBody>
      </p:sp>
      <p:sp>
        <p:nvSpPr>
          <p:cNvPr id="84" name="Google Shape;84;p15"/>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Step 3</a:t>
            </a:r>
            <a:endParaRPr b="1">
              <a:solidFill>
                <a:schemeClr val="lt1"/>
              </a:solidFill>
            </a:endParaRPr>
          </a:p>
        </p:txBody>
      </p:sp>
      <p:grpSp>
        <p:nvGrpSpPr>
          <p:cNvPr id="86" name="Google Shape;86;p15"/>
          <p:cNvGrpSpPr/>
          <p:nvPr/>
        </p:nvGrpSpPr>
        <p:grpSpPr>
          <a:xfrm>
            <a:off x="4058732" y="1610215"/>
            <a:ext cx="198900" cy="593656"/>
            <a:chOff x="3918084" y="1610215"/>
            <a:chExt cx="198900" cy="593656"/>
          </a:xfrm>
        </p:grpSpPr>
        <p:cxnSp>
          <p:nvCxnSpPr>
            <p:cNvPr id="87" name="Google Shape;87;p1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88" name="Google Shape;88;p15"/>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5"/>
          <p:cNvSpPr txBox="1">
            <a:spLocks noGrp="1"/>
          </p:cNvSpPr>
          <p:nvPr>
            <p:ph type="body" idx="4294967295"/>
          </p:nvPr>
        </p:nvSpPr>
        <p:spPr>
          <a:xfrm>
            <a:off x="3173900" y="1016525"/>
            <a:ext cx="2242800" cy="593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600" b="1"/>
              <a:t>Data Augmentation</a:t>
            </a:r>
            <a:endParaRPr sz="1600" b="1"/>
          </a:p>
        </p:txBody>
      </p:sp>
      <p:sp>
        <p:nvSpPr>
          <p:cNvPr id="90" name="Google Shape;90;p15"/>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Step 4</a:t>
            </a:r>
            <a:endParaRPr b="1">
              <a:solidFill>
                <a:schemeClr val="lt1"/>
              </a:solidFill>
            </a:endParaRPr>
          </a:p>
        </p:txBody>
      </p:sp>
      <p:grpSp>
        <p:nvGrpSpPr>
          <p:cNvPr id="92" name="Google Shape;92;p15"/>
          <p:cNvGrpSpPr/>
          <p:nvPr/>
        </p:nvGrpSpPr>
        <p:grpSpPr>
          <a:xfrm>
            <a:off x="5973070" y="2938958"/>
            <a:ext cx="198900" cy="593656"/>
            <a:chOff x="5958946" y="2938958"/>
            <a:chExt cx="198900" cy="593656"/>
          </a:xfrm>
        </p:grpSpPr>
        <p:cxnSp>
          <p:nvCxnSpPr>
            <p:cNvPr id="93" name="Google Shape;93;p1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94" name="Google Shape;94;p15"/>
            <p:cNvSpPr/>
            <p:nvPr/>
          </p:nvSpPr>
          <p:spPr>
            <a:xfrm rot="10800000" flipH="1">
              <a:off x="5958946"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body" idx="4294967295"/>
          </p:nvPr>
        </p:nvSpPr>
        <p:spPr>
          <a:xfrm>
            <a:off x="5126900" y="3757725"/>
            <a:ext cx="2242800" cy="470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600" b="1"/>
              <a:t>Data Preprocessing</a:t>
            </a:r>
            <a:endParaRPr sz="1600" b="1"/>
          </a:p>
        </p:txBody>
      </p:sp>
      <p:sp>
        <p:nvSpPr>
          <p:cNvPr id="96" name="Google Shape;96;p15"/>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b="1"/>
              <a:t>Step 5</a:t>
            </a:r>
            <a:endParaRPr b="1">
              <a:solidFill>
                <a:schemeClr val="lt1"/>
              </a:solidFill>
            </a:endParaRPr>
          </a:p>
        </p:txBody>
      </p:sp>
      <p:grpSp>
        <p:nvGrpSpPr>
          <p:cNvPr id="98" name="Google Shape;98;p15"/>
          <p:cNvGrpSpPr/>
          <p:nvPr/>
        </p:nvGrpSpPr>
        <p:grpSpPr>
          <a:xfrm>
            <a:off x="7669807" y="1610215"/>
            <a:ext cx="198900" cy="593656"/>
            <a:chOff x="3918084" y="1610215"/>
            <a:chExt cx="198900" cy="593656"/>
          </a:xfrm>
        </p:grpSpPr>
        <p:cxnSp>
          <p:nvCxnSpPr>
            <p:cNvPr id="99" name="Google Shape;99;p1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0" name="Google Shape;100;p15"/>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body" idx="4294967295"/>
          </p:nvPr>
        </p:nvSpPr>
        <p:spPr>
          <a:xfrm>
            <a:off x="7111500" y="1049750"/>
            <a:ext cx="2242800" cy="4278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en" sz="1600" b="1"/>
              <a:t>Modelling</a:t>
            </a:r>
            <a:endParaRPr sz="1600" b="1"/>
          </a:p>
        </p:txBody>
      </p:sp>
      <p:sp>
        <p:nvSpPr>
          <p:cNvPr id="102" name="Google Shape;102;p15"/>
          <p:cNvSpPr txBox="1">
            <a:spLocks noGrp="1"/>
          </p:cNvSpPr>
          <p:nvPr>
            <p:ph type="title" idx="4294967295"/>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WORKFLOW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DATA COLLECTION	</a:t>
            </a:r>
            <a:endParaRPr/>
          </a:p>
        </p:txBody>
      </p:sp>
      <p:sp>
        <p:nvSpPr>
          <p:cNvPr id="108" name="Google Shape;108;p16"/>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The data was collected from the Business in PDF Format.</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These PDF’s were nothing but Financial Reports or Annual Reports of different companies in the Financial Sector.</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Within these PDF’s were our Main Objects such as Paragraphs and Tables</a:t>
            </a:r>
            <a:endParaRPr/>
          </a:p>
          <a:p>
            <a:pPr marL="0" lvl="0" indent="0" algn="l" rtl="0">
              <a:spcBef>
                <a:spcPts val="1200"/>
              </a:spcBef>
              <a:spcAft>
                <a:spcPts val="1200"/>
              </a:spcAft>
              <a:buNone/>
            </a:pPr>
            <a:endParaRPr/>
          </a:p>
        </p:txBody>
      </p:sp>
      <p:sp>
        <p:nvSpPr>
          <p:cNvPr id="109" name="Google Shape;109;p16"/>
          <p:cNvSpPr txBox="1">
            <a:spLocks noGrp="1"/>
          </p:cNvSpPr>
          <p:nvPr>
            <p:ph type="body" idx="2"/>
          </p:nvPr>
        </p:nvSpPr>
        <p:spPr>
          <a:xfrm>
            <a:off x="4832400" y="1234050"/>
            <a:ext cx="3999900" cy="126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But can DATA directly be fetched from PDF’s ?</a:t>
            </a:r>
            <a:endParaRPr b="1"/>
          </a:p>
          <a:p>
            <a:pPr marL="0" lvl="0" indent="0" algn="l" rtl="0">
              <a:spcBef>
                <a:spcPts val="1200"/>
              </a:spcBef>
              <a:spcAft>
                <a:spcPts val="1200"/>
              </a:spcAft>
              <a:buNone/>
            </a:pPr>
            <a:r>
              <a:rPr lang="en"/>
              <a:t>Obviously not, so we first converted these PDF’s into Images and then extracted our Main Object features from these Images.</a:t>
            </a:r>
            <a:endParaRPr/>
          </a:p>
        </p:txBody>
      </p:sp>
      <p:pic>
        <p:nvPicPr>
          <p:cNvPr id="110" name="Google Shape;110;p16"/>
          <p:cNvPicPr preferRelativeResize="0"/>
          <p:nvPr/>
        </p:nvPicPr>
        <p:blipFill>
          <a:blip r:embed="rId3">
            <a:alphaModFix/>
          </a:blip>
          <a:stretch>
            <a:fillRect/>
          </a:stretch>
        </p:blipFill>
        <p:spPr>
          <a:xfrm>
            <a:off x="4464000" y="2646450"/>
            <a:ext cx="4527600" cy="2250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25900" y="1718250"/>
            <a:ext cx="4045200" cy="170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Step2:                        DATA LABELLING</a:t>
            </a:r>
            <a:endParaRPr/>
          </a:p>
        </p:txBody>
      </p:sp>
      <p:sp>
        <p:nvSpPr>
          <p:cNvPr id="116" name="Google Shape;116;p17"/>
          <p:cNvSpPr txBox="1"/>
          <p:nvPr/>
        </p:nvSpPr>
        <p:spPr>
          <a:xfrm>
            <a:off x="4811700" y="1186500"/>
            <a:ext cx="43323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9900FF"/>
                </a:solidFill>
                <a:latin typeface="EB Garamond Regular"/>
                <a:ea typeface="EB Garamond Regular"/>
                <a:cs typeface="EB Garamond Regular"/>
                <a:sym typeface="EB Garamond Regular"/>
              </a:rPr>
              <a:t>“ Data Labelling also called as data annotation/ tagging, is the process of preparing labelled datasets for machine learning or deep learning models.”</a:t>
            </a:r>
            <a:endParaRPr sz="2800">
              <a:solidFill>
                <a:srgbClr val="9900FF"/>
              </a:solidFill>
              <a:latin typeface="EB Garamond Regular"/>
              <a:ea typeface="EB Garamond Regular"/>
              <a:cs typeface="EB Garamond Regular"/>
              <a:sym typeface="EB Garamond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does it look like ?</a:t>
            </a:r>
            <a:endParaRPr/>
          </a:p>
        </p:txBody>
      </p:sp>
      <p:pic>
        <p:nvPicPr>
          <p:cNvPr id="122" name="Google Shape;122;p18"/>
          <p:cNvPicPr preferRelativeResize="0"/>
          <p:nvPr/>
        </p:nvPicPr>
        <p:blipFill>
          <a:blip r:embed="rId3">
            <a:alphaModFix/>
          </a:blip>
          <a:stretch>
            <a:fillRect/>
          </a:stretch>
        </p:blipFill>
        <p:spPr>
          <a:xfrm>
            <a:off x="0" y="464375"/>
            <a:ext cx="9144000" cy="467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00600" y="1718250"/>
            <a:ext cx="4045200" cy="170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Main Objects</a:t>
            </a:r>
            <a:endParaRPr/>
          </a:p>
        </p:txBody>
      </p:sp>
      <p:sp>
        <p:nvSpPr>
          <p:cNvPr id="128" name="Google Shape;128;p19"/>
          <p:cNvSpPr txBox="1">
            <a:spLocks noGrp="1"/>
          </p:cNvSpPr>
          <p:nvPr>
            <p:ph type="body" idx="2"/>
          </p:nvPr>
        </p:nvSpPr>
        <p:spPr>
          <a:xfrm>
            <a:off x="4956375"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700"/>
              <a:t>Paragraphs</a:t>
            </a:r>
            <a:endParaRPr sz="3700"/>
          </a:p>
          <a:p>
            <a:pPr marL="0" lvl="0" indent="0" algn="l" rtl="0">
              <a:spcBef>
                <a:spcPts val="1200"/>
              </a:spcBef>
              <a:spcAft>
                <a:spcPts val="0"/>
              </a:spcAft>
              <a:buNone/>
            </a:pPr>
            <a:r>
              <a:rPr lang="en" sz="3700"/>
              <a:t>Tables</a:t>
            </a:r>
            <a:endParaRPr sz="3700"/>
          </a:p>
          <a:p>
            <a:pPr marL="0" lvl="0" indent="0" algn="l" rtl="0">
              <a:spcBef>
                <a:spcPts val="1200"/>
              </a:spcBef>
              <a:spcAft>
                <a:spcPts val="1200"/>
              </a:spcAft>
              <a:buNone/>
            </a:pPr>
            <a:endParaRPr sz="3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DATA AUGMENTATION</a:t>
            </a:r>
            <a:endParaRPr/>
          </a:p>
        </p:txBody>
      </p:sp>
      <p:sp>
        <p:nvSpPr>
          <p:cNvPr id="134" name="Google Shape;134;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3400" b="1"/>
              <a:t>“</a:t>
            </a:r>
            <a:r>
              <a:rPr lang="en" sz="2650" b="1">
                <a:solidFill>
                  <a:srgbClr val="202122"/>
                </a:solidFill>
                <a:highlight>
                  <a:srgbClr val="FFFFFF"/>
                </a:highlight>
                <a:latin typeface="Arial"/>
                <a:ea typeface="Arial"/>
                <a:cs typeface="Arial"/>
                <a:sym typeface="Arial"/>
              </a:rPr>
              <a:t>Data augmentation in data analysis are techniques used to increase the amount of data by adding slightly modified copies of already existing data or newly created synthetic data from existing data. It acts as a </a:t>
            </a:r>
            <a:r>
              <a:rPr lang="en" sz="2650" b="1">
                <a:solidFill>
                  <a:srgbClr val="0645AD"/>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regularizer</a:t>
            </a:r>
            <a:r>
              <a:rPr lang="en" sz="2650" b="1">
                <a:solidFill>
                  <a:srgbClr val="202122"/>
                </a:solidFill>
                <a:highlight>
                  <a:srgbClr val="FFFFFF"/>
                </a:highlight>
                <a:latin typeface="Arial"/>
                <a:ea typeface="Arial"/>
                <a:cs typeface="Arial"/>
                <a:sym typeface="Arial"/>
              </a:rPr>
              <a:t> and helps reduce </a:t>
            </a:r>
            <a:r>
              <a:rPr lang="en" sz="2650" b="1">
                <a:solidFill>
                  <a:srgbClr val="0645AD"/>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overfitting</a:t>
            </a:r>
            <a:r>
              <a:rPr lang="en" sz="2650" b="1">
                <a:solidFill>
                  <a:srgbClr val="202122"/>
                </a:solidFill>
                <a:highlight>
                  <a:srgbClr val="FFFFFF"/>
                </a:highlight>
                <a:latin typeface="Arial"/>
                <a:ea typeface="Arial"/>
                <a:cs typeface="Arial"/>
                <a:sym typeface="Arial"/>
              </a:rPr>
              <a:t> when training a machine learning model.</a:t>
            </a:r>
            <a:r>
              <a:rPr lang="en" sz="3400" b="1"/>
              <a:t>”</a:t>
            </a:r>
            <a:endParaRPr sz="3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p:nvPr/>
        </p:nvSpPr>
        <p:spPr>
          <a:xfrm>
            <a:off x="219525" y="692350"/>
            <a:ext cx="4095000" cy="389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Task 1:</a:t>
            </a:r>
            <a:endParaRPr sz="2300"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 sz="1900">
                <a:latin typeface="Times New Roman"/>
                <a:ea typeface="Times New Roman"/>
                <a:cs typeface="Times New Roman"/>
                <a:sym typeface="Times New Roman"/>
              </a:rPr>
              <a:t>Duplicating Images taking Annotations XML Output with its corresponding </a:t>
            </a:r>
            <a:r>
              <a:rPr lang="en" sz="1900">
                <a:solidFill>
                  <a:schemeClr val="dk2"/>
                </a:solidFill>
                <a:latin typeface="Times New Roman"/>
                <a:ea typeface="Times New Roman"/>
                <a:cs typeface="Times New Roman"/>
                <a:sym typeface="Times New Roman"/>
              </a:rPr>
              <a:t>as input.</a:t>
            </a:r>
            <a:endParaRPr sz="1900">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sz="1900">
              <a:solidFill>
                <a:schemeClr val="dk2"/>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2"/>
              </a:buClr>
              <a:buSzPts val="1900"/>
              <a:buFont typeface="Times New Roman"/>
              <a:buChar char="●"/>
            </a:pPr>
            <a:r>
              <a:rPr lang="en" sz="1900">
                <a:solidFill>
                  <a:schemeClr val="dk2"/>
                </a:solidFill>
                <a:latin typeface="Times New Roman"/>
                <a:ea typeface="Times New Roman"/>
                <a:cs typeface="Times New Roman"/>
                <a:sym typeface="Times New Roman"/>
              </a:rPr>
              <a:t>With the XML file we also have to change the text within the file which includes saving the contents of XML file as a string later on after making necessary changes saving them back in .xml format.</a:t>
            </a:r>
            <a:endParaRPr sz="2100">
              <a:solidFill>
                <a:schemeClr val="dk2"/>
              </a:solidFill>
              <a:latin typeface="Times New Roman"/>
              <a:ea typeface="Times New Roman"/>
              <a:cs typeface="Times New Roman"/>
              <a:sym typeface="Times New Roman"/>
            </a:endParaRPr>
          </a:p>
        </p:txBody>
      </p:sp>
      <p:sp>
        <p:nvSpPr>
          <p:cNvPr id="140" name="Google Shape;140;p21"/>
          <p:cNvSpPr txBox="1"/>
          <p:nvPr/>
        </p:nvSpPr>
        <p:spPr>
          <a:xfrm>
            <a:off x="4821500" y="692350"/>
            <a:ext cx="4095000" cy="402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Times New Roman"/>
                <a:ea typeface="Times New Roman"/>
                <a:cs typeface="Times New Roman"/>
                <a:sym typeface="Times New Roman"/>
              </a:rPr>
              <a:t>Task 2:</a:t>
            </a:r>
            <a:endParaRPr sz="2300" b="1">
              <a:latin typeface="Times New Roman"/>
              <a:ea typeface="Times New Roman"/>
              <a:cs typeface="Times New Roman"/>
              <a:sym typeface="Times New Roman"/>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Developed a python code which takes a data frame consisting of Address of the Image and other features of the Image. </a:t>
            </a:r>
            <a:endParaRPr sz="1700">
              <a:solidFill>
                <a:schemeClr val="dk2"/>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My task was to write a code which checks if the Image is actually present in the specified folder. </a:t>
            </a:r>
            <a:endParaRPr sz="1700">
              <a:solidFill>
                <a:schemeClr val="dk2"/>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2"/>
              </a:buClr>
              <a:buSzPts val="1700"/>
              <a:buFont typeface="Times New Roman"/>
              <a:buChar char="●"/>
            </a:pPr>
            <a:r>
              <a:rPr lang="en" sz="1700">
                <a:solidFill>
                  <a:schemeClr val="dk2"/>
                </a:solidFill>
                <a:latin typeface="Times New Roman"/>
                <a:ea typeface="Times New Roman"/>
                <a:cs typeface="Times New Roman"/>
                <a:sym typeface="Times New Roman"/>
              </a:rPr>
              <a:t>If the Images are not present in the specified folder then dump those similar kind of data rows to another dataframe.</a:t>
            </a:r>
            <a:endParaRPr sz="1700">
              <a:solidFill>
                <a:schemeClr val="dk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666</Words>
  <Application>Microsoft Office PowerPoint</Application>
  <PresentationFormat>On-screen Show (16:9)</PresentationFormat>
  <Paragraphs>80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Montserrat</vt:lpstr>
      <vt:lpstr>Arial</vt:lpstr>
      <vt:lpstr>EB Garamond Regular</vt:lpstr>
      <vt:lpstr>Open Sans</vt:lpstr>
      <vt:lpstr>Playfair Display</vt:lpstr>
      <vt:lpstr>Amatic SC</vt:lpstr>
      <vt:lpstr>Oswald</vt:lpstr>
      <vt:lpstr>Times New Roman</vt:lpstr>
      <vt:lpstr>Pop</vt:lpstr>
      <vt:lpstr>SMART AI DATA EXTRACTION</vt:lpstr>
      <vt:lpstr>ABOUT CRISIL</vt:lpstr>
      <vt:lpstr>          WORKFLOW </vt:lpstr>
      <vt:lpstr>Step 1: DATA COLLECTION </vt:lpstr>
      <vt:lpstr>Step2:                        DATA LABELLING</vt:lpstr>
      <vt:lpstr>What does it look like ?</vt:lpstr>
      <vt:lpstr>Main Objects</vt:lpstr>
      <vt:lpstr>Step 3: DATA AUGMENTATION</vt:lpstr>
      <vt:lpstr>PowerPoint Presentation</vt:lpstr>
      <vt:lpstr>Step 4: DATA PREPROCESSING</vt:lpstr>
      <vt:lpstr>Step 5: Modelling</vt:lpstr>
      <vt:lpstr>PowerPoint Presentation</vt:lpstr>
      <vt:lpstr>PowerPoint Presentation</vt:lpstr>
      <vt:lpstr>PowerPoint Presentation</vt:lpstr>
      <vt:lpstr>BIBLIOGRAPHY: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 DATA EXTRACTION</dc:title>
  <cp:lastModifiedBy>Microsoft account</cp:lastModifiedBy>
  <cp:revision>1</cp:revision>
  <dcterms:modified xsi:type="dcterms:W3CDTF">2021-04-16T11:21:46Z</dcterms:modified>
</cp:coreProperties>
</file>