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73"/>
  </p:normalViewPr>
  <p:slideViewPr>
    <p:cSldViewPr snapToGrid="0" snapToObjects="1">
      <p:cViewPr>
        <p:scale>
          <a:sx n="27" d="100"/>
          <a:sy n="27" d="100"/>
        </p:scale>
        <p:origin x="2672" y="624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aider\Downloads\sfca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aider\Downloads\sfca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[sfcars.xlsx]Sheet4!PivotTable1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Annual</a:t>
            </a:r>
            <a:r>
              <a:rPr lang="en-US" sz="1800" b="1" baseline="0"/>
              <a:t> Average Score for Responses</a:t>
            </a:r>
            <a:endParaRPr lang="en-US" sz="1800" b="1"/>
          </a:p>
        </c:rich>
      </c:tx>
      <c:layout>
        <c:manualLayout>
          <c:xMode val="edge"/>
          <c:yMode val="edge"/>
          <c:x val="0.20079440811423993"/>
          <c:y val="3.6548223350253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534782463632724"/>
          <c:y val="0.17171296296296296"/>
          <c:w val="0.67371997197384215"/>
          <c:h val="0.66738622646788437"/>
        </c:manualLayout>
      </c:layout>
      <c:lineChart>
        <c:grouping val="standar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Sheet4!$A$5:$A$11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Sheet4!$B$5:$B$11</c:f>
              <c:numCache>
                <c:formatCode>General</c:formatCode>
                <c:ptCount val="6"/>
                <c:pt idx="0">
                  <c:v>1.2522011247499999E-6</c:v>
                </c:pt>
                <c:pt idx="1">
                  <c:v>2.7822207827000003E-5</c:v>
                </c:pt>
                <c:pt idx="2">
                  <c:v>2.9222946342692322E-4</c:v>
                </c:pt>
                <c:pt idx="3">
                  <c:v>9.2451700049999957E-3</c:v>
                </c:pt>
                <c:pt idx="4">
                  <c:v>4.0134696998499989E-2</c:v>
                </c:pt>
                <c:pt idx="5">
                  <c:v>0.14478910966666667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E2-8941-AD2E-7E9C65FAEC17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Sheet4!$A$5:$A$11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Sheet4!$C$5:$C$11</c:f>
              <c:numCache>
                <c:formatCode>General</c:formatCode>
                <c:ptCount val="6"/>
                <c:pt idx="0">
                  <c:v>2.4108168E-8</c:v>
                </c:pt>
                <c:pt idx="2">
                  <c:v>3.2585946107000001E-4</c:v>
                </c:pt>
                <c:pt idx="3">
                  <c:v>1.4161899574999999E-2</c:v>
                </c:pt>
                <c:pt idx="4">
                  <c:v>2.2661965728571428E-2</c:v>
                </c:pt>
                <c:pt idx="5">
                  <c:v>0.59401683742857148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E2-8941-AD2E-7E9C65FAEC17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Sheet4!$A$5:$A$11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Sheet4!$D$5:$D$11</c:f>
              <c:numCache>
                <c:formatCode>General</c:formatCode>
                <c:ptCount val="6"/>
                <c:pt idx="0">
                  <c:v>1.3881619000000002E-7</c:v>
                </c:pt>
                <c:pt idx="1">
                  <c:v>1.8604393933333335E-5</c:v>
                </c:pt>
                <c:pt idx="2">
                  <c:v>5.4106938750000005E-6</c:v>
                </c:pt>
                <c:pt idx="3">
                  <c:v>7.5027193645833337E-3</c:v>
                </c:pt>
                <c:pt idx="4">
                  <c:v>0.12916646957555555</c:v>
                </c:pt>
                <c:pt idx="5">
                  <c:v>0.32551771386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E2-8941-AD2E-7E9C65FAEC17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Sheet4!$A$5:$A$11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Sheet4!$E$5:$E$11</c:f>
              <c:numCache>
                <c:formatCode>General</c:formatCode>
                <c:ptCount val="6"/>
                <c:pt idx="0">
                  <c:v>2.7098309039999997E-8</c:v>
                </c:pt>
                <c:pt idx="1">
                  <c:v>1.1458995824999999E-5</c:v>
                </c:pt>
                <c:pt idx="2">
                  <c:v>6.7415698499999996E-6</c:v>
                </c:pt>
                <c:pt idx="3">
                  <c:v>1.3596363125000001E-3</c:v>
                </c:pt>
                <c:pt idx="5">
                  <c:v>1.73096955E-2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E2-8941-AD2E-7E9C65FAE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700328"/>
        <c:axId val="575695080"/>
      </c:lineChart>
      <c:catAx>
        <c:axId val="575700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Years</a:t>
                </a:r>
              </a:p>
            </c:rich>
          </c:tx>
          <c:layout>
            <c:manualLayout>
              <c:xMode val="edge"/>
              <c:yMode val="edge"/>
              <c:x val="0.41191645535833443"/>
              <c:y val="0.904446700507614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695080"/>
        <c:crosses val="autoZero"/>
        <c:auto val="1"/>
        <c:lblAlgn val="ctr"/>
        <c:lblOffset val="100"/>
        <c:noMultiLvlLbl val="0"/>
      </c:catAx>
      <c:valAx>
        <c:axId val="57569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Average</a:t>
                </a:r>
                <a:r>
                  <a:rPr lang="en-US" sz="1600" baseline="0"/>
                  <a:t> Score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700328"/>
        <c:crosses val="autoZero"/>
        <c:crossBetween val="between"/>
      </c:valAx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80287001201121033"/>
          <c:y val="0.17266076115485562"/>
          <c:w val="7.5338983050847463E-2"/>
          <c:h val="0.3553318677804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[sfcars.xlsx]Sheet3!PivotTable1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/>
              <a:t>Annual Responses</a:t>
            </a:r>
            <a:r>
              <a:rPr lang="en-US" sz="1800" b="1"/>
              <a:t> To Self-Driving Cars</a:t>
            </a:r>
          </a:p>
        </c:rich>
      </c:tx>
      <c:layout>
        <c:manualLayout>
          <c:xMode val="edge"/>
          <c:yMode val="edge"/>
          <c:x val="0.19170336018091391"/>
          <c:y val="3.16702742518376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011951973610204"/>
          <c:y val="0.11639710576718451"/>
          <c:w val="0.70389423991623123"/>
          <c:h val="0.74514796652383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8</c:v>
                </c:pt>
                <c:pt idx="1">
                  <c:v>10</c:v>
                </c:pt>
                <c:pt idx="2">
                  <c:v>26</c:v>
                </c:pt>
                <c:pt idx="3">
                  <c:v>40</c:v>
                </c:pt>
                <c:pt idx="4">
                  <c:v>20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8-AC41-9F80-7FE8E951797A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2">
                  <c:v>7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A8-AC41-9F80-7FE8E951797A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Sheet3!$D$5:$D$11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12</c:v>
                </c:pt>
                <c:pt idx="4">
                  <c:v>9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A8-AC41-9F80-7FE8E951797A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strCache>
            </c:strRef>
          </c:cat>
          <c:val>
            <c:numRef>
              <c:f>Sheet3!$E$5:$E$11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A8-AC41-9F80-7FE8E9517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1176927"/>
        <c:axId val="201194607"/>
      </c:barChart>
      <c:catAx>
        <c:axId val="201176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Years</a:t>
                </a:r>
              </a:p>
            </c:rich>
          </c:tx>
          <c:layout>
            <c:manualLayout>
              <c:xMode val="edge"/>
              <c:yMode val="edge"/>
              <c:x val="0.45269609248895915"/>
              <c:y val="0.925857639413631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94607"/>
        <c:crosses val="autoZero"/>
        <c:auto val="1"/>
        <c:lblAlgn val="ctr"/>
        <c:lblOffset val="100"/>
        <c:noMultiLvlLbl val="0"/>
      </c:catAx>
      <c:valAx>
        <c:axId val="20119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Count</a:t>
                </a:r>
                <a:r>
                  <a:rPr lang="en-US" sz="1600" baseline="0"/>
                  <a:t> of Responses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3.8055011593894156E-2"/>
              <c:y val="0.262391668322704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76927"/>
        <c:crosses val="autoZero"/>
        <c:crossBetween val="between"/>
      </c:valAx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</c:plotArea>
    <c:legend>
      <c:legendPos val="tr"/>
      <c:layout>
        <c:manualLayout>
          <c:xMode val="edge"/>
          <c:yMode val="edge"/>
          <c:x val="0.85557478577210855"/>
          <c:y val="0.11728698413737781"/>
          <c:w val="3.713333599508848E-2"/>
          <c:h val="0.430444131615178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87632" y="6324600"/>
            <a:ext cx="11849100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2711" y="6324600"/>
            <a:ext cx="35189160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2712" y="36865560"/>
            <a:ext cx="23519129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7600" y="36865560"/>
            <a:ext cx="23519131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6DBB-28B2-8F4A-9532-37CD4689F40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1300-D198-4448-8CDB-E1D3B382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1702"/>
            <a:ext cx="21945600" cy="33528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21945600" cy="44704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10000" dirty="0">
                <a:solidFill>
                  <a:schemeClr val="bg1"/>
                </a:solidFill>
                <a:latin typeface="Arial"/>
                <a:cs typeface="Arial"/>
              </a:rPr>
              <a:t>Understanding Acceptance of Self-Driving Cars Using New York Times 2013-2018</a:t>
            </a:r>
            <a:endParaRPr lang="en-US" sz="8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999002"/>
            <a:ext cx="21945600" cy="191939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30999002"/>
            <a:ext cx="19751040" cy="1919398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pPr marL="0" marR="0" lvl="0" indent="0" algn="l" defTabSz="15675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Illinois Institute of Technology | </a:t>
            </a:r>
            <a:r>
              <a:rPr lang="en-US" sz="32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HUM 380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| </a:t>
            </a:r>
            <a:r>
              <a:rPr lang="en-US" sz="3200" noProof="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Spring 2018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75EC9-3FE1-8542-8B38-0FB69B81FF66}"/>
              </a:ext>
            </a:extLst>
          </p:cNvPr>
          <p:cNvSpPr txBox="1"/>
          <p:nvPr/>
        </p:nvSpPr>
        <p:spPr>
          <a:xfrm>
            <a:off x="229302" y="4875885"/>
            <a:ext cx="92964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Research has found that public acceptance is a determining factor for the success of self-driving cars as an emerging technology.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Risk and benefit perceptions are good measurables for public acceptance.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Social media platforms provide significant content to understand and predict reaction to autonomous driving</a:t>
            </a:r>
          </a:p>
          <a:p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FEEAB-F87C-2147-B3DD-82E95147F2A9}"/>
              </a:ext>
            </a:extLst>
          </p:cNvPr>
          <p:cNvSpPr txBox="1"/>
          <p:nvPr/>
        </p:nvSpPr>
        <p:spPr>
          <a:xfrm>
            <a:off x="470251" y="10803684"/>
            <a:ext cx="9296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B679D-F5B7-5546-9DDD-72FB92E6680A}"/>
              </a:ext>
            </a:extLst>
          </p:cNvPr>
          <p:cNvSpPr txBox="1"/>
          <p:nvPr/>
        </p:nvSpPr>
        <p:spPr>
          <a:xfrm>
            <a:off x="10007600" y="3657599"/>
            <a:ext cx="11582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BF28E-D04A-2D4E-BE4E-62DD939DB798}"/>
              </a:ext>
            </a:extLst>
          </p:cNvPr>
          <p:cNvSpPr txBox="1"/>
          <p:nvPr/>
        </p:nvSpPr>
        <p:spPr>
          <a:xfrm>
            <a:off x="9766651" y="20141482"/>
            <a:ext cx="95707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Conclusions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A1CB754-EF85-4FEF-921D-27999B253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993730"/>
              </p:ext>
            </p:extLst>
          </p:nvPr>
        </p:nvGraphicFramePr>
        <p:xfrm>
          <a:off x="10007600" y="4799533"/>
          <a:ext cx="10160000" cy="4190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1D4C0A4D-7BC2-504D-8B8E-4F95BDDC3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861686"/>
              </p:ext>
            </p:extLst>
          </p:nvPr>
        </p:nvGraphicFramePr>
        <p:xfrm>
          <a:off x="10007600" y="10235480"/>
          <a:ext cx="10109200" cy="450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F0423F5-C56F-5742-969F-448B62CB4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04575"/>
              </p:ext>
            </p:extLst>
          </p:nvPr>
        </p:nvGraphicFramePr>
        <p:xfrm>
          <a:off x="10007600" y="15823603"/>
          <a:ext cx="8569006" cy="3309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3288">
                  <a:extLst>
                    <a:ext uri="{9D8B030D-6E8A-4147-A177-3AD203B41FA5}">
                      <a16:colId xmlns:a16="http://schemas.microsoft.com/office/drawing/2014/main" val="2955412427"/>
                    </a:ext>
                  </a:extLst>
                </a:gridCol>
                <a:gridCol w="1993665">
                  <a:extLst>
                    <a:ext uri="{9D8B030D-6E8A-4147-A177-3AD203B41FA5}">
                      <a16:colId xmlns:a16="http://schemas.microsoft.com/office/drawing/2014/main" val="2976918002"/>
                    </a:ext>
                  </a:extLst>
                </a:gridCol>
                <a:gridCol w="1372209">
                  <a:extLst>
                    <a:ext uri="{9D8B030D-6E8A-4147-A177-3AD203B41FA5}">
                      <a16:colId xmlns:a16="http://schemas.microsoft.com/office/drawing/2014/main" val="4125766222"/>
                    </a:ext>
                  </a:extLst>
                </a:gridCol>
                <a:gridCol w="1950645">
                  <a:extLst>
                    <a:ext uri="{9D8B030D-6E8A-4147-A177-3AD203B41FA5}">
                      <a16:colId xmlns:a16="http://schemas.microsoft.com/office/drawing/2014/main" val="3786746119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602822753"/>
                    </a:ext>
                  </a:extLst>
                </a:gridCol>
              </a:tblGrid>
              <a:tr h="551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F1- score 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Support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724457"/>
                  </a:ext>
                </a:extLst>
              </a:tr>
              <a:tr h="551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 (Support)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0.73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261367"/>
                  </a:ext>
                </a:extLst>
              </a:tr>
              <a:tr h="551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 (Concern)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454233"/>
                  </a:ext>
                </a:extLst>
              </a:tr>
              <a:tr h="551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 (Negate)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604016"/>
                  </a:ext>
                </a:extLst>
              </a:tr>
              <a:tr h="551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 (Fantasy)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904898"/>
                  </a:ext>
                </a:extLst>
              </a:tr>
              <a:tr h="551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Avg./total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0.61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0.55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0.62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963909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FCFB23C6-8136-8E48-BBFB-669676D8B22E}"/>
              </a:ext>
            </a:extLst>
          </p:cNvPr>
          <p:cNvSpPr/>
          <p:nvPr/>
        </p:nvSpPr>
        <p:spPr>
          <a:xfrm>
            <a:off x="470251" y="3677045"/>
            <a:ext cx="420724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Introduction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B21442-163D-EA4B-B80F-EC015B44BF73}"/>
              </a:ext>
            </a:extLst>
          </p:cNvPr>
          <p:cNvSpPr txBox="1"/>
          <p:nvPr/>
        </p:nvSpPr>
        <p:spPr>
          <a:xfrm>
            <a:off x="470251" y="12408924"/>
            <a:ext cx="9055451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New York Times Article Search API was used to collect content regarding self-driving cars from 2013 to 2018.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Variables such as URL, headline, score and published date were gathered for each data entry.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Backed by scientific literature and analysis of comments on articles from each year, four categories were derived for manual coding. (Support, Concern, Negate, Fantasy).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Manual coding was done on 200 articles and a machine learning model was trained to predict future public perception on self-driving cars.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6E5646-ADB4-3141-898C-ECEA70E8A33B}"/>
              </a:ext>
            </a:extLst>
          </p:cNvPr>
          <p:cNvSpPr/>
          <p:nvPr/>
        </p:nvSpPr>
        <p:spPr>
          <a:xfrm>
            <a:off x="636272" y="23095644"/>
            <a:ext cx="3835345" cy="15931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2579F5-84C5-FC45-8021-7931C115DA2D}"/>
              </a:ext>
            </a:extLst>
          </p:cNvPr>
          <p:cNvSpPr/>
          <p:nvPr/>
        </p:nvSpPr>
        <p:spPr>
          <a:xfrm>
            <a:off x="687648" y="25598668"/>
            <a:ext cx="3835346" cy="17761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66A027-BA38-E843-9871-9C0561C12A46}"/>
              </a:ext>
            </a:extLst>
          </p:cNvPr>
          <p:cNvSpPr/>
          <p:nvPr/>
        </p:nvSpPr>
        <p:spPr>
          <a:xfrm>
            <a:off x="5221485" y="25650635"/>
            <a:ext cx="3784290" cy="17242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11AD70-B993-2A49-B4C3-8854A32D3F65}"/>
              </a:ext>
            </a:extLst>
          </p:cNvPr>
          <p:cNvSpPr txBox="1"/>
          <p:nvPr/>
        </p:nvSpPr>
        <p:spPr>
          <a:xfrm>
            <a:off x="790081" y="23336165"/>
            <a:ext cx="3630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 COLLECTION NYT API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000" b="1" dirty="0"/>
              <a:t>URL | HEADLINE | SCORE | DATE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A1095A-1159-F243-8B91-AB145F6FDC95}"/>
              </a:ext>
            </a:extLst>
          </p:cNvPr>
          <p:cNvSpPr txBox="1"/>
          <p:nvPr/>
        </p:nvSpPr>
        <p:spPr>
          <a:xfrm>
            <a:off x="1386139" y="25937728"/>
            <a:ext cx="2461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PREPROCESSING </a:t>
            </a:r>
          </a:p>
          <a:p>
            <a:pPr algn="ctr"/>
            <a:r>
              <a:rPr lang="en-US" sz="2400" b="1" dirty="0"/>
              <a:t>AND </a:t>
            </a:r>
          </a:p>
          <a:p>
            <a:pPr algn="ctr"/>
            <a:r>
              <a:rPr lang="en-US" sz="2400" b="1" dirty="0"/>
              <a:t>MANUAL CODING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8BEBC5-0C9D-4144-B171-F38FAEA82F67}"/>
              </a:ext>
            </a:extLst>
          </p:cNvPr>
          <p:cNvSpPr txBox="1"/>
          <p:nvPr/>
        </p:nvSpPr>
        <p:spPr>
          <a:xfrm>
            <a:off x="6048152" y="26022129"/>
            <a:ext cx="2205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 ANALYSIS</a:t>
            </a:r>
          </a:p>
          <a:p>
            <a:pPr algn="ctr"/>
            <a:r>
              <a:rPr lang="en-US" sz="2400" b="1" dirty="0"/>
              <a:t> AND</a:t>
            </a:r>
          </a:p>
          <a:p>
            <a:pPr algn="ctr"/>
            <a:r>
              <a:rPr lang="en-US" sz="2400" b="1" dirty="0"/>
              <a:t> VISUALIZATION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335EF0-CBF0-C54A-9EDC-D707DD688EB0}"/>
              </a:ext>
            </a:extLst>
          </p:cNvPr>
          <p:cNvSpPr/>
          <p:nvPr/>
        </p:nvSpPr>
        <p:spPr>
          <a:xfrm>
            <a:off x="5323085" y="22908987"/>
            <a:ext cx="3835345" cy="1960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5DE3D8-BA2B-6E44-AE9A-220DB6B25D91}"/>
              </a:ext>
            </a:extLst>
          </p:cNvPr>
          <p:cNvSpPr txBox="1"/>
          <p:nvPr/>
        </p:nvSpPr>
        <p:spPr>
          <a:xfrm>
            <a:off x="6048152" y="23270191"/>
            <a:ext cx="2330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</a:t>
            </a:r>
          </a:p>
          <a:p>
            <a:pPr algn="ctr"/>
            <a:r>
              <a:rPr lang="en-US" sz="2800" b="1" dirty="0"/>
              <a:t> LEARNING </a:t>
            </a:r>
          </a:p>
          <a:p>
            <a:pPr algn="ctr"/>
            <a:r>
              <a:rPr lang="en-US" sz="2800" b="1" dirty="0"/>
              <a:t>MODEL</a:t>
            </a: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43B98D1F-F1A9-8E4C-B12F-17F57F785CD2}"/>
              </a:ext>
            </a:extLst>
          </p:cNvPr>
          <p:cNvSpPr/>
          <p:nvPr/>
        </p:nvSpPr>
        <p:spPr>
          <a:xfrm>
            <a:off x="2339686" y="24873644"/>
            <a:ext cx="531270" cy="6643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A2B5A3F-19E3-F644-B21C-FDB0C3BC94B7}"/>
              </a:ext>
            </a:extLst>
          </p:cNvPr>
          <p:cNvSpPr/>
          <p:nvPr/>
        </p:nvSpPr>
        <p:spPr>
          <a:xfrm rot="10800000">
            <a:off x="7132638" y="24936871"/>
            <a:ext cx="531270" cy="6643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856EB2B0-095D-A449-994E-45292DDA5673}"/>
              </a:ext>
            </a:extLst>
          </p:cNvPr>
          <p:cNvSpPr/>
          <p:nvPr/>
        </p:nvSpPr>
        <p:spPr>
          <a:xfrm rot="16364242">
            <a:off x="4665858" y="26093611"/>
            <a:ext cx="531270" cy="6643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A7B938-D69B-BD48-A384-BDF58C4589E6}"/>
              </a:ext>
            </a:extLst>
          </p:cNvPr>
          <p:cNvSpPr txBox="1"/>
          <p:nvPr/>
        </p:nvSpPr>
        <p:spPr>
          <a:xfrm>
            <a:off x="10007600" y="9085178"/>
            <a:ext cx="1084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1: Annual average score, reflecting popularity of date entries of each category.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E07558-F855-8142-8EDB-9C3860DEF85B}"/>
              </a:ext>
            </a:extLst>
          </p:cNvPr>
          <p:cNvSpPr txBox="1"/>
          <p:nvPr/>
        </p:nvSpPr>
        <p:spPr>
          <a:xfrm>
            <a:off x="10058400" y="15016958"/>
            <a:ext cx="1084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2: Count of Categories distributed each year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118791-FBA7-F848-898D-4AD8C33EB871}"/>
              </a:ext>
            </a:extLst>
          </p:cNvPr>
          <p:cNvSpPr txBox="1"/>
          <p:nvPr/>
        </p:nvSpPr>
        <p:spPr>
          <a:xfrm>
            <a:off x="10058400" y="19495315"/>
            <a:ext cx="1084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3: Classification report of the Machine Learning Model.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5B86E5-4A8A-194D-B3B7-72B6D010494A}"/>
              </a:ext>
            </a:extLst>
          </p:cNvPr>
          <p:cNvSpPr txBox="1"/>
          <p:nvPr/>
        </p:nvSpPr>
        <p:spPr>
          <a:xfrm>
            <a:off x="9777940" y="21016841"/>
            <a:ext cx="10182503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Results </a:t>
            </a:r>
          </a:p>
          <a:p>
            <a:pPr marL="2424760" lvl="1" indent="-857250">
              <a:buFont typeface="Courier New" panose="02070309020205020404" pitchFamily="49" charset="0"/>
              <a:buChar char="o"/>
            </a:pPr>
            <a:r>
              <a:rPr lang="en-US" sz="3200" dirty="0"/>
              <a:t>General awareness of self-driving technology has increased.</a:t>
            </a:r>
          </a:p>
          <a:p>
            <a:pPr marL="2424760" lvl="1" indent="-857250">
              <a:buFont typeface="Courier New" panose="02070309020205020404" pitchFamily="49" charset="0"/>
              <a:buChar char="o"/>
            </a:pPr>
            <a:r>
              <a:rPr lang="en-US" sz="3200" dirty="0"/>
              <a:t>There’s an overshoot of concerns due to recent events such as Uber’s driverless cars crash.</a:t>
            </a:r>
          </a:p>
          <a:p>
            <a:pPr marL="2424760" lvl="1" indent="-857250">
              <a:buFont typeface="Courier New" panose="02070309020205020404" pitchFamily="49" charset="0"/>
              <a:buChar char="o"/>
            </a:pPr>
            <a:r>
              <a:rPr lang="en-US" sz="3200" dirty="0"/>
              <a:t>Metrics used reciprocate the current status of self-driving industry, thus are good measurables for public perceptions.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Discussion</a:t>
            </a:r>
          </a:p>
          <a:p>
            <a:pPr marL="2424760" lvl="1" indent="-857250">
              <a:buFont typeface="Courier New" panose="02070309020205020404" pitchFamily="49" charset="0"/>
              <a:buChar char="o"/>
            </a:pPr>
            <a:r>
              <a:rPr lang="en-US" sz="3200" dirty="0"/>
              <a:t>Method is more effective than online surveys as bias is removed.</a:t>
            </a:r>
          </a:p>
          <a:p>
            <a:pPr marL="2424760" lvl="1" indent="-857250">
              <a:buFont typeface="Courier New" panose="02070309020205020404" pitchFamily="49" charset="0"/>
              <a:buChar char="o"/>
            </a:pPr>
            <a:r>
              <a:rPr lang="en-US" sz="3200" dirty="0"/>
              <a:t>Manual coding is time consuming.</a:t>
            </a:r>
          </a:p>
          <a:p>
            <a:pPr marL="2424760" lvl="1" indent="-857250">
              <a:buFont typeface="Courier New" panose="02070309020205020404" pitchFamily="49" charset="0"/>
              <a:buChar char="o"/>
            </a:pPr>
            <a:r>
              <a:rPr lang="en-US" sz="3200" dirty="0"/>
              <a:t>Machine learning model need more data and feature engineering.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Future Work</a:t>
            </a:r>
          </a:p>
          <a:p>
            <a:pPr marL="2424760" lvl="1" indent="-857250">
              <a:buFont typeface="Courier New" panose="02070309020205020404" pitchFamily="49" charset="0"/>
              <a:buChar char="o"/>
            </a:pPr>
            <a:r>
              <a:rPr lang="en-US" sz="3200" dirty="0"/>
              <a:t>Collect more data and extend research on the machine learning model.</a:t>
            </a:r>
          </a:p>
          <a:p>
            <a:pPr marL="2424760" lvl="1" indent="-857250">
              <a:buFont typeface="Courier New" panose="02070309020205020404" pitchFamily="49" charset="0"/>
              <a:buChar char="o"/>
            </a:pPr>
            <a:r>
              <a:rPr lang="en-US" sz="3200" dirty="0"/>
              <a:t>Automate coding and open source the platform.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377</Words>
  <Application>Microsoft Macintosh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Office Theme</vt:lpstr>
      <vt:lpstr>Understanding Acceptance of Self-Driving Cars Using New York Times 2013-2018</vt:lpstr>
    </vt:vector>
  </TitlesOfParts>
  <Company>Institute of Design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Hanna Korel</dc:creator>
  <cp:lastModifiedBy>muhammad hamza khan</cp:lastModifiedBy>
  <cp:revision>16</cp:revision>
  <dcterms:created xsi:type="dcterms:W3CDTF">2015-11-05T18:15:56Z</dcterms:created>
  <dcterms:modified xsi:type="dcterms:W3CDTF">2018-05-02T20:46:20Z</dcterms:modified>
</cp:coreProperties>
</file>