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06BB03-0BAB-428F-BC1C-FFC9D55C95C5}"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715F3-24A1-47B1-B72E-C379C04E4E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6BB03-0BAB-428F-BC1C-FFC9D55C95C5}"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715F3-24A1-47B1-B72E-C379C04E4E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6BB03-0BAB-428F-BC1C-FFC9D55C95C5}"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715F3-24A1-47B1-B72E-C379C04E4E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6BB03-0BAB-428F-BC1C-FFC9D55C95C5}"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715F3-24A1-47B1-B72E-C379C04E4E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06BB03-0BAB-428F-BC1C-FFC9D55C95C5}"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715F3-24A1-47B1-B72E-C379C04E4E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06BB03-0BAB-428F-BC1C-FFC9D55C95C5}"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715F3-24A1-47B1-B72E-C379C04E4E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06BB03-0BAB-428F-BC1C-FFC9D55C95C5}" type="datetimeFigureOut">
              <a:rPr lang="en-US" smtClean="0"/>
              <a:pPr/>
              <a:t>10/22/2021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0715F3-24A1-47B1-B72E-C379C04E4E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06BB03-0BAB-428F-BC1C-FFC9D55C95C5}" type="datetimeFigureOut">
              <a:rPr lang="en-US" smtClean="0"/>
              <a:pPr/>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0715F3-24A1-47B1-B72E-C379C04E4E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6BB03-0BAB-428F-BC1C-FFC9D55C95C5}" type="datetimeFigureOut">
              <a:rPr lang="en-US" smtClean="0"/>
              <a:pPr/>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0715F3-24A1-47B1-B72E-C379C04E4E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6BB03-0BAB-428F-BC1C-FFC9D55C95C5}"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715F3-24A1-47B1-B72E-C379C04E4E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6BB03-0BAB-428F-BC1C-FFC9D55C95C5}"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715F3-24A1-47B1-B72E-C379C04E4E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6BB03-0BAB-428F-BC1C-FFC9D55C95C5}" type="datetimeFigureOut">
              <a:rPr lang="en-US" smtClean="0"/>
              <a:pPr/>
              <a:t>10/22/2021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715F3-24A1-47B1-B72E-C379C04E4E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00200" y="228600"/>
            <a:ext cx="6096000" cy="584775"/>
          </a:xfrm>
          <a:prstGeom prst="rect">
            <a:avLst/>
          </a:prstGeom>
          <a:solidFill>
            <a:schemeClr val="bg1"/>
          </a:solidFill>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3200" b="1" dirty="0" smtClean="0">
                <a:ln>
                  <a:solidFill>
                    <a:schemeClr val="tx1">
                      <a:lumMod val="95000"/>
                      <a:lumOff val="5000"/>
                    </a:schemeClr>
                  </a:solidFill>
                </a:ln>
                <a:solidFill>
                  <a:schemeClr val="tx1"/>
                </a:solidFill>
              </a:rPr>
              <a:t>HOSPITAL  MANAGEMENT SYSTEM</a:t>
            </a:r>
            <a:endParaRPr lang="en-US" sz="3200" b="1" dirty="0">
              <a:ln>
                <a:solidFill>
                  <a:schemeClr val="tx1">
                    <a:lumMod val="95000"/>
                    <a:lumOff val="5000"/>
                  </a:schemeClr>
                </a:solidFill>
              </a:ln>
              <a:solidFill>
                <a:schemeClr val="tx1"/>
              </a:solidFill>
            </a:endParaRPr>
          </a:p>
        </p:txBody>
      </p:sp>
      <p:sp>
        <p:nvSpPr>
          <p:cNvPr id="13" name="Rectangle 12"/>
          <p:cNvSpPr/>
          <p:nvPr/>
        </p:nvSpPr>
        <p:spPr>
          <a:xfrm>
            <a:off x="685800" y="1371600"/>
            <a:ext cx="7522698"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HARCOURT BUTLER TECHNICAL UNIVERSITY KANPUR</a:t>
            </a:r>
            <a:endParaRPr lang="en-US" sz="2400" dirty="0">
              <a:solidFill>
                <a:schemeClr val="tx1"/>
              </a:solidFill>
            </a:endParaRPr>
          </a:p>
        </p:txBody>
      </p:sp>
      <p:pic>
        <p:nvPicPr>
          <p:cNvPr id="15" name="Picture 14" descr="HBTU.png"/>
          <p:cNvPicPr>
            <a:picLocks noChangeAspect="1"/>
          </p:cNvPicPr>
          <p:nvPr/>
        </p:nvPicPr>
        <p:blipFill>
          <a:blip r:embed="rId2"/>
          <a:stretch>
            <a:fillRect/>
          </a:stretch>
        </p:blipFill>
        <p:spPr>
          <a:xfrm>
            <a:off x="8077201" y="1295400"/>
            <a:ext cx="1066800" cy="914400"/>
          </a:xfrm>
          <a:prstGeom prst="rect">
            <a:avLst/>
          </a:prstGeom>
        </p:spPr>
      </p:pic>
      <p:sp>
        <p:nvSpPr>
          <p:cNvPr id="18" name="TextBox 17"/>
          <p:cNvSpPr txBox="1"/>
          <p:nvPr/>
        </p:nvSpPr>
        <p:spPr>
          <a:xfrm>
            <a:off x="3352800" y="2819400"/>
            <a:ext cx="3200400" cy="461665"/>
          </a:xfrm>
          <a:prstGeom prst="rect">
            <a:avLst/>
          </a:prstGeom>
          <a:noFill/>
        </p:spPr>
        <p:txBody>
          <a:bodyPr wrap="square" rtlCol="0">
            <a:spAutoFit/>
          </a:bodyPr>
          <a:lstStyle/>
          <a:p>
            <a:r>
              <a:rPr lang="en-US" sz="2400" b="1" i="1" dirty="0" smtClean="0">
                <a:solidFill>
                  <a:schemeClr val="accent4">
                    <a:lumMod val="75000"/>
                  </a:schemeClr>
                </a:solidFill>
              </a:rPr>
              <a:t>   TEAM:  </a:t>
            </a:r>
            <a:r>
              <a:rPr lang="en-US" sz="2400" b="1" i="1" dirty="0" smtClean="0">
                <a:solidFill>
                  <a:schemeClr val="accent2">
                    <a:lumMod val="50000"/>
                  </a:schemeClr>
                </a:solidFill>
              </a:rPr>
              <a:t>UNBEATABLE</a:t>
            </a:r>
            <a:endParaRPr lang="en-US" sz="2400" b="1" i="1" dirty="0">
              <a:solidFill>
                <a:schemeClr val="accent4">
                  <a:lumMod val="75000"/>
                </a:schemeClr>
              </a:solidFill>
            </a:endParaRPr>
          </a:p>
        </p:txBody>
      </p:sp>
      <p:sp>
        <p:nvSpPr>
          <p:cNvPr id="19" name="TextBox 18"/>
          <p:cNvSpPr txBox="1"/>
          <p:nvPr/>
        </p:nvSpPr>
        <p:spPr>
          <a:xfrm>
            <a:off x="2971800" y="3810000"/>
            <a:ext cx="3276600" cy="523220"/>
          </a:xfrm>
          <a:prstGeom prst="rect">
            <a:avLst/>
          </a:prstGeom>
          <a:noFill/>
        </p:spPr>
        <p:txBody>
          <a:bodyPr wrap="square" rtlCol="0">
            <a:spAutoFit/>
          </a:bodyPr>
          <a:lstStyle/>
          <a:p>
            <a:r>
              <a:rPr lang="en-US" sz="2000" dirty="0" smtClean="0">
                <a:solidFill>
                  <a:srgbClr val="0070C0"/>
                </a:solidFill>
              </a:rPr>
              <a:t>         </a:t>
            </a:r>
            <a:r>
              <a:rPr lang="en-US" sz="2800" b="1" i="1" dirty="0" smtClean="0">
                <a:solidFill>
                  <a:srgbClr val="0070C0"/>
                </a:solidFill>
              </a:rPr>
              <a:t> </a:t>
            </a:r>
            <a:r>
              <a:rPr lang="en-US" sz="2800" b="1" i="1" u="sng" dirty="0" smtClean="0">
                <a:solidFill>
                  <a:srgbClr val="0070C0"/>
                </a:solidFill>
              </a:rPr>
              <a:t>TEAM MEMBERS</a:t>
            </a:r>
            <a:endParaRPr lang="en-US" sz="2800" b="1" i="1" u="sng" dirty="0">
              <a:solidFill>
                <a:srgbClr val="0070C0"/>
              </a:solidFill>
            </a:endParaRPr>
          </a:p>
        </p:txBody>
      </p:sp>
      <p:sp>
        <p:nvSpPr>
          <p:cNvPr id="20" name="TextBox 19"/>
          <p:cNvSpPr txBox="1"/>
          <p:nvPr/>
        </p:nvSpPr>
        <p:spPr>
          <a:xfrm>
            <a:off x="2286000" y="4800600"/>
            <a:ext cx="3668697" cy="1200329"/>
          </a:xfrm>
          <a:prstGeom prst="rect">
            <a:avLst/>
          </a:prstGeom>
          <a:noFill/>
        </p:spPr>
        <p:txBody>
          <a:bodyPr wrap="none" rtlCol="0">
            <a:spAutoFit/>
          </a:bodyPr>
          <a:lstStyle/>
          <a:p>
            <a:pPr marL="342900" indent="-342900">
              <a:buAutoNum type="arabicPeriod"/>
            </a:pPr>
            <a:r>
              <a:rPr lang="en-US" sz="2400"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RIYA VERMA</a:t>
            </a:r>
          </a:p>
          <a:p>
            <a:pPr marL="342900" indent="-342900">
              <a:buAutoNum type="arabicPeriod"/>
            </a:pPr>
            <a:r>
              <a:rPr lang="en-US" sz="2400"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MAYANK KHANNA</a:t>
            </a:r>
          </a:p>
          <a:p>
            <a:pPr marL="342900" indent="-342900">
              <a:buAutoNum type="arabicPeriod"/>
            </a:pPr>
            <a:r>
              <a:rPr lang="en-US" sz="2400"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SATYENDRA SRIVASTAVA</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06326"/>
            <a:ext cx="2967479" cy="584775"/>
          </a:xfrm>
          <a:prstGeom prst="rect">
            <a:avLst/>
          </a:prstGeom>
          <a:noFill/>
        </p:spPr>
        <p:txBody>
          <a:bodyPr wrap="none" rtlCol="0">
            <a:spAutoFit/>
          </a:bodyPr>
          <a:lstStyle/>
          <a:p>
            <a:r>
              <a:rPr lang="en-US" sz="3200" b="1" u="sng" dirty="0" smtClean="0">
                <a:ln w="18000">
                  <a:solidFill>
                    <a:schemeClr val="accent2">
                      <a:satMod val="140000"/>
                    </a:schemeClr>
                  </a:solidFill>
                  <a:prstDash val="solid"/>
                  <a:miter lim="800000"/>
                </a:ln>
                <a:effectLst>
                  <a:outerShdw blurRad="25500" dist="23000" dir="7020000" algn="tl">
                    <a:srgbClr val="000000">
                      <a:alpha val="50000"/>
                    </a:srgbClr>
                  </a:outerShdw>
                </a:effectLst>
                <a:latin typeface="Times New Roman" pitchFamily="18" charset="0"/>
                <a:cs typeface="Times New Roman" pitchFamily="18" charset="0"/>
              </a:rPr>
              <a:t>CONCLUSION</a:t>
            </a:r>
            <a:endParaRPr lang="en-US" sz="3200" b="1" u="sng" dirty="0">
              <a:ln w="18000">
                <a:solidFill>
                  <a:schemeClr val="accent2">
                    <a:satMod val="140000"/>
                  </a:schemeClr>
                </a:solidFill>
                <a:prstDash val="solid"/>
                <a:miter lim="800000"/>
              </a:ln>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4" name="TextBox 3"/>
          <p:cNvSpPr txBox="1"/>
          <p:nvPr/>
        </p:nvSpPr>
        <p:spPr>
          <a:xfrm>
            <a:off x="0" y="1447800"/>
            <a:ext cx="9144000" cy="2677656"/>
          </a:xfrm>
          <a:prstGeom prst="rect">
            <a:avLst/>
          </a:prstGeom>
          <a:noFill/>
        </p:spPr>
        <p:txBody>
          <a:bodyPr wrap="square" rtlCol="0">
            <a:spAutoFit/>
          </a:bodyPr>
          <a:lstStyle/>
          <a:p>
            <a:pPr>
              <a:buFont typeface="Arial" pitchFamily="34" charset="0"/>
              <a:buChar char="•"/>
            </a:pPr>
            <a:r>
              <a:rPr lang="en-US" sz="2400" dirty="0" smtClean="0"/>
              <a:t>Using automatic sanitizer dispenser we can prevent so many kind of infectious diseases.</a:t>
            </a:r>
          </a:p>
          <a:p>
            <a:pPr>
              <a:buFont typeface="Arial" pitchFamily="34" charset="0"/>
              <a:buChar char="•"/>
            </a:pPr>
            <a:r>
              <a:rPr lang="en-US" sz="2400" dirty="0" smtClean="0"/>
              <a:t>Automatic robotic arm can also be lead to time saving and can save more life of patients.</a:t>
            </a:r>
          </a:p>
          <a:p>
            <a:pPr>
              <a:buFont typeface="Arial" pitchFamily="34" charset="0"/>
              <a:buChar char="•"/>
            </a:pPr>
            <a:r>
              <a:rPr lang="en-US" sz="2400" dirty="0" smtClean="0"/>
              <a:t>Automatic gate opening system can also be useful to prevent direct contact</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895600"/>
            <a:ext cx="9144000" cy="784830"/>
          </a:xfrm>
          <a:prstGeom prst="rect">
            <a:avLst/>
          </a:prstGeom>
          <a:noFill/>
        </p:spPr>
        <p:txBody>
          <a:bodyPr wrap="square" rtlCol="0">
            <a:spAutoFit/>
          </a:bodyPr>
          <a:lstStyle/>
          <a:p>
            <a:pPr algn="ctr"/>
            <a:r>
              <a:rPr lang="en-US" sz="4500" b="1" dirty="0" smtClean="0"/>
              <a:t>THANK YOU</a:t>
            </a:r>
            <a:endParaRPr lang="en-US" sz="4500" b="1" dirty="0"/>
          </a:p>
        </p:txBody>
      </p:sp>
    </p:spTree>
    <p:extLst>
      <p:ext uri="{BB962C8B-B14F-4D97-AF65-F5344CB8AC3E}">
        <p14:creationId xmlns:p14="http://schemas.microsoft.com/office/powerpoint/2010/main" val="208434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228600"/>
            <a:ext cx="4495799"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dirty="0" smtClean="0">
                <a:solidFill>
                  <a:srgbClr val="FF0000"/>
                </a:solidFill>
              </a:rPr>
              <a:t> PRESENTATION OUTLINE</a:t>
            </a:r>
            <a:endParaRPr lang="en-US" sz="3200" dirty="0">
              <a:solidFill>
                <a:srgbClr val="FF0000"/>
              </a:solidFill>
            </a:endParaRPr>
          </a:p>
        </p:txBody>
      </p:sp>
      <p:sp>
        <p:nvSpPr>
          <p:cNvPr id="8" name="Title 7"/>
          <p:cNvSpPr>
            <a:spLocks noGrp="1"/>
          </p:cNvSpPr>
          <p:nvPr>
            <p:ph type="ctrTitle"/>
          </p:nvPr>
        </p:nvSpPr>
        <p:spPr>
          <a:xfrm>
            <a:off x="838200" y="2209800"/>
            <a:ext cx="6248400" cy="3749040"/>
          </a:xfrm>
        </p:spPr>
        <p:txBody>
          <a:bodyPr>
            <a:normAutofit fontScale="90000"/>
          </a:bodyPr>
          <a:lstStyle/>
          <a:p>
            <a:pPr algn="l"/>
            <a:r>
              <a:rPr lang="en-US" sz="2400" dirty="0" smtClean="0">
                <a:solidFill>
                  <a:srgbClr val="FF0000"/>
                </a:solidFill>
              </a:rPr>
              <a:t>INTRODUCTION</a:t>
            </a:r>
            <a:br>
              <a:rPr lang="en-US" sz="2400" dirty="0" smtClean="0">
                <a:solidFill>
                  <a:srgbClr val="FF0000"/>
                </a:solidFill>
              </a:rPr>
            </a:br>
            <a:r>
              <a:rPr lang="en-US" sz="2400" dirty="0" smtClean="0">
                <a:solidFill>
                  <a:srgbClr val="FF0000"/>
                </a:solidFill>
              </a:rPr>
              <a:t/>
            </a:r>
            <a:br>
              <a:rPr lang="en-US" sz="2400" dirty="0" smtClean="0">
                <a:solidFill>
                  <a:srgbClr val="FF0000"/>
                </a:solidFill>
              </a:rPr>
            </a:br>
            <a:r>
              <a:rPr lang="en-US" sz="2400" dirty="0" smtClean="0">
                <a:solidFill>
                  <a:srgbClr val="FF0000"/>
                </a:solidFill>
              </a:rPr>
              <a:t> ADVANTAGES OF HOSPITAL MANAGEMENT SYSTEM</a:t>
            </a:r>
            <a:br>
              <a:rPr lang="en-US" sz="2400" dirty="0" smtClean="0">
                <a:solidFill>
                  <a:srgbClr val="FF0000"/>
                </a:solidFill>
              </a:rPr>
            </a:br>
            <a:r>
              <a:rPr lang="en-US" sz="2400" dirty="0">
                <a:solidFill>
                  <a:srgbClr val="FF0000"/>
                </a:solidFill>
              </a:rPr>
              <a:t/>
            </a:r>
            <a:br>
              <a:rPr lang="en-US" sz="2400" dirty="0">
                <a:solidFill>
                  <a:srgbClr val="FF0000"/>
                </a:solidFill>
              </a:rPr>
            </a:br>
            <a:r>
              <a:rPr lang="en-US" sz="2400" dirty="0" smtClean="0">
                <a:solidFill>
                  <a:srgbClr val="FF0000"/>
                </a:solidFill>
              </a:rPr>
              <a:t>PROJECT  DESCRIPTION:</a:t>
            </a:r>
            <a:br>
              <a:rPr lang="en-US" sz="2400" dirty="0" smtClean="0">
                <a:solidFill>
                  <a:srgbClr val="FF0000"/>
                </a:solidFill>
              </a:rPr>
            </a:br>
            <a:r>
              <a:rPr lang="en-US" sz="2000" dirty="0" smtClean="0">
                <a:solidFill>
                  <a:srgbClr val="FF0000"/>
                </a:solidFill>
              </a:rPr>
              <a:t>1. AUTOMATIC REGISTRATION  SYSTEM AT THE HOSPITAL </a:t>
            </a:r>
            <a:br>
              <a:rPr lang="en-US" sz="2000" dirty="0" smtClean="0">
                <a:solidFill>
                  <a:srgbClr val="FF0000"/>
                </a:solidFill>
              </a:rPr>
            </a:br>
            <a:r>
              <a:rPr lang="en-US" sz="2000" dirty="0" smtClean="0">
                <a:solidFill>
                  <a:srgbClr val="FF0000"/>
                </a:solidFill>
              </a:rPr>
              <a:t>2.AUTOMATIC MEDICINE DISTRIBUTION SYSTEM</a:t>
            </a:r>
            <a:br>
              <a:rPr lang="en-US" sz="2000" dirty="0" smtClean="0">
                <a:solidFill>
                  <a:srgbClr val="FF0000"/>
                </a:solidFill>
              </a:rPr>
            </a:br>
            <a:r>
              <a:rPr lang="en-US" sz="2000" dirty="0" smtClean="0">
                <a:solidFill>
                  <a:srgbClr val="FF0000"/>
                </a:solidFill>
              </a:rPr>
              <a:t>3. AUTOMATIC DOORS AND WINDOWS</a:t>
            </a:r>
            <a:br>
              <a:rPr lang="en-US" sz="2000" dirty="0" smtClean="0">
                <a:solidFill>
                  <a:srgbClr val="FF0000"/>
                </a:solidFill>
              </a:rPr>
            </a:br>
            <a:r>
              <a:rPr lang="en-US" sz="2000" dirty="0" smtClean="0">
                <a:solidFill>
                  <a:srgbClr val="FF0000"/>
                </a:solidFill>
              </a:rPr>
              <a:t>4.AUTOMATIC SANITIZATION SYSTEM</a:t>
            </a:r>
            <a:br>
              <a:rPr lang="en-US" sz="2000" dirty="0" smtClean="0">
                <a:solidFill>
                  <a:srgbClr val="FF0000"/>
                </a:solidFill>
              </a:rPr>
            </a:br>
            <a:r>
              <a:rPr lang="en-US" sz="2000" dirty="0" smtClean="0">
                <a:solidFill>
                  <a:srgbClr val="FF0000"/>
                </a:solidFill>
              </a:rPr>
              <a:t>5.REAL TOUCH ROBOTIC ARM FOR DOCTORS</a:t>
            </a:r>
            <a:br>
              <a:rPr lang="en-US" sz="2000" dirty="0" smtClean="0">
                <a:solidFill>
                  <a:srgbClr val="FF0000"/>
                </a:solidFill>
              </a:rPr>
            </a:br>
            <a:r>
              <a:rPr lang="en-US" sz="2000" dirty="0" smtClean="0">
                <a:solidFill>
                  <a:srgbClr val="FF0000"/>
                </a:solidFill>
              </a:rPr>
              <a:t>6.AUTOMATE THE ELECTRICAL APPLIANCES</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400" dirty="0" smtClean="0">
                <a:solidFill>
                  <a:srgbClr val="FF0000"/>
                </a:solidFill>
              </a:rPr>
              <a:t>CONCLUSION</a:t>
            </a:r>
            <a:br>
              <a:rPr lang="en-US" sz="2400" dirty="0" smtClean="0">
                <a:solidFill>
                  <a:srgbClr val="FF0000"/>
                </a:solidFill>
              </a:rPr>
            </a:br>
            <a:r>
              <a:rPr lang="en-US" sz="2400" dirty="0" smtClean="0">
                <a:solidFill>
                  <a:srgbClr val="FF0000"/>
                </a:solidFill>
              </a:rPr>
              <a:t/>
            </a:r>
            <a:br>
              <a:rPr lang="en-US" sz="2400" dirty="0" smtClean="0">
                <a:solidFill>
                  <a:srgbClr val="FF0000"/>
                </a:solidFill>
              </a:rPr>
            </a:br>
            <a:endParaRPr lang="en-US" sz="2400" dirty="0">
              <a:solidFill>
                <a:srgbClr val="FF0000"/>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24200" y="304800"/>
            <a:ext cx="2878865" cy="584775"/>
          </a:xfrm>
          <a:prstGeom prst="rect">
            <a:avLst/>
          </a:prstGeom>
          <a:noFill/>
        </p:spPr>
        <p:txBody>
          <a:bodyPr wrap="none" rtlCol="0">
            <a:spAutoFit/>
          </a:bodyPr>
          <a:lstStyle/>
          <a:p>
            <a:r>
              <a:rPr lang="en-US" sz="3200" b="1" i="1" u="sng" dirty="0" smtClean="0">
                <a:solidFill>
                  <a:srgbClr val="C00000"/>
                </a:solidFill>
              </a:rPr>
              <a:t>INTRODUCTION</a:t>
            </a:r>
            <a:endParaRPr lang="en-US" sz="3200" b="1" i="1" u="sng" dirty="0">
              <a:solidFill>
                <a:srgbClr val="C00000"/>
              </a:solidFill>
            </a:endParaRPr>
          </a:p>
        </p:txBody>
      </p:sp>
      <p:sp>
        <p:nvSpPr>
          <p:cNvPr id="7" name="TextBox 6"/>
          <p:cNvSpPr txBox="1"/>
          <p:nvPr/>
        </p:nvSpPr>
        <p:spPr>
          <a:xfrm>
            <a:off x="914400" y="1143000"/>
            <a:ext cx="8168785" cy="6168688"/>
          </a:xfrm>
          <a:prstGeom prst="rect">
            <a:avLst/>
          </a:prstGeom>
          <a:noFill/>
        </p:spPr>
        <p:txBody>
          <a:bodyPr wrap="square" rtlCol="0">
            <a:spAutoFit/>
          </a:bodyPr>
          <a:lstStyle/>
          <a:p>
            <a:r>
              <a:rPr lang="en-US" sz="2000" dirty="0" smtClean="0"/>
              <a:t>In the present time of increasing demands of technologies there is also</a:t>
            </a:r>
          </a:p>
          <a:p>
            <a:r>
              <a:rPr lang="en-US" sz="2000" dirty="0" smtClean="0"/>
              <a:t>a need to upgrade our hospitals in terms of technology.  As we have all seen that the past 1 year was full of challenges for our country  due to COVID 19 crisis.</a:t>
            </a:r>
            <a:r>
              <a:rPr lang="en-US" sz="2000" dirty="0"/>
              <a:t> </a:t>
            </a:r>
            <a:r>
              <a:rPr lang="en-US" sz="2000" dirty="0" smtClean="0"/>
              <a:t>Now we have to get ourselves ready for any such kind of pandemic situation.</a:t>
            </a:r>
          </a:p>
          <a:p>
            <a:endParaRPr lang="en-US" sz="2000" dirty="0" smtClean="0"/>
          </a:p>
          <a:p>
            <a:r>
              <a:rPr lang="en-US" sz="2000" b="1" i="1" dirty="0" smtClean="0"/>
              <a:t>HOSPITAL MANAGEMENT SYSTEM</a:t>
            </a:r>
            <a:r>
              <a:rPr lang="en-US" sz="2000" dirty="0" smtClean="0"/>
              <a:t> is a technical system in which we try to upgrade our hospitals with the latest technologies like there can be automatic registration of the patients after entering into the hospital with the help of Artificial Intelligence or IOT, there can also be a automatic medicine distribution, automatic hand sanitization and door system which is very important in this COVID situation and there can be many more such technologies which can help the doctors, patients by making there work easier.</a:t>
            </a:r>
          </a:p>
          <a:p>
            <a:r>
              <a:rPr lang="en-US" sz="2000" dirty="0" smtClean="0"/>
              <a:t>So in the </a:t>
            </a:r>
            <a:r>
              <a:rPr lang="en-US" sz="2000" b="1" dirty="0" smtClean="0"/>
              <a:t>HOSPITAL MANAGEMENT SYSTEM</a:t>
            </a:r>
            <a:r>
              <a:rPr lang="en-US" sz="2000" dirty="0" smtClean="0"/>
              <a:t> we make use of Artificial Intelligence, Data Sciences, Internet of Things etc. to make the working system more effective.</a:t>
            </a:r>
          </a:p>
          <a:p>
            <a:endParaRPr lang="en-US" sz="2000" dirty="0" smtClean="0">
              <a:solidFill>
                <a:schemeClr val="accent6">
                  <a:lumMod val="75000"/>
                </a:schemeClr>
              </a:solidFill>
            </a:endParaRPr>
          </a:p>
          <a:p>
            <a:endParaRPr lang="en-US" sz="2000" dirty="0">
              <a:solidFill>
                <a:schemeClr val="accent6">
                  <a:lumMod val="75000"/>
                </a:schemeClr>
              </a:solidFill>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820" y="152400"/>
            <a:ext cx="8944180" cy="584775"/>
          </a:xfrm>
          <a:prstGeom prst="rect">
            <a:avLst/>
          </a:prstGeom>
          <a:noFill/>
        </p:spPr>
        <p:txBody>
          <a:bodyPr wrap="none" rtlCol="0">
            <a:spAutoFit/>
          </a:bodyPr>
          <a:lstStyle/>
          <a:p>
            <a:r>
              <a:rPr lang="en-US" sz="3200" b="1" i="1" u="sng" dirty="0" smtClean="0">
                <a:solidFill>
                  <a:schemeClr val="accent2"/>
                </a:solidFill>
              </a:rPr>
              <a:t>ADVANTAGES OF HOSPITAL MANAGEMENT SYSTEM</a:t>
            </a:r>
            <a:endParaRPr lang="en-US" sz="3200" b="1" i="1" u="sng" dirty="0">
              <a:solidFill>
                <a:schemeClr val="accent2"/>
              </a:solidFill>
            </a:endParaRPr>
          </a:p>
        </p:txBody>
      </p:sp>
      <p:sp>
        <p:nvSpPr>
          <p:cNvPr id="7" name="TextBox 6"/>
          <p:cNvSpPr txBox="1"/>
          <p:nvPr/>
        </p:nvSpPr>
        <p:spPr>
          <a:xfrm>
            <a:off x="304800" y="914400"/>
            <a:ext cx="8839200" cy="5940088"/>
          </a:xfrm>
          <a:prstGeom prst="rect">
            <a:avLst/>
          </a:prstGeom>
          <a:noFill/>
        </p:spPr>
        <p:txBody>
          <a:bodyPr wrap="square" rtlCol="0">
            <a:spAutoFit/>
          </a:bodyPr>
          <a:lstStyle/>
          <a:p>
            <a:pPr>
              <a:buFont typeface="Arial" pitchFamily="34" charset="0"/>
              <a:buChar char="•"/>
            </a:pPr>
            <a:r>
              <a:rPr lang="en-US" sz="2000" dirty="0" smtClean="0"/>
              <a:t>The first and the most important advantage of Hospital Management System is that there will be proper a proper organization of the system.</a:t>
            </a:r>
          </a:p>
          <a:p>
            <a:pPr>
              <a:buFont typeface="Arial" pitchFamily="34" charset="0"/>
              <a:buChar char="•"/>
            </a:pPr>
            <a:r>
              <a:rPr lang="en-US" sz="2000" dirty="0" smtClean="0">
                <a:solidFill>
                  <a:srgbClr val="FF0000"/>
                </a:solidFill>
              </a:rPr>
              <a:t>In the present situation a person has to fill the registration form and only after that he/she gets the admission to the hospital and sometimes that person dies also but if the hospitals will have the </a:t>
            </a:r>
            <a:r>
              <a:rPr lang="en-US" sz="2000" b="1" u="sng" dirty="0" smtClean="0"/>
              <a:t>Automatic Registration System</a:t>
            </a:r>
            <a:r>
              <a:rPr lang="en-US" sz="2000" dirty="0" smtClean="0">
                <a:solidFill>
                  <a:srgbClr val="FF0000"/>
                </a:solidFill>
              </a:rPr>
              <a:t> then the responding time of doctors will decrease and  patient life can be saved.</a:t>
            </a:r>
          </a:p>
          <a:p>
            <a:pPr>
              <a:buFont typeface="Arial" pitchFamily="34" charset="0"/>
              <a:buChar char="•"/>
            </a:pPr>
            <a:r>
              <a:rPr lang="en-US" sz="2000" dirty="0" smtClean="0">
                <a:solidFill>
                  <a:srgbClr val="FF0000"/>
                </a:solidFill>
              </a:rPr>
              <a:t>Sometimes in the hospitals due to a very long queue at the medicine counter serious patients do not get the medicines on time because there are only one or two person at the counter so to avoid this </a:t>
            </a:r>
            <a:r>
              <a:rPr lang="en-US" sz="2000" b="1" u="sng" dirty="0" smtClean="0"/>
              <a:t>Automatic Medicine Distribution System</a:t>
            </a:r>
            <a:r>
              <a:rPr lang="en-US" sz="2000" dirty="0" smtClean="0">
                <a:solidFill>
                  <a:srgbClr val="FF0000"/>
                </a:solidFill>
              </a:rPr>
              <a:t> is the best option to eradicate such kind of difficulties.</a:t>
            </a:r>
            <a:r>
              <a:rPr lang="en-US" sz="2000" b="1" u="sng" dirty="0" smtClean="0">
                <a:solidFill>
                  <a:srgbClr val="FF0000"/>
                </a:solidFill>
              </a:rPr>
              <a:t> </a:t>
            </a:r>
            <a:r>
              <a:rPr lang="en-US" sz="2000" dirty="0" smtClean="0">
                <a:solidFill>
                  <a:srgbClr val="FF0000"/>
                </a:solidFill>
              </a:rPr>
              <a:t>This kind of system in each ward of the hospitals will be beneficial for those who want the medicines as early as possible.</a:t>
            </a:r>
          </a:p>
          <a:p>
            <a:pPr>
              <a:buFont typeface="Arial" pitchFamily="34" charset="0"/>
              <a:buChar char="•"/>
            </a:pPr>
            <a:r>
              <a:rPr lang="en-US" sz="2000" dirty="0" smtClean="0">
                <a:solidFill>
                  <a:srgbClr val="FF0000"/>
                </a:solidFill>
              </a:rPr>
              <a:t>We all have seen the COVID 19 situation few months ago and we all know that this disease spread through touch in the present situation we know that very few of hospitals have touch less door systems. So to avoid the spread 0f COVID 19 and other diseases which spread on touch </a:t>
            </a:r>
            <a:r>
              <a:rPr lang="en-US" sz="2000" b="1" u="sng" dirty="0" smtClean="0"/>
              <a:t>Automatic Doors and Windows</a:t>
            </a:r>
            <a:r>
              <a:rPr lang="en-US" sz="2000" dirty="0" smtClean="0">
                <a:solidFill>
                  <a:srgbClr val="FF0000"/>
                </a:solidFill>
              </a:rPr>
              <a:t>  and </a:t>
            </a:r>
            <a:r>
              <a:rPr lang="en-US" sz="2000" b="1" u="sng" dirty="0" smtClean="0"/>
              <a:t>Automatic Sanitization System</a:t>
            </a:r>
            <a:r>
              <a:rPr lang="en-US" sz="2000" dirty="0" smtClean="0">
                <a:solidFill>
                  <a:srgbClr val="FF0000"/>
                </a:solidFill>
              </a:rPr>
              <a:t> can be the steps in the technical and hospital together can be the master stroke to eradicate COVID 19.</a:t>
            </a:r>
          </a:p>
          <a:p>
            <a:pPr>
              <a:buFont typeface="Arial" pitchFamily="34" charset="0"/>
              <a:buChar char="•"/>
            </a:pPr>
            <a:endParaRPr lang="en-US" sz="2000" dirty="0" smtClean="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04800"/>
            <a:ext cx="8534400" cy="4093428"/>
          </a:xfrm>
          <a:prstGeom prst="rect">
            <a:avLst/>
          </a:prstGeom>
          <a:noFill/>
        </p:spPr>
        <p:txBody>
          <a:bodyPr wrap="square" rtlCol="0">
            <a:spAutoFit/>
          </a:bodyPr>
          <a:lstStyle/>
          <a:p>
            <a:pPr>
              <a:buFont typeface="Arial" pitchFamily="34" charset="0"/>
              <a:buChar char="•"/>
            </a:pPr>
            <a:r>
              <a:rPr lang="en-US" sz="2000" dirty="0" smtClean="0"/>
              <a:t>In many countries operations, surgeries and other treatments are done with the help of Robots.  </a:t>
            </a:r>
            <a:r>
              <a:rPr lang="en-US" sz="2000" b="1" u="sng" dirty="0" smtClean="0"/>
              <a:t>Real Touch Robotics Arm For Doctors</a:t>
            </a:r>
            <a:r>
              <a:rPr lang="en-US" sz="2000" dirty="0" smtClean="0"/>
              <a:t> will help doctors to treat patients better than the usual ways. </a:t>
            </a:r>
          </a:p>
          <a:p>
            <a:pPr>
              <a:buFont typeface="Arial" pitchFamily="34" charset="0"/>
              <a:buChar char="•"/>
            </a:pPr>
            <a:r>
              <a:rPr lang="en-US" sz="2000" dirty="0" smtClean="0"/>
              <a:t> </a:t>
            </a:r>
            <a:r>
              <a:rPr lang="en-US" sz="2000" b="1" u="sng" dirty="0" smtClean="0"/>
              <a:t>Automation of the Electrical Appliances</a:t>
            </a:r>
            <a:r>
              <a:rPr lang="en-US" sz="2000" dirty="0" smtClean="0"/>
              <a:t> like television, fans, air conditioners etc helps the patients in a better way. As when no one will be there with them so with the help of these automation they can operate the appliances easily. </a:t>
            </a:r>
          </a:p>
          <a:p>
            <a:r>
              <a:rPr lang="en-US" sz="2000" dirty="0" smtClean="0"/>
              <a:t>Also the COVID  spread can be reduced with the help of these automated appliances.</a:t>
            </a:r>
          </a:p>
          <a:p>
            <a:r>
              <a:rPr lang="en-US" sz="2000" dirty="0" smtClean="0"/>
              <a:t>                                        </a:t>
            </a:r>
          </a:p>
          <a:p>
            <a:r>
              <a:rPr lang="en-US" sz="2000" b="1" i="1" dirty="0" smtClean="0"/>
              <a:t>                                              </a:t>
            </a:r>
            <a:r>
              <a:rPr lang="en-US" sz="2000" b="1" i="1" dirty="0" smtClean="0">
                <a:solidFill>
                  <a:srgbClr val="C00000"/>
                </a:solidFill>
              </a:rPr>
              <a:t>IF WE CAN REDUCE THE COST AND IMPROVE THE </a:t>
            </a:r>
          </a:p>
          <a:p>
            <a:r>
              <a:rPr lang="en-US" sz="2000" b="1" i="1" dirty="0" smtClean="0">
                <a:solidFill>
                  <a:srgbClr val="C00000"/>
                </a:solidFill>
              </a:rPr>
              <a:t>                                               TECHNOLOGY IN THE MEDICAL FIELD, WE CAN MORE  </a:t>
            </a:r>
          </a:p>
          <a:p>
            <a:r>
              <a:rPr lang="en-US" sz="2000" b="1" i="1" dirty="0" smtClean="0">
                <a:solidFill>
                  <a:srgbClr val="C00000"/>
                </a:solidFill>
              </a:rPr>
              <a:t>                                               WIDELY ADDRESSES THE MEDICAL CONDITION AND </a:t>
            </a:r>
          </a:p>
          <a:p>
            <a:r>
              <a:rPr lang="en-US" sz="2000" b="1" i="1" dirty="0" smtClean="0">
                <a:solidFill>
                  <a:srgbClr val="C00000"/>
                </a:solidFill>
              </a:rPr>
              <a:t>                                                REDUCES THE HUMAN SUFFERING.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6400" y="304800"/>
            <a:ext cx="6387839" cy="584775"/>
          </a:xfrm>
          <a:prstGeom prst="rect">
            <a:avLst/>
          </a:prstGeom>
          <a:noFill/>
        </p:spPr>
        <p:txBody>
          <a:bodyPr wrap="none" rtlCol="0">
            <a:spAutoFit/>
          </a:bodyPr>
          <a:lstStyle/>
          <a:p>
            <a:r>
              <a:rPr lang="en-US" sz="3200" b="1" u="sng" dirty="0" smtClean="0">
                <a:ln w="18000">
                  <a:solidFill>
                    <a:schemeClr val="accent2">
                      <a:satMod val="140000"/>
                    </a:schemeClr>
                  </a:solidFill>
                  <a:prstDash val="solid"/>
                  <a:miter lim="800000"/>
                </a:ln>
                <a:effectLst>
                  <a:outerShdw blurRad="25500" dist="23000" dir="7020000" algn="tl">
                    <a:srgbClr val="000000">
                      <a:alpha val="50000"/>
                    </a:srgbClr>
                  </a:outerShdw>
                </a:effectLst>
              </a:rPr>
              <a:t>AUTOMATIC  SANITIZATION  SYSTEM</a:t>
            </a:r>
            <a:endParaRPr lang="en-US" sz="3200" b="1" u="sng" dirty="0">
              <a:ln w="18000">
                <a:solidFill>
                  <a:schemeClr val="accent2">
                    <a:satMod val="140000"/>
                  </a:schemeClr>
                </a:solidFill>
                <a:prstDash val="solid"/>
                <a:miter lim="800000"/>
              </a:ln>
              <a:effectLst>
                <a:outerShdw blurRad="25500" dist="23000" dir="7020000" algn="tl">
                  <a:srgbClr val="000000">
                    <a:alpha val="50000"/>
                  </a:srgbClr>
                </a:outerShdw>
              </a:effectLst>
            </a:endParaRPr>
          </a:p>
        </p:txBody>
      </p:sp>
      <p:pic>
        <p:nvPicPr>
          <p:cNvPr id="5" name="Picture 4" descr="20211022_193723.jpg"/>
          <p:cNvPicPr>
            <a:picLocks noChangeAspect="1"/>
          </p:cNvPicPr>
          <p:nvPr/>
        </p:nvPicPr>
        <p:blipFill>
          <a:blip r:embed="rId2"/>
          <a:stretch>
            <a:fillRect/>
          </a:stretch>
        </p:blipFill>
        <p:spPr>
          <a:xfrm>
            <a:off x="2667000" y="1143000"/>
            <a:ext cx="3962400" cy="2895600"/>
          </a:xfrm>
          <a:prstGeom prst="rect">
            <a:avLst/>
          </a:prstGeom>
        </p:spPr>
      </p:pic>
      <p:sp>
        <p:nvSpPr>
          <p:cNvPr id="6" name="TextBox 5"/>
          <p:cNvSpPr txBox="1"/>
          <p:nvPr/>
        </p:nvSpPr>
        <p:spPr>
          <a:xfrm>
            <a:off x="914400" y="4572000"/>
            <a:ext cx="8001000" cy="1938992"/>
          </a:xfrm>
          <a:prstGeom prst="rect">
            <a:avLst/>
          </a:prstGeom>
          <a:noFill/>
        </p:spPr>
        <p:txBody>
          <a:bodyPr wrap="square" rtlCol="0">
            <a:spAutoFit/>
          </a:bodyPr>
          <a:lstStyle/>
          <a:p>
            <a:r>
              <a:rPr lang="en-US" sz="2400" dirty="0" smtClean="0">
                <a:solidFill>
                  <a:srgbClr val="C00000"/>
                </a:solidFill>
              </a:rPr>
              <a:t>Now to improve the technology in the medical field and to fight with the diseases like COVID 19 and other spreading diseases automatic sanitizer dispenser is must used in the hospitals because there are chances in the manual sanitization system to get infected.</a:t>
            </a:r>
            <a:endParaRPr lang="en-US" sz="2400" dirty="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304800"/>
            <a:ext cx="6785640" cy="584775"/>
          </a:xfrm>
          <a:prstGeom prst="rect">
            <a:avLst/>
          </a:prstGeom>
          <a:noFill/>
        </p:spPr>
        <p:txBody>
          <a:bodyPr wrap="none" rtlCol="0">
            <a:spAutoFit/>
          </a:bodyPr>
          <a:lstStyle/>
          <a:p>
            <a:r>
              <a:rPr lang="en-US" sz="3200" dirty="0" smtClean="0"/>
              <a:t> </a:t>
            </a:r>
            <a:r>
              <a:rPr lang="en-US" sz="3200" b="1" u="sng" dirty="0" smtClean="0">
                <a:ln w="18000">
                  <a:solidFill>
                    <a:schemeClr val="accent2">
                      <a:satMod val="140000"/>
                    </a:schemeClr>
                  </a:solidFill>
                  <a:prstDash val="solid"/>
                  <a:miter lim="800000"/>
                </a:ln>
                <a:effectLst>
                  <a:outerShdw blurRad="25500" dist="23000" dir="7020000" algn="tl">
                    <a:srgbClr val="000000">
                      <a:alpha val="50000"/>
                    </a:srgbClr>
                  </a:outerShdw>
                </a:effectLst>
              </a:rPr>
              <a:t>AUTOMATICS DOORS AND WINDOWS </a:t>
            </a:r>
            <a:endParaRPr lang="en-US" sz="3200" u="sng" dirty="0"/>
          </a:p>
        </p:txBody>
      </p:sp>
      <p:pic>
        <p:nvPicPr>
          <p:cNvPr id="4" name="Picture 3" descr="20211022_193701.jpg"/>
          <p:cNvPicPr>
            <a:picLocks noChangeAspect="1"/>
          </p:cNvPicPr>
          <p:nvPr/>
        </p:nvPicPr>
        <p:blipFill>
          <a:blip r:embed="rId2"/>
          <a:stretch>
            <a:fillRect/>
          </a:stretch>
        </p:blipFill>
        <p:spPr>
          <a:xfrm>
            <a:off x="3048000" y="1066800"/>
            <a:ext cx="3276600" cy="1752600"/>
          </a:xfrm>
          <a:prstGeom prst="rect">
            <a:avLst/>
          </a:prstGeom>
        </p:spPr>
      </p:pic>
      <p:sp>
        <p:nvSpPr>
          <p:cNvPr id="7" name="TextBox 6"/>
          <p:cNvSpPr txBox="1"/>
          <p:nvPr/>
        </p:nvSpPr>
        <p:spPr>
          <a:xfrm flipV="1">
            <a:off x="2514601" y="3810000"/>
            <a:ext cx="76199" cy="369332"/>
          </a:xfrm>
          <a:prstGeom prst="rect">
            <a:avLst/>
          </a:prstGeom>
          <a:noFill/>
        </p:spPr>
        <p:txBody>
          <a:bodyPr wrap="square" rtlCol="0">
            <a:spAutoFit/>
          </a:bodyPr>
          <a:lstStyle/>
          <a:p>
            <a:endParaRPr lang="en-US" dirty="0"/>
          </a:p>
        </p:txBody>
      </p:sp>
      <p:sp>
        <p:nvSpPr>
          <p:cNvPr id="9" name="TextBox 8"/>
          <p:cNvSpPr txBox="1"/>
          <p:nvPr/>
        </p:nvSpPr>
        <p:spPr>
          <a:xfrm flipV="1">
            <a:off x="2667001" y="3962400"/>
            <a:ext cx="76199" cy="369332"/>
          </a:xfrm>
          <a:prstGeom prst="rect">
            <a:avLst/>
          </a:prstGeom>
          <a:noFill/>
        </p:spPr>
        <p:txBody>
          <a:bodyPr wrap="square" rtlCol="0">
            <a:spAutoFit/>
          </a:bodyPr>
          <a:lstStyle/>
          <a:p>
            <a:endParaRPr lang="en-US" dirty="0"/>
          </a:p>
        </p:txBody>
      </p:sp>
      <p:sp>
        <p:nvSpPr>
          <p:cNvPr id="12" name="TextBox 11"/>
          <p:cNvSpPr txBox="1"/>
          <p:nvPr/>
        </p:nvSpPr>
        <p:spPr>
          <a:xfrm flipV="1">
            <a:off x="2667000" y="3962400"/>
            <a:ext cx="76199" cy="369332"/>
          </a:xfrm>
          <a:prstGeom prst="rect">
            <a:avLst/>
          </a:prstGeom>
          <a:noFill/>
        </p:spPr>
        <p:txBody>
          <a:bodyPr wrap="square" rtlCol="0">
            <a:spAutoFit/>
          </a:bodyPr>
          <a:lstStyle/>
          <a:p>
            <a:endParaRPr lang="en-US" dirty="0"/>
          </a:p>
        </p:txBody>
      </p:sp>
      <p:sp>
        <p:nvSpPr>
          <p:cNvPr id="13" name="TextBox 12"/>
          <p:cNvSpPr txBox="1"/>
          <p:nvPr/>
        </p:nvSpPr>
        <p:spPr>
          <a:xfrm flipV="1">
            <a:off x="2819400" y="4114800"/>
            <a:ext cx="76199" cy="369332"/>
          </a:xfrm>
          <a:prstGeom prst="rect">
            <a:avLst/>
          </a:prstGeom>
          <a:noFill/>
        </p:spPr>
        <p:txBody>
          <a:bodyPr wrap="square" rtlCol="0">
            <a:spAutoFit/>
          </a:bodyPr>
          <a:lstStyle/>
          <a:p>
            <a:endParaRPr lang="en-US" dirty="0"/>
          </a:p>
        </p:txBody>
      </p:sp>
      <p:sp>
        <p:nvSpPr>
          <p:cNvPr id="14" name="TextBox 13"/>
          <p:cNvSpPr txBox="1"/>
          <p:nvPr/>
        </p:nvSpPr>
        <p:spPr>
          <a:xfrm flipV="1">
            <a:off x="2971800" y="4267200"/>
            <a:ext cx="76199" cy="369332"/>
          </a:xfrm>
          <a:prstGeom prst="rect">
            <a:avLst/>
          </a:prstGeom>
          <a:noFill/>
        </p:spPr>
        <p:txBody>
          <a:bodyPr wrap="square" rtlCol="0">
            <a:spAutoFit/>
          </a:bodyPr>
          <a:lstStyle/>
          <a:p>
            <a:endParaRPr lang="en-US" dirty="0"/>
          </a:p>
        </p:txBody>
      </p:sp>
      <p:sp>
        <p:nvSpPr>
          <p:cNvPr id="15" name="TextBox 14"/>
          <p:cNvSpPr txBox="1"/>
          <p:nvPr/>
        </p:nvSpPr>
        <p:spPr>
          <a:xfrm flipV="1">
            <a:off x="3124200" y="4419600"/>
            <a:ext cx="76199" cy="369332"/>
          </a:xfrm>
          <a:prstGeom prst="rect">
            <a:avLst/>
          </a:prstGeom>
          <a:noFill/>
        </p:spPr>
        <p:txBody>
          <a:bodyPr wrap="square" rtlCol="0">
            <a:spAutoFit/>
          </a:bodyPr>
          <a:lstStyle/>
          <a:p>
            <a:endParaRPr lang="en-US" dirty="0"/>
          </a:p>
        </p:txBody>
      </p:sp>
      <p:sp>
        <p:nvSpPr>
          <p:cNvPr id="17" name="TextBox 16"/>
          <p:cNvSpPr txBox="1"/>
          <p:nvPr/>
        </p:nvSpPr>
        <p:spPr>
          <a:xfrm>
            <a:off x="0" y="3124200"/>
            <a:ext cx="9144000" cy="3231654"/>
          </a:xfrm>
          <a:prstGeom prst="rect">
            <a:avLst/>
          </a:prstGeom>
          <a:noFill/>
        </p:spPr>
        <p:txBody>
          <a:bodyPr wrap="square" rtlCol="0">
            <a:spAutoFit/>
          </a:bodyPr>
          <a:lstStyle/>
          <a:p>
            <a:pPr>
              <a:buFont typeface="Arial" pitchFamily="34" charset="0"/>
              <a:buChar char="•"/>
            </a:pPr>
            <a:r>
              <a:rPr lang="en-US" sz="2400" dirty="0" smtClean="0">
                <a:solidFill>
                  <a:srgbClr val="FF0000"/>
                </a:solidFill>
              </a:rPr>
              <a:t>We all have seen the COVID 19 situation few months ago and we all know that this disease spread through touch in the present situation we know that very few of hospitals have touch less door systems. So to avoid the spread 0f COVID 19 and other diseases which spread on touch </a:t>
            </a:r>
            <a:r>
              <a:rPr lang="en-US" sz="2400" b="1" u="sng" dirty="0" smtClean="0"/>
              <a:t>Automatic Doors and Windows</a:t>
            </a:r>
            <a:r>
              <a:rPr lang="en-US" sz="2400" dirty="0" smtClean="0">
                <a:solidFill>
                  <a:srgbClr val="FF0000"/>
                </a:solidFill>
              </a:rPr>
              <a:t>  and </a:t>
            </a:r>
            <a:r>
              <a:rPr lang="en-US" sz="2400" b="1" u="sng" dirty="0" smtClean="0"/>
              <a:t>Automatic Sanitization System</a:t>
            </a:r>
            <a:r>
              <a:rPr lang="en-US" sz="2400" dirty="0" smtClean="0">
                <a:solidFill>
                  <a:srgbClr val="FF0000"/>
                </a:solidFill>
              </a:rPr>
              <a:t> can be the steps in the technical and hospital together can be the master stroke to eradicate COVID 19.</a:t>
            </a:r>
          </a:p>
          <a:p>
            <a:pPr>
              <a:buFont typeface="Arial" pitchFamily="34" charset="0"/>
              <a:buChar char="•"/>
            </a:pPr>
            <a:endParaRPr lang="en-US" dirty="0" smtClean="0">
              <a:solidFill>
                <a:srgbClr val="FF0000"/>
              </a:solidFill>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81201" y="304800"/>
            <a:ext cx="5410200" cy="584775"/>
          </a:xfrm>
          <a:prstGeom prst="rect">
            <a:avLst/>
          </a:prstGeom>
          <a:noFill/>
        </p:spPr>
        <p:txBody>
          <a:bodyPr wrap="square" rtlCol="0">
            <a:spAutoFit/>
          </a:bodyPr>
          <a:lstStyle/>
          <a:p>
            <a:r>
              <a:rPr lang="en-US" sz="3200" b="1" u="sng" dirty="0" smtClean="0">
                <a:ln w="18000">
                  <a:solidFill>
                    <a:schemeClr val="accent2">
                      <a:satMod val="140000"/>
                    </a:schemeClr>
                  </a:solidFill>
                  <a:prstDash val="solid"/>
                  <a:miter lim="800000"/>
                </a:ln>
                <a:effectLst>
                  <a:outerShdw blurRad="25500" dist="23000" dir="7020000" algn="tl">
                    <a:srgbClr val="000000">
                      <a:alpha val="50000"/>
                    </a:srgbClr>
                  </a:outerShdw>
                </a:effectLst>
              </a:rPr>
              <a:t>ROBOTIC ARMS FOR DOCTORS</a:t>
            </a:r>
            <a:endParaRPr lang="en-US" sz="3200" b="1" u="sng" dirty="0">
              <a:ln w="18000">
                <a:solidFill>
                  <a:schemeClr val="accent2">
                    <a:satMod val="140000"/>
                  </a:schemeClr>
                </a:solidFill>
                <a:prstDash val="solid"/>
                <a:miter lim="800000"/>
              </a:ln>
              <a:effectLst>
                <a:outerShdw blurRad="25500" dist="23000" dir="7020000" algn="tl">
                  <a:srgbClr val="000000">
                    <a:alpha val="50000"/>
                  </a:srgbClr>
                </a:outerShdw>
              </a:effectLst>
            </a:endParaRPr>
          </a:p>
        </p:txBody>
      </p:sp>
      <p:pic>
        <p:nvPicPr>
          <p:cNvPr id="4" name="Picture 3" descr="Screenshot_20211022-193804_WPS Office (2).jpg"/>
          <p:cNvPicPr>
            <a:picLocks noChangeAspect="1"/>
          </p:cNvPicPr>
          <p:nvPr/>
        </p:nvPicPr>
        <p:blipFill>
          <a:blip r:embed="rId2"/>
          <a:stretch>
            <a:fillRect/>
          </a:stretch>
        </p:blipFill>
        <p:spPr>
          <a:xfrm>
            <a:off x="3048000" y="1066800"/>
            <a:ext cx="3429000" cy="2667000"/>
          </a:xfrm>
          <a:prstGeom prst="rect">
            <a:avLst/>
          </a:prstGeom>
        </p:spPr>
      </p:pic>
      <p:sp>
        <p:nvSpPr>
          <p:cNvPr id="7" name="TextBox 6"/>
          <p:cNvSpPr txBox="1"/>
          <p:nvPr/>
        </p:nvSpPr>
        <p:spPr>
          <a:xfrm>
            <a:off x="1143001" y="4114800"/>
            <a:ext cx="7772400" cy="1569660"/>
          </a:xfrm>
          <a:prstGeom prst="rect">
            <a:avLst/>
          </a:prstGeom>
          <a:noFill/>
        </p:spPr>
        <p:txBody>
          <a:bodyPr wrap="square" rtlCol="0">
            <a:spAutoFit/>
          </a:bodyPr>
          <a:lstStyle/>
          <a:p>
            <a:r>
              <a:rPr lang="en-US" sz="2400" dirty="0" smtClean="0">
                <a:solidFill>
                  <a:srgbClr val="C00000"/>
                </a:solidFill>
              </a:rPr>
              <a:t>In many countries operations, surgeries and other treatments are done with the help of Robots.  </a:t>
            </a:r>
            <a:r>
              <a:rPr lang="en-US" sz="2400" b="1" u="sng" dirty="0" smtClean="0">
                <a:solidFill>
                  <a:srgbClr val="C00000"/>
                </a:solidFill>
              </a:rPr>
              <a:t>Real Touch Robotics Arm For Doctors</a:t>
            </a:r>
            <a:r>
              <a:rPr lang="en-US" sz="2400" dirty="0" smtClean="0">
                <a:solidFill>
                  <a:srgbClr val="C00000"/>
                </a:solidFill>
              </a:rPr>
              <a:t> will help doctors to treat patients better than the usual ways.</a:t>
            </a:r>
            <a:endParaRPr lang="en-US" sz="2400" dirty="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52400"/>
            <a:ext cx="7410555" cy="584775"/>
          </a:xfrm>
          <a:prstGeom prst="rect">
            <a:avLst/>
          </a:prstGeom>
          <a:noFill/>
        </p:spPr>
        <p:txBody>
          <a:bodyPr wrap="none" rtlCol="0">
            <a:spAutoFit/>
          </a:bodyPr>
          <a:lstStyle/>
          <a:p>
            <a:r>
              <a:rPr lang="en-US" sz="3200" b="1" u="sng"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AUTOMATION OF ELECTRICAL APPLIANCES</a:t>
            </a:r>
            <a:endParaRPr lang="en-US" sz="3200" b="1" u="sng"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3" name="Picture 2" descr="20211022_193639.jpg"/>
          <p:cNvPicPr>
            <a:picLocks noChangeAspect="1"/>
          </p:cNvPicPr>
          <p:nvPr/>
        </p:nvPicPr>
        <p:blipFill>
          <a:blip r:embed="rId2"/>
          <a:stretch>
            <a:fillRect/>
          </a:stretch>
        </p:blipFill>
        <p:spPr>
          <a:xfrm>
            <a:off x="2362200" y="914399"/>
            <a:ext cx="3429000" cy="2743201"/>
          </a:xfrm>
          <a:prstGeom prst="rect">
            <a:avLst/>
          </a:prstGeom>
        </p:spPr>
      </p:pic>
      <p:sp>
        <p:nvSpPr>
          <p:cNvPr id="5" name="TextBox 4"/>
          <p:cNvSpPr txBox="1"/>
          <p:nvPr/>
        </p:nvSpPr>
        <p:spPr>
          <a:xfrm>
            <a:off x="914401" y="4038600"/>
            <a:ext cx="8128000" cy="2677656"/>
          </a:xfrm>
          <a:prstGeom prst="rect">
            <a:avLst/>
          </a:prstGeom>
          <a:noFill/>
        </p:spPr>
        <p:txBody>
          <a:bodyPr wrap="square" rtlCol="0">
            <a:spAutoFit/>
          </a:bodyPr>
          <a:lstStyle/>
          <a:p>
            <a:pPr>
              <a:buFont typeface="Arial" pitchFamily="34" charset="0"/>
              <a:buChar char="•"/>
            </a:pPr>
            <a:r>
              <a:rPr lang="en-US" sz="2400" b="1" u="sng" dirty="0" smtClean="0">
                <a:solidFill>
                  <a:srgbClr val="C00000"/>
                </a:solidFill>
              </a:rPr>
              <a:t>Automation of the Electrical Appliances</a:t>
            </a:r>
            <a:r>
              <a:rPr lang="en-US" sz="2400" dirty="0" smtClean="0">
                <a:solidFill>
                  <a:srgbClr val="C00000"/>
                </a:solidFill>
              </a:rPr>
              <a:t> like television, fans, air conditioners etc helps the patients in a better way. As when no one will be there with them so with the help of these automation they can operate the appliances easily. </a:t>
            </a:r>
          </a:p>
          <a:p>
            <a:r>
              <a:rPr lang="en-US" sz="2400" dirty="0" smtClean="0">
                <a:solidFill>
                  <a:srgbClr val="C00000"/>
                </a:solidFill>
              </a:rPr>
              <a:t>Also the COVID  spread can be reduced with the help of these automated appliances.</a:t>
            </a:r>
          </a:p>
          <a:p>
            <a:endParaRPr lang="en-US" sz="2400" dirty="0">
              <a:solidFill>
                <a:srgbClr val="C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854</Words>
  <Application>Microsoft Office PowerPoint</Application>
  <PresentationFormat>On-screen Show (4:3)</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INTRODUCTION   ADVANTAGES OF HOSPITAL MANAGEMENT SYSTEM  PROJECT  DESCRIPTION: 1. AUTOMATIC REGISTRATION  SYSTEM AT THE HOSPITAL  2.AUTOMATIC MEDICINE DISTRIBUTION SYSTEM 3. AUTOMATIC DOORS AND WINDOWS 4.AUTOMATIC SANITIZATION SYSTEM 5.REAL TOUCH ROBOTIC ARM FOR DOCTORS 6.AUTOMATE THE ELECTRICAL APPLIANCES  CONCLUSION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RNShukla</cp:lastModifiedBy>
  <cp:revision>32</cp:revision>
  <dcterms:created xsi:type="dcterms:W3CDTF">2021-10-22T01:05:56Z</dcterms:created>
  <dcterms:modified xsi:type="dcterms:W3CDTF">2021-10-22T15:28:30Z</dcterms:modified>
</cp:coreProperties>
</file>