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40" autoAdjust="0"/>
    <p:restoredTop sz="94660"/>
  </p:normalViewPr>
  <p:slideViewPr>
    <p:cSldViewPr snapToGrid="0">
      <p:cViewPr varScale="1">
        <p:scale>
          <a:sx n="90" d="100"/>
          <a:sy n="90" d="100"/>
        </p:scale>
        <p:origin x="4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AAA7D7-4175-42A2-8BBA-6787BB8103CE}" type="datetimeFigureOut">
              <a:rPr lang="en-US" smtClean="0"/>
              <a:t>20-Oct-20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83BEA-0421-4D51-B86E-B674BFFA00B6}" type="slidenum">
              <a:rPr lang="en-US" smtClean="0"/>
              <a:t>‹#›</a:t>
            </a:fld>
            <a:endParaRPr lang="en-US"/>
          </a:p>
        </p:txBody>
      </p:sp>
    </p:spTree>
    <p:extLst>
      <p:ext uri="{BB962C8B-B14F-4D97-AF65-F5344CB8AC3E}">
        <p14:creationId xmlns:p14="http://schemas.microsoft.com/office/powerpoint/2010/main" val="1051540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AAA7D7-4175-42A2-8BBA-6787BB8103CE}" type="datetimeFigureOut">
              <a:rPr lang="en-US" smtClean="0"/>
              <a:t>20-Oct-20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83BEA-0421-4D51-B86E-B674BFFA00B6}" type="slidenum">
              <a:rPr lang="en-US" smtClean="0"/>
              <a:t>‹#›</a:t>
            </a:fld>
            <a:endParaRPr lang="en-US"/>
          </a:p>
        </p:txBody>
      </p:sp>
    </p:spTree>
    <p:extLst>
      <p:ext uri="{BB962C8B-B14F-4D97-AF65-F5344CB8AC3E}">
        <p14:creationId xmlns:p14="http://schemas.microsoft.com/office/powerpoint/2010/main" val="3257464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AAA7D7-4175-42A2-8BBA-6787BB8103CE}" type="datetimeFigureOut">
              <a:rPr lang="en-US" smtClean="0"/>
              <a:t>20-Oct-20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83BEA-0421-4D51-B86E-B674BFFA00B6}" type="slidenum">
              <a:rPr lang="en-US" smtClean="0"/>
              <a:t>‹#›</a:t>
            </a:fld>
            <a:endParaRPr lang="en-US"/>
          </a:p>
        </p:txBody>
      </p:sp>
    </p:spTree>
    <p:extLst>
      <p:ext uri="{BB962C8B-B14F-4D97-AF65-F5344CB8AC3E}">
        <p14:creationId xmlns:p14="http://schemas.microsoft.com/office/powerpoint/2010/main" val="403425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AAA7D7-4175-42A2-8BBA-6787BB8103CE}" type="datetimeFigureOut">
              <a:rPr lang="en-US" smtClean="0"/>
              <a:t>20-Oct-20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83BEA-0421-4D51-B86E-B674BFFA00B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93331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AAA7D7-4175-42A2-8BBA-6787BB8103CE}" type="datetimeFigureOut">
              <a:rPr lang="en-US" smtClean="0"/>
              <a:t>20-Oct-20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83BEA-0421-4D51-B86E-B674BFFA00B6}" type="slidenum">
              <a:rPr lang="en-US" smtClean="0"/>
              <a:t>‹#›</a:t>
            </a:fld>
            <a:endParaRPr lang="en-US"/>
          </a:p>
        </p:txBody>
      </p:sp>
    </p:spTree>
    <p:extLst>
      <p:ext uri="{BB962C8B-B14F-4D97-AF65-F5344CB8AC3E}">
        <p14:creationId xmlns:p14="http://schemas.microsoft.com/office/powerpoint/2010/main" val="2621139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AAA7D7-4175-42A2-8BBA-6787BB8103CE}" type="datetimeFigureOut">
              <a:rPr lang="en-US" smtClean="0"/>
              <a:t>20-Oct-20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C83BEA-0421-4D51-B86E-B674BFFA00B6}" type="slidenum">
              <a:rPr lang="en-US" smtClean="0"/>
              <a:t>‹#›</a:t>
            </a:fld>
            <a:endParaRPr lang="en-US"/>
          </a:p>
        </p:txBody>
      </p:sp>
    </p:spTree>
    <p:extLst>
      <p:ext uri="{BB962C8B-B14F-4D97-AF65-F5344CB8AC3E}">
        <p14:creationId xmlns:p14="http://schemas.microsoft.com/office/powerpoint/2010/main" val="2564077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AAA7D7-4175-42A2-8BBA-6787BB8103CE}" type="datetimeFigureOut">
              <a:rPr lang="en-US" smtClean="0"/>
              <a:t>20-Oct-20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C83BEA-0421-4D51-B86E-B674BFFA00B6}" type="slidenum">
              <a:rPr lang="en-US" smtClean="0"/>
              <a:t>‹#›</a:t>
            </a:fld>
            <a:endParaRPr lang="en-US"/>
          </a:p>
        </p:txBody>
      </p:sp>
    </p:spTree>
    <p:extLst>
      <p:ext uri="{BB962C8B-B14F-4D97-AF65-F5344CB8AC3E}">
        <p14:creationId xmlns:p14="http://schemas.microsoft.com/office/powerpoint/2010/main" val="20039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AA7D7-4175-42A2-8BBA-6787BB8103CE}" type="datetimeFigureOut">
              <a:rPr lang="en-US" smtClean="0"/>
              <a:t>20-Oct-20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83BEA-0421-4D51-B86E-B674BFFA00B6}" type="slidenum">
              <a:rPr lang="en-US" smtClean="0"/>
              <a:t>‹#›</a:t>
            </a:fld>
            <a:endParaRPr lang="en-US"/>
          </a:p>
        </p:txBody>
      </p:sp>
    </p:spTree>
    <p:extLst>
      <p:ext uri="{BB962C8B-B14F-4D97-AF65-F5344CB8AC3E}">
        <p14:creationId xmlns:p14="http://schemas.microsoft.com/office/powerpoint/2010/main" val="2270285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AA7D7-4175-42A2-8BBA-6787BB8103CE}" type="datetimeFigureOut">
              <a:rPr lang="en-US" smtClean="0"/>
              <a:t>20-Oct-20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83BEA-0421-4D51-B86E-B674BFFA00B6}" type="slidenum">
              <a:rPr lang="en-US" smtClean="0"/>
              <a:t>‹#›</a:t>
            </a:fld>
            <a:endParaRPr lang="en-US"/>
          </a:p>
        </p:txBody>
      </p:sp>
    </p:spTree>
    <p:extLst>
      <p:ext uri="{BB962C8B-B14F-4D97-AF65-F5344CB8AC3E}">
        <p14:creationId xmlns:p14="http://schemas.microsoft.com/office/powerpoint/2010/main" val="2291217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AA7D7-4175-42A2-8BBA-6787BB8103CE}" type="datetimeFigureOut">
              <a:rPr lang="en-US" smtClean="0"/>
              <a:t>20-Oct-20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83BEA-0421-4D51-B86E-B674BFFA00B6}" type="slidenum">
              <a:rPr lang="en-US" smtClean="0"/>
              <a:t>‹#›</a:t>
            </a:fld>
            <a:endParaRPr lang="en-US"/>
          </a:p>
        </p:txBody>
      </p:sp>
    </p:spTree>
    <p:extLst>
      <p:ext uri="{BB962C8B-B14F-4D97-AF65-F5344CB8AC3E}">
        <p14:creationId xmlns:p14="http://schemas.microsoft.com/office/powerpoint/2010/main" val="171609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AAA7D7-4175-42A2-8BBA-6787BB8103CE}" type="datetimeFigureOut">
              <a:rPr lang="en-US" smtClean="0"/>
              <a:t>20-Oct-20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83BEA-0421-4D51-B86E-B674BFFA00B6}" type="slidenum">
              <a:rPr lang="en-US" smtClean="0"/>
              <a:t>‹#›</a:t>
            </a:fld>
            <a:endParaRPr lang="en-US"/>
          </a:p>
        </p:txBody>
      </p:sp>
    </p:spTree>
    <p:extLst>
      <p:ext uri="{BB962C8B-B14F-4D97-AF65-F5344CB8AC3E}">
        <p14:creationId xmlns:p14="http://schemas.microsoft.com/office/powerpoint/2010/main" val="1013368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AAA7D7-4175-42A2-8BBA-6787BB8103CE}" type="datetimeFigureOut">
              <a:rPr lang="en-US" smtClean="0"/>
              <a:t>20-Oct-20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83BEA-0421-4D51-B86E-B674BFFA00B6}" type="slidenum">
              <a:rPr lang="en-US" smtClean="0"/>
              <a:t>‹#›</a:t>
            </a:fld>
            <a:endParaRPr lang="en-US"/>
          </a:p>
        </p:txBody>
      </p:sp>
    </p:spTree>
    <p:extLst>
      <p:ext uri="{BB962C8B-B14F-4D97-AF65-F5344CB8AC3E}">
        <p14:creationId xmlns:p14="http://schemas.microsoft.com/office/powerpoint/2010/main" val="306940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AAA7D7-4175-42A2-8BBA-6787BB8103CE}" type="datetimeFigureOut">
              <a:rPr lang="en-US" smtClean="0"/>
              <a:t>20-Oct-20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C83BEA-0421-4D51-B86E-B674BFFA00B6}" type="slidenum">
              <a:rPr lang="en-US" smtClean="0"/>
              <a:t>‹#›</a:t>
            </a:fld>
            <a:endParaRPr lang="en-US"/>
          </a:p>
        </p:txBody>
      </p:sp>
    </p:spTree>
    <p:extLst>
      <p:ext uri="{BB962C8B-B14F-4D97-AF65-F5344CB8AC3E}">
        <p14:creationId xmlns:p14="http://schemas.microsoft.com/office/powerpoint/2010/main" val="2086181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AAA7D7-4175-42A2-8BBA-6787BB8103CE}" type="datetimeFigureOut">
              <a:rPr lang="en-US" smtClean="0"/>
              <a:t>20-Oct-20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C83BEA-0421-4D51-B86E-B674BFFA00B6}" type="slidenum">
              <a:rPr lang="en-US" smtClean="0"/>
              <a:t>‹#›</a:t>
            </a:fld>
            <a:endParaRPr lang="en-US"/>
          </a:p>
        </p:txBody>
      </p:sp>
    </p:spTree>
    <p:extLst>
      <p:ext uri="{BB962C8B-B14F-4D97-AF65-F5344CB8AC3E}">
        <p14:creationId xmlns:p14="http://schemas.microsoft.com/office/powerpoint/2010/main" val="3051274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AA7D7-4175-42A2-8BBA-6787BB8103CE}" type="datetimeFigureOut">
              <a:rPr lang="en-US" smtClean="0"/>
              <a:t>20-Oct-20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C83BEA-0421-4D51-B86E-B674BFFA00B6}" type="slidenum">
              <a:rPr lang="en-US" smtClean="0"/>
              <a:t>‹#›</a:t>
            </a:fld>
            <a:endParaRPr lang="en-US"/>
          </a:p>
        </p:txBody>
      </p:sp>
    </p:spTree>
    <p:extLst>
      <p:ext uri="{BB962C8B-B14F-4D97-AF65-F5344CB8AC3E}">
        <p14:creationId xmlns:p14="http://schemas.microsoft.com/office/powerpoint/2010/main" val="1685245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AAA7D7-4175-42A2-8BBA-6787BB8103CE}" type="datetimeFigureOut">
              <a:rPr lang="en-US" smtClean="0"/>
              <a:t>20-Oct-20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83BEA-0421-4D51-B86E-B674BFFA00B6}" type="slidenum">
              <a:rPr lang="en-US" smtClean="0"/>
              <a:t>‹#›</a:t>
            </a:fld>
            <a:endParaRPr lang="en-US"/>
          </a:p>
        </p:txBody>
      </p:sp>
    </p:spTree>
    <p:extLst>
      <p:ext uri="{BB962C8B-B14F-4D97-AF65-F5344CB8AC3E}">
        <p14:creationId xmlns:p14="http://schemas.microsoft.com/office/powerpoint/2010/main" val="3201668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AAA7D7-4175-42A2-8BBA-6787BB8103CE}" type="datetimeFigureOut">
              <a:rPr lang="en-US" smtClean="0"/>
              <a:t>20-Oct-20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83BEA-0421-4D51-B86E-B674BFFA00B6}" type="slidenum">
              <a:rPr lang="en-US" smtClean="0"/>
              <a:t>‹#›</a:t>
            </a:fld>
            <a:endParaRPr lang="en-US"/>
          </a:p>
        </p:txBody>
      </p:sp>
    </p:spTree>
    <p:extLst>
      <p:ext uri="{BB962C8B-B14F-4D97-AF65-F5344CB8AC3E}">
        <p14:creationId xmlns:p14="http://schemas.microsoft.com/office/powerpoint/2010/main" val="282673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FAAA7D7-4175-42A2-8BBA-6787BB8103CE}" type="datetimeFigureOut">
              <a:rPr lang="en-US" smtClean="0"/>
              <a:t>20-Oct-20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DC83BEA-0421-4D51-B86E-B674BFFA00B6}" type="slidenum">
              <a:rPr lang="en-US" smtClean="0"/>
              <a:t>‹#›</a:t>
            </a:fld>
            <a:endParaRPr lang="en-US"/>
          </a:p>
        </p:txBody>
      </p:sp>
    </p:spTree>
    <p:extLst>
      <p:ext uri="{BB962C8B-B14F-4D97-AF65-F5344CB8AC3E}">
        <p14:creationId xmlns:p14="http://schemas.microsoft.com/office/powerpoint/2010/main" val="3308998706"/>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rocodeguide.com/programming/oop-concept-encapsulation-in-c-n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w3schools.com/cs/cs_abstract.a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c-sharpcorner.com/UploadFile/84c85b/delegates-and-events-C-Sharp-ne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sharpcorner.com/UploadFile/93126e/importance-and-use-of-versioning-in-C-Sharp/" TargetMode="External"/><Relationship Id="rId2" Type="http://schemas.openxmlformats.org/officeDocument/2006/relationships/hyperlink" Target="https://www.tutorialspoint.com/compile_java8_online.ph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4145-1235-464A-9C29-82632540545B}"/>
              </a:ext>
            </a:extLst>
          </p:cNvPr>
          <p:cNvSpPr>
            <a:spLocks noGrp="1"/>
          </p:cNvSpPr>
          <p:nvPr>
            <p:ph type="ctrTitle"/>
          </p:nvPr>
        </p:nvSpPr>
        <p:spPr/>
        <p:txBody>
          <a:bodyPr/>
          <a:lstStyle/>
          <a:p>
            <a:r>
              <a:rPr lang="en-US" dirty="0"/>
              <a:t>Oop- Object Oriented programming</a:t>
            </a:r>
          </a:p>
        </p:txBody>
      </p:sp>
      <p:sp>
        <p:nvSpPr>
          <p:cNvPr id="3" name="Subtitle 2">
            <a:extLst>
              <a:ext uri="{FF2B5EF4-FFF2-40B4-BE49-F238E27FC236}">
                <a16:creationId xmlns:a16="http://schemas.microsoft.com/office/drawing/2014/main" id="{CC58A3C8-0E57-4EA7-9BA6-2A6F957C2D2F}"/>
              </a:ext>
            </a:extLst>
          </p:cNvPr>
          <p:cNvSpPr>
            <a:spLocks noGrp="1"/>
          </p:cNvSpPr>
          <p:nvPr>
            <p:ph type="subTitle" idx="1"/>
          </p:nvPr>
        </p:nvSpPr>
        <p:spPr/>
        <p:txBody>
          <a:bodyPr/>
          <a:lstStyle/>
          <a:p>
            <a:r>
              <a:rPr lang="en-US" dirty="0"/>
              <a:t>Presented by: Md. Kamrul Hasan</a:t>
            </a:r>
          </a:p>
          <a:p>
            <a:r>
              <a:rPr lang="en-US" dirty="0"/>
              <a:t>Date: 20-10-2020</a:t>
            </a:r>
          </a:p>
        </p:txBody>
      </p:sp>
    </p:spTree>
    <p:extLst>
      <p:ext uri="{BB962C8B-B14F-4D97-AF65-F5344CB8AC3E}">
        <p14:creationId xmlns:p14="http://schemas.microsoft.com/office/powerpoint/2010/main" val="29550383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AAF-B506-42F8-B554-D89BE6177AC7}"/>
              </a:ext>
            </a:extLst>
          </p:cNvPr>
          <p:cNvSpPr>
            <a:spLocks noGrp="1"/>
          </p:cNvSpPr>
          <p:nvPr>
            <p:ph type="title"/>
          </p:nvPr>
        </p:nvSpPr>
        <p:spPr/>
        <p:txBody>
          <a:bodyPr>
            <a:normAutofit/>
          </a:bodyPr>
          <a:lstStyle/>
          <a:p>
            <a:pPr algn="l"/>
            <a:r>
              <a:rPr lang="en-US" sz="3600" dirty="0">
                <a:latin typeface="+mn-lt"/>
              </a:rPr>
              <a:t>Difference between Abstract &amp; Interface</a:t>
            </a:r>
            <a:endParaRPr lang="en-US" dirty="0">
              <a:latin typeface="+mn-lt"/>
            </a:endParaRPr>
          </a:p>
        </p:txBody>
      </p:sp>
      <p:pic>
        <p:nvPicPr>
          <p:cNvPr id="8" name="Picture 7">
            <a:extLst>
              <a:ext uri="{FF2B5EF4-FFF2-40B4-BE49-F238E27FC236}">
                <a16:creationId xmlns:a16="http://schemas.microsoft.com/office/drawing/2014/main" id="{E54F72E3-D17A-4AC3-9B8B-87EDB34C3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298" y="1830249"/>
            <a:ext cx="5486400" cy="3911331"/>
          </a:xfrm>
          <a:prstGeom prst="rect">
            <a:avLst/>
          </a:prstGeom>
        </p:spPr>
      </p:pic>
    </p:spTree>
    <p:extLst>
      <p:ext uri="{BB962C8B-B14F-4D97-AF65-F5344CB8AC3E}">
        <p14:creationId xmlns:p14="http://schemas.microsoft.com/office/powerpoint/2010/main" val="286383767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E6F80-D11B-4B16-BEC5-00B69AA0267E}"/>
              </a:ext>
            </a:extLst>
          </p:cNvPr>
          <p:cNvSpPr>
            <a:spLocks noGrp="1"/>
          </p:cNvSpPr>
          <p:nvPr>
            <p:ph type="title"/>
          </p:nvPr>
        </p:nvSpPr>
        <p:spPr/>
        <p:txBody>
          <a:bodyPr/>
          <a:lstStyle/>
          <a:p>
            <a:pPr algn="l"/>
            <a:r>
              <a:rPr lang="en-US" sz="3600" dirty="0">
                <a:latin typeface="+mn-lt"/>
              </a:rPr>
              <a:t>What is Encapsulation?</a:t>
            </a:r>
            <a:endParaRPr lang="en-US" dirty="0">
              <a:latin typeface="+mn-lt"/>
            </a:endParaRPr>
          </a:p>
        </p:txBody>
      </p:sp>
      <p:sp>
        <p:nvSpPr>
          <p:cNvPr id="3" name="Content Placeholder 2">
            <a:extLst>
              <a:ext uri="{FF2B5EF4-FFF2-40B4-BE49-F238E27FC236}">
                <a16:creationId xmlns:a16="http://schemas.microsoft.com/office/drawing/2014/main" id="{DAB3E3D7-09E2-4B82-BD61-D6F4F0135B1D}"/>
              </a:ext>
            </a:extLst>
          </p:cNvPr>
          <p:cNvSpPr>
            <a:spLocks noGrp="1"/>
          </p:cNvSpPr>
          <p:nvPr>
            <p:ph idx="1"/>
          </p:nvPr>
        </p:nvSpPr>
        <p:spPr/>
        <p:txBody>
          <a:bodyPr>
            <a:normAutofit fontScale="62500" lnSpcReduction="20000"/>
          </a:bodyPr>
          <a:lstStyle/>
          <a:p>
            <a:r>
              <a:rPr lang="en-US" dirty="0"/>
              <a:t>Encapsulation is the mechanism that bonds together code </a:t>
            </a:r>
          </a:p>
          <a:p>
            <a:pPr marL="0" indent="0">
              <a:buNone/>
            </a:pPr>
            <a:r>
              <a:rPr lang="en-US" dirty="0"/>
              <a:t>     and the data it manipulates, and keeps both safe from </a:t>
            </a:r>
          </a:p>
          <a:p>
            <a:pPr marL="0" indent="0">
              <a:buNone/>
            </a:pPr>
            <a:r>
              <a:rPr lang="en-US" dirty="0"/>
              <a:t>     outside interference and misuse.</a:t>
            </a:r>
          </a:p>
          <a:p>
            <a:r>
              <a:rPr lang="en-US" dirty="0"/>
              <a:t>You can implement encapsulation using Access Modifiers </a:t>
            </a:r>
          </a:p>
          <a:p>
            <a:pPr marL="0" indent="0">
              <a:buNone/>
            </a:pPr>
            <a:r>
              <a:rPr lang="en-US" dirty="0"/>
              <a:t>     (Public, protected and private)</a:t>
            </a:r>
          </a:p>
          <a:p>
            <a:r>
              <a:rPr lang="en-US" dirty="0"/>
              <a:t>Encapsulation solves the problem In implementation </a:t>
            </a:r>
          </a:p>
          <a:p>
            <a:pPr marL="0" indent="0">
              <a:buNone/>
            </a:pPr>
            <a:r>
              <a:rPr lang="en-US" dirty="0"/>
              <a:t>     level</a:t>
            </a:r>
          </a:p>
          <a:p>
            <a:r>
              <a:rPr lang="en-US" dirty="0"/>
              <a:t>For simplicity, encapsulation means hiding data using </a:t>
            </a:r>
          </a:p>
          <a:p>
            <a:pPr marL="0" indent="0">
              <a:buNone/>
            </a:pPr>
            <a:r>
              <a:rPr lang="en-US" dirty="0"/>
              <a:t>     getter and setter</a:t>
            </a:r>
          </a:p>
          <a:p>
            <a:r>
              <a:rPr lang="en-US" dirty="0"/>
              <a:t>You can read more details from here:</a:t>
            </a:r>
          </a:p>
          <a:p>
            <a:pPr marL="0" indent="0">
              <a:buNone/>
            </a:pPr>
            <a:r>
              <a:rPr lang="en-US" dirty="0"/>
              <a:t>     </a:t>
            </a:r>
            <a:r>
              <a:rPr lang="en-US" dirty="0">
                <a:hlinkClick r:id="rId2"/>
              </a:rPr>
              <a:t>https://procodeguide.com/programming/oop-concept-encapsulation-in-c-net/</a:t>
            </a:r>
            <a:endParaRPr lang="en-US" dirty="0"/>
          </a:p>
          <a:p>
            <a:pPr marL="0" indent="0">
              <a:buNone/>
            </a:pPr>
            <a:endParaRPr lang="en-US" dirty="0"/>
          </a:p>
        </p:txBody>
      </p:sp>
      <p:pic>
        <p:nvPicPr>
          <p:cNvPr id="9" name="Picture 8">
            <a:extLst>
              <a:ext uri="{FF2B5EF4-FFF2-40B4-BE49-F238E27FC236}">
                <a16:creationId xmlns:a16="http://schemas.microsoft.com/office/drawing/2014/main" id="{40EBA42C-B6FD-4A8D-AB0C-82BAD3ECA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163" y="1838984"/>
            <a:ext cx="4253023" cy="3952216"/>
          </a:xfrm>
          <a:prstGeom prst="rect">
            <a:avLst/>
          </a:prstGeom>
        </p:spPr>
      </p:pic>
    </p:spTree>
    <p:extLst>
      <p:ext uri="{BB962C8B-B14F-4D97-AF65-F5344CB8AC3E}">
        <p14:creationId xmlns:p14="http://schemas.microsoft.com/office/powerpoint/2010/main" val="33025141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7C6B-6F8A-48F5-A785-CE09A60F78F7}"/>
              </a:ext>
            </a:extLst>
          </p:cNvPr>
          <p:cNvSpPr>
            <a:spLocks noGrp="1"/>
          </p:cNvSpPr>
          <p:nvPr>
            <p:ph type="title"/>
          </p:nvPr>
        </p:nvSpPr>
        <p:spPr/>
        <p:txBody>
          <a:bodyPr>
            <a:normAutofit/>
          </a:bodyPr>
          <a:lstStyle/>
          <a:p>
            <a:pPr algn="l"/>
            <a:r>
              <a:rPr lang="en-US" sz="3600" dirty="0">
                <a:latin typeface="Arial" panose="020B0604020202020204" pitchFamily="34" charset="0"/>
                <a:cs typeface="Arial" panose="020B0604020202020204" pitchFamily="34" charset="0"/>
              </a:rPr>
              <a:t>Difference between Abstraction &amp; Encapsulation</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D6AE8F-F8FA-4DD3-9174-D4D619BAE5AE}"/>
              </a:ext>
            </a:extLst>
          </p:cNvPr>
          <p:cNvSpPr>
            <a:spLocks noGrp="1"/>
          </p:cNvSpPr>
          <p:nvPr>
            <p:ph idx="1"/>
          </p:nvPr>
        </p:nvSpPr>
        <p:spPr/>
        <p:txBody>
          <a:bodyPr/>
          <a:lstStyle/>
          <a:p>
            <a:pPr marL="0" marR="0">
              <a:lnSpc>
                <a:spcPct val="150000"/>
              </a:lnSpc>
              <a:spcBef>
                <a:spcPts val="0"/>
              </a:spcBef>
              <a:spcAft>
                <a:spcPts val="800"/>
              </a:spcAft>
            </a:pPr>
            <a:r>
              <a:rPr lang="en-US" sz="1800" b="1" dirty="0">
                <a:effectLst/>
                <a:ea typeface="Calibri" panose="020F0502020204030204" pitchFamily="34" charset="0"/>
                <a:cs typeface="Times New Roman" panose="02020603050405020304" pitchFamily="18" charset="0"/>
              </a:rPr>
              <a:t>Abstraction</a:t>
            </a:r>
            <a:r>
              <a:rPr lang="en-US" sz="1800" dirty="0">
                <a:effectLst/>
                <a:ea typeface="Calibri" panose="020F0502020204030204" pitchFamily="34" charset="0"/>
                <a:cs typeface="Times New Roman" panose="02020603050405020304" pitchFamily="18" charset="0"/>
              </a:rPr>
              <a:t> is about hiding unwanted details while giving out the most essential details, while</a:t>
            </a:r>
          </a:p>
          <a:p>
            <a:pPr marL="0" marR="0">
              <a:lnSpc>
                <a:spcPct val="150000"/>
              </a:lnSpc>
              <a:spcBef>
                <a:spcPts val="0"/>
              </a:spcBef>
              <a:spcAft>
                <a:spcPts val="800"/>
              </a:spcAft>
            </a:pPr>
            <a:r>
              <a:rPr lang="en-US" sz="1800" b="1" dirty="0">
                <a:effectLst/>
                <a:ea typeface="Calibri" panose="020F0502020204030204" pitchFamily="34" charset="0"/>
                <a:cs typeface="Times New Roman" panose="02020603050405020304" pitchFamily="18" charset="0"/>
              </a:rPr>
              <a:t>Encapsulation</a:t>
            </a:r>
            <a:r>
              <a:rPr lang="en-US" sz="1800" dirty="0">
                <a:effectLst/>
                <a:ea typeface="Calibri" panose="020F0502020204030204" pitchFamily="34" charset="0"/>
                <a:cs typeface="Times New Roman" panose="02020603050405020304" pitchFamily="18" charset="0"/>
              </a:rPr>
              <a:t> means hiding the code and data into a single unit e.g. class or method to protect</a:t>
            </a:r>
          </a:p>
          <a:p>
            <a:pPr marL="0" marR="0" indent="0">
              <a:lnSpc>
                <a:spcPct val="150000"/>
              </a:lnSpc>
              <a:spcBef>
                <a:spcPts val="0"/>
              </a:spcBef>
              <a:spcAft>
                <a:spcPts val="800"/>
              </a:spcAft>
              <a:buNone/>
            </a:pPr>
            <a:r>
              <a:rPr lang="en-US" sz="1800" dirty="0">
                <a:effectLst/>
                <a:ea typeface="Calibri" panose="020F0502020204030204" pitchFamily="34" charset="0"/>
                <a:cs typeface="Times New Roman" panose="02020603050405020304" pitchFamily="18" charset="0"/>
              </a:rPr>
              <a:t>    the inner working of an object from the outside world.</a:t>
            </a:r>
          </a:p>
          <a:p>
            <a:pPr marL="0" marR="0">
              <a:lnSpc>
                <a:spcPct val="150000"/>
              </a:lnSpc>
              <a:spcBef>
                <a:spcPts val="0"/>
              </a:spcBef>
              <a:spcAft>
                <a:spcPts val="800"/>
              </a:spcAft>
            </a:pPr>
            <a:r>
              <a:rPr lang="en-US" sz="1800" dirty="0">
                <a:effectLst/>
                <a:ea typeface="Calibri" panose="020F0502020204030204" pitchFamily="34" charset="0"/>
                <a:cs typeface="Times New Roman" panose="02020603050405020304" pitchFamily="18" charset="0"/>
              </a:rPr>
              <a:t>More details about abstraction: </a:t>
            </a:r>
            <a:r>
              <a:rPr lang="en-US" sz="1800" u="sng" dirty="0">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https://www.w3schools.com/cs/cs_abstract.asp</a:t>
            </a:r>
            <a:endParaRPr lang="en-US" sz="1800" dirty="0">
              <a:effectLs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3045237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36D8-5E6D-4960-A34E-DC3E097FCC57}"/>
              </a:ext>
            </a:extLst>
          </p:cNvPr>
          <p:cNvSpPr>
            <a:spLocks noGrp="1"/>
          </p:cNvSpPr>
          <p:nvPr>
            <p:ph type="title"/>
          </p:nvPr>
        </p:nvSpPr>
        <p:spPr/>
        <p:txBody>
          <a:bodyPr/>
          <a:lstStyle/>
          <a:p>
            <a:pPr algn="l"/>
            <a:r>
              <a:rPr lang="en-US" sz="3600" dirty="0">
                <a:latin typeface="+mn-lt"/>
              </a:rPr>
              <a:t>What is inheritance?</a:t>
            </a:r>
            <a:endParaRPr lang="en-US" dirty="0">
              <a:latin typeface="+mn-lt"/>
            </a:endParaRPr>
          </a:p>
        </p:txBody>
      </p:sp>
      <p:sp>
        <p:nvSpPr>
          <p:cNvPr id="3" name="Content Placeholder 2">
            <a:extLst>
              <a:ext uri="{FF2B5EF4-FFF2-40B4-BE49-F238E27FC236}">
                <a16:creationId xmlns:a16="http://schemas.microsoft.com/office/drawing/2014/main" id="{D6A77E03-676E-44E1-8747-83ED5B57ADFF}"/>
              </a:ext>
            </a:extLst>
          </p:cNvPr>
          <p:cNvSpPr>
            <a:spLocks noGrp="1"/>
          </p:cNvSpPr>
          <p:nvPr>
            <p:ph idx="1"/>
          </p:nvPr>
        </p:nvSpPr>
        <p:spPr/>
        <p:txBody>
          <a:bodyPr/>
          <a:lstStyle/>
          <a:p>
            <a:pPr algn="l"/>
            <a:r>
              <a:rPr lang="en-US" b="0" i="0" dirty="0">
                <a:effectLst/>
              </a:rPr>
              <a:t>Inheritance (Derived and Base Class)</a:t>
            </a:r>
          </a:p>
          <a:p>
            <a:pPr marL="0" indent="0" algn="l">
              <a:buNone/>
            </a:pPr>
            <a:r>
              <a:rPr lang="en-US" b="0" i="0" dirty="0">
                <a:effectLst/>
              </a:rPr>
              <a:t>	In C#, it is possible to inherit fields and methods from one class to another. We 	group the "inheritance concept" into two categories:</a:t>
            </a:r>
          </a:p>
          <a:p>
            <a:pPr marL="0" indent="0" algn="l">
              <a:buNone/>
            </a:pPr>
            <a:r>
              <a:rPr lang="en-US" b="1" i="0" dirty="0">
                <a:effectLst/>
              </a:rPr>
              <a:t>	Derived Class</a:t>
            </a:r>
            <a:r>
              <a:rPr lang="en-US" b="0" i="0" dirty="0">
                <a:effectLst/>
              </a:rPr>
              <a:t> (child) - the class that inherits from another class</a:t>
            </a:r>
          </a:p>
          <a:p>
            <a:pPr marL="0" indent="0" algn="l">
              <a:buNone/>
            </a:pPr>
            <a:r>
              <a:rPr lang="en-US" b="1" i="0" dirty="0">
                <a:effectLst/>
              </a:rPr>
              <a:t>	Base Class</a:t>
            </a:r>
            <a:r>
              <a:rPr lang="en-US" b="0" i="0" dirty="0">
                <a:effectLst/>
              </a:rPr>
              <a:t> (parent) - the class being inherited from</a:t>
            </a:r>
          </a:p>
          <a:p>
            <a:r>
              <a:rPr lang="en-US" b="0" i="0" dirty="0">
                <a:effectLst/>
              </a:rPr>
              <a:t>To inherit from a class, use the </a:t>
            </a:r>
            <a:r>
              <a:rPr lang="en-US" b="0" i="0" dirty="0">
                <a:solidFill>
                  <a:srgbClr val="FF0000"/>
                </a:solidFill>
                <a:effectLst/>
              </a:rPr>
              <a:t>:</a:t>
            </a:r>
            <a:r>
              <a:rPr lang="en-US" b="0" i="0" dirty="0">
                <a:effectLst/>
              </a:rPr>
              <a:t> symbol.</a:t>
            </a:r>
            <a:endParaRPr lang="en-US" dirty="0"/>
          </a:p>
        </p:txBody>
      </p:sp>
    </p:spTree>
    <p:extLst>
      <p:ext uri="{BB962C8B-B14F-4D97-AF65-F5344CB8AC3E}">
        <p14:creationId xmlns:p14="http://schemas.microsoft.com/office/powerpoint/2010/main" val="1576713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D22C-B3D8-46A6-992B-C7E722AA5444}"/>
              </a:ext>
            </a:extLst>
          </p:cNvPr>
          <p:cNvSpPr>
            <a:spLocks noGrp="1"/>
          </p:cNvSpPr>
          <p:nvPr>
            <p:ph type="title"/>
          </p:nvPr>
        </p:nvSpPr>
        <p:spPr>
          <a:xfrm>
            <a:off x="913796" y="609600"/>
            <a:ext cx="10353761" cy="1326321"/>
          </a:xfrm>
        </p:spPr>
        <p:txBody>
          <a:bodyPr>
            <a:normAutofit fontScale="90000"/>
          </a:bodyPr>
          <a:lstStyle/>
          <a:p>
            <a:pPr algn="l"/>
            <a:r>
              <a:rPr lang="en-US" b="0" i="0" dirty="0">
                <a:effectLst/>
                <a:latin typeface="+mn-lt"/>
              </a:rPr>
              <a:t>In the example below, the </a:t>
            </a:r>
            <a:r>
              <a:rPr lang="en-US" b="0" i="0" dirty="0">
                <a:solidFill>
                  <a:srgbClr val="FF0000"/>
                </a:solidFill>
                <a:effectLst/>
                <a:latin typeface="+mn-lt"/>
              </a:rPr>
              <a:t>Car</a:t>
            </a:r>
            <a:r>
              <a:rPr lang="en-US" b="0" i="0" dirty="0">
                <a:effectLst/>
                <a:latin typeface="+mn-lt"/>
              </a:rPr>
              <a:t> class (child) inherits the fields and methods from the </a:t>
            </a:r>
            <a:r>
              <a:rPr lang="en-US" b="0" i="0" dirty="0">
                <a:solidFill>
                  <a:srgbClr val="FF0000"/>
                </a:solidFill>
                <a:effectLst/>
                <a:latin typeface="+mn-lt"/>
              </a:rPr>
              <a:t>vehicles</a:t>
            </a:r>
            <a:r>
              <a:rPr lang="en-US" b="0" i="0" dirty="0">
                <a:effectLst/>
                <a:latin typeface="+mn-lt"/>
              </a:rPr>
              <a:t> class (parent):</a:t>
            </a:r>
            <a:endParaRPr lang="en-US" dirty="0">
              <a:latin typeface="+mn-lt"/>
            </a:endParaRPr>
          </a:p>
        </p:txBody>
      </p:sp>
      <p:pic>
        <p:nvPicPr>
          <p:cNvPr id="5" name="Content Placeholder 4">
            <a:extLst>
              <a:ext uri="{FF2B5EF4-FFF2-40B4-BE49-F238E27FC236}">
                <a16:creationId xmlns:a16="http://schemas.microsoft.com/office/drawing/2014/main" id="{BEEA1E3F-0358-4F68-875B-3711238863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8602" y="2095500"/>
            <a:ext cx="4065270" cy="3695700"/>
          </a:xfrm>
        </p:spPr>
      </p:pic>
    </p:spTree>
    <p:extLst>
      <p:ext uri="{BB962C8B-B14F-4D97-AF65-F5344CB8AC3E}">
        <p14:creationId xmlns:p14="http://schemas.microsoft.com/office/powerpoint/2010/main" val="4361532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D7B41-01F9-4F33-A4C6-5D7B10B42CD4}"/>
              </a:ext>
            </a:extLst>
          </p:cNvPr>
          <p:cNvSpPr>
            <a:spLocks noGrp="1"/>
          </p:cNvSpPr>
          <p:nvPr>
            <p:ph type="title"/>
          </p:nvPr>
        </p:nvSpPr>
        <p:spPr/>
        <p:txBody>
          <a:bodyPr/>
          <a:lstStyle/>
          <a:p>
            <a:pPr algn="l"/>
            <a:r>
              <a:rPr lang="en-US" sz="3600" dirty="0">
                <a:effectLst>
                  <a:outerShdw blurRad="38100" dist="38100" dir="2700000" algn="tl">
                    <a:srgbClr val="000000">
                      <a:alpha val="43137"/>
                    </a:srgbClr>
                  </a:outerShdw>
                </a:effectLst>
                <a:latin typeface="+mn-lt"/>
              </a:rPr>
              <a:t>What is Polymorphism?</a:t>
            </a:r>
            <a:endParaRPr lang="en-US"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97F7CA12-D8A3-410D-B3D4-4B31B565C19B}"/>
              </a:ext>
            </a:extLst>
          </p:cNvPr>
          <p:cNvSpPr>
            <a:spLocks noGrp="1"/>
          </p:cNvSpPr>
          <p:nvPr>
            <p:ph idx="1"/>
          </p:nvPr>
        </p:nvSpPr>
        <p:spPr/>
        <p:txBody>
          <a:bodyPr>
            <a:normAutofit/>
          </a:bodyPr>
          <a:lstStyle/>
          <a:p>
            <a:pPr>
              <a:lnSpc>
                <a:spcPct val="150000"/>
              </a:lnSpc>
              <a:spcBef>
                <a:spcPts val="0"/>
              </a:spcBef>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Polymorphism is a Greek word, meaning "one name many forms". In other words, </a:t>
            </a:r>
            <a:r>
              <a:rPr lang="en-US" sz="1800" dirty="0">
                <a:solidFill>
                  <a:srgbClr val="FF0000"/>
                </a:solidFill>
                <a:effectLst/>
                <a:latin typeface="Arial" panose="020B0604020202020204" pitchFamily="34" charset="0"/>
                <a:ea typeface="Calibri" panose="020F0502020204030204" pitchFamily="34" charset="0"/>
                <a:cs typeface="Arial" panose="020B0604020202020204" pitchFamily="34" charset="0"/>
              </a:rPr>
              <a:t>one object has many  forms</a:t>
            </a:r>
            <a:r>
              <a:rPr lang="en-US" sz="1800" dirty="0">
                <a:effectLst/>
                <a:latin typeface="Arial" panose="020B0604020202020204" pitchFamily="34" charset="0"/>
                <a:ea typeface="Calibri" panose="020F0502020204030204" pitchFamily="34" charset="0"/>
                <a:cs typeface="Arial" panose="020B0604020202020204" pitchFamily="34" charset="0"/>
              </a:rPr>
              <a:t> or has </a:t>
            </a:r>
            <a:r>
              <a:rPr lang="en-US" sz="1800" dirty="0">
                <a:solidFill>
                  <a:srgbClr val="FF0000"/>
                </a:solidFill>
                <a:effectLst/>
                <a:latin typeface="Arial" panose="020B0604020202020204" pitchFamily="34" charset="0"/>
                <a:ea typeface="Calibri" panose="020F0502020204030204" pitchFamily="34" charset="0"/>
                <a:cs typeface="Arial" panose="020B0604020202020204" pitchFamily="34" charset="0"/>
              </a:rPr>
              <a:t>one name with multiple functionalities</a:t>
            </a:r>
            <a:r>
              <a:rPr lang="en-US" sz="1800" dirty="0">
                <a:effectLst/>
                <a:latin typeface="Arial" panose="020B0604020202020204" pitchFamily="34" charset="0"/>
                <a:ea typeface="Calibri" panose="020F0502020204030204" pitchFamily="34" charset="0"/>
                <a:cs typeface="Arial" panose="020B0604020202020204" pitchFamily="34" charset="0"/>
              </a:rPr>
              <a:t>. "Poly" means many and "morph" means forms. Polymorphism provides the ability to a class to have multiple implementations with the same name. It is one of the core principles of Object-Oriented Programming after encapsulation and inheritance. </a:t>
            </a:r>
          </a:p>
        </p:txBody>
      </p:sp>
    </p:spTree>
    <p:extLst>
      <p:ext uri="{BB962C8B-B14F-4D97-AF65-F5344CB8AC3E}">
        <p14:creationId xmlns:p14="http://schemas.microsoft.com/office/powerpoint/2010/main" val="41798409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5AB1B-F2E3-4363-AAE7-72C26468F363}"/>
              </a:ext>
            </a:extLst>
          </p:cNvPr>
          <p:cNvSpPr>
            <a:spLocks noGrp="1"/>
          </p:cNvSpPr>
          <p:nvPr>
            <p:ph type="title"/>
          </p:nvPr>
        </p:nvSpPr>
        <p:spPr/>
        <p:txBody>
          <a:bodyPr>
            <a:normAutofit/>
          </a:bodyPr>
          <a:lstStyle/>
          <a:p>
            <a:pPr algn="l"/>
            <a:r>
              <a:rPr lang="en-US" sz="3200" dirty="0">
                <a:effectLst/>
                <a:latin typeface="Arial" panose="020B0604020202020204" pitchFamily="34" charset="0"/>
                <a:ea typeface="Times New Roman" panose="02020603050405020304" pitchFamily="18" charset="0"/>
                <a:cs typeface="Arial" panose="020B0604020202020204" pitchFamily="34" charset="0"/>
              </a:rPr>
              <a:t>There are two types of polymorphism in C#:</a:t>
            </a: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8CC1AF7-A2A1-4563-8708-9D086B9D451A}"/>
              </a:ext>
            </a:extLst>
          </p:cNvPr>
          <p:cNvSpPr>
            <a:spLocks noGrp="1"/>
          </p:cNvSpPr>
          <p:nvPr>
            <p:ph idx="1"/>
          </p:nvPr>
        </p:nvSpPr>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ea typeface="Times New Roman" panose="02020603050405020304" pitchFamily="18" charset="0"/>
                <a:cs typeface="Times New Roman" panose="02020603050405020304" pitchFamily="18" charset="0"/>
              </a:rPr>
              <a:t>Static / Compile Time Polymorphism.</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ea typeface="Times New Roman" panose="02020603050405020304" pitchFamily="18" charset="0"/>
                <a:cs typeface="Times New Roman" panose="02020603050405020304" pitchFamily="18" charset="0"/>
              </a:rPr>
              <a:t>Dynamic / Runtime Polymorphism.</a:t>
            </a: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526206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5550-7767-4DD3-89BE-03CACFDB1958}"/>
              </a:ext>
            </a:extLst>
          </p:cNvPr>
          <p:cNvSpPr>
            <a:spLocks noGrp="1"/>
          </p:cNvSpPr>
          <p:nvPr>
            <p:ph type="title"/>
          </p:nvPr>
        </p:nvSpPr>
        <p:spPr>
          <a:xfrm>
            <a:off x="913795" y="609600"/>
            <a:ext cx="10353761" cy="772633"/>
          </a:xfrm>
        </p:spPr>
        <p:txBody>
          <a:bodyPr>
            <a:normAutofit/>
          </a:bodyPr>
          <a:lstStyle/>
          <a:p>
            <a:pPr algn="l"/>
            <a:r>
              <a:rPr lang="en-US" sz="3200" dirty="0">
                <a:effectLst/>
                <a:latin typeface="+mn-lt"/>
                <a:ea typeface="Times New Roman" panose="02020603050405020304" pitchFamily="18" charset="0"/>
              </a:rPr>
              <a:t>Static or Compile Time Polymorphism:</a:t>
            </a:r>
            <a:endParaRPr lang="en-US" sz="3200" dirty="0">
              <a:latin typeface="+mn-lt"/>
            </a:endParaRPr>
          </a:p>
        </p:txBody>
      </p:sp>
      <p:sp>
        <p:nvSpPr>
          <p:cNvPr id="3" name="Content Placeholder 2">
            <a:extLst>
              <a:ext uri="{FF2B5EF4-FFF2-40B4-BE49-F238E27FC236}">
                <a16:creationId xmlns:a16="http://schemas.microsoft.com/office/drawing/2014/main" id="{199E6F87-8B96-45B5-A45B-2AB6F313C57E}"/>
              </a:ext>
            </a:extLst>
          </p:cNvPr>
          <p:cNvSpPr>
            <a:spLocks noGrp="1"/>
          </p:cNvSpPr>
          <p:nvPr>
            <p:ph idx="1"/>
          </p:nvPr>
        </p:nvSpPr>
        <p:spPr>
          <a:xfrm>
            <a:off x="913795" y="1488559"/>
            <a:ext cx="10353762" cy="4302641"/>
          </a:xfrm>
        </p:spPr>
        <p:txBody>
          <a:bodyPr>
            <a:normAutofit/>
          </a:bodyPr>
          <a:lstStyle/>
          <a:p>
            <a:pPr>
              <a:lnSpc>
                <a:spcPct val="100000"/>
              </a:lnSpc>
              <a:spcBef>
                <a:spcPts val="1200"/>
              </a:spcBef>
              <a:spcAft>
                <a:spcPts val="1200"/>
              </a:spcAft>
            </a:pPr>
            <a:r>
              <a:rPr lang="en-US" sz="1400" dirty="0">
                <a:effectLst/>
                <a:ea typeface="Times New Roman" panose="02020603050405020304" pitchFamily="18" charset="0"/>
              </a:rPr>
              <a:t>It is also known as Early Binding. </a:t>
            </a:r>
            <a:r>
              <a:rPr lang="en-US" sz="1400" dirty="0">
                <a:solidFill>
                  <a:srgbClr val="FF0000"/>
                </a:solidFill>
                <a:effectLst/>
                <a:ea typeface="Times New Roman" panose="02020603050405020304" pitchFamily="18" charset="0"/>
              </a:rPr>
              <a:t>Method overloading</a:t>
            </a:r>
            <a:r>
              <a:rPr lang="en-US" sz="1400" dirty="0">
                <a:effectLst/>
                <a:ea typeface="Times New Roman" panose="02020603050405020304" pitchFamily="18" charset="0"/>
              </a:rPr>
              <a:t> is an example of Static Polymorphism. </a:t>
            </a:r>
          </a:p>
          <a:p>
            <a:pPr marL="0" marR="0" indent="0">
              <a:lnSpc>
                <a:spcPct val="100000"/>
              </a:lnSpc>
              <a:spcBef>
                <a:spcPts val="1200"/>
              </a:spcBef>
              <a:spcAft>
                <a:spcPts val="1200"/>
              </a:spcAft>
              <a:buNone/>
            </a:pPr>
            <a:r>
              <a:rPr lang="en-US" sz="1400" dirty="0">
                <a:effectLst/>
                <a:ea typeface="Times New Roman" panose="02020603050405020304" pitchFamily="18" charset="0"/>
              </a:rPr>
              <a:t>     </a:t>
            </a:r>
            <a:r>
              <a:rPr lang="en-US" sz="1400" dirty="0">
                <a:solidFill>
                  <a:srgbClr val="FF0000"/>
                </a:solidFill>
                <a:effectLst/>
                <a:ea typeface="Times New Roman" panose="02020603050405020304" pitchFamily="18" charset="0"/>
              </a:rPr>
              <a:t>In overloading</a:t>
            </a:r>
            <a:r>
              <a:rPr lang="en-US" sz="1400" dirty="0">
                <a:effectLst/>
                <a:ea typeface="Times New Roman" panose="02020603050405020304" pitchFamily="18" charset="0"/>
              </a:rPr>
              <a:t>, the method / function has a same name but different signatures. </a:t>
            </a:r>
          </a:p>
          <a:p>
            <a:pPr marL="0" marR="0" indent="0">
              <a:lnSpc>
                <a:spcPct val="100000"/>
              </a:lnSpc>
              <a:spcBef>
                <a:spcPts val="1200"/>
              </a:spcBef>
              <a:spcAft>
                <a:spcPts val="1200"/>
              </a:spcAft>
              <a:buNone/>
            </a:pPr>
            <a:r>
              <a:rPr lang="en-US" sz="1400" dirty="0">
                <a:effectLst/>
                <a:ea typeface="Times New Roman" panose="02020603050405020304" pitchFamily="18" charset="0"/>
              </a:rPr>
              <a:t>     It is also known as Compile Time Polymorphism because the decision of </a:t>
            </a:r>
          </a:p>
          <a:p>
            <a:pPr marL="0" marR="0" indent="0">
              <a:lnSpc>
                <a:spcPct val="100000"/>
              </a:lnSpc>
              <a:spcBef>
                <a:spcPts val="1200"/>
              </a:spcBef>
              <a:spcAft>
                <a:spcPts val="1200"/>
              </a:spcAft>
              <a:buNone/>
            </a:pPr>
            <a:r>
              <a:rPr lang="en-US" sz="1400" dirty="0">
                <a:effectLst/>
                <a:ea typeface="Times New Roman" panose="02020603050405020304" pitchFamily="18" charset="0"/>
              </a:rPr>
              <a:t>     which method is to be called is made at compile time. </a:t>
            </a:r>
            <a:r>
              <a:rPr lang="en-US" sz="1400" dirty="0">
                <a:solidFill>
                  <a:srgbClr val="FF0000"/>
                </a:solidFill>
                <a:effectLst/>
                <a:ea typeface="Times New Roman" panose="02020603050405020304" pitchFamily="18" charset="0"/>
              </a:rPr>
              <a:t>Overloading</a:t>
            </a:r>
            <a:r>
              <a:rPr lang="en-US" sz="1400" dirty="0">
                <a:effectLst/>
                <a:ea typeface="Times New Roman" panose="02020603050405020304" pitchFamily="18" charset="0"/>
              </a:rPr>
              <a:t> is the concept in </a:t>
            </a:r>
          </a:p>
          <a:p>
            <a:pPr marL="0" marR="0" indent="0">
              <a:lnSpc>
                <a:spcPct val="100000"/>
              </a:lnSpc>
              <a:spcBef>
                <a:spcPts val="1200"/>
              </a:spcBef>
              <a:spcAft>
                <a:spcPts val="1200"/>
              </a:spcAft>
              <a:buNone/>
            </a:pPr>
            <a:r>
              <a:rPr lang="en-US" sz="1400" dirty="0">
                <a:effectLst/>
                <a:ea typeface="Times New Roman" panose="02020603050405020304" pitchFamily="18" charset="0"/>
              </a:rPr>
              <a:t>     which </a:t>
            </a:r>
            <a:r>
              <a:rPr lang="en-US" sz="1400" dirty="0">
                <a:solidFill>
                  <a:srgbClr val="FFFF00"/>
                </a:solidFill>
                <a:effectLst/>
                <a:ea typeface="Times New Roman" panose="02020603050405020304" pitchFamily="18" charset="0"/>
              </a:rPr>
              <a:t>method names are the same with a different set of parameters</a:t>
            </a:r>
            <a:r>
              <a:rPr lang="en-US" sz="1400" dirty="0">
                <a:effectLst/>
                <a:ea typeface="Times New Roman" panose="02020603050405020304" pitchFamily="18" charset="0"/>
              </a:rPr>
              <a:t>. </a:t>
            </a:r>
          </a:p>
          <a:p>
            <a:pPr>
              <a:lnSpc>
                <a:spcPct val="100000"/>
              </a:lnSpc>
              <a:spcBef>
                <a:spcPts val="1200"/>
              </a:spcBef>
              <a:spcAft>
                <a:spcPts val="1200"/>
              </a:spcAft>
            </a:pPr>
            <a:r>
              <a:rPr lang="en-US" sz="1400" dirty="0">
                <a:effectLst/>
                <a:ea typeface="Times New Roman" panose="02020603050405020304" pitchFamily="18" charset="0"/>
                <a:cs typeface="Times New Roman" panose="02020603050405020304" pitchFamily="18" charset="0"/>
              </a:rPr>
              <a:t>In the following example, a class has two methods with the same name "Add" but </a:t>
            </a:r>
          </a:p>
          <a:p>
            <a:pPr marL="0" marR="0" indent="0">
              <a:lnSpc>
                <a:spcPct val="100000"/>
              </a:lnSpc>
              <a:spcBef>
                <a:spcPts val="1200"/>
              </a:spcBef>
              <a:spcAft>
                <a:spcPts val="1200"/>
              </a:spcAft>
              <a:buNone/>
            </a:pPr>
            <a:r>
              <a:rPr lang="en-US" sz="1400" dirty="0">
                <a:effectLst/>
                <a:ea typeface="Times New Roman" panose="02020603050405020304" pitchFamily="18" charset="0"/>
                <a:cs typeface="Times New Roman" panose="02020603050405020304" pitchFamily="18" charset="0"/>
              </a:rPr>
              <a:t>    with different input parameters (the first method has three parameters and the second </a:t>
            </a:r>
          </a:p>
          <a:p>
            <a:pPr marL="0" marR="0" indent="0">
              <a:lnSpc>
                <a:spcPct val="100000"/>
              </a:lnSpc>
              <a:spcBef>
                <a:spcPts val="1200"/>
              </a:spcBef>
              <a:spcAft>
                <a:spcPts val="1200"/>
              </a:spcAft>
              <a:buNone/>
            </a:pPr>
            <a:r>
              <a:rPr lang="en-US" sz="1400" dirty="0">
                <a:effectLst/>
                <a:ea typeface="Times New Roman" panose="02020603050405020304" pitchFamily="18" charset="0"/>
                <a:cs typeface="Times New Roman" panose="02020603050405020304" pitchFamily="18" charset="0"/>
              </a:rPr>
              <a:t>    method has two parameters).</a:t>
            </a:r>
            <a:endParaRPr lang="en-US" sz="1400" dirty="0">
              <a:effectLst/>
              <a:ea typeface="Calibri" panose="020F0502020204030204" pitchFamily="34" charset="0"/>
              <a:cs typeface="Times New Roman" panose="02020603050405020304" pitchFamily="18" charset="0"/>
            </a:endParaRPr>
          </a:p>
          <a:p>
            <a:pPr>
              <a:spcBef>
                <a:spcPts val="1200"/>
              </a:spcBef>
              <a:spcAft>
                <a:spcPts val="1200"/>
              </a:spcAft>
            </a:pPr>
            <a:endParaRPr lang="en-US" sz="1400" dirty="0">
              <a:effectLst/>
            </a:endParaRPr>
          </a:p>
        </p:txBody>
      </p:sp>
      <p:pic>
        <p:nvPicPr>
          <p:cNvPr id="5" name="Picture 4">
            <a:extLst>
              <a:ext uri="{FF2B5EF4-FFF2-40B4-BE49-F238E27FC236}">
                <a16:creationId xmlns:a16="http://schemas.microsoft.com/office/drawing/2014/main" id="{45B03F56-DBFC-4CCF-801D-C7EF9ED67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5002" y="1797541"/>
            <a:ext cx="3442554" cy="2783793"/>
          </a:xfrm>
          <a:prstGeom prst="rect">
            <a:avLst/>
          </a:prstGeom>
        </p:spPr>
      </p:pic>
    </p:spTree>
    <p:extLst>
      <p:ext uri="{BB962C8B-B14F-4D97-AF65-F5344CB8AC3E}">
        <p14:creationId xmlns:p14="http://schemas.microsoft.com/office/powerpoint/2010/main" val="141255273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DED-7D7E-49F3-BF26-0125E68DD604}"/>
              </a:ext>
            </a:extLst>
          </p:cNvPr>
          <p:cNvSpPr>
            <a:spLocks noGrp="1"/>
          </p:cNvSpPr>
          <p:nvPr>
            <p:ph type="title"/>
          </p:nvPr>
        </p:nvSpPr>
        <p:spPr/>
        <p:txBody>
          <a:bodyPr>
            <a:normAutofit/>
          </a:bodyPr>
          <a:lstStyle/>
          <a:p>
            <a:pPr algn="l"/>
            <a:r>
              <a:rPr lang="en-US" sz="3200" b="1" dirty="0">
                <a:effectLst/>
                <a:latin typeface="+mn-lt"/>
                <a:ea typeface="Times New Roman" panose="02020603050405020304" pitchFamily="18" charset="0"/>
                <a:cs typeface="Times New Roman" panose="02020603050405020304" pitchFamily="18" charset="0"/>
              </a:rPr>
              <a:t>Dynamic / Runtime Polymorphism</a:t>
            </a:r>
            <a:endParaRPr lang="en-US" sz="3200" dirty="0">
              <a:latin typeface="+mn-lt"/>
            </a:endParaRPr>
          </a:p>
        </p:txBody>
      </p:sp>
      <p:sp>
        <p:nvSpPr>
          <p:cNvPr id="3" name="Content Placeholder 2">
            <a:extLst>
              <a:ext uri="{FF2B5EF4-FFF2-40B4-BE49-F238E27FC236}">
                <a16:creationId xmlns:a16="http://schemas.microsoft.com/office/drawing/2014/main" id="{7324CDD2-4F96-4BE6-A921-BCF6255A5B89}"/>
              </a:ext>
            </a:extLst>
          </p:cNvPr>
          <p:cNvSpPr>
            <a:spLocks noGrp="1"/>
          </p:cNvSpPr>
          <p:nvPr>
            <p:ph idx="1"/>
          </p:nvPr>
        </p:nvSpPr>
        <p:spPr/>
        <p:txBody>
          <a:bodyPr/>
          <a:lstStyle/>
          <a:p>
            <a:pPr>
              <a:lnSpc>
                <a:spcPct val="107000"/>
              </a:lnSpc>
              <a:spcBef>
                <a:spcPts val="1200"/>
              </a:spcBef>
              <a:spcAft>
                <a:spcPts val="1200"/>
              </a:spcAft>
            </a:pPr>
            <a:r>
              <a:rPr lang="en-US" sz="1800" dirty="0">
                <a:effectLst/>
                <a:ea typeface="Times New Roman" panose="02020603050405020304" pitchFamily="18" charset="0"/>
                <a:cs typeface="Times New Roman" panose="02020603050405020304" pitchFamily="18" charset="0"/>
              </a:rPr>
              <a:t>Dynamic / runtime polymorphism is also known as late binding. Here, the method name and the method signature (number of parameters and parameter type must be the same and may have a different implementation). </a:t>
            </a:r>
            <a:r>
              <a:rPr lang="en-US" sz="1800" dirty="0">
                <a:solidFill>
                  <a:srgbClr val="FF0000"/>
                </a:solidFill>
                <a:effectLst/>
                <a:ea typeface="Times New Roman" panose="02020603050405020304" pitchFamily="18" charset="0"/>
                <a:cs typeface="Times New Roman" panose="02020603050405020304" pitchFamily="18" charset="0"/>
              </a:rPr>
              <a:t>Method overriding </a:t>
            </a:r>
            <a:r>
              <a:rPr lang="en-US" sz="1800" dirty="0">
                <a:effectLst/>
                <a:ea typeface="Times New Roman" panose="02020603050405020304" pitchFamily="18" charset="0"/>
                <a:cs typeface="Times New Roman" panose="02020603050405020304" pitchFamily="18" charset="0"/>
              </a:rPr>
              <a:t>is an example of dynamic polymorphism.</a:t>
            </a:r>
            <a:br>
              <a:rPr lang="en-US" sz="1800" dirty="0">
                <a:effectLst/>
                <a:ea typeface="Times New Roman" panose="02020603050405020304" pitchFamily="18" charset="0"/>
                <a:cs typeface="Times New Roman" panose="02020603050405020304" pitchFamily="18" charset="0"/>
              </a:rPr>
            </a:br>
            <a:endParaRPr lang="en-US" sz="1800" dirty="0">
              <a:effectLst/>
              <a:ea typeface="Times New Roman" panose="02020603050405020304" pitchFamily="18" charset="0"/>
              <a:cs typeface="Times New Roman" panose="02020603050405020304" pitchFamily="18" charset="0"/>
            </a:endParaRPr>
          </a:p>
          <a:p>
            <a:pPr>
              <a:lnSpc>
                <a:spcPct val="107000"/>
              </a:lnSpc>
              <a:spcBef>
                <a:spcPts val="1200"/>
              </a:spcBef>
              <a:spcAft>
                <a:spcPts val="1200"/>
              </a:spcAft>
            </a:pPr>
            <a:r>
              <a:rPr lang="en-US" sz="1800" dirty="0">
                <a:solidFill>
                  <a:srgbClr val="FF0000"/>
                </a:solidFill>
                <a:effectLst/>
                <a:ea typeface="Times New Roman" panose="02020603050405020304" pitchFamily="18" charset="0"/>
                <a:cs typeface="Times New Roman" panose="02020603050405020304" pitchFamily="18" charset="0"/>
              </a:rPr>
              <a:t>Method overriding </a:t>
            </a:r>
            <a:r>
              <a:rPr lang="en-US" sz="1800" dirty="0">
                <a:effectLst/>
                <a:ea typeface="Times New Roman" panose="02020603050405020304" pitchFamily="18" charset="0"/>
                <a:cs typeface="Times New Roman" panose="02020603050405020304" pitchFamily="18" charset="0"/>
              </a:rPr>
              <a:t>can be done using inheritance. With </a:t>
            </a:r>
            <a:r>
              <a:rPr lang="en-US" sz="1800" dirty="0">
                <a:solidFill>
                  <a:srgbClr val="FF0000"/>
                </a:solidFill>
                <a:effectLst/>
                <a:ea typeface="Times New Roman" panose="02020603050405020304" pitchFamily="18" charset="0"/>
                <a:cs typeface="Times New Roman" panose="02020603050405020304" pitchFamily="18" charset="0"/>
              </a:rPr>
              <a:t>method overriding </a:t>
            </a:r>
            <a:r>
              <a:rPr lang="en-US" sz="1800" dirty="0">
                <a:effectLst/>
                <a:ea typeface="Times New Roman" panose="02020603050405020304" pitchFamily="18" charset="0"/>
                <a:cs typeface="Times New Roman" panose="02020603050405020304" pitchFamily="18" charset="0"/>
              </a:rPr>
              <a:t>it is possible for the base class and derived class to have the </a:t>
            </a:r>
            <a:r>
              <a:rPr lang="en-US" sz="1800" dirty="0">
                <a:solidFill>
                  <a:srgbClr val="FFFF00"/>
                </a:solidFill>
                <a:effectLst/>
                <a:ea typeface="Times New Roman" panose="02020603050405020304" pitchFamily="18" charset="0"/>
                <a:cs typeface="Times New Roman" panose="02020603050405020304" pitchFamily="18" charset="0"/>
              </a:rPr>
              <a:t>same method name and same something</a:t>
            </a:r>
            <a:r>
              <a:rPr lang="en-US" sz="1800" dirty="0">
                <a:effectLst/>
                <a:ea typeface="Times New Roman" panose="02020603050405020304" pitchFamily="18" charset="0"/>
                <a:cs typeface="Times New Roman" panose="02020603050405020304" pitchFamily="18" charset="0"/>
              </a:rPr>
              <a:t>. The compiler would not be aware of the method available for overriding the functionality, so the compiler does not throw an error at compile time. The compiler will decide which method to call at runtime and if no method is found then it throws an error.</a:t>
            </a:r>
            <a:endParaRPr lang="en-US" sz="1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8606134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89D1-700F-447C-A5A9-903809BAE528}"/>
              </a:ext>
            </a:extLst>
          </p:cNvPr>
          <p:cNvSpPr>
            <a:spLocks noGrp="1"/>
          </p:cNvSpPr>
          <p:nvPr>
            <p:ph type="title"/>
          </p:nvPr>
        </p:nvSpPr>
        <p:spPr/>
        <p:txBody>
          <a:bodyPr>
            <a:normAutofit/>
          </a:bodyPr>
          <a:lstStyle/>
          <a:p>
            <a:pPr algn="l"/>
            <a:r>
              <a:rPr lang="en-US" dirty="0">
                <a:solidFill>
                  <a:srgbClr val="FFFF00"/>
                </a:solidFill>
                <a:latin typeface="+mn-lt"/>
              </a:rPr>
              <a:t>Example</a:t>
            </a:r>
            <a:r>
              <a:rPr lang="en-US" dirty="0">
                <a:latin typeface="+mn-lt"/>
              </a:rPr>
              <a:t> of </a:t>
            </a:r>
            <a:r>
              <a:rPr lang="en-US" sz="3200" dirty="0">
                <a:effectLst/>
                <a:latin typeface="+mn-lt"/>
                <a:ea typeface="Times New Roman" panose="02020603050405020304" pitchFamily="18" charset="0"/>
                <a:cs typeface="Times New Roman" panose="02020603050405020304" pitchFamily="18" charset="0"/>
              </a:rPr>
              <a:t>Dynamic / Runtime Polymorphism:</a:t>
            </a:r>
            <a:endParaRPr lang="en-US" sz="3200" dirty="0">
              <a:latin typeface="+mn-lt"/>
            </a:endParaRPr>
          </a:p>
        </p:txBody>
      </p:sp>
      <p:pic>
        <p:nvPicPr>
          <p:cNvPr id="5" name="Content Placeholder 4">
            <a:extLst>
              <a:ext uri="{FF2B5EF4-FFF2-40B4-BE49-F238E27FC236}">
                <a16:creationId xmlns:a16="http://schemas.microsoft.com/office/drawing/2014/main" id="{973ECE7E-6C6D-4AEC-ADE9-B9812833DE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6259" y="1790752"/>
            <a:ext cx="3768756" cy="3695700"/>
          </a:xfrm>
        </p:spPr>
      </p:pic>
      <p:pic>
        <p:nvPicPr>
          <p:cNvPr id="7" name="Picture 6">
            <a:extLst>
              <a:ext uri="{FF2B5EF4-FFF2-40B4-BE49-F238E27FC236}">
                <a16:creationId xmlns:a16="http://schemas.microsoft.com/office/drawing/2014/main" id="{10E503DB-BD8F-4A0B-9B04-067B92F2E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073" y="1790752"/>
            <a:ext cx="3768755" cy="3695700"/>
          </a:xfrm>
          <a:prstGeom prst="rect">
            <a:avLst/>
          </a:prstGeom>
        </p:spPr>
      </p:pic>
    </p:spTree>
    <p:extLst>
      <p:ext uri="{BB962C8B-B14F-4D97-AF65-F5344CB8AC3E}">
        <p14:creationId xmlns:p14="http://schemas.microsoft.com/office/powerpoint/2010/main" val="293054061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02A3-7727-4066-A921-3D78EC911EF6}"/>
              </a:ext>
            </a:extLst>
          </p:cNvPr>
          <p:cNvSpPr>
            <a:spLocks noGrp="1"/>
          </p:cNvSpPr>
          <p:nvPr>
            <p:ph type="title"/>
          </p:nvPr>
        </p:nvSpPr>
        <p:spPr>
          <a:xfrm>
            <a:off x="913794" y="609601"/>
            <a:ext cx="10353762" cy="1251098"/>
          </a:xfrm>
        </p:spPr>
        <p:txBody>
          <a:bodyPr/>
          <a:lstStyle/>
          <a:p>
            <a:pPr algn="l"/>
            <a:r>
              <a:rPr lang="en-US" dirty="0"/>
              <a:t>Content:</a:t>
            </a:r>
          </a:p>
        </p:txBody>
      </p:sp>
      <p:sp>
        <p:nvSpPr>
          <p:cNvPr id="4" name="Text Placeholder 3">
            <a:extLst>
              <a:ext uri="{FF2B5EF4-FFF2-40B4-BE49-F238E27FC236}">
                <a16:creationId xmlns:a16="http://schemas.microsoft.com/office/drawing/2014/main" id="{3F1A5DCF-2E1E-4F5D-81F7-E3196BA86BEF}"/>
              </a:ext>
            </a:extLst>
          </p:cNvPr>
          <p:cNvSpPr>
            <a:spLocks noGrp="1"/>
          </p:cNvSpPr>
          <p:nvPr>
            <p:ph type="body" sz="half" idx="15"/>
          </p:nvPr>
        </p:nvSpPr>
        <p:spPr>
          <a:xfrm>
            <a:off x="913794" y="2009551"/>
            <a:ext cx="3298956" cy="3781649"/>
          </a:xfrm>
        </p:spPr>
        <p:txBody>
          <a:bodyPr>
            <a:normAutofit fontScale="92500" lnSpcReduction="20000"/>
          </a:bodyPr>
          <a:lstStyle/>
          <a:p>
            <a:pPr marL="228600" indent="-228600" algn="l">
              <a:buFont typeface="+mj-lt"/>
              <a:buAutoNum type="arabicPeriod"/>
            </a:pPr>
            <a:r>
              <a:rPr lang="en-US" sz="1200" dirty="0"/>
              <a:t>Why OOP? </a:t>
            </a:r>
            <a:r>
              <a:rPr lang="en-US" sz="1200" b="1" i="1" dirty="0">
                <a:solidFill>
                  <a:srgbClr val="FF0000"/>
                </a:solidFill>
              </a:rPr>
              <a:t>Slide No:3</a:t>
            </a:r>
          </a:p>
          <a:p>
            <a:pPr marL="228600" indent="-228600" algn="l">
              <a:buFont typeface="+mj-lt"/>
              <a:buAutoNum type="arabicPeriod"/>
            </a:pPr>
            <a:r>
              <a:rPr lang="en-US" sz="1200" dirty="0"/>
              <a:t>What is OOP?</a:t>
            </a:r>
            <a:r>
              <a:rPr lang="en-US" sz="1200" b="1" i="1" dirty="0">
                <a:solidFill>
                  <a:srgbClr val="FF0000"/>
                </a:solidFill>
              </a:rPr>
              <a:t> Slide No:4</a:t>
            </a:r>
          </a:p>
          <a:p>
            <a:pPr marL="228600" indent="-228600" algn="l">
              <a:buFont typeface="+mj-lt"/>
              <a:buAutoNum type="arabicPeriod"/>
            </a:pPr>
            <a:r>
              <a:rPr lang="en-US" sz="1200" dirty="0"/>
              <a:t>Basic features of OOP.</a:t>
            </a:r>
            <a:r>
              <a:rPr lang="en-US" sz="1200" b="1" i="1" dirty="0">
                <a:solidFill>
                  <a:srgbClr val="FF0000"/>
                </a:solidFill>
              </a:rPr>
              <a:t> Slide No:5</a:t>
            </a:r>
            <a:endParaRPr lang="en-US" sz="1200" dirty="0"/>
          </a:p>
          <a:p>
            <a:pPr marL="228600" indent="-228600" algn="l">
              <a:buFont typeface="+mj-lt"/>
              <a:buAutoNum type="arabicPeriod"/>
            </a:pPr>
            <a:r>
              <a:rPr lang="en-US" sz="1200" dirty="0"/>
              <a:t>What is Abstraction?</a:t>
            </a:r>
            <a:r>
              <a:rPr lang="en-US" sz="1200" b="1" i="1" dirty="0">
                <a:solidFill>
                  <a:srgbClr val="FF0000"/>
                </a:solidFill>
              </a:rPr>
              <a:t> Slide No:6</a:t>
            </a:r>
            <a:endParaRPr lang="en-US" sz="1200" dirty="0"/>
          </a:p>
          <a:p>
            <a:pPr marL="228600" indent="-228600" algn="l">
              <a:buFont typeface="+mj-lt"/>
              <a:buAutoNum type="arabicPeriod"/>
            </a:pPr>
            <a:r>
              <a:rPr lang="en-US" sz="1200" dirty="0"/>
              <a:t>Can we have abstract class without having any abstract method? </a:t>
            </a:r>
            <a:r>
              <a:rPr lang="en-US" sz="1200" b="1" i="1" dirty="0">
                <a:solidFill>
                  <a:srgbClr val="FF0000"/>
                </a:solidFill>
              </a:rPr>
              <a:t>Slide No:8</a:t>
            </a:r>
            <a:endParaRPr lang="en-US" sz="1200" dirty="0"/>
          </a:p>
          <a:p>
            <a:pPr marL="228600" indent="-228600" algn="l">
              <a:buFont typeface="+mj-lt"/>
              <a:buAutoNum type="arabicPeriod"/>
            </a:pPr>
            <a:r>
              <a:rPr lang="en-US" sz="1200" dirty="0"/>
              <a:t>Can we have sealed Method in abstract class? </a:t>
            </a:r>
            <a:r>
              <a:rPr lang="en-US" sz="1200" b="1" i="1" dirty="0">
                <a:solidFill>
                  <a:srgbClr val="FF0000"/>
                </a:solidFill>
              </a:rPr>
              <a:t>Slide No:9</a:t>
            </a:r>
            <a:endParaRPr lang="en-US" sz="1200" dirty="0"/>
          </a:p>
          <a:p>
            <a:pPr marL="228600" indent="-228600" algn="l">
              <a:buFont typeface="+mj-lt"/>
              <a:buAutoNum type="arabicPeriod"/>
            </a:pPr>
            <a:r>
              <a:rPr lang="en-US" sz="1200" dirty="0"/>
              <a:t>Difference between Abstract &amp; Interface </a:t>
            </a:r>
            <a:r>
              <a:rPr lang="en-US" sz="1200" b="1" i="1" dirty="0">
                <a:solidFill>
                  <a:srgbClr val="FF0000"/>
                </a:solidFill>
              </a:rPr>
              <a:t>Slide No:10</a:t>
            </a:r>
            <a:endParaRPr lang="en-US" sz="1200" dirty="0"/>
          </a:p>
          <a:p>
            <a:pPr marL="228600" indent="-228600" algn="l">
              <a:buFont typeface="+mj-lt"/>
              <a:buAutoNum type="arabicPeriod"/>
            </a:pPr>
            <a:r>
              <a:rPr lang="en-US" sz="1200" dirty="0"/>
              <a:t>What is Encapsulation? </a:t>
            </a:r>
            <a:r>
              <a:rPr lang="en-US" sz="1200" b="1" i="1" dirty="0">
                <a:solidFill>
                  <a:srgbClr val="FF0000"/>
                </a:solidFill>
              </a:rPr>
              <a:t>Slide No:11</a:t>
            </a:r>
            <a:endParaRPr lang="en-US" sz="1200" dirty="0"/>
          </a:p>
          <a:p>
            <a:pPr marL="228600" indent="-228600" algn="l">
              <a:buFont typeface="+mj-lt"/>
              <a:buAutoNum type="arabicPeriod"/>
            </a:pPr>
            <a:r>
              <a:rPr lang="en-US" sz="1200" dirty="0"/>
              <a:t>Difference between Abstraction &amp; Encapsulation. </a:t>
            </a:r>
            <a:r>
              <a:rPr lang="en-US" sz="1200" b="1" i="1" dirty="0">
                <a:solidFill>
                  <a:srgbClr val="FF0000"/>
                </a:solidFill>
              </a:rPr>
              <a:t>Slide No:12</a:t>
            </a:r>
            <a:endParaRPr lang="en-US" sz="1200" dirty="0"/>
          </a:p>
          <a:p>
            <a:pPr marL="228600" indent="-228600" algn="l">
              <a:buFont typeface="+mj-lt"/>
              <a:buAutoNum type="arabicPeriod"/>
            </a:pPr>
            <a:r>
              <a:rPr lang="en-US" sz="1200" dirty="0"/>
              <a:t>What is inheritance? </a:t>
            </a:r>
            <a:r>
              <a:rPr lang="en-US" sz="1200" b="1" i="1" dirty="0">
                <a:solidFill>
                  <a:srgbClr val="FF0000"/>
                </a:solidFill>
              </a:rPr>
              <a:t>Slide No:13</a:t>
            </a:r>
            <a:endParaRPr lang="en-US" sz="1200" dirty="0"/>
          </a:p>
          <a:p>
            <a:pPr marL="228600" indent="-228600" algn="l">
              <a:buFont typeface="+mj-lt"/>
              <a:buAutoNum type="arabicPeriod"/>
            </a:pPr>
            <a:endParaRPr lang="en-US" sz="1200" dirty="0"/>
          </a:p>
        </p:txBody>
      </p:sp>
      <p:sp>
        <p:nvSpPr>
          <p:cNvPr id="6" name="Text Placeholder 5">
            <a:extLst>
              <a:ext uri="{FF2B5EF4-FFF2-40B4-BE49-F238E27FC236}">
                <a16:creationId xmlns:a16="http://schemas.microsoft.com/office/drawing/2014/main" id="{5474A7C9-0A18-492E-90BB-24F8EB63E6EC}"/>
              </a:ext>
            </a:extLst>
          </p:cNvPr>
          <p:cNvSpPr>
            <a:spLocks noGrp="1"/>
          </p:cNvSpPr>
          <p:nvPr>
            <p:ph type="body" sz="half" idx="16"/>
          </p:nvPr>
        </p:nvSpPr>
        <p:spPr>
          <a:xfrm>
            <a:off x="4444878" y="2009553"/>
            <a:ext cx="3299821" cy="3781648"/>
          </a:xfrm>
        </p:spPr>
        <p:txBody>
          <a:bodyPr>
            <a:normAutofit fontScale="62500" lnSpcReduction="20000"/>
          </a:bodyPr>
          <a:lstStyle/>
          <a:p>
            <a:pPr marL="342900" indent="-342900" algn="l">
              <a:buFont typeface="+mj-lt"/>
              <a:buAutoNum type="arabicPeriod"/>
            </a:pPr>
            <a:r>
              <a:rPr lang="en-US" sz="1400" dirty="0"/>
              <a:t>What is Polymorphism? </a:t>
            </a:r>
            <a:r>
              <a:rPr lang="en-US" sz="1400" b="1" i="1" dirty="0">
                <a:solidFill>
                  <a:srgbClr val="FF0000"/>
                </a:solidFill>
              </a:rPr>
              <a:t>Slide No:15</a:t>
            </a:r>
            <a:endParaRPr lang="en-US" sz="1400" dirty="0"/>
          </a:p>
          <a:p>
            <a:pPr marL="342900" indent="-342900" algn="l">
              <a:buFont typeface="+mj-lt"/>
              <a:buAutoNum type="arabicPeriod"/>
            </a:pPr>
            <a:r>
              <a:rPr lang="en-US" sz="1400" dirty="0"/>
              <a:t>What is difference between Overloading &amp; Overriding? </a:t>
            </a:r>
            <a:r>
              <a:rPr lang="en-US" sz="1400" b="1" i="1" dirty="0">
                <a:solidFill>
                  <a:srgbClr val="FF0000"/>
                </a:solidFill>
              </a:rPr>
              <a:t>Slide No:21</a:t>
            </a:r>
            <a:endParaRPr lang="en-US" dirty="0"/>
          </a:p>
          <a:p>
            <a:pPr marL="342900" indent="-342900" algn="l">
              <a:buFont typeface="+mj-lt"/>
              <a:buAutoNum type="arabicPeriod"/>
            </a:pPr>
            <a:r>
              <a:rPr lang="en-US" dirty="0"/>
              <a:t>What is Static Class &amp; Method? </a:t>
            </a:r>
            <a:r>
              <a:rPr lang="en-US" sz="1400" b="1" i="1" dirty="0">
                <a:solidFill>
                  <a:srgbClr val="FF0000"/>
                </a:solidFill>
              </a:rPr>
              <a:t>Slide No:22</a:t>
            </a:r>
            <a:endParaRPr lang="en-US" dirty="0"/>
          </a:p>
          <a:p>
            <a:pPr marL="342900" indent="-342900" algn="l">
              <a:buFont typeface="+mj-lt"/>
              <a:buAutoNum type="arabicPeriod"/>
            </a:pPr>
            <a:r>
              <a:rPr lang="en-US" dirty="0"/>
              <a:t>How can you prevent your class to be inherited further? </a:t>
            </a:r>
            <a:r>
              <a:rPr lang="en-US" sz="1400" b="1" i="1" dirty="0">
                <a:solidFill>
                  <a:srgbClr val="FF0000"/>
                </a:solidFill>
              </a:rPr>
              <a:t>Slide No:26</a:t>
            </a:r>
            <a:endParaRPr lang="en-US" dirty="0"/>
          </a:p>
          <a:p>
            <a:pPr marL="342900" indent="-342900" algn="l">
              <a:buFont typeface="+mj-lt"/>
              <a:buAutoNum type="arabicPeriod"/>
            </a:pPr>
            <a:r>
              <a:rPr lang="en-US" dirty="0"/>
              <a:t>Difference between class &amp; Structure. </a:t>
            </a:r>
            <a:r>
              <a:rPr lang="en-US" sz="1400" b="1" i="1" dirty="0">
                <a:solidFill>
                  <a:srgbClr val="FF0000"/>
                </a:solidFill>
              </a:rPr>
              <a:t>Slide No:27</a:t>
            </a:r>
            <a:endParaRPr lang="en-US" dirty="0"/>
          </a:p>
          <a:p>
            <a:pPr marL="342900" indent="-342900" algn="l">
              <a:buFont typeface="+mj-lt"/>
              <a:buAutoNum type="arabicPeriod"/>
            </a:pPr>
            <a:r>
              <a:rPr lang="en-US" dirty="0"/>
              <a:t>What are the access modifier?</a:t>
            </a:r>
            <a:r>
              <a:rPr lang="en-US" b="1" i="1" dirty="0">
                <a:solidFill>
                  <a:srgbClr val="FF0000"/>
                </a:solidFill>
              </a:rPr>
              <a:t> </a:t>
            </a:r>
            <a:r>
              <a:rPr lang="en-US" sz="1400" b="1" i="1" dirty="0">
                <a:solidFill>
                  <a:srgbClr val="FF0000"/>
                </a:solidFill>
              </a:rPr>
              <a:t>Slide No:28</a:t>
            </a:r>
            <a:endParaRPr lang="en-US" dirty="0"/>
          </a:p>
          <a:p>
            <a:pPr marL="342900" indent="-342900" algn="l">
              <a:buFont typeface="+mj-lt"/>
              <a:buAutoNum type="arabicPeriod"/>
            </a:pPr>
            <a:r>
              <a:rPr lang="en-US" dirty="0"/>
              <a:t>Can you override private virtual method? </a:t>
            </a:r>
            <a:r>
              <a:rPr lang="en-US" sz="1400" b="1" i="1" dirty="0">
                <a:solidFill>
                  <a:srgbClr val="FF0000"/>
                </a:solidFill>
              </a:rPr>
              <a:t>Slide No:29</a:t>
            </a:r>
            <a:endParaRPr lang="en-US" dirty="0"/>
          </a:p>
          <a:p>
            <a:pPr marL="342900" indent="-342900" algn="l">
              <a:buFont typeface="+mj-lt"/>
              <a:buAutoNum type="arabicPeriod"/>
            </a:pPr>
            <a:r>
              <a:rPr lang="en-US" dirty="0"/>
              <a:t>What is shadowing or hiding?</a:t>
            </a:r>
            <a:r>
              <a:rPr lang="en-US" sz="1400" b="1" i="1" dirty="0">
                <a:solidFill>
                  <a:srgbClr val="FF0000"/>
                </a:solidFill>
              </a:rPr>
              <a:t> Slide No:30</a:t>
            </a:r>
            <a:endParaRPr lang="en-US" dirty="0"/>
          </a:p>
          <a:p>
            <a:pPr marL="342900" indent="-342900" algn="l">
              <a:buFont typeface="+mj-lt"/>
              <a:buAutoNum type="arabicPeriod"/>
            </a:pPr>
            <a:r>
              <a:rPr lang="en-US" dirty="0"/>
              <a:t>Difference between namespace &amp; Assembly.</a:t>
            </a:r>
            <a:r>
              <a:rPr lang="en-US" sz="1400" b="1" i="1" dirty="0">
                <a:solidFill>
                  <a:srgbClr val="FF0000"/>
                </a:solidFill>
              </a:rPr>
              <a:t> Slide No:31</a:t>
            </a:r>
            <a:endParaRPr lang="en-US" dirty="0"/>
          </a:p>
          <a:p>
            <a:pPr marL="342900" indent="-342900" algn="l">
              <a:buFont typeface="+mj-lt"/>
              <a:buAutoNum type="arabicPeriod"/>
            </a:pPr>
            <a:r>
              <a:rPr lang="en-US" dirty="0"/>
              <a:t>What are generics? </a:t>
            </a:r>
            <a:r>
              <a:rPr lang="en-US" sz="1400" b="1" i="1" dirty="0">
                <a:solidFill>
                  <a:srgbClr val="FF0000"/>
                </a:solidFill>
              </a:rPr>
              <a:t>Slide No:32</a:t>
            </a:r>
            <a:endParaRPr lang="en-US" dirty="0"/>
          </a:p>
          <a:p>
            <a:pPr marL="342900" indent="-342900" algn="l">
              <a:buFont typeface="+mj-lt"/>
              <a:buAutoNum type="arabicPeriod"/>
            </a:pPr>
            <a:r>
              <a:rPr lang="en-US" dirty="0"/>
              <a:t>What is a Delegate &amp; Event? </a:t>
            </a:r>
            <a:r>
              <a:rPr lang="en-US" sz="1400" b="1" i="1" dirty="0">
                <a:solidFill>
                  <a:srgbClr val="FF0000"/>
                </a:solidFill>
              </a:rPr>
              <a:t>Slide No:34</a:t>
            </a:r>
            <a:endParaRPr lang="en-US" dirty="0"/>
          </a:p>
        </p:txBody>
      </p:sp>
      <p:sp>
        <p:nvSpPr>
          <p:cNvPr id="8" name="Text Placeholder 7">
            <a:extLst>
              <a:ext uri="{FF2B5EF4-FFF2-40B4-BE49-F238E27FC236}">
                <a16:creationId xmlns:a16="http://schemas.microsoft.com/office/drawing/2014/main" id="{0313D96E-D986-4CE3-8EE4-9C75E6D1DF14}"/>
              </a:ext>
            </a:extLst>
          </p:cNvPr>
          <p:cNvSpPr>
            <a:spLocks noGrp="1"/>
          </p:cNvSpPr>
          <p:nvPr>
            <p:ph type="body" sz="half" idx="17"/>
          </p:nvPr>
        </p:nvSpPr>
        <p:spPr>
          <a:xfrm>
            <a:off x="7976346" y="2009551"/>
            <a:ext cx="3291211" cy="3781650"/>
          </a:xfrm>
        </p:spPr>
        <p:txBody>
          <a:bodyPr>
            <a:normAutofit fontScale="70000" lnSpcReduction="20000"/>
          </a:bodyPr>
          <a:lstStyle/>
          <a:p>
            <a:pPr marL="342900" indent="-342900" algn="l">
              <a:buFont typeface="+mj-lt"/>
              <a:buAutoNum type="arabicPeriod"/>
            </a:pPr>
            <a:r>
              <a:rPr lang="en-US" dirty="0"/>
              <a:t>Can we have multiple Main Method in one .cs file? </a:t>
            </a:r>
            <a:r>
              <a:rPr lang="en-US" sz="1400" b="1" i="1" dirty="0">
                <a:solidFill>
                  <a:srgbClr val="FF0000"/>
                </a:solidFill>
              </a:rPr>
              <a:t>Slide No:35</a:t>
            </a:r>
            <a:endParaRPr lang="en-US" dirty="0"/>
          </a:p>
          <a:p>
            <a:pPr marL="342900" indent="-342900" algn="l">
              <a:buFont typeface="+mj-lt"/>
              <a:buAutoNum type="arabicPeriod"/>
            </a:pPr>
            <a:r>
              <a:rPr lang="en-US" dirty="0"/>
              <a:t>What is the default access modifier of a class? </a:t>
            </a:r>
            <a:r>
              <a:rPr lang="en-US" sz="1400" b="1" i="1" dirty="0">
                <a:solidFill>
                  <a:srgbClr val="FF0000"/>
                </a:solidFill>
              </a:rPr>
              <a:t>Slide No:36</a:t>
            </a:r>
            <a:endParaRPr lang="en-US" dirty="0"/>
          </a:p>
          <a:p>
            <a:pPr marL="342900" indent="-342900" algn="l">
              <a:buFont typeface="+mj-lt"/>
              <a:buAutoNum type="arabicPeriod"/>
            </a:pPr>
            <a:r>
              <a:rPr lang="en-US" dirty="0"/>
              <a:t>How does composition mechanism works? </a:t>
            </a:r>
            <a:r>
              <a:rPr lang="en-US" sz="1400" b="1" i="1" dirty="0">
                <a:solidFill>
                  <a:srgbClr val="FF0000"/>
                </a:solidFill>
              </a:rPr>
              <a:t>Slide No:37</a:t>
            </a:r>
            <a:endParaRPr lang="en-US" dirty="0"/>
          </a:p>
          <a:p>
            <a:pPr marL="342900" indent="-342900" algn="l">
              <a:buFont typeface="+mj-lt"/>
              <a:buAutoNum type="arabicPeriod"/>
            </a:pPr>
            <a:r>
              <a:rPr lang="en-US" dirty="0"/>
              <a:t>Can you prevent your class from being inherited &amp; becoming a base class for some other classes? </a:t>
            </a:r>
            <a:r>
              <a:rPr lang="en-US" sz="1400" b="1" i="1" dirty="0">
                <a:solidFill>
                  <a:srgbClr val="FF0000"/>
                </a:solidFill>
              </a:rPr>
              <a:t>Slide No:38</a:t>
            </a:r>
            <a:endParaRPr lang="en-US" dirty="0"/>
          </a:p>
          <a:p>
            <a:pPr marL="342900" indent="-342900" algn="l">
              <a:buFont typeface="+mj-lt"/>
              <a:buAutoNum type="arabicPeriod"/>
            </a:pPr>
            <a:r>
              <a:rPr lang="en-US" dirty="0"/>
              <a:t>Can you allow class to be inherited, but prevent the method from being overridden? </a:t>
            </a:r>
            <a:r>
              <a:rPr lang="en-US" sz="1400" b="1" i="1" dirty="0">
                <a:solidFill>
                  <a:srgbClr val="FF0000"/>
                </a:solidFill>
              </a:rPr>
              <a:t>Slide No:39</a:t>
            </a:r>
            <a:endParaRPr lang="en-US" dirty="0"/>
          </a:p>
          <a:p>
            <a:pPr marL="342900" indent="-342900" algn="l">
              <a:buFont typeface="+mj-lt"/>
              <a:buAutoNum type="arabicPeriod"/>
            </a:pPr>
            <a:r>
              <a:rPr lang="en-US" dirty="0"/>
              <a:t>Why can’t you specify  the accessibility modifier for methods inside the interface? </a:t>
            </a:r>
            <a:r>
              <a:rPr lang="en-US" sz="1400" b="1" i="1" dirty="0">
                <a:solidFill>
                  <a:srgbClr val="FF0000"/>
                </a:solidFill>
              </a:rPr>
              <a:t>Slide No:40</a:t>
            </a:r>
            <a:endParaRPr lang="en-US" dirty="0"/>
          </a:p>
          <a:p>
            <a:pPr marL="342900" indent="-342900" algn="l">
              <a:buFont typeface="+mj-lt"/>
              <a:buAutoNum type="arabicPeriod"/>
            </a:pPr>
            <a:r>
              <a:rPr lang="en-US" dirty="0"/>
              <a:t>Static data members should be initialized inside the constructor. True or false? </a:t>
            </a:r>
            <a:r>
              <a:rPr lang="en-US" sz="1400" b="1" i="1" dirty="0">
                <a:solidFill>
                  <a:srgbClr val="FF0000"/>
                </a:solidFill>
              </a:rPr>
              <a:t>Slide No:41</a:t>
            </a:r>
            <a:endParaRPr lang="en-US" sz="1400" dirty="0"/>
          </a:p>
        </p:txBody>
      </p:sp>
    </p:spTree>
    <p:extLst>
      <p:ext uri="{BB962C8B-B14F-4D97-AF65-F5344CB8AC3E}">
        <p14:creationId xmlns:p14="http://schemas.microsoft.com/office/powerpoint/2010/main" val="289319124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C68A-9591-412E-A143-A3556A61B07B}"/>
              </a:ext>
            </a:extLst>
          </p:cNvPr>
          <p:cNvSpPr>
            <a:spLocks noGrp="1"/>
          </p:cNvSpPr>
          <p:nvPr>
            <p:ph type="title"/>
          </p:nvPr>
        </p:nvSpPr>
        <p:spPr/>
        <p:txBody>
          <a:bodyPr/>
          <a:lstStyle/>
          <a:p>
            <a:pPr algn="l"/>
            <a:r>
              <a:rPr lang="en-US" dirty="0">
                <a:solidFill>
                  <a:srgbClr val="FFFF00"/>
                </a:solidFill>
                <a:latin typeface="+mn-lt"/>
              </a:rPr>
              <a:t>Summary</a:t>
            </a:r>
            <a:r>
              <a:rPr lang="en-US" dirty="0">
                <a:latin typeface="+mn-lt"/>
              </a:rPr>
              <a:t> of </a:t>
            </a:r>
            <a:r>
              <a:rPr lang="en-US" sz="3600" dirty="0">
                <a:effectLst/>
                <a:latin typeface="+mn-lt"/>
                <a:ea typeface="Times New Roman" panose="02020603050405020304" pitchFamily="18" charset="0"/>
                <a:cs typeface="Times New Roman" panose="02020603050405020304" pitchFamily="18" charset="0"/>
              </a:rPr>
              <a:t>Dynamic / Runtime Polymorphism:</a:t>
            </a:r>
            <a:endParaRPr lang="en-US" dirty="0">
              <a:latin typeface="+mn-lt"/>
            </a:endParaRPr>
          </a:p>
        </p:txBody>
      </p:sp>
      <p:sp>
        <p:nvSpPr>
          <p:cNvPr id="3" name="Content Placeholder 2">
            <a:extLst>
              <a:ext uri="{FF2B5EF4-FFF2-40B4-BE49-F238E27FC236}">
                <a16:creationId xmlns:a16="http://schemas.microsoft.com/office/drawing/2014/main" id="{142473C8-C061-453C-BBE0-C59F0000EC36}"/>
              </a:ext>
            </a:extLst>
          </p:cNvPr>
          <p:cNvSpPr>
            <a:spLocks noGrp="1"/>
          </p:cNvSpPr>
          <p:nvPr>
            <p:ph idx="1"/>
          </p:nvPr>
        </p:nvSpPr>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ea typeface="Times New Roman" panose="02020603050405020304" pitchFamily="18" charset="0"/>
                <a:cs typeface="Times New Roman" panose="02020603050405020304" pitchFamily="18" charset="0"/>
              </a:rPr>
              <a:t>The meaning of Polymorphism is </a:t>
            </a:r>
            <a:r>
              <a:rPr lang="en-US" sz="1800" dirty="0">
                <a:solidFill>
                  <a:srgbClr val="FF0000"/>
                </a:solidFill>
                <a:effectLst/>
                <a:ea typeface="Times New Roman" panose="02020603050405020304" pitchFamily="18" charset="0"/>
                <a:cs typeface="Times New Roman" panose="02020603050405020304" pitchFamily="18" charset="0"/>
              </a:rPr>
              <a:t>one name having multiple forms</a:t>
            </a:r>
            <a:r>
              <a:rPr lang="en-US" sz="1800" dirty="0">
                <a:effectLst/>
                <a:ea typeface="Times New Roman" panose="02020603050405020304" pitchFamily="18" charset="0"/>
                <a:cs typeface="Times New Roman" panose="02020603050405020304" pitchFamily="18" charset="0"/>
              </a:rPr>
              <a:t>.</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ea typeface="Times New Roman" panose="02020603050405020304" pitchFamily="18" charset="0"/>
                <a:cs typeface="Times New Roman" panose="02020603050405020304" pitchFamily="18" charset="0"/>
              </a:rPr>
              <a:t>The following are the </a:t>
            </a:r>
            <a:r>
              <a:rPr lang="en-US" sz="1800" dirty="0">
                <a:solidFill>
                  <a:srgbClr val="FF0000"/>
                </a:solidFill>
                <a:effectLst/>
                <a:ea typeface="Times New Roman" panose="02020603050405020304" pitchFamily="18" charset="0"/>
                <a:cs typeface="Times New Roman" panose="02020603050405020304" pitchFamily="18" charset="0"/>
              </a:rPr>
              <a:t>two types of Polymorphism</a:t>
            </a:r>
            <a:r>
              <a:rPr lang="en-US" sz="1800" dirty="0">
                <a:effectLst/>
                <a:ea typeface="Times New Roman" panose="02020603050405020304" pitchFamily="18" charset="0"/>
                <a:cs typeface="Times New Roman" panose="02020603050405020304" pitchFamily="18" charset="0"/>
              </a:rPr>
              <a:t>:</a:t>
            </a:r>
            <a:endParaRPr lang="en-US" sz="18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solidFill>
                  <a:srgbClr val="FF0000"/>
                </a:solidFill>
                <a:effectLst/>
                <a:ea typeface="Times New Roman" panose="02020603050405020304" pitchFamily="18" charset="0"/>
                <a:cs typeface="Times New Roman" panose="02020603050405020304" pitchFamily="18" charset="0"/>
              </a:rPr>
              <a:t>Static</a:t>
            </a:r>
            <a:r>
              <a:rPr lang="en-US" dirty="0">
                <a:effectLst/>
                <a:ea typeface="Times New Roman" panose="02020603050405020304" pitchFamily="18" charset="0"/>
                <a:cs typeface="Times New Roman" panose="02020603050405020304" pitchFamily="18" charset="0"/>
              </a:rPr>
              <a:t> or compile-time polymorphism (for example, method </a:t>
            </a:r>
            <a:r>
              <a:rPr lang="en-US" dirty="0">
                <a:solidFill>
                  <a:srgbClr val="FFFF00"/>
                </a:solidFill>
                <a:effectLst/>
                <a:ea typeface="Times New Roman" panose="02020603050405020304" pitchFamily="18" charset="0"/>
                <a:cs typeface="Times New Roman" panose="02020603050405020304" pitchFamily="18" charset="0"/>
              </a:rPr>
              <a:t>overloading</a:t>
            </a:r>
            <a:r>
              <a:rPr lang="en-US" dirty="0">
                <a:effectLst/>
                <a:ea typeface="Times New Roman" panose="02020603050405020304" pitchFamily="18" charset="0"/>
                <a:cs typeface="Times New Roman" panose="02020603050405020304" pitchFamily="18" charset="0"/>
              </a:rPr>
              <a:t> and operator overloading).</a:t>
            </a:r>
            <a:endParaRPr lang="en-US"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solidFill>
                  <a:srgbClr val="FF0000"/>
                </a:solidFill>
                <a:effectLst/>
                <a:ea typeface="Times New Roman" panose="02020603050405020304" pitchFamily="18" charset="0"/>
                <a:cs typeface="Times New Roman" panose="02020603050405020304" pitchFamily="18" charset="0"/>
              </a:rPr>
              <a:t>Dynamic</a:t>
            </a:r>
            <a:r>
              <a:rPr lang="en-US" dirty="0">
                <a:effectLst/>
                <a:ea typeface="Times New Roman" panose="02020603050405020304" pitchFamily="18" charset="0"/>
                <a:cs typeface="Times New Roman" panose="02020603050405020304" pitchFamily="18" charset="0"/>
              </a:rPr>
              <a:t> or runtime polymorphism (for example, </a:t>
            </a:r>
            <a:r>
              <a:rPr lang="en-US" dirty="0">
                <a:solidFill>
                  <a:srgbClr val="FFFF00"/>
                </a:solidFill>
                <a:effectLst/>
                <a:ea typeface="Times New Roman" panose="02020603050405020304" pitchFamily="18" charset="0"/>
                <a:cs typeface="Times New Roman" panose="02020603050405020304" pitchFamily="18" charset="0"/>
              </a:rPr>
              <a:t>overriding</a:t>
            </a:r>
            <a:r>
              <a:rPr lang="en-US" dirty="0">
                <a:effectLst/>
                <a:ea typeface="Times New Roman" panose="02020603050405020304" pitchFamily="18" charset="0"/>
                <a:cs typeface="Times New Roman" panose="02020603050405020304" pitchFamily="18" charset="0"/>
              </a:rPr>
              <a:t>).</a:t>
            </a:r>
            <a:endParaRPr lang="en-US"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ea typeface="Times New Roman" panose="02020603050405020304" pitchFamily="18" charset="0"/>
                <a:cs typeface="Times New Roman" panose="02020603050405020304" pitchFamily="18" charset="0"/>
              </a:rPr>
              <a:t>Method Overriding differs from shadowing.</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ea typeface="Times New Roman" panose="02020603050405020304" pitchFamily="18" charset="0"/>
                <a:cs typeface="Times New Roman" panose="02020603050405020304" pitchFamily="18" charset="0"/>
              </a:rPr>
              <a:t>Using the "new" keyword, we can hide the base class member.</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ea typeface="Times New Roman" panose="02020603050405020304" pitchFamily="18" charset="0"/>
                <a:cs typeface="Times New Roman" panose="02020603050405020304" pitchFamily="18" charset="0"/>
              </a:rPr>
              <a:t>We can prevent a derived class from overriding virtual members.</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ea typeface="Times New Roman" panose="02020603050405020304" pitchFamily="18" charset="0"/>
                <a:cs typeface="Times New Roman" panose="02020603050405020304" pitchFamily="18" charset="0"/>
              </a:rPr>
              <a:t>We can access a base class virtual member from the derived class.</a:t>
            </a:r>
            <a:endParaRPr lang="en-US" sz="1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0902479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B388-C342-464D-A820-6E4D49BAF89F}"/>
              </a:ext>
            </a:extLst>
          </p:cNvPr>
          <p:cNvSpPr>
            <a:spLocks noGrp="1"/>
          </p:cNvSpPr>
          <p:nvPr>
            <p:ph type="title"/>
          </p:nvPr>
        </p:nvSpPr>
        <p:spPr/>
        <p:txBody>
          <a:bodyPr>
            <a:normAutofit/>
          </a:bodyPr>
          <a:lstStyle/>
          <a:p>
            <a:pPr algn="l"/>
            <a:r>
              <a:rPr lang="en-US" sz="3600" dirty="0">
                <a:latin typeface="+mn-lt"/>
              </a:rPr>
              <a:t>What is difference between Overloading &amp; Overriding?</a:t>
            </a:r>
            <a:endParaRPr lang="en-US" dirty="0">
              <a:latin typeface="+mn-lt"/>
            </a:endParaRPr>
          </a:p>
        </p:txBody>
      </p:sp>
      <p:sp>
        <p:nvSpPr>
          <p:cNvPr id="3" name="Content Placeholder 2">
            <a:extLst>
              <a:ext uri="{FF2B5EF4-FFF2-40B4-BE49-F238E27FC236}">
                <a16:creationId xmlns:a16="http://schemas.microsoft.com/office/drawing/2014/main" id="{146F5BDB-B800-43BD-BBDC-D6A676245AFC}"/>
              </a:ext>
            </a:extLst>
          </p:cNvPr>
          <p:cNvSpPr>
            <a:spLocks noGrp="1"/>
          </p:cNvSpPr>
          <p:nvPr>
            <p:ph idx="1"/>
          </p:nvPr>
        </p:nvSpPr>
        <p:spPr>
          <a:xfrm>
            <a:off x="913795" y="1935921"/>
            <a:ext cx="10353762" cy="3855279"/>
          </a:xfrm>
        </p:spPr>
        <p:txBody>
          <a:bodyPr/>
          <a:lstStyle/>
          <a:p>
            <a:pPr>
              <a:lnSpc>
                <a:spcPct val="107000"/>
              </a:lnSpc>
              <a:spcBef>
                <a:spcPts val="0"/>
              </a:spcBef>
              <a:spcAft>
                <a:spcPts val="800"/>
              </a:spcAft>
            </a:pPr>
            <a:r>
              <a:rPr lang="en-US" sz="1400" b="1" dirty="0">
                <a:solidFill>
                  <a:srgbClr val="FF0000"/>
                </a:solidFill>
                <a:effectLst/>
                <a:ea typeface="Calibri" panose="020F0502020204030204" pitchFamily="34" charset="0"/>
                <a:cs typeface="Times New Roman" panose="02020603050405020304" pitchFamily="18" charset="0"/>
              </a:rPr>
              <a:t>Overloading</a:t>
            </a:r>
            <a:r>
              <a:rPr lang="en-US" sz="1400" dirty="0">
                <a:effectLst/>
                <a:ea typeface="Calibri" panose="020F0502020204030204" pitchFamily="34" charset="0"/>
                <a:cs typeface="Times New Roman" panose="02020603050405020304" pitchFamily="18" charset="0"/>
              </a:rPr>
              <a:t> occurs when two or more methods in one class have the </a:t>
            </a:r>
            <a:r>
              <a:rPr lang="en-US" sz="1400" dirty="0">
                <a:solidFill>
                  <a:srgbClr val="FFFF00"/>
                </a:solidFill>
                <a:effectLst/>
                <a:ea typeface="Calibri" panose="020F0502020204030204" pitchFamily="34" charset="0"/>
                <a:cs typeface="Times New Roman" panose="02020603050405020304" pitchFamily="18" charset="0"/>
              </a:rPr>
              <a:t>same method name but different parameters</a:t>
            </a:r>
            <a:r>
              <a:rPr lang="en-US" sz="1400" dirty="0">
                <a:effectLst/>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US" sz="1400" b="1" dirty="0">
                <a:solidFill>
                  <a:srgbClr val="FF0000"/>
                </a:solidFill>
                <a:effectLst/>
                <a:ea typeface="Calibri" panose="020F0502020204030204" pitchFamily="34" charset="0"/>
                <a:cs typeface="Times New Roman" panose="02020603050405020304" pitchFamily="18" charset="0"/>
              </a:rPr>
              <a:t>Overriding</a:t>
            </a:r>
            <a:r>
              <a:rPr lang="en-US" sz="1400" dirty="0">
                <a:effectLst/>
                <a:ea typeface="Calibri" panose="020F0502020204030204" pitchFamily="34" charset="0"/>
                <a:cs typeface="Times New Roman" panose="02020603050405020304" pitchFamily="18" charset="0"/>
              </a:rPr>
              <a:t> means having two methods with the </a:t>
            </a:r>
            <a:r>
              <a:rPr lang="en-US" sz="1400" dirty="0">
                <a:solidFill>
                  <a:srgbClr val="FFFF00"/>
                </a:solidFill>
                <a:effectLst/>
                <a:ea typeface="Calibri" panose="020F0502020204030204" pitchFamily="34" charset="0"/>
                <a:cs typeface="Times New Roman" panose="02020603050405020304" pitchFamily="18" charset="0"/>
              </a:rPr>
              <a:t>same method name and parameters</a:t>
            </a:r>
            <a:r>
              <a:rPr lang="en-US" sz="1400" dirty="0">
                <a:effectLst/>
                <a:ea typeface="Calibri" panose="020F0502020204030204" pitchFamily="34" charset="0"/>
                <a:cs typeface="Times New Roman" panose="02020603050405020304" pitchFamily="18" charset="0"/>
              </a:rPr>
              <a:t> (i.e., method signature). One of the methods is </a:t>
            </a:r>
            <a:r>
              <a:rPr lang="en-US" sz="1400" b="1" dirty="0">
                <a:effectLst/>
                <a:ea typeface="Calibri" panose="020F0502020204030204" pitchFamily="34" charset="0"/>
                <a:cs typeface="Times New Roman" panose="02020603050405020304" pitchFamily="18" charset="0"/>
              </a:rPr>
              <a:t>in the</a:t>
            </a:r>
            <a:r>
              <a:rPr lang="en-US" sz="1400" dirty="0">
                <a:effectLst/>
                <a:ea typeface="Calibri" panose="020F0502020204030204" pitchFamily="34" charset="0"/>
                <a:cs typeface="Times New Roman" panose="02020603050405020304" pitchFamily="18" charset="0"/>
              </a:rPr>
              <a:t> parent class and the other is </a:t>
            </a:r>
            <a:r>
              <a:rPr lang="en-US" sz="1400" b="1" dirty="0">
                <a:effectLst/>
                <a:ea typeface="Calibri" panose="020F0502020204030204" pitchFamily="34" charset="0"/>
                <a:cs typeface="Times New Roman" panose="02020603050405020304" pitchFamily="18" charset="0"/>
              </a:rPr>
              <a:t>in the</a:t>
            </a:r>
            <a:r>
              <a:rPr lang="en-US" sz="1400" dirty="0">
                <a:effectLst/>
                <a:ea typeface="Calibri" panose="020F0502020204030204" pitchFamily="34" charset="0"/>
                <a:cs typeface="Times New Roman" panose="02020603050405020304" pitchFamily="18" charset="0"/>
              </a:rPr>
              <a:t> child class.</a:t>
            </a:r>
          </a:p>
          <a:p>
            <a:endParaRPr lang="en-US" dirty="0">
              <a:solidFill>
                <a:srgbClr val="FF0000"/>
              </a:solidFill>
            </a:endParaRPr>
          </a:p>
        </p:txBody>
      </p:sp>
      <p:pic>
        <p:nvPicPr>
          <p:cNvPr id="5" name="Picture 4">
            <a:extLst>
              <a:ext uri="{FF2B5EF4-FFF2-40B4-BE49-F238E27FC236}">
                <a16:creationId xmlns:a16="http://schemas.microsoft.com/office/drawing/2014/main" id="{051AC156-5B66-4362-B4A2-83DACFE2F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572" y="2817628"/>
            <a:ext cx="6925602" cy="2973571"/>
          </a:xfrm>
          <a:prstGeom prst="rect">
            <a:avLst/>
          </a:prstGeom>
        </p:spPr>
      </p:pic>
    </p:spTree>
    <p:extLst>
      <p:ext uri="{BB962C8B-B14F-4D97-AF65-F5344CB8AC3E}">
        <p14:creationId xmlns:p14="http://schemas.microsoft.com/office/powerpoint/2010/main" val="9039099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C7B6-C7B5-468B-A22D-B694526E5463}"/>
              </a:ext>
            </a:extLst>
          </p:cNvPr>
          <p:cNvSpPr>
            <a:spLocks noGrp="1"/>
          </p:cNvSpPr>
          <p:nvPr>
            <p:ph type="title"/>
          </p:nvPr>
        </p:nvSpPr>
        <p:spPr/>
        <p:txBody>
          <a:bodyPr>
            <a:normAutofit/>
          </a:bodyPr>
          <a:lstStyle/>
          <a:p>
            <a:pPr algn="l"/>
            <a:r>
              <a:rPr lang="en-US" sz="3200" b="1" dirty="0">
                <a:effectLst/>
                <a:latin typeface="Arial" panose="020B0604020202020204" pitchFamily="34" charset="0"/>
                <a:ea typeface="Calibri" panose="020F0502020204030204" pitchFamily="34" charset="0"/>
                <a:cs typeface="Arial" panose="020B0604020202020204" pitchFamily="34" charset="0"/>
              </a:rPr>
              <a:t>What is static class and method?</a:t>
            </a: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1655B6C-650A-4983-A439-C3152ED2278E}"/>
              </a:ext>
            </a:extLst>
          </p:cNvPr>
          <p:cNvSpPr>
            <a:spLocks noGrp="1"/>
          </p:cNvSpPr>
          <p:nvPr>
            <p:ph idx="1"/>
          </p:nvPr>
        </p:nvSpPr>
        <p:spPr/>
        <p:txBody>
          <a:bodyPr/>
          <a:lstStyle/>
          <a:p>
            <a:r>
              <a:rPr lang="en-US" sz="1800" dirty="0">
                <a:effectLst/>
                <a:ea typeface="Times New Roman" panose="02020603050405020304" pitchFamily="18" charset="0"/>
                <a:cs typeface="Times New Roman" panose="02020603050405020304" pitchFamily="18" charset="0"/>
              </a:rPr>
              <a:t>A C# static class is a class that can't be instantiated. The sole purpose of the class is to provide blueprints of its inherited classes. A static class is created using the "static" keyword in C#. A static class can contain static members only. You can‘t create an object for the static class.</a:t>
            </a: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8596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96F6-2880-4F8F-AB96-D2C7949D112A}"/>
              </a:ext>
            </a:extLst>
          </p:cNvPr>
          <p:cNvSpPr>
            <a:spLocks noGrp="1"/>
          </p:cNvSpPr>
          <p:nvPr>
            <p:ph type="title"/>
          </p:nvPr>
        </p:nvSpPr>
        <p:spPr/>
        <p:txBody>
          <a:bodyPr>
            <a:normAutofit/>
          </a:bodyPr>
          <a:lstStyle/>
          <a:p>
            <a:pPr algn="l"/>
            <a:r>
              <a:rPr lang="en-US" sz="3200" b="1" dirty="0">
                <a:effectLst/>
                <a:latin typeface="Arial" panose="020B0604020202020204" pitchFamily="34" charset="0"/>
                <a:ea typeface="Times New Roman" panose="02020603050405020304" pitchFamily="18" charset="0"/>
                <a:cs typeface="Arial" panose="020B0604020202020204" pitchFamily="34" charset="0"/>
              </a:rPr>
              <a:t>Advantages of Static Classes</a:t>
            </a: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C112E02-DB0E-4871-B00D-0A344C4DB01B}"/>
              </a:ext>
            </a:extLst>
          </p:cNvPr>
          <p:cNvSpPr>
            <a:spLocks noGrp="1"/>
          </p:cNvSpPr>
          <p:nvPr>
            <p:ph idx="1"/>
          </p:nvPr>
        </p:nvSpPr>
        <p:spPr/>
        <p:txBody>
          <a:bodyPr/>
          <a:lstStyle/>
          <a:p>
            <a:pPr>
              <a:lnSpc>
                <a:spcPct val="107000"/>
              </a:lnSpc>
              <a:spcBef>
                <a:spcPts val="0"/>
              </a:spcBef>
              <a:spcAft>
                <a:spcPts val="800"/>
              </a:spcAft>
              <a:tabLst>
                <a:tab pos="457200" algn="l"/>
              </a:tabLst>
            </a:pPr>
            <a:r>
              <a:rPr lang="en-US" sz="1800" dirty="0">
                <a:effectLst/>
                <a:ea typeface="Times New Roman" panose="02020603050405020304" pitchFamily="18" charset="0"/>
                <a:cs typeface="Times New Roman" panose="02020603050405020304" pitchFamily="18" charset="0"/>
              </a:rPr>
              <a:t>If you declare any member as a non-static member, you will get an error. </a:t>
            </a:r>
            <a:endParaRPr lang="en-US" sz="1800" dirty="0">
              <a:effectLst/>
              <a:ea typeface="Calibri" panose="020F0502020204030204" pitchFamily="34" charset="0"/>
              <a:cs typeface="Times New Roman" panose="02020603050405020304" pitchFamily="18" charset="0"/>
            </a:endParaRPr>
          </a:p>
          <a:p>
            <a:pPr>
              <a:lnSpc>
                <a:spcPct val="107000"/>
              </a:lnSpc>
              <a:spcBef>
                <a:spcPts val="0"/>
              </a:spcBef>
              <a:spcAft>
                <a:spcPts val="800"/>
              </a:spcAft>
              <a:tabLst>
                <a:tab pos="457200" algn="l"/>
              </a:tabLst>
            </a:pPr>
            <a:r>
              <a:rPr lang="en-US" sz="1800" dirty="0">
                <a:effectLst/>
                <a:ea typeface="Times New Roman" panose="02020603050405020304" pitchFamily="18" charset="0"/>
                <a:cs typeface="Times New Roman" panose="02020603050405020304" pitchFamily="18" charset="0"/>
              </a:rPr>
              <a:t>When you try to create an instance to the static class, it again generates a compile time error, because the static members can be accessed directly with its class name.</a:t>
            </a:r>
            <a:endParaRPr lang="en-US" sz="1800" dirty="0">
              <a:effectLst/>
              <a:ea typeface="Calibri" panose="020F0502020204030204" pitchFamily="34" charset="0"/>
              <a:cs typeface="Times New Roman" panose="02020603050405020304" pitchFamily="18" charset="0"/>
            </a:endParaRPr>
          </a:p>
          <a:p>
            <a:pPr>
              <a:lnSpc>
                <a:spcPct val="107000"/>
              </a:lnSpc>
              <a:spcBef>
                <a:spcPts val="0"/>
              </a:spcBef>
              <a:spcAft>
                <a:spcPts val="800"/>
              </a:spcAft>
              <a:tabLst>
                <a:tab pos="457200" algn="l"/>
              </a:tabLst>
            </a:pPr>
            <a:r>
              <a:rPr lang="en-US" sz="1800" dirty="0">
                <a:effectLst/>
                <a:ea typeface="Times New Roman" panose="02020603050405020304" pitchFamily="18" charset="0"/>
                <a:cs typeface="Times New Roman" panose="02020603050405020304" pitchFamily="18" charset="0"/>
              </a:rPr>
              <a:t>The static keyword is used before the class keyword in a class definition to declare a static class.</a:t>
            </a:r>
            <a:endParaRPr lang="en-US" sz="1800" dirty="0">
              <a:effectLst/>
              <a:ea typeface="Calibri" panose="020F0502020204030204" pitchFamily="34" charset="0"/>
              <a:cs typeface="Times New Roman" panose="02020603050405020304" pitchFamily="18" charset="0"/>
            </a:endParaRPr>
          </a:p>
          <a:p>
            <a:pPr>
              <a:lnSpc>
                <a:spcPct val="107000"/>
              </a:lnSpc>
              <a:spcBef>
                <a:spcPts val="0"/>
              </a:spcBef>
              <a:spcAft>
                <a:spcPts val="800"/>
              </a:spcAft>
              <a:tabLst>
                <a:tab pos="457200" algn="l"/>
              </a:tabLst>
            </a:pPr>
            <a:r>
              <a:rPr lang="en-US" sz="1800" dirty="0">
                <a:effectLst/>
                <a:ea typeface="Times New Roman" panose="02020603050405020304" pitchFamily="18" charset="0"/>
                <a:cs typeface="Times New Roman" panose="02020603050405020304" pitchFamily="18" charset="0"/>
              </a:rPr>
              <a:t>A static class members are accessed by the class name followed by the member name. </a:t>
            </a:r>
            <a:endParaRPr lang="en-US" sz="1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0080108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A101-149A-4ED8-9A42-013EB2061646}"/>
              </a:ext>
            </a:extLst>
          </p:cNvPr>
          <p:cNvSpPr>
            <a:spLocks noGrp="1"/>
          </p:cNvSpPr>
          <p:nvPr>
            <p:ph type="title"/>
          </p:nvPr>
        </p:nvSpPr>
        <p:spPr/>
        <p:txBody>
          <a:bodyPr>
            <a:normAutofit/>
          </a:bodyPr>
          <a:lstStyle/>
          <a:p>
            <a:pPr algn="l"/>
            <a:r>
              <a:rPr lang="en-US" sz="3200" b="1" dirty="0">
                <a:effectLst/>
                <a:latin typeface="+mn-lt"/>
                <a:ea typeface="Times New Roman" panose="02020603050405020304" pitchFamily="18" charset="0"/>
                <a:cs typeface="Times New Roman" panose="02020603050405020304" pitchFamily="18" charset="0"/>
              </a:rPr>
              <a:t>Syntax of static class &amp; Demo:</a:t>
            </a:r>
            <a:endParaRPr lang="en-US" sz="3200" dirty="0">
              <a:latin typeface="+mn-lt"/>
            </a:endParaRPr>
          </a:p>
        </p:txBody>
      </p:sp>
      <p:pic>
        <p:nvPicPr>
          <p:cNvPr id="5" name="Content Placeholder 4">
            <a:extLst>
              <a:ext uri="{FF2B5EF4-FFF2-40B4-BE49-F238E27FC236}">
                <a16:creationId xmlns:a16="http://schemas.microsoft.com/office/drawing/2014/main" id="{16D344C9-D4E6-4FC8-BEFE-5C39941E87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4438" y="2095500"/>
            <a:ext cx="4572000" cy="3695700"/>
          </a:xfrm>
        </p:spPr>
      </p:pic>
    </p:spTree>
    <p:extLst>
      <p:ext uri="{BB962C8B-B14F-4D97-AF65-F5344CB8AC3E}">
        <p14:creationId xmlns:p14="http://schemas.microsoft.com/office/powerpoint/2010/main" val="179490076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974C-5115-4E02-B2DB-7F42CC846CFF}"/>
              </a:ext>
            </a:extLst>
          </p:cNvPr>
          <p:cNvSpPr>
            <a:spLocks noGrp="1"/>
          </p:cNvSpPr>
          <p:nvPr>
            <p:ph type="title"/>
          </p:nvPr>
        </p:nvSpPr>
        <p:spPr/>
        <p:txBody>
          <a:bodyPr>
            <a:normAutofit/>
          </a:bodyPr>
          <a:lstStyle/>
          <a:p>
            <a:pPr algn="l"/>
            <a:r>
              <a:rPr lang="en-US" sz="3200" b="1" dirty="0">
                <a:effectLst/>
                <a:latin typeface="+mn-lt"/>
                <a:ea typeface="Times New Roman" panose="02020603050405020304" pitchFamily="18" charset="0"/>
              </a:rPr>
              <a:t>Static Methods</a:t>
            </a:r>
            <a:endParaRPr lang="en-US" sz="3200" dirty="0">
              <a:latin typeface="+mn-lt"/>
            </a:endParaRPr>
          </a:p>
        </p:txBody>
      </p:sp>
      <p:sp>
        <p:nvSpPr>
          <p:cNvPr id="3" name="Content Placeholder 2">
            <a:extLst>
              <a:ext uri="{FF2B5EF4-FFF2-40B4-BE49-F238E27FC236}">
                <a16:creationId xmlns:a16="http://schemas.microsoft.com/office/drawing/2014/main" id="{C00B5245-202D-4BF1-A78B-B2F8C6435175}"/>
              </a:ext>
            </a:extLst>
          </p:cNvPr>
          <p:cNvSpPr>
            <a:spLocks noGrp="1"/>
          </p:cNvSpPr>
          <p:nvPr>
            <p:ph idx="1"/>
          </p:nvPr>
        </p:nvSpPr>
        <p:spPr/>
        <p:txBody>
          <a:bodyPr/>
          <a:lstStyle/>
          <a:p>
            <a:pPr algn="just"/>
            <a:r>
              <a:rPr lang="en-US" sz="1800" dirty="0">
                <a:effectLst/>
                <a:ea typeface="Times New Roman" panose="02020603050405020304" pitchFamily="18" charset="0"/>
              </a:rPr>
              <a:t>You can define one or more static methods in a </a:t>
            </a:r>
          </a:p>
          <a:p>
            <a:pPr marL="0" indent="0" algn="just">
              <a:buNone/>
            </a:pPr>
            <a:r>
              <a:rPr lang="en-US" sz="1800" dirty="0">
                <a:effectLst/>
                <a:ea typeface="Times New Roman" panose="02020603050405020304" pitchFamily="18" charset="0"/>
              </a:rPr>
              <a:t>    non-static class. Static methods </a:t>
            </a:r>
            <a:r>
              <a:rPr lang="en-US" sz="1800" dirty="0">
                <a:solidFill>
                  <a:srgbClr val="FFFF00"/>
                </a:solidFill>
                <a:effectLst/>
                <a:ea typeface="Times New Roman" panose="02020603050405020304" pitchFamily="18" charset="0"/>
              </a:rPr>
              <a:t>can be called  without </a:t>
            </a:r>
          </a:p>
          <a:p>
            <a:pPr marL="0" indent="0" algn="just">
              <a:buNone/>
            </a:pPr>
            <a:r>
              <a:rPr lang="en-US" sz="1800" dirty="0">
                <a:solidFill>
                  <a:srgbClr val="FFFF00"/>
                </a:solidFill>
                <a:effectLst/>
                <a:ea typeface="Times New Roman" panose="02020603050405020304" pitchFamily="18" charset="0"/>
              </a:rPr>
              <a:t>    creating an object</a:t>
            </a:r>
            <a:r>
              <a:rPr lang="en-US" sz="1800" dirty="0">
                <a:effectLst/>
                <a:ea typeface="Times New Roman" panose="02020603050405020304" pitchFamily="18" charset="0"/>
              </a:rPr>
              <a:t>. </a:t>
            </a:r>
            <a:r>
              <a:rPr lang="en-US" sz="1800" dirty="0">
                <a:solidFill>
                  <a:srgbClr val="FF0000"/>
                </a:solidFill>
                <a:effectLst/>
                <a:ea typeface="Times New Roman" panose="02020603050405020304" pitchFamily="18" charset="0"/>
              </a:rPr>
              <a:t>You cannot call </a:t>
            </a:r>
            <a:r>
              <a:rPr lang="en-US" sz="1800" dirty="0">
                <a:effectLst/>
                <a:ea typeface="Times New Roman" panose="02020603050405020304" pitchFamily="18" charset="0"/>
              </a:rPr>
              <a:t>static methods using </a:t>
            </a:r>
          </a:p>
          <a:p>
            <a:pPr marL="0" indent="0" algn="just">
              <a:buNone/>
            </a:pPr>
            <a:r>
              <a:rPr lang="en-US" sz="1800" dirty="0">
                <a:effectLst/>
                <a:ea typeface="Times New Roman" panose="02020603050405020304" pitchFamily="18" charset="0"/>
              </a:rPr>
              <a:t>    an </a:t>
            </a:r>
            <a:r>
              <a:rPr lang="en-US" sz="1800" dirty="0">
                <a:solidFill>
                  <a:srgbClr val="FF0000"/>
                </a:solidFill>
                <a:effectLst/>
                <a:ea typeface="Times New Roman" panose="02020603050405020304" pitchFamily="18" charset="0"/>
              </a:rPr>
              <a:t>object of the non-static class</a:t>
            </a:r>
            <a:r>
              <a:rPr lang="en-US" sz="1800" dirty="0">
                <a:effectLst/>
                <a:ea typeface="Times New Roman" panose="02020603050405020304" pitchFamily="18" charset="0"/>
              </a:rPr>
              <a:t>. </a:t>
            </a:r>
          </a:p>
          <a:p>
            <a:pPr algn="just"/>
            <a:r>
              <a:rPr lang="en-US" sz="1800" dirty="0">
                <a:effectLst/>
                <a:ea typeface="Times New Roman" panose="02020603050405020304" pitchFamily="18" charset="0"/>
              </a:rPr>
              <a:t>The static methods </a:t>
            </a:r>
            <a:r>
              <a:rPr lang="en-US" sz="1800" dirty="0">
                <a:solidFill>
                  <a:srgbClr val="FFFF00"/>
                </a:solidFill>
                <a:effectLst/>
                <a:ea typeface="Times New Roman" panose="02020603050405020304" pitchFamily="18" charset="0"/>
              </a:rPr>
              <a:t>can only call </a:t>
            </a:r>
            <a:r>
              <a:rPr lang="en-US" sz="1800" dirty="0">
                <a:effectLst/>
                <a:ea typeface="Times New Roman" panose="02020603050405020304" pitchFamily="18" charset="0"/>
              </a:rPr>
              <a:t>other </a:t>
            </a:r>
          </a:p>
          <a:p>
            <a:pPr marL="0" indent="0" algn="just">
              <a:buNone/>
            </a:pPr>
            <a:r>
              <a:rPr lang="en-US" sz="1800" dirty="0">
                <a:effectLst/>
                <a:ea typeface="Times New Roman" panose="02020603050405020304" pitchFamily="18" charset="0"/>
              </a:rPr>
              <a:t>   static methods and access static members. You cannot </a:t>
            </a:r>
          </a:p>
          <a:p>
            <a:pPr marL="0" indent="0" algn="just">
              <a:buNone/>
            </a:pPr>
            <a:r>
              <a:rPr lang="en-US" sz="1800" dirty="0">
                <a:effectLst/>
                <a:ea typeface="Times New Roman" panose="02020603050405020304" pitchFamily="18" charset="0"/>
              </a:rPr>
              <a:t>   access non-static members of the class in the static </a:t>
            </a:r>
          </a:p>
          <a:p>
            <a:pPr marL="0" indent="0" algn="just">
              <a:buNone/>
            </a:pPr>
            <a:r>
              <a:rPr lang="en-US" sz="1800" dirty="0">
                <a:effectLst/>
                <a:ea typeface="Times New Roman" panose="02020603050405020304" pitchFamily="18" charset="0"/>
              </a:rPr>
              <a:t>   methods.</a:t>
            </a:r>
          </a:p>
          <a:p>
            <a:endParaRPr lang="en-US" dirty="0"/>
          </a:p>
        </p:txBody>
      </p:sp>
      <p:pic>
        <p:nvPicPr>
          <p:cNvPr id="5" name="Picture 4">
            <a:extLst>
              <a:ext uri="{FF2B5EF4-FFF2-40B4-BE49-F238E27FC236}">
                <a16:creationId xmlns:a16="http://schemas.microsoft.com/office/drawing/2014/main" id="{EEF17E8C-AA7B-4B5A-AC3E-9444ED5A7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2637" y="2212327"/>
            <a:ext cx="4355568" cy="3145688"/>
          </a:xfrm>
          <a:prstGeom prst="rect">
            <a:avLst/>
          </a:prstGeom>
        </p:spPr>
      </p:pic>
    </p:spTree>
    <p:extLst>
      <p:ext uri="{BB962C8B-B14F-4D97-AF65-F5344CB8AC3E}">
        <p14:creationId xmlns:p14="http://schemas.microsoft.com/office/powerpoint/2010/main" val="280372997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C991-6F7E-4F18-BD07-4B172D63A82C}"/>
              </a:ext>
            </a:extLst>
          </p:cNvPr>
          <p:cNvSpPr>
            <a:spLocks noGrp="1"/>
          </p:cNvSpPr>
          <p:nvPr>
            <p:ph type="title"/>
          </p:nvPr>
        </p:nvSpPr>
        <p:spPr/>
        <p:txBody>
          <a:bodyPr>
            <a:normAutofit/>
          </a:bodyPr>
          <a:lstStyle/>
          <a:p>
            <a:pPr algn="l"/>
            <a:r>
              <a:rPr lang="en-US" sz="3200" b="1" dirty="0">
                <a:effectLst/>
                <a:latin typeface="+mn-lt"/>
                <a:ea typeface="Calibri" panose="020F0502020204030204" pitchFamily="34" charset="0"/>
              </a:rPr>
              <a:t>How can you prevent your class to be inherited further?</a:t>
            </a:r>
            <a:endParaRPr lang="en-US" sz="3200" dirty="0">
              <a:latin typeface="+mn-lt"/>
            </a:endParaRPr>
          </a:p>
        </p:txBody>
      </p:sp>
      <p:sp>
        <p:nvSpPr>
          <p:cNvPr id="3" name="Content Placeholder 2">
            <a:extLst>
              <a:ext uri="{FF2B5EF4-FFF2-40B4-BE49-F238E27FC236}">
                <a16:creationId xmlns:a16="http://schemas.microsoft.com/office/drawing/2014/main" id="{16F58B80-67AD-4955-AC23-AFF1B15716E8}"/>
              </a:ext>
            </a:extLst>
          </p:cNvPr>
          <p:cNvSpPr>
            <a:spLocks noGrp="1"/>
          </p:cNvSpPr>
          <p:nvPr>
            <p:ph idx="1"/>
          </p:nvPr>
        </p:nvSpPr>
        <p:spPr/>
        <p:txBody>
          <a:bodyPr/>
          <a:lstStyle/>
          <a:p>
            <a:r>
              <a:rPr lang="en-US" sz="1800" dirty="0">
                <a:effectLst/>
                <a:ea typeface="Calibri" panose="020F0502020204030204" pitchFamily="34" charset="0"/>
                <a:cs typeface="Times New Roman" panose="02020603050405020304" pitchFamily="18" charset="0"/>
              </a:rPr>
              <a:t>In order to </a:t>
            </a:r>
            <a:r>
              <a:rPr lang="en-US" sz="1800" b="1" dirty="0">
                <a:effectLst/>
                <a:ea typeface="Calibri" panose="020F0502020204030204" pitchFamily="34" charset="0"/>
                <a:cs typeface="Times New Roman" panose="02020603050405020304" pitchFamily="18" charset="0"/>
              </a:rPr>
              <a:t>prevent a class</a:t>
            </a:r>
            <a:r>
              <a:rPr lang="en-US" sz="1800" dirty="0">
                <a:effectLst/>
                <a:ea typeface="Calibri" panose="020F0502020204030204" pitchFamily="34" charset="0"/>
                <a:cs typeface="Times New Roman" panose="02020603050405020304" pitchFamily="18" charset="0"/>
              </a:rPr>
              <a:t> in C# from being </a:t>
            </a:r>
            <a:r>
              <a:rPr lang="en-US" sz="1800" b="1" dirty="0">
                <a:effectLst/>
                <a:ea typeface="Calibri" panose="020F0502020204030204" pitchFamily="34" charset="0"/>
                <a:cs typeface="Times New Roman" panose="02020603050405020304" pitchFamily="18" charset="0"/>
              </a:rPr>
              <a:t>inherited</a:t>
            </a:r>
            <a:r>
              <a:rPr lang="en-US" sz="1800" dirty="0">
                <a:effectLst/>
                <a:ea typeface="Calibri" panose="020F0502020204030204" pitchFamily="34" charset="0"/>
                <a:cs typeface="Times New Roman" panose="02020603050405020304" pitchFamily="18" charset="0"/>
              </a:rPr>
              <a:t>, the keyword sealed is used. Thus, </a:t>
            </a:r>
            <a:r>
              <a:rPr lang="en-US" sz="1800" b="1" dirty="0">
                <a:effectLst/>
                <a:ea typeface="Calibri" panose="020F0502020204030204" pitchFamily="34" charset="0"/>
                <a:cs typeface="Times New Roman" panose="02020603050405020304" pitchFamily="18" charset="0"/>
              </a:rPr>
              <a:t>a</a:t>
            </a:r>
            <a:r>
              <a:rPr lang="en-US" sz="1800" dirty="0">
                <a:effectLst/>
                <a:ea typeface="Calibri" panose="020F0502020204030204" pitchFamily="34" charset="0"/>
                <a:cs typeface="Times New Roman" panose="02020603050405020304" pitchFamily="18" charset="0"/>
              </a:rPr>
              <a:t> sealed </a:t>
            </a:r>
            <a:r>
              <a:rPr lang="en-US" sz="1800" b="1" dirty="0">
                <a:effectLst/>
                <a:ea typeface="Calibri" panose="020F0502020204030204" pitchFamily="34" charset="0"/>
                <a:cs typeface="Times New Roman" panose="02020603050405020304" pitchFamily="18" charset="0"/>
              </a:rPr>
              <a:t>class</a:t>
            </a:r>
            <a:r>
              <a:rPr lang="en-US" sz="1800" dirty="0">
                <a:effectLst/>
                <a:ea typeface="Calibri" panose="020F0502020204030204" pitchFamily="34" charset="0"/>
                <a:cs typeface="Times New Roman" panose="02020603050405020304" pitchFamily="18" charset="0"/>
              </a:rPr>
              <a:t> may not serve as </a:t>
            </a:r>
            <a:r>
              <a:rPr lang="en-US" sz="1800" b="1" dirty="0">
                <a:effectLst/>
                <a:ea typeface="Calibri" panose="020F0502020204030204" pitchFamily="34" charset="0"/>
                <a:cs typeface="Times New Roman" panose="02020603050405020304" pitchFamily="18" charset="0"/>
              </a:rPr>
              <a:t>a</a:t>
            </a:r>
            <a:r>
              <a:rPr lang="en-US" sz="1800" dirty="0">
                <a:effectLst/>
                <a:ea typeface="Calibri" panose="020F0502020204030204" pitchFamily="34" charset="0"/>
                <a:cs typeface="Times New Roman" panose="02020603050405020304" pitchFamily="18" charset="0"/>
              </a:rPr>
              <a:t> base </a:t>
            </a:r>
            <a:r>
              <a:rPr lang="en-US" sz="1800" b="1" dirty="0">
                <a:effectLst/>
                <a:ea typeface="Calibri" panose="020F0502020204030204" pitchFamily="34" charset="0"/>
                <a:cs typeface="Times New Roman" panose="02020603050405020304" pitchFamily="18" charset="0"/>
              </a:rPr>
              <a:t>class</a:t>
            </a:r>
            <a:r>
              <a:rPr lang="en-US" sz="1800" dirty="0">
                <a:effectLst/>
                <a:ea typeface="Calibri" panose="020F0502020204030204" pitchFamily="34" charset="0"/>
                <a:cs typeface="Times New Roman" panose="02020603050405020304" pitchFamily="18" charset="0"/>
              </a:rPr>
              <a:t> of any other </a:t>
            </a:r>
            <a:r>
              <a:rPr lang="en-US" sz="1800" b="1" dirty="0">
                <a:effectLst/>
                <a:ea typeface="Calibri" panose="020F0502020204030204" pitchFamily="34" charset="0"/>
                <a:cs typeface="Times New Roman" panose="02020603050405020304" pitchFamily="18" charset="0"/>
              </a:rPr>
              <a:t>class</a:t>
            </a:r>
            <a:r>
              <a:rPr lang="en-US" sz="1800" dirty="0">
                <a:effectLst/>
                <a:ea typeface="Calibri" panose="020F0502020204030204" pitchFamily="34" charset="0"/>
                <a:cs typeface="Times New Roman" panose="02020603050405020304" pitchFamily="18" charset="0"/>
              </a:rPr>
              <a:t>. It is also obvious that </a:t>
            </a:r>
            <a:r>
              <a:rPr lang="en-US" sz="1800" b="1" dirty="0">
                <a:effectLst/>
                <a:ea typeface="Calibri" panose="020F0502020204030204" pitchFamily="34" charset="0"/>
                <a:cs typeface="Times New Roman" panose="02020603050405020304" pitchFamily="18" charset="0"/>
              </a:rPr>
              <a:t>a</a:t>
            </a:r>
            <a:r>
              <a:rPr lang="en-US" sz="1800" dirty="0">
                <a:effectLst/>
                <a:ea typeface="Calibri" panose="020F0502020204030204" pitchFamily="34" charset="0"/>
                <a:cs typeface="Times New Roman" panose="02020603050405020304" pitchFamily="18" charset="0"/>
              </a:rPr>
              <a:t> sealed </a:t>
            </a:r>
            <a:r>
              <a:rPr lang="en-US" sz="1800" b="1" dirty="0">
                <a:effectLst/>
                <a:ea typeface="Calibri" panose="020F0502020204030204" pitchFamily="34" charset="0"/>
                <a:cs typeface="Times New Roman" panose="02020603050405020304" pitchFamily="18" charset="0"/>
              </a:rPr>
              <a:t>class</a:t>
            </a:r>
            <a:r>
              <a:rPr lang="en-US" sz="1800" dirty="0">
                <a:effectLst/>
                <a:ea typeface="Calibri" panose="020F0502020204030204" pitchFamily="34" charset="0"/>
                <a:cs typeface="Times New Roman" panose="02020603050405020304" pitchFamily="18" charset="0"/>
              </a:rPr>
              <a:t> cannot be an abstract </a:t>
            </a:r>
            <a:r>
              <a:rPr lang="en-US" sz="1800" b="1" dirty="0">
                <a:effectLst/>
                <a:ea typeface="Calibri" panose="020F0502020204030204" pitchFamily="34" charset="0"/>
                <a:cs typeface="Times New Roman" panose="02020603050405020304" pitchFamily="18" charset="0"/>
              </a:rPr>
              <a:t>class</a:t>
            </a:r>
            <a:r>
              <a:rPr lang="en-US" sz="1800" dirty="0">
                <a:effectLst/>
                <a:ea typeface="Calibri" panose="020F0502020204030204" pitchFamily="34"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19651277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CE7C-55B2-440D-ABE5-CECB0714250B}"/>
              </a:ext>
            </a:extLst>
          </p:cNvPr>
          <p:cNvSpPr>
            <a:spLocks noGrp="1"/>
          </p:cNvSpPr>
          <p:nvPr>
            <p:ph type="title"/>
          </p:nvPr>
        </p:nvSpPr>
        <p:spPr/>
        <p:txBody>
          <a:bodyPr>
            <a:normAutofit/>
          </a:bodyPr>
          <a:lstStyle/>
          <a:p>
            <a:pPr algn="l"/>
            <a:r>
              <a:rPr lang="en-US" sz="3200" dirty="0">
                <a:latin typeface="+mn-lt"/>
              </a:rPr>
              <a:t>Difference between class &amp; Structure</a:t>
            </a:r>
          </a:p>
        </p:txBody>
      </p:sp>
      <p:sp>
        <p:nvSpPr>
          <p:cNvPr id="3" name="Content Placeholder 2">
            <a:extLst>
              <a:ext uri="{FF2B5EF4-FFF2-40B4-BE49-F238E27FC236}">
                <a16:creationId xmlns:a16="http://schemas.microsoft.com/office/drawing/2014/main" id="{E0BE2B19-2DAE-4410-8E71-8D2A27B1F7ED}"/>
              </a:ext>
            </a:extLst>
          </p:cNvPr>
          <p:cNvSpPr>
            <a:spLocks noGrp="1"/>
          </p:cNvSpPr>
          <p:nvPr>
            <p:ph idx="1"/>
          </p:nvPr>
        </p:nvSpPr>
        <p:spPr/>
        <p:txBody>
          <a:bodyPr/>
          <a:lstStyle/>
          <a:p>
            <a:r>
              <a:rPr lang="en-US" sz="1800" b="1" dirty="0">
                <a:effectLst/>
                <a:ea typeface="Calibri" panose="020F0502020204030204" pitchFamily="34" charset="0"/>
                <a:cs typeface="Times New Roman" panose="02020603050405020304" pitchFamily="18" charset="0"/>
              </a:rPr>
              <a:t>Difference between</a:t>
            </a:r>
            <a:r>
              <a:rPr lang="en-US" sz="1800" dirty="0">
                <a:effectLst/>
                <a:ea typeface="Calibri" panose="020F0502020204030204" pitchFamily="34" charset="0"/>
                <a:cs typeface="Times New Roman" panose="02020603050405020304" pitchFamily="18" charset="0"/>
              </a:rPr>
              <a:t> Structs and </a:t>
            </a:r>
            <a:r>
              <a:rPr lang="en-US" sz="1800" b="1" dirty="0">
                <a:effectLst/>
                <a:ea typeface="Calibri" panose="020F0502020204030204" pitchFamily="34" charset="0"/>
                <a:cs typeface="Times New Roman" panose="02020603050405020304" pitchFamily="18" charset="0"/>
              </a:rPr>
              <a:t>Classes</a:t>
            </a:r>
            <a:r>
              <a:rPr lang="en-US" sz="1800" dirty="0">
                <a:effectLst/>
                <a:ea typeface="Calibri" panose="020F0502020204030204" pitchFamily="34" charset="0"/>
                <a:cs typeface="Times New Roman" panose="02020603050405020304" pitchFamily="18" charset="0"/>
              </a:rPr>
              <a:t>: </a:t>
            </a:r>
          </a:p>
          <a:p>
            <a:r>
              <a:rPr lang="en-US" sz="1800" dirty="0">
                <a:effectLst/>
                <a:ea typeface="Calibri" panose="020F0502020204030204" pitchFamily="34" charset="0"/>
                <a:cs typeface="Times New Roman" panose="02020603050405020304" pitchFamily="18" charset="0"/>
              </a:rPr>
              <a:t>Structs are </a:t>
            </a:r>
            <a:r>
              <a:rPr lang="en-US" sz="1800" dirty="0">
                <a:solidFill>
                  <a:srgbClr val="FFFF00"/>
                </a:solidFill>
                <a:effectLst/>
                <a:ea typeface="Calibri" panose="020F0502020204030204" pitchFamily="34" charset="0"/>
                <a:cs typeface="Times New Roman" panose="02020603050405020304" pitchFamily="18" charset="0"/>
              </a:rPr>
              <a:t>value type </a:t>
            </a:r>
            <a:r>
              <a:rPr lang="en-US" sz="1800" dirty="0">
                <a:effectLst/>
                <a:ea typeface="Calibri" panose="020F0502020204030204" pitchFamily="34" charset="0"/>
                <a:cs typeface="Times New Roman" panose="02020603050405020304" pitchFamily="18" charset="0"/>
              </a:rPr>
              <a:t>where as </a:t>
            </a:r>
            <a:r>
              <a:rPr lang="en-US" sz="1800" b="1" dirty="0">
                <a:effectLst/>
                <a:ea typeface="Calibri" panose="020F0502020204030204" pitchFamily="34" charset="0"/>
                <a:cs typeface="Times New Roman" panose="02020603050405020304" pitchFamily="18" charset="0"/>
              </a:rPr>
              <a:t>Classes</a:t>
            </a:r>
            <a:r>
              <a:rPr lang="en-US" sz="1800" dirty="0">
                <a:effectLst/>
                <a:ea typeface="Calibri" panose="020F0502020204030204" pitchFamily="34" charset="0"/>
                <a:cs typeface="Times New Roman" panose="02020603050405020304" pitchFamily="18" charset="0"/>
              </a:rPr>
              <a:t> are </a:t>
            </a:r>
            <a:r>
              <a:rPr lang="en-US" sz="1800" dirty="0">
                <a:solidFill>
                  <a:srgbClr val="FFFF00"/>
                </a:solidFill>
                <a:effectLst/>
                <a:ea typeface="Calibri" panose="020F0502020204030204" pitchFamily="34" charset="0"/>
                <a:cs typeface="Times New Roman" panose="02020603050405020304" pitchFamily="18" charset="0"/>
              </a:rPr>
              <a:t>reference type</a:t>
            </a:r>
            <a:r>
              <a:rPr lang="en-US" sz="1800" dirty="0">
                <a:effectLst/>
                <a:ea typeface="Calibri" panose="020F0502020204030204" pitchFamily="34" charset="0"/>
                <a:cs typeface="Times New Roman" panose="02020603050405020304" pitchFamily="18" charset="0"/>
              </a:rPr>
              <a:t>. </a:t>
            </a:r>
          </a:p>
          <a:p>
            <a:r>
              <a:rPr lang="en-US" sz="1800" dirty="0">
                <a:effectLst/>
                <a:ea typeface="Calibri" panose="020F0502020204030204" pitchFamily="34" charset="0"/>
                <a:cs typeface="Times New Roman" panose="02020603050405020304" pitchFamily="18" charset="0"/>
              </a:rPr>
              <a:t>Structs are stored on the </a:t>
            </a:r>
            <a:r>
              <a:rPr lang="en-US" sz="1800" dirty="0">
                <a:solidFill>
                  <a:srgbClr val="FFFF00"/>
                </a:solidFill>
                <a:effectLst/>
                <a:ea typeface="Calibri" panose="020F0502020204030204" pitchFamily="34" charset="0"/>
                <a:cs typeface="Times New Roman" panose="02020603050405020304" pitchFamily="18" charset="0"/>
              </a:rPr>
              <a:t>stack</a:t>
            </a:r>
            <a:r>
              <a:rPr lang="en-US" sz="1800" dirty="0">
                <a:effectLst/>
                <a:ea typeface="Calibri" panose="020F0502020204030204" pitchFamily="34" charset="0"/>
                <a:cs typeface="Times New Roman" panose="02020603050405020304" pitchFamily="18" charset="0"/>
              </a:rPr>
              <a:t> whereas </a:t>
            </a:r>
            <a:r>
              <a:rPr lang="en-US" sz="1800" b="1" dirty="0">
                <a:effectLst/>
                <a:ea typeface="Calibri" panose="020F0502020204030204" pitchFamily="34" charset="0"/>
                <a:cs typeface="Times New Roman" panose="02020603050405020304" pitchFamily="18" charset="0"/>
              </a:rPr>
              <a:t>Classes</a:t>
            </a:r>
            <a:r>
              <a:rPr lang="en-US" sz="1800" dirty="0">
                <a:effectLst/>
                <a:ea typeface="Calibri" panose="020F0502020204030204" pitchFamily="34" charset="0"/>
                <a:cs typeface="Times New Roman" panose="02020603050405020304" pitchFamily="18" charset="0"/>
              </a:rPr>
              <a:t> are stored on the </a:t>
            </a:r>
            <a:r>
              <a:rPr lang="en-US" sz="1800" dirty="0">
                <a:solidFill>
                  <a:srgbClr val="FFFF00"/>
                </a:solidFill>
                <a:effectLst/>
                <a:ea typeface="Calibri" panose="020F0502020204030204" pitchFamily="34" charset="0"/>
                <a:cs typeface="Times New Roman" panose="02020603050405020304" pitchFamily="18" charset="0"/>
              </a:rPr>
              <a:t>heap</a:t>
            </a:r>
            <a:r>
              <a:rPr lang="en-US" sz="1800" dirty="0">
                <a:effectLst/>
                <a:ea typeface="Calibri" panose="020F0502020204030204" pitchFamily="34" charset="0"/>
                <a:cs typeface="Times New Roman" panose="02020603050405020304" pitchFamily="18" charset="0"/>
              </a:rPr>
              <a:t>. </a:t>
            </a:r>
          </a:p>
          <a:p>
            <a:r>
              <a:rPr lang="en-US" sz="1800" dirty="0">
                <a:effectLst/>
                <a:ea typeface="Calibri" panose="020F0502020204030204" pitchFamily="34" charset="0"/>
                <a:cs typeface="Times New Roman" panose="02020603050405020304" pitchFamily="18" charset="0"/>
              </a:rPr>
              <a:t>Value types hold their value in </a:t>
            </a:r>
            <a:r>
              <a:rPr lang="en-US" sz="1800" dirty="0">
                <a:solidFill>
                  <a:srgbClr val="FFFF00"/>
                </a:solidFill>
                <a:effectLst/>
                <a:ea typeface="Calibri" panose="020F0502020204030204" pitchFamily="34" charset="0"/>
                <a:cs typeface="Times New Roman" panose="02020603050405020304" pitchFamily="18" charset="0"/>
              </a:rPr>
              <a:t>memory</a:t>
            </a:r>
            <a:r>
              <a:rPr lang="en-US" sz="1800" dirty="0">
                <a:effectLst/>
                <a:ea typeface="Calibri" panose="020F0502020204030204" pitchFamily="34" charset="0"/>
                <a:cs typeface="Times New Roman" panose="02020603050405020304" pitchFamily="18" charset="0"/>
              </a:rPr>
              <a:t> where they are declared, </a:t>
            </a:r>
          </a:p>
          <a:p>
            <a:r>
              <a:rPr lang="en-US" sz="1800" dirty="0">
                <a:effectLst/>
                <a:ea typeface="Calibri" panose="020F0502020204030204" pitchFamily="34" charset="0"/>
                <a:cs typeface="Times New Roman" panose="02020603050405020304" pitchFamily="18" charset="0"/>
              </a:rPr>
              <a:t>But reference type holds a reference to an </a:t>
            </a:r>
            <a:r>
              <a:rPr lang="en-US" sz="1800" b="1" dirty="0">
                <a:solidFill>
                  <a:srgbClr val="FFFF00"/>
                </a:solidFill>
                <a:effectLst/>
                <a:ea typeface="Calibri" panose="020F0502020204030204" pitchFamily="34" charset="0"/>
                <a:cs typeface="Times New Roman" panose="02020603050405020304" pitchFamily="18" charset="0"/>
              </a:rPr>
              <a:t>object</a:t>
            </a:r>
            <a:r>
              <a:rPr lang="en-US" sz="1800" dirty="0">
                <a:solidFill>
                  <a:srgbClr val="FFFF00"/>
                </a:solidFill>
                <a:effectLst/>
                <a:ea typeface="Calibri" panose="020F0502020204030204" pitchFamily="34" charset="0"/>
                <a:cs typeface="Times New Roman" panose="02020603050405020304" pitchFamily="18" charset="0"/>
              </a:rPr>
              <a:t> memory</a:t>
            </a:r>
            <a:r>
              <a:rPr lang="en-US" sz="1800" dirty="0">
                <a:effectLst/>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479578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6134-DE12-47E2-B409-1878AFDE94C9}"/>
              </a:ext>
            </a:extLst>
          </p:cNvPr>
          <p:cNvSpPr>
            <a:spLocks noGrp="1"/>
          </p:cNvSpPr>
          <p:nvPr>
            <p:ph type="title"/>
          </p:nvPr>
        </p:nvSpPr>
        <p:spPr/>
        <p:txBody>
          <a:bodyPr>
            <a:normAutofit/>
          </a:bodyPr>
          <a:lstStyle/>
          <a:p>
            <a:pPr algn="l"/>
            <a:r>
              <a:rPr lang="en-US" sz="3200" b="1" dirty="0">
                <a:effectLst/>
                <a:latin typeface="+mn-lt"/>
                <a:ea typeface="Calibri" panose="020F0502020204030204" pitchFamily="34" charset="0"/>
                <a:cs typeface="Times New Roman" panose="02020603050405020304" pitchFamily="18" charset="0"/>
              </a:rPr>
              <a:t>What are the access modifiers? </a:t>
            </a:r>
            <a:endParaRPr lang="en-US" sz="3200" dirty="0">
              <a:latin typeface="+mn-lt"/>
            </a:endParaRPr>
          </a:p>
        </p:txBody>
      </p:sp>
      <p:sp>
        <p:nvSpPr>
          <p:cNvPr id="3" name="Content Placeholder 2">
            <a:extLst>
              <a:ext uri="{FF2B5EF4-FFF2-40B4-BE49-F238E27FC236}">
                <a16:creationId xmlns:a16="http://schemas.microsoft.com/office/drawing/2014/main" id="{D1B29791-5F34-40D7-BC95-37CBAFA1B6DA}"/>
              </a:ext>
            </a:extLst>
          </p:cNvPr>
          <p:cNvSpPr>
            <a:spLocks noGrp="1"/>
          </p:cNvSpPr>
          <p:nvPr>
            <p:ph idx="1"/>
          </p:nvPr>
        </p:nvSpPr>
        <p:spPr/>
        <p:txBody>
          <a:bodyPr/>
          <a:lstStyle/>
          <a:p>
            <a:r>
              <a:rPr lang="en-US" sz="1800" dirty="0">
                <a:effectLst/>
                <a:ea typeface="Calibri" panose="020F0502020204030204" pitchFamily="34" charset="0"/>
              </a:rPr>
              <a:t>Control the visibility of class members (the security level of each individual class and class member).</a:t>
            </a:r>
            <a:endParaRPr lang="en-US" dirty="0"/>
          </a:p>
        </p:txBody>
      </p:sp>
    </p:spTree>
    <p:extLst>
      <p:ext uri="{BB962C8B-B14F-4D97-AF65-F5344CB8AC3E}">
        <p14:creationId xmlns:p14="http://schemas.microsoft.com/office/powerpoint/2010/main" val="2182268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F15D-80AB-41DD-8F12-81F52ED64C6A}"/>
              </a:ext>
            </a:extLst>
          </p:cNvPr>
          <p:cNvSpPr>
            <a:spLocks noGrp="1"/>
          </p:cNvSpPr>
          <p:nvPr>
            <p:ph type="title"/>
          </p:nvPr>
        </p:nvSpPr>
        <p:spPr/>
        <p:txBody>
          <a:bodyPr/>
          <a:lstStyle/>
          <a:p>
            <a:pPr algn="l"/>
            <a:r>
              <a:rPr lang="en-US" dirty="0">
                <a:latin typeface="+mn-lt"/>
              </a:rPr>
              <a:t>Can you override private virtual method?</a:t>
            </a:r>
          </a:p>
        </p:txBody>
      </p:sp>
      <p:sp>
        <p:nvSpPr>
          <p:cNvPr id="3" name="Content Placeholder 2">
            <a:extLst>
              <a:ext uri="{FF2B5EF4-FFF2-40B4-BE49-F238E27FC236}">
                <a16:creationId xmlns:a16="http://schemas.microsoft.com/office/drawing/2014/main" id="{3C2909DF-46DB-401C-83B6-0959129A3E60}"/>
              </a:ext>
            </a:extLst>
          </p:cNvPr>
          <p:cNvSpPr>
            <a:spLocks noGrp="1"/>
          </p:cNvSpPr>
          <p:nvPr>
            <p:ph idx="1"/>
          </p:nvPr>
        </p:nvSpPr>
        <p:spPr/>
        <p:txBody>
          <a:bodyPr/>
          <a:lstStyle/>
          <a:p>
            <a:pPr>
              <a:lnSpc>
                <a:spcPct val="107000"/>
              </a:lnSpc>
              <a:spcBef>
                <a:spcPts val="0"/>
              </a:spcBef>
              <a:spcAft>
                <a:spcPts val="800"/>
              </a:spcAft>
            </a:pPr>
            <a:r>
              <a:rPr lang="en-US" sz="1800" b="1" dirty="0">
                <a:effectLst/>
                <a:ea typeface="Calibri" panose="020F0502020204030204" pitchFamily="34" charset="0"/>
                <a:cs typeface="Times New Roman" panose="02020603050405020304" pitchFamily="18" charset="0"/>
              </a:rPr>
              <a:t>You can</a:t>
            </a:r>
            <a:r>
              <a:rPr lang="en-US" sz="1800" dirty="0">
                <a:effectLst/>
                <a:ea typeface="Calibri" panose="020F0502020204030204" pitchFamily="34" charset="0"/>
                <a:cs typeface="Times New Roman" panose="02020603050405020304" pitchFamily="18" charset="0"/>
              </a:rPr>
              <a:t>'t declare </a:t>
            </a:r>
            <a:r>
              <a:rPr lang="en-US" sz="1800" b="1" dirty="0">
                <a:effectLst/>
                <a:ea typeface="Calibri" panose="020F0502020204030204" pitchFamily="34" charset="0"/>
                <a:cs typeface="Times New Roman" panose="02020603050405020304" pitchFamily="18" charset="0"/>
              </a:rPr>
              <a:t>private virtual methods</a:t>
            </a:r>
            <a:r>
              <a:rPr lang="en-US" sz="1800" dirty="0">
                <a:effectLst/>
                <a:ea typeface="Calibri" panose="020F0502020204030204" pitchFamily="34" charset="0"/>
                <a:cs typeface="Times New Roman" panose="02020603050405020304" pitchFamily="18" charset="0"/>
              </a:rPr>
              <a:t> because there's no point (since there'd be no way to </a:t>
            </a:r>
            <a:r>
              <a:rPr lang="en-US" sz="1800" b="1" dirty="0">
                <a:effectLst/>
                <a:ea typeface="Calibri" panose="020F0502020204030204" pitchFamily="34" charset="0"/>
                <a:cs typeface="Times New Roman" panose="02020603050405020304" pitchFamily="18" charset="0"/>
              </a:rPr>
              <a:t>override</a:t>
            </a:r>
            <a:r>
              <a:rPr lang="en-US" sz="1800" dirty="0">
                <a:effectLst/>
                <a:ea typeface="Calibri" panose="020F0502020204030204" pitchFamily="34" charset="0"/>
                <a:cs typeface="Times New Roman" panose="02020603050405020304" pitchFamily="18" charset="0"/>
              </a:rPr>
              <a:t> them). But </a:t>
            </a:r>
            <a:r>
              <a:rPr lang="en-US" sz="1800" b="1" dirty="0">
                <a:effectLst/>
                <a:ea typeface="Calibri" panose="020F0502020204030204" pitchFamily="34" charset="0"/>
                <a:cs typeface="Times New Roman" panose="02020603050405020304" pitchFamily="18" charset="0"/>
              </a:rPr>
              <a:t>you can override</a:t>
            </a:r>
            <a:r>
              <a:rPr lang="en-US" sz="1800" dirty="0">
                <a:effectLst/>
                <a:ea typeface="Calibri" panose="020F0502020204030204" pitchFamily="34" charset="0"/>
                <a:cs typeface="Times New Roman" panose="02020603050405020304" pitchFamily="18" charset="0"/>
              </a:rPr>
              <a:t> protected </a:t>
            </a:r>
            <a:r>
              <a:rPr lang="en-US" sz="1800" b="1" dirty="0">
                <a:effectLst/>
                <a:ea typeface="Calibri" panose="020F0502020204030204" pitchFamily="34" charset="0"/>
                <a:cs typeface="Times New Roman" panose="02020603050405020304" pitchFamily="18" charset="0"/>
              </a:rPr>
              <a:t>virtual methods</a:t>
            </a:r>
            <a:r>
              <a:rPr lang="en-US" sz="1800" dirty="0">
                <a:effectLst/>
                <a:ea typeface="Calibri" panose="020F0502020204030204" pitchFamily="34" charset="0"/>
                <a:cs typeface="Times New Roman" panose="02020603050405020304" pitchFamily="18" charset="0"/>
              </a:rPr>
              <a:t>. </a:t>
            </a:r>
            <a:r>
              <a:rPr lang="en-US" sz="1800" b="1" dirty="0">
                <a:effectLst/>
                <a:ea typeface="Calibri" panose="020F0502020204030204" pitchFamily="34" charset="0"/>
                <a:cs typeface="Times New Roman" panose="02020603050405020304" pitchFamily="18" charset="0"/>
              </a:rPr>
              <a:t>You</a:t>
            </a:r>
            <a:r>
              <a:rPr lang="en-US" sz="1800" dirty="0">
                <a:effectLst/>
                <a:ea typeface="Calibri" panose="020F0502020204030204" pitchFamily="34" charset="0"/>
                <a:cs typeface="Times New Roman" panose="02020603050405020304" pitchFamily="18" charset="0"/>
              </a:rPr>
              <a:t> won't fund your </a:t>
            </a:r>
            <a:r>
              <a:rPr lang="en-US" sz="1800" b="1" dirty="0">
                <a:effectLst/>
                <a:ea typeface="Calibri" panose="020F0502020204030204" pitchFamily="34" charset="0"/>
                <a:cs typeface="Times New Roman" panose="02020603050405020304" pitchFamily="18" charset="0"/>
              </a:rPr>
              <a:t>private method</a:t>
            </a:r>
            <a:r>
              <a:rPr lang="en-US" sz="1800" dirty="0">
                <a:effectLst/>
                <a:ea typeface="Calibri" panose="020F0502020204030204" pitchFamily="34" charset="0"/>
                <a:cs typeface="Times New Roman" panose="02020603050405020304" pitchFamily="18" charset="0"/>
              </a:rPr>
              <a:t> in your derivative class. So, the </a:t>
            </a:r>
            <a:r>
              <a:rPr lang="en-US" sz="1800" b="1" dirty="0">
                <a:effectLst/>
                <a:ea typeface="Calibri" panose="020F0502020204030204" pitchFamily="34" charset="0"/>
                <a:cs typeface="Times New Roman" panose="02020603050405020304" pitchFamily="18" charset="0"/>
              </a:rPr>
              <a:t>virtual</a:t>
            </a:r>
            <a:r>
              <a:rPr lang="en-US" sz="1800" dirty="0">
                <a:effectLst/>
                <a:ea typeface="Calibri" panose="020F0502020204030204" pitchFamily="34" charset="0"/>
                <a:cs typeface="Times New Roman" panose="02020603050405020304" pitchFamily="18" charset="0"/>
              </a:rPr>
              <a:t> keyword has no sense in this case.</a:t>
            </a:r>
          </a:p>
          <a:p>
            <a:pPr>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Moreover, you </a:t>
            </a:r>
            <a:r>
              <a:rPr lang="en-US" sz="1800" b="1" dirty="0">
                <a:effectLst/>
                <a:ea typeface="Calibri" panose="020F0502020204030204" pitchFamily="34" charset="0"/>
                <a:cs typeface="Times New Roman" panose="02020603050405020304" pitchFamily="18" charset="0"/>
              </a:rPr>
              <a:t>cannot</a:t>
            </a:r>
            <a:r>
              <a:rPr lang="en-US" sz="1800" dirty="0">
                <a:effectLst/>
                <a:ea typeface="Calibri" panose="020F0502020204030204" pitchFamily="34" charset="0"/>
                <a:cs typeface="Times New Roman" panose="02020603050405020304" pitchFamily="18" charset="0"/>
              </a:rPr>
              <a:t> access </a:t>
            </a:r>
            <a:r>
              <a:rPr lang="en-US" sz="1800" b="1" dirty="0">
                <a:effectLst/>
                <a:ea typeface="Calibri" panose="020F0502020204030204" pitchFamily="34" charset="0"/>
                <a:cs typeface="Times New Roman" panose="02020603050405020304" pitchFamily="18" charset="0"/>
              </a:rPr>
              <a:t>private methods</a:t>
            </a:r>
            <a:r>
              <a:rPr lang="en-US" sz="1800" dirty="0">
                <a:effectLst/>
                <a:ea typeface="Calibri" panose="020F0502020204030204" pitchFamily="34" charset="0"/>
                <a:cs typeface="Times New Roman" panose="02020603050405020304" pitchFamily="18" charset="0"/>
              </a:rPr>
              <a:t> in inherited classes. - They have to be protected in the base class to allow any sort of access.</a:t>
            </a:r>
          </a:p>
          <a:p>
            <a:pPr marL="0" indent="0">
              <a:buNone/>
            </a:pPr>
            <a:endParaRPr lang="en-US" dirty="0"/>
          </a:p>
        </p:txBody>
      </p:sp>
    </p:spTree>
    <p:extLst>
      <p:ext uri="{BB962C8B-B14F-4D97-AF65-F5344CB8AC3E}">
        <p14:creationId xmlns:p14="http://schemas.microsoft.com/office/powerpoint/2010/main" val="6216607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6C27-BFC3-4FC7-9FD9-01E628433C04}"/>
              </a:ext>
            </a:extLst>
          </p:cNvPr>
          <p:cNvSpPr>
            <a:spLocks noGrp="1"/>
          </p:cNvSpPr>
          <p:nvPr>
            <p:ph type="title"/>
          </p:nvPr>
        </p:nvSpPr>
        <p:spPr/>
        <p:txBody>
          <a:bodyPr/>
          <a:lstStyle/>
          <a:p>
            <a:pPr algn="l"/>
            <a:r>
              <a:rPr lang="en-US" sz="3600" dirty="0">
                <a:latin typeface="+mn-lt"/>
              </a:rPr>
              <a:t>Why OOP?</a:t>
            </a:r>
            <a:endParaRPr lang="en-US" dirty="0">
              <a:latin typeface="+mn-lt"/>
            </a:endParaRPr>
          </a:p>
        </p:txBody>
      </p:sp>
      <p:sp>
        <p:nvSpPr>
          <p:cNvPr id="3" name="Content Placeholder 2">
            <a:extLst>
              <a:ext uri="{FF2B5EF4-FFF2-40B4-BE49-F238E27FC236}">
                <a16:creationId xmlns:a16="http://schemas.microsoft.com/office/drawing/2014/main" id="{13CE441D-B3C3-4AA0-AC24-FE94026BD510}"/>
              </a:ext>
            </a:extLst>
          </p:cNvPr>
          <p:cNvSpPr>
            <a:spLocks noGrp="1"/>
          </p:cNvSpPr>
          <p:nvPr>
            <p:ph idx="1"/>
          </p:nvPr>
        </p:nvSpPr>
        <p:spPr>
          <a:xfrm>
            <a:off x="913794" y="2096064"/>
            <a:ext cx="10353762" cy="3695136"/>
          </a:xfrm>
        </p:spPr>
        <p:txBody>
          <a:bodyPr/>
          <a:lstStyle/>
          <a:p>
            <a:r>
              <a:rPr lang="en-US" dirty="0"/>
              <a:t>To Make software projects more manageable and predictable</a:t>
            </a:r>
          </a:p>
          <a:p>
            <a:r>
              <a:rPr lang="en-US" dirty="0"/>
              <a:t>Easier to model real things.</a:t>
            </a:r>
          </a:p>
          <a:p>
            <a:r>
              <a:rPr lang="en-US" dirty="0"/>
              <a:t>Faster and easier to execute.</a:t>
            </a:r>
          </a:p>
          <a:p>
            <a:r>
              <a:rPr lang="en-US" dirty="0"/>
              <a:t>Provides clear structure for the programs.</a:t>
            </a:r>
          </a:p>
          <a:p>
            <a:r>
              <a:rPr lang="en-US" dirty="0"/>
              <a:t>To create full reusable application with less </a:t>
            </a:r>
          </a:p>
          <a:p>
            <a:pPr marL="0" indent="0">
              <a:buNone/>
            </a:pPr>
            <a:r>
              <a:rPr lang="en-US" dirty="0"/>
              <a:t>   code and shorter development time.</a:t>
            </a:r>
          </a:p>
        </p:txBody>
      </p:sp>
      <p:pic>
        <p:nvPicPr>
          <p:cNvPr id="11" name="Picture 10">
            <a:extLst>
              <a:ext uri="{FF2B5EF4-FFF2-40B4-BE49-F238E27FC236}">
                <a16:creationId xmlns:a16="http://schemas.microsoft.com/office/drawing/2014/main" id="{280C87D2-7AE8-43F4-86B2-7B4DF2AE0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652" y="2683134"/>
            <a:ext cx="3510525" cy="198456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275902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5224-75B1-49BD-A07D-0C13135CC537}"/>
              </a:ext>
            </a:extLst>
          </p:cNvPr>
          <p:cNvSpPr>
            <a:spLocks noGrp="1"/>
          </p:cNvSpPr>
          <p:nvPr>
            <p:ph type="title"/>
          </p:nvPr>
        </p:nvSpPr>
        <p:spPr/>
        <p:txBody>
          <a:bodyPr/>
          <a:lstStyle/>
          <a:p>
            <a:pPr algn="l"/>
            <a:r>
              <a:rPr lang="en-US" dirty="0">
                <a:latin typeface="+mn-lt"/>
              </a:rPr>
              <a:t>What is shadowing or hiding?</a:t>
            </a:r>
          </a:p>
        </p:txBody>
      </p:sp>
      <p:sp>
        <p:nvSpPr>
          <p:cNvPr id="3" name="Content Placeholder 2">
            <a:extLst>
              <a:ext uri="{FF2B5EF4-FFF2-40B4-BE49-F238E27FC236}">
                <a16:creationId xmlns:a16="http://schemas.microsoft.com/office/drawing/2014/main" id="{C03E5CE7-DD45-4D12-B5DC-D32D1F8A85E5}"/>
              </a:ext>
            </a:extLst>
          </p:cNvPr>
          <p:cNvSpPr>
            <a:spLocks noGrp="1"/>
          </p:cNvSpPr>
          <p:nvPr>
            <p:ph idx="1"/>
          </p:nvPr>
        </p:nvSpPr>
        <p:spPr/>
        <p:txBody>
          <a:bodyPr/>
          <a:lstStyle/>
          <a:p>
            <a:r>
              <a:rPr lang="en-US" sz="1800" dirty="0">
                <a:effectLst/>
                <a:ea typeface="Calibri" panose="020F0502020204030204" pitchFamily="34" charset="0"/>
                <a:cs typeface="Times New Roman" panose="02020603050405020304" pitchFamily="18" charset="0"/>
              </a:rPr>
              <a:t>A method or function of the base class is </a:t>
            </a:r>
            <a:r>
              <a:rPr lang="en-US" sz="1800" dirty="0">
                <a:solidFill>
                  <a:srgbClr val="FFFF00"/>
                </a:solidFill>
                <a:effectLst/>
                <a:ea typeface="Calibri" panose="020F0502020204030204" pitchFamily="34" charset="0"/>
                <a:cs typeface="Times New Roman" panose="02020603050405020304" pitchFamily="18" charset="0"/>
              </a:rPr>
              <a:t>available</a:t>
            </a:r>
            <a:r>
              <a:rPr lang="en-US" sz="1800" dirty="0">
                <a:effectLst/>
                <a:ea typeface="Calibri" panose="020F0502020204030204" pitchFamily="34" charset="0"/>
                <a:cs typeface="Times New Roman" panose="02020603050405020304" pitchFamily="18" charset="0"/>
              </a:rPr>
              <a:t> to the </a:t>
            </a:r>
          </a:p>
          <a:p>
            <a:pPr marL="0" indent="0">
              <a:buNone/>
            </a:pPr>
            <a:r>
              <a:rPr lang="en-US" sz="1800" dirty="0">
                <a:effectLst/>
                <a:ea typeface="Calibri" panose="020F0502020204030204" pitchFamily="34" charset="0"/>
                <a:cs typeface="Times New Roman" panose="02020603050405020304" pitchFamily="18" charset="0"/>
              </a:rPr>
              <a:t>   child (derived) class without the use of the "overriding" </a:t>
            </a:r>
          </a:p>
          <a:p>
            <a:pPr marL="0" indent="0">
              <a:buNone/>
            </a:pPr>
            <a:r>
              <a:rPr lang="en-US" sz="1800" dirty="0">
                <a:effectLst/>
                <a:ea typeface="Calibri" panose="020F0502020204030204" pitchFamily="34" charset="0"/>
                <a:cs typeface="Times New Roman" panose="02020603050405020304" pitchFamily="18" charset="0"/>
              </a:rPr>
              <a:t>   keyword. The </a:t>
            </a:r>
            <a:r>
              <a:rPr lang="en-US" sz="1800" dirty="0">
                <a:solidFill>
                  <a:srgbClr val="FFFF00"/>
                </a:solidFill>
                <a:effectLst/>
                <a:ea typeface="Calibri" panose="020F0502020204030204" pitchFamily="34" charset="0"/>
                <a:cs typeface="Times New Roman" panose="02020603050405020304" pitchFamily="18" charset="0"/>
              </a:rPr>
              <a:t>compiler hides the function or method of </a:t>
            </a:r>
          </a:p>
          <a:p>
            <a:pPr marL="0" indent="0">
              <a:buNone/>
            </a:pPr>
            <a:r>
              <a:rPr lang="en-US" sz="1800" dirty="0">
                <a:solidFill>
                  <a:srgbClr val="FFFF00"/>
                </a:solidFill>
                <a:effectLst/>
                <a:ea typeface="Calibri" panose="020F0502020204030204" pitchFamily="34" charset="0"/>
                <a:cs typeface="Times New Roman" panose="02020603050405020304" pitchFamily="18" charset="0"/>
              </a:rPr>
              <a:t>   the base class</a:t>
            </a:r>
            <a:r>
              <a:rPr lang="en-US" sz="1800" dirty="0">
                <a:effectLst/>
                <a:ea typeface="Calibri" panose="020F0502020204030204" pitchFamily="34" charset="0"/>
                <a:cs typeface="Times New Roman" panose="02020603050405020304" pitchFamily="18" charset="0"/>
              </a:rPr>
              <a:t>. This concept is known as </a:t>
            </a:r>
            <a:r>
              <a:rPr lang="en-US" sz="1800" b="1" dirty="0">
                <a:effectLst/>
                <a:ea typeface="Calibri" panose="020F0502020204030204" pitchFamily="34" charset="0"/>
                <a:cs typeface="Times New Roman" panose="02020603050405020304" pitchFamily="18" charset="0"/>
              </a:rPr>
              <a:t>shadowing</a:t>
            </a:r>
            <a:r>
              <a:rPr lang="en-US" sz="1800" dirty="0">
                <a:effectLst/>
                <a:ea typeface="Calibri" panose="020F0502020204030204" pitchFamily="34" charset="0"/>
                <a:cs typeface="Times New Roman" panose="02020603050405020304" pitchFamily="18" charset="0"/>
              </a:rPr>
              <a:t> </a:t>
            </a:r>
          </a:p>
          <a:p>
            <a:pPr marL="0" indent="0">
              <a:buNone/>
            </a:pPr>
            <a:r>
              <a:rPr lang="en-US" sz="1800" dirty="0">
                <a:effectLst/>
                <a:ea typeface="Calibri" panose="020F0502020204030204" pitchFamily="34" charset="0"/>
                <a:cs typeface="Times New Roman" panose="02020603050405020304" pitchFamily="18" charset="0"/>
              </a:rPr>
              <a:t>   or method </a:t>
            </a:r>
            <a:r>
              <a:rPr lang="en-US" sz="1800" b="1" dirty="0">
                <a:effectLst/>
                <a:ea typeface="Calibri" panose="020F0502020204030204" pitchFamily="34" charset="0"/>
                <a:cs typeface="Times New Roman" panose="02020603050405020304" pitchFamily="18" charset="0"/>
              </a:rPr>
              <a:t>hiding</a:t>
            </a:r>
            <a:r>
              <a:rPr lang="en-US" sz="1800" dirty="0">
                <a:effectLst/>
                <a:ea typeface="Calibri" panose="020F0502020204030204" pitchFamily="34" charset="0"/>
                <a:cs typeface="Times New Roman" panose="02020603050405020304" pitchFamily="18" charset="0"/>
              </a:rPr>
              <a:t>.</a:t>
            </a:r>
          </a:p>
        </p:txBody>
      </p:sp>
      <p:pic>
        <p:nvPicPr>
          <p:cNvPr id="5" name="Picture 4">
            <a:extLst>
              <a:ext uri="{FF2B5EF4-FFF2-40B4-BE49-F238E27FC236}">
                <a16:creationId xmlns:a16="http://schemas.microsoft.com/office/drawing/2014/main" id="{A3053146-97CD-4505-97C8-6673CEAC9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8443" y="2096064"/>
            <a:ext cx="3785622" cy="3695136"/>
          </a:xfrm>
          <a:prstGeom prst="rect">
            <a:avLst/>
          </a:prstGeom>
        </p:spPr>
      </p:pic>
    </p:spTree>
    <p:extLst>
      <p:ext uri="{BB962C8B-B14F-4D97-AF65-F5344CB8AC3E}">
        <p14:creationId xmlns:p14="http://schemas.microsoft.com/office/powerpoint/2010/main" val="2945064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9C47-40B2-43B4-B34F-2CFD75ED1108}"/>
              </a:ext>
            </a:extLst>
          </p:cNvPr>
          <p:cNvSpPr>
            <a:spLocks noGrp="1"/>
          </p:cNvSpPr>
          <p:nvPr>
            <p:ph type="title"/>
          </p:nvPr>
        </p:nvSpPr>
        <p:spPr/>
        <p:txBody>
          <a:bodyPr>
            <a:normAutofit/>
          </a:bodyPr>
          <a:lstStyle/>
          <a:p>
            <a:pPr algn="l"/>
            <a:r>
              <a:rPr lang="en-US" sz="3200" dirty="0">
                <a:latin typeface="+mn-lt"/>
              </a:rPr>
              <a:t>Difference between namespace &amp; Assembly.</a:t>
            </a:r>
          </a:p>
        </p:txBody>
      </p:sp>
      <p:sp>
        <p:nvSpPr>
          <p:cNvPr id="3" name="Content Placeholder 2">
            <a:extLst>
              <a:ext uri="{FF2B5EF4-FFF2-40B4-BE49-F238E27FC236}">
                <a16:creationId xmlns:a16="http://schemas.microsoft.com/office/drawing/2014/main" id="{55034573-E670-4234-8B4C-5A0E3BC5390C}"/>
              </a:ext>
            </a:extLst>
          </p:cNvPr>
          <p:cNvSpPr>
            <a:spLocks noGrp="1"/>
          </p:cNvSpPr>
          <p:nvPr>
            <p:ph idx="1"/>
          </p:nvPr>
        </p:nvSpPr>
        <p:spPr/>
        <p:txBody>
          <a:bodyPr>
            <a:normAutofit fontScale="85000" lnSpcReduction="20000"/>
          </a:bodyPr>
          <a:lstStyle/>
          <a:p>
            <a:pPr>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A .NET </a:t>
            </a:r>
            <a:r>
              <a:rPr lang="en-US" sz="1800" b="1" dirty="0">
                <a:effectLst/>
                <a:ea typeface="Calibri" panose="020F0502020204030204" pitchFamily="34" charset="0"/>
                <a:cs typeface="Times New Roman" panose="02020603050405020304" pitchFamily="18" charset="0"/>
              </a:rPr>
              <a:t>Namespace</a:t>
            </a:r>
            <a:r>
              <a:rPr lang="en-US" sz="1800" dirty="0">
                <a:effectLst/>
                <a:ea typeface="Calibri" panose="020F0502020204030204" pitchFamily="34" charset="0"/>
                <a:cs typeface="Times New Roman" panose="02020603050405020304" pitchFamily="18" charset="0"/>
              </a:rPr>
              <a:t> provides the fundamental unit of </a:t>
            </a:r>
            <a:r>
              <a:rPr lang="en-US" sz="1800" dirty="0">
                <a:solidFill>
                  <a:srgbClr val="FFFF00"/>
                </a:solidFill>
                <a:effectLst/>
                <a:ea typeface="Calibri" panose="020F0502020204030204" pitchFamily="34" charset="0"/>
                <a:cs typeface="Times New Roman" panose="02020603050405020304" pitchFamily="18" charset="0"/>
              </a:rPr>
              <a:t>logical</a:t>
            </a:r>
            <a:r>
              <a:rPr lang="en-US" sz="1800" dirty="0">
                <a:effectLst/>
                <a:ea typeface="Calibri" panose="020F0502020204030204" pitchFamily="34" charset="0"/>
                <a:cs typeface="Times New Roman" panose="02020603050405020304" pitchFamily="18" charset="0"/>
              </a:rPr>
              <a:t> code grouping while an </a:t>
            </a:r>
            <a:r>
              <a:rPr lang="en-US" sz="1800" b="1" dirty="0">
                <a:effectLst/>
                <a:ea typeface="Calibri" panose="020F0502020204030204" pitchFamily="34" charset="0"/>
                <a:cs typeface="Times New Roman" panose="02020603050405020304" pitchFamily="18" charset="0"/>
              </a:rPr>
              <a:t>assembly</a:t>
            </a:r>
            <a:r>
              <a:rPr lang="en-US" sz="1800" dirty="0">
                <a:effectLst/>
                <a:ea typeface="Calibri" panose="020F0502020204030204" pitchFamily="34" charset="0"/>
                <a:cs typeface="Times New Roman" panose="02020603050405020304" pitchFamily="18" charset="0"/>
              </a:rPr>
              <a:t> provides a fundamental unit of </a:t>
            </a:r>
            <a:r>
              <a:rPr lang="en-US" sz="1800" dirty="0">
                <a:solidFill>
                  <a:srgbClr val="FFFF00"/>
                </a:solidFill>
                <a:effectLst/>
                <a:ea typeface="Calibri" panose="020F0502020204030204" pitchFamily="34" charset="0"/>
                <a:cs typeface="Times New Roman" panose="02020603050405020304" pitchFamily="18" charset="0"/>
              </a:rPr>
              <a:t>physical </a:t>
            </a:r>
            <a:r>
              <a:rPr lang="en-US" sz="1800" dirty="0">
                <a:effectLst/>
                <a:ea typeface="Calibri" panose="020F0502020204030204" pitchFamily="34" charset="0"/>
                <a:cs typeface="Times New Roman" panose="02020603050405020304" pitchFamily="18" charset="0"/>
              </a:rPr>
              <a:t>code grouping. </a:t>
            </a:r>
          </a:p>
          <a:p>
            <a:pPr>
              <a:lnSpc>
                <a:spcPct val="107000"/>
              </a:lnSpc>
              <a:spcBef>
                <a:spcPts val="0"/>
              </a:spcBef>
              <a:spcAft>
                <a:spcPts val="800"/>
              </a:spcAft>
            </a:pPr>
            <a:r>
              <a:rPr lang="en-US" sz="1800" b="1" dirty="0">
                <a:effectLst/>
                <a:ea typeface="Calibri" panose="020F0502020204030204" pitchFamily="34" charset="0"/>
                <a:cs typeface="Times New Roman" panose="02020603050405020304" pitchFamily="18" charset="0"/>
              </a:rPr>
              <a:t>Namespaces</a:t>
            </a:r>
            <a:r>
              <a:rPr lang="en-US" sz="1800" dirty="0">
                <a:effectLst/>
                <a:ea typeface="Calibri" panose="020F0502020204030204" pitchFamily="34" charset="0"/>
                <a:cs typeface="Times New Roman" panose="02020603050405020304" pitchFamily="18" charset="0"/>
              </a:rPr>
              <a:t> is a logical group of related classes that can be used by any other language targeting the Microsoft. Net framework.</a:t>
            </a:r>
          </a:p>
          <a:p>
            <a:pPr marL="0" marR="0">
              <a:lnSpc>
                <a:spcPct val="107000"/>
              </a:lnSpc>
              <a:spcBef>
                <a:spcPts val="0"/>
              </a:spcBef>
              <a:spcAft>
                <a:spcPts val="800"/>
              </a:spcAft>
            </a:pPr>
            <a:r>
              <a:rPr lang="en-US" sz="1800" b="1" dirty="0">
                <a:solidFill>
                  <a:srgbClr val="FF0000"/>
                </a:solidFill>
                <a:effectLst/>
                <a:ea typeface="Calibri" panose="020F0502020204030204" pitchFamily="34" charset="0"/>
                <a:cs typeface="Times New Roman" panose="02020603050405020304" pitchFamily="18" charset="0"/>
              </a:rPr>
              <a:t>Namespace:</a:t>
            </a:r>
            <a:br>
              <a:rPr lang="en-US" sz="1800" dirty="0">
                <a:effectLst/>
                <a:ea typeface="Calibri" panose="020F0502020204030204" pitchFamily="34" charset="0"/>
                <a:cs typeface="Times New Roman" panose="02020603050405020304" pitchFamily="18" charset="0"/>
              </a:rPr>
            </a:br>
            <a:r>
              <a:rPr lang="en-US" sz="1800" dirty="0">
                <a:effectLst/>
                <a:ea typeface="Calibri" panose="020F0502020204030204" pitchFamily="34" charset="0"/>
                <a:cs typeface="Times New Roman" panose="02020603050405020304" pitchFamily="18" charset="0"/>
              </a:rPr>
              <a:t>	1) it is a Collection of names wherein each name is Unique.</a:t>
            </a:r>
            <a:br>
              <a:rPr lang="en-US" sz="1800" dirty="0">
                <a:effectLst/>
                <a:ea typeface="Calibri" panose="020F0502020204030204" pitchFamily="34" charset="0"/>
                <a:cs typeface="Times New Roman" panose="02020603050405020304" pitchFamily="18" charset="0"/>
              </a:rPr>
            </a:br>
            <a:r>
              <a:rPr lang="en-US" sz="1800" dirty="0">
                <a:effectLst/>
                <a:ea typeface="Calibri" panose="020F0502020204030204" pitchFamily="34" charset="0"/>
                <a:cs typeface="Times New Roman" panose="02020603050405020304" pitchFamily="18" charset="0"/>
              </a:rPr>
              <a:t>	2) They form the logical boundary for a Group of classes.</a:t>
            </a:r>
            <a:br>
              <a:rPr lang="en-US" sz="1800" dirty="0">
                <a:effectLst/>
                <a:ea typeface="Calibri" panose="020F0502020204030204" pitchFamily="34" charset="0"/>
                <a:cs typeface="Times New Roman" panose="02020603050405020304" pitchFamily="18" charset="0"/>
              </a:rPr>
            </a:br>
            <a:r>
              <a:rPr lang="en-US" sz="1800" dirty="0">
                <a:effectLst/>
                <a:ea typeface="Calibri" panose="020F0502020204030204" pitchFamily="34" charset="0"/>
                <a:cs typeface="Times New Roman" panose="02020603050405020304" pitchFamily="18" charset="0"/>
              </a:rPr>
              <a:t>	3) Namespace must be specified in Project-Properties.</a:t>
            </a:r>
          </a:p>
          <a:p>
            <a:pPr marL="0" marR="0">
              <a:lnSpc>
                <a:spcPct val="150000"/>
              </a:lnSpc>
              <a:spcBef>
                <a:spcPts val="0"/>
              </a:spcBef>
              <a:spcAft>
                <a:spcPts val="800"/>
              </a:spcAft>
            </a:pPr>
            <a:r>
              <a:rPr lang="en-US" sz="1800" b="1" dirty="0">
                <a:solidFill>
                  <a:srgbClr val="FF0000"/>
                </a:solidFill>
                <a:effectLst/>
                <a:ea typeface="Calibri" panose="020F0502020204030204" pitchFamily="34" charset="0"/>
                <a:cs typeface="Times New Roman" panose="02020603050405020304" pitchFamily="18" charset="0"/>
              </a:rPr>
              <a:t>Assembly</a:t>
            </a:r>
            <a:r>
              <a:rPr lang="en-US" sz="1800" b="1" dirty="0">
                <a:effectLst/>
                <a:ea typeface="Calibri" panose="020F0502020204030204" pitchFamily="34" charset="0"/>
                <a:cs typeface="Times New Roman" panose="02020603050405020304" pitchFamily="18" charset="0"/>
              </a:rPr>
              <a:t>:</a:t>
            </a:r>
            <a:br>
              <a:rPr lang="en-US" sz="1800" dirty="0">
                <a:effectLst/>
                <a:ea typeface="Calibri" panose="020F0502020204030204" pitchFamily="34" charset="0"/>
                <a:cs typeface="Times New Roman" panose="02020603050405020304" pitchFamily="18" charset="0"/>
              </a:rPr>
            </a:br>
            <a:r>
              <a:rPr lang="en-US" sz="1800" dirty="0">
                <a:effectLst/>
                <a:ea typeface="Calibri" panose="020F0502020204030204" pitchFamily="34" charset="0"/>
                <a:cs typeface="Times New Roman" panose="02020603050405020304" pitchFamily="18" charset="0"/>
              </a:rPr>
              <a:t>	1) It is an Output Unit.</a:t>
            </a:r>
            <a:br>
              <a:rPr lang="en-US" sz="1800" dirty="0">
                <a:effectLst/>
                <a:ea typeface="Calibri" panose="020F0502020204030204" pitchFamily="34" charset="0"/>
                <a:cs typeface="Times New Roman" panose="02020603050405020304" pitchFamily="18" charset="0"/>
              </a:rPr>
            </a:br>
            <a:r>
              <a:rPr lang="en-US" sz="1800" dirty="0">
                <a:effectLst/>
                <a:ea typeface="Calibri" panose="020F0502020204030204" pitchFamily="34" charset="0"/>
                <a:cs typeface="Times New Roman" panose="02020603050405020304" pitchFamily="18" charset="0"/>
              </a:rPr>
              <a:t>	2) It is a unit of Deployment &amp; a unit of versioning.</a:t>
            </a:r>
            <a:br>
              <a:rPr lang="en-US" sz="1800" dirty="0">
                <a:effectLst/>
                <a:ea typeface="Calibri" panose="020F0502020204030204" pitchFamily="34" charset="0"/>
                <a:cs typeface="Times New Roman" panose="02020603050405020304" pitchFamily="18" charset="0"/>
              </a:rPr>
            </a:br>
            <a:r>
              <a:rPr lang="en-US" sz="1800" dirty="0">
                <a:effectLst/>
                <a:ea typeface="Calibri" panose="020F0502020204030204" pitchFamily="34" charset="0"/>
                <a:cs typeface="Times New Roman" panose="02020603050405020304" pitchFamily="18" charset="0"/>
              </a:rPr>
              <a:t>	3) Assemblies contain MSIL code.</a:t>
            </a:r>
            <a:br>
              <a:rPr lang="en-US" sz="1800" dirty="0">
                <a:effectLst/>
                <a:ea typeface="Calibri" panose="020F0502020204030204" pitchFamily="34" charset="0"/>
                <a:cs typeface="Times New Roman" panose="02020603050405020304" pitchFamily="18" charset="0"/>
              </a:rPr>
            </a:br>
            <a:r>
              <a:rPr lang="en-US" sz="1800" dirty="0">
                <a:effectLst/>
                <a:ea typeface="Calibri" panose="020F0502020204030204" pitchFamily="34" charset="0"/>
                <a:cs typeface="Times New Roman" panose="02020603050405020304" pitchFamily="18" charset="0"/>
              </a:rPr>
              <a:t>	4) Assemblies are Self-Describing. [e.g. metadata, manifest]</a:t>
            </a:r>
            <a:endParaRPr lang="en-US" dirty="0"/>
          </a:p>
        </p:txBody>
      </p:sp>
    </p:spTree>
    <p:extLst>
      <p:ext uri="{BB962C8B-B14F-4D97-AF65-F5344CB8AC3E}">
        <p14:creationId xmlns:p14="http://schemas.microsoft.com/office/powerpoint/2010/main" val="2306628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A3DA-74EA-42C0-9A2A-A95784DEDD6E}"/>
              </a:ext>
            </a:extLst>
          </p:cNvPr>
          <p:cNvSpPr>
            <a:spLocks noGrp="1"/>
          </p:cNvSpPr>
          <p:nvPr>
            <p:ph type="title"/>
          </p:nvPr>
        </p:nvSpPr>
        <p:spPr/>
        <p:txBody>
          <a:bodyPr>
            <a:normAutofit/>
          </a:bodyPr>
          <a:lstStyle/>
          <a:p>
            <a:pPr algn="l"/>
            <a:r>
              <a:rPr lang="en-US" sz="3200" dirty="0">
                <a:latin typeface="+mn-lt"/>
              </a:rPr>
              <a:t>What are generics?</a:t>
            </a:r>
          </a:p>
        </p:txBody>
      </p:sp>
      <p:sp>
        <p:nvSpPr>
          <p:cNvPr id="3" name="Content Placeholder 2">
            <a:extLst>
              <a:ext uri="{FF2B5EF4-FFF2-40B4-BE49-F238E27FC236}">
                <a16:creationId xmlns:a16="http://schemas.microsoft.com/office/drawing/2014/main" id="{9242CB70-D770-4FDF-A9B0-B86285E72937}"/>
              </a:ext>
            </a:extLst>
          </p:cNvPr>
          <p:cNvSpPr>
            <a:spLocks noGrp="1"/>
          </p:cNvSpPr>
          <p:nvPr>
            <p:ph idx="1"/>
          </p:nvPr>
        </p:nvSpPr>
        <p:spPr/>
        <p:txBody>
          <a:bodyPr/>
          <a:lstStyle/>
          <a:p>
            <a:pPr>
              <a:lnSpc>
                <a:spcPct val="107000"/>
              </a:lnSpc>
              <a:spcBef>
                <a:spcPts val="0"/>
              </a:spcBef>
              <a:spcAft>
                <a:spcPts val="800"/>
              </a:spcAft>
            </a:pPr>
            <a:r>
              <a:rPr lang="en-US" sz="1800" b="1" dirty="0">
                <a:effectLst/>
                <a:ea typeface="Calibri" panose="020F0502020204030204" pitchFamily="34" charset="0"/>
                <a:cs typeface="Times New Roman" panose="02020603050405020304" pitchFamily="18" charset="0"/>
              </a:rPr>
              <a:t>Generics</a:t>
            </a:r>
            <a:r>
              <a:rPr lang="en-US" sz="1800" dirty="0">
                <a:effectLst/>
                <a:ea typeface="Calibri" panose="020F0502020204030204" pitchFamily="34" charset="0"/>
                <a:cs typeface="Times New Roman" panose="02020603050405020304" pitchFamily="18" charset="0"/>
              </a:rPr>
              <a:t> allow you to </a:t>
            </a:r>
            <a:r>
              <a:rPr lang="en-US" sz="1800" dirty="0">
                <a:solidFill>
                  <a:srgbClr val="FFFF00"/>
                </a:solidFill>
                <a:effectLst/>
                <a:ea typeface="Calibri" panose="020F0502020204030204" pitchFamily="34" charset="0"/>
                <a:cs typeface="Times New Roman" panose="02020603050405020304" pitchFamily="18" charset="0"/>
              </a:rPr>
              <a:t>write a class or method that can work with any data type</a:t>
            </a:r>
          </a:p>
          <a:p>
            <a:pPr>
              <a:lnSpc>
                <a:spcPct val="107000"/>
              </a:lnSpc>
              <a:spcBef>
                <a:spcPts val="0"/>
              </a:spcBef>
            </a:pPr>
            <a:r>
              <a:rPr lang="en-US" sz="1800" dirty="0">
                <a:effectLst/>
                <a:ea typeface="Times New Roman" panose="02020603050405020304" pitchFamily="18" charset="0"/>
                <a:cs typeface="Times New Roman" panose="02020603050405020304" pitchFamily="18" charset="0"/>
              </a:rPr>
              <a:t>Generic Classes: The Generic class can be defined by putting the &lt;T&gt; sign after the class name. It isn't mandatory to put the "T" word in the Generic type definition. You can use any word in the </a:t>
            </a:r>
            <a:r>
              <a:rPr lang="en-US" sz="1800" dirty="0">
                <a:solidFill>
                  <a:srgbClr val="FF0000"/>
                </a:solidFill>
                <a:effectLst/>
                <a:ea typeface="Times New Roman" panose="02020603050405020304" pitchFamily="18" charset="0"/>
                <a:cs typeface="Times New Roman" panose="02020603050405020304" pitchFamily="18" charset="0"/>
              </a:rPr>
              <a:t>TestClass&lt;&gt; </a:t>
            </a:r>
            <a:r>
              <a:rPr lang="en-US" sz="1800" dirty="0">
                <a:effectLst/>
                <a:ea typeface="Times New Roman" panose="02020603050405020304" pitchFamily="18" charset="0"/>
                <a:cs typeface="Times New Roman" panose="02020603050405020304" pitchFamily="18" charset="0"/>
              </a:rPr>
              <a:t>class declaration. </a:t>
            </a:r>
            <a:endParaRPr lang="en-US" sz="1800" dirty="0">
              <a:effectLst/>
              <a:ea typeface="Calibri" panose="020F0502020204030204" pitchFamily="34" charset="0"/>
              <a:cs typeface="Times New Roman" panose="02020603050405020304" pitchFamily="18" charset="0"/>
            </a:endParaRPr>
          </a:p>
          <a:p>
            <a:pPr>
              <a:lnSpc>
                <a:spcPct val="107000"/>
              </a:lnSpc>
              <a:spcBef>
                <a:spcPts val="0"/>
              </a:spcBef>
            </a:pPr>
            <a:r>
              <a:rPr lang="en-US" sz="1800" dirty="0">
                <a:effectLst/>
                <a:ea typeface="Times New Roman" panose="02020603050405020304" pitchFamily="18" charset="0"/>
                <a:cs typeface="Times New Roman" panose="02020603050405020304" pitchFamily="18" charset="0"/>
              </a:rPr>
              <a:t>The System.Collection.Generic namespace also defines a number of classes that implement many of these key interfaces. The following table describes the core class types of this namespace.</a:t>
            </a:r>
            <a:endParaRPr lang="en-US" sz="1800" dirty="0">
              <a:effectLst/>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63D168E1-E79D-4075-8B07-89B04C4D8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2697" y="4051004"/>
            <a:ext cx="5953956" cy="1731209"/>
          </a:xfrm>
          <a:prstGeom prst="rect">
            <a:avLst/>
          </a:prstGeom>
        </p:spPr>
      </p:pic>
      <p:pic>
        <p:nvPicPr>
          <p:cNvPr id="9" name="Picture 8">
            <a:extLst>
              <a:ext uri="{FF2B5EF4-FFF2-40B4-BE49-F238E27FC236}">
                <a16:creationId xmlns:a16="http://schemas.microsoft.com/office/drawing/2014/main" id="{6A5E8E32-D3BD-4A41-81A2-BF0F48682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309" y="3171789"/>
            <a:ext cx="2772162" cy="257211"/>
          </a:xfrm>
          <a:prstGeom prst="rect">
            <a:avLst/>
          </a:prstGeom>
        </p:spPr>
      </p:pic>
    </p:spTree>
    <p:extLst>
      <p:ext uri="{BB962C8B-B14F-4D97-AF65-F5344CB8AC3E}">
        <p14:creationId xmlns:p14="http://schemas.microsoft.com/office/powerpoint/2010/main" val="15932398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88F9-0604-433B-A141-41D0CC08FCEB}"/>
              </a:ext>
            </a:extLst>
          </p:cNvPr>
          <p:cNvSpPr>
            <a:spLocks noGrp="1"/>
          </p:cNvSpPr>
          <p:nvPr>
            <p:ph type="title"/>
          </p:nvPr>
        </p:nvSpPr>
        <p:spPr/>
        <p:txBody>
          <a:bodyPr>
            <a:normAutofit/>
          </a:bodyPr>
          <a:lstStyle/>
          <a:p>
            <a:pPr marL="0" marR="0" algn="l">
              <a:lnSpc>
                <a:spcPct val="107000"/>
              </a:lnSpc>
              <a:spcBef>
                <a:spcPts val="0"/>
              </a:spcBef>
              <a:spcAft>
                <a:spcPts val="0"/>
              </a:spcAft>
            </a:pPr>
            <a:r>
              <a:rPr lang="en-US" sz="3200" dirty="0">
                <a:effectLst/>
                <a:latin typeface="+mn-lt"/>
                <a:ea typeface="Times New Roman" panose="02020603050405020304" pitchFamily="18" charset="0"/>
                <a:cs typeface="Open Sans" panose="020B0606030504020204" pitchFamily="34" charset="0"/>
              </a:rPr>
              <a:t>Simple Generic Class Example</a:t>
            </a:r>
            <a:endParaRPr lang="en-US" sz="3200" dirty="0">
              <a:effectLst/>
              <a:latin typeface="+mn-lt"/>
              <a:ea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B549856-8234-4570-80C5-46B49DA7E3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334" y="2021072"/>
            <a:ext cx="3258486" cy="3695700"/>
          </a:xfrm>
        </p:spPr>
      </p:pic>
      <p:pic>
        <p:nvPicPr>
          <p:cNvPr id="7" name="Picture 6">
            <a:extLst>
              <a:ext uri="{FF2B5EF4-FFF2-40B4-BE49-F238E27FC236}">
                <a16:creationId xmlns:a16="http://schemas.microsoft.com/office/drawing/2014/main" id="{451B865F-57C5-4E9F-AA60-393727A5A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059" y="2021072"/>
            <a:ext cx="3218123" cy="3695700"/>
          </a:xfrm>
          <a:prstGeom prst="rect">
            <a:avLst/>
          </a:prstGeom>
        </p:spPr>
      </p:pic>
      <p:pic>
        <p:nvPicPr>
          <p:cNvPr id="9" name="Picture 8">
            <a:extLst>
              <a:ext uri="{FF2B5EF4-FFF2-40B4-BE49-F238E27FC236}">
                <a16:creationId xmlns:a16="http://schemas.microsoft.com/office/drawing/2014/main" id="{3C41A4DD-25ED-4062-94E1-68DC7F0631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9072" y="2679404"/>
            <a:ext cx="3124594" cy="2052083"/>
          </a:xfrm>
          <a:prstGeom prst="rect">
            <a:avLst/>
          </a:prstGeom>
        </p:spPr>
      </p:pic>
    </p:spTree>
    <p:extLst>
      <p:ext uri="{BB962C8B-B14F-4D97-AF65-F5344CB8AC3E}">
        <p14:creationId xmlns:p14="http://schemas.microsoft.com/office/powerpoint/2010/main" val="1630854543"/>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6376-E96E-4FE9-9F54-C239E93205CB}"/>
              </a:ext>
            </a:extLst>
          </p:cNvPr>
          <p:cNvSpPr>
            <a:spLocks noGrp="1"/>
          </p:cNvSpPr>
          <p:nvPr>
            <p:ph type="title"/>
          </p:nvPr>
        </p:nvSpPr>
        <p:spPr/>
        <p:txBody>
          <a:bodyPr>
            <a:normAutofit/>
          </a:bodyPr>
          <a:lstStyle/>
          <a:p>
            <a:pPr algn="l"/>
            <a:r>
              <a:rPr lang="en-US" sz="3200" b="1" dirty="0">
                <a:effectLst/>
                <a:latin typeface="+mn-lt"/>
                <a:ea typeface="Calibri" panose="020F0502020204030204" pitchFamily="34" charset="0"/>
                <a:cs typeface="Times New Roman" panose="02020603050405020304" pitchFamily="18" charset="0"/>
              </a:rPr>
              <a:t>What is a delegate and event?</a:t>
            </a:r>
            <a:endParaRPr lang="en-US" sz="3200" dirty="0">
              <a:latin typeface="+mn-lt"/>
            </a:endParaRPr>
          </a:p>
        </p:txBody>
      </p:sp>
      <p:sp>
        <p:nvSpPr>
          <p:cNvPr id="3" name="Content Placeholder 2">
            <a:extLst>
              <a:ext uri="{FF2B5EF4-FFF2-40B4-BE49-F238E27FC236}">
                <a16:creationId xmlns:a16="http://schemas.microsoft.com/office/drawing/2014/main" id="{F4C6ED87-3AA4-4F80-8AF5-C329A5DDA108}"/>
              </a:ext>
            </a:extLst>
          </p:cNvPr>
          <p:cNvSpPr>
            <a:spLocks noGrp="1"/>
          </p:cNvSpPr>
          <p:nvPr>
            <p:ph idx="1"/>
          </p:nvPr>
        </p:nvSpPr>
        <p:spPr/>
        <p:txBody>
          <a:bodyPr/>
          <a:lstStyle/>
          <a:p>
            <a:r>
              <a:rPr lang="en-US" sz="1800" dirty="0">
                <a:effectLst/>
                <a:ea typeface="Calibri" panose="020F0502020204030204" pitchFamily="34" charset="0"/>
                <a:cs typeface="Times New Roman" panose="02020603050405020304" pitchFamily="18" charset="0"/>
              </a:rPr>
              <a:t>A </a:t>
            </a:r>
            <a:r>
              <a:rPr lang="en-US" sz="1800" b="1" dirty="0">
                <a:effectLst/>
                <a:ea typeface="Calibri" panose="020F0502020204030204" pitchFamily="34" charset="0"/>
                <a:cs typeface="Times New Roman" panose="02020603050405020304" pitchFamily="18" charset="0"/>
              </a:rPr>
              <a:t>delegate</a:t>
            </a:r>
            <a:r>
              <a:rPr lang="en-US" sz="1800" dirty="0">
                <a:effectLst/>
                <a:ea typeface="Calibri" panose="020F0502020204030204" pitchFamily="34" charset="0"/>
                <a:cs typeface="Times New Roman" panose="02020603050405020304" pitchFamily="18" charset="0"/>
              </a:rPr>
              <a:t> is a way of telling </a:t>
            </a:r>
            <a:r>
              <a:rPr lang="en-US" sz="1800" b="1" dirty="0">
                <a:effectLst/>
                <a:ea typeface="Calibri" panose="020F0502020204030204" pitchFamily="34" charset="0"/>
                <a:cs typeface="Times New Roman" panose="02020603050405020304" pitchFamily="18" charset="0"/>
              </a:rPr>
              <a:t>C#</a:t>
            </a:r>
            <a:r>
              <a:rPr lang="en-US" sz="1800" dirty="0">
                <a:effectLst/>
                <a:ea typeface="Calibri" panose="020F0502020204030204" pitchFamily="34" charset="0"/>
                <a:cs typeface="Times New Roman" panose="02020603050405020304" pitchFamily="18" charset="0"/>
              </a:rPr>
              <a:t> which method to call </a:t>
            </a:r>
          </a:p>
          <a:p>
            <a:pPr marL="0" indent="0">
              <a:buNone/>
            </a:pPr>
            <a:r>
              <a:rPr lang="en-US" sz="1800" dirty="0">
                <a:effectLst/>
                <a:ea typeface="Calibri" panose="020F0502020204030204" pitchFamily="34" charset="0"/>
                <a:cs typeface="Times New Roman" panose="02020603050405020304" pitchFamily="18" charset="0"/>
              </a:rPr>
              <a:t>   when an </a:t>
            </a:r>
            <a:r>
              <a:rPr lang="en-US" sz="1800" b="1" dirty="0">
                <a:effectLst/>
                <a:ea typeface="Calibri" panose="020F0502020204030204" pitchFamily="34" charset="0"/>
                <a:cs typeface="Times New Roman" panose="02020603050405020304" pitchFamily="18" charset="0"/>
              </a:rPr>
              <a:t>event</a:t>
            </a:r>
            <a:r>
              <a:rPr lang="en-US" sz="1800" dirty="0">
                <a:effectLst/>
                <a:ea typeface="Calibri" panose="020F0502020204030204" pitchFamily="34" charset="0"/>
                <a:cs typeface="Times New Roman" panose="02020603050405020304" pitchFamily="18" charset="0"/>
              </a:rPr>
              <a:t> is triggered. For example, if you click </a:t>
            </a:r>
          </a:p>
          <a:p>
            <a:pPr marL="0" indent="0">
              <a:buNone/>
            </a:pPr>
            <a:r>
              <a:rPr lang="en-US" sz="1800" dirty="0">
                <a:effectLst/>
                <a:ea typeface="Calibri" panose="020F0502020204030204" pitchFamily="34" charset="0"/>
                <a:cs typeface="Times New Roman" panose="02020603050405020304" pitchFamily="18" charset="0"/>
              </a:rPr>
              <a:t>   a Button on a form, the program would call a specific </a:t>
            </a:r>
          </a:p>
          <a:p>
            <a:pPr marL="0" indent="0">
              <a:buNone/>
            </a:pPr>
            <a:r>
              <a:rPr lang="en-US" sz="1800" dirty="0">
                <a:effectLst/>
                <a:ea typeface="Calibri" panose="020F0502020204030204" pitchFamily="34" charset="0"/>
                <a:cs typeface="Times New Roman" panose="02020603050405020304" pitchFamily="18" charset="0"/>
              </a:rPr>
              <a:t>   method. It is this pointer that is a </a:t>
            </a:r>
            <a:r>
              <a:rPr lang="en-US" sz="1800" b="1" dirty="0">
                <a:effectLst/>
                <a:ea typeface="Calibri" panose="020F0502020204030204" pitchFamily="34" charset="0"/>
                <a:cs typeface="Times New Roman" panose="02020603050405020304" pitchFamily="18" charset="0"/>
              </a:rPr>
              <a:t>delegate</a:t>
            </a:r>
            <a:r>
              <a:rPr lang="en-US" sz="1800" dirty="0">
                <a:effectLst/>
                <a:ea typeface="Calibri" panose="020F0502020204030204" pitchFamily="34" charset="0"/>
                <a:cs typeface="Times New Roman" panose="02020603050405020304" pitchFamily="18" charset="0"/>
              </a:rPr>
              <a:t>. ... </a:t>
            </a:r>
          </a:p>
          <a:p>
            <a:r>
              <a:rPr lang="en-US" sz="1800" dirty="0">
                <a:effectLst/>
                <a:ea typeface="Calibri" panose="020F0502020204030204" pitchFamily="34" charset="0"/>
                <a:cs typeface="Times New Roman" panose="02020603050405020304" pitchFamily="18" charset="0"/>
              </a:rPr>
              <a:t>An </a:t>
            </a:r>
            <a:r>
              <a:rPr lang="en-US" sz="1800" b="1" dirty="0">
                <a:effectLst/>
                <a:ea typeface="Calibri" panose="020F0502020204030204" pitchFamily="34" charset="0"/>
                <a:cs typeface="Times New Roman" panose="02020603050405020304" pitchFamily="18" charset="0"/>
              </a:rPr>
              <a:t>event</a:t>
            </a:r>
            <a:r>
              <a:rPr lang="en-US" sz="1800" dirty="0">
                <a:effectLst/>
                <a:ea typeface="Calibri" panose="020F0502020204030204" pitchFamily="34" charset="0"/>
                <a:cs typeface="Times New Roman" panose="02020603050405020304" pitchFamily="18" charset="0"/>
              </a:rPr>
              <a:t> is a notification by the .NET framework that </a:t>
            </a:r>
          </a:p>
          <a:p>
            <a:pPr marL="0" indent="0">
              <a:buNone/>
            </a:pPr>
            <a:r>
              <a:rPr lang="en-US" sz="1800" dirty="0">
                <a:effectLst/>
                <a:ea typeface="Calibri" panose="020F0502020204030204" pitchFamily="34" charset="0"/>
                <a:cs typeface="Times New Roman" panose="02020603050405020304" pitchFamily="18" charset="0"/>
              </a:rPr>
              <a:t>   an action has occurred.</a:t>
            </a: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More Details:</a:t>
            </a:r>
            <a:r>
              <a:rPr lang="en-US" sz="18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457200" lvl="1" indent="0">
              <a:buNone/>
            </a:pPr>
            <a:r>
              <a:rPr lang="en-US"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https://www.c-sharpcorner.com/UploadFile/84c85b/delegates-and-events-C-Sharp-net/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39CFD605-3DB4-4EED-A179-85790E9BA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1593" y="2267026"/>
            <a:ext cx="3267024" cy="2918118"/>
          </a:xfrm>
          <a:prstGeom prst="rect">
            <a:avLst/>
          </a:prstGeom>
        </p:spPr>
      </p:pic>
    </p:spTree>
    <p:extLst>
      <p:ext uri="{BB962C8B-B14F-4D97-AF65-F5344CB8AC3E}">
        <p14:creationId xmlns:p14="http://schemas.microsoft.com/office/powerpoint/2010/main" val="29039621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8B93-F11C-4882-98C5-7D88515715E0}"/>
              </a:ext>
            </a:extLst>
          </p:cNvPr>
          <p:cNvSpPr>
            <a:spLocks noGrp="1"/>
          </p:cNvSpPr>
          <p:nvPr>
            <p:ph type="title"/>
          </p:nvPr>
        </p:nvSpPr>
        <p:spPr/>
        <p:txBody>
          <a:bodyPr>
            <a:normAutofit/>
          </a:bodyPr>
          <a:lstStyle/>
          <a:p>
            <a:pPr algn="l"/>
            <a:r>
              <a:rPr lang="en-US" sz="3200" dirty="0">
                <a:latin typeface="+mn-lt"/>
              </a:rPr>
              <a:t>Can we have multiple Main Method in one .cs file?</a:t>
            </a:r>
          </a:p>
        </p:txBody>
      </p:sp>
      <p:sp>
        <p:nvSpPr>
          <p:cNvPr id="3" name="Content Placeholder 2">
            <a:extLst>
              <a:ext uri="{FF2B5EF4-FFF2-40B4-BE49-F238E27FC236}">
                <a16:creationId xmlns:a16="http://schemas.microsoft.com/office/drawing/2014/main" id="{304750B7-C338-43FD-BA03-C23E1F354BA1}"/>
              </a:ext>
            </a:extLst>
          </p:cNvPr>
          <p:cNvSpPr>
            <a:spLocks noGrp="1"/>
          </p:cNvSpPr>
          <p:nvPr>
            <p:ph idx="1"/>
          </p:nvPr>
        </p:nvSpPr>
        <p:spPr/>
        <p:txBody>
          <a:bodyPr/>
          <a:lstStyle/>
          <a:p>
            <a:r>
              <a:rPr lang="en-US"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Yes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 can have Multiple Main Methods in one .cs file. The crux is we can have multiple classes in one .cs file and we can define one main methods in each class.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7864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DDAB3-F1B2-4247-B16D-BF6D3DD40E3E}"/>
              </a:ext>
            </a:extLst>
          </p:cNvPr>
          <p:cNvSpPr>
            <a:spLocks noGrp="1"/>
          </p:cNvSpPr>
          <p:nvPr>
            <p:ph type="title"/>
          </p:nvPr>
        </p:nvSpPr>
        <p:spPr/>
        <p:txBody>
          <a:bodyPr>
            <a:normAutofit/>
          </a:bodyPr>
          <a:lstStyle/>
          <a:p>
            <a:pPr algn="l"/>
            <a:r>
              <a:rPr lang="en-US" sz="3200" dirty="0">
                <a:latin typeface="+mn-lt"/>
              </a:rPr>
              <a:t>What is the default access modifier of a class?</a:t>
            </a:r>
          </a:p>
        </p:txBody>
      </p:sp>
      <p:sp>
        <p:nvSpPr>
          <p:cNvPr id="3" name="Content Placeholder 2">
            <a:extLst>
              <a:ext uri="{FF2B5EF4-FFF2-40B4-BE49-F238E27FC236}">
                <a16:creationId xmlns:a16="http://schemas.microsoft.com/office/drawing/2014/main" id="{B26A9FB8-E49F-454B-8607-EA422290D1B5}"/>
              </a:ext>
            </a:extLst>
          </p:cNvPr>
          <p:cNvSpPr>
            <a:spLocks noGrp="1"/>
          </p:cNvSpPr>
          <p:nvPr>
            <p:ph idx="1"/>
          </p:nvPr>
        </p:nvSpPr>
        <p:spPr/>
        <p:txBody>
          <a:bodyPr/>
          <a:lstStyle/>
          <a:p>
            <a:pPr>
              <a:lnSpc>
                <a:spcPct val="107000"/>
              </a:lnSpc>
              <a:spcBef>
                <a:spcPts val="0"/>
              </a:spcBef>
              <a:spcAft>
                <a:spcPts val="375"/>
              </a:spcAft>
            </a:pPr>
            <a:r>
              <a:rPr lang="en-US" sz="1800" dirty="0">
                <a:effectLst/>
                <a:ea typeface="Times New Roman" panose="02020603050405020304" pitchFamily="18" charset="0"/>
                <a:cs typeface="Times New Roman" panose="02020603050405020304" pitchFamily="18" charset="0"/>
              </a:rPr>
              <a:t>Internal</a:t>
            </a:r>
            <a:endParaRPr lang="en-US" sz="1800" dirty="0">
              <a:effectLst/>
              <a:ea typeface="Calibri" panose="020F0502020204030204" pitchFamily="34" charset="0"/>
              <a:cs typeface="Times New Roman" panose="02020603050405020304" pitchFamily="18" charset="0"/>
            </a:endParaRPr>
          </a:p>
          <a:p>
            <a:pPr>
              <a:lnSpc>
                <a:spcPct val="107000"/>
              </a:lnSpc>
              <a:spcBef>
                <a:spcPts val="0"/>
              </a:spcBef>
            </a:pPr>
            <a:r>
              <a:rPr lang="en-US" sz="1800" dirty="0">
                <a:effectLst/>
                <a:ea typeface="Times New Roman" panose="02020603050405020304" pitchFamily="18" charset="0"/>
                <a:cs typeface="Times New Roman" panose="02020603050405020304" pitchFamily="18" charset="0"/>
              </a:rPr>
              <a:t>Class and struct accessibility</a:t>
            </a:r>
            <a:endParaRPr lang="en-US" sz="1800" dirty="0">
              <a:effectLst/>
              <a:ea typeface="Calibri" panose="020F0502020204030204" pitchFamily="34" charset="0"/>
              <a:cs typeface="Times New Roman" panose="02020603050405020304" pitchFamily="18" charset="0"/>
            </a:endParaRPr>
          </a:p>
          <a:p>
            <a:pPr>
              <a:lnSpc>
                <a:spcPct val="107000"/>
              </a:lnSpc>
              <a:spcBef>
                <a:spcPts val="0"/>
              </a:spcBef>
            </a:pPr>
            <a:r>
              <a:rPr lang="en-US" sz="1800" b="1" dirty="0">
                <a:effectLst/>
                <a:ea typeface="Times New Roman" panose="02020603050405020304" pitchFamily="18" charset="0"/>
                <a:cs typeface="Times New Roman" panose="02020603050405020304" pitchFamily="18" charset="0"/>
              </a:rPr>
              <a:t>Internal</a:t>
            </a:r>
            <a:r>
              <a:rPr lang="en-US" sz="1800" dirty="0">
                <a:effectLst/>
                <a:ea typeface="Times New Roman" panose="02020603050405020304" pitchFamily="18" charset="0"/>
                <a:cs typeface="Times New Roman" panose="02020603050405020304" pitchFamily="18" charset="0"/>
              </a:rPr>
              <a:t> is the default if no access modifier is specified. Struct members, including nested classes and structs, can be declared public , </a:t>
            </a:r>
            <a:r>
              <a:rPr lang="en-US" sz="1800" b="1" dirty="0">
                <a:effectLst/>
                <a:ea typeface="Times New Roman" panose="02020603050405020304" pitchFamily="18" charset="0"/>
                <a:cs typeface="Times New Roman" panose="02020603050405020304" pitchFamily="18" charset="0"/>
              </a:rPr>
              <a:t>internal</a:t>
            </a:r>
            <a:r>
              <a:rPr lang="en-US" sz="1800" dirty="0">
                <a:effectLst/>
                <a:ea typeface="Times New Roman" panose="02020603050405020304" pitchFamily="18" charset="0"/>
                <a:cs typeface="Times New Roman" panose="02020603050405020304" pitchFamily="18" charset="0"/>
              </a:rPr>
              <a:t> , or private .</a:t>
            </a:r>
            <a:endParaRPr lang="en-US" sz="1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587585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55CE-25AF-486A-BB91-EC2EE5ACCFC2}"/>
              </a:ext>
            </a:extLst>
          </p:cNvPr>
          <p:cNvSpPr>
            <a:spLocks noGrp="1"/>
          </p:cNvSpPr>
          <p:nvPr>
            <p:ph type="title"/>
          </p:nvPr>
        </p:nvSpPr>
        <p:spPr/>
        <p:txBody>
          <a:bodyPr>
            <a:normAutofit/>
          </a:bodyPr>
          <a:lstStyle/>
          <a:p>
            <a:r>
              <a:rPr lang="en-US" sz="3200" dirty="0">
                <a:latin typeface="+mn-lt"/>
              </a:rPr>
              <a:t>How does composition mechanism works?</a:t>
            </a:r>
          </a:p>
        </p:txBody>
      </p:sp>
      <p:sp>
        <p:nvSpPr>
          <p:cNvPr id="3" name="Content Placeholder 2">
            <a:extLst>
              <a:ext uri="{FF2B5EF4-FFF2-40B4-BE49-F238E27FC236}">
                <a16:creationId xmlns:a16="http://schemas.microsoft.com/office/drawing/2014/main" id="{8AC9798B-293D-4B14-8F5E-B3183DF4F510}"/>
              </a:ext>
            </a:extLst>
          </p:cNvPr>
          <p:cNvSpPr>
            <a:spLocks noGrp="1"/>
          </p:cNvSpPr>
          <p:nvPr>
            <p:ph idx="1"/>
          </p:nvPr>
        </p:nvSpPr>
        <p:spPr/>
        <p:txBody>
          <a:bodyPr/>
          <a:lstStyle/>
          <a:p>
            <a:r>
              <a:rPr lang="en-US" sz="1800" dirty="0">
                <a:effectLst/>
                <a:ea typeface="Calibri" panose="020F0502020204030204" pitchFamily="34" charset="0"/>
                <a:cs typeface="Times New Roman" panose="02020603050405020304" pitchFamily="18" charset="0"/>
              </a:rPr>
              <a:t>This </a:t>
            </a:r>
            <a:r>
              <a:rPr lang="en-US" sz="1800" b="1" dirty="0">
                <a:effectLst/>
                <a:ea typeface="Calibri" panose="020F0502020204030204" pitchFamily="34" charset="0"/>
                <a:cs typeface="Times New Roman" panose="02020603050405020304" pitchFamily="18" charset="0"/>
              </a:rPr>
              <a:t>mechanism</a:t>
            </a:r>
            <a:r>
              <a:rPr lang="en-US" sz="1800" dirty="0">
                <a:effectLst/>
                <a:ea typeface="Calibri" panose="020F0502020204030204" pitchFamily="34" charset="0"/>
                <a:cs typeface="Times New Roman" panose="02020603050405020304" pitchFamily="18" charset="0"/>
              </a:rPr>
              <a:t> helps to simplify a complex problem into an easier problem. It generally makes different classes and objects to communicate with each other and thus making the problem solved. It communicates with the problem by making different classes and objects to send a message to each other.</a:t>
            </a:r>
          </a:p>
        </p:txBody>
      </p:sp>
    </p:spTree>
    <p:extLst>
      <p:ext uri="{BB962C8B-B14F-4D97-AF65-F5344CB8AC3E}">
        <p14:creationId xmlns:p14="http://schemas.microsoft.com/office/powerpoint/2010/main" val="23123593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265F-A068-4E34-AD05-4A6621A4375D}"/>
              </a:ext>
            </a:extLst>
          </p:cNvPr>
          <p:cNvSpPr>
            <a:spLocks noGrp="1"/>
          </p:cNvSpPr>
          <p:nvPr>
            <p:ph type="title"/>
          </p:nvPr>
        </p:nvSpPr>
        <p:spPr/>
        <p:txBody>
          <a:bodyPr>
            <a:normAutofit fontScale="90000"/>
          </a:bodyPr>
          <a:lstStyle/>
          <a:p>
            <a:pPr algn="l"/>
            <a:r>
              <a:rPr lang="en-US" dirty="0">
                <a:latin typeface="+mn-lt"/>
              </a:rPr>
              <a:t>Can you prevent your class from being inherited &amp; becoming a base class for some other classes?</a:t>
            </a:r>
            <a:endParaRPr lang="en-US" dirty="0"/>
          </a:p>
        </p:txBody>
      </p:sp>
      <p:sp>
        <p:nvSpPr>
          <p:cNvPr id="3" name="Content Placeholder 2">
            <a:extLst>
              <a:ext uri="{FF2B5EF4-FFF2-40B4-BE49-F238E27FC236}">
                <a16:creationId xmlns:a16="http://schemas.microsoft.com/office/drawing/2014/main" id="{2EA39F5E-1CB7-46E0-87A7-9435DA851615}"/>
              </a:ext>
            </a:extLst>
          </p:cNvPr>
          <p:cNvSpPr>
            <a:spLocks noGrp="1"/>
          </p:cNvSpPr>
          <p:nvPr>
            <p:ph idx="1"/>
          </p:nvPr>
        </p:nvSpPr>
        <p:spPr/>
        <p:txBody>
          <a:bodyPr/>
          <a:lstStyle/>
          <a:p>
            <a:pPr>
              <a:lnSpc>
                <a:spcPct val="107000"/>
              </a:lnSpc>
              <a:spcBef>
                <a:spcPts val="0"/>
              </a:spcBef>
              <a:spcAft>
                <a:spcPts val="800"/>
              </a:spcAft>
            </a:pPr>
            <a:r>
              <a:rPr lang="en-US" sz="1800" b="1" dirty="0">
                <a:effectLst/>
                <a:ea typeface="Calibri" panose="020F0502020204030204" pitchFamily="34" charset="0"/>
                <a:cs typeface="Times New Roman" panose="02020603050405020304" pitchFamily="18" charset="0"/>
              </a:rPr>
              <a:t>You can</a:t>
            </a:r>
            <a:r>
              <a:rPr lang="en-US" sz="1800" dirty="0">
                <a:effectLst/>
                <a:ea typeface="Calibri" panose="020F0502020204030204" pitchFamily="34" charset="0"/>
                <a:cs typeface="Times New Roman" panose="02020603050405020304" pitchFamily="18" charset="0"/>
              </a:rPr>
              <a:t>'t declare </a:t>
            </a:r>
            <a:r>
              <a:rPr lang="en-US" sz="1800" b="1" dirty="0">
                <a:effectLst/>
                <a:ea typeface="Calibri" panose="020F0502020204030204" pitchFamily="34" charset="0"/>
                <a:cs typeface="Times New Roman" panose="02020603050405020304" pitchFamily="18" charset="0"/>
              </a:rPr>
              <a:t>private virtual methods</a:t>
            </a:r>
            <a:r>
              <a:rPr lang="en-US" sz="1800" dirty="0">
                <a:effectLst/>
                <a:ea typeface="Calibri" panose="020F0502020204030204" pitchFamily="34" charset="0"/>
                <a:cs typeface="Times New Roman" panose="02020603050405020304" pitchFamily="18" charset="0"/>
              </a:rPr>
              <a:t> because there's no point (since there'd be no way to </a:t>
            </a:r>
            <a:r>
              <a:rPr lang="en-US" sz="1800" b="1" dirty="0">
                <a:effectLst/>
                <a:ea typeface="Calibri" panose="020F0502020204030204" pitchFamily="34" charset="0"/>
                <a:cs typeface="Times New Roman" panose="02020603050405020304" pitchFamily="18" charset="0"/>
              </a:rPr>
              <a:t>override</a:t>
            </a:r>
            <a:r>
              <a:rPr lang="en-US" sz="1800" dirty="0">
                <a:effectLst/>
                <a:ea typeface="Calibri" panose="020F0502020204030204" pitchFamily="34" charset="0"/>
                <a:cs typeface="Times New Roman" panose="02020603050405020304" pitchFamily="18" charset="0"/>
              </a:rPr>
              <a:t> them). But </a:t>
            </a:r>
            <a:r>
              <a:rPr lang="en-US" sz="1800" b="1" dirty="0">
                <a:effectLst/>
                <a:ea typeface="Calibri" panose="020F0502020204030204" pitchFamily="34" charset="0"/>
                <a:cs typeface="Times New Roman" panose="02020603050405020304" pitchFamily="18" charset="0"/>
              </a:rPr>
              <a:t>you can override</a:t>
            </a:r>
            <a:r>
              <a:rPr lang="en-US" sz="1800" dirty="0">
                <a:effectLst/>
                <a:ea typeface="Calibri" panose="020F0502020204030204" pitchFamily="34" charset="0"/>
                <a:cs typeface="Times New Roman" panose="02020603050405020304" pitchFamily="18" charset="0"/>
              </a:rPr>
              <a:t> protected </a:t>
            </a:r>
            <a:r>
              <a:rPr lang="en-US" sz="1800" b="1" dirty="0">
                <a:effectLst/>
                <a:ea typeface="Calibri" panose="020F0502020204030204" pitchFamily="34" charset="0"/>
                <a:cs typeface="Times New Roman" panose="02020603050405020304" pitchFamily="18" charset="0"/>
              </a:rPr>
              <a:t>virtual methods</a:t>
            </a:r>
            <a:r>
              <a:rPr lang="en-US" sz="1800" dirty="0">
                <a:effectLst/>
                <a:ea typeface="Calibri" panose="020F0502020204030204" pitchFamily="34" charset="0"/>
                <a:cs typeface="Times New Roman" panose="02020603050405020304" pitchFamily="18" charset="0"/>
              </a:rPr>
              <a:t>. </a:t>
            </a:r>
            <a:r>
              <a:rPr lang="en-US" sz="1800" b="1" dirty="0">
                <a:effectLst/>
                <a:ea typeface="Calibri" panose="020F0502020204030204" pitchFamily="34" charset="0"/>
                <a:cs typeface="Times New Roman" panose="02020603050405020304" pitchFamily="18" charset="0"/>
              </a:rPr>
              <a:t>You</a:t>
            </a:r>
            <a:r>
              <a:rPr lang="en-US" sz="1800" dirty="0">
                <a:effectLst/>
                <a:ea typeface="Calibri" panose="020F0502020204030204" pitchFamily="34" charset="0"/>
                <a:cs typeface="Times New Roman" panose="02020603050405020304" pitchFamily="18" charset="0"/>
              </a:rPr>
              <a:t> won't fund your </a:t>
            </a:r>
            <a:r>
              <a:rPr lang="en-US" sz="1800" b="1" dirty="0">
                <a:effectLst/>
                <a:ea typeface="Calibri" panose="020F0502020204030204" pitchFamily="34" charset="0"/>
                <a:cs typeface="Times New Roman" panose="02020603050405020304" pitchFamily="18" charset="0"/>
              </a:rPr>
              <a:t>private method</a:t>
            </a:r>
            <a:r>
              <a:rPr lang="en-US" sz="1800" dirty="0">
                <a:effectLst/>
                <a:ea typeface="Calibri" panose="020F0502020204030204" pitchFamily="34" charset="0"/>
                <a:cs typeface="Times New Roman" panose="02020603050405020304" pitchFamily="18" charset="0"/>
              </a:rPr>
              <a:t> in your derivative class. So, the </a:t>
            </a:r>
            <a:r>
              <a:rPr lang="en-US" sz="1800" b="1" dirty="0">
                <a:effectLst/>
                <a:ea typeface="Calibri" panose="020F0502020204030204" pitchFamily="34" charset="0"/>
                <a:cs typeface="Times New Roman" panose="02020603050405020304" pitchFamily="18" charset="0"/>
              </a:rPr>
              <a:t>virtual</a:t>
            </a:r>
            <a:r>
              <a:rPr lang="en-US" sz="1800" dirty="0">
                <a:effectLst/>
                <a:ea typeface="Calibri" panose="020F0502020204030204" pitchFamily="34" charset="0"/>
                <a:cs typeface="Times New Roman" panose="02020603050405020304" pitchFamily="18" charset="0"/>
              </a:rPr>
              <a:t> keyword has no sense in this case.</a:t>
            </a:r>
          </a:p>
          <a:p>
            <a:pPr>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Moreover, you </a:t>
            </a:r>
            <a:r>
              <a:rPr lang="en-US" sz="1800" b="1" dirty="0">
                <a:effectLst/>
                <a:ea typeface="Calibri" panose="020F0502020204030204" pitchFamily="34" charset="0"/>
                <a:cs typeface="Times New Roman" panose="02020603050405020304" pitchFamily="18" charset="0"/>
              </a:rPr>
              <a:t>cannot</a:t>
            </a:r>
            <a:r>
              <a:rPr lang="en-US" sz="1800" dirty="0">
                <a:effectLst/>
                <a:ea typeface="Calibri" panose="020F0502020204030204" pitchFamily="34" charset="0"/>
                <a:cs typeface="Times New Roman" panose="02020603050405020304" pitchFamily="18" charset="0"/>
              </a:rPr>
              <a:t> access </a:t>
            </a:r>
            <a:r>
              <a:rPr lang="en-US" sz="1800" b="1" dirty="0">
                <a:effectLst/>
                <a:ea typeface="Calibri" panose="020F0502020204030204" pitchFamily="34" charset="0"/>
                <a:cs typeface="Times New Roman" panose="02020603050405020304" pitchFamily="18" charset="0"/>
              </a:rPr>
              <a:t>private methods</a:t>
            </a:r>
            <a:r>
              <a:rPr lang="en-US" sz="1800" dirty="0">
                <a:effectLst/>
                <a:ea typeface="Calibri" panose="020F0502020204030204" pitchFamily="34" charset="0"/>
                <a:cs typeface="Times New Roman" panose="02020603050405020304" pitchFamily="18" charset="0"/>
              </a:rPr>
              <a:t> in inherited classes. - They have to be protected in the base class to allow any sort of access.</a:t>
            </a:r>
            <a:endParaRPr lang="en-US" dirty="0"/>
          </a:p>
        </p:txBody>
      </p:sp>
    </p:spTree>
    <p:extLst>
      <p:ext uri="{BB962C8B-B14F-4D97-AF65-F5344CB8AC3E}">
        <p14:creationId xmlns:p14="http://schemas.microsoft.com/office/powerpoint/2010/main" val="30089942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60B58-7D51-466B-B9C2-48EAC5D2747B}"/>
              </a:ext>
            </a:extLst>
          </p:cNvPr>
          <p:cNvSpPr>
            <a:spLocks noGrp="1"/>
          </p:cNvSpPr>
          <p:nvPr>
            <p:ph type="title"/>
          </p:nvPr>
        </p:nvSpPr>
        <p:spPr/>
        <p:txBody>
          <a:bodyPr>
            <a:normAutofit fontScale="90000"/>
          </a:bodyPr>
          <a:lstStyle/>
          <a:p>
            <a:pPr algn="l"/>
            <a:r>
              <a:rPr lang="en-US" dirty="0">
                <a:latin typeface="+mn-lt"/>
              </a:rPr>
              <a:t>Can you allow class to be inherited, but prevent the method from being overridden?</a:t>
            </a:r>
          </a:p>
        </p:txBody>
      </p:sp>
      <p:sp>
        <p:nvSpPr>
          <p:cNvPr id="3" name="Content Placeholder 2">
            <a:extLst>
              <a:ext uri="{FF2B5EF4-FFF2-40B4-BE49-F238E27FC236}">
                <a16:creationId xmlns:a16="http://schemas.microsoft.com/office/drawing/2014/main" id="{6EEEF764-1B1B-471C-9391-DF9648EC6322}"/>
              </a:ext>
            </a:extLst>
          </p:cNvPr>
          <p:cNvSpPr>
            <a:spLocks noGrp="1"/>
          </p:cNvSpPr>
          <p:nvPr>
            <p:ph idx="1"/>
          </p:nvPr>
        </p:nvSpPr>
        <p:spPr/>
        <p:txBody>
          <a:bodyPr>
            <a:normAutofit/>
          </a:bodyPr>
          <a:lstStyle/>
          <a:p>
            <a:pP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Yes,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put 2 modifiers before the method sealed override.</a:t>
            </a:r>
            <a:endParaRPr lang="en-US" dirty="0"/>
          </a:p>
        </p:txBody>
      </p:sp>
      <p:pic>
        <p:nvPicPr>
          <p:cNvPr id="7" name="Picture 6">
            <a:extLst>
              <a:ext uri="{FF2B5EF4-FFF2-40B4-BE49-F238E27FC236}">
                <a16:creationId xmlns:a16="http://schemas.microsoft.com/office/drawing/2014/main" id="{4872E301-0CD2-4EEE-B257-486C3650E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596" y="2541181"/>
            <a:ext cx="3604438" cy="2983611"/>
          </a:xfrm>
          <a:prstGeom prst="rect">
            <a:avLst/>
          </a:prstGeom>
        </p:spPr>
      </p:pic>
    </p:spTree>
    <p:extLst>
      <p:ext uri="{BB962C8B-B14F-4D97-AF65-F5344CB8AC3E}">
        <p14:creationId xmlns:p14="http://schemas.microsoft.com/office/powerpoint/2010/main" val="29560822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AD74F-87CB-4C9B-B79A-17F7A9766A45}"/>
              </a:ext>
            </a:extLst>
          </p:cNvPr>
          <p:cNvSpPr>
            <a:spLocks noGrp="1"/>
          </p:cNvSpPr>
          <p:nvPr>
            <p:ph type="title"/>
          </p:nvPr>
        </p:nvSpPr>
        <p:spPr/>
        <p:txBody>
          <a:bodyPr/>
          <a:lstStyle/>
          <a:p>
            <a:pPr algn="l"/>
            <a:r>
              <a:rPr lang="en-US" sz="3600" dirty="0">
                <a:latin typeface="Arial" panose="020B0604020202020204" pitchFamily="34" charset="0"/>
                <a:cs typeface="Arial" panose="020B0604020202020204" pitchFamily="34" charset="0"/>
              </a:rPr>
              <a:t>What is OOP?</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AF44219-D12B-43BF-A0D8-2A5689C6DA24}"/>
              </a:ext>
            </a:extLst>
          </p:cNvPr>
          <p:cNvSpPr>
            <a:spLocks noGrp="1"/>
          </p:cNvSpPr>
          <p:nvPr>
            <p:ph idx="1"/>
          </p:nvPr>
        </p:nvSpPr>
        <p:spPr/>
        <p:txBody>
          <a:bodyPr>
            <a:normAutofit/>
          </a:bodyPr>
          <a:lstStyle/>
          <a:p>
            <a:r>
              <a:rPr lang="en-US" sz="1800" dirty="0">
                <a:effectLst/>
                <a:ea typeface="Calibri" panose="020F0502020204030204" pitchFamily="34" charset="0"/>
                <a:cs typeface="Times New Roman" panose="02020603050405020304" pitchFamily="18" charset="0"/>
              </a:rPr>
              <a:t>Procedural programming is about writing procedures or functions </a:t>
            </a:r>
          </a:p>
          <a:p>
            <a:pPr marL="0" indent="0">
              <a:buNone/>
            </a:pPr>
            <a:r>
              <a:rPr lang="en-US" sz="1800" dirty="0">
                <a:effectLst/>
                <a:ea typeface="Calibri" panose="020F0502020204030204" pitchFamily="34" charset="0"/>
                <a:cs typeface="Times New Roman" panose="02020603050405020304" pitchFamily="18" charset="0"/>
              </a:rPr>
              <a:t>    that perform operations on the data, while object-oriented </a:t>
            </a:r>
          </a:p>
          <a:p>
            <a:pPr marL="0" indent="0">
              <a:buNone/>
            </a:pPr>
            <a:r>
              <a:rPr lang="en-US" sz="1800" dirty="0">
                <a:effectLst/>
                <a:ea typeface="Calibri" panose="020F0502020204030204" pitchFamily="34" charset="0"/>
                <a:cs typeface="Times New Roman" panose="02020603050405020304" pitchFamily="18" charset="0"/>
              </a:rPr>
              <a:t>    programming is about creating objects that contain both data </a:t>
            </a:r>
          </a:p>
          <a:p>
            <a:pPr marL="0" indent="0">
              <a:buNone/>
            </a:pPr>
            <a:r>
              <a:rPr lang="en-US" sz="1800" dirty="0">
                <a:effectLst/>
                <a:ea typeface="Calibri" panose="020F0502020204030204" pitchFamily="34" charset="0"/>
                <a:cs typeface="Times New Roman" panose="02020603050405020304" pitchFamily="18" charset="0"/>
              </a:rPr>
              <a:t>    and functions.</a:t>
            </a:r>
          </a:p>
          <a:p>
            <a:r>
              <a:rPr lang="en-US" sz="1800" dirty="0">
                <a:effectLst/>
                <a:ea typeface="Calibri" panose="020F0502020204030204" pitchFamily="34" charset="0"/>
                <a:cs typeface="Times New Roman" panose="02020603050405020304" pitchFamily="18" charset="0"/>
              </a:rPr>
              <a:t>Object oriented programming is (OOP) is a programming </a:t>
            </a:r>
          </a:p>
          <a:p>
            <a:pPr marL="0" indent="0">
              <a:buNone/>
            </a:pPr>
            <a:r>
              <a:rPr lang="en-US" sz="1800" dirty="0">
                <a:effectLst/>
                <a:ea typeface="Calibri" panose="020F0502020204030204" pitchFamily="34" charset="0"/>
                <a:cs typeface="Times New Roman" panose="02020603050405020304" pitchFamily="18" charset="0"/>
              </a:rPr>
              <a:t>    technique in which programs are written on the basis of object</a:t>
            </a:r>
          </a:p>
        </p:txBody>
      </p:sp>
      <p:pic>
        <p:nvPicPr>
          <p:cNvPr id="5" name="Picture 4">
            <a:extLst>
              <a:ext uri="{FF2B5EF4-FFF2-40B4-BE49-F238E27FC236}">
                <a16:creationId xmlns:a16="http://schemas.microsoft.com/office/drawing/2014/main" id="{AA8F34AE-71D4-436F-8EDC-90209B65F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8730" y="2052481"/>
            <a:ext cx="3093710" cy="2869599"/>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1477034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77F5A-E20D-4D9C-A4CD-7394E3BAF5C4}"/>
              </a:ext>
            </a:extLst>
          </p:cNvPr>
          <p:cNvSpPr>
            <a:spLocks noGrp="1"/>
          </p:cNvSpPr>
          <p:nvPr>
            <p:ph type="title"/>
          </p:nvPr>
        </p:nvSpPr>
        <p:spPr/>
        <p:txBody>
          <a:bodyPr>
            <a:normAutofit fontScale="90000"/>
          </a:bodyPr>
          <a:lstStyle/>
          <a:p>
            <a:pPr algn="l"/>
            <a:r>
              <a:rPr lang="en-US" dirty="0">
                <a:latin typeface="+mn-lt"/>
              </a:rPr>
              <a:t>Why can’t you specify  the accessibility modifier for methods inside the interface</a:t>
            </a:r>
            <a:r>
              <a:rPr lang="en-US" dirty="0"/>
              <a:t>?</a:t>
            </a:r>
          </a:p>
        </p:txBody>
      </p:sp>
      <p:sp>
        <p:nvSpPr>
          <p:cNvPr id="3" name="Content Placeholder 2">
            <a:extLst>
              <a:ext uri="{FF2B5EF4-FFF2-40B4-BE49-F238E27FC236}">
                <a16:creationId xmlns:a16="http://schemas.microsoft.com/office/drawing/2014/main" id="{3D889E4A-D319-4F1E-8349-26FAFCF21F6F}"/>
              </a:ext>
            </a:extLst>
          </p:cNvPr>
          <p:cNvSpPr>
            <a:spLocks noGrp="1"/>
          </p:cNvSpPr>
          <p:nvPr>
            <p:ph idx="1"/>
          </p:nvPr>
        </p:nvSpPr>
        <p:spPr/>
        <p:txBody>
          <a:bodyPr/>
          <a:lstStyle/>
          <a:p>
            <a:r>
              <a:rPr lang="en-US" sz="1800" dirty="0">
                <a:effectLst/>
                <a:ea typeface="Calibri" panose="020F0502020204030204" pitchFamily="34" charset="0"/>
                <a:cs typeface="Times New Roman" panose="02020603050405020304" pitchFamily="18" charset="0"/>
              </a:rPr>
              <a:t>An </a:t>
            </a:r>
            <a:r>
              <a:rPr lang="en-US" sz="1800" b="1" dirty="0">
                <a:effectLst/>
                <a:ea typeface="Calibri" panose="020F0502020204030204" pitchFamily="34" charset="0"/>
                <a:cs typeface="Times New Roman" panose="02020603050405020304" pitchFamily="18" charset="0"/>
              </a:rPr>
              <a:t>Interface</a:t>
            </a:r>
            <a:r>
              <a:rPr lang="en-US" sz="1800" dirty="0">
                <a:effectLst/>
                <a:ea typeface="Calibri" panose="020F0502020204030204" pitchFamily="34" charset="0"/>
                <a:cs typeface="Times New Roman" panose="02020603050405020304" pitchFamily="18" charset="0"/>
              </a:rPr>
              <a:t> defines the public </a:t>
            </a:r>
            <a:r>
              <a:rPr lang="en-US" sz="1800" b="1" dirty="0">
                <a:effectLst/>
                <a:ea typeface="Calibri" panose="020F0502020204030204" pitchFamily="34" charset="0"/>
                <a:cs typeface="Times New Roman" panose="02020603050405020304" pitchFamily="18" charset="0"/>
              </a:rPr>
              <a:t>methods</a:t>
            </a:r>
            <a:r>
              <a:rPr lang="en-US" sz="1800" dirty="0">
                <a:effectLst/>
                <a:ea typeface="Calibri" panose="020F0502020204030204" pitchFamily="34" charset="0"/>
                <a:cs typeface="Times New Roman" panose="02020603050405020304" pitchFamily="18" charset="0"/>
              </a:rPr>
              <a:t> that must appear on any class that implements that </a:t>
            </a:r>
            <a:r>
              <a:rPr lang="en-US" sz="1800" b="1" dirty="0">
                <a:effectLst/>
                <a:ea typeface="Calibri" panose="020F0502020204030204" pitchFamily="34" charset="0"/>
                <a:cs typeface="Times New Roman" panose="02020603050405020304" pitchFamily="18" charset="0"/>
              </a:rPr>
              <a:t>interface</a:t>
            </a:r>
            <a:r>
              <a:rPr lang="en-US" sz="1800" dirty="0">
                <a:effectLst/>
                <a:ea typeface="Calibri" panose="020F0502020204030204" pitchFamily="34" charset="0"/>
                <a:cs typeface="Times New Roman" panose="02020603050405020304" pitchFamily="18" charset="0"/>
              </a:rPr>
              <a:t>. The reason for this is that other classes will consume that </a:t>
            </a:r>
            <a:r>
              <a:rPr lang="en-US" sz="1800" b="1" dirty="0">
                <a:effectLst/>
                <a:ea typeface="Calibri" panose="020F0502020204030204" pitchFamily="34" charset="0"/>
                <a:cs typeface="Times New Roman" panose="02020603050405020304" pitchFamily="18" charset="0"/>
              </a:rPr>
              <a:t>interface</a:t>
            </a:r>
            <a:r>
              <a:rPr lang="en-US" sz="1800" dirty="0">
                <a:effectLst/>
                <a:ea typeface="Calibri" panose="020F0502020204030204" pitchFamily="34" charset="0"/>
                <a:cs typeface="Times New Roman" panose="02020603050405020304" pitchFamily="18" charset="0"/>
              </a:rPr>
              <a:t> and those classes would not have </a:t>
            </a:r>
            <a:r>
              <a:rPr lang="en-US" sz="1800" b="1" dirty="0">
                <a:effectLst/>
                <a:ea typeface="Calibri" panose="020F0502020204030204" pitchFamily="34" charset="0"/>
                <a:cs typeface="Times New Roman" panose="02020603050405020304" pitchFamily="18" charset="0"/>
              </a:rPr>
              <a:t>access</a:t>
            </a:r>
            <a:r>
              <a:rPr lang="en-US" sz="1800" dirty="0">
                <a:effectLst/>
                <a:ea typeface="Calibri" panose="020F0502020204030204" pitchFamily="34" charset="0"/>
                <a:cs typeface="Times New Roman" panose="02020603050405020304" pitchFamily="18" charset="0"/>
              </a:rPr>
              <a:t> to private or protected </a:t>
            </a:r>
            <a:r>
              <a:rPr lang="en-US" sz="1800" b="1" dirty="0">
                <a:effectLst/>
                <a:ea typeface="Calibri" panose="020F0502020204030204" pitchFamily="34" charset="0"/>
                <a:cs typeface="Times New Roman" panose="02020603050405020304" pitchFamily="18" charset="0"/>
              </a:rPr>
              <a:t>methods</a:t>
            </a:r>
            <a:r>
              <a:rPr lang="en-US" sz="1800" dirty="0">
                <a:effectLst/>
                <a:ea typeface="Calibri" panose="020F0502020204030204" pitchFamily="34" charset="0"/>
                <a:cs typeface="Times New Roman" panose="02020603050405020304" pitchFamily="18" charset="0"/>
              </a:rPr>
              <a:t>, and therefore would not care about them.</a:t>
            </a:r>
            <a:endParaRPr lang="en-US" dirty="0"/>
          </a:p>
        </p:txBody>
      </p:sp>
    </p:spTree>
    <p:extLst>
      <p:ext uri="{BB962C8B-B14F-4D97-AF65-F5344CB8AC3E}">
        <p14:creationId xmlns:p14="http://schemas.microsoft.com/office/powerpoint/2010/main" val="41720128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86FA-50AF-4C50-8E2F-4F8DCFFD0B0E}"/>
              </a:ext>
            </a:extLst>
          </p:cNvPr>
          <p:cNvSpPr>
            <a:spLocks noGrp="1"/>
          </p:cNvSpPr>
          <p:nvPr>
            <p:ph type="title"/>
          </p:nvPr>
        </p:nvSpPr>
        <p:spPr/>
        <p:txBody>
          <a:bodyPr>
            <a:normAutofit fontScale="90000"/>
          </a:bodyPr>
          <a:lstStyle/>
          <a:p>
            <a:pPr algn="l"/>
            <a:r>
              <a:rPr lang="en-US" dirty="0">
                <a:latin typeface="Arial" panose="020B0604020202020204" pitchFamily="34" charset="0"/>
                <a:cs typeface="Arial" panose="020B0604020202020204" pitchFamily="34" charset="0"/>
              </a:rPr>
              <a:t>Static data members should be initialized inside the constructor. True or false?</a:t>
            </a:r>
          </a:p>
        </p:txBody>
      </p:sp>
      <p:sp>
        <p:nvSpPr>
          <p:cNvPr id="3" name="Content Placeholder 2">
            <a:extLst>
              <a:ext uri="{FF2B5EF4-FFF2-40B4-BE49-F238E27FC236}">
                <a16:creationId xmlns:a16="http://schemas.microsoft.com/office/drawing/2014/main" id="{9D7CAD18-4592-48C1-9E66-4D02979BEA3A}"/>
              </a:ext>
            </a:extLst>
          </p:cNvPr>
          <p:cNvSpPr>
            <a:spLocks noGrp="1"/>
          </p:cNvSpPr>
          <p:nvPr>
            <p:ph idx="1"/>
          </p:nvPr>
        </p:nvSpPr>
        <p:spPr/>
        <p:txBody>
          <a:bodyPr/>
          <a:lstStyle/>
          <a:p>
            <a:pPr marL="0" marR="0">
              <a:lnSpc>
                <a:spcPct val="107000"/>
              </a:lnSpc>
              <a:spcBef>
                <a:spcPts val="0"/>
              </a:spcBef>
              <a:spcAft>
                <a:spcPts val="800"/>
              </a:spcAft>
            </a:pPr>
            <a:r>
              <a:rPr lang="en-US" sz="1800" b="1" i="1" dirty="0">
                <a:solidFill>
                  <a:srgbClr val="FF0000"/>
                </a:solidFill>
                <a:effectLst/>
                <a:ea typeface="Calibri" panose="020F0502020204030204" pitchFamily="34" charset="0"/>
                <a:cs typeface="Times New Roman" panose="02020603050405020304" pitchFamily="18" charset="0"/>
              </a:rPr>
              <a:t>False!</a:t>
            </a:r>
            <a:endParaRPr lang="en-US" sz="1800" dirty="0">
              <a:solidFill>
                <a:srgbClr val="FF0000"/>
              </a:solidFill>
              <a:effectLst/>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Static member variables are not associated with each object of the class. It is shared by all objects. If you initialize in constructor then it means that you are trying to associate with a particular instance of class. Since this is not possible, it is not allowed.</a:t>
            </a:r>
            <a:endParaRPr lang="en-US" dirty="0"/>
          </a:p>
        </p:txBody>
      </p:sp>
    </p:spTree>
    <p:extLst>
      <p:ext uri="{BB962C8B-B14F-4D97-AF65-F5344CB8AC3E}">
        <p14:creationId xmlns:p14="http://schemas.microsoft.com/office/powerpoint/2010/main" val="32090733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6FBBB-C9BA-4204-B8AB-EFFBC5BFF541}"/>
              </a:ext>
            </a:extLst>
          </p:cNvPr>
          <p:cNvSpPr>
            <a:spLocks noGrp="1"/>
          </p:cNvSpPr>
          <p:nvPr>
            <p:ph type="title"/>
          </p:nvPr>
        </p:nvSpPr>
        <p:spPr/>
        <p:txBody>
          <a:bodyPr>
            <a:normAutofit/>
          </a:bodyPr>
          <a:lstStyle/>
          <a:p>
            <a:pPr algn="l"/>
            <a:r>
              <a:rPr lang="en-US" sz="3600" b="1" dirty="0">
                <a:effectLst/>
                <a:latin typeface="+mn-lt"/>
                <a:ea typeface="Calibri" panose="020F0502020204030204" pitchFamily="34" charset="0"/>
              </a:rPr>
              <a:t>basic features of OOPs</a:t>
            </a:r>
            <a:endParaRPr lang="en-US" sz="3600" dirty="0">
              <a:latin typeface="+mn-lt"/>
            </a:endParaRPr>
          </a:p>
        </p:txBody>
      </p:sp>
      <p:sp>
        <p:nvSpPr>
          <p:cNvPr id="3" name="Content Placeholder 2">
            <a:extLst>
              <a:ext uri="{FF2B5EF4-FFF2-40B4-BE49-F238E27FC236}">
                <a16:creationId xmlns:a16="http://schemas.microsoft.com/office/drawing/2014/main" id="{FD01590C-5D61-4D0E-B833-700C494E3AB3}"/>
              </a:ext>
            </a:extLst>
          </p:cNvPr>
          <p:cNvSpPr>
            <a:spLocks noGrp="1"/>
          </p:cNvSpPr>
          <p:nvPr>
            <p:ph idx="1"/>
          </p:nvPr>
        </p:nvSpPr>
        <p:spPr/>
        <p:txBody>
          <a:bodyPr/>
          <a:lstStyle/>
          <a:p>
            <a:pPr marL="0" marR="0">
              <a:lnSpc>
                <a:spcPct val="150000"/>
              </a:lnSpc>
              <a:spcBef>
                <a:spcPts val="0"/>
              </a:spcBef>
              <a:spcAft>
                <a:spcPts val="135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The basic features of Object-Oriented programming are:</a:t>
            </a:r>
          </a:p>
          <a:p>
            <a:pPr marL="800100" lvl="1" indent="-342900">
              <a:lnSpc>
                <a:spcPct val="150000"/>
              </a:lnSpc>
              <a:spcBef>
                <a:spcPts val="0"/>
              </a:spcBef>
              <a:buSzPts val="1000"/>
              <a:buFont typeface="+mj-lt"/>
              <a:buAutoNum type="alphaLcParen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Inheritance</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spcBef>
                <a:spcPts val="0"/>
              </a:spcBef>
              <a:buSzPts val="1000"/>
              <a:buFont typeface="+mj-lt"/>
              <a:buAutoNum type="alphaLcParen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Polymorphism</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spcBef>
                <a:spcPts val="0"/>
              </a:spcBef>
              <a:buSzPts val="1000"/>
              <a:buFont typeface="+mj-lt"/>
              <a:buAutoNum type="alphaLcParen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Data Hiding</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spcBef>
                <a:spcPts val="0"/>
              </a:spcBef>
              <a:buSzPts val="1000"/>
              <a:buFont typeface="+mj-lt"/>
              <a:buAutoNum type="alphaLcParen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Encapsulation</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spcBef>
                <a:spcPts val="0"/>
              </a:spcBef>
              <a:buSzPts val="1000"/>
              <a:buFont typeface="+mj-lt"/>
              <a:buAutoNum type="alphaLcParen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Overloading</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spcBef>
                <a:spcPts val="0"/>
              </a:spcBef>
              <a:buSzPts val="1000"/>
              <a:buFont typeface="+mj-lt"/>
              <a:buAutoNum type="alphaLcParen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Reusability</a:t>
            </a:r>
            <a:endParaRPr lang="en-US" sz="16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62EA3CF-EDE2-4761-9AF6-F3B124EC6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0227" y="2761565"/>
            <a:ext cx="3492685" cy="2146607"/>
          </a:xfrm>
          <a:prstGeom prst="rect">
            <a:avLst/>
          </a:prstGeom>
        </p:spPr>
      </p:pic>
    </p:spTree>
    <p:extLst>
      <p:ext uri="{BB962C8B-B14F-4D97-AF65-F5344CB8AC3E}">
        <p14:creationId xmlns:p14="http://schemas.microsoft.com/office/powerpoint/2010/main" val="1793638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63C5-6256-491E-A3D3-929D2B6BE397}"/>
              </a:ext>
            </a:extLst>
          </p:cNvPr>
          <p:cNvSpPr>
            <a:spLocks noGrp="1"/>
          </p:cNvSpPr>
          <p:nvPr>
            <p:ph type="title"/>
          </p:nvPr>
        </p:nvSpPr>
        <p:spPr/>
        <p:txBody>
          <a:bodyPr/>
          <a:lstStyle/>
          <a:p>
            <a:pPr algn="l"/>
            <a:r>
              <a:rPr lang="en-US" sz="3600" dirty="0">
                <a:latin typeface="+mn-lt"/>
              </a:rPr>
              <a:t>What is Abstraction?</a:t>
            </a:r>
            <a:endParaRPr lang="en-US" dirty="0">
              <a:latin typeface="+mn-lt"/>
            </a:endParaRPr>
          </a:p>
        </p:txBody>
      </p:sp>
      <p:sp>
        <p:nvSpPr>
          <p:cNvPr id="3" name="Content Placeholder 2">
            <a:extLst>
              <a:ext uri="{FF2B5EF4-FFF2-40B4-BE49-F238E27FC236}">
                <a16:creationId xmlns:a16="http://schemas.microsoft.com/office/drawing/2014/main" id="{672DDB0C-BA2D-4FB3-8AF6-FB83E8F35864}"/>
              </a:ext>
            </a:extLst>
          </p:cNvPr>
          <p:cNvSpPr>
            <a:spLocks noGrp="1"/>
          </p:cNvSpPr>
          <p:nvPr>
            <p:ph idx="1"/>
          </p:nvPr>
        </p:nvSpPr>
        <p:spPr/>
        <p:txBody>
          <a:bodyPr/>
          <a:lstStyle/>
          <a:p>
            <a:r>
              <a:rPr lang="en-US" b="0" i="0" dirty="0">
                <a:effectLst/>
              </a:rPr>
              <a:t>Data </a:t>
            </a:r>
            <a:r>
              <a:rPr lang="en-US" b="1" i="0" dirty="0">
                <a:effectLst/>
              </a:rPr>
              <a:t>abstraction</a:t>
            </a:r>
            <a:r>
              <a:rPr lang="en-US" b="0" i="0" dirty="0">
                <a:effectLst/>
              </a:rPr>
              <a:t> is the process of hiding certain details and showing only essential information to the user.</a:t>
            </a:r>
          </a:p>
          <a:p>
            <a:pPr algn="l">
              <a:buFont typeface="Arial" panose="020B0604020202020204" pitchFamily="34" charset="0"/>
              <a:buChar char="•"/>
            </a:pPr>
            <a:r>
              <a:rPr lang="en-US" dirty="0"/>
              <a:t>The abstract </a:t>
            </a:r>
            <a:r>
              <a:rPr lang="en-US" b="0" i="0" dirty="0">
                <a:effectLst/>
              </a:rPr>
              <a:t>keyword is used for classes and methods: </a:t>
            </a:r>
          </a:p>
          <a:p>
            <a:pPr marL="457200" lvl="1" indent="0">
              <a:buNone/>
            </a:pPr>
            <a:r>
              <a:rPr lang="en-US" sz="1600" b="1" i="0" dirty="0">
                <a:effectLst/>
              </a:rPr>
              <a:t>Abstract class:</a:t>
            </a:r>
            <a:r>
              <a:rPr lang="en-US" sz="1600" b="0" i="0" dirty="0">
                <a:effectLst/>
              </a:rPr>
              <a:t> is a restricted class that cannot be used to create objects (to access it, it must be inherited from another class).</a:t>
            </a:r>
            <a:br>
              <a:rPr lang="en-US" sz="1600" b="0" i="0" dirty="0">
                <a:effectLst/>
              </a:rPr>
            </a:br>
            <a:r>
              <a:rPr lang="en-US" sz="1600" b="1" i="0" dirty="0">
                <a:effectLst/>
              </a:rPr>
              <a:t>Abstract method:</a:t>
            </a:r>
            <a:r>
              <a:rPr lang="en-US" sz="1600" b="0" i="0" dirty="0">
                <a:effectLst/>
              </a:rPr>
              <a:t> can only be used in an abstract class, and it does not have a body. The body is provided by the derived class.</a:t>
            </a:r>
          </a:p>
          <a:p>
            <a:r>
              <a:rPr lang="en-US" b="0" i="0" dirty="0">
                <a:effectLst/>
              </a:rPr>
              <a:t>To access the abstract class, it must be inherited from another class.</a:t>
            </a:r>
          </a:p>
        </p:txBody>
      </p:sp>
    </p:spTree>
    <p:extLst>
      <p:ext uri="{BB962C8B-B14F-4D97-AF65-F5344CB8AC3E}">
        <p14:creationId xmlns:p14="http://schemas.microsoft.com/office/powerpoint/2010/main" val="26904663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C2D3-71E4-4982-B5BE-081091A27346}"/>
              </a:ext>
            </a:extLst>
          </p:cNvPr>
          <p:cNvSpPr>
            <a:spLocks noGrp="1"/>
          </p:cNvSpPr>
          <p:nvPr>
            <p:ph type="title"/>
          </p:nvPr>
        </p:nvSpPr>
        <p:spPr/>
        <p:txBody>
          <a:bodyPr/>
          <a:lstStyle/>
          <a:p>
            <a:pPr algn="l"/>
            <a:r>
              <a:rPr lang="en-US" dirty="0">
                <a:latin typeface="+mn-lt"/>
              </a:rPr>
              <a:t>See this example :</a:t>
            </a:r>
          </a:p>
        </p:txBody>
      </p:sp>
      <p:pic>
        <p:nvPicPr>
          <p:cNvPr id="5" name="Content Placeholder 4">
            <a:extLst>
              <a:ext uri="{FF2B5EF4-FFF2-40B4-BE49-F238E27FC236}">
                <a16:creationId xmlns:a16="http://schemas.microsoft.com/office/drawing/2014/main" id="{BC77BD95-F42F-469C-83B1-4518BE136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8321" y="1658680"/>
            <a:ext cx="3104708" cy="41679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7631908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EB08D-A132-4722-B00B-69280CEBA7F0}"/>
              </a:ext>
            </a:extLst>
          </p:cNvPr>
          <p:cNvSpPr>
            <a:spLocks noGrp="1"/>
          </p:cNvSpPr>
          <p:nvPr>
            <p:ph type="title"/>
          </p:nvPr>
        </p:nvSpPr>
        <p:spPr/>
        <p:txBody>
          <a:bodyPr>
            <a:normAutofit/>
          </a:bodyPr>
          <a:lstStyle/>
          <a:p>
            <a:pPr algn="l"/>
            <a:r>
              <a:rPr lang="en-US" sz="3600" dirty="0">
                <a:latin typeface="+mn-lt"/>
              </a:rPr>
              <a:t>Can we have abstract class without having any abstract method?</a:t>
            </a:r>
            <a:endParaRPr lang="en-US" dirty="0">
              <a:latin typeface="+mn-lt"/>
            </a:endParaRPr>
          </a:p>
        </p:txBody>
      </p:sp>
      <p:sp>
        <p:nvSpPr>
          <p:cNvPr id="3" name="Content Placeholder 2">
            <a:extLst>
              <a:ext uri="{FF2B5EF4-FFF2-40B4-BE49-F238E27FC236}">
                <a16:creationId xmlns:a16="http://schemas.microsoft.com/office/drawing/2014/main" id="{DB8286F1-601E-48D8-8348-80E3C8B67C37}"/>
              </a:ext>
            </a:extLst>
          </p:cNvPr>
          <p:cNvSpPr>
            <a:spLocks noGrp="1"/>
          </p:cNvSpPr>
          <p:nvPr>
            <p:ph idx="1"/>
          </p:nvPr>
        </p:nvSpPr>
        <p:spPr/>
        <p:txBody>
          <a:bodyPr>
            <a:normAutofit/>
          </a:bodyPr>
          <a:lstStyle/>
          <a:p>
            <a:r>
              <a:rPr lang="en-US" dirty="0">
                <a:effectLst/>
                <a:ea typeface="Calibri" panose="020F0502020204030204" pitchFamily="34" charset="0"/>
                <a:cs typeface="Times New Roman" panose="02020603050405020304" pitchFamily="18" charset="0"/>
              </a:rPr>
              <a:t>Yes, </a:t>
            </a:r>
            <a:r>
              <a:rPr lang="en-US" b="1" dirty="0">
                <a:effectLst/>
                <a:ea typeface="Calibri" panose="020F0502020204030204" pitchFamily="34" charset="0"/>
                <a:cs typeface="Times New Roman" panose="02020603050405020304" pitchFamily="18" charset="0"/>
              </a:rPr>
              <a:t>we can have an abstract class without Abstract Methods</a:t>
            </a:r>
            <a:r>
              <a:rPr lang="en-US" dirty="0">
                <a:effectLst/>
                <a:ea typeface="Calibri" panose="020F0502020204030204" pitchFamily="34" charset="0"/>
                <a:cs typeface="Times New Roman" panose="02020603050405020304" pitchFamily="18" charset="0"/>
              </a:rPr>
              <a:t> as both are independent concepts. </a:t>
            </a:r>
          </a:p>
          <a:p>
            <a:pPr marL="457200" lvl="1" indent="0">
              <a:buNone/>
            </a:pPr>
            <a:r>
              <a:rPr lang="en-US" dirty="0">
                <a:effectLst/>
                <a:ea typeface="Calibri" panose="020F0502020204030204" pitchFamily="34" charset="0"/>
                <a:cs typeface="Times New Roman" panose="02020603050405020304" pitchFamily="18" charset="0"/>
              </a:rPr>
              <a:t>Declaring </a:t>
            </a:r>
            <a:r>
              <a:rPr lang="en-US" b="1" dirty="0">
                <a:effectLst/>
                <a:ea typeface="Calibri" panose="020F0502020204030204" pitchFamily="34" charset="0"/>
                <a:cs typeface="Times New Roman" panose="02020603050405020304" pitchFamily="18" charset="0"/>
              </a:rPr>
              <a:t>a class abstract</a:t>
            </a:r>
            <a:r>
              <a:rPr lang="en-US" dirty="0">
                <a:effectLst/>
                <a:ea typeface="Calibri" panose="020F0502020204030204" pitchFamily="34" charset="0"/>
                <a:cs typeface="Times New Roman" panose="02020603050405020304" pitchFamily="18" charset="0"/>
              </a:rPr>
              <a:t> means that it </a:t>
            </a:r>
            <a:r>
              <a:rPr lang="en-US" b="1" dirty="0">
                <a:effectLst/>
                <a:ea typeface="Calibri" panose="020F0502020204030204" pitchFamily="34" charset="0"/>
                <a:cs typeface="Times New Roman" panose="02020603050405020304" pitchFamily="18" charset="0"/>
              </a:rPr>
              <a:t>can</a:t>
            </a:r>
            <a:r>
              <a:rPr lang="en-US" dirty="0">
                <a:effectLst/>
                <a:ea typeface="Calibri" panose="020F0502020204030204" pitchFamily="34" charset="0"/>
                <a:cs typeface="Times New Roman" panose="02020603050405020304" pitchFamily="18" charset="0"/>
              </a:rPr>
              <a:t>not be instantiated on its own and </a:t>
            </a:r>
            <a:r>
              <a:rPr lang="en-US" b="1" dirty="0">
                <a:effectLst/>
                <a:ea typeface="Calibri" panose="020F0502020204030204" pitchFamily="34" charset="0"/>
                <a:cs typeface="Times New Roman" panose="02020603050405020304" pitchFamily="18" charset="0"/>
              </a:rPr>
              <a:t>can</a:t>
            </a:r>
            <a:r>
              <a:rPr lang="en-US" dirty="0">
                <a:effectLst/>
                <a:ea typeface="Calibri" panose="020F0502020204030204" pitchFamily="34" charset="0"/>
                <a:cs typeface="Times New Roman" panose="02020603050405020304" pitchFamily="18" charset="0"/>
              </a:rPr>
              <a:t> only be sub classed. </a:t>
            </a:r>
          </a:p>
          <a:p>
            <a:pPr marL="457200" lvl="1" indent="0">
              <a:buNone/>
            </a:pPr>
            <a:r>
              <a:rPr lang="en-US" dirty="0">
                <a:effectLst/>
                <a:ea typeface="Calibri" panose="020F0502020204030204" pitchFamily="34" charset="0"/>
                <a:cs typeface="Times New Roman" panose="02020603050405020304" pitchFamily="18" charset="0"/>
              </a:rPr>
              <a:t>Declaring </a:t>
            </a:r>
            <a:r>
              <a:rPr lang="en-US" b="1" dirty="0">
                <a:effectLst/>
                <a:ea typeface="Calibri" panose="020F0502020204030204" pitchFamily="34" charset="0"/>
                <a:cs typeface="Times New Roman" panose="02020603050405020304" pitchFamily="18" charset="0"/>
              </a:rPr>
              <a:t>a method abstract</a:t>
            </a:r>
            <a:r>
              <a:rPr lang="en-US" dirty="0">
                <a:effectLst/>
                <a:ea typeface="Calibri" panose="020F0502020204030204" pitchFamily="34" charset="0"/>
                <a:cs typeface="Times New Roman" panose="02020603050405020304" pitchFamily="18" charset="0"/>
              </a:rPr>
              <a:t> means that </a:t>
            </a:r>
            <a:r>
              <a:rPr lang="en-US" b="1" dirty="0">
                <a:effectLst/>
                <a:ea typeface="Calibri" panose="020F0502020204030204" pitchFamily="34" charset="0"/>
                <a:cs typeface="Times New Roman" panose="02020603050405020304" pitchFamily="18" charset="0"/>
              </a:rPr>
              <a:t>Method will</a:t>
            </a:r>
            <a:r>
              <a:rPr lang="en-US" dirty="0">
                <a:effectLst/>
                <a:ea typeface="Calibri" panose="020F0502020204030204" pitchFamily="34" charset="0"/>
                <a:cs typeface="Times New Roman" panose="02020603050405020304" pitchFamily="18" charset="0"/>
              </a:rPr>
              <a:t> be defined in </a:t>
            </a:r>
            <a:r>
              <a:rPr lang="en-US" b="1" dirty="0">
                <a:effectLst/>
                <a:ea typeface="Calibri" panose="020F0502020204030204" pitchFamily="34" charset="0"/>
                <a:cs typeface="Times New Roman" panose="02020603050405020304" pitchFamily="18" charset="0"/>
              </a:rPr>
              <a:t>the</a:t>
            </a:r>
            <a:r>
              <a:rPr lang="en-US" dirty="0">
                <a:effectLst/>
                <a:ea typeface="Calibri" panose="020F0502020204030204" pitchFamily="34" charset="0"/>
                <a:cs typeface="Times New Roman" panose="02020603050405020304" pitchFamily="18" charset="0"/>
              </a:rPr>
              <a:t> subclass.</a:t>
            </a:r>
          </a:p>
          <a:p>
            <a:r>
              <a:rPr lang="en-US" dirty="0"/>
              <a:t>You can see this java example: </a:t>
            </a:r>
            <a:r>
              <a:rPr lang="en-US" dirty="0">
                <a:hlinkClick r:id="rId2"/>
              </a:rPr>
              <a:t>https://www.tutorialspoint.com/compile_java8_online.php</a:t>
            </a:r>
            <a:endParaRPr lang="en-US" dirty="0">
              <a:effectLst/>
              <a:ea typeface="Calibri" panose="020F0502020204030204" pitchFamily="34" charset="0"/>
              <a:cs typeface="Times New Roman" panose="02020603050405020304" pitchFamily="18" charset="0"/>
            </a:endParaRPr>
          </a:p>
          <a:p>
            <a:r>
              <a:rPr lang="en-US" dirty="0"/>
              <a:t>You can learn more about Abstract class &amp; Method from this link: </a:t>
            </a:r>
            <a:r>
              <a:rPr lang="en-US" dirty="0">
                <a:hlinkClick r:id="rId3"/>
              </a:rPr>
              <a:t>https://www.c-sharpcorner.com/UploadFile/93126e/importance-and-use-of-versioning-in-C-Sharp/</a:t>
            </a:r>
            <a:endParaRPr lang="en-US" dirty="0"/>
          </a:p>
        </p:txBody>
      </p:sp>
    </p:spTree>
    <p:extLst>
      <p:ext uri="{BB962C8B-B14F-4D97-AF65-F5344CB8AC3E}">
        <p14:creationId xmlns:p14="http://schemas.microsoft.com/office/powerpoint/2010/main" val="10577664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0AF9-99D3-4253-8166-0D24D29AF8C3}"/>
              </a:ext>
            </a:extLst>
          </p:cNvPr>
          <p:cNvSpPr>
            <a:spLocks noGrp="1"/>
          </p:cNvSpPr>
          <p:nvPr>
            <p:ph type="title"/>
          </p:nvPr>
        </p:nvSpPr>
        <p:spPr/>
        <p:txBody>
          <a:bodyPr>
            <a:normAutofit/>
          </a:bodyPr>
          <a:lstStyle/>
          <a:p>
            <a:pPr algn="l"/>
            <a:r>
              <a:rPr lang="en-US" sz="3600" dirty="0">
                <a:latin typeface="+mn-lt"/>
              </a:rPr>
              <a:t>Can we have sealed Method in abstract class?</a:t>
            </a:r>
            <a:endParaRPr lang="en-US" dirty="0">
              <a:latin typeface="+mn-lt"/>
            </a:endParaRPr>
          </a:p>
        </p:txBody>
      </p:sp>
      <p:sp>
        <p:nvSpPr>
          <p:cNvPr id="3" name="Content Placeholder 2">
            <a:extLst>
              <a:ext uri="{FF2B5EF4-FFF2-40B4-BE49-F238E27FC236}">
                <a16:creationId xmlns:a16="http://schemas.microsoft.com/office/drawing/2014/main" id="{C9EE602D-46C2-4761-9693-59CB972C72A6}"/>
              </a:ext>
            </a:extLst>
          </p:cNvPr>
          <p:cNvSpPr>
            <a:spLocks noGrp="1"/>
          </p:cNvSpPr>
          <p:nvPr>
            <p:ph idx="1"/>
          </p:nvPr>
        </p:nvSpPr>
        <p:spPr/>
        <p:txBody>
          <a:bodyPr>
            <a:normAutofit fontScale="92500" lnSpcReduction="20000"/>
          </a:bodyPr>
          <a:lstStyle/>
          <a:p>
            <a:pPr marL="0" marR="0">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It is an error to use the </a:t>
            </a:r>
            <a:r>
              <a:rPr lang="en-US" b="1" dirty="0">
                <a:effectLst/>
                <a:ea typeface="Calibri" panose="020F0502020204030204" pitchFamily="34" charset="0"/>
                <a:cs typeface="Times New Roman" panose="02020603050405020304" pitchFamily="18" charset="0"/>
              </a:rPr>
              <a:t>abstract</a:t>
            </a:r>
            <a:r>
              <a:rPr lang="en-US" dirty="0">
                <a:effectLst/>
                <a:ea typeface="Calibri" panose="020F0502020204030204" pitchFamily="34" charset="0"/>
                <a:cs typeface="Times New Roman" panose="02020603050405020304" pitchFamily="18" charset="0"/>
              </a:rPr>
              <a:t> modifier with a </a:t>
            </a:r>
          </a:p>
          <a:p>
            <a:pPr marL="0" marR="0" indent="0">
              <a:lnSpc>
                <a:spcPct val="107000"/>
              </a:lnSpc>
              <a:spcBef>
                <a:spcPts val="0"/>
              </a:spcBef>
              <a:spcAft>
                <a:spcPts val="800"/>
              </a:spcAft>
              <a:buNone/>
            </a:pPr>
            <a:r>
              <a:rPr lang="en-US" b="1" dirty="0">
                <a:effectLst/>
                <a:ea typeface="Calibri" panose="020F0502020204030204" pitchFamily="34" charset="0"/>
                <a:cs typeface="Times New Roman" panose="02020603050405020304" pitchFamily="18" charset="0"/>
              </a:rPr>
              <a:t>    sealed class</a:t>
            </a:r>
            <a:r>
              <a:rPr lang="en-US" dirty="0">
                <a:effectLst/>
                <a:ea typeface="Calibri" panose="020F0502020204030204" pitchFamily="34" charset="0"/>
                <a:cs typeface="Times New Roman" panose="02020603050405020304" pitchFamily="18" charset="0"/>
              </a:rPr>
              <a:t>, </a:t>
            </a:r>
          </a:p>
          <a:p>
            <a:pPr marL="457200" lvl="1" indent="0">
              <a:lnSpc>
                <a:spcPct val="107000"/>
              </a:lnSpc>
              <a:spcBef>
                <a:spcPts val="0"/>
              </a:spcBef>
              <a:spcAft>
                <a:spcPts val="800"/>
              </a:spcAft>
              <a:buNone/>
            </a:pPr>
            <a:r>
              <a:rPr lang="en-US" sz="1600" dirty="0">
                <a:effectLst/>
                <a:ea typeface="Calibri" panose="020F0502020204030204" pitchFamily="34" charset="0"/>
                <a:cs typeface="Times New Roman" panose="02020603050405020304" pitchFamily="18" charset="0"/>
              </a:rPr>
              <a:t>Because, an </a:t>
            </a:r>
            <a:r>
              <a:rPr lang="en-US" sz="1600" b="1" dirty="0">
                <a:effectLst/>
                <a:ea typeface="Calibri" panose="020F0502020204030204" pitchFamily="34" charset="0"/>
                <a:cs typeface="Times New Roman" panose="02020603050405020304" pitchFamily="18" charset="0"/>
              </a:rPr>
              <a:t>abstract class</a:t>
            </a:r>
            <a:r>
              <a:rPr lang="en-US" sz="1600" dirty="0">
                <a:effectLst/>
                <a:ea typeface="Calibri" panose="020F0502020204030204" pitchFamily="34" charset="0"/>
                <a:cs typeface="Times New Roman" panose="02020603050405020304" pitchFamily="18" charset="0"/>
              </a:rPr>
              <a:t> must be inherited by a </a:t>
            </a:r>
            <a:r>
              <a:rPr lang="en-US" sz="1600" b="1" dirty="0">
                <a:effectLst/>
                <a:ea typeface="Calibri" panose="020F0502020204030204" pitchFamily="34" charset="0"/>
                <a:cs typeface="Times New Roman" panose="02020603050405020304" pitchFamily="18" charset="0"/>
              </a:rPr>
              <a:t>class</a:t>
            </a:r>
            <a:r>
              <a:rPr lang="en-US" sz="1600" dirty="0">
                <a:effectLst/>
                <a:ea typeface="Calibri" panose="020F0502020204030204" pitchFamily="34" charset="0"/>
                <a:cs typeface="Times New Roman" panose="02020603050405020304" pitchFamily="18" charset="0"/>
              </a:rPr>
              <a:t> </a:t>
            </a:r>
          </a:p>
          <a:p>
            <a:pPr marL="457200" lvl="1" indent="0">
              <a:lnSpc>
                <a:spcPct val="107000"/>
              </a:lnSpc>
              <a:spcBef>
                <a:spcPts val="0"/>
              </a:spcBef>
              <a:spcAft>
                <a:spcPts val="800"/>
              </a:spcAft>
              <a:buNone/>
            </a:pPr>
            <a:r>
              <a:rPr lang="en-US" sz="1600" dirty="0">
                <a:effectLst/>
                <a:ea typeface="Calibri" panose="020F0502020204030204" pitchFamily="34" charset="0"/>
                <a:cs typeface="Times New Roman" panose="02020603050405020304" pitchFamily="18" charset="0"/>
              </a:rPr>
              <a:t>that provides an implementation of the </a:t>
            </a:r>
            <a:r>
              <a:rPr lang="en-US" sz="1600" b="1" dirty="0">
                <a:effectLst/>
                <a:ea typeface="Calibri" panose="020F0502020204030204" pitchFamily="34" charset="0"/>
                <a:cs typeface="Times New Roman" panose="02020603050405020304" pitchFamily="18" charset="0"/>
              </a:rPr>
              <a:t>abstract methods</a:t>
            </a:r>
          </a:p>
          <a:p>
            <a:pPr marL="457200" lvl="1" indent="0">
              <a:lnSpc>
                <a:spcPct val="107000"/>
              </a:lnSpc>
              <a:spcBef>
                <a:spcPts val="0"/>
              </a:spcBef>
              <a:spcAft>
                <a:spcPts val="800"/>
              </a:spcAft>
              <a:buNone/>
            </a:pPr>
            <a:r>
              <a:rPr lang="en-US" sz="1600" dirty="0">
                <a:effectLst/>
                <a:ea typeface="Calibri" panose="020F0502020204030204" pitchFamily="34" charset="0"/>
                <a:cs typeface="Times New Roman" panose="02020603050405020304" pitchFamily="18" charset="0"/>
              </a:rPr>
              <a:t>or properties. </a:t>
            </a:r>
          </a:p>
          <a:p>
            <a:pPr marL="457200" lvl="1" indent="0">
              <a:lnSpc>
                <a:spcPct val="107000"/>
              </a:lnSpc>
              <a:spcBef>
                <a:spcPts val="0"/>
              </a:spcBef>
              <a:spcAft>
                <a:spcPts val="800"/>
              </a:spcAft>
              <a:buNone/>
            </a:pPr>
            <a:r>
              <a:rPr lang="en-US" sz="1600" dirty="0">
                <a:effectLst/>
                <a:ea typeface="Calibri" panose="020F0502020204030204" pitchFamily="34" charset="0"/>
                <a:cs typeface="Times New Roman" panose="02020603050405020304" pitchFamily="18" charset="0"/>
              </a:rPr>
              <a:t>When applied to a </a:t>
            </a:r>
            <a:r>
              <a:rPr lang="en-US" sz="1600" b="1" dirty="0">
                <a:effectLst/>
                <a:ea typeface="Calibri" panose="020F0502020204030204" pitchFamily="34" charset="0"/>
                <a:cs typeface="Times New Roman" panose="02020603050405020304" pitchFamily="18" charset="0"/>
              </a:rPr>
              <a:t>method</a:t>
            </a:r>
            <a:r>
              <a:rPr lang="en-US" sz="1600" dirty="0">
                <a:effectLst/>
                <a:ea typeface="Calibri" panose="020F0502020204030204" pitchFamily="34" charset="0"/>
                <a:cs typeface="Times New Roman" panose="02020603050405020304" pitchFamily="18" charset="0"/>
              </a:rPr>
              <a:t> or property, the </a:t>
            </a:r>
            <a:r>
              <a:rPr lang="en-US" sz="1600" b="1" dirty="0">
                <a:effectLst/>
                <a:ea typeface="Calibri" panose="020F0502020204030204" pitchFamily="34" charset="0"/>
                <a:cs typeface="Times New Roman" panose="02020603050405020304" pitchFamily="18" charset="0"/>
              </a:rPr>
              <a:t>sealed</a:t>
            </a:r>
            <a:r>
              <a:rPr lang="en-US" sz="1600" dirty="0">
                <a:effectLst/>
                <a:ea typeface="Calibri" panose="020F0502020204030204" pitchFamily="34" charset="0"/>
                <a:cs typeface="Times New Roman" panose="02020603050405020304" pitchFamily="18" charset="0"/>
              </a:rPr>
              <a:t> modifier </a:t>
            </a:r>
          </a:p>
          <a:p>
            <a:pPr marL="457200" lvl="1" indent="0">
              <a:lnSpc>
                <a:spcPct val="107000"/>
              </a:lnSpc>
              <a:spcBef>
                <a:spcPts val="0"/>
              </a:spcBef>
              <a:spcAft>
                <a:spcPts val="800"/>
              </a:spcAft>
              <a:buNone/>
            </a:pPr>
            <a:r>
              <a:rPr lang="en-US" sz="1600" dirty="0">
                <a:effectLst/>
                <a:ea typeface="Calibri" panose="020F0502020204030204" pitchFamily="34" charset="0"/>
                <a:cs typeface="Times New Roman" panose="02020603050405020304" pitchFamily="18" charset="0"/>
              </a:rPr>
              <a:t>must always be used with override.</a:t>
            </a:r>
          </a:p>
          <a:p>
            <a:r>
              <a:rPr lang="en-US" b="0" i="0" dirty="0">
                <a:effectLst/>
                <a:latin typeface="Arial" panose="020B0604020202020204" pitchFamily="34" charset="0"/>
              </a:rPr>
              <a:t>Sealed only can be used hand in hand with the </a:t>
            </a:r>
          </a:p>
          <a:p>
            <a:pPr marL="0" indent="0">
              <a:buNone/>
            </a:pPr>
            <a:r>
              <a:rPr lang="en-US" b="0" i="0" dirty="0">
                <a:effectLst/>
                <a:latin typeface="Arial" panose="020B0604020202020204" pitchFamily="34" charset="0"/>
              </a:rPr>
              <a:t>   "override" keyword, and stops other classes from </a:t>
            </a:r>
          </a:p>
          <a:p>
            <a:pPr marL="0" indent="0">
              <a:buNone/>
            </a:pPr>
            <a:r>
              <a:rPr lang="en-US" b="0" i="0" dirty="0">
                <a:effectLst/>
                <a:latin typeface="Arial" panose="020B0604020202020204" pitchFamily="34" charset="0"/>
              </a:rPr>
              <a:t>   overriding the functions themselves.</a:t>
            </a:r>
            <a:endParaRPr lang="en-US" dirty="0"/>
          </a:p>
        </p:txBody>
      </p:sp>
      <p:pic>
        <p:nvPicPr>
          <p:cNvPr id="5" name="Picture 4">
            <a:extLst>
              <a:ext uri="{FF2B5EF4-FFF2-40B4-BE49-F238E27FC236}">
                <a16:creationId xmlns:a16="http://schemas.microsoft.com/office/drawing/2014/main" id="{BEFF277D-C94D-48E2-9ED3-3149600F4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1417" y="2096064"/>
            <a:ext cx="3219899" cy="3267531"/>
          </a:xfrm>
          <a:prstGeom prst="rect">
            <a:avLst/>
          </a:prstGeom>
        </p:spPr>
      </p:pic>
    </p:spTree>
    <p:extLst>
      <p:ext uri="{BB962C8B-B14F-4D97-AF65-F5344CB8AC3E}">
        <p14:creationId xmlns:p14="http://schemas.microsoft.com/office/powerpoint/2010/main" val="3824217171"/>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516</TotalTime>
  <Words>2838</Words>
  <Application>Microsoft Office PowerPoint</Application>
  <PresentationFormat>Widescreen</PresentationFormat>
  <Paragraphs>205</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Courier New</vt:lpstr>
      <vt:lpstr>Symbol</vt:lpstr>
      <vt:lpstr>Times New Roman</vt:lpstr>
      <vt:lpstr>Damask</vt:lpstr>
      <vt:lpstr>Oop- Object Oriented programming</vt:lpstr>
      <vt:lpstr>Content:</vt:lpstr>
      <vt:lpstr>Why OOP?</vt:lpstr>
      <vt:lpstr>What is OOP?</vt:lpstr>
      <vt:lpstr>basic features of OOPs</vt:lpstr>
      <vt:lpstr>What is Abstraction?</vt:lpstr>
      <vt:lpstr>See this example :</vt:lpstr>
      <vt:lpstr>Can we have abstract class without having any abstract method?</vt:lpstr>
      <vt:lpstr>Can we have sealed Method in abstract class?</vt:lpstr>
      <vt:lpstr>Difference between Abstract &amp; Interface</vt:lpstr>
      <vt:lpstr>What is Encapsulation?</vt:lpstr>
      <vt:lpstr>Difference between Abstraction &amp; Encapsulation</vt:lpstr>
      <vt:lpstr>What is inheritance?</vt:lpstr>
      <vt:lpstr>In the example below, the Car class (child) inherits the fields and methods from the vehicles class (parent):</vt:lpstr>
      <vt:lpstr>What is Polymorphism?</vt:lpstr>
      <vt:lpstr>There are two types of polymorphism in C#:</vt:lpstr>
      <vt:lpstr>Static or Compile Time Polymorphism:</vt:lpstr>
      <vt:lpstr>Dynamic / Runtime Polymorphism</vt:lpstr>
      <vt:lpstr>Example of Dynamic / Runtime Polymorphism:</vt:lpstr>
      <vt:lpstr>Summary of Dynamic / Runtime Polymorphism:</vt:lpstr>
      <vt:lpstr>What is difference between Overloading &amp; Overriding?</vt:lpstr>
      <vt:lpstr>What is static class and method?</vt:lpstr>
      <vt:lpstr>Advantages of Static Classes</vt:lpstr>
      <vt:lpstr>Syntax of static class &amp; Demo:</vt:lpstr>
      <vt:lpstr>Static Methods</vt:lpstr>
      <vt:lpstr>How can you prevent your class to be inherited further?</vt:lpstr>
      <vt:lpstr>Difference between class &amp; Structure</vt:lpstr>
      <vt:lpstr>What are the access modifiers? </vt:lpstr>
      <vt:lpstr>Can you override private virtual method?</vt:lpstr>
      <vt:lpstr>What is shadowing or hiding?</vt:lpstr>
      <vt:lpstr>Difference between namespace &amp; Assembly.</vt:lpstr>
      <vt:lpstr>What are generics?</vt:lpstr>
      <vt:lpstr>Simple Generic Class Example</vt:lpstr>
      <vt:lpstr>What is a delegate and event?</vt:lpstr>
      <vt:lpstr>Can we have multiple Main Method in one .cs file?</vt:lpstr>
      <vt:lpstr>What is the default access modifier of a class?</vt:lpstr>
      <vt:lpstr>How does composition mechanism works?</vt:lpstr>
      <vt:lpstr>Can you prevent your class from being inherited &amp; becoming a base class for some other classes?</vt:lpstr>
      <vt:lpstr>Can you allow class to be inherited, but prevent the method from being overridden?</vt:lpstr>
      <vt:lpstr>Why can’t you specify  the accessibility modifier for methods inside the interface?</vt:lpstr>
      <vt:lpstr>Static data members should be initialized inside the constructor. True or false?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Object Oriented programming in c#</dc:title>
  <dc:creator>MK Hasan</dc:creator>
  <cp:lastModifiedBy>MK Hasan</cp:lastModifiedBy>
  <cp:revision>74</cp:revision>
  <dcterms:created xsi:type="dcterms:W3CDTF">2020-10-20T04:45:45Z</dcterms:created>
  <dcterms:modified xsi:type="dcterms:W3CDTF">2020-10-20T15:22:30Z</dcterms:modified>
</cp:coreProperties>
</file>