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handoutMasterIdLst>
    <p:handoutMasterId r:id="rId84"/>
  </p:handoutMasterIdLst>
  <p:sldIdLst>
    <p:sldId id="585" r:id="rId2"/>
    <p:sldId id="762" r:id="rId3"/>
    <p:sldId id="589" r:id="rId4"/>
    <p:sldId id="517" r:id="rId5"/>
    <p:sldId id="509" r:id="rId6"/>
    <p:sldId id="632" r:id="rId7"/>
    <p:sldId id="588" r:id="rId8"/>
    <p:sldId id="720" r:id="rId9"/>
    <p:sldId id="718" r:id="rId10"/>
    <p:sldId id="576" r:id="rId11"/>
    <p:sldId id="577" r:id="rId12"/>
    <p:sldId id="641" r:id="rId13"/>
    <p:sldId id="637" r:id="rId14"/>
    <p:sldId id="721" r:id="rId15"/>
    <p:sldId id="764" r:id="rId16"/>
    <p:sldId id="642" r:id="rId17"/>
    <p:sldId id="765" r:id="rId18"/>
    <p:sldId id="643" r:id="rId19"/>
    <p:sldId id="722" r:id="rId20"/>
    <p:sldId id="644" r:id="rId21"/>
    <p:sldId id="709" r:id="rId22"/>
    <p:sldId id="725" r:id="rId23"/>
    <p:sldId id="766" r:id="rId24"/>
    <p:sldId id="646" r:id="rId25"/>
    <p:sldId id="755" r:id="rId26"/>
    <p:sldId id="758" r:id="rId27"/>
    <p:sldId id="757" r:id="rId28"/>
    <p:sldId id="756" r:id="rId29"/>
    <p:sldId id="767" r:id="rId30"/>
    <p:sldId id="647" r:id="rId31"/>
    <p:sldId id="706" r:id="rId32"/>
    <p:sldId id="723" r:id="rId33"/>
    <p:sldId id="733" r:id="rId34"/>
    <p:sldId id="768" r:id="rId35"/>
    <p:sldId id="648" r:id="rId36"/>
    <p:sldId id="719" r:id="rId37"/>
    <p:sldId id="649" r:id="rId38"/>
    <p:sldId id="769" r:id="rId39"/>
    <p:sldId id="770" r:id="rId40"/>
    <p:sldId id="771" r:id="rId41"/>
    <p:sldId id="747" r:id="rId42"/>
    <p:sldId id="707" r:id="rId43"/>
    <p:sldId id="772" r:id="rId44"/>
    <p:sldId id="763" r:id="rId45"/>
    <p:sldId id="749" r:id="rId46"/>
    <p:sldId id="633" r:id="rId47"/>
    <p:sldId id="703" r:id="rId48"/>
    <p:sldId id="728" r:id="rId49"/>
    <p:sldId id="651" r:id="rId50"/>
    <p:sldId id="652" r:id="rId51"/>
    <p:sldId id="653" r:id="rId52"/>
    <p:sldId id="654" r:id="rId53"/>
    <p:sldId id="655" r:id="rId54"/>
    <p:sldId id="704" r:id="rId55"/>
    <p:sldId id="656" r:id="rId56"/>
    <p:sldId id="657" r:id="rId57"/>
    <p:sldId id="748" r:id="rId58"/>
    <p:sldId id="634" r:id="rId59"/>
    <p:sldId id="672" r:id="rId60"/>
    <p:sldId id="669" r:id="rId61"/>
    <p:sldId id="678" r:id="rId62"/>
    <p:sldId id="676" r:id="rId63"/>
    <p:sldId id="710" r:id="rId64"/>
    <p:sldId id="715" r:id="rId65"/>
    <p:sldId id="711" r:id="rId66"/>
    <p:sldId id="751" r:id="rId67"/>
    <p:sldId id="717" r:id="rId68"/>
    <p:sldId id="683" r:id="rId69"/>
    <p:sldId id="753" r:id="rId70"/>
    <p:sldId id="687" r:id="rId71"/>
    <p:sldId id="689" r:id="rId72"/>
    <p:sldId id="690" r:id="rId73"/>
    <p:sldId id="739" r:id="rId74"/>
    <p:sldId id="740" r:id="rId75"/>
    <p:sldId id="743" r:id="rId76"/>
    <p:sldId id="741" r:id="rId77"/>
    <p:sldId id="744" r:id="rId78"/>
    <p:sldId id="760" r:id="rId79"/>
    <p:sldId id="761" r:id="rId80"/>
    <p:sldId id="746" r:id="rId81"/>
    <p:sldId id="716" r:id="rId8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FF00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5" autoAdjust="0"/>
    <p:restoredTop sz="86423" autoAdjust="0"/>
  </p:normalViewPr>
  <p:slideViewPr>
    <p:cSldViewPr snapToGrid="0">
      <p:cViewPr varScale="1">
        <p:scale>
          <a:sx n="57" d="100"/>
          <a:sy n="57" d="100"/>
        </p:scale>
        <p:origin x="47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418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807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handoutMaster" Target="handoutMasters/handoutMaster1.xml"/><Relationship Id="rId89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97F36-0B36-410D-B215-A874796F3913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0FF91-C9C4-41A0-90C6-756601F81808}" type="slidenum">
              <a:rPr lang="en-GB" smtClean="0"/>
              <a:pPr/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94183-1C10-40DE-9903-F88B8FBA0962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B401C-CE9C-4F2E-A67F-20DD02231013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309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367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462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200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111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448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792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 nouvelles techniques, approches, concept, intérêt, mode 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99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508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0592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876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5061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Si </a:t>
            </a:r>
            <a:r>
              <a:rPr lang="en-GB" dirty="0" err="1"/>
              <a:t>vous</a:t>
            </a:r>
            <a:r>
              <a:rPr lang="en-GB" dirty="0"/>
              <a:t> </a:t>
            </a:r>
            <a:r>
              <a:rPr lang="en-GB" dirty="0" err="1"/>
              <a:t>voulez</a:t>
            </a:r>
            <a:r>
              <a:rPr lang="en-GB" dirty="0"/>
              <a:t> </a:t>
            </a:r>
            <a:r>
              <a:rPr lang="en-GB" dirty="0" err="1"/>
              <a:t>l'argent</a:t>
            </a:r>
            <a:r>
              <a:rPr lang="en-GB" dirty="0"/>
              <a:t>,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faut</a:t>
            </a:r>
            <a:r>
              <a:rPr lang="en-GB" dirty="0"/>
              <a:t> </a:t>
            </a:r>
            <a:r>
              <a:rPr lang="en-GB" dirty="0" err="1"/>
              <a:t>sortir</a:t>
            </a:r>
            <a:r>
              <a:rPr lang="en-GB" dirty="0"/>
              <a:t> de </a:t>
            </a:r>
            <a:r>
              <a:rPr lang="en-GB" dirty="0" err="1"/>
              <a:t>votre</a:t>
            </a:r>
            <a:r>
              <a:rPr lang="en-GB" dirty="0"/>
              <a:t> zone de </a:t>
            </a:r>
            <a:r>
              <a:rPr lang="en-GB" dirty="0" err="1"/>
              <a:t>confort</a:t>
            </a:r>
            <a:r>
              <a:rPr lang="en-GB" dirty="0"/>
              <a:t>…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0953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4230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4754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1174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897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9853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7143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6289F-4ABB-4D9D-B080-243BFFB6BF99}" type="slidenum">
              <a:rPr lang="en-GB" smtClean="0"/>
              <a:pPr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2128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6289F-4ABB-4D9D-B080-243BFFB6BF99}" type="slidenum">
              <a:rPr lang="en-GB" smtClean="0"/>
              <a:pPr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108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6289F-4ABB-4D9D-B080-243BFFB6BF99}" type="slidenum">
              <a:rPr lang="en-GB" smtClean="0"/>
              <a:pPr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164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2072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6289F-4ABB-4D9D-B080-243BFFB6BF99}" type="slidenum">
              <a:rPr lang="en-GB" smtClean="0"/>
              <a:pPr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9840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6289F-4ABB-4D9D-B080-243BFFB6BF99}" type="slidenum">
              <a:rPr lang="en-GB" smtClean="0"/>
              <a:pPr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8493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1299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8267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0424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1678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FAD79-B5A4-41EB-897C-782081C80EC0}" type="slidenum">
              <a:rPr lang="en-GB" smtClean="0"/>
              <a:pPr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031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0216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73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FAD79-B5A4-41EB-897C-782081C80EC0}" type="slidenum">
              <a:rPr lang="en-GB" smtClean="0"/>
              <a:pPr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8872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FAD79-B5A4-41EB-897C-782081C80EC0}" type="slidenum">
              <a:rPr lang="en-GB" smtClean="0"/>
              <a:pPr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345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579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867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You </a:t>
            </a:r>
            <a:r>
              <a:rPr lang="fr-FR" dirty="0" err="1"/>
              <a:t>hurt</a:t>
            </a:r>
            <a:r>
              <a:rPr lang="fr-FR" dirty="0"/>
              <a:t> </a:t>
            </a:r>
            <a:r>
              <a:rPr lang="fr-FR" dirty="0" err="1"/>
              <a:t>yourself</a:t>
            </a:r>
            <a:r>
              <a:rPr lang="fr-FR" dirty="0"/>
              <a:t> in yoga? Pain-free yoga ; vous avez 3 enfants ou plus et vous êtes fatiguée ? Voici 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885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"L'ignorance" n'est pas un problème. </a:t>
            </a:r>
            <a:r>
              <a:rPr lang="fr-FR" dirty="0">
                <a:sym typeface="Wingdings"/>
              </a:rPr>
              <a:t></a:t>
            </a:r>
            <a:r>
              <a:rPr lang="fr-FR" dirty="0"/>
              <a:t> Il faut la transformer en un problème pour (une partie de) la communauté scientifique </a:t>
            </a:r>
            <a:endParaRPr lang="en-GB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9B401C-CE9C-4F2E-A67F-20DD02231013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51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8F7D-BA89-4D47-B66D-33A71210436B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7AA6-E4F6-4C99-AEE0-A0CA4A1EDB49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8F7D-BA89-4D47-B66D-33A71210436B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7AA6-E4F6-4C99-AEE0-A0CA4A1EDB49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8F7D-BA89-4D47-B66D-33A71210436B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7AA6-E4F6-4C99-AEE0-A0CA4A1EDB49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8F7D-BA89-4D47-B66D-33A71210436B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7AA6-E4F6-4C99-AEE0-A0CA4A1EDB49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8F7D-BA89-4D47-B66D-33A71210436B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7AA6-E4F6-4C99-AEE0-A0CA4A1EDB49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8F7D-BA89-4D47-B66D-33A71210436B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7AA6-E4F6-4C99-AEE0-A0CA4A1EDB49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8F7D-BA89-4D47-B66D-33A71210436B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7AA6-E4F6-4C99-AEE0-A0CA4A1EDB49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8F7D-BA89-4D47-B66D-33A71210436B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7AA6-E4F6-4C99-AEE0-A0CA4A1EDB49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8F7D-BA89-4D47-B66D-33A71210436B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7AA6-E4F6-4C99-AEE0-A0CA4A1EDB49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8F7D-BA89-4D47-B66D-33A71210436B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7AA6-E4F6-4C99-AEE0-A0CA4A1EDB49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8F7D-BA89-4D47-B66D-33A71210436B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7AA6-E4F6-4C99-AEE0-A0CA4A1EDB49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38F7D-BA89-4D47-B66D-33A71210436B}" type="datetimeFigureOut">
              <a:rPr lang="en-GB" smtClean="0"/>
              <a:pPr/>
              <a:t>10/06/2017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A7AA6-E4F6-4C99-AEE0-A0CA4A1EDB49}" type="slidenum">
              <a:rPr lang="en-GB" smtClean="0"/>
              <a:pPr/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77519" y="1600200"/>
            <a:ext cx="7951585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1. Pourquoi les demandes échouent</a:t>
            </a:r>
          </a:p>
          <a:p>
            <a:pPr marL="571500" indent="-571500">
              <a:buAutoNum type="romanUcPeriod"/>
            </a:pP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2. Faire sortir votre projet du lot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b="1" dirty="0"/>
              <a:t>3. Ecrire un résumé parfait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4. Préparer et faire le plan de votre demande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3 types de problème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fr-FR" dirty="0"/>
              <a:t>Pierre d'achoppement</a:t>
            </a:r>
          </a:p>
          <a:p>
            <a:pPr>
              <a:buNone/>
            </a:pPr>
            <a:r>
              <a:rPr lang="fr-FR" dirty="0"/>
              <a:t>Goulot d'étranglement</a:t>
            </a:r>
          </a:p>
          <a:p>
            <a:pPr>
              <a:buNone/>
            </a:pPr>
            <a:r>
              <a:rPr lang="fr-FR" dirty="0"/>
              <a:t>Lacune dans nos connaissances</a:t>
            </a:r>
          </a:p>
          <a:p>
            <a:pPr>
              <a:buNone/>
            </a:pPr>
            <a:r>
              <a:rPr lang="en-GB" dirty="0"/>
              <a:t>On ne </a:t>
            </a:r>
            <a:r>
              <a:rPr lang="en-GB" dirty="0" err="1"/>
              <a:t>peut</a:t>
            </a:r>
            <a:r>
              <a:rPr lang="en-GB" dirty="0"/>
              <a:t> pas faire X </a:t>
            </a:r>
            <a:r>
              <a:rPr lang="en-GB" dirty="0" err="1"/>
              <a:t>tant</a:t>
            </a:r>
            <a:r>
              <a:rPr lang="en-GB" dirty="0"/>
              <a:t> </a:t>
            </a:r>
            <a:r>
              <a:rPr lang="en-GB" dirty="0" err="1"/>
              <a:t>qu'on</a:t>
            </a:r>
            <a:r>
              <a:rPr lang="en-GB" dirty="0"/>
              <a:t> </a:t>
            </a:r>
            <a:r>
              <a:rPr lang="en-GB" dirty="0" err="1"/>
              <a:t>n'a</a:t>
            </a:r>
            <a:r>
              <a:rPr lang="en-GB" dirty="0"/>
              <a:t> pas </a:t>
            </a:r>
            <a:r>
              <a:rPr lang="en-GB" dirty="0" err="1"/>
              <a:t>compris</a:t>
            </a:r>
            <a:r>
              <a:rPr lang="en-GB" dirty="0"/>
              <a:t> Y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386080" y="3085904"/>
            <a:ext cx="53833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CC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fr-FR" dirty="0"/>
              <a:t>Quel problème votre projet résout-il ?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4127" y="1875350"/>
            <a:ext cx="816550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GB" sz="3200" b="1" dirty="0"/>
              <a:t>Quoi (</a:t>
            </a:r>
            <a:r>
              <a:rPr lang="en-GB" sz="3200" b="1" dirty="0" err="1"/>
              <a:t>votre</a:t>
            </a:r>
            <a:r>
              <a:rPr lang="en-GB" sz="3200" b="1" dirty="0"/>
              <a:t> SOLUTION)</a:t>
            </a:r>
            <a:endParaRPr lang="en-GB" sz="3200" b="1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GB" sz="3200" dirty="0" err="1">
                <a:solidFill>
                  <a:schemeClr val="bg1">
                    <a:lumMod val="75000"/>
                  </a:schemeClr>
                </a:solidFill>
              </a:rPr>
              <a:t>Pourquoi</a:t>
            </a:r>
            <a:r>
              <a:rPr lang="en-GB" sz="3200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514350" indent="-514350">
              <a:buAutoNum type="arabicPeriod"/>
            </a:pPr>
            <a:r>
              <a:rPr lang="en-GB" sz="3200" dirty="0">
                <a:solidFill>
                  <a:schemeClr val="bg1">
                    <a:lumMod val="75000"/>
                  </a:schemeClr>
                </a:solidFill>
              </a:rPr>
              <a:t>Comment</a:t>
            </a:r>
          </a:p>
          <a:p>
            <a:pPr marL="514350" indent="-514350">
              <a:buAutoNum type="arabicPeriod"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</a:rPr>
              <a:t>Qui</a:t>
            </a:r>
          </a:p>
          <a:p>
            <a:pPr marL="514350" indent="-514350">
              <a:buAutoNum type="arabicPeriod"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</a:rPr>
              <a:t>Urgence ou Opportunité</a:t>
            </a:r>
          </a:p>
          <a:p>
            <a:pPr marL="514350" indent="-514350">
              <a:buAutoNum type="arabicPeriod"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</a:rPr>
              <a:t>Faisabilité</a:t>
            </a:r>
          </a:p>
          <a:p>
            <a:pPr marL="514350" indent="-514350">
              <a:buAutoNum type="arabicPeriod"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</a:rPr>
              <a:t>Unicité</a:t>
            </a:r>
          </a:p>
          <a:p>
            <a:pPr marL="514350" indent="-514350">
              <a:buAutoNum type="arabicPeriod"/>
            </a:pPr>
            <a:r>
              <a:rPr lang="en-GB" sz="3200" dirty="0" err="1">
                <a:solidFill>
                  <a:schemeClr val="bg1">
                    <a:lumMod val="75000"/>
                  </a:schemeClr>
                </a:solidFill>
              </a:rPr>
              <a:t>Adéquation</a:t>
            </a:r>
            <a:r>
              <a:rPr lang="en-GB" sz="3200" dirty="0">
                <a:solidFill>
                  <a:schemeClr val="bg1">
                    <a:lumMod val="75000"/>
                  </a:schemeClr>
                </a:solidFill>
              </a:rPr>
              <a:t> aux </a:t>
            </a:r>
            <a:r>
              <a:rPr lang="en-GB" sz="3200" dirty="0" err="1">
                <a:solidFill>
                  <a:schemeClr val="bg1">
                    <a:lumMod val="75000"/>
                  </a:schemeClr>
                </a:solidFill>
              </a:rPr>
              <a:t>critères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106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629" y="274638"/>
            <a:ext cx="8882742" cy="1143000"/>
          </a:xfrm>
        </p:spPr>
        <p:txBody>
          <a:bodyPr>
            <a:normAutofit/>
          </a:bodyPr>
          <a:lstStyle/>
          <a:p>
            <a:r>
              <a:rPr lang="fr-FR" dirty="0"/>
              <a:t>Commencez le résumé par le "Quoi"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426677"/>
            <a:ext cx="8229600" cy="191672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"Nous voulons construire ..."</a:t>
            </a:r>
          </a:p>
        </p:txBody>
      </p:sp>
    </p:spTree>
    <p:extLst>
      <p:ext uri="{BB962C8B-B14F-4D97-AF65-F5344CB8AC3E}">
        <p14:creationId xmlns:p14="http://schemas.microsoft.com/office/powerpoint/2010/main" val="3578874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Employez des mots très simples </a:t>
            </a:r>
            <a:br>
              <a:rPr lang="fr-FR" dirty="0"/>
            </a:br>
            <a:r>
              <a:rPr lang="fr-FR" dirty="0"/>
              <a:t>dans la première phrase (le "Quoi")</a:t>
            </a:r>
          </a:p>
        </p:txBody>
      </p:sp>
    </p:spTree>
    <p:extLst>
      <p:ext uri="{BB962C8B-B14F-4D97-AF65-F5344CB8AC3E}">
        <p14:creationId xmlns:p14="http://schemas.microsoft.com/office/powerpoint/2010/main" val="2870281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CC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Votre résumé commence-t-il par "Quoi", avec des mots très simples 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4491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4127" y="1875350"/>
            <a:ext cx="816550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GB" sz="3200" dirty="0">
                <a:solidFill>
                  <a:schemeClr val="bg1">
                    <a:lumMod val="75000"/>
                  </a:schemeClr>
                </a:solidFill>
              </a:rPr>
              <a:t>Quoi</a:t>
            </a:r>
          </a:p>
          <a:p>
            <a:pPr marL="514350" indent="-514350">
              <a:buFontTx/>
              <a:buAutoNum type="arabicPeriod"/>
            </a:pPr>
            <a:r>
              <a:rPr lang="en-GB" sz="3200" b="1" dirty="0" err="1"/>
              <a:t>Pourquoi</a:t>
            </a:r>
            <a:r>
              <a:rPr lang="en-GB" sz="3200" b="1" dirty="0"/>
              <a:t>  (le PROBLÈME </a:t>
            </a:r>
            <a:r>
              <a:rPr lang="en-GB" sz="3200" b="1" dirty="0">
                <a:sym typeface="Wingdings" panose="05000000000000000000" pitchFamily="2" charset="2"/>
              </a:rPr>
              <a:t></a:t>
            </a:r>
            <a:r>
              <a:rPr lang="en-GB" sz="3200" b="1" dirty="0"/>
              <a:t> le BESOIN)</a:t>
            </a:r>
          </a:p>
          <a:p>
            <a:pPr marL="514350" indent="-514350">
              <a:buAutoNum type="arabicPeriod"/>
            </a:pPr>
            <a:r>
              <a:rPr lang="en-GB" sz="3200" dirty="0">
                <a:solidFill>
                  <a:schemeClr val="bg1">
                    <a:lumMod val="75000"/>
                  </a:schemeClr>
                </a:solidFill>
              </a:rPr>
              <a:t>Comment</a:t>
            </a:r>
          </a:p>
          <a:p>
            <a:pPr marL="514350" indent="-514350">
              <a:buAutoNum type="arabicPeriod"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</a:rPr>
              <a:t>Qui</a:t>
            </a:r>
          </a:p>
          <a:p>
            <a:pPr marL="514350" indent="-514350">
              <a:buAutoNum type="arabicPeriod"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</a:rPr>
              <a:t>Urgence ou Opportunité</a:t>
            </a:r>
          </a:p>
          <a:p>
            <a:pPr marL="514350" indent="-514350">
              <a:buAutoNum type="arabicPeriod"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</a:rPr>
              <a:t>Faisabilité</a:t>
            </a:r>
          </a:p>
          <a:p>
            <a:pPr marL="514350" indent="-514350">
              <a:buAutoNum type="arabicPeriod"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</a:rPr>
              <a:t>Unicité</a:t>
            </a:r>
          </a:p>
          <a:p>
            <a:pPr marL="514350" indent="-514350">
              <a:buAutoNum type="arabicPeriod"/>
            </a:pPr>
            <a:r>
              <a:rPr lang="en-GB" sz="3200" dirty="0" err="1">
                <a:solidFill>
                  <a:schemeClr val="bg1">
                    <a:lumMod val="75000"/>
                  </a:schemeClr>
                </a:solidFill>
              </a:rPr>
              <a:t>Adéquation</a:t>
            </a:r>
            <a:r>
              <a:rPr lang="en-GB" sz="3200" dirty="0">
                <a:solidFill>
                  <a:schemeClr val="bg1">
                    <a:lumMod val="75000"/>
                  </a:schemeClr>
                </a:solidFill>
              </a:rPr>
              <a:t> aux </a:t>
            </a:r>
            <a:r>
              <a:rPr lang="en-GB" sz="3200" dirty="0" err="1">
                <a:solidFill>
                  <a:schemeClr val="bg1">
                    <a:lumMod val="75000"/>
                  </a:schemeClr>
                </a:solidFill>
              </a:rPr>
              <a:t>critères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459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CC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5503" y="274638"/>
            <a:ext cx="9375006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Avez-vous indiqué explicitement le problème et POURQUOI c'est un problème 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9149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4127" y="1875350"/>
            <a:ext cx="816550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GB" sz="3200" dirty="0">
                <a:solidFill>
                  <a:schemeClr val="bg1">
                    <a:lumMod val="75000"/>
                  </a:schemeClr>
                </a:solidFill>
              </a:rPr>
              <a:t>Quoi (</a:t>
            </a:r>
            <a:r>
              <a:rPr lang="en-GB" sz="3200" dirty="0" err="1">
                <a:solidFill>
                  <a:schemeClr val="bg1">
                    <a:lumMod val="75000"/>
                  </a:schemeClr>
                </a:solidFill>
              </a:rPr>
              <a:t>votre</a:t>
            </a:r>
            <a:r>
              <a:rPr lang="en-GB" sz="3200" dirty="0">
                <a:solidFill>
                  <a:schemeClr val="bg1">
                    <a:lumMod val="75000"/>
                  </a:schemeClr>
                </a:solidFill>
              </a:rPr>
              <a:t> SOLUTION)</a:t>
            </a:r>
          </a:p>
          <a:p>
            <a:pPr marL="514350" indent="-514350">
              <a:buFontTx/>
              <a:buAutoNum type="arabicPeriod"/>
            </a:pPr>
            <a:r>
              <a:rPr lang="en-GB" sz="3200" dirty="0" err="1">
                <a:solidFill>
                  <a:schemeClr val="bg1">
                    <a:lumMod val="75000"/>
                  </a:schemeClr>
                </a:solidFill>
              </a:rPr>
              <a:t>Pourquoi</a:t>
            </a:r>
            <a:r>
              <a:rPr lang="en-GB" sz="3200" dirty="0">
                <a:solidFill>
                  <a:schemeClr val="bg1">
                    <a:lumMod val="75000"/>
                  </a:schemeClr>
                </a:solidFill>
              </a:rPr>
              <a:t>  (le PROBLÈME  le BESOIN)</a:t>
            </a:r>
          </a:p>
          <a:p>
            <a:pPr marL="514350" indent="-514350">
              <a:buAutoNum type="arabicPeriod"/>
            </a:pPr>
            <a:r>
              <a:rPr lang="en-GB" sz="3200" b="1" dirty="0"/>
              <a:t>Comment</a:t>
            </a:r>
          </a:p>
          <a:p>
            <a:pPr marL="514350" indent="-514350">
              <a:buAutoNum type="arabicPeriod"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</a:rPr>
              <a:t>Qui</a:t>
            </a:r>
          </a:p>
          <a:p>
            <a:pPr marL="514350" indent="-514350">
              <a:buAutoNum type="arabicPeriod"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</a:rPr>
              <a:t>Urgence ou Opportunité</a:t>
            </a:r>
          </a:p>
          <a:p>
            <a:pPr marL="514350" indent="-514350">
              <a:buAutoNum type="arabicPeriod"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</a:rPr>
              <a:t>Faisabilité</a:t>
            </a:r>
          </a:p>
          <a:p>
            <a:pPr marL="514350" indent="-514350">
              <a:buAutoNum type="arabicPeriod"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</a:rPr>
              <a:t>Unicité</a:t>
            </a:r>
          </a:p>
          <a:p>
            <a:pPr marL="514350" indent="-514350">
              <a:buAutoNum type="arabicPeriod"/>
            </a:pPr>
            <a:r>
              <a:rPr lang="en-GB" sz="3200" dirty="0" err="1">
                <a:solidFill>
                  <a:schemeClr val="bg1">
                    <a:lumMod val="75000"/>
                  </a:schemeClr>
                </a:solidFill>
              </a:rPr>
              <a:t>Adéquation</a:t>
            </a:r>
            <a:r>
              <a:rPr lang="en-GB" sz="3200" dirty="0">
                <a:solidFill>
                  <a:schemeClr val="bg1">
                    <a:lumMod val="75000"/>
                  </a:schemeClr>
                </a:solidFill>
              </a:rPr>
              <a:t> aux </a:t>
            </a:r>
            <a:r>
              <a:rPr lang="en-GB" sz="3200" dirty="0" err="1">
                <a:solidFill>
                  <a:schemeClr val="bg1">
                    <a:lumMod val="75000"/>
                  </a:schemeClr>
                </a:solidFill>
              </a:rPr>
              <a:t>critères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486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Précisez 3 éléments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59429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fr-FR" dirty="0"/>
              <a:t>Système modèle / population</a:t>
            </a:r>
          </a:p>
          <a:p>
            <a:pPr marL="514350" indent="-514350">
              <a:buAutoNum type="arabicPeriod"/>
            </a:pPr>
            <a:endParaRPr lang="fr-FR" dirty="0"/>
          </a:p>
          <a:p>
            <a:pPr marL="514350" indent="-514350">
              <a:buAutoNum type="arabicPeriod"/>
            </a:pPr>
            <a:r>
              <a:rPr lang="fr-FR" dirty="0"/>
              <a:t>Équipement utilisé</a:t>
            </a:r>
          </a:p>
          <a:p>
            <a:pPr marL="514350" indent="-514350">
              <a:buAutoNum type="arabicPeriod"/>
            </a:pPr>
            <a:endParaRPr lang="fr-FR" dirty="0"/>
          </a:p>
          <a:p>
            <a:pPr marL="514350" indent="-514350">
              <a:buAutoNum type="arabicPeriod"/>
            </a:pPr>
            <a:r>
              <a:rPr lang="fr-FR" dirty="0"/>
              <a:t>Procédure</a:t>
            </a:r>
          </a:p>
        </p:txBody>
      </p:sp>
    </p:spTree>
    <p:extLst>
      <p:ext uri="{BB962C8B-B14F-4D97-AF65-F5344CB8AC3E}">
        <p14:creationId xmlns:p14="http://schemas.microsoft.com/office/powerpoint/2010/main" val="154581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4460" y="5648960"/>
            <a:ext cx="3456940" cy="9423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400" dirty="0"/>
              <a:t>David Karlin, </a:t>
            </a:r>
            <a:r>
              <a:rPr lang="fr-FR" sz="2400" dirty="0" err="1"/>
              <a:t>PhD</a:t>
            </a:r>
            <a:endParaRPr lang="fr-FR" sz="2400" dirty="0"/>
          </a:p>
          <a:p>
            <a:pPr>
              <a:buNone/>
            </a:pPr>
            <a:r>
              <a:rPr lang="fr-FR" sz="2400" dirty="0"/>
              <a:t>davidgkarlin@gmail.com</a:t>
            </a:r>
            <a:endParaRPr lang="en-GB" sz="24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74637"/>
            <a:ext cx="9144000" cy="1575933"/>
          </a:xfrm>
        </p:spPr>
        <p:txBody>
          <a:bodyPr>
            <a:normAutofit/>
          </a:bodyPr>
          <a:lstStyle/>
          <a:p>
            <a:r>
              <a:rPr lang="en-GB" dirty="0" err="1"/>
              <a:t>Ecrire</a:t>
            </a:r>
            <a:r>
              <a:rPr lang="en-GB" dirty="0"/>
              <a:t> un résumé</a:t>
            </a:r>
            <a:br>
              <a:rPr lang="en-GB" dirty="0"/>
            </a:br>
            <a:r>
              <a:rPr lang="en-GB" dirty="0" err="1"/>
              <a:t>complet</a:t>
            </a:r>
            <a:r>
              <a:rPr lang="en-GB" dirty="0"/>
              <a:t>, </a:t>
            </a:r>
            <a:r>
              <a:rPr lang="en-GB" dirty="0" err="1"/>
              <a:t>clair</a:t>
            </a:r>
            <a:r>
              <a:rPr lang="en-GB" dirty="0"/>
              <a:t>, </a:t>
            </a:r>
            <a:r>
              <a:rPr lang="en-GB" dirty="0" err="1"/>
              <a:t>concis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6888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4127" y="1875350"/>
            <a:ext cx="816550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GB" sz="3200" dirty="0">
                <a:solidFill>
                  <a:schemeClr val="bg1">
                    <a:lumMod val="75000"/>
                  </a:schemeClr>
                </a:solidFill>
              </a:rPr>
              <a:t>Quoi</a:t>
            </a:r>
          </a:p>
          <a:p>
            <a:pPr marL="514350" indent="-514350">
              <a:buAutoNum type="arabicPeriod"/>
            </a:pPr>
            <a:r>
              <a:rPr lang="en-GB" sz="3200" dirty="0" err="1">
                <a:solidFill>
                  <a:schemeClr val="bg1">
                    <a:lumMod val="75000"/>
                  </a:schemeClr>
                </a:solidFill>
              </a:rPr>
              <a:t>Pourquoi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GB" sz="3200" dirty="0">
                <a:solidFill>
                  <a:schemeClr val="bg1">
                    <a:lumMod val="75000"/>
                  </a:schemeClr>
                </a:solidFill>
              </a:rPr>
              <a:t>Comment</a:t>
            </a:r>
          </a:p>
          <a:p>
            <a:pPr marL="514350" indent="-514350">
              <a:buAutoNum type="arabicPeriod"/>
            </a:pPr>
            <a:r>
              <a:rPr lang="fr-FR" sz="3200" b="1" dirty="0"/>
              <a:t>Qui</a:t>
            </a:r>
          </a:p>
          <a:p>
            <a:pPr marL="514350" indent="-514350">
              <a:buAutoNum type="arabicPeriod"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</a:rPr>
              <a:t>Urgence ou Opportunité</a:t>
            </a:r>
          </a:p>
          <a:p>
            <a:pPr marL="514350" indent="-514350">
              <a:buAutoNum type="arabicPeriod"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</a:rPr>
              <a:t>Faisabilité</a:t>
            </a:r>
          </a:p>
          <a:p>
            <a:pPr marL="514350" indent="-514350">
              <a:buAutoNum type="arabicPeriod"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</a:rPr>
              <a:t>Unicité</a:t>
            </a:r>
          </a:p>
          <a:p>
            <a:pPr marL="514350" indent="-514350">
              <a:buAutoNum type="arabicPeriod"/>
            </a:pPr>
            <a:r>
              <a:rPr lang="en-GB" sz="3200" dirty="0" err="1">
                <a:solidFill>
                  <a:schemeClr val="bg1">
                    <a:lumMod val="75000"/>
                  </a:schemeClr>
                </a:solidFill>
              </a:rPr>
              <a:t>Adéquation</a:t>
            </a:r>
            <a:r>
              <a:rPr lang="en-GB" sz="3200" dirty="0">
                <a:solidFill>
                  <a:schemeClr val="bg1">
                    <a:lumMod val="75000"/>
                  </a:schemeClr>
                </a:solidFill>
              </a:rPr>
              <a:t> aux </a:t>
            </a:r>
            <a:r>
              <a:rPr lang="en-GB" sz="3200" dirty="0" err="1">
                <a:solidFill>
                  <a:schemeClr val="bg1">
                    <a:lumMod val="75000"/>
                  </a:schemeClr>
                </a:solidFill>
              </a:rPr>
              <a:t>critères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70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0371" y="274638"/>
            <a:ext cx="8643258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Qu'est-ce que vous apportez ? </a:t>
            </a:r>
            <a:br>
              <a:rPr lang="fr-FR" dirty="0"/>
            </a:br>
            <a:r>
              <a:rPr lang="fr-FR" sz="3600" dirty="0"/>
              <a:t>(Utilisez votre argumentaire)</a:t>
            </a:r>
          </a:p>
        </p:txBody>
      </p:sp>
    </p:spTree>
    <p:extLst>
      <p:ext uri="{BB962C8B-B14F-4D97-AF65-F5344CB8AC3E}">
        <p14:creationId xmlns:p14="http://schemas.microsoft.com/office/powerpoint/2010/main" val="2536400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Soyez très claire sur qui fait quoi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11182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"Moi"</a:t>
            </a:r>
          </a:p>
          <a:p>
            <a:pPr marL="0" indent="0">
              <a:buNone/>
            </a:pPr>
            <a:r>
              <a:rPr lang="fr-FR" dirty="0"/>
              <a:t>"Mon labo d'accueil"</a:t>
            </a:r>
          </a:p>
          <a:p>
            <a:pPr marL="0" indent="0">
              <a:buNone/>
            </a:pPr>
            <a:r>
              <a:rPr lang="fr-FR" dirty="0"/>
              <a:t>"Notre équipe"</a:t>
            </a:r>
          </a:p>
          <a:p>
            <a:pPr marL="0" indent="0">
              <a:buNone/>
            </a:pPr>
            <a:r>
              <a:rPr lang="fr-FR" dirty="0"/>
              <a:t>"Mes collaborateurs"</a:t>
            </a:r>
          </a:p>
          <a:p>
            <a:pPr marL="0" indent="0">
              <a:buNone/>
            </a:pPr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63747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CC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5503" y="274638"/>
            <a:ext cx="9375006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Mentionnez-vous bien tous les acteurs </a:t>
            </a:r>
            <a:br>
              <a:rPr lang="fr-FR" dirty="0"/>
            </a:br>
            <a:r>
              <a:rPr lang="fr-FR" dirty="0"/>
              <a:t>dans le résumé 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4127" y="1875350"/>
            <a:ext cx="816550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GB" sz="3200" dirty="0">
                <a:solidFill>
                  <a:schemeClr val="bg1">
                    <a:lumMod val="75000"/>
                  </a:schemeClr>
                </a:solidFill>
              </a:rPr>
              <a:t>Quoi</a:t>
            </a:r>
          </a:p>
          <a:p>
            <a:pPr marL="514350" indent="-514350">
              <a:buAutoNum type="arabicPeriod"/>
            </a:pPr>
            <a:r>
              <a:rPr lang="en-GB" sz="3200" dirty="0" err="1">
                <a:solidFill>
                  <a:schemeClr val="bg1">
                    <a:lumMod val="75000"/>
                  </a:schemeClr>
                </a:solidFill>
              </a:rPr>
              <a:t>Pourquoi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GB" sz="3200" dirty="0">
                <a:solidFill>
                  <a:schemeClr val="bg1">
                    <a:lumMod val="75000"/>
                  </a:schemeClr>
                </a:solidFill>
              </a:rPr>
              <a:t>Comment</a:t>
            </a:r>
          </a:p>
          <a:p>
            <a:pPr marL="514350" indent="-514350">
              <a:buAutoNum type="arabicPeriod"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</a:rPr>
              <a:t>Qui</a:t>
            </a:r>
          </a:p>
          <a:p>
            <a:pPr marL="514350" indent="-514350">
              <a:buAutoNum type="arabicPeriod"/>
            </a:pPr>
            <a:r>
              <a:rPr lang="fr-FR" sz="3200" b="1" dirty="0"/>
              <a:t>Urgence ou Opportunité</a:t>
            </a:r>
          </a:p>
          <a:p>
            <a:pPr marL="514350" indent="-514350">
              <a:buAutoNum type="arabicPeriod"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</a:rPr>
              <a:t>Faisabilité</a:t>
            </a:r>
          </a:p>
          <a:p>
            <a:pPr marL="514350" indent="-514350">
              <a:buAutoNum type="arabicPeriod"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</a:rPr>
              <a:t>Unicité</a:t>
            </a:r>
          </a:p>
          <a:p>
            <a:pPr marL="514350" indent="-514350">
              <a:buAutoNum type="arabicPeriod"/>
            </a:pPr>
            <a:r>
              <a:rPr lang="en-GB" sz="3200" dirty="0" err="1">
                <a:solidFill>
                  <a:schemeClr val="bg1">
                    <a:lumMod val="75000"/>
                  </a:schemeClr>
                </a:solidFill>
              </a:rPr>
              <a:t>Adéquation</a:t>
            </a:r>
            <a:r>
              <a:rPr lang="en-GB" sz="3200" dirty="0">
                <a:solidFill>
                  <a:schemeClr val="bg1">
                    <a:lumMod val="75000"/>
                  </a:schemeClr>
                </a:solidFill>
              </a:rPr>
              <a:t> aux </a:t>
            </a:r>
            <a:r>
              <a:rPr lang="en-GB" sz="3200" dirty="0" err="1">
                <a:solidFill>
                  <a:schemeClr val="bg1">
                    <a:lumMod val="75000"/>
                  </a:schemeClr>
                </a:solidFill>
              </a:rPr>
              <a:t>critères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140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Pourquoi financerait-on votre projet MAINTENANT s'il n'est pas urgent ?</a:t>
            </a:r>
          </a:p>
        </p:txBody>
      </p:sp>
    </p:spTree>
    <p:extLst>
      <p:ext uri="{BB962C8B-B14F-4D97-AF65-F5344CB8AC3E}">
        <p14:creationId xmlns:p14="http://schemas.microsoft.com/office/powerpoint/2010/main" val="2440809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5943" y="274638"/>
            <a:ext cx="8752114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"</a:t>
            </a:r>
            <a:r>
              <a:rPr lang="fr-FR" dirty="0" err="1"/>
              <a:t>Bcp</a:t>
            </a:r>
            <a:r>
              <a:rPr lang="fr-FR" dirty="0"/>
              <a:t> de gens meurent de ce problème"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</a:t>
            </a:r>
            <a:r>
              <a:rPr lang="fr-FR" dirty="0"/>
              <a:t> "Urgent" !</a:t>
            </a:r>
          </a:p>
        </p:txBody>
      </p:sp>
    </p:spTree>
    <p:extLst>
      <p:ext uri="{BB962C8B-B14F-4D97-AF65-F5344CB8AC3E}">
        <p14:creationId xmlns:p14="http://schemas.microsoft.com/office/powerpoint/2010/main" val="395177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"Urgent" = </a:t>
            </a:r>
            <a:r>
              <a:rPr lang="fr-FR" b="1" dirty="0"/>
              <a:t>Menace</a:t>
            </a:r>
            <a:r>
              <a:rPr lang="fr-FR" dirty="0"/>
              <a:t> ou </a:t>
            </a:r>
            <a:r>
              <a:rPr lang="fr-FR" b="1" dirty="0"/>
              <a:t>Priorité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601687"/>
            <a:ext cx="7413171" cy="2579914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"Le problème augmente de 10% par an"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"C'est une des 10 priorités de l'OMS"</a:t>
            </a:r>
          </a:p>
        </p:txBody>
      </p:sp>
    </p:spTree>
    <p:extLst>
      <p:ext uri="{BB962C8B-B14F-4D97-AF65-F5344CB8AC3E}">
        <p14:creationId xmlns:p14="http://schemas.microsoft.com/office/powerpoint/2010/main" val="3011798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Pourquoi votre projet arrive-t-il </a:t>
            </a:r>
            <a:br>
              <a:rPr lang="fr-FR" dirty="0"/>
            </a:br>
            <a:r>
              <a:rPr lang="fr-FR" dirty="0"/>
              <a:t>en temps OPPORTUN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New technique </a:t>
            </a:r>
            <a:r>
              <a:rPr lang="fr-FR" dirty="0" err="1"/>
              <a:t>makes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feasible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It's</a:t>
            </a:r>
            <a:r>
              <a:rPr lang="fr-FR" dirty="0"/>
              <a:t> fashionable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Growing </a:t>
            </a:r>
            <a:r>
              <a:rPr lang="fr-FR" dirty="0" err="1"/>
              <a:t>interest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97393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CC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5503" y="1602925"/>
            <a:ext cx="9375006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Mentionnez-vous pourquoi votre projet </a:t>
            </a:r>
            <a:br>
              <a:rPr lang="fr-FR" dirty="0"/>
            </a:br>
            <a:r>
              <a:rPr lang="fr-FR" dirty="0"/>
              <a:t>est urgent ou opportun?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86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CC">
            <a:alpha val="2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Résumé de la session précédente</a:t>
            </a:r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4127" y="1875350"/>
            <a:ext cx="816550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GB" sz="3200" dirty="0">
                <a:solidFill>
                  <a:schemeClr val="bg1">
                    <a:lumMod val="75000"/>
                  </a:schemeClr>
                </a:solidFill>
              </a:rPr>
              <a:t>Quoi</a:t>
            </a:r>
          </a:p>
          <a:p>
            <a:pPr marL="514350" indent="-514350">
              <a:buAutoNum type="arabicPeriod"/>
            </a:pPr>
            <a:r>
              <a:rPr lang="en-GB" sz="3200" dirty="0" err="1">
                <a:solidFill>
                  <a:schemeClr val="bg1">
                    <a:lumMod val="75000"/>
                  </a:schemeClr>
                </a:solidFill>
              </a:rPr>
              <a:t>Pourquoi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GB" sz="3200" dirty="0">
                <a:solidFill>
                  <a:schemeClr val="bg1">
                    <a:lumMod val="75000"/>
                  </a:schemeClr>
                </a:solidFill>
              </a:rPr>
              <a:t>Comment</a:t>
            </a:r>
          </a:p>
          <a:p>
            <a:pPr marL="514350" indent="-514350">
              <a:buAutoNum type="arabicPeriod"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</a:rPr>
              <a:t>Qui</a:t>
            </a:r>
          </a:p>
          <a:p>
            <a:pPr marL="514350" indent="-514350">
              <a:buAutoNum type="arabicPeriod"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</a:rPr>
              <a:t>Urgence ou Opportunité</a:t>
            </a:r>
          </a:p>
          <a:p>
            <a:pPr marL="514350" indent="-514350">
              <a:buAutoNum type="arabicPeriod"/>
            </a:pPr>
            <a:r>
              <a:rPr lang="fr-FR" sz="3200" b="1" dirty="0"/>
              <a:t>Faisabilité</a:t>
            </a:r>
          </a:p>
          <a:p>
            <a:pPr marL="514350" indent="-514350">
              <a:buAutoNum type="arabicPeriod"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</a:rPr>
              <a:t>Unicité</a:t>
            </a:r>
          </a:p>
          <a:p>
            <a:pPr marL="514350" indent="-514350">
              <a:buAutoNum type="arabicPeriod"/>
            </a:pPr>
            <a:r>
              <a:rPr lang="en-GB" sz="3200" dirty="0" err="1">
                <a:solidFill>
                  <a:schemeClr val="bg1">
                    <a:lumMod val="75000"/>
                  </a:schemeClr>
                </a:solidFill>
              </a:rPr>
              <a:t>Adéquation</a:t>
            </a:r>
            <a:r>
              <a:rPr lang="en-GB" sz="3200" dirty="0">
                <a:solidFill>
                  <a:schemeClr val="bg1">
                    <a:lumMod val="75000"/>
                  </a:schemeClr>
                </a:solidFill>
              </a:rPr>
              <a:t> aux </a:t>
            </a:r>
            <a:r>
              <a:rPr lang="en-GB" sz="3200" dirty="0" err="1">
                <a:solidFill>
                  <a:schemeClr val="bg1">
                    <a:lumMod val="75000"/>
                  </a:schemeClr>
                </a:solidFill>
              </a:rPr>
              <a:t>critères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112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3914" y="274638"/>
            <a:ext cx="8556172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Mentionnez vos données préliminaires !</a:t>
            </a:r>
          </a:p>
        </p:txBody>
      </p:sp>
    </p:spTree>
    <p:extLst>
      <p:ext uri="{BB962C8B-B14F-4D97-AF65-F5344CB8AC3E}">
        <p14:creationId xmlns:p14="http://schemas.microsoft.com/office/powerpoint/2010/main" val="3254362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Expliquez en quoi votre méthodologie</a:t>
            </a:r>
            <a:br>
              <a:rPr lang="fr-FR" dirty="0"/>
            </a:br>
            <a:r>
              <a:rPr lang="fr-FR" dirty="0"/>
              <a:t>est robuste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373925"/>
            <a:ext cx="8229600" cy="3376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Méthodes sont robustes/validées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Methodes</a:t>
            </a:r>
            <a:r>
              <a:rPr lang="fr-FR" dirty="0"/>
              <a:t> sont complémentaires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Vous êtes un expert de ces méthodes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32738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Mentionez</a:t>
            </a:r>
            <a:r>
              <a:rPr lang="fr-FR" dirty="0"/>
              <a:t> votre plan de secours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8867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CC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5503" y="1602925"/>
            <a:ext cx="9375006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Mentionnez-vous pourquoi votre projet </a:t>
            </a:r>
            <a:br>
              <a:rPr lang="fr-FR" dirty="0"/>
            </a:br>
            <a:r>
              <a:rPr lang="fr-FR" dirty="0"/>
              <a:t>est faisable, et vos </a:t>
            </a:r>
            <a:r>
              <a:rPr lang="fr-FR" b="1" dirty="0"/>
              <a:t>données préliminaires </a:t>
            </a:r>
            <a:r>
              <a:rPr lang="fr-FR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53044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4127" y="1875350"/>
            <a:ext cx="816550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GB" sz="3200" dirty="0">
                <a:solidFill>
                  <a:schemeClr val="bg1">
                    <a:lumMod val="75000"/>
                  </a:schemeClr>
                </a:solidFill>
              </a:rPr>
              <a:t>Quoi</a:t>
            </a:r>
          </a:p>
          <a:p>
            <a:pPr marL="514350" indent="-514350">
              <a:buAutoNum type="arabicPeriod"/>
            </a:pPr>
            <a:r>
              <a:rPr lang="en-GB" sz="3200" dirty="0" err="1">
                <a:solidFill>
                  <a:schemeClr val="bg1">
                    <a:lumMod val="75000"/>
                  </a:schemeClr>
                </a:solidFill>
              </a:rPr>
              <a:t>Pourquoi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GB" sz="3200" dirty="0">
                <a:solidFill>
                  <a:schemeClr val="bg1">
                    <a:lumMod val="75000"/>
                  </a:schemeClr>
                </a:solidFill>
              </a:rPr>
              <a:t>Comment</a:t>
            </a:r>
          </a:p>
          <a:p>
            <a:pPr marL="514350" indent="-514350">
              <a:buAutoNum type="arabicPeriod"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</a:rPr>
              <a:t>Qui</a:t>
            </a:r>
          </a:p>
          <a:p>
            <a:pPr marL="514350" indent="-514350">
              <a:buAutoNum type="arabicPeriod"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</a:rPr>
              <a:t>Urgence ou Opportunité</a:t>
            </a:r>
          </a:p>
          <a:p>
            <a:pPr marL="514350" indent="-514350">
              <a:buAutoNum type="arabicPeriod"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</a:rPr>
              <a:t>Faisabilité</a:t>
            </a:r>
          </a:p>
          <a:p>
            <a:pPr marL="514350" indent="-514350">
              <a:buAutoNum type="arabicPeriod"/>
            </a:pPr>
            <a:r>
              <a:rPr lang="fr-FR" sz="3200" b="1" dirty="0"/>
              <a:t>Unicité</a:t>
            </a:r>
          </a:p>
          <a:p>
            <a:pPr marL="514350" indent="-514350">
              <a:buAutoNum type="arabicPeriod"/>
            </a:pPr>
            <a:r>
              <a:rPr lang="en-GB" sz="3200" dirty="0" err="1">
                <a:solidFill>
                  <a:schemeClr val="bg1">
                    <a:lumMod val="75000"/>
                  </a:schemeClr>
                </a:solidFill>
              </a:rPr>
              <a:t>Adéquation</a:t>
            </a:r>
            <a:r>
              <a:rPr lang="en-GB" sz="3200" dirty="0">
                <a:solidFill>
                  <a:schemeClr val="bg1">
                    <a:lumMod val="75000"/>
                  </a:schemeClr>
                </a:solidFill>
              </a:rPr>
              <a:t> aux </a:t>
            </a:r>
            <a:r>
              <a:rPr lang="en-GB" sz="3200" dirty="0" err="1">
                <a:solidFill>
                  <a:schemeClr val="bg1">
                    <a:lumMod val="75000"/>
                  </a:schemeClr>
                </a:solidFill>
              </a:rPr>
              <a:t>critères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8026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VOUS financer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8857" y="1644161"/>
            <a:ext cx="8969829" cy="452596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Que pouvez vous faire que d'autres ne peuvent pas ?</a:t>
            </a:r>
          </a:p>
        </p:txBody>
      </p:sp>
    </p:spTree>
    <p:extLst>
      <p:ext uri="{BB962C8B-B14F-4D97-AF65-F5344CB8AC3E}">
        <p14:creationId xmlns:p14="http://schemas.microsoft.com/office/powerpoint/2010/main" val="2353713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4127" y="1875350"/>
            <a:ext cx="816550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GB" sz="3200" dirty="0">
                <a:solidFill>
                  <a:schemeClr val="bg1">
                    <a:lumMod val="75000"/>
                  </a:schemeClr>
                </a:solidFill>
              </a:rPr>
              <a:t>Quoi</a:t>
            </a:r>
          </a:p>
          <a:p>
            <a:pPr marL="514350" indent="-514350">
              <a:buAutoNum type="arabicPeriod"/>
            </a:pPr>
            <a:r>
              <a:rPr lang="en-GB" sz="3200" dirty="0" err="1">
                <a:solidFill>
                  <a:schemeClr val="bg1">
                    <a:lumMod val="75000"/>
                  </a:schemeClr>
                </a:solidFill>
              </a:rPr>
              <a:t>Pourquoi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GB" sz="3200" dirty="0">
                <a:solidFill>
                  <a:schemeClr val="bg1">
                    <a:lumMod val="75000"/>
                  </a:schemeClr>
                </a:solidFill>
              </a:rPr>
              <a:t>Comment</a:t>
            </a:r>
          </a:p>
          <a:p>
            <a:pPr marL="514350" indent="-514350">
              <a:buAutoNum type="arabicPeriod"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</a:rPr>
              <a:t>Qui</a:t>
            </a:r>
          </a:p>
          <a:p>
            <a:pPr marL="514350" indent="-514350">
              <a:buAutoNum type="arabicPeriod"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</a:rPr>
              <a:t>Urgence ou Opportunité</a:t>
            </a:r>
          </a:p>
          <a:p>
            <a:pPr marL="514350" indent="-514350">
              <a:buAutoNum type="arabicPeriod"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</a:rPr>
              <a:t>Faisabilité</a:t>
            </a:r>
          </a:p>
          <a:p>
            <a:pPr marL="514350" indent="-514350">
              <a:buAutoNum type="arabicPeriod"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</a:rPr>
              <a:t>Unicité</a:t>
            </a:r>
          </a:p>
          <a:p>
            <a:pPr marL="514350" indent="-514350">
              <a:buAutoNum type="arabicPeriod"/>
            </a:pPr>
            <a:r>
              <a:rPr lang="en-GB" sz="3200" b="1" dirty="0" err="1"/>
              <a:t>Adéquation</a:t>
            </a:r>
            <a:r>
              <a:rPr lang="en-GB" sz="3200" b="1" dirty="0"/>
              <a:t> aux </a:t>
            </a:r>
            <a:r>
              <a:rPr lang="en-GB" sz="3200" b="1" dirty="0" err="1"/>
              <a:t>critères</a:t>
            </a:r>
            <a:r>
              <a:rPr lang="en-GB" sz="3200" b="1" dirty="0"/>
              <a:t> de la bourse</a:t>
            </a:r>
          </a:p>
        </p:txBody>
      </p:sp>
    </p:spTree>
    <p:extLst>
      <p:ext uri="{BB962C8B-B14F-4D97-AF65-F5344CB8AC3E}">
        <p14:creationId xmlns:p14="http://schemas.microsoft.com/office/powerpoint/2010/main" val="544193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Pour connaître les critères : </a:t>
            </a:r>
            <a:br>
              <a:rPr lang="fr-FR" dirty="0"/>
            </a:br>
            <a:r>
              <a:rPr lang="fr-FR" dirty="0">
                <a:sym typeface="Wingdings"/>
              </a:rPr>
              <a:t>  </a:t>
            </a:r>
            <a:r>
              <a:rPr lang="fr-FR" b="1" dirty="0"/>
              <a:t>contactez un responsable ! </a:t>
            </a:r>
            <a:r>
              <a:rPr lang="fr-FR" dirty="0">
                <a:sym typeface="Wingdings"/>
              </a:rPr>
              <a:t></a:t>
            </a:r>
            <a:endParaRPr lang="en-GB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116" y="2122286"/>
            <a:ext cx="8317641" cy="303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35389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i="1" dirty="0"/>
              <a:t>Voir documents joints</a:t>
            </a:r>
            <a:br>
              <a:rPr lang="fr-FR" i="1" dirty="0"/>
            </a:br>
            <a:r>
              <a:rPr lang="fr-FR" i="1" dirty="0"/>
              <a:t>pour une liste de questions à poser</a:t>
            </a:r>
          </a:p>
        </p:txBody>
      </p:sp>
    </p:spTree>
    <p:extLst>
      <p:ext uri="{BB962C8B-B14F-4D97-AF65-F5344CB8AC3E}">
        <p14:creationId xmlns:p14="http://schemas.microsoft.com/office/powerpoint/2010/main" val="2182130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274638"/>
            <a:ext cx="865632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Les évaluateurs doivent comprendre votre projet juste en lisant le résumé !</a:t>
            </a:r>
            <a:endParaRPr lang="en-GB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6185" y="274638"/>
            <a:ext cx="865163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Et si vous ne parvenez pas à joindre</a:t>
            </a:r>
            <a:br>
              <a:rPr lang="fr-FR" dirty="0"/>
            </a:br>
            <a:r>
              <a:rPr lang="fr-FR" dirty="0"/>
              <a:t>un responsable de financement?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6862" y="2332038"/>
            <a:ext cx="8229600" cy="279387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Posez les mêmes questions à :</a:t>
            </a: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un ancien membre du jury</a:t>
            </a:r>
          </a:p>
          <a:p>
            <a:pPr>
              <a:buFontTx/>
              <a:buChar char="-"/>
            </a:pPr>
            <a:r>
              <a:rPr lang="fr-FR" dirty="0" err="1"/>
              <a:t>qqu'un</a:t>
            </a:r>
            <a:r>
              <a:rPr lang="fr-FR" dirty="0"/>
              <a:t> qui a eu ce financement</a:t>
            </a:r>
          </a:p>
        </p:txBody>
      </p:sp>
    </p:spTree>
    <p:extLst>
      <p:ext uri="{BB962C8B-B14F-4D97-AF65-F5344CB8AC3E}">
        <p14:creationId xmlns:p14="http://schemas.microsoft.com/office/powerpoint/2010/main" val="34665649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CC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Avez-vous appelé ?</a:t>
            </a:r>
            <a:br>
              <a:rPr lang="fr-FR" dirty="0"/>
            </a:br>
            <a:r>
              <a:rPr lang="fr-FR" dirty="0"/>
              <a:t>Comment ça s'est passé 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68364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Aidez les évaluateurs – mentionnez </a:t>
            </a:r>
            <a:br>
              <a:rPr lang="fr-FR" dirty="0"/>
            </a:br>
            <a:r>
              <a:rPr lang="fr-FR" dirty="0"/>
              <a:t>les principaux critères que vous remplissez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115" y="2118946"/>
            <a:ext cx="5462953" cy="40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9430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CC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Exercice : est-ce que ces résumés contiennent les 8 éléments requis 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91356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274638"/>
            <a:ext cx="865632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Votre résumé doit contenir 8 éléments :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34127" y="1875350"/>
            <a:ext cx="816550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GB" sz="3200" dirty="0"/>
              <a:t>Quoi (</a:t>
            </a:r>
            <a:r>
              <a:rPr lang="en-GB" sz="3200" b="1" dirty="0"/>
              <a:t>au début</a:t>
            </a:r>
            <a:r>
              <a:rPr lang="en-GB" sz="3200" dirty="0"/>
              <a:t>)</a:t>
            </a:r>
          </a:p>
          <a:p>
            <a:pPr marL="514350" indent="-514350">
              <a:buAutoNum type="arabicPeriod"/>
            </a:pPr>
            <a:r>
              <a:rPr lang="en-GB" sz="3200" dirty="0" err="1"/>
              <a:t>Pourquoi</a:t>
            </a:r>
            <a:r>
              <a:rPr lang="en-GB" sz="3200" dirty="0"/>
              <a:t> (</a:t>
            </a:r>
            <a:r>
              <a:rPr lang="en-GB" sz="3200" b="1" dirty="0" err="1"/>
              <a:t>Problème</a:t>
            </a:r>
            <a:r>
              <a:rPr lang="en-GB" sz="3200" dirty="0"/>
              <a:t>)</a:t>
            </a:r>
          </a:p>
          <a:p>
            <a:pPr marL="514350" indent="-514350">
              <a:buAutoNum type="arabicPeriod"/>
            </a:pPr>
            <a:r>
              <a:rPr lang="en-GB" sz="3200" dirty="0"/>
              <a:t>Comment</a:t>
            </a:r>
          </a:p>
          <a:p>
            <a:pPr marL="514350" indent="-514350">
              <a:buAutoNum type="arabicPeriod"/>
            </a:pPr>
            <a:r>
              <a:rPr lang="fr-FR" sz="3200" dirty="0"/>
              <a:t>Qui</a:t>
            </a:r>
          </a:p>
          <a:p>
            <a:pPr marL="514350" indent="-514350">
              <a:buAutoNum type="arabicPeriod"/>
            </a:pPr>
            <a:r>
              <a:rPr lang="fr-FR" sz="3200" dirty="0"/>
              <a:t>Urgence ou Opportunité</a:t>
            </a:r>
          </a:p>
          <a:p>
            <a:pPr marL="514350" indent="-514350">
              <a:buAutoNum type="arabicPeriod"/>
            </a:pPr>
            <a:r>
              <a:rPr lang="fr-FR" sz="3200" dirty="0"/>
              <a:t>Faisabilité</a:t>
            </a:r>
          </a:p>
          <a:p>
            <a:pPr marL="514350" indent="-514350">
              <a:buAutoNum type="arabicPeriod"/>
            </a:pPr>
            <a:r>
              <a:rPr lang="fr-FR" sz="3200" dirty="0"/>
              <a:t>Unicité</a:t>
            </a:r>
          </a:p>
          <a:p>
            <a:pPr marL="514350" indent="-514350">
              <a:buAutoNum type="arabicPeriod"/>
            </a:pPr>
            <a:r>
              <a:rPr lang="en-GB" sz="3200" dirty="0" err="1"/>
              <a:t>Adéquation</a:t>
            </a:r>
            <a:r>
              <a:rPr lang="en-GB" sz="3200" dirty="0"/>
              <a:t> aux </a:t>
            </a:r>
            <a:r>
              <a:rPr lang="en-GB" sz="3200" dirty="0" err="1"/>
              <a:t>critères</a:t>
            </a:r>
            <a:r>
              <a:rPr lang="en-GB" sz="3200" dirty="0"/>
              <a:t> de la bourse</a:t>
            </a:r>
          </a:p>
          <a:p>
            <a:r>
              <a:rPr lang="en-GB" sz="3200" b="1" dirty="0"/>
              <a:t>Fait </a:t>
            </a:r>
            <a:r>
              <a:rPr lang="en-GB" sz="3200" b="1" dirty="0" err="1"/>
              <a:t>rêver</a:t>
            </a:r>
            <a:r>
              <a:rPr lang="en-GB" sz="32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815274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CC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Est-ce que votre résumé </a:t>
            </a:r>
            <a:br>
              <a:rPr lang="fr-FR" dirty="0"/>
            </a:br>
            <a:r>
              <a:rPr lang="fr-FR" dirty="0"/>
              <a:t>contient les 8 éléments requis 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60719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6923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Les 8 éléments requis</a:t>
            </a:r>
          </a:p>
          <a:p>
            <a:pPr>
              <a:buNone/>
            </a:pPr>
            <a:endParaRPr lang="fr-FR" b="1" dirty="0"/>
          </a:p>
          <a:p>
            <a:pPr>
              <a:buNone/>
            </a:pPr>
            <a:r>
              <a:rPr lang="fr-FR" b="1" dirty="0"/>
              <a:t>Faire des connections logiques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Enlever l'évident et l'inutile</a:t>
            </a:r>
          </a:p>
        </p:txBody>
      </p:sp>
    </p:spTree>
    <p:extLst>
      <p:ext uri="{BB962C8B-B14F-4D97-AF65-F5344CB8AC3E}">
        <p14:creationId xmlns:p14="http://schemas.microsoft.com/office/powerpoint/2010/main" val="40869101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87" y="1996440"/>
            <a:ext cx="8031369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 err="1"/>
              <a:t>Renvoyer</a:t>
            </a:r>
            <a:r>
              <a:rPr lang="en-GB" dirty="0"/>
              <a:t> à la phrase </a:t>
            </a:r>
            <a:r>
              <a:rPr lang="en-GB" dirty="0" err="1"/>
              <a:t>précédente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r>
              <a:rPr lang="en-GB" dirty="0"/>
              <a:t>Les </a:t>
            </a:r>
            <a:r>
              <a:rPr lang="en-GB" dirty="0" err="1"/>
              <a:t>méthodes</a:t>
            </a:r>
            <a:r>
              <a:rPr lang="en-GB" dirty="0"/>
              <a:t> Marabout &amp; </a:t>
            </a:r>
            <a:r>
              <a:rPr lang="en-GB" dirty="0" err="1"/>
              <a:t>Roue</a:t>
            </a:r>
            <a:r>
              <a:rPr lang="en-GB" dirty="0"/>
              <a:t> de </a:t>
            </a:r>
            <a:r>
              <a:rPr lang="en-GB" dirty="0" err="1"/>
              <a:t>vélo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GB" dirty="0" err="1"/>
              <a:t>Garantir</a:t>
            </a:r>
            <a:r>
              <a:rPr lang="en-GB" dirty="0"/>
              <a:t> des connections </a:t>
            </a:r>
            <a:r>
              <a:rPr lang="en-GB" dirty="0" err="1"/>
              <a:t>logiques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96590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03" y="1996440"/>
            <a:ext cx="8839005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b="1" dirty="0" err="1"/>
              <a:t>Renvoyer</a:t>
            </a:r>
            <a:r>
              <a:rPr lang="en-GB" b="1" dirty="0"/>
              <a:t> à la phrase </a:t>
            </a:r>
            <a:r>
              <a:rPr lang="en-GB" b="1" dirty="0" err="1"/>
              <a:t>précédente</a:t>
            </a:r>
            <a:endParaRPr lang="en-GB" b="1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Les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méthodes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Marabout &amp;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Roue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de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vélo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GB" dirty="0"/>
              <a:t>Ensuring logical connections</a:t>
            </a:r>
          </a:p>
        </p:txBody>
      </p:sp>
    </p:spTree>
    <p:extLst>
      <p:ext uri="{BB962C8B-B14F-4D97-AF65-F5344CB8AC3E}">
        <p14:creationId xmlns:p14="http://schemas.microsoft.com/office/powerpoint/2010/main" val="21767175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918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/>
              <a:t>Quelle phrase est la plus claire ?</a:t>
            </a:r>
            <a:endParaRPr lang="en-GB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09952" y="1579065"/>
            <a:ext cx="8779398" cy="5147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ct val="20000"/>
              </a:spcBef>
            </a:pP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Zlubi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very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important for XB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Cells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ZZ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processes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a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subcategory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FDL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processes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Issues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XB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cells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affect the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brain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Drugs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against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ZZ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processes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being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developed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fr-FR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Zlubi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very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important for XB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cells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These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cells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take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part in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many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FDL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processes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For instance,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they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contribute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ZZ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processes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which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affect the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brain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Drugs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relieve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brain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being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developed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fr-FR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94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6923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fr-FR" dirty="0"/>
              <a:t>Les 8 éléments requis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/>
              <a:t>Faire des connections logiques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/>
              <a:t>Enlever l'évident et l'inutile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74637"/>
            <a:ext cx="9144000" cy="1575933"/>
          </a:xfrm>
        </p:spPr>
        <p:txBody>
          <a:bodyPr>
            <a:normAutofit/>
          </a:bodyPr>
          <a:lstStyle/>
          <a:p>
            <a:r>
              <a:rPr lang="en-GB" dirty="0" err="1"/>
              <a:t>Ecrire</a:t>
            </a:r>
            <a:r>
              <a:rPr lang="en-GB" dirty="0"/>
              <a:t> un résumé</a:t>
            </a:r>
            <a:br>
              <a:rPr lang="en-GB" dirty="0"/>
            </a:br>
            <a:r>
              <a:rPr lang="en-GB" dirty="0" err="1"/>
              <a:t>complet</a:t>
            </a:r>
            <a:r>
              <a:rPr lang="en-GB" dirty="0"/>
              <a:t>, </a:t>
            </a:r>
            <a:r>
              <a:rPr lang="en-GB" dirty="0" err="1"/>
              <a:t>clair</a:t>
            </a:r>
            <a:r>
              <a:rPr lang="en-GB" dirty="0"/>
              <a:t>, </a:t>
            </a:r>
            <a:r>
              <a:rPr lang="en-GB" dirty="0" err="1"/>
              <a:t>concis</a:t>
            </a:r>
            <a:endParaRPr lang="en-GB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191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La 1</a:t>
            </a:r>
            <a:r>
              <a:rPr lang="fr-FR" baseline="30000" dirty="0"/>
              <a:t>ère</a:t>
            </a:r>
            <a:r>
              <a:rPr lang="fr-FR" dirty="0"/>
              <a:t> phrase n'a pas de connections logiques (pas de renvoi)</a:t>
            </a:r>
            <a:endParaRPr lang="en-GB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09952" y="1589951"/>
            <a:ext cx="8779398" cy="51478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>
              <a:spcBef>
                <a:spcPct val="20000"/>
              </a:spcBef>
            </a:pP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Zlubi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very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important for XB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Cells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ZZ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processes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a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subcategory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FDL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processes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Issues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XB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cells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affect the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brain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Drugs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against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ZZ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processes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being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developed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fr-FR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Zlubi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very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important for XB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cells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These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cells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take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part in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many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FDL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processes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For instance,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they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contribute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ZZ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processes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which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affect the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brain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Drugs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relieve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brain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being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developed</a:t>
            </a: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GOOD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1463040" y="2060454"/>
            <a:ext cx="4409440" cy="1016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573520" y="2521319"/>
            <a:ext cx="2133600" cy="491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984240" y="2059039"/>
            <a:ext cx="20726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82880" y="2538554"/>
            <a:ext cx="5232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229600" y="2106754"/>
            <a:ext cx="558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13360" y="2941799"/>
            <a:ext cx="2509520" cy="0"/>
          </a:xfrm>
          <a:prstGeom prst="lin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242560" y="2941799"/>
            <a:ext cx="20726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13360" y="5308314"/>
            <a:ext cx="448056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810435" y="5318474"/>
            <a:ext cx="195072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071360" y="5331464"/>
            <a:ext cx="13550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23520" y="5733874"/>
            <a:ext cx="42976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836160" y="5723714"/>
            <a:ext cx="3108960" cy="0"/>
          </a:xfrm>
          <a:prstGeom prst="lin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513840" y="4465174"/>
            <a:ext cx="4409440" cy="1016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116320" y="4485494"/>
            <a:ext cx="1554480" cy="358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123318" y="4890608"/>
            <a:ext cx="666444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560138" y="4893437"/>
            <a:ext cx="3069735" cy="707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789475" y="4881862"/>
            <a:ext cx="201643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0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Le lecteur attend l'objet de la phrase ("nouvelle info") à la </a:t>
            </a:r>
            <a:r>
              <a:rPr lang="fr-FR" b="1" dirty="0"/>
              <a:t>fin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1721"/>
            <a:ext cx="8229600" cy="179324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GB" sz="2800" dirty="0"/>
              <a:t>Genuine partnership between patient groups and medical experts is important but challenging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772" y="2121059"/>
            <a:ext cx="208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B050"/>
                </a:solidFill>
              </a:rPr>
              <a:t>Sujet</a:t>
            </a:r>
            <a:endParaRPr lang="en-GB" sz="2400" b="1" dirty="0">
              <a:solidFill>
                <a:srgbClr val="00B050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2298701"/>
            <a:ext cx="8229600" cy="16103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Genuine partnership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between patient groups and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78650" y="4043610"/>
            <a:ext cx="3056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0000"/>
                </a:solidFill>
              </a:rPr>
              <a:t>Nouvelle info</a:t>
            </a:r>
          </a:p>
          <a:p>
            <a:r>
              <a:rPr lang="fr-FR" sz="2400" dirty="0">
                <a:solidFill>
                  <a:srgbClr val="FF0000"/>
                </a:solidFill>
              </a:rPr>
              <a:t>(= objet de la phrase)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4660" y="3108960"/>
            <a:ext cx="8229600" cy="441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medical experts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important but challenging.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6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Chaque phrase doit </a:t>
            </a:r>
            <a:r>
              <a:rPr lang="fr-FR" b="1" dirty="0"/>
              <a:t>renvoyer</a:t>
            </a:r>
            <a:br>
              <a:rPr lang="fr-FR" b="1" dirty="0"/>
            </a:br>
            <a:r>
              <a:rPr lang="fr-FR" dirty="0"/>
              <a:t>à l'objet de la phrase précédente</a:t>
            </a:r>
            <a:endParaRPr lang="en-GB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2260601"/>
            <a:ext cx="7818120" cy="44043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Genuine partnership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between patient groups and medical experts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important but 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challenging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r>
              <a:rPr lang="en-GB" sz="2800" dirty="0"/>
              <a:t>Our training program </a:t>
            </a:r>
            <a:r>
              <a:rPr lang="en-GB" sz="2800" b="1" dirty="0">
                <a:solidFill>
                  <a:srgbClr val="FF0000"/>
                </a:solidFill>
              </a:rPr>
              <a:t>meets this challenge</a:t>
            </a: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r>
              <a:rPr lang="en-GB" sz="2800" dirty="0">
                <a:solidFill>
                  <a:srgbClr val="0000FF"/>
                </a:solidFill>
              </a:rPr>
              <a:t>by organizing hands-on, lab-based training sessions</a:t>
            </a:r>
            <a:r>
              <a:rPr lang="en-GB" sz="2800" dirty="0"/>
              <a:t> </a:t>
            </a: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r>
              <a:rPr lang="en-GB" sz="2800" dirty="0"/>
              <a:t>for members of patient groups.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568960" y="5394960"/>
            <a:ext cx="7279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54291" y="4958080"/>
            <a:ext cx="2428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Nouvelle info</a:t>
            </a:r>
            <a:endParaRPr lang="en-GB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5815150" y="4007248"/>
            <a:ext cx="1386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Renvoi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21926" y="3050505"/>
            <a:ext cx="4189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Ancienne info (objet précédent)</a:t>
            </a:r>
            <a:endParaRPr lang="en-GB" sz="2400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895472" y="3519861"/>
            <a:ext cx="413036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Up-Down Arrow 10"/>
          <p:cNvSpPr/>
          <p:nvPr/>
        </p:nvSpPr>
        <p:spPr>
          <a:xfrm rot="3187854">
            <a:off x="5429807" y="3752724"/>
            <a:ext cx="323451" cy="824078"/>
          </a:xfrm>
          <a:prstGeom prst="up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493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12" grpId="0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2260601"/>
            <a:ext cx="8229600" cy="44043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Genuine partnership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between patient groups and medical experts </a:t>
            </a:r>
            <a:r>
              <a:rPr kumimoji="0" lang="en-GB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is important but challenging.</a:t>
            </a: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r>
              <a:rPr lang="en-GB" sz="2800" dirty="0"/>
              <a:t>Our training program meets this challenge</a:t>
            </a: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r>
              <a:rPr lang="en-GB" sz="2800" dirty="0">
                <a:solidFill>
                  <a:srgbClr val="0000FF"/>
                </a:solidFill>
              </a:rPr>
              <a:t>by organizing hands-on, lab-based </a:t>
            </a:r>
            <a:r>
              <a:rPr lang="en-GB" sz="2800" b="1" dirty="0">
                <a:solidFill>
                  <a:srgbClr val="0000FF"/>
                </a:solidFill>
              </a:rPr>
              <a:t>training sessions</a:t>
            </a:r>
            <a:r>
              <a:rPr lang="en-GB" sz="2800" b="1" dirty="0"/>
              <a:t> </a:t>
            </a:r>
          </a:p>
          <a:p>
            <a:pPr lvl="0">
              <a:lnSpc>
                <a:spcPct val="200000"/>
              </a:lnSpc>
              <a:spcBef>
                <a:spcPct val="20000"/>
              </a:spcBef>
            </a:pPr>
            <a:r>
              <a:rPr lang="en-GB" sz="2800" dirty="0"/>
              <a:t>for members of patient groups.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568960" y="5394960"/>
            <a:ext cx="73596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027688" y="6246614"/>
            <a:ext cx="41226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0000FF"/>
                </a:solidFill>
              </a:rPr>
              <a:t>These sessions </a:t>
            </a:r>
            <a:r>
              <a:rPr lang="en-GB" sz="2800" dirty="0">
                <a:solidFill>
                  <a:srgbClr val="0000FF"/>
                </a:solidFill>
              </a:rPr>
              <a:t>are ran by...</a:t>
            </a:r>
            <a:endParaRPr lang="en-GB" sz="2800" dirty="0"/>
          </a:p>
        </p:txBody>
      </p:sp>
      <p:sp>
        <p:nvSpPr>
          <p:cNvPr id="12" name="Up-Down Arrow 11"/>
          <p:cNvSpPr/>
          <p:nvPr/>
        </p:nvSpPr>
        <p:spPr>
          <a:xfrm rot="3187854">
            <a:off x="5950668" y="5662547"/>
            <a:ext cx="323451" cy="824078"/>
          </a:xfrm>
          <a:prstGeom prst="upDownArrow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503420" y="5775959"/>
            <a:ext cx="1511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</a:rPr>
              <a:t>Renvoi</a:t>
            </a:r>
            <a:endParaRPr lang="en-GB" sz="2400" dirty="0">
              <a:solidFill>
                <a:srgbClr val="0000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31157" y="4958080"/>
            <a:ext cx="2222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Ancienne info</a:t>
            </a:r>
            <a:endParaRPr lang="en-GB" sz="2400" b="1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Chaque phrase doit </a:t>
            </a:r>
            <a:r>
              <a:rPr lang="fr-FR" b="1" dirty="0"/>
              <a:t>renvoyer</a:t>
            </a:r>
            <a:br>
              <a:rPr lang="fr-FR" b="1" dirty="0"/>
            </a:br>
            <a:r>
              <a:rPr lang="fr-FR" dirty="0"/>
              <a:t>à l'objet de la phrase précédente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088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2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5687" y="1996440"/>
            <a:ext cx="8031369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Renvoyer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à la phrase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précédente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Les </a:t>
            </a:r>
            <a:r>
              <a:rPr lang="en-GB" b="1" dirty="0" err="1"/>
              <a:t>méthodes</a:t>
            </a:r>
            <a:r>
              <a:rPr lang="en-GB" b="1" dirty="0"/>
              <a:t> Marabout &amp; </a:t>
            </a:r>
            <a:r>
              <a:rPr lang="en-GB" b="1" dirty="0" err="1"/>
              <a:t>Roue</a:t>
            </a:r>
            <a:r>
              <a:rPr lang="en-GB" b="1" dirty="0"/>
              <a:t> de </a:t>
            </a:r>
            <a:r>
              <a:rPr lang="en-GB" b="1" dirty="0" err="1"/>
              <a:t>vélo</a:t>
            </a:r>
            <a:r>
              <a:rPr lang="en-GB" b="1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Un plan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en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3 parties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connectées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logiquement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2421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29" y="0"/>
            <a:ext cx="8657102" cy="1143000"/>
          </a:xfrm>
        </p:spPr>
        <p:txBody>
          <a:bodyPr>
            <a:noAutofit/>
          </a:bodyPr>
          <a:lstStyle/>
          <a:p>
            <a:r>
              <a:rPr lang="fr-FR" dirty="0"/>
              <a:t>La méthode "Marabout"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76615"/>
            <a:ext cx="8229600" cy="219295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fr-FR" dirty="0"/>
              <a:t>Mara</a:t>
            </a:r>
            <a:r>
              <a:rPr lang="fr-FR" dirty="0">
                <a:solidFill>
                  <a:srgbClr val="FF0000"/>
                </a:solidFill>
              </a:rPr>
              <a:t>bout</a:t>
            </a:r>
            <a:r>
              <a:rPr lang="fr-FR" dirty="0"/>
              <a:t> </a:t>
            </a:r>
          </a:p>
          <a:p>
            <a:pPr>
              <a:buNone/>
            </a:pPr>
            <a:r>
              <a:rPr lang="fr-FR" dirty="0"/>
              <a:t>          </a:t>
            </a:r>
            <a:r>
              <a:rPr lang="fr-FR" dirty="0">
                <a:solidFill>
                  <a:srgbClr val="FF0000"/>
                </a:solidFill>
              </a:rPr>
              <a:t>bout</a:t>
            </a:r>
            <a:r>
              <a:rPr lang="fr-FR" dirty="0"/>
              <a:t> de fi</a:t>
            </a:r>
            <a:r>
              <a:rPr lang="fr-FR" dirty="0">
                <a:solidFill>
                  <a:srgbClr val="0000FF"/>
                </a:solidFill>
              </a:rPr>
              <a:t>celle</a:t>
            </a:r>
          </a:p>
          <a:p>
            <a:pPr>
              <a:buNone/>
            </a:pPr>
            <a:r>
              <a:rPr lang="fr-FR" dirty="0"/>
              <a:t>                           </a:t>
            </a:r>
            <a:r>
              <a:rPr lang="fr-FR" dirty="0">
                <a:solidFill>
                  <a:srgbClr val="0000FF"/>
                </a:solidFill>
              </a:rPr>
              <a:t>selle</a:t>
            </a:r>
            <a:r>
              <a:rPr lang="fr-FR" dirty="0"/>
              <a:t> de </a:t>
            </a:r>
            <a:r>
              <a:rPr lang="fr-FR" dirty="0">
                <a:solidFill>
                  <a:srgbClr val="00B050"/>
                </a:solidFill>
              </a:rPr>
              <a:t>cheval</a:t>
            </a:r>
          </a:p>
          <a:p>
            <a:pPr>
              <a:buNone/>
            </a:pPr>
            <a:r>
              <a:rPr lang="fr-FR" dirty="0"/>
              <a:t>                                         </a:t>
            </a:r>
            <a:r>
              <a:rPr lang="fr-FR" dirty="0">
                <a:solidFill>
                  <a:srgbClr val="00B050"/>
                </a:solidFill>
              </a:rPr>
              <a:t>cheval</a:t>
            </a:r>
            <a:r>
              <a:rPr lang="fr-FR" dirty="0"/>
              <a:t> de course…</a:t>
            </a:r>
            <a:endParaRPr lang="en-GB" dirty="0"/>
          </a:p>
        </p:txBody>
      </p:sp>
      <p:pic>
        <p:nvPicPr>
          <p:cNvPr id="134146" name="Picture 2" descr="Afficher l'image d'orig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4960" y="1330593"/>
            <a:ext cx="3395979" cy="35081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894357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0640" y="0"/>
            <a:ext cx="9184640" cy="792923"/>
          </a:xfrm>
        </p:spPr>
        <p:txBody>
          <a:bodyPr>
            <a:normAutofit/>
          </a:bodyPr>
          <a:lstStyle/>
          <a:p>
            <a:r>
              <a:rPr lang="fr-FR" dirty="0"/>
              <a:t>La méthode Roue de Vélo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4798536"/>
            <a:ext cx="8499231" cy="16890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dirty="0"/>
              <a:t>The mangrove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very</a:t>
            </a:r>
            <a:r>
              <a:rPr lang="fr-FR" dirty="0"/>
              <a:t> diverse habitat. It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said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pretty</a:t>
            </a:r>
            <a:r>
              <a:rPr lang="fr-FR" dirty="0"/>
              <a:t>. It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described</a:t>
            </a:r>
            <a:r>
              <a:rPr lang="fr-FR" dirty="0"/>
              <a:t> by all </a:t>
            </a:r>
            <a:r>
              <a:rPr lang="fr-FR" dirty="0" err="1"/>
              <a:t>that</a:t>
            </a:r>
            <a:r>
              <a:rPr lang="fr-FR" dirty="0"/>
              <a:t> have </a:t>
            </a:r>
            <a:r>
              <a:rPr lang="fr-FR" dirty="0" err="1"/>
              <a:t>lived</a:t>
            </a:r>
            <a:r>
              <a:rPr lang="fr-FR" dirty="0"/>
              <a:t> in </a:t>
            </a:r>
            <a:r>
              <a:rPr lang="fr-FR" dirty="0" err="1"/>
              <a:t>it</a:t>
            </a:r>
            <a:r>
              <a:rPr lang="fr-FR" dirty="0"/>
              <a:t> as a unique </a:t>
            </a:r>
            <a:r>
              <a:rPr lang="fr-FR" dirty="0" err="1"/>
              <a:t>environment</a:t>
            </a:r>
            <a:r>
              <a:rPr lang="fr-FR" dirty="0"/>
              <a:t>. But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endangered</a:t>
            </a:r>
            <a:r>
              <a:rPr lang="fr-FR" dirty="0"/>
              <a:t> …</a:t>
            </a:r>
            <a:endParaRPr lang="en-GB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1" y="926290"/>
            <a:ext cx="3616958" cy="3616958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457199" y="4798536"/>
            <a:ext cx="2539510" cy="5870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6904891" y="4798536"/>
            <a:ext cx="597878" cy="5870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4053983" y="5349521"/>
            <a:ext cx="597878" cy="5870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7807568" y="5852722"/>
            <a:ext cx="597878" cy="5870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376830" y="2367280"/>
            <a:ext cx="2597250" cy="53109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fr-FR" dirty="0"/>
              <a:t>The mangrove</a:t>
            </a:r>
            <a:endParaRPr lang="en-GB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649630" y="1742830"/>
            <a:ext cx="1205331" cy="51077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FR" i="1" dirty="0" err="1"/>
              <a:t>pretty</a:t>
            </a:r>
            <a:endParaRPr lang="en-GB" i="1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866030" y="3843776"/>
            <a:ext cx="2261970" cy="51077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FR" i="1" dirty="0" err="1"/>
              <a:t>endangered</a:t>
            </a:r>
            <a:endParaRPr lang="en-GB" i="1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143476" y="1482942"/>
            <a:ext cx="2261970" cy="51077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FR" i="1" dirty="0"/>
              <a:t>unique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39523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CC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Exercise</a:t>
            </a:r>
            <a:r>
              <a:rPr lang="fr-FR" dirty="0"/>
              <a:t> –  Y-a-t-il des connections logiques dans ce résumé ?</a:t>
            </a:r>
          </a:p>
        </p:txBody>
      </p:sp>
    </p:spTree>
    <p:extLst>
      <p:ext uri="{BB962C8B-B14F-4D97-AF65-F5344CB8AC3E}">
        <p14:creationId xmlns:p14="http://schemas.microsoft.com/office/powerpoint/2010/main" val="25122492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6923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Les 8 éléments requis</a:t>
            </a:r>
          </a:p>
          <a:p>
            <a:pPr>
              <a:buNone/>
            </a:pP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Faire des connections logiques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b="1" dirty="0"/>
              <a:t>Enlever l'évident et l'inutile</a:t>
            </a:r>
          </a:p>
        </p:txBody>
      </p:sp>
    </p:spTree>
    <p:extLst>
      <p:ext uri="{BB962C8B-B14F-4D97-AF65-F5344CB8AC3E}">
        <p14:creationId xmlns:p14="http://schemas.microsoft.com/office/powerpoint/2010/main" val="2937796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098" y="274638"/>
            <a:ext cx="8581697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"La </a:t>
            </a:r>
            <a:r>
              <a:rPr lang="en-GB" dirty="0" err="1"/>
              <a:t>simplicité</a:t>
            </a:r>
            <a:r>
              <a:rPr lang="en-GB" dirty="0"/>
              <a:t>, </a:t>
            </a:r>
            <a:r>
              <a:rPr lang="en-GB" dirty="0" err="1"/>
              <a:t>c'est</a:t>
            </a:r>
            <a:r>
              <a:rPr lang="en-GB" dirty="0"/>
              <a:t> </a:t>
            </a:r>
            <a:r>
              <a:rPr lang="en-GB" dirty="0" err="1"/>
              <a:t>enlever</a:t>
            </a:r>
            <a:r>
              <a:rPr lang="en-GB" dirty="0"/>
              <a:t> </a:t>
            </a:r>
            <a:r>
              <a:rPr lang="en-GB" dirty="0" err="1"/>
              <a:t>l'évident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et le </a:t>
            </a:r>
            <a:r>
              <a:rPr lang="en-GB" dirty="0" err="1"/>
              <a:t>remplacer</a:t>
            </a:r>
            <a:r>
              <a:rPr lang="en-GB" dirty="0"/>
              <a:t> par </a:t>
            </a:r>
            <a:r>
              <a:rPr lang="en-GB" dirty="0" err="1"/>
              <a:t>ce</a:t>
            </a:r>
            <a:r>
              <a:rPr lang="en-GB" dirty="0"/>
              <a:t> qui a du </a:t>
            </a:r>
            <a:r>
              <a:rPr lang="en-GB" dirty="0" err="1"/>
              <a:t>sens</a:t>
            </a:r>
            <a:r>
              <a:rPr lang="en-GB" dirty="0"/>
              <a:t>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9760" y="5328402"/>
            <a:ext cx="2372810" cy="680013"/>
          </a:xfrm>
        </p:spPr>
        <p:txBody>
          <a:bodyPr/>
          <a:lstStyle/>
          <a:p>
            <a:pPr>
              <a:buNone/>
            </a:pPr>
            <a:r>
              <a:rPr lang="fr-FR" dirty="0"/>
              <a:t>John </a:t>
            </a:r>
            <a:r>
              <a:rPr lang="fr-FR" dirty="0" err="1"/>
              <a:t>Maeda</a:t>
            </a:r>
            <a:endParaRPr lang="en-GB" dirty="0"/>
          </a:p>
        </p:txBody>
      </p:sp>
      <p:sp>
        <p:nvSpPr>
          <p:cNvPr id="2052" name="AutoShape 4" descr="Résultat de recherche d'images pour &quot;john maeda&quot;"/>
          <p:cNvSpPr>
            <a:spLocks noChangeAspect="1" noChangeArrowheads="1"/>
          </p:cNvSpPr>
          <p:nvPr/>
        </p:nvSpPr>
        <p:spPr bwMode="auto">
          <a:xfrm>
            <a:off x="155575" y="-846138"/>
            <a:ext cx="1771650" cy="17716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54" name="AutoShape 6" descr="Résultat de recherche d'images pour &quot;john maeda&quot;"/>
          <p:cNvSpPr>
            <a:spLocks noChangeAspect="1" noChangeArrowheads="1"/>
          </p:cNvSpPr>
          <p:nvPr/>
        </p:nvSpPr>
        <p:spPr bwMode="auto">
          <a:xfrm>
            <a:off x="155575" y="-846138"/>
            <a:ext cx="1771650" cy="17716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56" name="AutoShape 8" descr="Résultat de recherche d'images pour &quot;john maeda&quot;"/>
          <p:cNvSpPr>
            <a:spLocks noChangeAspect="1" noChangeArrowheads="1"/>
          </p:cNvSpPr>
          <p:nvPr/>
        </p:nvSpPr>
        <p:spPr bwMode="auto">
          <a:xfrm>
            <a:off x="155575" y="-846138"/>
            <a:ext cx="1771650" cy="17716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452" y="2677308"/>
            <a:ext cx="2616602" cy="2718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 cstate="print"/>
          <a:srcRect l="909" r="1616" b="7991"/>
          <a:stretch>
            <a:fillRect/>
          </a:stretch>
        </p:blipFill>
        <p:spPr bwMode="auto">
          <a:xfrm>
            <a:off x="4941986" y="2677308"/>
            <a:ext cx="2584328" cy="26510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5123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6923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fr-FR" b="1" dirty="0"/>
              <a:t>Les 8 éléments utiles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Faire des connections logiques</a:t>
            </a:r>
          </a:p>
          <a:p>
            <a:pPr>
              <a:buNone/>
            </a:pP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Enlever l'évident et l'inutile</a:t>
            </a:r>
          </a:p>
        </p:txBody>
      </p:sp>
    </p:spTree>
    <p:extLst>
      <p:ext uri="{BB962C8B-B14F-4D97-AF65-F5344CB8AC3E}">
        <p14:creationId xmlns:p14="http://schemas.microsoft.com/office/powerpoint/2010/main" val="5152350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725" y="1578428"/>
            <a:ext cx="7924075" cy="4691743"/>
          </a:xfrm>
        </p:spPr>
        <p:txBody>
          <a:bodyPr>
            <a:noAutofit/>
          </a:bodyPr>
          <a:lstStyle/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b="1" dirty="0"/>
              <a:t>Enlevez l'évident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Enlevez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l'inutile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3890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Parfois des phrases entières </a:t>
            </a:r>
            <a:br>
              <a:rPr lang="fr-FR" dirty="0"/>
            </a:br>
            <a:r>
              <a:rPr lang="fr-FR" dirty="0"/>
              <a:t>sont évidentes…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1700"/>
            <a:ext cx="8534400" cy="4525963"/>
          </a:xfrm>
          <a:noFill/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Tuberculosis is a communicable disease caused by </a:t>
            </a:r>
            <a:r>
              <a:rPr lang="en-US" i="1" dirty="0"/>
              <a:t>Mycobacterium tuberculosis complex </a:t>
            </a:r>
            <a:r>
              <a:rPr lang="en-US" dirty="0"/>
              <a:t>species</a:t>
            </a:r>
            <a:r>
              <a:rPr lang="en-US" i="1" dirty="0"/>
              <a:t>. </a:t>
            </a:r>
            <a:r>
              <a:rPr lang="en-US" dirty="0"/>
              <a:t>Tuberculosis represents the second cause of death worldwide and remains one of the major global health problem worldwide. 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55584" y="2349667"/>
            <a:ext cx="8178841" cy="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39838" y="2893677"/>
            <a:ext cx="8313637" cy="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14675" y="3808439"/>
            <a:ext cx="5373426" cy="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9600" y="4294214"/>
            <a:ext cx="4324350" cy="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1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538467"/>
            <a:ext cx="8546123" cy="1121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HIV </a:t>
            </a:r>
            <a:r>
              <a:rPr lang="fr-FR" dirty="0" err="1"/>
              <a:t>is</a:t>
            </a:r>
            <a:r>
              <a:rPr lang="fr-FR" dirty="0"/>
              <a:t> a major </a:t>
            </a:r>
            <a:r>
              <a:rPr lang="fr-FR" dirty="0" err="1"/>
              <a:t>health</a:t>
            </a:r>
            <a:r>
              <a:rPr lang="fr-FR" dirty="0"/>
              <a:t> </a:t>
            </a:r>
            <a:r>
              <a:rPr lang="fr-FR" dirty="0" err="1"/>
              <a:t>problem</a:t>
            </a:r>
            <a:r>
              <a:rPr lang="fr-FR" dirty="0"/>
              <a:t>. It infects 37 million people </a:t>
            </a:r>
            <a:r>
              <a:rPr lang="fr-FR" dirty="0" err="1"/>
              <a:t>worldwide</a:t>
            </a:r>
            <a:r>
              <a:rPr lang="fr-FR" dirty="0"/>
              <a:t>.</a:t>
            </a:r>
            <a:endParaRPr lang="en-GB" dirty="0"/>
          </a:p>
        </p:txBody>
      </p:sp>
      <p:sp>
        <p:nvSpPr>
          <p:cNvPr id="4" name="Ellipse 3"/>
          <p:cNvSpPr/>
          <p:nvPr/>
        </p:nvSpPr>
        <p:spPr>
          <a:xfrm>
            <a:off x="141316" y="2570531"/>
            <a:ext cx="5453942" cy="555171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838396" y="2048607"/>
            <a:ext cx="3788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>
                <a:solidFill>
                  <a:srgbClr val="0000FF"/>
                </a:solidFill>
              </a:rPr>
              <a:t>Obvious</a:t>
            </a:r>
            <a:r>
              <a:rPr lang="fr-FR" sz="3200" dirty="0">
                <a:solidFill>
                  <a:srgbClr val="0000FF"/>
                </a:solidFill>
              </a:rPr>
              <a:t> - </a:t>
            </a:r>
            <a:r>
              <a:rPr lang="fr-FR" sz="3200" dirty="0" err="1">
                <a:solidFill>
                  <a:srgbClr val="0000FF"/>
                </a:solidFill>
              </a:rPr>
              <a:t>remove</a:t>
            </a:r>
            <a:endParaRPr lang="fr-FR" sz="3200" dirty="0">
              <a:solidFill>
                <a:srgbClr val="0000FF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1695795" y="3125702"/>
            <a:ext cx="2129641" cy="48986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956327" y="3064039"/>
            <a:ext cx="4948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>
                <a:solidFill>
                  <a:srgbClr val="0000FF"/>
                </a:solidFill>
              </a:rPr>
              <a:t>Meaningless</a:t>
            </a:r>
            <a:r>
              <a:rPr lang="fr-FR" sz="3200" dirty="0">
                <a:solidFill>
                  <a:srgbClr val="0000FF"/>
                </a:solidFill>
              </a:rPr>
              <a:t> for </a:t>
            </a:r>
            <a:r>
              <a:rPr lang="fr-FR" sz="3200" dirty="0" err="1">
                <a:solidFill>
                  <a:srgbClr val="0000FF"/>
                </a:solidFill>
              </a:rPr>
              <a:t>Cameroon</a:t>
            </a:r>
            <a:endParaRPr lang="fr-FR" sz="3200" dirty="0">
              <a:solidFill>
                <a:srgbClr val="0000FF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13864" y="3995754"/>
            <a:ext cx="4598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>
                <a:solidFill>
                  <a:schemeClr val="accent6">
                    <a:lumMod val="50000"/>
                  </a:schemeClr>
                </a:solidFill>
              </a:rPr>
              <a:t>Meaningful</a:t>
            </a:r>
            <a:r>
              <a:rPr lang="fr-FR" sz="3200" dirty="0">
                <a:solidFill>
                  <a:schemeClr val="accent6">
                    <a:lumMod val="50000"/>
                  </a:schemeClr>
                </a:solidFill>
              </a:rPr>
              <a:t> for </a:t>
            </a:r>
            <a:r>
              <a:rPr lang="fr-FR" sz="3200" dirty="0" err="1">
                <a:solidFill>
                  <a:schemeClr val="accent6">
                    <a:lumMod val="50000"/>
                  </a:schemeClr>
                </a:solidFill>
              </a:rPr>
              <a:t>your</a:t>
            </a:r>
            <a:r>
              <a:rPr lang="fr-FR" sz="3200" dirty="0">
                <a:solidFill>
                  <a:schemeClr val="accent6">
                    <a:lumMod val="50000"/>
                  </a:schemeClr>
                </a:solidFill>
              </a:rPr>
              <a:t> topic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4533619"/>
            <a:ext cx="8229600" cy="1442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FR" dirty="0"/>
              <a:t>In </a:t>
            </a:r>
            <a:r>
              <a:rPr lang="fr-FR" dirty="0" err="1"/>
              <a:t>Cameroon</a:t>
            </a:r>
            <a:r>
              <a:rPr lang="fr-FR" dirty="0"/>
              <a:t>, HIV infects 4% of the population</a:t>
            </a:r>
          </a:p>
          <a:p>
            <a:pPr marL="0" indent="0">
              <a:buNone/>
            </a:pPr>
            <a:r>
              <a:rPr lang="fr-FR" dirty="0"/>
              <a:t>                                              1 </a:t>
            </a:r>
            <a:r>
              <a:rPr lang="fr-FR" dirty="0" err="1"/>
              <a:t>person</a:t>
            </a:r>
            <a:r>
              <a:rPr lang="fr-FR" dirty="0"/>
              <a:t> out of 25</a:t>
            </a:r>
            <a:endParaRPr lang="en-GB" dirty="0"/>
          </a:p>
        </p:txBody>
      </p:sp>
      <p:sp>
        <p:nvSpPr>
          <p:cNvPr id="13" name="Ellipse 12"/>
          <p:cNvSpPr/>
          <p:nvPr/>
        </p:nvSpPr>
        <p:spPr>
          <a:xfrm>
            <a:off x="420036" y="4589433"/>
            <a:ext cx="2324101" cy="48986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4576398" y="5159648"/>
            <a:ext cx="3478634" cy="48986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3816738" y="5653108"/>
            <a:ext cx="5327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accent6">
                    <a:lumMod val="50000"/>
                  </a:schemeClr>
                </a:solidFill>
              </a:rPr>
              <a:t>More </a:t>
            </a:r>
            <a:r>
              <a:rPr lang="fr-FR" sz="3200" dirty="0" err="1">
                <a:solidFill>
                  <a:schemeClr val="accent6">
                    <a:lumMod val="50000"/>
                  </a:schemeClr>
                </a:solidFill>
              </a:rPr>
              <a:t>meaningful</a:t>
            </a:r>
            <a:r>
              <a:rPr lang="fr-FR" sz="3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fr-FR" sz="3200" dirty="0" err="1">
                <a:solidFill>
                  <a:schemeClr val="accent6">
                    <a:lumMod val="50000"/>
                  </a:schemeClr>
                </a:solidFill>
              </a:rPr>
              <a:t>emotionally</a:t>
            </a:r>
            <a:r>
              <a:rPr lang="fr-FR" sz="32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  <p:cxnSp>
        <p:nvCxnSpPr>
          <p:cNvPr id="10" name="Connecteur droit 9"/>
          <p:cNvCxnSpPr/>
          <p:nvPr/>
        </p:nvCxnSpPr>
        <p:spPr>
          <a:xfrm>
            <a:off x="4626625" y="4857122"/>
            <a:ext cx="37118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Remplacez les généralités </a:t>
            </a:r>
            <a:br>
              <a:rPr lang="fr-FR" dirty="0"/>
            </a:br>
            <a:r>
              <a:rPr lang="fr-FR" dirty="0"/>
              <a:t>par des infos focalisées sur votre sujet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325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9" grpId="0"/>
      <p:bldP spid="13" grpId="0" animBg="1"/>
      <p:bldP spid="14" grpId="0" animBg="1"/>
      <p:bldP spid="1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725" y="1578428"/>
            <a:ext cx="7924075" cy="4691743"/>
          </a:xfrm>
        </p:spPr>
        <p:txBody>
          <a:bodyPr>
            <a:noAutofit/>
          </a:bodyPr>
          <a:lstStyle/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Enlevez l'évident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en-GB" b="1" dirty="0" err="1"/>
              <a:t>Enlevez</a:t>
            </a:r>
            <a:r>
              <a:rPr lang="en-GB" b="1" dirty="0"/>
              <a:t> </a:t>
            </a:r>
            <a:r>
              <a:rPr lang="en-GB" b="1" dirty="0" err="1"/>
              <a:t>l'inutile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536265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://tmm.chicagodistributioncenter.com/IsbnImages/978022602637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4160" y="1321739"/>
            <a:ext cx="3454400" cy="5340136"/>
          </a:xfrm>
          <a:prstGeom prst="rect">
            <a:avLst/>
          </a:prstGeom>
          <a:noFill/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Achetez ce livre (ou équivalent)</a:t>
            </a:r>
            <a:br>
              <a:rPr lang="fr-FR" dirty="0"/>
            </a:br>
            <a:r>
              <a:rPr lang="fr-FR" dirty="0"/>
              <a:t>et faites les exercices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22532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Enlevez les répétitions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This new </a:t>
            </a:r>
            <a:r>
              <a:rPr lang="fr-FR" dirty="0" err="1"/>
              <a:t>detection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innovative</a:t>
            </a:r>
          </a:p>
        </p:txBody>
      </p:sp>
      <p:sp>
        <p:nvSpPr>
          <p:cNvPr id="4" name="Ellipse 3"/>
          <p:cNvSpPr/>
          <p:nvPr/>
        </p:nvSpPr>
        <p:spPr>
          <a:xfrm>
            <a:off x="1197032" y="1679287"/>
            <a:ext cx="897776" cy="48986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5436521" y="1679287"/>
            <a:ext cx="2078183" cy="48986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9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457200" y="25998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5999"/>
              </a:lnSpc>
            </a:pPr>
            <a:r>
              <a:rPr lang="en-US" sz="4400" dirty="0" err="1">
                <a:latin typeface="+mj-lt"/>
                <a:ea typeface="+mj-ea"/>
                <a:cs typeface="+mj-cs"/>
              </a:rPr>
              <a:t>Traquez</a:t>
            </a:r>
            <a:r>
              <a:rPr lang="en-US" sz="4400" dirty="0">
                <a:latin typeface="+mj-lt"/>
                <a:ea typeface="+mj-ea"/>
                <a:cs typeface="+mj-cs"/>
              </a:rPr>
              <a:t> les mots </a:t>
            </a:r>
            <a:r>
              <a:rPr lang="en-US" sz="4400" dirty="0" err="1">
                <a:latin typeface="+mj-lt"/>
                <a:ea typeface="+mj-ea"/>
                <a:cs typeface="+mj-cs"/>
              </a:rPr>
              <a:t>inutiles</a:t>
            </a:r>
            <a:endParaRPr lang="en-US" sz="4400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5999"/>
              </a:lnSpc>
            </a:pPr>
            <a:r>
              <a:rPr lang="en-US" sz="3600" dirty="0">
                <a:latin typeface="+mj-lt"/>
                <a:ea typeface="+mj-ea"/>
                <a:cs typeface="+mj-cs"/>
              </a:rPr>
              <a:t>(</a:t>
            </a:r>
            <a:r>
              <a:rPr lang="en-US" sz="3600" dirty="0" err="1">
                <a:latin typeface="+mj-lt"/>
                <a:ea typeface="+mj-ea"/>
                <a:cs typeface="+mj-cs"/>
              </a:rPr>
              <a:t>voir</a:t>
            </a:r>
            <a:r>
              <a:rPr lang="en-US" sz="3600" dirty="0">
                <a:latin typeface="+mj-lt"/>
                <a:ea typeface="+mj-ea"/>
                <a:cs typeface="+mj-cs"/>
              </a:rPr>
              <a:t> documents de formation)</a:t>
            </a:r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5691584"/>
              </p:ext>
            </p:extLst>
          </p:nvPr>
        </p:nvGraphicFramePr>
        <p:xfrm>
          <a:off x="167823" y="1905000"/>
          <a:ext cx="6256125" cy="401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Due to the fact that</a:t>
                      </a:r>
                      <a:endParaRPr lang="fr-FR" sz="2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035">
                <a:tc>
                  <a:txBody>
                    <a:bodyPr/>
                    <a:lstStyle/>
                    <a:p>
                      <a:r>
                        <a:rPr lang="fr-FR" sz="2800" dirty="0"/>
                        <a:t>Is able to</a:t>
                      </a:r>
                      <a:endParaRPr lang="en-GB" sz="2800" baseline="-25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analysis presented in this application</a:t>
                      </a:r>
                    </a:p>
                    <a:p>
                      <a:endParaRPr lang="en-GB" sz="2800" baseline="-25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no case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this study we want to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Undertook an examination of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0044090"/>
              </p:ext>
            </p:extLst>
          </p:nvPr>
        </p:nvGraphicFramePr>
        <p:xfrm>
          <a:off x="6461005" y="1860635"/>
          <a:ext cx="2631320" cy="3928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05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b="0" dirty="0" err="1">
                          <a:solidFill>
                            <a:schemeClr val="tx1"/>
                          </a:solidFill>
                        </a:rPr>
                        <a:t>Because</a:t>
                      </a:r>
                      <a:endParaRPr lang="en-GB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315">
                <a:tc>
                  <a:txBody>
                    <a:bodyPr/>
                    <a:lstStyle/>
                    <a:p>
                      <a:r>
                        <a:rPr lang="fr-FR" sz="2800" dirty="0"/>
                        <a:t>Can</a:t>
                      </a:r>
                      <a:endParaRPr lang="en-GB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fr-FR" sz="2800" dirty="0"/>
                        <a:t>Our </a:t>
                      </a:r>
                      <a:r>
                        <a:rPr lang="fr-FR" sz="2800" dirty="0" err="1"/>
                        <a:t>analysis</a:t>
                      </a:r>
                      <a:endParaRPr lang="en-GB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760">
                <a:tc>
                  <a:txBody>
                    <a:bodyPr/>
                    <a:lstStyle/>
                    <a:p>
                      <a:r>
                        <a:rPr lang="fr-FR" sz="2800" dirty="0"/>
                        <a:t>Never</a:t>
                      </a:r>
                      <a:endParaRPr lang="en-GB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39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800" dirty="0" err="1"/>
                        <a:t>We</a:t>
                      </a:r>
                      <a:r>
                        <a:rPr lang="fr-FR" sz="2800" dirty="0"/>
                        <a:t> </a:t>
                      </a:r>
                      <a:r>
                        <a:rPr lang="fr-FR" sz="2800" dirty="0" err="1"/>
                        <a:t>will</a:t>
                      </a:r>
                      <a:endParaRPr lang="fr-FR" sz="2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800" b="0" dirty="0" err="1"/>
                        <a:t>Studied</a:t>
                      </a:r>
                      <a:endParaRPr lang="en-GB" sz="2800" b="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53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Evitez les énoncés "d'excuse"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11829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fr-FR" dirty="0"/>
              <a:t>"Si le financement nous est accordé…"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/>
              <a:t>"Nous espérons que …"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/>
              <a:t>"Même si nous ne pourrons pas tout analyser …"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26581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244742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5999"/>
              </a:lnSpc>
            </a:pPr>
            <a:r>
              <a:rPr lang="en-US" sz="4400" dirty="0" err="1">
                <a:latin typeface="+mj-lt"/>
                <a:ea typeface="+mj-ea"/>
                <a:cs typeface="+mj-cs"/>
              </a:rPr>
              <a:t>Chaque</a:t>
            </a:r>
            <a:r>
              <a:rPr lang="en-US" sz="4400" dirty="0">
                <a:latin typeface="+mj-lt"/>
                <a:ea typeface="+mj-ea"/>
                <a:cs typeface="+mj-cs"/>
              </a:rPr>
              <a:t> mot </a:t>
            </a:r>
            <a:r>
              <a:rPr lang="en-US" sz="4400" dirty="0" err="1">
                <a:latin typeface="+mj-lt"/>
                <a:ea typeface="+mj-ea"/>
                <a:cs typeface="+mj-cs"/>
              </a:rPr>
              <a:t>compte</a:t>
            </a:r>
            <a:r>
              <a:rPr lang="en-US" sz="4400" dirty="0">
                <a:latin typeface="+mj-lt"/>
                <a:ea typeface="+mj-ea"/>
                <a:cs typeface="+mj-cs"/>
              </a:rPr>
              <a:t> – </a:t>
            </a:r>
            <a:r>
              <a:rPr lang="en-US" sz="4400" dirty="0" err="1">
                <a:latin typeface="+mj-lt"/>
                <a:ea typeface="+mj-ea"/>
                <a:cs typeface="+mj-cs"/>
              </a:rPr>
              <a:t>soyez</a:t>
            </a:r>
            <a:r>
              <a:rPr lang="en-US" sz="4400" dirty="0">
                <a:latin typeface="+mj-lt"/>
                <a:ea typeface="+mj-ea"/>
                <a:cs typeface="+mj-cs"/>
              </a:rPr>
              <a:t> précis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4918" y="1901143"/>
            <a:ext cx="8778240" cy="148694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"We will probe this question through several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physical</a:t>
            </a:r>
            <a:r>
              <a:rPr kumimoji="0" lang="en-GB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chemical perturbations.</a:t>
            </a:r>
            <a:r>
              <a:rPr lang="en-GB" sz="2800" dirty="0"/>
              <a:t> "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Connector 12"/>
          <p:cNvCxnSpPr/>
          <p:nvPr/>
        </p:nvCxnSpPr>
        <p:spPr>
          <a:xfrm>
            <a:off x="5578937" y="2354568"/>
            <a:ext cx="1012987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44918" y="3579473"/>
            <a:ext cx="8778240" cy="128737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"We will probe this question through 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complementary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</a:p>
          <a:p>
            <a:pPr lvl="0">
              <a:defRPr/>
            </a:pPr>
            <a:r>
              <a:rPr lang="en-GB" sz="2800" dirty="0"/>
              <a:t> physical and chemical perturbations</a:t>
            </a:r>
            <a:r>
              <a:rPr kumimoji="0" lang="en-GB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lang="en-GB" sz="2800" dirty="0"/>
              <a:t> "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3" name="Straight Connector 9"/>
          <p:cNvCxnSpPr/>
          <p:nvPr/>
        </p:nvCxnSpPr>
        <p:spPr>
          <a:xfrm>
            <a:off x="5638353" y="4032897"/>
            <a:ext cx="229776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18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N'utilisez pas de mots faibles et génériques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688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GB" sz="3200" dirty="0"/>
              <a:t>Analyse</a:t>
            </a:r>
          </a:p>
          <a:p>
            <a:pPr marL="342900" lvl="0" indent="-342900">
              <a:spcBef>
                <a:spcPct val="20000"/>
              </a:spcBef>
            </a:pPr>
            <a:r>
              <a:rPr lang="en-GB" sz="3200" dirty="0"/>
              <a:t>Study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>
                <a:solidFill>
                  <a:srgbClr val="000000"/>
                </a:solidFill>
                <a:cs typeface="Arial" pitchFamily="34" charset="0"/>
              </a:rPr>
              <a:t>Involve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>
                <a:solidFill>
                  <a:srgbClr val="000000"/>
                </a:solidFill>
                <a:cs typeface="Arial" pitchFamily="34" charset="0"/>
              </a:rPr>
              <a:t>Mediate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>
                <a:solidFill>
                  <a:srgbClr val="000000"/>
                </a:solidFill>
                <a:cs typeface="Arial" pitchFamily="34" charset="0"/>
              </a:rPr>
              <a:t>Assess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>
                <a:solidFill>
                  <a:srgbClr val="000000"/>
                </a:solidFill>
                <a:cs typeface="Arial" pitchFamily="34" charset="0"/>
              </a:rPr>
              <a:t>Allow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>
                <a:solidFill>
                  <a:srgbClr val="000000"/>
                </a:solidFill>
                <a:cs typeface="Arial" pitchFamily="34" charset="0"/>
              </a:rPr>
              <a:t>Suggest</a:t>
            </a:r>
            <a:endParaRPr lang="en-GB" sz="3200" dirty="0"/>
          </a:p>
          <a:p>
            <a:pPr marL="342900" indent="-342900">
              <a:spcBef>
                <a:spcPct val="20000"/>
              </a:spcBef>
            </a:pPr>
            <a:r>
              <a:rPr lang="en-GB" sz="3200" dirty="0"/>
              <a:t>Insight</a:t>
            </a:r>
          </a:p>
        </p:txBody>
      </p:sp>
    </p:spTree>
    <p:extLst>
      <p:ext uri="{BB962C8B-B14F-4D97-AF65-F5344CB8AC3E}">
        <p14:creationId xmlns:p14="http://schemas.microsoft.com/office/powerpoint/2010/main" val="89005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274638"/>
            <a:ext cx="865632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Votre résumé doit contenir 8 éléments :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34127" y="1875350"/>
            <a:ext cx="816550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GB" sz="3200" dirty="0"/>
              <a:t>Quoi</a:t>
            </a:r>
          </a:p>
          <a:p>
            <a:pPr marL="514350" indent="-514350">
              <a:buAutoNum type="arabicPeriod"/>
            </a:pPr>
            <a:r>
              <a:rPr lang="en-GB" sz="3200" dirty="0" err="1"/>
              <a:t>Pourquoi</a:t>
            </a:r>
            <a:endParaRPr lang="en-GB" sz="3200" dirty="0"/>
          </a:p>
          <a:p>
            <a:pPr marL="514350" indent="-514350">
              <a:buAutoNum type="arabicPeriod"/>
            </a:pPr>
            <a:r>
              <a:rPr lang="en-GB" sz="3200" dirty="0"/>
              <a:t>Comment</a:t>
            </a:r>
          </a:p>
          <a:p>
            <a:pPr marL="514350" indent="-514350">
              <a:buAutoNum type="arabicPeriod"/>
            </a:pPr>
            <a:r>
              <a:rPr lang="fr-FR" sz="3200" dirty="0"/>
              <a:t>Qui</a:t>
            </a:r>
          </a:p>
          <a:p>
            <a:pPr marL="514350" indent="-514350">
              <a:buAutoNum type="arabicPeriod"/>
            </a:pPr>
            <a:r>
              <a:rPr lang="fr-FR" sz="3200" dirty="0"/>
              <a:t>Urgence ou Opportunité</a:t>
            </a:r>
          </a:p>
          <a:p>
            <a:pPr marL="514350" indent="-514350">
              <a:buAutoNum type="arabicPeriod"/>
            </a:pPr>
            <a:r>
              <a:rPr lang="fr-FR" sz="3200" dirty="0"/>
              <a:t>Faisabilité</a:t>
            </a:r>
          </a:p>
          <a:p>
            <a:pPr marL="514350" indent="-514350">
              <a:buAutoNum type="arabicPeriod"/>
            </a:pPr>
            <a:r>
              <a:rPr lang="fr-FR" sz="3200" dirty="0"/>
              <a:t>Unicité</a:t>
            </a:r>
          </a:p>
          <a:p>
            <a:pPr marL="514350" indent="-514350">
              <a:buAutoNum type="arabicPeriod"/>
            </a:pPr>
            <a:r>
              <a:rPr lang="en-GB" sz="3200" dirty="0" err="1"/>
              <a:t>Adéquation</a:t>
            </a:r>
            <a:r>
              <a:rPr lang="en-GB" sz="3200" dirty="0"/>
              <a:t> aux </a:t>
            </a:r>
            <a:r>
              <a:rPr lang="en-GB" sz="3200" dirty="0" err="1"/>
              <a:t>critères</a:t>
            </a:r>
            <a:r>
              <a:rPr lang="en-GB" sz="3200" dirty="0"/>
              <a:t> de la bourse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/>
          </a:bodyPr>
          <a:lstStyle/>
          <a:p>
            <a:r>
              <a:rPr lang="fr-FR" dirty="0"/>
              <a:t>Employez des verbes d'action précis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6880" y="1752600"/>
            <a:ext cx="8229600" cy="48615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GB" sz="3200" dirty="0"/>
              <a:t>Discover</a:t>
            </a:r>
          </a:p>
          <a:p>
            <a:pPr marL="342900" lvl="0" indent="-342900">
              <a:spcBef>
                <a:spcPct val="20000"/>
              </a:spcBef>
            </a:pPr>
            <a:r>
              <a:rPr lang="en-GB" sz="3200" dirty="0"/>
              <a:t>Identify</a:t>
            </a:r>
          </a:p>
          <a:p>
            <a:pPr marL="342900" lvl="0" indent="-342900">
              <a:spcBef>
                <a:spcPct val="20000"/>
              </a:spcBef>
            </a:pPr>
            <a:r>
              <a:rPr lang="en-GB" sz="3200" dirty="0"/>
              <a:t>Build</a:t>
            </a:r>
          </a:p>
          <a:p>
            <a:pPr marL="342900" lvl="0" indent="-342900">
              <a:spcBef>
                <a:spcPct val="20000"/>
              </a:spcBef>
            </a:pPr>
            <a:r>
              <a:rPr lang="en-GB" sz="3200" dirty="0"/>
              <a:t>Map</a:t>
            </a:r>
          </a:p>
          <a:p>
            <a:pPr marL="342900" lvl="0" indent="-342900">
              <a:spcBef>
                <a:spcPct val="20000"/>
              </a:spcBef>
            </a:pPr>
            <a:r>
              <a:rPr lang="en-GB" sz="3200" dirty="0"/>
              <a:t>Survey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fr-FR" sz="32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Purify</a:t>
            </a:r>
            <a:endParaRPr kumimoji="0" lang="fr-FR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fr-FR" sz="3200" dirty="0" err="1"/>
              <a:t>Activates</a:t>
            </a:r>
            <a:endParaRPr lang="fr-FR" sz="3200" dirty="0"/>
          </a:p>
          <a:p>
            <a:pPr marL="342900" lvl="0" indent="-342900">
              <a:spcBef>
                <a:spcPct val="20000"/>
              </a:spcBef>
            </a:pPr>
            <a:r>
              <a:rPr kumimoji="0" lang="fr-FR" sz="32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Inhibits</a:t>
            </a:r>
            <a:endParaRPr kumimoji="0" lang="fr-FR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kumimoji="0" lang="fr-FR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Blocks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81288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Le jargon est imprécis </a:t>
            </a:r>
            <a:br>
              <a:rPr lang="fr-FR" dirty="0"/>
            </a:br>
            <a:r>
              <a:rPr lang="fr-FR" dirty="0"/>
              <a:t>– n'en utilisez JAMAIS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71701"/>
            <a:ext cx="9144000" cy="34061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dirty="0"/>
              <a:t>Jargon = mot </a:t>
            </a:r>
            <a:r>
              <a:rPr lang="fr-FR" b="1" dirty="0"/>
              <a:t>commun</a:t>
            </a:r>
            <a:r>
              <a:rPr lang="fr-FR" dirty="0"/>
              <a:t> utilisé dans un sens </a:t>
            </a:r>
            <a:r>
              <a:rPr lang="fr-FR" b="1" dirty="0"/>
              <a:t>technique</a:t>
            </a:r>
            <a:endParaRPr lang="fr-FR" dirty="0"/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/>
              <a:t>Mot commun : OK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dirty="0"/>
              <a:t>Mot technique : OK</a:t>
            </a:r>
          </a:p>
        </p:txBody>
      </p:sp>
    </p:spTree>
    <p:extLst>
      <p:ext uri="{BB962C8B-B14F-4D97-AF65-F5344CB8AC3E}">
        <p14:creationId xmlns:p14="http://schemas.microsoft.com/office/powerpoint/2010/main" val="92808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fr-FR" sz="4000" dirty="0"/>
              <a:t>Le jargon est trompeur </a:t>
            </a:r>
            <a:br>
              <a:rPr lang="fr-FR" sz="4000" dirty="0"/>
            </a:br>
            <a:r>
              <a:rPr lang="fr-FR" sz="4000" dirty="0"/>
              <a:t>pour les évaluateurs non-spécialistes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08826"/>
            <a:ext cx="8396654" cy="1764236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Nous voulons analyser la qualité de vie de survivants d'une leucémie pour observer l'évolution à long terme et identifier des </a:t>
            </a:r>
            <a:r>
              <a:rPr lang="fr-FR" u="sng" dirty="0"/>
              <a:t>cassures</a:t>
            </a:r>
            <a:endParaRPr lang="en-GB" u="sng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39683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CC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Exercice sur votre résumé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2143" y="2136527"/>
            <a:ext cx="8262257" cy="3763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GB" sz="3200" dirty="0"/>
          </a:p>
        </p:txBody>
      </p:sp>
      <p:sp>
        <p:nvSpPr>
          <p:cNvPr id="5" name="ZoneTexte 4"/>
          <p:cNvSpPr txBox="1"/>
          <p:nvPr/>
        </p:nvSpPr>
        <p:spPr>
          <a:xfrm>
            <a:off x="555170" y="2852057"/>
            <a:ext cx="81316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- Identifiez les mots vagues, passifs, jargon …</a:t>
            </a:r>
          </a:p>
          <a:p>
            <a:br>
              <a:rPr lang="fr-FR" sz="3200" dirty="0"/>
            </a:br>
            <a:r>
              <a:rPr lang="fr-FR" sz="3200" dirty="0"/>
              <a:t>- Remplacez-les par des mots précis et explicites</a:t>
            </a:r>
          </a:p>
        </p:txBody>
      </p:sp>
    </p:spTree>
    <p:extLst>
      <p:ext uri="{BB962C8B-B14F-4D97-AF65-F5344CB8AC3E}">
        <p14:creationId xmlns:p14="http://schemas.microsoft.com/office/powerpoint/2010/main" val="32936971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Les phrases avec un verbe </a:t>
            </a:r>
            <a:r>
              <a:rPr lang="fr-FR" b="1" dirty="0"/>
              <a:t>actif</a:t>
            </a:r>
            <a:r>
              <a:rPr lang="fr-FR" dirty="0"/>
              <a:t> sont </a:t>
            </a:r>
            <a:br>
              <a:rPr lang="fr-FR" dirty="0"/>
            </a:br>
            <a:r>
              <a:rPr lang="fr-FR" dirty="0"/>
              <a:t>plus courtes qu'avec un verbe </a:t>
            </a:r>
            <a:r>
              <a:rPr lang="fr-FR" b="1" dirty="0"/>
              <a:t>substantivé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199" y="2303586"/>
            <a:ext cx="8423031" cy="1547446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000FF"/>
                </a:solidFill>
              </a:rPr>
              <a:t>Le</a:t>
            </a:r>
            <a:r>
              <a:rPr lang="fr-FR" dirty="0"/>
              <a:t> développe</a:t>
            </a:r>
            <a:r>
              <a:rPr lang="fr-FR" dirty="0">
                <a:solidFill>
                  <a:srgbClr val="0000FF"/>
                </a:solidFill>
              </a:rPr>
              <a:t>ment</a:t>
            </a:r>
            <a:r>
              <a:rPr lang="fr-FR" dirty="0"/>
              <a:t> </a:t>
            </a:r>
            <a:r>
              <a:rPr lang="fr-FR" dirty="0">
                <a:solidFill>
                  <a:srgbClr val="0000FF"/>
                </a:solidFill>
              </a:rPr>
              <a:t>d'</a:t>
            </a:r>
            <a:r>
              <a:rPr lang="fr-FR" dirty="0"/>
              <a:t>un prototype …</a:t>
            </a:r>
          </a:p>
          <a:p>
            <a:pPr marL="0" indent="0">
              <a:buNone/>
            </a:pPr>
            <a:r>
              <a:rPr lang="fr-FR" dirty="0" err="1"/>
              <a:t>Developp</a:t>
            </a:r>
            <a:r>
              <a:rPr lang="fr-FR" dirty="0" err="1">
                <a:solidFill>
                  <a:srgbClr val="0000FF"/>
                </a:solidFill>
              </a:rPr>
              <a:t>er</a:t>
            </a:r>
            <a:r>
              <a:rPr lang="fr-FR" dirty="0"/>
              <a:t>                 un prototype …</a:t>
            </a:r>
          </a:p>
        </p:txBody>
      </p:sp>
    </p:spTree>
    <p:extLst>
      <p:ext uri="{BB962C8B-B14F-4D97-AF65-F5344CB8AC3E}">
        <p14:creationId xmlns:p14="http://schemas.microsoft.com/office/powerpoint/2010/main" val="41700914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324422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5999"/>
              </a:lnSpc>
            </a:pPr>
            <a:r>
              <a:rPr lang="fr-FR" sz="4000" dirty="0">
                <a:solidFill>
                  <a:prstClr val="black"/>
                </a:solidFill>
              </a:rPr>
              <a:t>N'utilisez pas de verbe substantivé </a:t>
            </a:r>
          </a:p>
          <a:p>
            <a:pPr algn="ctr">
              <a:lnSpc>
                <a:spcPct val="95999"/>
              </a:lnSpc>
            </a:pPr>
            <a:r>
              <a:rPr lang="fr-FR" sz="4000" dirty="0">
                <a:solidFill>
                  <a:prstClr val="black"/>
                </a:solidFill>
              </a:rPr>
              <a:t>comme </a:t>
            </a:r>
            <a:r>
              <a:rPr lang="fr-FR" sz="4000" b="1" dirty="0">
                <a:solidFill>
                  <a:prstClr val="black"/>
                </a:solidFill>
              </a:rPr>
              <a:t>sujet</a:t>
            </a:r>
            <a:r>
              <a:rPr lang="fr-FR" sz="4000" dirty="0">
                <a:solidFill>
                  <a:prstClr val="black"/>
                </a:solidFill>
              </a:rPr>
              <a:t> – c'est long et lourd</a:t>
            </a:r>
            <a:endParaRPr lang="en-US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985" y="2239981"/>
            <a:ext cx="917586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/>
              <a:t>"The </a:t>
            </a:r>
            <a:r>
              <a:rPr lang="fr-FR" sz="3200" dirty="0" err="1"/>
              <a:t>discovery</a:t>
            </a:r>
            <a:r>
              <a:rPr lang="fr-FR" sz="3200" dirty="0"/>
              <a:t> of </a:t>
            </a:r>
            <a:r>
              <a:rPr lang="fr-FR" sz="3200" dirty="0" err="1"/>
              <a:t>novel</a:t>
            </a:r>
            <a:r>
              <a:rPr lang="fr-FR" sz="3200" dirty="0"/>
              <a:t> </a:t>
            </a:r>
            <a:r>
              <a:rPr lang="fr-FR" sz="3200" dirty="0" err="1"/>
              <a:t>economic</a:t>
            </a:r>
            <a:r>
              <a:rPr lang="fr-FR" sz="3200" dirty="0"/>
              <a:t> </a:t>
            </a:r>
            <a:r>
              <a:rPr lang="fr-FR" sz="3200" dirty="0" err="1"/>
              <a:t>indicators</a:t>
            </a:r>
            <a:r>
              <a:rPr lang="fr-FR" sz="3200" dirty="0"/>
              <a:t> </a:t>
            </a:r>
          </a:p>
          <a:p>
            <a:r>
              <a:rPr lang="fr-FR" sz="3200" dirty="0"/>
              <a:t>by </a:t>
            </a:r>
            <a:r>
              <a:rPr lang="fr-FR" sz="3200" dirty="0" err="1"/>
              <a:t>several</a:t>
            </a:r>
            <a:r>
              <a:rPr lang="fr-FR" sz="3200" dirty="0"/>
              <a:t> </a:t>
            </a:r>
            <a:r>
              <a:rPr lang="fr-FR" sz="3200" dirty="0" err="1"/>
              <a:t>researchers</a:t>
            </a:r>
            <a:r>
              <a:rPr lang="fr-FR" sz="3200" dirty="0"/>
              <a:t> has </a:t>
            </a:r>
            <a:r>
              <a:rPr lang="fr-FR" sz="3200" dirty="0" err="1"/>
              <a:t>led</a:t>
            </a:r>
            <a:r>
              <a:rPr lang="fr-FR" sz="3200" dirty="0"/>
              <a:t> to a </a:t>
            </a:r>
            <a:r>
              <a:rPr lang="fr-FR" sz="3200" dirty="0" err="1"/>
              <a:t>growing</a:t>
            </a:r>
            <a:r>
              <a:rPr lang="fr-FR" sz="3200" dirty="0"/>
              <a:t> </a:t>
            </a:r>
            <a:r>
              <a:rPr lang="fr-FR" sz="3200" dirty="0" err="1"/>
              <a:t>realisation</a:t>
            </a:r>
            <a:r>
              <a:rPr lang="fr-FR" sz="3200" dirty="0"/>
              <a:t> </a:t>
            </a:r>
            <a:r>
              <a:rPr lang="fr-FR" sz="3200" dirty="0" err="1"/>
              <a:t>that</a:t>
            </a:r>
            <a:r>
              <a:rPr lang="fr-FR" sz="3200" dirty="0"/>
              <a:t> new </a:t>
            </a:r>
            <a:r>
              <a:rPr lang="fr-FR" sz="3200" dirty="0" err="1"/>
              <a:t>approaches</a:t>
            </a:r>
            <a:r>
              <a:rPr lang="fr-FR" sz="3200" dirty="0"/>
              <a:t> </a:t>
            </a:r>
            <a:r>
              <a:rPr lang="fr-FR" sz="3200" dirty="0" err="1"/>
              <a:t>were</a:t>
            </a:r>
            <a:r>
              <a:rPr lang="fr-FR" sz="3200" dirty="0"/>
              <a:t> possible</a:t>
            </a:r>
            <a:r>
              <a:rPr lang="en-GB" sz="3200" dirty="0"/>
              <a:t>"</a:t>
            </a:r>
          </a:p>
          <a:p>
            <a:r>
              <a:rPr lang="fr-FR" sz="3200" b="1" dirty="0"/>
              <a:t>20 </a:t>
            </a:r>
            <a:r>
              <a:rPr lang="fr-FR" sz="3200" b="1" dirty="0" err="1"/>
              <a:t>words</a:t>
            </a:r>
            <a:endParaRPr lang="en-GB" sz="3200" b="1" dirty="0"/>
          </a:p>
          <a:p>
            <a:endParaRPr lang="fr-FR" sz="3200" dirty="0"/>
          </a:p>
          <a:p>
            <a:r>
              <a:rPr lang="fr-FR" sz="3200" dirty="0"/>
              <a:t>"</a:t>
            </a:r>
            <a:r>
              <a:rPr lang="fr-FR" sz="3200" dirty="0" err="1"/>
              <a:t>Since</a:t>
            </a:r>
            <a:r>
              <a:rPr lang="fr-FR" sz="3200" dirty="0"/>
              <a:t> </a:t>
            </a:r>
            <a:r>
              <a:rPr lang="fr-FR" sz="3200" dirty="0" err="1"/>
              <a:t>several</a:t>
            </a:r>
            <a:r>
              <a:rPr lang="fr-FR" sz="3200" dirty="0"/>
              <a:t> </a:t>
            </a:r>
            <a:r>
              <a:rPr lang="fr-FR" sz="3200" dirty="0" err="1"/>
              <a:t>researchers</a:t>
            </a:r>
            <a:r>
              <a:rPr lang="fr-FR" sz="3200" dirty="0"/>
              <a:t> </a:t>
            </a:r>
            <a:r>
              <a:rPr lang="fr-FR" sz="3200" dirty="0" err="1"/>
              <a:t>discovered</a:t>
            </a:r>
            <a:r>
              <a:rPr lang="fr-FR" sz="3200" dirty="0"/>
              <a:t> </a:t>
            </a:r>
            <a:r>
              <a:rPr lang="fr-FR" sz="3200" dirty="0" err="1"/>
              <a:t>novel</a:t>
            </a:r>
            <a:r>
              <a:rPr lang="fr-FR" sz="3200" dirty="0"/>
              <a:t> </a:t>
            </a:r>
            <a:r>
              <a:rPr lang="fr-FR" sz="3200" dirty="0" err="1"/>
              <a:t>economic</a:t>
            </a:r>
            <a:r>
              <a:rPr lang="fr-FR" sz="3200" dirty="0"/>
              <a:t> </a:t>
            </a:r>
            <a:r>
              <a:rPr lang="fr-FR" sz="3200" dirty="0" err="1"/>
              <a:t>indicators</a:t>
            </a:r>
            <a:r>
              <a:rPr lang="fr-FR" sz="3200" dirty="0"/>
              <a:t>, the </a:t>
            </a:r>
            <a:r>
              <a:rPr lang="fr-FR" sz="3200" dirty="0" err="1"/>
              <a:t>community</a:t>
            </a:r>
            <a:r>
              <a:rPr lang="fr-FR" sz="3200" dirty="0"/>
              <a:t> </a:t>
            </a:r>
            <a:r>
              <a:rPr lang="fr-FR" sz="3200" dirty="0" err="1"/>
              <a:t>realised</a:t>
            </a:r>
            <a:r>
              <a:rPr lang="fr-FR" sz="3200" dirty="0"/>
              <a:t> </a:t>
            </a:r>
            <a:r>
              <a:rPr lang="fr-FR" sz="3200" dirty="0" err="1"/>
              <a:t>that</a:t>
            </a:r>
            <a:r>
              <a:rPr lang="fr-FR" sz="3200" dirty="0"/>
              <a:t> new </a:t>
            </a:r>
            <a:r>
              <a:rPr lang="fr-FR" sz="3200" dirty="0" err="1"/>
              <a:t>approaches</a:t>
            </a:r>
            <a:r>
              <a:rPr lang="fr-FR" sz="3200" dirty="0"/>
              <a:t> </a:t>
            </a:r>
            <a:r>
              <a:rPr lang="fr-FR" sz="3200" dirty="0" err="1"/>
              <a:t>were</a:t>
            </a:r>
            <a:r>
              <a:rPr lang="fr-FR" sz="3200" dirty="0"/>
              <a:t> possible"</a:t>
            </a:r>
          </a:p>
          <a:p>
            <a:r>
              <a:rPr lang="fr-FR" sz="3200" b="1" dirty="0"/>
              <a:t>15 </a:t>
            </a:r>
            <a:r>
              <a:rPr lang="fr-FR" sz="3200" b="1" dirty="0" err="1"/>
              <a:t>words</a:t>
            </a:r>
            <a:endParaRPr lang="en-GB" sz="3200" b="1" dirty="0"/>
          </a:p>
        </p:txBody>
      </p:sp>
      <p:cxnSp>
        <p:nvCxnSpPr>
          <p:cNvPr id="10" name="Straight Connector 4"/>
          <p:cNvCxnSpPr>
            <a:cxnSpLocks/>
          </p:cNvCxnSpPr>
          <p:nvPr/>
        </p:nvCxnSpPr>
        <p:spPr>
          <a:xfrm>
            <a:off x="388534" y="2777922"/>
            <a:ext cx="22615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7"/>
          <p:cNvCxnSpPr>
            <a:cxnSpLocks/>
          </p:cNvCxnSpPr>
          <p:nvPr/>
        </p:nvCxnSpPr>
        <p:spPr>
          <a:xfrm>
            <a:off x="4520917" y="5176218"/>
            <a:ext cx="18015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8"/>
          <p:cNvCxnSpPr>
            <a:cxnSpLocks/>
          </p:cNvCxnSpPr>
          <p:nvPr/>
        </p:nvCxnSpPr>
        <p:spPr>
          <a:xfrm>
            <a:off x="3875729" y="3230023"/>
            <a:ext cx="129037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4641442" y="5730181"/>
            <a:ext cx="126698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73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CC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752" y="853391"/>
            <a:ext cx="9003323" cy="4239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5999"/>
              </a:lnSpc>
            </a:pPr>
            <a:r>
              <a:rPr lang="en-US" sz="3200" dirty="0" err="1">
                <a:latin typeface="+mj-lt"/>
                <a:ea typeface="+mj-ea"/>
                <a:cs typeface="+mj-cs"/>
              </a:rPr>
              <a:t>Faites</a:t>
            </a:r>
            <a:r>
              <a:rPr lang="en-US" sz="3200" dirty="0">
                <a:latin typeface="+mj-lt"/>
                <a:ea typeface="+mj-ea"/>
                <a:cs typeface="+mj-cs"/>
              </a:rPr>
              <a:t> 3 phrases avec un </a:t>
            </a:r>
            <a:r>
              <a:rPr lang="en-US" sz="3200" dirty="0" err="1">
                <a:latin typeface="+mj-lt"/>
                <a:ea typeface="+mj-ea"/>
                <a:cs typeface="+mj-cs"/>
              </a:rPr>
              <a:t>verbe</a:t>
            </a:r>
            <a:r>
              <a:rPr lang="en-US" sz="3200" dirty="0">
                <a:latin typeface="+mj-lt"/>
                <a:ea typeface="+mj-ea"/>
                <a:cs typeface="+mj-cs"/>
              </a:rPr>
              <a:t> </a:t>
            </a:r>
            <a:r>
              <a:rPr lang="en-US" sz="3200" dirty="0" err="1">
                <a:latin typeface="+mj-lt"/>
                <a:ea typeface="+mj-ea"/>
                <a:cs typeface="+mj-cs"/>
              </a:rPr>
              <a:t>substantivé</a:t>
            </a:r>
            <a:r>
              <a:rPr lang="en-US" sz="3200" dirty="0">
                <a:latin typeface="+mj-lt"/>
                <a:ea typeface="+mj-ea"/>
                <a:cs typeface="+mj-cs"/>
              </a:rPr>
              <a:t> </a:t>
            </a:r>
            <a:r>
              <a:rPr lang="en-US" sz="3200" dirty="0" err="1">
                <a:latin typeface="+mj-lt"/>
                <a:ea typeface="+mj-ea"/>
                <a:cs typeface="+mj-cs"/>
              </a:rPr>
              <a:t>en</a:t>
            </a:r>
            <a:r>
              <a:rPr lang="en-US" sz="3200" dirty="0">
                <a:latin typeface="+mj-lt"/>
                <a:ea typeface="+mj-ea"/>
                <a:cs typeface="+mj-cs"/>
              </a:rPr>
              <a:t> </a:t>
            </a:r>
            <a:r>
              <a:rPr lang="en-US" sz="3200" dirty="0" err="1">
                <a:latin typeface="+mj-lt"/>
                <a:ea typeface="+mj-ea"/>
                <a:cs typeface="+mj-cs"/>
              </a:rPr>
              <a:t>sujet</a:t>
            </a:r>
            <a:endParaRPr lang="en-US" sz="3200" dirty="0">
              <a:latin typeface="+mj-lt"/>
              <a:ea typeface="+mj-ea"/>
              <a:cs typeface="+mj-cs"/>
            </a:endParaRPr>
          </a:p>
          <a:p>
            <a:pPr>
              <a:lnSpc>
                <a:spcPct val="95999"/>
              </a:lnSpc>
            </a:pPr>
            <a:endParaRPr lang="en-US" sz="3200" dirty="0">
              <a:latin typeface="+mj-lt"/>
              <a:ea typeface="+mj-ea"/>
              <a:cs typeface="+mj-cs"/>
            </a:endParaRPr>
          </a:p>
          <a:p>
            <a:pPr>
              <a:lnSpc>
                <a:spcPct val="95999"/>
              </a:lnSpc>
            </a:pPr>
            <a:r>
              <a:rPr lang="en-US" sz="3200" dirty="0" err="1">
                <a:latin typeface="+mj-lt"/>
                <a:ea typeface="+mj-ea"/>
                <a:cs typeface="+mj-cs"/>
              </a:rPr>
              <a:t>Reformulez</a:t>
            </a:r>
            <a:r>
              <a:rPr lang="en-US" sz="3200" dirty="0">
                <a:latin typeface="+mj-lt"/>
                <a:ea typeface="+mj-ea"/>
                <a:cs typeface="+mj-cs"/>
              </a:rPr>
              <a:t>-les avec un </a:t>
            </a:r>
            <a:r>
              <a:rPr lang="en-US" sz="3200" dirty="0" err="1">
                <a:latin typeface="+mj-lt"/>
                <a:ea typeface="+mj-ea"/>
                <a:cs typeface="+mj-cs"/>
              </a:rPr>
              <a:t>vrai</a:t>
            </a:r>
            <a:r>
              <a:rPr lang="en-US" sz="3200" dirty="0">
                <a:latin typeface="+mj-lt"/>
                <a:ea typeface="+mj-ea"/>
                <a:cs typeface="+mj-cs"/>
              </a:rPr>
              <a:t> </a:t>
            </a:r>
            <a:r>
              <a:rPr lang="en-US" sz="3200" dirty="0" err="1">
                <a:latin typeface="+mj-lt"/>
                <a:ea typeface="+mj-ea"/>
                <a:cs typeface="+mj-cs"/>
              </a:rPr>
              <a:t>caractère</a:t>
            </a:r>
            <a:r>
              <a:rPr lang="en-US" sz="3200" dirty="0">
                <a:latin typeface="+mj-lt"/>
                <a:ea typeface="+mj-ea"/>
                <a:cs typeface="+mj-cs"/>
              </a:rPr>
              <a:t> </a:t>
            </a:r>
            <a:r>
              <a:rPr lang="en-US" sz="3200" dirty="0" err="1">
                <a:latin typeface="+mj-lt"/>
                <a:ea typeface="+mj-ea"/>
                <a:cs typeface="+mj-cs"/>
              </a:rPr>
              <a:t>comme</a:t>
            </a:r>
            <a:r>
              <a:rPr lang="en-US" sz="3200" dirty="0">
                <a:latin typeface="+mj-lt"/>
                <a:ea typeface="+mj-ea"/>
                <a:cs typeface="+mj-cs"/>
              </a:rPr>
              <a:t> </a:t>
            </a:r>
            <a:r>
              <a:rPr lang="en-US" sz="3200" dirty="0" err="1">
                <a:latin typeface="+mj-lt"/>
                <a:ea typeface="+mj-ea"/>
                <a:cs typeface="+mj-cs"/>
              </a:rPr>
              <a:t>sujet</a:t>
            </a:r>
            <a:endParaRPr lang="en-US" sz="3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453176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CC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752" y="853391"/>
            <a:ext cx="9003323" cy="4239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5999"/>
              </a:lnSpc>
            </a:pPr>
            <a:r>
              <a:rPr lang="en-US" sz="3200" dirty="0" err="1">
                <a:latin typeface="+mj-lt"/>
                <a:ea typeface="+mj-ea"/>
                <a:cs typeface="+mj-cs"/>
              </a:rPr>
              <a:t>Exercice</a:t>
            </a:r>
            <a:r>
              <a:rPr lang="en-US" sz="3200" dirty="0">
                <a:latin typeface="+mj-lt"/>
                <a:ea typeface="+mj-ea"/>
                <a:cs typeface="+mj-cs"/>
              </a:rPr>
              <a:t>: sur </a:t>
            </a:r>
            <a:r>
              <a:rPr lang="en-US" sz="3200" dirty="0" err="1">
                <a:latin typeface="+mj-lt"/>
                <a:ea typeface="+mj-ea"/>
                <a:cs typeface="+mj-cs"/>
              </a:rPr>
              <a:t>l'exemple</a:t>
            </a:r>
            <a:r>
              <a:rPr lang="en-US" sz="3200" dirty="0">
                <a:latin typeface="+mj-lt"/>
                <a:ea typeface="+mj-ea"/>
                <a:cs typeface="+mj-cs"/>
              </a:rPr>
              <a:t>, </a:t>
            </a:r>
            <a:r>
              <a:rPr lang="en-US" sz="3200" dirty="0" err="1">
                <a:latin typeface="+mj-lt"/>
                <a:ea typeface="+mj-ea"/>
                <a:cs typeface="+mj-cs"/>
              </a:rPr>
              <a:t>identifiez</a:t>
            </a:r>
            <a:r>
              <a:rPr lang="en-US" sz="3200" dirty="0">
                <a:latin typeface="+mj-lt"/>
                <a:ea typeface="+mj-ea"/>
                <a:cs typeface="+mj-cs"/>
              </a:rPr>
              <a:t> des </a:t>
            </a:r>
            <a:r>
              <a:rPr lang="en-US" sz="3200" dirty="0" err="1">
                <a:latin typeface="+mj-lt"/>
                <a:ea typeface="+mj-ea"/>
                <a:cs typeface="+mj-cs"/>
              </a:rPr>
              <a:t>verbes</a:t>
            </a:r>
            <a:r>
              <a:rPr lang="en-US" sz="3200" dirty="0">
                <a:latin typeface="+mj-lt"/>
                <a:ea typeface="+mj-ea"/>
                <a:cs typeface="+mj-cs"/>
              </a:rPr>
              <a:t> substantives et </a:t>
            </a:r>
            <a:r>
              <a:rPr lang="en-US" sz="3200" dirty="0" err="1">
                <a:latin typeface="+mj-lt"/>
                <a:ea typeface="+mj-ea"/>
                <a:cs typeface="+mj-cs"/>
              </a:rPr>
              <a:t>transformez</a:t>
            </a:r>
            <a:r>
              <a:rPr lang="en-US" sz="3200" dirty="0">
                <a:latin typeface="+mj-lt"/>
                <a:ea typeface="+mj-ea"/>
                <a:cs typeface="+mj-cs"/>
              </a:rPr>
              <a:t>-les </a:t>
            </a:r>
            <a:r>
              <a:rPr lang="en-US" sz="3200" dirty="0" err="1">
                <a:latin typeface="+mj-lt"/>
                <a:ea typeface="+mj-ea"/>
                <a:cs typeface="+mj-cs"/>
              </a:rPr>
              <a:t>en</a:t>
            </a:r>
            <a:r>
              <a:rPr lang="en-US" sz="3200" dirty="0">
                <a:latin typeface="+mj-lt"/>
                <a:ea typeface="+mj-ea"/>
                <a:cs typeface="+mj-cs"/>
              </a:rPr>
              <a:t> </a:t>
            </a:r>
            <a:r>
              <a:rPr lang="en-US" sz="3200" dirty="0" err="1">
                <a:latin typeface="+mj-lt"/>
                <a:ea typeface="+mj-ea"/>
                <a:cs typeface="+mj-cs"/>
              </a:rPr>
              <a:t>verbes</a:t>
            </a:r>
            <a:r>
              <a:rPr lang="en-US" sz="3200" dirty="0">
                <a:latin typeface="+mj-lt"/>
                <a:ea typeface="+mj-ea"/>
                <a:cs typeface="+mj-cs"/>
              </a:rPr>
              <a:t> </a:t>
            </a:r>
            <a:r>
              <a:rPr lang="en-US" sz="3200" dirty="0" err="1">
                <a:latin typeface="+mj-lt"/>
                <a:ea typeface="+mj-ea"/>
                <a:cs typeface="+mj-cs"/>
              </a:rPr>
              <a:t>actifs</a:t>
            </a:r>
            <a:endParaRPr lang="en-US" sz="3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7956816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CC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0" y="664029"/>
            <a:ext cx="9144000" cy="816429"/>
          </a:xfrm>
        </p:spPr>
        <p:txBody>
          <a:bodyPr>
            <a:normAutofit/>
          </a:bodyPr>
          <a:lstStyle/>
          <a:p>
            <a:r>
              <a:rPr lang="fr-FR" dirty="0"/>
              <a:t>Exercices : dans ces résumés,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0" y="2405742"/>
            <a:ext cx="9144000" cy="1807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/>
              <a:t>- </a:t>
            </a:r>
            <a:r>
              <a:rPr lang="fr-FR" sz="3200" dirty="0"/>
              <a:t>Identifiez toutes les mentions inutiles ou évidentes</a:t>
            </a:r>
          </a:p>
          <a:p>
            <a:pPr algn="l"/>
            <a:endParaRPr lang="fr-FR" sz="3200" dirty="0"/>
          </a:p>
          <a:p>
            <a:pPr algn="l"/>
            <a:r>
              <a:rPr lang="fr-FR" sz="3200" dirty="0"/>
              <a:t>- Identifiez les verbes substantivés</a:t>
            </a:r>
          </a:p>
        </p:txBody>
      </p:sp>
    </p:spTree>
    <p:extLst>
      <p:ext uri="{BB962C8B-B14F-4D97-AF65-F5344CB8AC3E}">
        <p14:creationId xmlns:p14="http://schemas.microsoft.com/office/powerpoint/2010/main" val="119748873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CC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0" y="664029"/>
            <a:ext cx="9144000" cy="816429"/>
          </a:xfrm>
        </p:spPr>
        <p:txBody>
          <a:bodyPr>
            <a:normAutofit/>
          </a:bodyPr>
          <a:lstStyle/>
          <a:p>
            <a:r>
              <a:rPr lang="fr-FR" dirty="0"/>
              <a:t>Dans vos propres résumés :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0" y="2405742"/>
            <a:ext cx="9144000" cy="1807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/>
              <a:t>- Supprimez toutes les mentions inutiles ou évidentes</a:t>
            </a:r>
          </a:p>
          <a:p>
            <a:pPr algn="l"/>
            <a:endParaRPr lang="fr-FR" sz="3200" dirty="0"/>
          </a:p>
          <a:p>
            <a:pPr algn="l"/>
            <a:r>
              <a:rPr lang="fr-FR" sz="3200" dirty="0"/>
              <a:t>- Reformulez les verbes substantivés</a:t>
            </a:r>
          </a:p>
        </p:txBody>
      </p:sp>
    </p:spTree>
    <p:extLst>
      <p:ext uri="{BB962C8B-B14F-4D97-AF65-F5344CB8AC3E}">
        <p14:creationId xmlns:p14="http://schemas.microsoft.com/office/powerpoint/2010/main" val="2723700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4127" y="1875350"/>
            <a:ext cx="816550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GB" sz="3200" b="1" dirty="0"/>
              <a:t>Quoi (</a:t>
            </a:r>
            <a:r>
              <a:rPr lang="en-GB" sz="3200" b="1" dirty="0" err="1"/>
              <a:t>votre</a:t>
            </a:r>
            <a:r>
              <a:rPr lang="en-GB" sz="3200" b="1" dirty="0"/>
              <a:t> SOLUTION)</a:t>
            </a:r>
          </a:p>
          <a:p>
            <a:pPr marL="514350" indent="-514350">
              <a:buAutoNum type="arabicPeriod"/>
            </a:pPr>
            <a:r>
              <a:rPr lang="en-GB" sz="3200" b="1" dirty="0" err="1"/>
              <a:t>Pourquoi</a:t>
            </a:r>
            <a:r>
              <a:rPr lang="en-GB" sz="3200" b="1" dirty="0"/>
              <a:t>  (le PROBLÈME &amp; le BESOIN)</a:t>
            </a:r>
          </a:p>
          <a:p>
            <a:pPr marL="514350" indent="-514350">
              <a:buAutoNum type="arabicPeriod"/>
            </a:pPr>
            <a:r>
              <a:rPr lang="en-GB" sz="3200" dirty="0">
                <a:solidFill>
                  <a:schemeClr val="bg1">
                    <a:lumMod val="75000"/>
                  </a:schemeClr>
                </a:solidFill>
              </a:rPr>
              <a:t>Comment</a:t>
            </a:r>
          </a:p>
          <a:p>
            <a:pPr marL="514350" indent="-514350">
              <a:buAutoNum type="arabicPeriod"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</a:rPr>
              <a:t>Qui</a:t>
            </a:r>
          </a:p>
          <a:p>
            <a:pPr marL="514350" indent="-514350">
              <a:buAutoNum type="arabicPeriod"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</a:rPr>
              <a:t>Urgence ou Opportunité</a:t>
            </a:r>
          </a:p>
          <a:p>
            <a:pPr marL="514350" indent="-514350">
              <a:buAutoNum type="arabicPeriod"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</a:rPr>
              <a:t>Faisabilité</a:t>
            </a:r>
          </a:p>
          <a:p>
            <a:pPr marL="514350" indent="-514350">
              <a:buAutoNum type="arabicPeriod"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</a:rPr>
              <a:t>Unicité</a:t>
            </a:r>
          </a:p>
          <a:p>
            <a:pPr marL="514350" indent="-514350">
              <a:buAutoNum type="arabicPeriod"/>
            </a:pPr>
            <a:r>
              <a:rPr lang="en-GB" sz="3200" dirty="0" err="1">
                <a:solidFill>
                  <a:schemeClr val="bg1">
                    <a:lumMod val="75000"/>
                  </a:schemeClr>
                </a:solidFill>
              </a:rPr>
              <a:t>Adéquation</a:t>
            </a:r>
            <a:r>
              <a:rPr lang="en-GB" sz="3200" dirty="0">
                <a:solidFill>
                  <a:schemeClr val="bg1">
                    <a:lumMod val="75000"/>
                  </a:schemeClr>
                </a:solidFill>
              </a:rPr>
              <a:t> aux </a:t>
            </a:r>
            <a:r>
              <a:rPr lang="en-GB" sz="3200" dirty="0" err="1">
                <a:solidFill>
                  <a:schemeClr val="bg1">
                    <a:lumMod val="75000"/>
                  </a:schemeClr>
                </a:solidFill>
              </a:rPr>
              <a:t>critères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63900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://tmm.chicagodistributioncenter.com/IsbnImages/978022602637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4160" y="1321739"/>
            <a:ext cx="3454400" cy="5340136"/>
          </a:xfrm>
          <a:prstGeom prst="rect">
            <a:avLst/>
          </a:prstGeom>
          <a:noFill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Achetez ce livre (ou équivalent)</a:t>
            </a:r>
            <a:br>
              <a:rPr lang="fr-FR" dirty="0"/>
            </a:br>
            <a:r>
              <a:rPr lang="fr-FR" dirty="0"/>
              <a:t>et faites les exercices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71301552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Autofit/>
          </a:bodyPr>
          <a:lstStyle/>
          <a:p>
            <a:r>
              <a:rPr lang="fr-FR" dirty="0" err="1"/>
              <a:t>Take</a:t>
            </a:r>
            <a:r>
              <a:rPr lang="fr-FR" dirty="0"/>
              <a:t> home messages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699" y="1955800"/>
            <a:ext cx="7320995" cy="4525963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fr-FR" dirty="0"/>
              <a:t>State the PROBLEM </a:t>
            </a:r>
            <a:r>
              <a:rPr lang="fr-FR" dirty="0" err="1"/>
              <a:t>explicitly</a:t>
            </a:r>
            <a:endParaRPr lang="fr-FR" dirty="0"/>
          </a:p>
          <a:p>
            <a:pPr marL="514350" indent="-514350">
              <a:buAutoNum type="arabicParenR"/>
            </a:pPr>
            <a:endParaRPr lang="fr-FR" dirty="0"/>
          </a:p>
          <a:p>
            <a:pPr marL="514350" indent="-514350">
              <a:buAutoNum type="arabicParenR"/>
            </a:pPr>
            <a:r>
              <a:rPr lang="fr-FR" dirty="0"/>
              <a:t>Link back for </a:t>
            </a:r>
            <a:r>
              <a:rPr lang="fr-FR" dirty="0" err="1"/>
              <a:t>logical</a:t>
            </a:r>
            <a:r>
              <a:rPr lang="fr-FR" dirty="0"/>
              <a:t> connections</a:t>
            </a:r>
          </a:p>
          <a:p>
            <a:pPr marL="514350" indent="-514350">
              <a:buAutoNum type="arabicParenR"/>
            </a:pPr>
            <a:endParaRPr lang="fr-FR" dirty="0"/>
          </a:p>
          <a:p>
            <a:pPr marL="514350" indent="-514350">
              <a:buAutoNum type="arabicParenR"/>
            </a:pPr>
            <a:r>
              <a:rPr lang="fr-FR" dirty="0" err="1"/>
              <a:t>Remove</a:t>
            </a:r>
            <a:r>
              <a:rPr lang="fr-FR" dirty="0"/>
              <a:t> the </a:t>
            </a:r>
            <a:r>
              <a:rPr lang="fr-FR" dirty="0" err="1"/>
              <a:t>obvious</a:t>
            </a:r>
            <a:r>
              <a:rPr lang="fr-FR" dirty="0"/>
              <a:t> &amp; the </a:t>
            </a:r>
            <a:r>
              <a:rPr lang="fr-FR" dirty="0" err="1"/>
              <a:t>meaningless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508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Votre projet doit résoudre un </a:t>
            </a:r>
            <a:r>
              <a:rPr lang="fr-FR" b="1" dirty="0"/>
              <a:t>problème</a:t>
            </a:r>
            <a:br>
              <a:rPr lang="fr-FR" b="1" dirty="0"/>
            </a:br>
            <a:r>
              <a:rPr lang="fr-FR" sz="4000" dirty="0"/>
              <a:t>Exemples de marketing</a:t>
            </a:r>
          </a:p>
        </p:txBody>
      </p:sp>
    </p:spTree>
    <p:extLst>
      <p:ext uri="{BB962C8B-B14F-4D97-AF65-F5344CB8AC3E}">
        <p14:creationId xmlns:p14="http://schemas.microsoft.com/office/powerpoint/2010/main" val="12852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36878</TotalTime>
  <Words>1626</Words>
  <Application>Microsoft Office PowerPoint</Application>
  <PresentationFormat>Affichage à l'écran (4:3)</PresentationFormat>
  <Paragraphs>397</Paragraphs>
  <Slides>81</Slides>
  <Notes>41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81</vt:i4>
      </vt:variant>
    </vt:vector>
  </HeadingPairs>
  <TitlesOfParts>
    <vt:vector size="86" baseType="lpstr">
      <vt:lpstr>Arial</vt:lpstr>
      <vt:lpstr>Calibri</vt:lpstr>
      <vt:lpstr>Symbol</vt:lpstr>
      <vt:lpstr>Wingdings</vt:lpstr>
      <vt:lpstr>Office Theme</vt:lpstr>
      <vt:lpstr>Présentation PowerPoint</vt:lpstr>
      <vt:lpstr>Ecrire un résumé complet, clair, concis</vt:lpstr>
      <vt:lpstr>Résumé de la session précédente</vt:lpstr>
      <vt:lpstr>Les évaluateurs doivent comprendre votre projet juste en lisant le résumé !</vt:lpstr>
      <vt:lpstr>Ecrire un résumé complet, clair, concis</vt:lpstr>
      <vt:lpstr>Présentation PowerPoint</vt:lpstr>
      <vt:lpstr>Votre résumé doit contenir 8 éléments :</vt:lpstr>
      <vt:lpstr>Présentation PowerPoint</vt:lpstr>
      <vt:lpstr>Votre projet doit résoudre un problème Exemples de marketing</vt:lpstr>
      <vt:lpstr>Les 3 types de problème</vt:lpstr>
      <vt:lpstr>Quel problème votre projet résout-il ?</vt:lpstr>
      <vt:lpstr>Présentation PowerPoint</vt:lpstr>
      <vt:lpstr>Commencez le résumé par le "Quoi"</vt:lpstr>
      <vt:lpstr>Employez des mots très simples  dans la première phrase (le "Quoi")</vt:lpstr>
      <vt:lpstr>Votre résumé commence-t-il par "Quoi", avec des mots très simples ?</vt:lpstr>
      <vt:lpstr>Présentation PowerPoint</vt:lpstr>
      <vt:lpstr>Avez-vous indiqué explicitement le problème et POURQUOI c'est un problème ?</vt:lpstr>
      <vt:lpstr>Présentation PowerPoint</vt:lpstr>
      <vt:lpstr>Précisez 3 éléments :</vt:lpstr>
      <vt:lpstr>Présentation PowerPoint</vt:lpstr>
      <vt:lpstr>Qu'est-ce que vous apportez ?  (Utilisez votre argumentaire)</vt:lpstr>
      <vt:lpstr>Soyez très claire sur qui fait quoi</vt:lpstr>
      <vt:lpstr>Mentionnez-vous bien tous les acteurs  dans le résumé ?</vt:lpstr>
      <vt:lpstr>Présentation PowerPoint</vt:lpstr>
      <vt:lpstr>Pourquoi financerait-on votre projet MAINTENANT s'il n'est pas urgent ?</vt:lpstr>
      <vt:lpstr>"Bcp de gens meurent de ce problème"   "Urgent" !</vt:lpstr>
      <vt:lpstr>"Urgent" = Menace ou Priorité</vt:lpstr>
      <vt:lpstr>Pourquoi votre projet arrive-t-il  en temps OPPORTUN ?</vt:lpstr>
      <vt:lpstr>Mentionnez-vous pourquoi votre projet  est urgent ou opportun?</vt:lpstr>
      <vt:lpstr>Présentation PowerPoint</vt:lpstr>
      <vt:lpstr>Mentionnez vos données préliminaires !</vt:lpstr>
      <vt:lpstr>Expliquez en quoi votre méthodologie est robuste</vt:lpstr>
      <vt:lpstr>Mentionez votre plan de secours</vt:lpstr>
      <vt:lpstr>Mentionnez-vous pourquoi votre projet  est faisable, et vos données préliminaires ?</vt:lpstr>
      <vt:lpstr>Présentation PowerPoint</vt:lpstr>
      <vt:lpstr>Pourquoi VOUS financer ?</vt:lpstr>
      <vt:lpstr>Présentation PowerPoint</vt:lpstr>
      <vt:lpstr>Pour connaître les critères :    contactez un responsable ! </vt:lpstr>
      <vt:lpstr>Voir documents joints pour une liste de questions à poser</vt:lpstr>
      <vt:lpstr>Et si vous ne parvenez pas à joindre un responsable de financement?</vt:lpstr>
      <vt:lpstr>Avez-vous appelé ? Comment ça s'est passé ?</vt:lpstr>
      <vt:lpstr>Aidez les évaluateurs – mentionnez  les principaux critères que vous remplissez</vt:lpstr>
      <vt:lpstr>Exercice : est-ce que ces résumés contiennent les 8 éléments requis ?</vt:lpstr>
      <vt:lpstr>Votre résumé doit contenir 8 éléments :</vt:lpstr>
      <vt:lpstr>Est-ce que votre résumé  contient les 8 éléments requis ?</vt:lpstr>
      <vt:lpstr>Présentation PowerPoint</vt:lpstr>
      <vt:lpstr>Garantir des connections logiques</vt:lpstr>
      <vt:lpstr>Ensuring logical connections</vt:lpstr>
      <vt:lpstr>Quelle phrase est la plus claire ?</vt:lpstr>
      <vt:lpstr>La 1ère phrase n'a pas de connections logiques (pas de renvoi)</vt:lpstr>
      <vt:lpstr>Le lecteur attend l'objet de la phrase ("nouvelle info") à la fin</vt:lpstr>
      <vt:lpstr>Chaque phrase doit renvoyer à l'objet de la phrase précédente</vt:lpstr>
      <vt:lpstr>Chaque phrase doit renvoyer à l'objet de la phrase précédente</vt:lpstr>
      <vt:lpstr>Présentation PowerPoint</vt:lpstr>
      <vt:lpstr>La méthode "Marabout"</vt:lpstr>
      <vt:lpstr>La méthode Roue de Vélo</vt:lpstr>
      <vt:lpstr>Exercise –  Y-a-t-il des connections logiques dans ce résumé ?</vt:lpstr>
      <vt:lpstr>Présentation PowerPoint</vt:lpstr>
      <vt:lpstr>"La simplicité, c'est enlever l'évident  et le remplacer par ce qui a du sens"</vt:lpstr>
      <vt:lpstr>Présentation PowerPoint</vt:lpstr>
      <vt:lpstr>Parfois des phrases entières  sont évidentes…</vt:lpstr>
      <vt:lpstr>Remplacez les généralités  par des infos focalisées sur votre sujet</vt:lpstr>
      <vt:lpstr>Présentation PowerPoint</vt:lpstr>
      <vt:lpstr>Achetez ce livre (ou équivalent) et faites les exercices</vt:lpstr>
      <vt:lpstr>Enlevez les répétitions</vt:lpstr>
      <vt:lpstr>Présentation PowerPoint</vt:lpstr>
      <vt:lpstr>Evitez les énoncés "d'excuse"</vt:lpstr>
      <vt:lpstr>Présentation PowerPoint</vt:lpstr>
      <vt:lpstr>N'utilisez pas de mots faibles et génériques</vt:lpstr>
      <vt:lpstr>Employez des verbes d'action précis</vt:lpstr>
      <vt:lpstr>Le jargon est imprécis  – n'en utilisez JAMAIS</vt:lpstr>
      <vt:lpstr>Le jargon est trompeur  pour les évaluateurs non-spécialistes</vt:lpstr>
      <vt:lpstr>Exercice sur votre résumé</vt:lpstr>
      <vt:lpstr>Les phrases avec un verbe actif sont  plus courtes qu'avec un verbe substantivé</vt:lpstr>
      <vt:lpstr>Présentation PowerPoint</vt:lpstr>
      <vt:lpstr>Présentation PowerPoint</vt:lpstr>
      <vt:lpstr>Présentation PowerPoint</vt:lpstr>
      <vt:lpstr>Exercices : dans ces résumés,</vt:lpstr>
      <vt:lpstr>Dans vos propres résumés :</vt:lpstr>
      <vt:lpstr>Achetez ce livre (ou équivalent) et faites les exercices</vt:lpstr>
      <vt:lpstr>Take home messages</vt:lpstr>
    </vt:vector>
  </TitlesOfParts>
  <Company>Department of Zoology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David2</dc:creator>
  <cp:lastModifiedBy>DavidK</cp:lastModifiedBy>
  <cp:revision>473</cp:revision>
  <dcterms:created xsi:type="dcterms:W3CDTF">2015-07-21T16:23:20Z</dcterms:created>
  <dcterms:modified xsi:type="dcterms:W3CDTF">2017-06-10T09:15:27Z</dcterms:modified>
</cp:coreProperties>
</file>