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56" r:id="rId2"/>
    <p:sldId id="489" r:id="rId3"/>
    <p:sldId id="589" r:id="rId4"/>
    <p:sldId id="645" r:id="rId5"/>
    <p:sldId id="642" r:id="rId6"/>
    <p:sldId id="553" r:id="rId7"/>
    <p:sldId id="554" r:id="rId8"/>
    <p:sldId id="632" r:id="rId9"/>
    <p:sldId id="641" r:id="rId10"/>
    <p:sldId id="640" r:id="rId11"/>
    <p:sldId id="505" r:id="rId12"/>
    <p:sldId id="558" r:id="rId13"/>
    <p:sldId id="559" r:id="rId14"/>
    <p:sldId id="560" r:id="rId15"/>
    <p:sldId id="598" r:id="rId16"/>
    <p:sldId id="561" r:id="rId17"/>
    <p:sldId id="562" r:id="rId18"/>
    <p:sldId id="563" r:id="rId19"/>
    <p:sldId id="564" r:id="rId20"/>
    <p:sldId id="498" r:id="rId21"/>
    <p:sldId id="565" r:id="rId22"/>
    <p:sldId id="572" r:id="rId23"/>
    <p:sldId id="578" r:id="rId24"/>
    <p:sldId id="573" r:id="rId25"/>
    <p:sldId id="575" r:id="rId26"/>
    <p:sldId id="574" r:id="rId27"/>
    <p:sldId id="600" r:id="rId28"/>
    <p:sldId id="637" r:id="rId29"/>
    <p:sldId id="634" r:id="rId30"/>
    <p:sldId id="603" r:id="rId31"/>
    <p:sldId id="635" r:id="rId32"/>
    <p:sldId id="633" r:id="rId33"/>
    <p:sldId id="638" r:id="rId34"/>
    <p:sldId id="610" r:id="rId35"/>
    <p:sldId id="599" r:id="rId36"/>
    <p:sldId id="579" r:id="rId37"/>
    <p:sldId id="408" r:id="rId38"/>
    <p:sldId id="508" r:id="rId39"/>
    <p:sldId id="509" r:id="rId40"/>
    <p:sldId id="517" r:id="rId41"/>
    <p:sldId id="510" r:id="rId42"/>
    <p:sldId id="482" r:id="rId43"/>
    <p:sldId id="516" r:id="rId44"/>
    <p:sldId id="511" r:id="rId45"/>
    <p:sldId id="566" r:id="rId46"/>
    <p:sldId id="538" r:id="rId47"/>
    <p:sldId id="636" r:id="rId48"/>
    <p:sldId id="520" r:id="rId49"/>
    <p:sldId id="523" r:id="rId50"/>
    <p:sldId id="522" r:id="rId51"/>
    <p:sldId id="539" r:id="rId52"/>
    <p:sldId id="524" r:id="rId53"/>
    <p:sldId id="568" r:id="rId54"/>
    <p:sldId id="570" r:id="rId55"/>
    <p:sldId id="536" r:id="rId56"/>
    <p:sldId id="521" r:id="rId57"/>
    <p:sldId id="512" r:id="rId58"/>
    <p:sldId id="531" r:id="rId59"/>
    <p:sldId id="513" r:id="rId60"/>
    <p:sldId id="540" r:id="rId61"/>
    <p:sldId id="622" r:id="rId62"/>
    <p:sldId id="514" r:id="rId63"/>
    <p:sldId id="624" r:id="rId64"/>
    <p:sldId id="625" r:id="rId65"/>
    <p:sldId id="581" r:id="rId66"/>
    <p:sldId id="582" r:id="rId67"/>
    <p:sldId id="543" r:id="rId68"/>
    <p:sldId id="64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7" autoAdjust="0"/>
    <p:restoredTop sz="96375" autoAdjust="0"/>
  </p:normalViewPr>
  <p:slideViewPr>
    <p:cSldViewPr snapToGrid="0">
      <p:cViewPr varScale="1">
        <p:scale>
          <a:sx n="62" d="100"/>
          <a:sy n="62" d="100"/>
        </p:scale>
        <p:origin x="1042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97F36-0B36-410D-B215-A874796F3913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FF91-C9C4-41A0-90C6-756601F81808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94183-1C10-40DE-9903-F88B8FBA0962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B401C-CE9C-4F2E-A67F-20DD0223101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0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Grasp</a:t>
            </a:r>
            <a:r>
              <a:rPr lang="en-GB" baseline="0" dirty="0"/>
              <a:t> every opportunity to fill your CV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2E166-794A-45ED-BF67-C1615FD97E8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Almost</a:t>
            </a:r>
            <a:r>
              <a:rPr lang="fr-FR" baseline="0" dirty="0"/>
              <a:t> </a:t>
            </a:r>
            <a:r>
              <a:rPr lang="fr-FR" baseline="0" dirty="0" err="1"/>
              <a:t>every</a:t>
            </a:r>
            <a:r>
              <a:rPr lang="fr-FR" baseline="0" dirty="0"/>
              <a:t> </a:t>
            </a:r>
            <a:r>
              <a:rPr lang="fr-FR" baseline="0" dirty="0" err="1"/>
              <a:t>slide</a:t>
            </a:r>
            <a:r>
              <a:rPr lang="fr-FR" baseline="0" dirty="0"/>
              <a:t> </a:t>
            </a:r>
            <a:r>
              <a:rPr lang="fr-FR" baseline="0" dirty="0" err="1"/>
              <a:t>makes</a:t>
            </a:r>
            <a:r>
              <a:rPr lang="fr-FR" baseline="0" dirty="0"/>
              <a:t> a point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578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has the advantage of being very concise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Need statement = </a:t>
            </a:r>
            <a:r>
              <a:rPr lang="en-GB" b="1" dirty="0"/>
              <a:t>+ </a:t>
            </a:r>
            <a:r>
              <a:rPr lang="en-GB" b="1" dirty="0" err="1"/>
              <a:t>informatif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que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allez</a:t>
            </a:r>
            <a:r>
              <a:rPr lang="en-GB" dirty="0"/>
              <a:t> faire) et </a:t>
            </a:r>
            <a:r>
              <a:rPr lang="en-GB" b="1" dirty="0"/>
              <a:t>+ </a:t>
            </a:r>
            <a:r>
              <a:rPr lang="en-GB" b="1" dirty="0" err="1"/>
              <a:t>actif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08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75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030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729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87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voulez</a:t>
            </a:r>
            <a:r>
              <a:rPr lang="en-GB" dirty="0"/>
              <a:t> </a:t>
            </a:r>
            <a:r>
              <a:rPr lang="en-GB" dirty="0" err="1"/>
              <a:t>l'argent</a:t>
            </a:r>
            <a:r>
              <a:rPr lang="en-GB" dirty="0"/>
              <a:t>,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faut</a:t>
            </a:r>
            <a:r>
              <a:rPr lang="en-GB" dirty="0"/>
              <a:t> </a:t>
            </a:r>
            <a:r>
              <a:rPr lang="en-GB" dirty="0" err="1"/>
              <a:t>sortir</a:t>
            </a:r>
            <a:r>
              <a:rPr lang="en-GB" dirty="0"/>
              <a:t> de </a:t>
            </a:r>
            <a:r>
              <a:rPr lang="en-GB" dirty="0" err="1"/>
              <a:t>votre</a:t>
            </a:r>
            <a:r>
              <a:rPr lang="en-GB" dirty="0"/>
              <a:t> zone de </a:t>
            </a:r>
            <a:r>
              <a:rPr lang="en-GB" dirty="0" err="1"/>
              <a:t>confort</a:t>
            </a:r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D79-B5A4-41EB-897C-782081C80EC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1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D79-B5A4-41EB-897C-782081C80EC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9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519" y="1600200"/>
            <a:ext cx="79515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1. Pourquoi les demandes échouent</a:t>
            </a:r>
          </a:p>
          <a:p>
            <a:pPr marL="571500" indent="-571500">
              <a:buAutoNum type="romanUcPeriod"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2. Faire sortir votre projet du lot</a:t>
            </a:r>
          </a:p>
          <a:p>
            <a:pPr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3. Ecrire un résumé parfait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b="1" dirty="0"/>
              <a:t>4. Préparer et faire le plan de votre demande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Avez-vous appelé ?</a:t>
            </a:r>
            <a:br>
              <a:rPr lang="fr-FR" dirty="0"/>
            </a:br>
            <a:r>
              <a:rPr lang="fr-FR" dirty="0"/>
              <a:t>Comment ça s'est passé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92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Comprendre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les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la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demande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Se </a:t>
            </a:r>
            <a:r>
              <a:rPr lang="en-GB" b="1" dirty="0" err="1"/>
              <a:t>préparer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Concevoir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projet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Faire le plan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Écrire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11554"/>
          <a:stretch>
            <a:fillRect/>
          </a:stretch>
        </p:blipFill>
        <p:spPr bwMode="auto">
          <a:xfrm>
            <a:off x="1765449" y="2503924"/>
            <a:ext cx="5050625" cy="411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t="-5825" r="48670" b="51088"/>
          <a:stretch>
            <a:fillRect/>
          </a:stretch>
        </p:blipFill>
        <p:spPr bwMode="auto">
          <a:xfrm>
            <a:off x="1239520" y="1698331"/>
            <a:ext cx="426007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2476" y="1803841"/>
            <a:ext cx="2219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1475" y="294954"/>
            <a:ext cx="8229600" cy="701040"/>
          </a:xfrm>
        </p:spPr>
        <p:txBody>
          <a:bodyPr>
            <a:noAutofit/>
          </a:bodyPr>
          <a:lstStyle/>
          <a:p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devez</a:t>
            </a:r>
            <a:r>
              <a:rPr lang="en-GB" dirty="0"/>
              <a:t> </a:t>
            </a:r>
            <a:r>
              <a:rPr lang="en-GB" dirty="0" err="1"/>
              <a:t>trouver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b="1" dirty="0"/>
              <a:t>niche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514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087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11554"/>
          <a:stretch>
            <a:fillRect/>
          </a:stretch>
        </p:blipFill>
        <p:spPr bwMode="auto">
          <a:xfrm>
            <a:off x="1755289" y="1493276"/>
            <a:ext cx="5805598" cy="473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85090" y="5045029"/>
            <a:ext cx="21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Suitable</a:t>
            </a:r>
            <a:r>
              <a:rPr lang="fr-FR" dirty="0">
                <a:solidFill>
                  <a:srgbClr val="FF0000"/>
                </a:solidFill>
              </a:rPr>
              <a:t> for </a:t>
            </a:r>
            <a:r>
              <a:rPr lang="fr-FR" dirty="0" err="1">
                <a:solidFill>
                  <a:srgbClr val="FF0000"/>
                </a:solidFill>
              </a:rPr>
              <a:t>grants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012129"/>
            <a:ext cx="1985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/>
              <a:t>Proven</a:t>
            </a:r>
            <a:r>
              <a:rPr lang="fr-FR" sz="2200" dirty="0"/>
              <a:t> technique</a:t>
            </a:r>
            <a:endParaRPr lang="en-GB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607249"/>
            <a:ext cx="1985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New technique</a:t>
            </a:r>
            <a:endParaRPr lang="en-GB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6616" y="6400197"/>
            <a:ext cx="2306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Fashionable </a:t>
            </a:r>
            <a:r>
              <a:rPr lang="fr-FR" sz="2200" dirty="0" err="1"/>
              <a:t>topic</a:t>
            </a:r>
            <a:endParaRPr lang="en-GB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12453" y="6388147"/>
            <a:ext cx="3047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Non fashionable </a:t>
            </a:r>
            <a:r>
              <a:rPr lang="fr-FR" sz="2200" dirty="0" err="1"/>
              <a:t>topic</a:t>
            </a:r>
            <a:endParaRPr lang="en-GB" sz="2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35235" y="4157838"/>
            <a:ext cx="4691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314825" y="1651397"/>
            <a:ext cx="0" cy="4026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4120" y="2355105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Suitable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grants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921" y="195570"/>
            <a:ext cx="1813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FF0000"/>
                </a:solidFill>
              </a:rPr>
              <a:t>High impact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0927" y="1020325"/>
            <a:ext cx="1616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</a:rPr>
              <a:t>Low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 impact</a:t>
            </a:r>
            <a:endParaRPr lang="en-GB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9994" y="1927633"/>
            <a:ext cx="245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COMPETITION TO DEATH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83858" y="4985273"/>
            <a:ext cx="245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VALLEY   OF THE SHADOW   OF DEATH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72025" y="5359089"/>
            <a:ext cx="24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High impact </a:t>
            </a:r>
            <a:r>
              <a:rPr lang="fr-FR" dirty="0" err="1">
                <a:solidFill>
                  <a:srgbClr val="FF0000"/>
                </a:solidFill>
              </a:rPr>
              <a:t>journals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714" y="253130"/>
            <a:ext cx="904207" cy="118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14"/>
          <p:cNvCxnSpPr/>
          <p:nvPr/>
        </p:nvCxnSpPr>
        <p:spPr>
          <a:xfrm>
            <a:off x="127314" y="4157838"/>
            <a:ext cx="24079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4327088" y="5677920"/>
            <a:ext cx="0" cy="11500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2488744" y="1919376"/>
            <a:ext cx="200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"RELAXED"</a:t>
            </a:r>
            <a:r>
              <a:rPr lang="fr-FR" b="1" dirty="0"/>
              <a:t>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NICHE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25"/>
          <p:cNvSpPr txBox="1"/>
          <p:nvPr/>
        </p:nvSpPr>
        <p:spPr>
          <a:xfrm>
            <a:off x="5705455" y="4395750"/>
            <a:ext cx="157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COMPETITIVE</a:t>
            </a:r>
          </a:p>
          <a:p>
            <a:r>
              <a:rPr lang="fr-FR" b="1" dirty="0">
                <a:solidFill>
                  <a:srgbClr val="FF0000"/>
                </a:solidFill>
              </a:rPr>
              <a:t>NICHE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9" grpId="0"/>
      <p:bldP spid="22" grpId="0"/>
      <p:bldP spid="23" grpId="0"/>
      <p:bldP spid="24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Vous devez développer </a:t>
            </a:r>
            <a:r>
              <a:rPr lang="fr-FR" b="1" dirty="0"/>
              <a:t>chacun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de ces 3 piliers</a:t>
            </a:r>
            <a:endParaRPr lang="en-GB" dirty="0"/>
          </a:p>
        </p:txBody>
      </p:sp>
      <p:pic>
        <p:nvPicPr>
          <p:cNvPr id="4098" name="Picture 2" descr="http://veritusgroup.com/wp-content/uploads/2013/04/stool-2013-Apr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1938" y="2032499"/>
            <a:ext cx="6369047" cy="45567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08906" y="6150114"/>
            <a:ext cx="25821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/>
              <a:t>Recherche</a:t>
            </a:r>
            <a:endParaRPr lang="en-GB" sz="4400" dirty="0"/>
          </a:p>
        </p:txBody>
      </p:sp>
      <p:sp>
        <p:nvSpPr>
          <p:cNvPr id="6" name="Rectangle 5"/>
          <p:cNvSpPr/>
          <p:nvPr/>
        </p:nvSpPr>
        <p:spPr>
          <a:xfrm>
            <a:off x="3291795" y="4773868"/>
            <a:ext cx="2556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Enseignement</a:t>
            </a:r>
            <a:endParaRPr lang="en-GB" sz="3200" dirty="0"/>
          </a:p>
        </p:txBody>
      </p:sp>
      <p:sp>
        <p:nvSpPr>
          <p:cNvPr id="7" name="Rectangle 6"/>
          <p:cNvSpPr/>
          <p:nvPr/>
        </p:nvSpPr>
        <p:spPr>
          <a:xfrm>
            <a:off x="6462763" y="5355458"/>
            <a:ext cx="2696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/>
              <a:t>Management</a:t>
            </a:r>
            <a:endParaRPr lang="en-GB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Ce sont les activités </a:t>
            </a:r>
            <a:r>
              <a:rPr lang="fr-FR" b="1" dirty="0"/>
              <a:t>hors recherche</a:t>
            </a:r>
            <a:br>
              <a:rPr lang="fr-FR" dirty="0"/>
            </a:br>
            <a:r>
              <a:rPr lang="fr-FR" dirty="0"/>
              <a:t>qui vous différencieront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841"/>
            <a:ext cx="8229600" cy="2768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Organisation d'un congrès</a:t>
            </a:r>
          </a:p>
          <a:p>
            <a:pPr>
              <a:buNone/>
            </a:pPr>
            <a:r>
              <a:rPr lang="fr-FR" dirty="0"/>
              <a:t>Prix d'écriture</a:t>
            </a:r>
          </a:p>
          <a:p>
            <a:pPr>
              <a:buNone/>
            </a:pPr>
            <a:r>
              <a:rPr lang="fr-FR" dirty="0"/>
              <a:t>Vulgarisation</a:t>
            </a:r>
          </a:p>
          <a:p>
            <a:pPr>
              <a:buNone/>
            </a:pPr>
            <a:r>
              <a:rPr lang="fr-FR" dirty="0"/>
              <a:t>Brevet</a:t>
            </a:r>
          </a:p>
          <a:p>
            <a:pPr>
              <a:buNone/>
            </a:pPr>
            <a:r>
              <a:rPr lang="fr-FR" dirty="0"/>
              <a:t>….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Essayez</a:t>
            </a:r>
            <a:r>
              <a:rPr lang="en-GB" dirty="0"/>
              <a:t> </a:t>
            </a:r>
            <a:r>
              <a:rPr lang="en-GB" dirty="0" err="1"/>
              <a:t>d'acquérir</a:t>
            </a:r>
            <a:r>
              <a:rPr lang="en-GB" dirty="0"/>
              <a:t> (sur le papier au </a:t>
            </a:r>
            <a:r>
              <a:rPr lang="en-GB" dirty="0" err="1"/>
              <a:t>moins</a:t>
            </a:r>
            <a:r>
              <a:rPr lang="en-GB" dirty="0"/>
              <a:t>!) les </a:t>
            </a:r>
            <a:r>
              <a:rPr lang="en-GB" dirty="0" err="1"/>
              <a:t>compétences</a:t>
            </a:r>
            <a:r>
              <a:rPr lang="en-GB" dirty="0"/>
              <a:t> qui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manquent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3" y="1674431"/>
            <a:ext cx="8229600" cy="49110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Articles, brevets, prix ... 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dirty="0"/>
              <a:t>Signez comme auteur principal</a:t>
            </a:r>
          </a:p>
          <a:p>
            <a:pPr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dirty="0"/>
              <a:t>Obtenez des [petits] financements (</a:t>
            </a:r>
            <a:r>
              <a:rPr lang="en-GB" dirty="0" err="1"/>
              <a:t>congrès</a:t>
            </a:r>
            <a:r>
              <a:rPr lang="en-GB" dirty="0"/>
              <a:t>, </a:t>
            </a:r>
            <a:r>
              <a:rPr lang="en-GB" dirty="0" err="1"/>
              <a:t>accès</a:t>
            </a:r>
            <a:r>
              <a:rPr lang="en-GB" dirty="0"/>
              <a:t> à </a:t>
            </a:r>
            <a:r>
              <a:rPr lang="en-GB" dirty="0" err="1"/>
              <a:t>équipement</a:t>
            </a:r>
            <a:r>
              <a:rPr lang="en-GB" dirty="0"/>
              <a:t>, vulgarisation...)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en-GB" dirty="0"/>
              <a:t>Montez des collaborations ...</a:t>
            </a:r>
          </a:p>
          <a:p>
            <a:pPr>
              <a:buNone/>
            </a:pPr>
            <a:endParaRPr lang="en-GB" sz="1600" dirty="0"/>
          </a:p>
          <a:p>
            <a:pPr>
              <a:buNone/>
            </a:pPr>
            <a:r>
              <a:rPr lang="en-GB" dirty="0" err="1"/>
              <a:t>Enseignez</a:t>
            </a:r>
            <a:r>
              <a:rPr lang="en-GB" dirty="0"/>
              <a:t>, </a:t>
            </a:r>
            <a:r>
              <a:rPr lang="en-GB" dirty="0" err="1"/>
              <a:t>managez</a:t>
            </a:r>
            <a:r>
              <a:rPr lang="en-GB" dirty="0"/>
              <a:t>, </a:t>
            </a:r>
            <a:r>
              <a:rPr lang="en-GB" dirty="0" err="1"/>
              <a:t>montez</a:t>
            </a:r>
            <a:r>
              <a:rPr lang="en-GB" dirty="0"/>
              <a:t> des ateliers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0"/>
            <a:ext cx="8229600" cy="1143000"/>
          </a:xfrm>
        </p:spPr>
        <p:txBody>
          <a:bodyPr/>
          <a:lstStyle/>
          <a:p>
            <a:r>
              <a:rPr lang="fr-FR" dirty="0"/>
              <a:t>Calendrier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4" y="1357125"/>
            <a:ext cx="9091925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Planifiez bien à l'avance (24 </a:t>
            </a:r>
            <a:r>
              <a:rPr lang="fr-FR" dirty="0" err="1"/>
              <a:t>months</a:t>
            </a:r>
            <a:r>
              <a:rPr lang="fr-FR" dirty="0"/>
              <a:t>)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Commencez très tôt (12 </a:t>
            </a:r>
            <a:r>
              <a:rPr lang="fr-FR" dirty="0" err="1"/>
              <a:t>months</a:t>
            </a:r>
            <a:r>
              <a:rPr lang="fr-FR" dirty="0"/>
              <a:t>)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Faites d'abord ce que vous ne voulez pas faire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Ayez </a:t>
            </a:r>
            <a:r>
              <a:rPr lang="fr-FR" dirty="0" err="1"/>
              <a:t>bcp</a:t>
            </a:r>
            <a:r>
              <a:rPr lang="fr-FR" dirty="0"/>
              <a:t> de feedback d'experts et non-experts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Soumettez une version "finale" 3j, 2j, et 1j avant !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0480"/>
            <a:ext cx="8229600" cy="1026160"/>
          </a:xfrm>
        </p:spPr>
        <p:txBody>
          <a:bodyPr>
            <a:normAutofit fontScale="90000"/>
          </a:bodyPr>
          <a:lstStyle/>
          <a:p>
            <a:r>
              <a:rPr lang="fr-FR" dirty="0"/>
              <a:t>12 mois de préparation</a:t>
            </a:r>
            <a:br>
              <a:rPr lang="fr-FR" dirty="0"/>
            </a:br>
            <a:r>
              <a:rPr lang="fr-FR" dirty="0"/>
              <a:t> + 6 mois à attendre la réponse !</a:t>
            </a:r>
            <a:endParaRPr lang="en-GB" dirty="0"/>
          </a:p>
        </p:txBody>
      </p:sp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335" y="1328101"/>
            <a:ext cx="8053705" cy="5388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Comprendre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les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la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demande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préparer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Concevoir</a:t>
            </a:r>
            <a:r>
              <a:rPr lang="en-GB" b="1" dirty="0"/>
              <a:t> un </a:t>
            </a:r>
            <a:r>
              <a:rPr lang="en-GB" b="1" dirty="0" err="1"/>
              <a:t>projet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Faire le plan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Écrire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7338"/>
            <a:ext cx="9144000" cy="1143000"/>
          </a:xfrm>
        </p:spPr>
        <p:txBody>
          <a:bodyPr>
            <a:noAutofit/>
          </a:bodyPr>
          <a:lstStyle/>
          <a:p>
            <a:r>
              <a:rPr lang="en-GB" dirty="0" err="1"/>
              <a:t>Préparer</a:t>
            </a:r>
            <a:r>
              <a:rPr lang="en-GB" dirty="0"/>
              <a:t> et faire le plan</a:t>
            </a:r>
            <a:br>
              <a:rPr lang="en-GB" dirty="0"/>
            </a:br>
            <a:r>
              <a:rPr lang="en-GB" dirty="0"/>
              <a:t>de </a:t>
            </a: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demande</a:t>
            </a:r>
            <a:r>
              <a:rPr lang="en-GB" dirty="0"/>
              <a:t> de bourse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4460" y="5648960"/>
            <a:ext cx="3456940" cy="94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fr-FR" sz="2400" dirty="0"/>
              <a:t>David </a:t>
            </a:r>
            <a:r>
              <a:rPr lang="fr-FR" sz="2400" dirty="0" err="1"/>
              <a:t>Karlin</a:t>
            </a:r>
            <a:r>
              <a:rPr lang="fr-FR" sz="2400" dirty="0"/>
              <a:t>, PhD</a:t>
            </a:r>
          </a:p>
          <a:p>
            <a:pPr>
              <a:buFont typeface="Arial" pitchFamily="34" charset="0"/>
              <a:buNone/>
            </a:pPr>
            <a:r>
              <a:rPr lang="fr-FR" sz="2400" dirty="0"/>
              <a:t>davidgkarlin@gmail.com</a:t>
            </a:r>
            <a:endParaRPr lang="en-GB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GB" sz="3600" dirty="0" err="1"/>
              <a:t>Soyez</a:t>
            </a:r>
            <a:r>
              <a:rPr lang="en-GB" sz="3600" dirty="0"/>
              <a:t> </a:t>
            </a:r>
            <a:r>
              <a:rPr lang="en-GB" sz="3600" dirty="0" err="1"/>
              <a:t>réaliste</a:t>
            </a:r>
            <a:r>
              <a:rPr lang="en-GB" sz="3600" dirty="0"/>
              <a:t> !</a:t>
            </a:r>
            <a:br>
              <a:rPr lang="en-GB" sz="3600" dirty="0"/>
            </a:br>
            <a:r>
              <a:rPr lang="en-GB" sz="3600" dirty="0"/>
              <a:t>Les </a:t>
            </a:r>
            <a:r>
              <a:rPr lang="en-GB" sz="3600" dirty="0" err="1"/>
              <a:t>débutants</a:t>
            </a:r>
            <a:r>
              <a:rPr lang="en-GB" sz="3600" dirty="0"/>
              <a:t> </a:t>
            </a:r>
            <a:r>
              <a:rPr lang="en-GB" sz="3600" dirty="0" err="1"/>
              <a:t>écrivent</a:t>
            </a:r>
            <a:r>
              <a:rPr lang="en-GB" sz="3600" dirty="0"/>
              <a:t> </a:t>
            </a:r>
            <a:r>
              <a:rPr lang="en-GB" sz="3600" dirty="0" err="1"/>
              <a:t>svt</a:t>
            </a:r>
            <a:r>
              <a:rPr lang="en-GB" sz="3600" dirty="0"/>
              <a:t> </a:t>
            </a:r>
            <a:r>
              <a:rPr lang="en-GB" sz="3600" b="1" dirty="0"/>
              <a:t>trop </a:t>
            </a:r>
            <a:r>
              <a:rPr lang="en-GB" sz="3600" b="1" dirty="0" err="1"/>
              <a:t>ambitieux</a:t>
            </a:r>
            <a:endParaRPr lang="en-GB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84035" y="1596345"/>
            <a:ext cx="3351073" cy="707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Votre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vision: Everest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48" y="3326774"/>
            <a:ext cx="2813539" cy="119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000" dirty="0" err="1"/>
              <a:t>Votre</a:t>
            </a:r>
            <a:r>
              <a:rPr lang="en-GB" sz="3000" dirty="0"/>
              <a:t> </a:t>
            </a:r>
            <a:r>
              <a:rPr lang="en-GB" sz="3000" dirty="0" err="1"/>
              <a:t>projet</a:t>
            </a:r>
            <a:r>
              <a:rPr lang="en-GB" sz="3000" dirty="0"/>
              <a:t>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000" dirty="0"/>
              <a:t>Le camp de base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6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719766" y="4394746"/>
            <a:ext cx="2677504" cy="2004152"/>
          </a:xfrm>
          <a:prstGeom prst="rect">
            <a:avLst/>
          </a:prstGeom>
          <a:noFill/>
        </p:spPr>
      </p:pic>
      <p:pic>
        <p:nvPicPr>
          <p:cNvPr id="38918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4257040" y="2196421"/>
            <a:ext cx="4810125" cy="3200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de commentaire d'évaluateur sur un projet trop ambitieux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39389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Concevez un projet "</a:t>
            </a:r>
            <a:r>
              <a:rPr lang="fr-FR" dirty="0" err="1"/>
              <a:t>win-win</a:t>
            </a:r>
            <a:r>
              <a:rPr lang="fr-FR" dirty="0"/>
              <a:t>"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Même si votre hypothèse n'est pas vraie, </a:t>
            </a:r>
          </a:p>
          <a:p>
            <a:pPr>
              <a:buNone/>
            </a:pPr>
            <a:r>
              <a:rPr lang="fr-FR" dirty="0"/>
              <a:t>vous pourrez toujours publier …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Pourrez-vous tous publier même</a:t>
            </a:r>
            <a:br>
              <a:rPr lang="fr-FR" dirty="0"/>
            </a:br>
            <a:r>
              <a:rPr lang="fr-FR" dirty="0"/>
              <a:t>si votre hypothèse est fausse ?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Évitez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Stamp</a:t>
            </a:r>
            <a:r>
              <a:rPr lang="fr-FR" dirty="0"/>
              <a:t> </a:t>
            </a:r>
            <a:r>
              <a:rPr lang="fr-FR" dirty="0" err="1"/>
              <a:t>collecting</a:t>
            </a:r>
            <a:r>
              <a:rPr lang="fr-FR" dirty="0"/>
              <a:t> </a:t>
            </a:r>
          </a:p>
          <a:p>
            <a:r>
              <a:rPr lang="fr-FR" dirty="0" err="1"/>
              <a:t>Fishing</a:t>
            </a:r>
            <a:r>
              <a:rPr lang="fr-FR" dirty="0"/>
              <a:t> </a:t>
            </a:r>
            <a:r>
              <a:rPr lang="fr-FR" dirty="0" err="1"/>
              <a:t>expedition</a:t>
            </a:r>
            <a:endParaRPr lang="fr-FR" dirty="0"/>
          </a:p>
          <a:p>
            <a:r>
              <a:rPr lang="fr-FR" dirty="0"/>
              <a:t>Technique in </a:t>
            </a:r>
            <a:r>
              <a:rPr lang="fr-FR" dirty="0" err="1"/>
              <a:t>search</a:t>
            </a:r>
            <a:r>
              <a:rPr lang="fr-FR" dirty="0"/>
              <a:t> of a </a:t>
            </a:r>
            <a:r>
              <a:rPr lang="fr-FR" dirty="0" err="1"/>
              <a:t>problem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" y="274638"/>
            <a:ext cx="8968154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Incluez des données préliminaires solides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Données publiées = mieux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ym typeface="Wingdings"/>
              </a:rPr>
              <a:t></a:t>
            </a:r>
            <a:r>
              <a:rPr lang="fr-FR" dirty="0"/>
              <a:t> Planifiez vos publications 2 ans à l'avance 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Comprendre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les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la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demande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préparer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Concevoir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projet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Faire le plan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Écrire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Use the pyramidal system of </a:t>
            </a:r>
            <a:r>
              <a:rPr lang="fr-FR" dirty="0" err="1"/>
              <a:t>writing</a:t>
            </a:r>
            <a:r>
              <a:rPr lang="fr-FR" dirty="0"/>
              <a:t>: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b="1" dirty="0"/>
              <a:t>main points first</a:t>
            </a:r>
            <a:endParaRPr lang="en-GB" b="1" dirty="0"/>
          </a:p>
        </p:txBody>
      </p:sp>
      <p:pic>
        <p:nvPicPr>
          <p:cNvPr id="8" name="Picture 2" descr="http://upload.wikimedia.org/wikipedia/commons/thumb/c/ca/Inverted_pyramid_2.svg/400px-Inverted_pyramid_2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6857" y="1792152"/>
            <a:ext cx="5350286" cy="4561121"/>
          </a:xfrm>
          <a:prstGeom prst="rect">
            <a:avLst/>
          </a:prstGeom>
          <a:noFill/>
        </p:spPr>
      </p:pic>
      <p:sp>
        <p:nvSpPr>
          <p:cNvPr id="10" name="TextBox 5"/>
          <p:cNvSpPr txBox="1"/>
          <p:nvPr/>
        </p:nvSpPr>
        <p:spPr>
          <a:xfrm>
            <a:off x="7075714" y="2053410"/>
            <a:ext cx="146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err="1"/>
              <a:t>Title</a:t>
            </a:r>
            <a:endParaRPr lang="en-GB" sz="4400" b="1" dirty="0"/>
          </a:p>
        </p:txBody>
      </p:sp>
      <p:sp>
        <p:nvSpPr>
          <p:cNvPr id="11" name="TextBox 6"/>
          <p:cNvSpPr txBox="1"/>
          <p:nvPr/>
        </p:nvSpPr>
        <p:spPr>
          <a:xfrm>
            <a:off x="7067550" y="3174594"/>
            <a:ext cx="210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Headings</a:t>
            </a:r>
            <a:endParaRPr lang="en-GB" sz="3600" dirty="0"/>
          </a:p>
        </p:txBody>
      </p:sp>
      <p:sp>
        <p:nvSpPr>
          <p:cNvPr id="12" name="TextBox 8"/>
          <p:cNvSpPr txBox="1"/>
          <p:nvPr/>
        </p:nvSpPr>
        <p:spPr>
          <a:xfrm>
            <a:off x="7067550" y="4646518"/>
            <a:ext cx="178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Description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68086" y="8350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"JFK shot yesterday in Dallas.</a:t>
            </a:r>
            <a:br>
              <a:rPr lang="fr-FR"/>
            </a:br>
            <a:r>
              <a:rPr lang="fr-FR"/>
              <a:t>Killer unknown."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69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9988"/>
            <a:ext cx="8717280" cy="114300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headings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point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2857" y="3520834"/>
            <a:ext cx="83348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Rationale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lang="fr-FR" sz="3200" dirty="0" err="1">
                <a:latin typeface="+mj-lt"/>
                <a:ea typeface="+mj-ea"/>
                <a:cs typeface="+mj-cs"/>
              </a:rPr>
              <a:t>our</a:t>
            </a:r>
            <a:r>
              <a:rPr lang="fr-FR" sz="3200" dirty="0"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fr-FR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combining</a:t>
            </a:r>
            <a:r>
              <a:rPr kumimoji="0" lang="fr-FR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</a:t>
            </a:r>
            <a:r>
              <a:rPr kumimoji="0" lang="fr-FR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strengths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570185" y="4352186"/>
            <a:ext cx="39533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362857" y="2473173"/>
            <a:ext cx="83348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Rationale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lang="fr-FR" sz="3200" dirty="0" err="1">
                <a:latin typeface="+mj-lt"/>
                <a:ea typeface="+mj-ea"/>
                <a:cs typeface="+mj-cs"/>
              </a:rPr>
              <a:t>our</a:t>
            </a:r>
            <a:r>
              <a:rPr lang="fr-FR" sz="3200" dirty="0"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43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 la session précédente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73"/>
            <a:ext cx="9144000" cy="588327"/>
          </a:xfrm>
        </p:spPr>
        <p:txBody>
          <a:bodyPr>
            <a:noAutofit/>
          </a:bodyPr>
          <a:lstStyle/>
          <a:p>
            <a:r>
              <a:rPr lang="en-GB" sz="4000" dirty="0"/>
              <a:t>Use informative</a:t>
            </a:r>
            <a:r>
              <a:rPr lang="en-GB" sz="4000" b="1" dirty="0"/>
              <a:t> </a:t>
            </a:r>
            <a:r>
              <a:rPr lang="en-GB" sz="4000" dirty="0"/>
              <a:t>headings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02" y="1517134"/>
            <a:ext cx="9010898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GB" sz="3200" dirty="0">
                <a:latin typeface="+mj-lt"/>
                <a:cs typeface="Arial" pitchFamily="34" charset="0"/>
              </a:rPr>
              <a:t>“Techniques used"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GB" sz="32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GB" sz="3200" dirty="0">
                <a:latin typeface="+mj-lt"/>
                <a:cs typeface="Arial" pitchFamily="34" charset="0"/>
              </a:rPr>
              <a:t>“</a:t>
            </a:r>
            <a:r>
              <a:rPr lang="en-GB" sz="3200" dirty="0" err="1">
                <a:latin typeface="+mj-lt"/>
                <a:cs typeface="Arial" pitchFamily="34" charset="0"/>
              </a:rPr>
              <a:t>Immunofluorimetry</a:t>
            </a:r>
            <a:r>
              <a:rPr lang="en-GB" sz="3200" dirty="0">
                <a:latin typeface="+mj-lt"/>
                <a:cs typeface="Arial" pitchFamily="34" charset="0"/>
              </a:rPr>
              <a:t> and </a:t>
            </a:r>
            <a:r>
              <a:rPr lang="en-GB" sz="3200" dirty="0" err="1">
                <a:latin typeface="+mj-lt"/>
                <a:cs typeface="Arial" pitchFamily="34" charset="0"/>
              </a:rPr>
              <a:t>radiocalorimetry</a:t>
            </a:r>
            <a:r>
              <a:rPr lang="en-GB" sz="3200" dirty="0">
                <a:latin typeface="+mj-lt"/>
                <a:cs typeface="Arial" pitchFamily="34" charset="0"/>
              </a:rPr>
              <a:t>”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GB" sz="3200" dirty="0">
              <a:latin typeface="+mj-lt"/>
              <a:cs typeface="Arial" pitchFamily="34" charset="0"/>
            </a:endParaRPr>
          </a:p>
          <a:p>
            <a:pPr>
              <a:spcBef>
                <a:spcPts val="1000"/>
              </a:spcBef>
            </a:pPr>
            <a:r>
              <a:rPr lang="en-GB" sz="3200" dirty="0">
                <a:latin typeface="+mj-lt"/>
                <a:cs typeface="Arial" pitchFamily="34" charset="0"/>
              </a:rPr>
              <a:t>“We'll use pioneering techniques well established         in our collaborator’s lab”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b="1" dirty="0"/>
              <a:t>active</a:t>
            </a:r>
            <a:r>
              <a:rPr lang="fr-FR" dirty="0"/>
              <a:t> </a:t>
            </a:r>
            <a:r>
              <a:rPr lang="fr-FR" dirty="0" err="1"/>
              <a:t>headings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58562"/>
            <a:ext cx="8449408" cy="2514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"Validation"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"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3 </a:t>
            </a:r>
            <a:r>
              <a:rPr lang="fr-FR" dirty="0" err="1"/>
              <a:t>robust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8912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3479"/>
            <a:ext cx="9144000" cy="1025207"/>
          </a:xfrm>
        </p:spPr>
        <p:txBody>
          <a:bodyPr>
            <a:noAutofit/>
          </a:bodyPr>
          <a:lstStyle/>
          <a:p>
            <a:r>
              <a:rPr lang="en-GB" dirty="0"/>
              <a:t>In headings, prefer "Need" statements to "Problem"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2476864"/>
            <a:ext cx="8476343" cy="23825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Evolutionary approaches </a:t>
            </a:r>
            <a:r>
              <a:rPr lang="en-GB" b="1" dirty="0"/>
              <a:t>are not used </a:t>
            </a:r>
            <a:r>
              <a:rPr lang="en-GB" dirty="0"/>
              <a:t>at present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to find drug targets</a:t>
            </a:r>
          </a:p>
          <a:p>
            <a:pPr>
              <a:spcBef>
                <a:spcPts val="0"/>
              </a:spcBef>
              <a:buNone/>
            </a:pPr>
            <a:endParaRPr lang="fr-FR" dirty="0"/>
          </a:p>
          <a:p>
            <a:pPr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b="1" dirty="0"/>
              <a:t>We need </a:t>
            </a:r>
            <a:r>
              <a:rPr lang="en-GB" dirty="0"/>
              <a:t>new evolutionary approaches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to identify drug targets</a:t>
            </a:r>
          </a:p>
        </p:txBody>
      </p:sp>
      <p:sp>
        <p:nvSpPr>
          <p:cNvPr id="6" name="Ellipse 5"/>
          <p:cNvSpPr/>
          <p:nvPr/>
        </p:nvSpPr>
        <p:spPr>
          <a:xfrm>
            <a:off x="4474027" y="2198914"/>
            <a:ext cx="2242457" cy="115388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06685" y="3375736"/>
            <a:ext cx="3929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0000FF"/>
                </a:solidFill>
              </a:rPr>
              <a:t>Problem</a:t>
            </a:r>
            <a:r>
              <a:rPr lang="fr-FR" sz="3200" dirty="0">
                <a:solidFill>
                  <a:srgbClr val="0000FF"/>
                </a:solidFill>
              </a:rPr>
              <a:t> </a:t>
            </a:r>
            <a:r>
              <a:rPr lang="fr-FR" sz="3200" dirty="0" err="1">
                <a:solidFill>
                  <a:srgbClr val="0000FF"/>
                </a:solidFill>
              </a:rPr>
              <a:t>statement</a:t>
            </a:r>
            <a:endParaRPr lang="fr-FR" sz="3200" dirty="0">
              <a:solidFill>
                <a:srgbClr val="0000FF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3999" y="4347757"/>
            <a:ext cx="6723743" cy="7467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43112" y="5459263"/>
            <a:ext cx="3697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</a:rPr>
              <a:t>Solution </a:t>
            </a:r>
            <a:r>
              <a:rPr lang="fr-FR" sz="3200" dirty="0" err="1">
                <a:solidFill>
                  <a:srgbClr val="0000FF"/>
                </a:solidFill>
              </a:rPr>
              <a:t>statement</a:t>
            </a:r>
            <a:endParaRPr lang="fr-FR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932"/>
            <a:ext cx="8229600" cy="703384"/>
          </a:xfrm>
        </p:spPr>
        <p:txBody>
          <a:bodyPr>
            <a:noAutofit/>
          </a:bodyPr>
          <a:lstStyle/>
          <a:p>
            <a:r>
              <a:rPr lang="fr-FR" dirty="0"/>
              <a:t>Exercice 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9985" y="2244969"/>
            <a:ext cx="8804029" cy="3796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/>
              <a:t>Concevez :</a:t>
            </a:r>
            <a:br>
              <a:rPr lang="fr-FR" sz="3200" dirty="0"/>
            </a:br>
            <a:br>
              <a:rPr lang="fr-FR" sz="3200" dirty="0"/>
            </a:br>
            <a:endParaRPr lang="fr-FR" sz="3200" dirty="0"/>
          </a:p>
          <a:p>
            <a:pPr algn="l"/>
            <a:r>
              <a:rPr lang="fr-FR" sz="3200" dirty="0"/>
              <a:t>- 3 titres de section qui ne sont ni actifs ni informatifs</a:t>
            </a:r>
            <a:endParaRPr lang="en-GB" sz="3200" dirty="0"/>
          </a:p>
          <a:p>
            <a:pPr algn="l"/>
            <a:endParaRPr lang="fr-FR" sz="3200" dirty="0"/>
          </a:p>
          <a:p>
            <a:pPr algn="l"/>
            <a:r>
              <a:rPr lang="fr-FR" sz="3200" dirty="0"/>
              <a:t>- 3 titres qui sont actifs et informatifs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39465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9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Voyons le titre de vos projets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Sont-ils clairs et informatifs ?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Comprendre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les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la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demande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préparer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Concevoir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projet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Faire le plan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Écrire</a:t>
            </a:r>
            <a:endParaRPr lang="en-GB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Pensez aux évaluateurs comme</a:t>
            </a:r>
            <a:br>
              <a:rPr lang="fr-FR" dirty="0"/>
            </a:br>
            <a:r>
              <a:rPr lang="fr-FR" dirty="0"/>
              <a:t>"</a:t>
            </a:r>
            <a:r>
              <a:rPr lang="fr-FR" dirty="0" err="1"/>
              <a:t>uninformed</a:t>
            </a:r>
            <a:r>
              <a:rPr lang="fr-FR" dirty="0"/>
              <a:t>, but </a:t>
            </a:r>
            <a:r>
              <a:rPr lang="fr-FR" dirty="0" err="1"/>
              <a:t>infinitely</a:t>
            </a:r>
            <a:r>
              <a:rPr lang="fr-FR" dirty="0"/>
              <a:t> intelligent"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 section est d'habitude la pire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00201"/>
            <a:ext cx="2667000" cy="2946400"/>
          </a:xfrm>
        </p:spPr>
        <p:txBody>
          <a:bodyPr/>
          <a:lstStyle/>
          <a:p>
            <a:pPr>
              <a:buNone/>
            </a:pPr>
            <a:r>
              <a:rPr lang="fr-FR" dirty="0"/>
              <a:t>Background</a:t>
            </a:r>
          </a:p>
          <a:p>
            <a:pPr>
              <a:buNone/>
            </a:pPr>
            <a:r>
              <a:rPr lang="fr-FR" dirty="0"/>
              <a:t>Project</a:t>
            </a:r>
          </a:p>
          <a:p>
            <a:pPr>
              <a:buNone/>
            </a:pPr>
            <a:r>
              <a:rPr lang="fr-FR" dirty="0" err="1"/>
              <a:t>Environment</a:t>
            </a:r>
            <a:endParaRPr lang="fr-FR" dirty="0"/>
          </a:p>
          <a:p>
            <a:pPr>
              <a:buNone/>
            </a:pPr>
            <a:r>
              <a:rPr lang="fr-FR" dirty="0"/>
              <a:t>Candidate</a:t>
            </a:r>
          </a:p>
          <a:p>
            <a:pPr>
              <a:buNone/>
            </a:pPr>
            <a:r>
              <a:rPr lang="fr-FR" dirty="0"/>
              <a:t>Budget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5201335"/>
            <a:ext cx="867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è"/>
            </a:pPr>
            <a:r>
              <a:rPr lang="fr-FR" sz="3200" dirty="0">
                <a:solidFill>
                  <a:srgbClr val="FF0000"/>
                </a:solidFill>
              </a:rPr>
              <a:t> Montrez le projet à des collègues "naïfs" !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372" y="1600201"/>
            <a:ext cx="2667000" cy="294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/>
              <a:t>Abstract</a:t>
            </a:r>
          </a:p>
          <a:p>
            <a:pPr>
              <a:buNone/>
            </a:pPr>
            <a:r>
              <a:rPr lang="fr-FR" dirty="0"/>
              <a:t>Background</a:t>
            </a:r>
          </a:p>
          <a:p>
            <a:pPr>
              <a:buNone/>
            </a:pPr>
            <a:r>
              <a:rPr lang="fr-FR" dirty="0"/>
              <a:t>Project</a:t>
            </a:r>
          </a:p>
          <a:p>
            <a:pPr>
              <a:buNone/>
            </a:pPr>
            <a:r>
              <a:rPr lang="fr-FR" dirty="0"/>
              <a:t>Candidate</a:t>
            </a:r>
          </a:p>
          <a:p>
            <a:pPr>
              <a:buNone/>
            </a:pPr>
            <a:r>
              <a:rPr lang="fr-FR" dirty="0" err="1"/>
              <a:t>Environment</a:t>
            </a:r>
            <a:endParaRPr lang="fr-FR" dirty="0"/>
          </a:p>
          <a:p>
            <a:pPr>
              <a:buNone/>
            </a:pPr>
            <a:r>
              <a:rPr lang="fr-FR" dirty="0"/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b="1" dirty="0"/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20320" y="1996441"/>
            <a:ext cx="9164320" cy="331411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Comprendre</a:t>
            </a:r>
            <a:r>
              <a:rPr lang="en-GB" dirty="0"/>
              <a:t> les </a:t>
            </a:r>
            <a:r>
              <a:rPr lang="en-GB" dirty="0" err="1"/>
              <a:t>critères</a:t>
            </a:r>
            <a:r>
              <a:rPr lang="en-GB" dirty="0"/>
              <a:t> de la </a:t>
            </a:r>
            <a:r>
              <a:rPr lang="en-GB" dirty="0" err="1"/>
              <a:t>demande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 </a:t>
            </a:r>
            <a:r>
              <a:rPr lang="en-GB" dirty="0" err="1"/>
              <a:t>préparer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Concevoir</a:t>
            </a:r>
            <a:r>
              <a:rPr lang="en-GB" dirty="0"/>
              <a:t> un </a:t>
            </a:r>
            <a:r>
              <a:rPr lang="en-GB" dirty="0" err="1"/>
              <a:t>projet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Faire le plan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Écrire</a:t>
            </a:r>
            <a:endParaRPr lang="en-GB" dirty="0"/>
          </a:p>
          <a:p>
            <a:pP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962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054" y="274638"/>
            <a:ext cx="9478108" cy="11430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Your</a:t>
            </a:r>
            <a:r>
              <a:rPr lang="fr-FR" dirty="0"/>
              <a:t> abstract must </a:t>
            </a:r>
            <a:r>
              <a:rPr lang="fr-FR" dirty="0" err="1"/>
              <a:t>contain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8 </a:t>
            </a:r>
            <a:r>
              <a:rPr lang="fr-FR" dirty="0" err="1"/>
              <a:t>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What</a:t>
            </a:r>
          </a:p>
          <a:p>
            <a:pPr>
              <a:buNone/>
            </a:pPr>
            <a:r>
              <a:rPr lang="en-GB" dirty="0"/>
              <a:t>Why (PROBLEM &gt; NEED)</a:t>
            </a:r>
          </a:p>
          <a:p>
            <a:pPr>
              <a:buNone/>
            </a:pPr>
            <a:r>
              <a:rPr lang="en-GB" dirty="0"/>
              <a:t>How</a:t>
            </a:r>
          </a:p>
          <a:p>
            <a:pPr>
              <a:buNone/>
            </a:pPr>
            <a:r>
              <a:rPr lang="en-GB" dirty="0"/>
              <a:t>Who</a:t>
            </a:r>
          </a:p>
          <a:p>
            <a:pPr>
              <a:buNone/>
            </a:pPr>
            <a:r>
              <a:rPr lang="en-GB" dirty="0"/>
              <a:t>Urgency/timeliness</a:t>
            </a:r>
          </a:p>
          <a:p>
            <a:pPr>
              <a:buNone/>
            </a:pPr>
            <a:r>
              <a:rPr lang="en-GB" dirty="0"/>
              <a:t>Feasibility</a:t>
            </a:r>
          </a:p>
          <a:p>
            <a:pPr>
              <a:buNone/>
            </a:pPr>
            <a:r>
              <a:rPr lang="en-GB" dirty="0"/>
              <a:t>Unique selling point</a:t>
            </a:r>
          </a:p>
          <a:p>
            <a:pPr>
              <a:buNone/>
            </a:pPr>
            <a:r>
              <a:rPr lang="en-GB" dirty="0"/>
              <a:t>Match to grant criteria</a:t>
            </a:r>
            <a:endParaRPr lang="fr-F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b="1" dirty="0"/>
              <a:t>Background ("</a:t>
            </a:r>
            <a:r>
              <a:rPr lang="fr-FR" b="1" dirty="0" err="1"/>
              <a:t>Why</a:t>
            </a:r>
            <a:r>
              <a:rPr lang="fr-FR" b="1" dirty="0"/>
              <a:t>")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NEED for your project should be </a:t>
            </a:r>
            <a:r>
              <a:rPr lang="en-GB" b="1" dirty="0">
                <a:solidFill>
                  <a:srgbClr val="FF0000"/>
                </a:solidFill>
              </a:rPr>
              <a:t>glaring</a:t>
            </a:r>
            <a:r>
              <a:rPr lang="en-GB" b="1" dirty="0"/>
              <a:t> </a:t>
            </a:r>
            <a:r>
              <a:rPr lang="en-GB" dirty="0"/>
              <a:t>after reading the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77" y="2396359"/>
            <a:ext cx="8994223" cy="186821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Problem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 </a:t>
            </a:r>
            <a:r>
              <a:rPr lang="fr-FR" dirty="0" err="1"/>
              <a:t>Your</a:t>
            </a:r>
            <a:r>
              <a:rPr lang="fr-FR" dirty="0"/>
              <a:t> solution,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&amp; urgent</a:t>
            </a:r>
            <a:endParaRPr lang="fr-FR" b="1" dirty="0"/>
          </a:p>
          <a:p>
            <a:pPr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It'll</a:t>
            </a:r>
            <a:r>
              <a:rPr lang="fr-FR" dirty="0"/>
              <a:t> </a:t>
            </a:r>
            <a:r>
              <a:rPr lang="fr-FR" dirty="0" err="1"/>
              <a:t>bring</a:t>
            </a:r>
            <a:r>
              <a:rPr lang="fr-FR" dirty="0"/>
              <a:t> important </a:t>
            </a:r>
            <a:r>
              <a:rPr lang="fr-FR" dirty="0" err="1"/>
              <a:t>theoretical</a:t>
            </a:r>
            <a:r>
              <a:rPr lang="fr-FR" dirty="0"/>
              <a:t> &amp; </a:t>
            </a:r>
            <a:r>
              <a:rPr lang="fr-FR" dirty="0" err="1"/>
              <a:t>practical</a:t>
            </a:r>
            <a:r>
              <a:rPr lang="fr-FR" dirty="0"/>
              <a:t> </a:t>
            </a:r>
            <a:r>
              <a:rPr lang="fr-FR" dirty="0" err="1"/>
              <a:t>benefits</a:t>
            </a: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Also</a:t>
            </a:r>
            <a:r>
              <a:rPr lang="fr-FR" dirty="0"/>
              <a:t> use Background section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assets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98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 err="1"/>
              <a:t>You're</a:t>
            </a:r>
            <a:r>
              <a:rPr lang="fr-FR" dirty="0"/>
              <a:t> </a:t>
            </a:r>
            <a:r>
              <a:rPr lang="fr-FR" dirty="0" err="1"/>
              <a:t>experienced</a:t>
            </a:r>
            <a:r>
              <a:rPr lang="fr-FR" dirty="0"/>
              <a:t> in the </a:t>
            </a:r>
            <a:r>
              <a:rPr lang="fr-FR" dirty="0" err="1"/>
              <a:t>field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You've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people </a:t>
            </a:r>
            <a:r>
              <a:rPr lang="fr-FR" dirty="0" err="1"/>
              <a:t>named</a:t>
            </a:r>
            <a:r>
              <a:rPr lang="fr-FR" dirty="0"/>
              <a:t> in the </a:t>
            </a:r>
            <a:r>
              <a:rPr lang="fr-FR" dirty="0" err="1"/>
              <a:t>grant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You've</a:t>
            </a:r>
            <a:r>
              <a:rPr lang="fr-FR" dirty="0"/>
              <a:t> </a:t>
            </a:r>
            <a:r>
              <a:rPr lang="fr-FR" dirty="0" err="1"/>
              <a:t>published</a:t>
            </a:r>
            <a:r>
              <a:rPr lang="fr-FR" dirty="0"/>
              <a:t> new </a:t>
            </a:r>
            <a:r>
              <a:rPr lang="fr-FR" dirty="0" err="1"/>
              <a:t>ideas</a:t>
            </a:r>
            <a:r>
              <a:rPr lang="fr-FR" dirty="0"/>
              <a:t>, patents, etc.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b="1" dirty="0"/>
              <a:t>Project: </a:t>
            </a:r>
            <a:r>
              <a:rPr lang="fr-FR" b="1" dirty="0" err="1"/>
              <a:t>What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 How,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When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SMART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90800" cy="4525963"/>
          </a:xfrm>
        </p:spPr>
        <p:txBody>
          <a:bodyPr/>
          <a:lstStyle/>
          <a:p>
            <a:pPr>
              <a:buNone/>
            </a:pPr>
            <a:r>
              <a:rPr lang="fr-FR" b="1" dirty="0" err="1"/>
              <a:t>S</a:t>
            </a:r>
            <a:r>
              <a:rPr lang="fr-FR" dirty="0" err="1"/>
              <a:t>pecific</a:t>
            </a:r>
            <a:r>
              <a:rPr lang="fr-FR" dirty="0"/>
              <a:t>	</a:t>
            </a:r>
          </a:p>
          <a:p>
            <a:pPr>
              <a:buNone/>
            </a:pPr>
            <a:r>
              <a:rPr lang="fr-FR" b="1" dirty="0" err="1"/>
              <a:t>M</a:t>
            </a:r>
            <a:r>
              <a:rPr lang="fr-FR" dirty="0" err="1"/>
              <a:t>easurable</a:t>
            </a:r>
            <a:endParaRPr lang="fr-FR" dirty="0"/>
          </a:p>
          <a:p>
            <a:pPr>
              <a:buNone/>
            </a:pPr>
            <a:r>
              <a:rPr lang="fr-FR" b="1" dirty="0" err="1"/>
              <a:t>A</a:t>
            </a:r>
            <a:r>
              <a:rPr lang="fr-FR" dirty="0" err="1"/>
              <a:t>ttainable</a:t>
            </a:r>
            <a:endParaRPr lang="fr-FR" dirty="0"/>
          </a:p>
          <a:p>
            <a:pPr>
              <a:buNone/>
            </a:pPr>
            <a:r>
              <a:rPr lang="fr-FR" b="1" dirty="0" err="1"/>
              <a:t>R</a:t>
            </a:r>
            <a:r>
              <a:rPr lang="fr-FR" dirty="0" err="1"/>
              <a:t>ealistic</a:t>
            </a:r>
            <a:endParaRPr lang="fr-FR" dirty="0"/>
          </a:p>
          <a:p>
            <a:pPr>
              <a:buNone/>
            </a:pPr>
            <a:r>
              <a:rPr lang="fr-FR" b="1" dirty="0"/>
              <a:t>T</a:t>
            </a:r>
            <a:r>
              <a:rPr lang="fr-FR" dirty="0"/>
              <a:t>ime-</a:t>
            </a:r>
            <a:r>
              <a:rPr lang="fr-FR" dirty="0" err="1"/>
              <a:t>bound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1600200"/>
            <a:ext cx="44831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purify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proteins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milligram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/testable]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 of 50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first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" y="5201335"/>
            <a:ext cx="867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è"/>
            </a:pPr>
            <a:r>
              <a:rPr lang="fr-FR" sz="3200" dirty="0">
                <a:solidFill>
                  <a:srgbClr val="FF0000"/>
                </a:solidFill>
              </a:rPr>
              <a:t> How </a:t>
            </a:r>
            <a:r>
              <a:rPr lang="fr-FR" sz="3200" dirty="0" err="1">
                <a:solidFill>
                  <a:srgbClr val="FF0000"/>
                </a:solidFill>
              </a:rPr>
              <a:t>w</a:t>
            </a:r>
            <a:r>
              <a:rPr lang="fr-FR" sz="3200">
                <a:solidFill>
                  <a:srgbClr val="FF0000"/>
                </a:solidFill>
              </a:rPr>
              <a:t>ill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your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recognise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success</a:t>
            </a:r>
            <a:r>
              <a:rPr lang="fr-FR" sz="3200" dirty="0">
                <a:solidFill>
                  <a:srgbClr val="FF0000"/>
                </a:solidFill>
              </a:rPr>
              <a:t>?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Spell</a:t>
            </a:r>
            <a:r>
              <a:rPr lang="fr-FR" b="1" dirty="0"/>
              <a:t> out </a:t>
            </a:r>
            <a:r>
              <a:rPr lang="fr-FR" b="1" dirty="0" err="1"/>
              <a:t>clearly</a:t>
            </a:r>
            <a:r>
              <a:rPr lang="fr-FR" b="1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method</a:t>
            </a:r>
            <a:br>
              <a:rPr lang="fr-FR" dirty="0"/>
            </a:b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, </a:t>
            </a:r>
            <a:r>
              <a:rPr lang="fr-FR" dirty="0" err="1"/>
              <a:t>innovative</a:t>
            </a:r>
            <a:r>
              <a:rPr lang="fr-FR" dirty="0"/>
              <a:t>, more </a:t>
            </a:r>
            <a:r>
              <a:rPr lang="fr-FR" dirty="0" err="1"/>
              <a:t>feasible</a:t>
            </a:r>
            <a:r>
              <a:rPr lang="fr-FR" dirty="0"/>
              <a:t>…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590" y="1883989"/>
            <a:ext cx="9070410" cy="28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fr-FR" sz="3200" dirty="0" err="1"/>
              <a:t>Remember</a:t>
            </a:r>
            <a:r>
              <a:rPr lang="fr-FR" sz="3200" dirty="0"/>
              <a:t>, the project description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often</a:t>
            </a:r>
            <a:r>
              <a:rPr lang="fr-FR" sz="3200" dirty="0"/>
              <a:t> least </a:t>
            </a:r>
            <a:r>
              <a:rPr lang="fr-FR" sz="3200" dirty="0" err="1"/>
              <a:t>clear</a:t>
            </a:r>
            <a:endParaRPr lang="fr-FR" sz="3200" dirty="0"/>
          </a:p>
          <a:p>
            <a:pPr>
              <a:buNone/>
            </a:pPr>
            <a:endParaRPr lang="fr-FR" sz="3200" dirty="0"/>
          </a:p>
          <a:p>
            <a:pPr>
              <a:buNone/>
            </a:pPr>
            <a:endParaRPr lang="fr-FR" sz="3200" dirty="0"/>
          </a:p>
          <a:p>
            <a:pPr>
              <a:buNone/>
            </a:pPr>
            <a:r>
              <a:rPr lang="fr-FR" sz="3200" dirty="0">
                <a:solidFill>
                  <a:srgbClr val="FF0000"/>
                </a:solidFill>
                <a:sym typeface="Wingdings"/>
              </a:rPr>
              <a:t></a:t>
            </a:r>
            <a:r>
              <a:rPr lang="fr-FR" sz="3200" dirty="0" err="1">
                <a:solidFill>
                  <a:srgbClr val="FF0000"/>
                </a:solidFill>
              </a:rPr>
              <a:t>Don't</a:t>
            </a:r>
            <a:r>
              <a:rPr lang="fr-FR" sz="3200" dirty="0">
                <a:solidFill>
                  <a:srgbClr val="FF0000"/>
                </a:solidFill>
              </a:rPr>
              <a:t> assume </a:t>
            </a:r>
            <a:r>
              <a:rPr lang="fr-FR" sz="3200" dirty="0" err="1">
                <a:solidFill>
                  <a:srgbClr val="FF0000"/>
                </a:solidFill>
              </a:rPr>
              <a:t>reviewers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will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see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why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it's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better</a:t>
            </a:r>
            <a:r>
              <a:rPr lang="fr-FR" sz="32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Emphasize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Unique </a:t>
            </a:r>
            <a:r>
              <a:rPr lang="fr-FR" dirty="0" err="1"/>
              <a:t>Selling</a:t>
            </a:r>
            <a:r>
              <a:rPr lang="fr-FR" dirty="0"/>
              <a:t>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do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can't</a:t>
            </a:r>
            <a:r>
              <a:rPr lang="fr-FR" dirty="0"/>
              <a:t>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=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YOU the money?</a:t>
            </a:r>
          </a:p>
        </p:txBody>
      </p:sp>
    </p:spTree>
    <p:extLst>
      <p:ext uri="{BB962C8B-B14F-4D97-AF65-F5344CB8AC3E}">
        <p14:creationId xmlns:p14="http://schemas.microsoft.com/office/powerpoint/2010/main" val="3609213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9120"/>
          </a:xfrm>
        </p:spPr>
        <p:txBody>
          <a:bodyPr>
            <a:normAutofit fontScale="90000"/>
          </a:bodyPr>
          <a:lstStyle/>
          <a:p>
            <a:r>
              <a:rPr lang="fr-FR" dirty="0"/>
              <a:t>Organise the </a:t>
            </a:r>
            <a:r>
              <a:rPr lang="fr-FR" dirty="0" err="1"/>
              <a:t>research</a:t>
            </a:r>
            <a:r>
              <a:rPr lang="fr-FR" dirty="0"/>
              <a:t> plan in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1101669"/>
            <a:ext cx="8229600" cy="2139371"/>
          </a:xfrm>
        </p:spPr>
        <p:txBody>
          <a:bodyPr/>
          <a:lstStyle/>
          <a:p>
            <a:pPr>
              <a:buNone/>
            </a:pPr>
            <a:r>
              <a:rPr lang="fr-FR" dirty="0" err="1"/>
              <a:t>Work</a:t>
            </a:r>
            <a:r>
              <a:rPr lang="fr-FR" dirty="0"/>
              <a:t> packages (modules)</a:t>
            </a:r>
          </a:p>
          <a:p>
            <a:pPr>
              <a:buNone/>
            </a:pPr>
            <a:r>
              <a:rPr lang="fr-FR" dirty="0" err="1"/>
              <a:t>Deliverables</a:t>
            </a:r>
            <a:r>
              <a:rPr lang="fr-FR" dirty="0"/>
              <a:t> (building blocks)</a:t>
            </a:r>
          </a:p>
          <a:p>
            <a:pPr>
              <a:buNone/>
            </a:pPr>
            <a:r>
              <a:rPr lang="fr-FR" dirty="0" err="1"/>
              <a:t>Milestones</a:t>
            </a:r>
            <a:r>
              <a:rPr lang="fr-FR" dirty="0"/>
              <a:t> (</a:t>
            </a:r>
            <a:r>
              <a:rPr lang="fr-FR" dirty="0" err="1"/>
              <a:t>critical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points)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94" y="3725544"/>
            <a:ext cx="8891769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b="1" dirty="0"/>
              <a:t>Project: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fr-FR" b="1" dirty="0"/>
              <a:t>How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When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Comprendre</a:t>
            </a:r>
            <a:r>
              <a:rPr lang="en-GB" b="1" dirty="0"/>
              <a:t> les </a:t>
            </a:r>
            <a:r>
              <a:rPr lang="en-GB" b="1" dirty="0" err="1"/>
              <a:t>critères</a:t>
            </a:r>
            <a:r>
              <a:rPr lang="en-GB" b="1" dirty="0"/>
              <a:t> de la </a:t>
            </a:r>
            <a:r>
              <a:rPr lang="en-GB" b="1" dirty="0" err="1"/>
              <a:t>demande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préparer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Concevoir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projet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Faire le plan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Écrire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8244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Be </a:t>
            </a:r>
            <a:r>
              <a:rPr lang="fr-FR" dirty="0" err="1"/>
              <a:t>precise</a:t>
            </a:r>
            <a:r>
              <a:rPr lang="fr-FR" dirty="0"/>
              <a:t> and </a:t>
            </a:r>
            <a:r>
              <a:rPr lang="fr-FR" dirty="0" err="1"/>
              <a:t>comprehensive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you're</a:t>
            </a:r>
            <a:r>
              <a:rPr lang="fr-FR" dirty="0"/>
              <a:t> a </a:t>
            </a:r>
            <a:r>
              <a:rPr lang="fr-FR" dirty="0" err="1"/>
              <a:t>recognised</a:t>
            </a:r>
            <a:r>
              <a:rPr lang="fr-FR" dirty="0"/>
              <a:t> expert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3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 err="1"/>
              <a:t>What</a:t>
            </a:r>
            <a:r>
              <a:rPr lang="fr-FR" dirty="0"/>
              <a:t> techniques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equipment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What</a:t>
            </a:r>
            <a:r>
              <a:rPr lang="fr-FR" dirty="0"/>
              <a:t> software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partner</a:t>
            </a:r>
            <a:r>
              <a:rPr lang="fr-FR" dirty="0"/>
              <a:t> </a:t>
            </a:r>
            <a:r>
              <a:rPr lang="fr-FR" dirty="0" err="1"/>
              <a:t>labs</a:t>
            </a:r>
            <a:endParaRPr lang="fr-FR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Describe</a:t>
            </a:r>
            <a:r>
              <a:rPr lang="fr-FR" dirty="0"/>
              <a:t> the management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0320" cy="4525963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Communication </a:t>
            </a:r>
            <a:r>
              <a:rPr lang="fr-FR" dirty="0"/>
              <a:t>(</a:t>
            </a:r>
            <a:r>
              <a:rPr lang="fr-FR" dirty="0" err="1"/>
              <a:t>bimonthly</a:t>
            </a:r>
            <a:r>
              <a:rPr lang="fr-FR" dirty="0"/>
              <a:t> phone </a:t>
            </a:r>
            <a:r>
              <a:rPr lang="fr-FR" dirty="0" err="1"/>
              <a:t>conference</a:t>
            </a:r>
            <a:r>
              <a:rPr lang="fr-FR" dirty="0"/>
              <a:t>, </a:t>
            </a:r>
            <a:r>
              <a:rPr lang="fr-FR" dirty="0" err="1"/>
              <a:t>annual</a:t>
            </a:r>
            <a:r>
              <a:rPr lang="fr-FR" dirty="0"/>
              <a:t> workshops…)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Infrastructure</a:t>
            </a:r>
            <a:r>
              <a:rPr lang="fr-FR" dirty="0"/>
              <a:t> (</a:t>
            </a:r>
            <a:r>
              <a:rPr lang="fr-FR" dirty="0" err="1"/>
              <a:t>technology</a:t>
            </a:r>
            <a:r>
              <a:rPr lang="fr-FR" dirty="0"/>
              <a:t> </a:t>
            </a:r>
            <a:r>
              <a:rPr lang="fr-FR" dirty="0" err="1"/>
              <a:t>transfer</a:t>
            </a:r>
            <a:r>
              <a:rPr lang="fr-FR" dirty="0"/>
              <a:t> office, training…)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b="1" dirty="0"/>
              <a:t>Project: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How, </a:t>
            </a:r>
            <a:r>
              <a:rPr lang="fr-FR" b="1" dirty="0" err="1"/>
              <a:t>When</a:t>
            </a:r>
            <a:endParaRPr lang="fr-FR" b="1" dirty="0"/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"/>
            <a:ext cx="8229600" cy="792162"/>
          </a:xfrm>
        </p:spPr>
        <p:txBody>
          <a:bodyPr>
            <a:normAutofit/>
          </a:bodyPr>
          <a:lstStyle/>
          <a:p>
            <a:r>
              <a:rPr lang="fr-FR" dirty="0"/>
              <a:t>Pert &amp; Gantt </a:t>
            </a:r>
            <a:r>
              <a:rPr lang="fr-FR" dirty="0" err="1"/>
              <a:t>chart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55" y="1665605"/>
            <a:ext cx="77152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46880" y="1020389"/>
            <a:ext cx="1981200" cy="635691"/>
          </a:xfrm>
        </p:spPr>
        <p:txBody>
          <a:bodyPr/>
          <a:lstStyle/>
          <a:p>
            <a:pPr>
              <a:buNone/>
            </a:pPr>
            <a:r>
              <a:rPr lang="fr-FR" dirty="0"/>
              <a:t>Pert </a:t>
            </a:r>
            <a:r>
              <a:rPr lang="fr-FR" dirty="0" err="1"/>
              <a:t>chart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46880" y="3540069"/>
            <a:ext cx="1981200" cy="635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Gantt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8960" y="5196149"/>
            <a:ext cx="1981200" cy="63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imeline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9395" y="4077970"/>
            <a:ext cx="47434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Clear</a:t>
            </a:r>
            <a:r>
              <a:rPr lang="fr-FR" dirty="0"/>
              <a:t> and </a:t>
            </a:r>
            <a:r>
              <a:rPr lang="fr-FR" dirty="0" err="1"/>
              <a:t>pretty</a:t>
            </a:r>
            <a:r>
              <a:rPr lang="fr-FR" dirty="0"/>
              <a:t> Gantt </a:t>
            </a:r>
            <a:r>
              <a:rPr lang="fr-FR" dirty="0" err="1"/>
              <a:t>chart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95" y="1889124"/>
            <a:ext cx="8305962" cy="322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25" y="689410"/>
            <a:ext cx="7854950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7033"/>
            <a:ext cx="9144000" cy="600348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My</a:t>
            </a:r>
            <a:r>
              <a:rPr lang="fr-FR" dirty="0"/>
              <a:t> Gantt </a:t>
            </a:r>
            <a:r>
              <a:rPr lang="fr-FR" dirty="0" err="1"/>
              <a:t>chart</a:t>
            </a:r>
            <a:r>
              <a:rPr lang="fr-FR" dirty="0"/>
              <a:t> in </a:t>
            </a:r>
            <a:r>
              <a:rPr lang="fr-FR" dirty="0" err="1"/>
              <a:t>winning</a:t>
            </a:r>
            <a:r>
              <a:rPr lang="fr-FR" dirty="0"/>
              <a:t> application</a:t>
            </a:r>
            <a:endParaRPr lang="en-GB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timechart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3989"/>
            <a:ext cx="9144000" cy="2322252"/>
          </a:xfrm>
        </p:spPr>
        <p:txBody>
          <a:bodyPr/>
          <a:lstStyle/>
          <a:p>
            <a:pPr>
              <a:buNone/>
            </a:pPr>
            <a:r>
              <a:rPr lang="fr-FR" dirty="0" err="1"/>
              <a:t>Emphasize</a:t>
            </a:r>
            <a:r>
              <a:rPr lang="fr-FR" dirty="0"/>
              <a:t> if </a:t>
            </a:r>
            <a:r>
              <a:rPr lang="fr-FR" dirty="0" err="1"/>
              <a:t>steps</a:t>
            </a:r>
            <a:r>
              <a:rPr lang="fr-FR" dirty="0"/>
              <a:t> are </a:t>
            </a:r>
            <a:r>
              <a:rPr lang="fr-FR" b="1" dirty="0" err="1"/>
              <a:t>independent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Show </a:t>
            </a:r>
            <a:r>
              <a:rPr lang="fr-FR" b="1" dirty="0"/>
              <a:t>alternative </a:t>
            </a:r>
            <a:r>
              <a:rPr lang="fr-FR" b="1" dirty="0" err="1"/>
              <a:t>paths</a:t>
            </a:r>
            <a:r>
              <a:rPr lang="fr-FR" b="1" dirty="0"/>
              <a:t> </a:t>
            </a:r>
            <a:r>
              <a:rPr lang="fr-FR" dirty="0"/>
              <a:t>if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bottlenecks</a:t>
            </a:r>
            <a:r>
              <a:rPr lang="fr-FR" dirty="0"/>
              <a:t> 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>
              <a:buNone/>
            </a:pPr>
            <a:r>
              <a:rPr lang="fr-FR" b="1" dirty="0"/>
              <a:t>Candidate (</a:t>
            </a:r>
            <a:r>
              <a:rPr lang="fr-FR" b="1" dirty="0" err="1"/>
              <a:t>Who</a:t>
            </a:r>
            <a:r>
              <a:rPr lang="fr-FR" b="1" dirty="0"/>
              <a:t>)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278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selling</a:t>
            </a:r>
            <a:r>
              <a:rPr lang="fr-FR" dirty="0"/>
              <a:t> points 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67"/>
          <a:stretch>
            <a:fillRect/>
          </a:stretch>
        </p:blipFill>
        <p:spPr bwMode="auto">
          <a:xfrm>
            <a:off x="723900" y="1564005"/>
            <a:ext cx="640270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3678" y="648866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fr-FR" dirty="0"/>
              <a:t>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9570" y="1485509"/>
            <a:ext cx="8229600" cy="52745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err="1"/>
              <a:t>Proven</a:t>
            </a:r>
            <a:r>
              <a:rPr lang="fr-FR" dirty="0"/>
              <a:t>: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dirty="0"/>
              <a:t>Expertise</a:t>
            </a:r>
          </a:p>
          <a:p>
            <a:pPr>
              <a:buNone/>
            </a:pPr>
            <a:r>
              <a:rPr lang="fr-FR" dirty="0"/>
              <a:t>Independence</a:t>
            </a:r>
          </a:p>
          <a:p>
            <a:pPr>
              <a:buNone/>
            </a:pPr>
            <a:r>
              <a:rPr lang="fr-FR" dirty="0"/>
              <a:t>Innovation</a:t>
            </a:r>
          </a:p>
          <a:p>
            <a:pPr>
              <a:buNone/>
            </a:pPr>
            <a:r>
              <a:rPr lang="fr-FR" dirty="0"/>
              <a:t>Collaborative spirit</a:t>
            </a:r>
          </a:p>
          <a:p>
            <a:pPr>
              <a:buNone/>
            </a:pPr>
            <a:r>
              <a:rPr lang="fr-FR" dirty="0"/>
              <a:t>Excellence</a:t>
            </a:r>
          </a:p>
          <a:p>
            <a:pPr>
              <a:buNone/>
            </a:pPr>
            <a:r>
              <a:rPr lang="fr-FR" dirty="0"/>
              <a:t>Motivation</a:t>
            </a:r>
          </a:p>
          <a:p>
            <a:pPr>
              <a:buNone/>
            </a:pPr>
            <a:r>
              <a:rPr lang="fr-FR" dirty="0"/>
              <a:t>Management</a:t>
            </a:r>
          </a:p>
          <a:p>
            <a:pPr>
              <a:buNone/>
            </a:pPr>
            <a:r>
              <a:rPr lang="fr-FR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b="1" dirty="0" err="1"/>
              <a:t>Environment</a:t>
            </a:r>
            <a:r>
              <a:rPr lang="fr-FR" b="1" dirty="0"/>
              <a:t> (</a:t>
            </a:r>
            <a:r>
              <a:rPr lang="fr-FR" b="1" dirty="0" err="1"/>
              <a:t>Where</a:t>
            </a:r>
            <a:r>
              <a:rPr lang="fr-FR" b="1" dirty="0"/>
              <a:t>, </a:t>
            </a:r>
            <a:r>
              <a:rPr lang="fr-FR" b="1" dirty="0" err="1"/>
              <a:t>When</a:t>
            </a:r>
            <a:r>
              <a:rPr lang="fr-FR" b="1" dirty="0"/>
              <a:t>)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Le cycle de vie </a:t>
            </a:r>
            <a:br>
              <a:rPr lang="en-GB" dirty="0"/>
            </a:br>
            <a:r>
              <a:rPr lang="en-GB" dirty="0" err="1"/>
              <a:t>d'une</a:t>
            </a:r>
            <a:r>
              <a:rPr lang="en-GB" dirty="0"/>
              <a:t> </a:t>
            </a:r>
            <a:r>
              <a:rPr lang="en-GB" dirty="0" err="1"/>
              <a:t>demande</a:t>
            </a:r>
            <a:r>
              <a:rPr lang="en-GB" dirty="0"/>
              <a:t> de </a:t>
            </a:r>
            <a:r>
              <a:rPr lang="en-GB" dirty="0" err="1"/>
              <a:t>financement</a:t>
            </a:r>
            <a:endParaRPr lang="en-GB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the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is</a:t>
            </a:r>
            <a:r>
              <a:rPr lang="fr-FR" dirty="0"/>
              <a:t> the best for </a:t>
            </a:r>
            <a:r>
              <a:rPr lang="fr-FR" dirty="0" err="1"/>
              <a:t>your</a:t>
            </a:r>
            <a:r>
              <a:rPr lang="fr-FR" dirty="0"/>
              <a:t>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056"/>
            <a:ext cx="8229600" cy="50089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collaborators</a:t>
            </a:r>
            <a:r>
              <a:rPr lang="fr-FR" dirty="0"/>
              <a:t> are experts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You've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university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prestigious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You have a </a:t>
            </a:r>
            <a:r>
              <a:rPr lang="fr-FR" dirty="0" err="1"/>
              <a:t>larger</a:t>
            </a:r>
            <a:r>
              <a:rPr lang="fr-FR" dirty="0"/>
              <a:t> network to call on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…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Include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b="1" dirty="0"/>
              <a:t>training</a:t>
            </a:r>
            <a:r>
              <a:rPr lang="fr-FR" dirty="0"/>
              <a:t> </a:t>
            </a:r>
            <a:br>
              <a:rPr lang="fr-FR" dirty="0"/>
            </a:br>
            <a:r>
              <a:rPr lang="fr-FR" sz="4000" dirty="0"/>
              <a:t>(and budget for </a:t>
            </a:r>
            <a:r>
              <a:rPr lang="fr-FR" sz="4000" dirty="0" err="1"/>
              <a:t>it</a:t>
            </a:r>
            <a:r>
              <a:rPr lang="fr-FR" sz="4000" dirty="0"/>
              <a:t>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8601"/>
            <a:ext cx="8229600" cy="2087880"/>
          </a:xfrm>
        </p:spPr>
        <p:txBody>
          <a:bodyPr/>
          <a:lstStyle/>
          <a:p>
            <a:pPr>
              <a:buNone/>
            </a:pPr>
            <a:r>
              <a:rPr lang="fr-FR" dirty="0" err="1"/>
              <a:t>Recognized</a:t>
            </a:r>
            <a:r>
              <a:rPr lang="fr-FR" dirty="0"/>
              <a:t> workshop</a:t>
            </a:r>
          </a:p>
          <a:p>
            <a:pPr>
              <a:buNone/>
            </a:pPr>
            <a:r>
              <a:rPr lang="fr-FR" dirty="0"/>
              <a:t>Professional training</a:t>
            </a:r>
          </a:p>
          <a:p>
            <a:pPr>
              <a:buNone/>
            </a:pPr>
            <a:r>
              <a:rPr lang="fr-FR" dirty="0"/>
              <a:t>….</a:t>
            </a:r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b="1" dirty="0"/>
              <a:t>Budget (How </a:t>
            </a:r>
            <a:r>
              <a:rPr lang="fr-FR" b="1" dirty="0" err="1"/>
              <a:t>much</a:t>
            </a:r>
            <a:r>
              <a:rPr lang="fr-FR" b="1" dirty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9144000" cy="853122"/>
          </a:xfrm>
        </p:spPr>
        <p:txBody>
          <a:bodyPr>
            <a:normAutofit/>
          </a:bodyPr>
          <a:lstStyle/>
          <a:p>
            <a:r>
              <a:rPr lang="fr-FR" dirty="0"/>
              <a:t>Faites un budget "pyramidal"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14135" b="5484"/>
          <a:stretch/>
        </p:blipFill>
        <p:spPr bwMode="auto">
          <a:xfrm>
            <a:off x="2290157" y="1140114"/>
            <a:ext cx="5490556" cy="544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47403" y="1353911"/>
            <a:ext cx="1263535" cy="5221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22220" y="3400232"/>
            <a:ext cx="12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286 045€</a:t>
            </a:r>
          </a:p>
        </p:txBody>
      </p:sp>
    </p:spTree>
    <p:extLst>
      <p:ext uri="{BB962C8B-B14F-4D97-AF65-F5344CB8AC3E}">
        <p14:creationId xmlns:p14="http://schemas.microsoft.com/office/powerpoint/2010/main" val="22173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14135" b="5484"/>
          <a:stretch/>
        </p:blipFill>
        <p:spPr bwMode="auto">
          <a:xfrm>
            <a:off x="2290157" y="1140114"/>
            <a:ext cx="5490556" cy="544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47403" y="1353911"/>
            <a:ext cx="1263535" cy="5221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22220" y="3400232"/>
            <a:ext cx="12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286 045€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9144000" cy="853122"/>
          </a:xfrm>
        </p:spPr>
        <p:txBody>
          <a:bodyPr>
            <a:normAutofit fontScale="90000"/>
          </a:bodyPr>
          <a:lstStyle/>
          <a:p>
            <a:r>
              <a:rPr lang="fr-FR" dirty="0"/>
              <a:t>L'évaluateur peut zoomer </a:t>
            </a:r>
            <a:br>
              <a:rPr lang="fr-FR" dirty="0"/>
            </a:br>
            <a:r>
              <a:rPr lang="fr-FR" dirty="0"/>
              <a:t>à tout niveau  de détail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22514" y="3389220"/>
            <a:ext cx="1877785" cy="889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83972" y="3642311"/>
            <a:ext cx="1714500" cy="28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931129" y="3805596"/>
            <a:ext cx="1836964" cy="146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7403" y="1353911"/>
            <a:ext cx="1263535" cy="5221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9144000" cy="853122"/>
          </a:xfrm>
        </p:spPr>
        <p:txBody>
          <a:bodyPr>
            <a:normAutofit/>
          </a:bodyPr>
          <a:lstStyle/>
          <a:p>
            <a:r>
              <a:rPr lang="en-GB" sz="3600" dirty="0"/>
              <a:t>Un budget pas </a:t>
            </a:r>
            <a:r>
              <a:rPr lang="en-GB" sz="3600" dirty="0" err="1"/>
              <a:t>assez</a:t>
            </a:r>
            <a:r>
              <a:rPr lang="en-GB" sz="3600" dirty="0"/>
              <a:t> </a:t>
            </a:r>
            <a:r>
              <a:rPr lang="en-GB" sz="3600" dirty="0" err="1"/>
              <a:t>détaillé</a:t>
            </a:r>
            <a:endParaRPr lang="en-GB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4" y="1429384"/>
            <a:ext cx="8218805" cy="50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7805057" y="3175907"/>
            <a:ext cx="1045029" cy="906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57760" y="3175907"/>
            <a:ext cx="440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They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didn't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grant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that</a:t>
            </a:r>
            <a:endParaRPr lang="fr-FR" sz="2400" dirty="0">
              <a:solidFill>
                <a:srgbClr val="FF0000"/>
              </a:solidFill>
            </a:endParaRPr>
          </a:p>
          <a:p>
            <a:endParaRPr lang="fr-FR" sz="2400" dirty="0">
              <a:solidFill>
                <a:srgbClr val="FF0000"/>
              </a:solidFill>
            </a:endParaRPr>
          </a:p>
          <a:p>
            <a:r>
              <a:rPr lang="fr-FR" sz="2400" dirty="0" err="1">
                <a:solidFill>
                  <a:srgbClr val="FF0000"/>
                </a:solidFill>
              </a:rPr>
              <a:t>They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were</a:t>
            </a:r>
            <a:r>
              <a:rPr lang="fr-FR" sz="2400" dirty="0">
                <a:solidFill>
                  <a:srgbClr val="FF0000"/>
                </a:solidFill>
              </a:rPr>
              <a:t> right, I </a:t>
            </a:r>
            <a:r>
              <a:rPr lang="fr-FR" sz="2400" dirty="0" err="1">
                <a:solidFill>
                  <a:srgbClr val="FF0000"/>
                </a:solidFill>
              </a:rPr>
              <a:t>still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organized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</a:p>
          <a:p>
            <a:r>
              <a:rPr lang="fr-FR" sz="2400" dirty="0">
                <a:solidFill>
                  <a:srgbClr val="FF0000"/>
                </a:solidFill>
              </a:rPr>
              <a:t>the workshop </a:t>
            </a:r>
            <a:r>
              <a:rPr lang="fr-FR" sz="2400" dirty="0" err="1">
                <a:solidFill>
                  <a:srgbClr val="FF0000"/>
                </a:solidFill>
              </a:rPr>
              <a:t>without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it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306" y="4737020"/>
            <a:ext cx="404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Needs</a:t>
            </a:r>
            <a:r>
              <a:rPr lang="fr-FR" sz="2400" dirty="0">
                <a:solidFill>
                  <a:srgbClr val="FF0000"/>
                </a:solidFill>
              </a:rPr>
              <a:t> more </a:t>
            </a:r>
            <a:r>
              <a:rPr lang="fr-FR" sz="2400" dirty="0" err="1">
                <a:solidFill>
                  <a:srgbClr val="FF0000"/>
                </a:solidFill>
              </a:rPr>
              <a:t>detail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2513" y="4155621"/>
            <a:ext cx="3633108" cy="906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Demandez </a:t>
            </a:r>
            <a:r>
              <a:rPr lang="fr-FR" dirty="0"/>
              <a:t>quel sont les budgets minimum et maximum financés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560" y="1974500"/>
            <a:ext cx="8783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/>
              <a:t>Est-ce que demander plus diminue vos chances ?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/>
              <a:t>Est-ce qu'apporter un financement complémentaire augmente vos chances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retenir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20" y="2098964"/>
            <a:ext cx="9072880" cy="343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Préparez-vous 2 ans à l'avance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Contactez un responsable de financement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Utilisez l'argumentaire et les checklists pour écrire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/>
              <a:t>Merci de votre attention !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Je vous demanderai vos témoignages</a:t>
            </a:r>
          </a:p>
        </p:txBody>
      </p:sp>
    </p:spTree>
    <p:extLst>
      <p:ext uri="{BB962C8B-B14F-4D97-AF65-F5344CB8AC3E}">
        <p14:creationId xmlns:p14="http://schemas.microsoft.com/office/powerpoint/2010/main" val="248305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 connaître les critères : </a:t>
            </a:r>
            <a:br>
              <a:rPr lang="fr-FR" dirty="0"/>
            </a:br>
            <a:r>
              <a:rPr lang="fr-FR" dirty="0">
                <a:sym typeface="Wingdings"/>
              </a:rPr>
              <a:t>  </a:t>
            </a:r>
            <a:r>
              <a:rPr lang="fr-FR" b="1" dirty="0"/>
              <a:t>contactez un responsable ! </a:t>
            </a:r>
            <a:r>
              <a:rPr lang="fr-FR" dirty="0">
                <a:sym typeface="Wingdings"/>
              </a:rPr>
              <a:t></a:t>
            </a:r>
            <a:endParaRPr lang="en-GB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116" y="2122286"/>
            <a:ext cx="8317641" cy="303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i="1" dirty="0"/>
              <a:t>Voir documents joints</a:t>
            </a:r>
            <a:br>
              <a:rPr lang="fr-FR" i="1" dirty="0"/>
            </a:br>
            <a:r>
              <a:rPr lang="fr-FR" i="1" dirty="0"/>
              <a:t>pour une liste de questions à poser</a:t>
            </a:r>
          </a:p>
        </p:txBody>
      </p:sp>
    </p:spTree>
    <p:extLst>
      <p:ext uri="{BB962C8B-B14F-4D97-AF65-F5344CB8AC3E}">
        <p14:creationId xmlns:p14="http://schemas.microsoft.com/office/powerpoint/2010/main" val="218213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185" y="274638"/>
            <a:ext cx="865163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Et si vous ne parvenez pas à joindre</a:t>
            </a:r>
            <a:br>
              <a:rPr lang="fr-FR" dirty="0"/>
            </a:br>
            <a:r>
              <a:rPr lang="fr-FR" dirty="0"/>
              <a:t>un responsable de financement?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862" y="2332038"/>
            <a:ext cx="8229600" cy="279387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Posez les mêmes questions à 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un ancien membre du jury</a:t>
            </a:r>
          </a:p>
          <a:p>
            <a:pPr>
              <a:buFontTx/>
              <a:buChar char="-"/>
            </a:pPr>
            <a:r>
              <a:rPr lang="fr-FR" dirty="0" err="1"/>
              <a:t>qqu'un</a:t>
            </a:r>
            <a:r>
              <a:rPr lang="fr-FR" dirty="0"/>
              <a:t> qui a eu ce financement</a:t>
            </a:r>
          </a:p>
        </p:txBody>
      </p:sp>
    </p:spTree>
    <p:extLst>
      <p:ext uri="{BB962C8B-B14F-4D97-AF65-F5344CB8AC3E}">
        <p14:creationId xmlns:p14="http://schemas.microsoft.com/office/powerpoint/2010/main" val="346656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26710</TotalTime>
  <Words>1212</Words>
  <Application>Microsoft Office PowerPoint</Application>
  <PresentationFormat>Affichage à l'écran (4:3)</PresentationFormat>
  <Paragraphs>396</Paragraphs>
  <Slides>68</Slides>
  <Notes>47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2" baseType="lpstr">
      <vt:lpstr>Arial</vt:lpstr>
      <vt:lpstr>Calibri</vt:lpstr>
      <vt:lpstr>Wingdings</vt:lpstr>
      <vt:lpstr>Office Theme</vt:lpstr>
      <vt:lpstr>Présentation PowerPoint</vt:lpstr>
      <vt:lpstr>Préparer et faire le plan de votre demande de bourse</vt:lpstr>
      <vt:lpstr>Résumé de la session précédente</vt:lpstr>
      <vt:lpstr>Présentation PowerPoint</vt:lpstr>
      <vt:lpstr>Présentation PowerPoint</vt:lpstr>
      <vt:lpstr>Le cycle de vie  d'une demande de financement</vt:lpstr>
      <vt:lpstr>Pour connaître les critères :    contactez un responsable ! </vt:lpstr>
      <vt:lpstr>Voir documents joints pour une liste de questions à poser</vt:lpstr>
      <vt:lpstr>Et si vous ne parvenez pas à joindre un responsable de financement?</vt:lpstr>
      <vt:lpstr>Avez-vous appelé ? Comment ça s'est passé ?</vt:lpstr>
      <vt:lpstr>Présentation PowerPoint</vt:lpstr>
      <vt:lpstr>Vous devez trouver une niche</vt:lpstr>
      <vt:lpstr>Présentation PowerPoint</vt:lpstr>
      <vt:lpstr>Vous devez développer chacun  de ces 3 piliers</vt:lpstr>
      <vt:lpstr>Ce sont les activités hors recherche qui vous différencieront</vt:lpstr>
      <vt:lpstr>Essayez d'acquérir (sur le papier au moins!) les compétences qui vous manquent</vt:lpstr>
      <vt:lpstr>Calendrier</vt:lpstr>
      <vt:lpstr>12 mois de préparation  + 6 mois à attendre la réponse !</vt:lpstr>
      <vt:lpstr>Présentation PowerPoint</vt:lpstr>
      <vt:lpstr>Soyez réaliste ! Les débutants écrivent svt trop ambitieux</vt:lpstr>
      <vt:lpstr>Exemple de commentaire d'évaluateur sur un projet trop ambitieux</vt:lpstr>
      <vt:lpstr>Concevez un projet "win-win"</vt:lpstr>
      <vt:lpstr>Pourrez-vous tous publier même si votre hypothèse est fausse ?</vt:lpstr>
      <vt:lpstr>Évitez :</vt:lpstr>
      <vt:lpstr>Incluez des données préliminaires solides</vt:lpstr>
      <vt:lpstr>Présentation PowerPoint</vt:lpstr>
      <vt:lpstr>Use the pyramidal system of writing: give main points first</vt:lpstr>
      <vt:lpstr>Présentation PowerPoint</vt:lpstr>
      <vt:lpstr>Use headings to make your point</vt:lpstr>
      <vt:lpstr>Use informative headings</vt:lpstr>
      <vt:lpstr>Use active headings</vt:lpstr>
      <vt:lpstr>In headings, prefer "Need" statements to "Problem" statements</vt:lpstr>
      <vt:lpstr>Exercice </vt:lpstr>
      <vt:lpstr>Voyons le titre de vos projets  Sont-ils clairs et informatifs ?</vt:lpstr>
      <vt:lpstr>Présentation PowerPoint</vt:lpstr>
      <vt:lpstr>Pensez aux évaluateurs comme "uninformed, but infinitely intelligent"</vt:lpstr>
      <vt:lpstr>Quelle section est d'habitude la pire ?</vt:lpstr>
      <vt:lpstr>The different sections of the application</vt:lpstr>
      <vt:lpstr>The different sections of the application</vt:lpstr>
      <vt:lpstr>Your abstract must contain these 8 elements</vt:lpstr>
      <vt:lpstr>The different sections of the application</vt:lpstr>
      <vt:lpstr>The NEED for your project should be glaring after reading the background</vt:lpstr>
      <vt:lpstr>Also use Background section  to present your assets</vt:lpstr>
      <vt:lpstr>The different sections of the application</vt:lpstr>
      <vt:lpstr>Use SMART objectives</vt:lpstr>
      <vt:lpstr>Spell out clearly why your method is better, innovative, more feasible…</vt:lpstr>
      <vt:lpstr>Emphasize your Unique Selling Point</vt:lpstr>
      <vt:lpstr>Organise the research plan in modules</vt:lpstr>
      <vt:lpstr>The different sections of the application</vt:lpstr>
      <vt:lpstr>Be precise and comprehensive,  even if you're a recognised expert</vt:lpstr>
      <vt:lpstr>Describe the management structure</vt:lpstr>
      <vt:lpstr>The different sections of the application</vt:lpstr>
      <vt:lpstr>Pert &amp; Gantt chart</vt:lpstr>
      <vt:lpstr>Clear and pretty Gantt chart</vt:lpstr>
      <vt:lpstr>My Gantt chart in winning application</vt:lpstr>
      <vt:lpstr>Your timechart should:</vt:lpstr>
      <vt:lpstr>The different sections of the application</vt:lpstr>
      <vt:lpstr>Use your personal selling points </vt:lpstr>
      <vt:lpstr>The different sections of the application</vt:lpstr>
      <vt:lpstr>How the research environment  is the best for your project</vt:lpstr>
      <vt:lpstr>Include quality training  (and budget for it)</vt:lpstr>
      <vt:lpstr>The different sections of the application</vt:lpstr>
      <vt:lpstr>Faites un budget "pyramidal"</vt:lpstr>
      <vt:lpstr>L'évaluateur peut zoomer  à tout niveau  de détail</vt:lpstr>
      <vt:lpstr>Un budget pas assez détaillé</vt:lpstr>
      <vt:lpstr>Demandez quel sont les budgets minimum et maximum financés</vt:lpstr>
      <vt:lpstr>À retenir</vt:lpstr>
      <vt:lpstr>Merci de votre attention !</vt:lpstr>
    </vt:vector>
  </TitlesOfParts>
  <Company>Department of Zoology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David2</dc:creator>
  <cp:lastModifiedBy>DavidK</cp:lastModifiedBy>
  <cp:revision>405</cp:revision>
  <dcterms:created xsi:type="dcterms:W3CDTF">2015-07-21T16:23:20Z</dcterms:created>
  <dcterms:modified xsi:type="dcterms:W3CDTF">2017-06-10T08:35:46Z</dcterms:modified>
</cp:coreProperties>
</file>