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556" r:id="rId2"/>
    <p:sldId id="489" r:id="rId3"/>
    <p:sldId id="589" r:id="rId4"/>
    <p:sldId id="645" r:id="rId5"/>
    <p:sldId id="642" r:id="rId6"/>
    <p:sldId id="553" r:id="rId7"/>
    <p:sldId id="562" r:id="rId8"/>
    <p:sldId id="564" r:id="rId9"/>
    <p:sldId id="498" r:id="rId10"/>
    <p:sldId id="565" r:id="rId11"/>
    <p:sldId id="572" r:id="rId12"/>
    <p:sldId id="578" r:id="rId13"/>
    <p:sldId id="574" r:id="rId14"/>
    <p:sldId id="600" r:id="rId15"/>
    <p:sldId id="637" r:id="rId16"/>
    <p:sldId id="634" r:id="rId17"/>
    <p:sldId id="603" r:id="rId18"/>
    <p:sldId id="635" r:id="rId19"/>
    <p:sldId id="633" r:id="rId20"/>
    <p:sldId id="638" r:id="rId21"/>
    <p:sldId id="610" r:id="rId22"/>
    <p:sldId id="599" r:id="rId23"/>
    <p:sldId id="408" r:id="rId24"/>
    <p:sldId id="511" r:id="rId25"/>
    <p:sldId id="566" r:id="rId26"/>
    <p:sldId id="538" r:id="rId27"/>
    <p:sldId id="523" r:id="rId28"/>
    <p:sldId id="522" r:id="rId29"/>
    <p:sldId id="514" r:id="rId30"/>
    <p:sldId id="624" r:id="rId31"/>
    <p:sldId id="625" r:id="rId32"/>
    <p:sldId id="581" r:id="rId33"/>
    <p:sldId id="582" r:id="rId34"/>
    <p:sldId id="543" r:id="rId35"/>
    <p:sldId id="64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FF99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397" autoAdjust="0"/>
    <p:restoredTop sz="96375" autoAdjust="0"/>
  </p:normalViewPr>
  <p:slideViewPr>
    <p:cSldViewPr snapToGrid="0">
      <p:cViewPr varScale="1">
        <p:scale>
          <a:sx n="62" d="100"/>
          <a:sy n="62" d="100"/>
        </p:scale>
        <p:origin x="1042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97F36-0B36-410D-B215-A874796F3913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FF91-C9C4-41A0-90C6-756601F81808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94183-1C10-40DE-9903-F88B8FBA0962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B401C-CE9C-4F2E-A67F-20DD02231013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30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69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Almost</a:t>
            </a:r>
            <a:r>
              <a:rPr lang="fr-FR" baseline="0" dirty="0"/>
              <a:t> </a:t>
            </a:r>
            <a:r>
              <a:rPr lang="fr-FR" baseline="0" dirty="0" err="1"/>
              <a:t>every</a:t>
            </a:r>
            <a:r>
              <a:rPr lang="fr-FR" baseline="0" dirty="0"/>
              <a:t> </a:t>
            </a:r>
            <a:r>
              <a:rPr lang="fr-FR" baseline="0" dirty="0" err="1"/>
              <a:t>slide</a:t>
            </a:r>
            <a:r>
              <a:rPr lang="fr-FR" baseline="0" dirty="0"/>
              <a:t> </a:t>
            </a:r>
            <a:r>
              <a:rPr lang="fr-FR" baseline="0" dirty="0" err="1"/>
              <a:t>makes</a:t>
            </a:r>
            <a:r>
              <a:rPr lang="fr-FR" baseline="0" dirty="0"/>
              <a:t> a point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578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has the advantage of being very concise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Need statement = </a:t>
            </a:r>
            <a:r>
              <a:rPr lang="en-GB" b="1" dirty="0"/>
              <a:t>+ </a:t>
            </a:r>
            <a:r>
              <a:rPr lang="en-GB" b="1" dirty="0" err="1"/>
              <a:t>informatif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que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allez</a:t>
            </a:r>
            <a:r>
              <a:rPr lang="en-GB" dirty="0"/>
              <a:t> faire) et </a:t>
            </a:r>
            <a:r>
              <a:rPr lang="en-GB" b="1" dirty="0"/>
              <a:t>+ </a:t>
            </a:r>
            <a:r>
              <a:rPr lang="en-GB" b="1" dirty="0" err="1"/>
              <a:t>actif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08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69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69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172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87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69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7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703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69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6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7519" y="1600200"/>
            <a:ext cx="795158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1. Pourquoi les demandes échouent</a:t>
            </a:r>
          </a:p>
          <a:p>
            <a:pPr marL="571500" indent="-571500">
              <a:buAutoNum type="romanUcPeriod"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2. Faire sortir votre projet du lot</a:t>
            </a:r>
          </a:p>
          <a:p>
            <a:pPr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3. Ecrire un résumé parfait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b="1" dirty="0"/>
              <a:t>4. Préparer et faire le plan de votre demande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Exemple de commentaire d'évaluateur sur un projet trop ambitieux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739389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Concevez un projet "</a:t>
            </a:r>
            <a:r>
              <a:rPr lang="fr-FR" dirty="0" err="1"/>
              <a:t>win-win</a:t>
            </a:r>
            <a:r>
              <a:rPr lang="fr-FR" dirty="0"/>
              <a:t>"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dirty="0"/>
              <a:t>(= Même si votre hypothèse n'est pas vraie, </a:t>
            </a:r>
          </a:p>
          <a:p>
            <a:pPr>
              <a:buNone/>
            </a:pPr>
            <a:r>
              <a:rPr lang="fr-FR" dirty="0"/>
              <a:t>vous pourrez toujours publier …)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Pourrez-vous tous publier même</a:t>
            </a:r>
            <a:br>
              <a:rPr lang="fr-FR" dirty="0"/>
            </a:br>
            <a:r>
              <a:rPr lang="fr-FR" dirty="0"/>
              <a:t>si votre hypothèse est fausse ?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320" y="1996440"/>
            <a:ext cx="916432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Comprendre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les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critères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de la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demande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préparer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Concevoir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un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projet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Faire le plan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Écrire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Use the pyramidal system of </a:t>
            </a:r>
            <a:r>
              <a:rPr lang="fr-FR" dirty="0" err="1"/>
              <a:t>writing</a:t>
            </a:r>
            <a:r>
              <a:rPr lang="fr-FR" dirty="0"/>
              <a:t>: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b="1" dirty="0"/>
              <a:t>main points first</a:t>
            </a:r>
            <a:endParaRPr lang="en-GB" b="1" dirty="0"/>
          </a:p>
        </p:txBody>
      </p:sp>
      <p:pic>
        <p:nvPicPr>
          <p:cNvPr id="8" name="Picture 2" descr="http://upload.wikimedia.org/wikipedia/commons/thumb/c/ca/Inverted_pyramid_2.svg/400px-Inverted_pyramid_2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6857" y="1792152"/>
            <a:ext cx="5350286" cy="4561121"/>
          </a:xfrm>
          <a:prstGeom prst="rect">
            <a:avLst/>
          </a:prstGeom>
          <a:noFill/>
        </p:spPr>
      </p:pic>
      <p:sp>
        <p:nvSpPr>
          <p:cNvPr id="10" name="TextBox 5"/>
          <p:cNvSpPr txBox="1"/>
          <p:nvPr/>
        </p:nvSpPr>
        <p:spPr>
          <a:xfrm>
            <a:off x="7075714" y="2053410"/>
            <a:ext cx="1463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err="1"/>
              <a:t>Title</a:t>
            </a:r>
            <a:endParaRPr lang="en-GB" sz="4400" b="1" dirty="0"/>
          </a:p>
        </p:txBody>
      </p:sp>
      <p:sp>
        <p:nvSpPr>
          <p:cNvPr id="11" name="TextBox 6"/>
          <p:cNvSpPr txBox="1"/>
          <p:nvPr/>
        </p:nvSpPr>
        <p:spPr>
          <a:xfrm>
            <a:off x="7067550" y="3174594"/>
            <a:ext cx="210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Headings</a:t>
            </a:r>
            <a:endParaRPr lang="en-GB" sz="3600" dirty="0"/>
          </a:p>
        </p:txBody>
      </p:sp>
      <p:sp>
        <p:nvSpPr>
          <p:cNvPr id="12" name="TextBox 8"/>
          <p:cNvSpPr txBox="1"/>
          <p:nvPr/>
        </p:nvSpPr>
        <p:spPr>
          <a:xfrm>
            <a:off x="7067550" y="4646518"/>
            <a:ext cx="178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Description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68086" y="8350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"JFK shot yesterday in Dallas.</a:t>
            </a:r>
            <a:br>
              <a:rPr lang="fr-FR"/>
            </a:br>
            <a:r>
              <a:rPr lang="fr-FR"/>
              <a:t>Killer unknown."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769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" y="19988"/>
            <a:ext cx="8717280" cy="114300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headings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point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2857" y="3520834"/>
            <a:ext cx="83348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Rationale</a:t>
            </a: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 </a:t>
            </a:r>
            <a:r>
              <a:rPr lang="fr-FR" sz="3200" dirty="0" err="1">
                <a:latin typeface="+mj-lt"/>
                <a:ea typeface="+mj-ea"/>
                <a:cs typeface="+mj-cs"/>
              </a:rPr>
              <a:t>our</a:t>
            </a:r>
            <a:r>
              <a:rPr lang="fr-FR" sz="3200" dirty="0">
                <a:latin typeface="+mj-lt"/>
                <a:ea typeface="+mj-ea"/>
                <a:cs typeface="+mj-cs"/>
              </a:rPr>
              <a:t> </a:t>
            </a:r>
            <a:r>
              <a:rPr kumimoji="0" lang="fr-FR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fr-FR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320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combining</a:t>
            </a:r>
            <a:r>
              <a:rPr kumimoji="0" lang="fr-FR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320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our</a:t>
            </a:r>
            <a:r>
              <a:rPr kumimoji="0" lang="fr-FR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320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strengths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4570185" y="4352186"/>
            <a:ext cx="39533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362857" y="2473173"/>
            <a:ext cx="83348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Rationale</a:t>
            </a: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 </a:t>
            </a:r>
            <a:r>
              <a:rPr lang="fr-FR" sz="3200" dirty="0" err="1">
                <a:latin typeface="+mj-lt"/>
                <a:ea typeface="+mj-ea"/>
                <a:cs typeface="+mj-cs"/>
              </a:rPr>
              <a:t>our</a:t>
            </a:r>
            <a:r>
              <a:rPr lang="fr-FR" sz="3200" dirty="0">
                <a:latin typeface="+mj-lt"/>
                <a:ea typeface="+mj-ea"/>
                <a:cs typeface="+mj-cs"/>
              </a:rPr>
              <a:t> </a:t>
            </a:r>
            <a:r>
              <a:rPr kumimoji="0" lang="fr-FR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3439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73"/>
            <a:ext cx="9144000" cy="588327"/>
          </a:xfrm>
        </p:spPr>
        <p:txBody>
          <a:bodyPr>
            <a:noAutofit/>
          </a:bodyPr>
          <a:lstStyle/>
          <a:p>
            <a:r>
              <a:rPr lang="en-GB" sz="4000" dirty="0"/>
              <a:t>Use informative</a:t>
            </a:r>
            <a:r>
              <a:rPr lang="en-GB" sz="4000" b="1" dirty="0"/>
              <a:t> </a:t>
            </a:r>
            <a:r>
              <a:rPr lang="en-GB" sz="4000" dirty="0"/>
              <a:t>headings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02" y="1517134"/>
            <a:ext cx="9010898" cy="4544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GB" sz="3200" dirty="0">
                <a:latin typeface="+mj-lt"/>
                <a:cs typeface="Arial" pitchFamily="34" charset="0"/>
              </a:rPr>
              <a:t>“Techniques used"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GB" sz="32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GB" sz="3200" dirty="0">
                <a:latin typeface="+mj-lt"/>
                <a:cs typeface="Arial" pitchFamily="34" charset="0"/>
              </a:rPr>
              <a:t>“</a:t>
            </a:r>
            <a:r>
              <a:rPr lang="en-GB" sz="3200" dirty="0" err="1">
                <a:latin typeface="+mj-lt"/>
                <a:cs typeface="Arial" pitchFamily="34" charset="0"/>
              </a:rPr>
              <a:t>Immunofluorimetry</a:t>
            </a:r>
            <a:r>
              <a:rPr lang="en-GB" sz="3200" dirty="0">
                <a:latin typeface="+mj-lt"/>
                <a:cs typeface="Arial" pitchFamily="34" charset="0"/>
              </a:rPr>
              <a:t> and </a:t>
            </a:r>
            <a:r>
              <a:rPr lang="en-GB" sz="3200" dirty="0" err="1">
                <a:latin typeface="+mj-lt"/>
                <a:cs typeface="Arial" pitchFamily="34" charset="0"/>
              </a:rPr>
              <a:t>radiocalorimetry</a:t>
            </a:r>
            <a:r>
              <a:rPr lang="en-GB" sz="3200" dirty="0">
                <a:latin typeface="+mj-lt"/>
                <a:cs typeface="Arial" pitchFamily="34" charset="0"/>
              </a:rPr>
              <a:t>”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GB" sz="3200" dirty="0">
              <a:latin typeface="+mj-lt"/>
              <a:cs typeface="Arial" pitchFamily="34" charset="0"/>
            </a:endParaRPr>
          </a:p>
          <a:p>
            <a:pPr>
              <a:spcBef>
                <a:spcPts val="1000"/>
              </a:spcBef>
            </a:pPr>
            <a:r>
              <a:rPr lang="en-GB" sz="3200" dirty="0">
                <a:latin typeface="+mj-lt"/>
                <a:cs typeface="Arial" pitchFamily="34" charset="0"/>
              </a:rPr>
              <a:t>“We'll use pioneering techniques well established         in our collaborator’s lab”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</a:t>
            </a:r>
            <a:r>
              <a:rPr lang="fr-FR" b="1" dirty="0"/>
              <a:t>active</a:t>
            </a:r>
            <a:r>
              <a:rPr lang="fr-FR" dirty="0"/>
              <a:t> </a:t>
            </a:r>
            <a:r>
              <a:rPr lang="fr-FR" dirty="0" err="1"/>
              <a:t>headings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558562"/>
            <a:ext cx="8449408" cy="25146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"Validation"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"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3 </a:t>
            </a:r>
            <a:r>
              <a:rPr lang="fr-FR" dirty="0" err="1"/>
              <a:t>robust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18912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33479"/>
            <a:ext cx="9144000" cy="1025207"/>
          </a:xfrm>
        </p:spPr>
        <p:txBody>
          <a:bodyPr>
            <a:noAutofit/>
          </a:bodyPr>
          <a:lstStyle/>
          <a:p>
            <a:r>
              <a:rPr lang="en-GB" dirty="0"/>
              <a:t>In headings, prefer "Need" statements to "Problem"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2476864"/>
            <a:ext cx="8476343" cy="23825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/>
              <a:t>Evolutionary approaches </a:t>
            </a:r>
            <a:r>
              <a:rPr lang="en-GB" b="1" dirty="0"/>
              <a:t>are not used </a:t>
            </a:r>
            <a:r>
              <a:rPr lang="en-GB" dirty="0"/>
              <a:t>at present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to find drug targets</a:t>
            </a:r>
          </a:p>
          <a:p>
            <a:pPr>
              <a:spcBef>
                <a:spcPts val="0"/>
              </a:spcBef>
              <a:buNone/>
            </a:pPr>
            <a:endParaRPr lang="fr-FR" dirty="0"/>
          </a:p>
          <a:p>
            <a:pPr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b="1" dirty="0"/>
              <a:t>We need </a:t>
            </a:r>
            <a:r>
              <a:rPr lang="en-GB" dirty="0"/>
              <a:t>new evolutionary approaches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to identify drug targets</a:t>
            </a:r>
          </a:p>
        </p:txBody>
      </p:sp>
      <p:sp>
        <p:nvSpPr>
          <p:cNvPr id="6" name="Ellipse 5"/>
          <p:cNvSpPr/>
          <p:nvPr/>
        </p:nvSpPr>
        <p:spPr>
          <a:xfrm>
            <a:off x="4474027" y="2198914"/>
            <a:ext cx="2242457" cy="115388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506685" y="3375736"/>
            <a:ext cx="3929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rgbClr val="0000FF"/>
                </a:solidFill>
              </a:rPr>
              <a:t>Problem</a:t>
            </a:r>
            <a:r>
              <a:rPr lang="fr-FR" sz="3200" dirty="0">
                <a:solidFill>
                  <a:srgbClr val="0000FF"/>
                </a:solidFill>
              </a:rPr>
              <a:t> </a:t>
            </a:r>
            <a:r>
              <a:rPr lang="fr-FR" sz="3200" dirty="0" err="1">
                <a:solidFill>
                  <a:srgbClr val="0000FF"/>
                </a:solidFill>
              </a:rPr>
              <a:t>statement</a:t>
            </a:r>
            <a:endParaRPr lang="fr-FR" sz="3200" dirty="0">
              <a:solidFill>
                <a:srgbClr val="0000FF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53999" y="4347757"/>
            <a:ext cx="6723743" cy="74675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43112" y="5459263"/>
            <a:ext cx="3697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</a:rPr>
              <a:t>Solution </a:t>
            </a:r>
            <a:r>
              <a:rPr lang="fr-FR" sz="3200" dirty="0" err="1">
                <a:solidFill>
                  <a:srgbClr val="0000FF"/>
                </a:solidFill>
              </a:rPr>
              <a:t>statement</a:t>
            </a:r>
            <a:endParaRPr lang="fr-FR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77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7338"/>
            <a:ext cx="9144000" cy="1143000"/>
          </a:xfrm>
        </p:spPr>
        <p:txBody>
          <a:bodyPr>
            <a:noAutofit/>
          </a:bodyPr>
          <a:lstStyle/>
          <a:p>
            <a:r>
              <a:rPr lang="en-GB" dirty="0" err="1"/>
              <a:t>Préparer</a:t>
            </a:r>
            <a:r>
              <a:rPr lang="en-GB" dirty="0"/>
              <a:t> et faire le plan</a:t>
            </a:r>
            <a:br>
              <a:rPr lang="en-GB" dirty="0"/>
            </a:br>
            <a:r>
              <a:rPr lang="en-GB" dirty="0"/>
              <a:t>de </a:t>
            </a:r>
            <a:r>
              <a:rPr lang="en-GB" dirty="0" err="1"/>
              <a:t>votre</a:t>
            </a:r>
            <a:r>
              <a:rPr lang="en-GB" dirty="0"/>
              <a:t> </a:t>
            </a:r>
            <a:r>
              <a:rPr lang="en-GB" dirty="0" err="1"/>
              <a:t>demande</a:t>
            </a:r>
            <a:r>
              <a:rPr lang="en-GB" dirty="0"/>
              <a:t> de bourse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04460" y="5648960"/>
            <a:ext cx="3456940" cy="942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fr-FR" sz="2400" dirty="0"/>
              <a:t>David </a:t>
            </a:r>
            <a:r>
              <a:rPr lang="fr-FR" sz="2400" dirty="0" err="1"/>
              <a:t>Karlin</a:t>
            </a:r>
            <a:r>
              <a:rPr lang="fr-FR" sz="2400" dirty="0"/>
              <a:t>, PhD</a:t>
            </a:r>
          </a:p>
          <a:p>
            <a:pPr>
              <a:buFont typeface="Arial" pitchFamily="34" charset="0"/>
              <a:buNone/>
            </a:pPr>
            <a:r>
              <a:rPr lang="fr-FR" sz="2400" dirty="0"/>
              <a:t>davidgkarlin@gmail.com</a:t>
            </a:r>
            <a:endParaRPr lang="en-GB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932"/>
            <a:ext cx="8229600" cy="703384"/>
          </a:xfrm>
        </p:spPr>
        <p:txBody>
          <a:bodyPr>
            <a:noAutofit/>
          </a:bodyPr>
          <a:lstStyle/>
          <a:p>
            <a:r>
              <a:rPr lang="fr-FR" dirty="0"/>
              <a:t>Exercice 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9985" y="2244969"/>
            <a:ext cx="8804029" cy="3796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/>
              <a:t>Concevez :</a:t>
            </a:r>
            <a:br>
              <a:rPr lang="fr-FR" sz="3200" dirty="0"/>
            </a:br>
            <a:br>
              <a:rPr lang="fr-FR" sz="3200" dirty="0"/>
            </a:br>
            <a:endParaRPr lang="fr-FR" sz="3200" dirty="0"/>
          </a:p>
          <a:p>
            <a:pPr algn="l"/>
            <a:r>
              <a:rPr lang="fr-FR" sz="3200" dirty="0"/>
              <a:t>- 3 titres de section qui ne sont ni actifs ni informatifs</a:t>
            </a:r>
            <a:endParaRPr lang="en-GB" sz="3200" dirty="0"/>
          </a:p>
          <a:p>
            <a:pPr algn="l"/>
            <a:endParaRPr lang="fr-FR" sz="3200" dirty="0"/>
          </a:p>
          <a:p>
            <a:pPr algn="l"/>
            <a:r>
              <a:rPr lang="fr-FR" sz="3200" dirty="0"/>
              <a:t>- 3 titres qui sont actifs et informatifs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39465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9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Voyons le titre de vos projets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Sont-ils clairs et informatifs ?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320" y="1996440"/>
            <a:ext cx="916432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Comprendre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les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critères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de la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demande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préparer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Concevoir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un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projet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Faire le plan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 err="1"/>
              <a:t>Écrire</a:t>
            </a:r>
            <a:endParaRPr lang="en-GB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Quelle section est d'habitude la pire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600201"/>
            <a:ext cx="2667000" cy="2946400"/>
          </a:xfrm>
        </p:spPr>
        <p:txBody>
          <a:bodyPr/>
          <a:lstStyle/>
          <a:p>
            <a:pPr>
              <a:buNone/>
            </a:pPr>
            <a:r>
              <a:rPr lang="fr-FR" dirty="0"/>
              <a:t>Background</a:t>
            </a:r>
          </a:p>
          <a:p>
            <a:pPr>
              <a:buNone/>
            </a:pPr>
            <a:r>
              <a:rPr lang="fr-FR" dirty="0"/>
              <a:t>Project</a:t>
            </a:r>
          </a:p>
          <a:p>
            <a:pPr>
              <a:buNone/>
            </a:pPr>
            <a:r>
              <a:rPr lang="fr-FR" dirty="0" err="1"/>
              <a:t>Environment</a:t>
            </a:r>
            <a:endParaRPr lang="fr-FR" dirty="0"/>
          </a:p>
          <a:p>
            <a:pPr>
              <a:buNone/>
            </a:pPr>
            <a:r>
              <a:rPr lang="fr-FR" dirty="0"/>
              <a:t>Candidate</a:t>
            </a:r>
          </a:p>
          <a:p>
            <a:pPr>
              <a:buNone/>
            </a:pPr>
            <a:r>
              <a:rPr lang="fr-FR" dirty="0"/>
              <a:t>Budget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" y="5201335"/>
            <a:ext cx="8674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è"/>
            </a:pPr>
            <a:r>
              <a:rPr lang="fr-FR" sz="3200" dirty="0">
                <a:solidFill>
                  <a:srgbClr val="FF0000"/>
                </a:solidFill>
              </a:rPr>
              <a:t> Montrez le projet à des collègues "naïfs" !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1372" y="1600201"/>
            <a:ext cx="2667000" cy="294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pPr>
              <a:buNone/>
            </a:pPr>
            <a:r>
              <a:rPr lang="fr-FR" b="1" dirty="0"/>
              <a:t>Project: </a:t>
            </a:r>
            <a:r>
              <a:rPr lang="fr-FR" b="1" dirty="0" err="1"/>
              <a:t>What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, How,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When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Candidate</a:t>
            </a:r>
          </a:p>
          <a:p>
            <a:pPr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Environment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Budget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different sections of the application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SMART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90800" cy="4525963"/>
          </a:xfrm>
        </p:spPr>
        <p:txBody>
          <a:bodyPr/>
          <a:lstStyle/>
          <a:p>
            <a:pPr>
              <a:buNone/>
            </a:pPr>
            <a:r>
              <a:rPr lang="fr-FR" b="1" dirty="0" err="1"/>
              <a:t>S</a:t>
            </a:r>
            <a:r>
              <a:rPr lang="fr-FR" dirty="0" err="1"/>
              <a:t>pecific</a:t>
            </a:r>
            <a:r>
              <a:rPr lang="fr-FR" dirty="0"/>
              <a:t>	</a:t>
            </a:r>
          </a:p>
          <a:p>
            <a:pPr>
              <a:buNone/>
            </a:pPr>
            <a:r>
              <a:rPr lang="fr-FR" b="1" dirty="0" err="1"/>
              <a:t>M</a:t>
            </a:r>
            <a:r>
              <a:rPr lang="fr-FR" dirty="0" err="1"/>
              <a:t>easurable</a:t>
            </a:r>
            <a:endParaRPr lang="fr-FR" dirty="0"/>
          </a:p>
          <a:p>
            <a:pPr>
              <a:buNone/>
            </a:pPr>
            <a:r>
              <a:rPr lang="fr-FR" b="1" dirty="0" err="1"/>
              <a:t>A</a:t>
            </a:r>
            <a:r>
              <a:rPr lang="fr-FR" dirty="0" err="1"/>
              <a:t>ttainable</a:t>
            </a:r>
            <a:endParaRPr lang="fr-FR" dirty="0"/>
          </a:p>
          <a:p>
            <a:pPr>
              <a:buNone/>
            </a:pPr>
            <a:r>
              <a:rPr lang="fr-FR" b="1" dirty="0" err="1"/>
              <a:t>R</a:t>
            </a:r>
            <a:r>
              <a:rPr lang="fr-FR" dirty="0" err="1"/>
              <a:t>ealistic</a:t>
            </a:r>
            <a:endParaRPr lang="fr-FR" dirty="0"/>
          </a:p>
          <a:p>
            <a:pPr>
              <a:buNone/>
            </a:pPr>
            <a:r>
              <a:rPr lang="fr-FR" b="1" dirty="0"/>
              <a:t>T</a:t>
            </a:r>
            <a:r>
              <a:rPr lang="fr-FR" dirty="0"/>
              <a:t>ime-</a:t>
            </a:r>
            <a:r>
              <a:rPr lang="fr-FR" dirty="0" err="1"/>
              <a:t>bound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92600" y="1600200"/>
            <a:ext cx="44831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purify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proteins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milligram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range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provable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/testable]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 of 50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targets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first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year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" y="5201335"/>
            <a:ext cx="8674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è"/>
            </a:pPr>
            <a:r>
              <a:rPr lang="fr-FR" sz="3200" dirty="0">
                <a:solidFill>
                  <a:srgbClr val="FF0000"/>
                </a:solidFill>
              </a:rPr>
              <a:t> How </a:t>
            </a:r>
            <a:r>
              <a:rPr lang="fr-FR" sz="3200" dirty="0" err="1">
                <a:solidFill>
                  <a:srgbClr val="FF0000"/>
                </a:solidFill>
              </a:rPr>
              <a:t>w</a:t>
            </a:r>
            <a:r>
              <a:rPr lang="fr-FR" sz="3200">
                <a:solidFill>
                  <a:srgbClr val="FF0000"/>
                </a:solidFill>
              </a:rPr>
              <a:t>ill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your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recognise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success</a:t>
            </a:r>
            <a:r>
              <a:rPr lang="fr-FR" sz="3200" dirty="0">
                <a:solidFill>
                  <a:srgbClr val="FF0000"/>
                </a:solidFill>
              </a:rPr>
              <a:t>?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Spell</a:t>
            </a:r>
            <a:r>
              <a:rPr lang="fr-FR" b="1" dirty="0"/>
              <a:t> out </a:t>
            </a:r>
            <a:r>
              <a:rPr lang="fr-FR" b="1" dirty="0" err="1"/>
              <a:t>clearly</a:t>
            </a:r>
            <a:r>
              <a:rPr lang="fr-FR" b="1" dirty="0"/>
              <a:t>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method</a:t>
            </a:r>
            <a:br>
              <a:rPr lang="fr-FR" dirty="0"/>
            </a:b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, </a:t>
            </a:r>
            <a:r>
              <a:rPr lang="fr-FR" dirty="0" err="1"/>
              <a:t>innovative</a:t>
            </a:r>
            <a:r>
              <a:rPr lang="fr-FR" dirty="0"/>
              <a:t>, more </a:t>
            </a:r>
            <a:r>
              <a:rPr lang="fr-FR" dirty="0" err="1"/>
              <a:t>feasible</a:t>
            </a:r>
            <a:r>
              <a:rPr lang="fr-FR" dirty="0"/>
              <a:t>…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590" y="1883989"/>
            <a:ext cx="9070410" cy="289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fr-FR" sz="3200" dirty="0" err="1"/>
              <a:t>Remember</a:t>
            </a:r>
            <a:r>
              <a:rPr lang="fr-FR" sz="3200" dirty="0"/>
              <a:t>, the project description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200" dirty="0" err="1"/>
              <a:t>often</a:t>
            </a:r>
            <a:r>
              <a:rPr lang="fr-FR" sz="3200" dirty="0"/>
              <a:t> least </a:t>
            </a:r>
            <a:r>
              <a:rPr lang="fr-FR" sz="3200" dirty="0" err="1"/>
              <a:t>clear</a:t>
            </a:r>
            <a:endParaRPr lang="fr-FR" sz="3200" dirty="0"/>
          </a:p>
          <a:p>
            <a:pPr>
              <a:buNone/>
            </a:pPr>
            <a:endParaRPr lang="fr-FR" sz="3200" dirty="0"/>
          </a:p>
          <a:p>
            <a:pPr>
              <a:buNone/>
            </a:pPr>
            <a:endParaRPr lang="fr-FR" sz="3200" dirty="0"/>
          </a:p>
          <a:p>
            <a:pPr>
              <a:buNone/>
            </a:pPr>
            <a:r>
              <a:rPr lang="fr-FR" sz="3200" dirty="0">
                <a:solidFill>
                  <a:srgbClr val="FF0000"/>
                </a:solidFill>
                <a:sym typeface="Wingdings"/>
              </a:rPr>
              <a:t></a:t>
            </a:r>
            <a:r>
              <a:rPr lang="fr-FR" sz="3200" dirty="0" err="1">
                <a:solidFill>
                  <a:srgbClr val="FF0000"/>
                </a:solidFill>
              </a:rPr>
              <a:t>Don't</a:t>
            </a:r>
            <a:r>
              <a:rPr lang="fr-FR" sz="3200" dirty="0">
                <a:solidFill>
                  <a:srgbClr val="FF0000"/>
                </a:solidFill>
              </a:rPr>
              <a:t> assume </a:t>
            </a:r>
            <a:r>
              <a:rPr lang="fr-FR" sz="3200" dirty="0" err="1">
                <a:solidFill>
                  <a:srgbClr val="FF0000"/>
                </a:solidFill>
              </a:rPr>
              <a:t>reviewers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will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see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why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it's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better</a:t>
            </a:r>
            <a:r>
              <a:rPr lang="fr-FR" sz="3200" dirty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pPr>
              <a:buNone/>
            </a:pPr>
            <a:r>
              <a:rPr lang="fr-FR" b="1" dirty="0"/>
              <a:t>Project: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What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fr-FR" b="1" dirty="0"/>
              <a:t>How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fr-FR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When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Candidate</a:t>
            </a:r>
          </a:p>
          <a:p>
            <a:pPr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Environment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Budget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different sections of the application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Be </a:t>
            </a:r>
            <a:r>
              <a:rPr lang="fr-FR" dirty="0" err="1"/>
              <a:t>precise</a:t>
            </a:r>
            <a:r>
              <a:rPr lang="fr-FR" dirty="0"/>
              <a:t> and </a:t>
            </a:r>
            <a:r>
              <a:rPr lang="fr-FR" dirty="0" err="1"/>
              <a:t>comprehensive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 if </a:t>
            </a:r>
            <a:r>
              <a:rPr lang="fr-FR" dirty="0" err="1"/>
              <a:t>you're</a:t>
            </a:r>
            <a:r>
              <a:rPr lang="fr-FR" dirty="0"/>
              <a:t> a </a:t>
            </a:r>
            <a:r>
              <a:rPr lang="fr-FR" dirty="0" err="1"/>
              <a:t>recognised</a:t>
            </a:r>
            <a:r>
              <a:rPr lang="fr-FR" dirty="0"/>
              <a:t> expert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532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dirty="0" err="1"/>
              <a:t>What</a:t>
            </a:r>
            <a:r>
              <a:rPr lang="fr-FR" dirty="0"/>
              <a:t> techniques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equipment</a:t>
            </a: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err="1"/>
              <a:t>What</a:t>
            </a:r>
            <a:r>
              <a:rPr lang="fr-FR" dirty="0"/>
              <a:t> software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partner</a:t>
            </a:r>
            <a:r>
              <a:rPr lang="fr-FR" dirty="0"/>
              <a:t> </a:t>
            </a:r>
            <a:r>
              <a:rPr lang="fr-FR" dirty="0" err="1"/>
              <a:t>labs</a:t>
            </a:r>
            <a:endParaRPr lang="fr-FR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Project</a:t>
            </a: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Candidate</a:t>
            </a:r>
          </a:p>
          <a:p>
            <a:pPr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Environment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b="1" dirty="0"/>
              <a:t>Budget (How </a:t>
            </a:r>
            <a:r>
              <a:rPr lang="fr-FR" b="1" dirty="0" err="1"/>
              <a:t>much</a:t>
            </a:r>
            <a:r>
              <a:rPr lang="fr-FR" b="1" dirty="0"/>
              <a:t>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different sections of the 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 de la session précédente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38"/>
            <a:ext cx="9144000" cy="853122"/>
          </a:xfrm>
        </p:spPr>
        <p:txBody>
          <a:bodyPr>
            <a:normAutofit/>
          </a:bodyPr>
          <a:lstStyle/>
          <a:p>
            <a:r>
              <a:rPr lang="fr-FR" dirty="0"/>
              <a:t>Faites un budget "pyramidal"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14135" b="5484"/>
          <a:stretch/>
        </p:blipFill>
        <p:spPr bwMode="auto">
          <a:xfrm>
            <a:off x="2290157" y="1140114"/>
            <a:ext cx="5490556" cy="544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047403" y="1353911"/>
            <a:ext cx="1263535" cy="52214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122220" y="3400232"/>
            <a:ext cx="1271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286 045€</a:t>
            </a:r>
          </a:p>
        </p:txBody>
      </p:sp>
    </p:spTree>
    <p:extLst>
      <p:ext uri="{BB962C8B-B14F-4D97-AF65-F5344CB8AC3E}">
        <p14:creationId xmlns:p14="http://schemas.microsoft.com/office/powerpoint/2010/main" val="221739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14135" b="5484"/>
          <a:stretch/>
        </p:blipFill>
        <p:spPr bwMode="auto">
          <a:xfrm>
            <a:off x="2290157" y="1140114"/>
            <a:ext cx="5490556" cy="544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047403" y="1353911"/>
            <a:ext cx="1263535" cy="52214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22220" y="3400232"/>
            <a:ext cx="1271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286 045€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38"/>
            <a:ext cx="9144000" cy="853122"/>
          </a:xfrm>
        </p:spPr>
        <p:txBody>
          <a:bodyPr>
            <a:normAutofit fontScale="90000"/>
          </a:bodyPr>
          <a:lstStyle/>
          <a:p>
            <a:r>
              <a:rPr lang="fr-FR" dirty="0"/>
              <a:t>L'évaluateur peut zoomer </a:t>
            </a:r>
            <a:br>
              <a:rPr lang="fr-FR" dirty="0"/>
            </a:br>
            <a:r>
              <a:rPr lang="fr-FR" dirty="0"/>
              <a:t>à tout niveau  de détail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322514" y="3389220"/>
            <a:ext cx="1877785" cy="889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183972" y="3642311"/>
            <a:ext cx="1714500" cy="285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931129" y="3805596"/>
            <a:ext cx="1836964" cy="146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7403" y="1353911"/>
            <a:ext cx="1263535" cy="5221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75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1438"/>
            <a:ext cx="9144000" cy="853122"/>
          </a:xfrm>
        </p:spPr>
        <p:txBody>
          <a:bodyPr>
            <a:normAutofit/>
          </a:bodyPr>
          <a:lstStyle/>
          <a:p>
            <a:r>
              <a:rPr lang="en-GB" sz="3600" dirty="0"/>
              <a:t>Un budget pas </a:t>
            </a:r>
            <a:r>
              <a:rPr lang="en-GB" sz="3600" dirty="0" err="1"/>
              <a:t>assez</a:t>
            </a:r>
            <a:r>
              <a:rPr lang="en-GB" sz="3600" dirty="0"/>
              <a:t> </a:t>
            </a:r>
            <a:r>
              <a:rPr lang="en-GB" sz="3600" dirty="0" err="1"/>
              <a:t>détaillé</a:t>
            </a:r>
            <a:endParaRPr lang="en-GB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54" y="1429384"/>
            <a:ext cx="8218805" cy="505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7805057" y="3175907"/>
            <a:ext cx="1045029" cy="906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057760" y="3175907"/>
            <a:ext cx="4408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FF0000"/>
                </a:solidFill>
              </a:rPr>
              <a:t>They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didn't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grant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that</a:t>
            </a:r>
            <a:endParaRPr lang="fr-FR" sz="2400" dirty="0">
              <a:solidFill>
                <a:srgbClr val="FF0000"/>
              </a:solidFill>
            </a:endParaRPr>
          </a:p>
          <a:p>
            <a:endParaRPr lang="fr-FR" sz="2400" dirty="0">
              <a:solidFill>
                <a:srgbClr val="FF0000"/>
              </a:solidFill>
            </a:endParaRPr>
          </a:p>
          <a:p>
            <a:r>
              <a:rPr lang="fr-FR" sz="2400" dirty="0" err="1">
                <a:solidFill>
                  <a:srgbClr val="FF0000"/>
                </a:solidFill>
              </a:rPr>
              <a:t>They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were</a:t>
            </a:r>
            <a:r>
              <a:rPr lang="fr-FR" sz="2400" dirty="0">
                <a:solidFill>
                  <a:srgbClr val="FF0000"/>
                </a:solidFill>
              </a:rPr>
              <a:t> right, I </a:t>
            </a:r>
            <a:r>
              <a:rPr lang="fr-FR" sz="2400" dirty="0" err="1">
                <a:solidFill>
                  <a:srgbClr val="FF0000"/>
                </a:solidFill>
              </a:rPr>
              <a:t>still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organized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</a:p>
          <a:p>
            <a:r>
              <a:rPr lang="fr-FR" sz="2400" dirty="0">
                <a:solidFill>
                  <a:srgbClr val="FF0000"/>
                </a:solidFill>
              </a:rPr>
              <a:t>the workshop </a:t>
            </a:r>
            <a:r>
              <a:rPr lang="fr-FR" sz="2400" dirty="0" err="1">
                <a:solidFill>
                  <a:srgbClr val="FF0000"/>
                </a:solidFill>
              </a:rPr>
              <a:t>without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it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6306" y="4737020"/>
            <a:ext cx="404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FF0000"/>
                </a:solidFill>
              </a:rPr>
              <a:t>Needs</a:t>
            </a:r>
            <a:r>
              <a:rPr lang="fr-FR" sz="2400" dirty="0">
                <a:solidFill>
                  <a:srgbClr val="FF0000"/>
                </a:solidFill>
              </a:rPr>
              <a:t> more </a:t>
            </a:r>
            <a:r>
              <a:rPr lang="fr-FR" sz="2400" dirty="0" err="1">
                <a:solidFill>
                  <a:srgbClr val="FF0000"/>
                </a:solidFill>
              </a:rPr>
              <a:t>detail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22513" y="4155621"/>
            <a:ext cx="3633108" cy="906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Demandez </a:t>
            </a:r>
            <a:r>
              <a:rPr lang="fr-FR" dirty="0"/>
              <a:t>quel sont les budgets minimum et maximum financés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2560" y="1974500"/>
            <a:ext cx="87835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200" dirty="0"/>
              <a:t>Est-ce que demander plus diminue vos chances ?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200" dirty="0"/>
              <a:t>Est-ce qu'apporter un financement complémentaire augmente vos chances 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retenir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120" y="2098964"/>
            <a:ext cx="9072880" cy="343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/>
              <a:t>Préparez-vous 2 ans à l'avance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Contactez un responsable de financement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Utilisez l'argumentaire et les checklists pour écrire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/>
              <a:t>Merci de votre attention !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Je vous demanderai vos témoignages</a:t>
            </a:r>
          </a:p>
        </p:txBody>
      </p:sp>
    </p:spTree>
    <p:extLst>
      <p:ext uri="{BB962C8B-B14F-4D97-AF65-F5344CB8AC3E}">
        <p14:creationId xmlns:p14="http://schemas.microsoft.com/office/powerpoint/2010/main" val="248305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-20320" y="1996441"/>
            <a:ext cx="9164320" cy="331411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 </a:t>
            </a:r>
            <a:r>
              <a:rPr lang="en-GB" dirty="0" err="1"/>
              <a:t>préparer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Concevoir</a:t>
            </a:r>
            <a:r>
              <a:rPr lang="en-GB" dirty="0"/>
              <a:t> un </a:t>
            </a:r>
            <a:r>
              <a:rPr lang="en-GB" dirty="0" err="1"/>
              <a:t>projet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Faire le plan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Écrire</a:t>
            </a:r>
            <a:endParaRPr lang="en-GB" dirty="0"/>
          </a:p>
          <a:p>
            <a:pPr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3962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320" y="1996440"/>
            <a:ext cx="916432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Se </a:t>
            </a:r>
            <a:r>
              <a:rPr lang="en-GB" b="1" dirty="0" err="1"/>
              <a:t>préparer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Concevoir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un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projet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Faire le plan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Écrire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824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Le cycle de vie </a:t>
            </a:r>
            <a:br>
              <a:rPr lang="en-GB" dirty="0"/>
            </a:br>
            <a:r>
              <a:rPr lang="en-GB" dirty="0" err="1"/>
              <a:t>d'une</a:t>
            </a:r>
            <a:r>
              <a:rPr lang="en-GB" dirty="0"/>
              <a:t> </a:t>
            </a:r>
            <a:r>
              <a:rPr lang="en-GB" dirty="0" err="1"/>
              <a:t>demande</a:t>
            </a:r>
            <a:r>
              <a:rPr lang="en-GB" dirty="0"/>
              <a:t> de </a:t>
            </a:r>
            <a:r>
              <a:rPr lang="en-GB" dirty="0" err="1"/>
              <a:t>financement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" y="0"/>
            <a:ext cx="8229600" cy="1143000"/>
          </a:xfrm>
        </p:spPr>
        <p:txBody>
          <a:bodyPr/>
          <a:lstStyle/>
          <a:p>
            <a:r>
              <a:rPr lang="fr-FR" dirty="0"/>
              <a:t>Calendrier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4" y="1357125"/>
            <a:ext cx="9091925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/>
              <a:t>Planifiez bien à l'avance (24 </a:t>
            </a:r>
            <a:r>
              <a:rPr lang="fr-FR" dirty="0" err="1"/>
              <a:t>months</a:t>
            </a:r>
            <a:r>
              <a:rPr lang="fr-FR" dirty="0"/>
              <a:t>)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Commencez très tôt (12 </a:t>
            </a:r>
            <a:r>
              <a:rPr lang="fr-FR" dirty="0" err="1"/>
              <a:t>months</a:t>
            </a:r>
            <a:r>
              <a:rPr lang="fr-FR" dirty="0"/>
              <a:t>)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Faites d'abord ce que vous ne voulez pas faire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Ayez </a:t>
            </a:r>
            <a:r>
              <a:rPr lang="fr-FR" dirty="0" err="1"/>
              <a:t>bcp</a:t>
            </a:r>
            <a:r>
              <a:rPr lang="fr-FR" dirty="0"/>
              <a:t> de feedback d'experts et non-experts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Soumettez une version "finale" 3j, 2j, et 1j avant !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320" y="1996440"/>
            <a:ext cx="916432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Comprendre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les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critères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de la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demande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préparer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 err="1"/>
              <a:t>Concevoir</a:t>
            </a:r>
            <a:r>
              <a:rPr lang="en-GB" b="1" dirty="0"/>
              <a:t> un </a:t>
            </a:r>
            <a:r>
              <a:rPr lang="en-GB" b="1" dirty="0" err="1"/>
              <a:t>projet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Faire le plan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Écrire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GB" sz="3600" dirty="0" err="1"/>
              <a:t>Soyez</a:t>
            </a:r>
            <a:r>
              <a:rPr lang="en-GB" sz="3600" dirty="0"/>
              <a:t> </a:t>
            </a:r>
            <a:r>
              <a:rPr lang="en-GB" sz="3600" dirty="0" err="1"/>
              <a:t>réaliste</a:t>
            </a:r>
            <a:r>
              <a:rPr lang="en-GB" sz="3600" dirty="0"/>
              <a:t> !</a:t>
            </a:r>
            <a:br>
              <a:rPr lang="en-GB" sz="3600" dirty="0"/>
            </a:br>
            <a:r>
              <a:rPr lang="en-GB" sz="3600" dirty="0"/>
              <a:t>Les </a:t>
            </a:r>
            <a:r>
              <a:rPr lang="en-GB" sz="3600" dirty="0" err="1"/>
              <a:t>débutants</a:t>
            </a:r>
            <a:r>
              <a:rPr lang="en-GB" sz="3600" dirty="0"/>
              <a:t> </a:t>
            </a:r>
            <a:r>
              <a:rPr lang="en-GB" sz="3600" dirty="0" err="1"/>
              <a:t>écrivent</a:t>
            </a:r>
            <a:r>
              <a:rPr lang="en-GB" sz="3600" dirty="0"/>
              <a:t> </a:t>
            </a:r>
            <a:r>
              <a:rPr lang="en-GB" sz="3600" dirty="0" err="1"/>
              <a:t>svt</a:t>
            </a:r>
            <a:r>
              <a:rPr lang="en-GB" sz="3600" dirty="0"/>
              <a:t> </a:t>
            </a:r>
            <a:r>
              <a:rPr lang="en-GB" sz="3600" b="1" dirty="0"/>
              <a:t>trop </a:t>
            </a:r>
            <a:r>
              <a:rPr lang="en-GB" sz="3600" b="1" dirty="0" err="1"/>
              <a:t>ambitieux</a:t>
            </a:r>
            <a:endParaRPr lang="en-GB" sz="3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84035" y="1596345"/>
            <a:ext cx="3351073" cy="707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Votre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vision: Everest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48" y="3326774"/>
            <a:ext cx="2813539" cy="1191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000" dirty="0" err="1"/>
              <a:t>Votre</a:t>
            </a:r>
            <a:r>
              <a:rPr lang="en-GB" sz="3000" dirty="0"/>
              <a:t> </a:t>
            </a:r>
            <a:r>
              <a:rPr lang="en-GB" sz="3000" dirty="0" err="1"/>
              <a:t>projet</a:t>
            </a:r>
            <a:r>
              <a:rPr lang="en-GB" sz="3000" dirty="0"/>
              <a:t>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000" dirty="0"/>
              <a:t>Le camp de base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6" name="Picture 4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719766" y="4394746"/>
            <a:ext cx="2677504" cy="2004152"/>
          </a:xfrm>
          <a:prstGeom prst="rect">
            <a:avLst/>
          </a:prstGeom>
          <a:noFill/>
        </p:spPr>
      </p:pic>
      <p:pic>
        <p:nvPicPr>
          <p:cNvPr id="38918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lum bright="20000"/>
          </a:blip>
          <a:srcRect/>
          <a:stretch>
            <a:fillRect/>
          </a:stretch>
        </p:blipFill>
        <p:spPr bwMode="auto">
          <a:xfrm>
            <a:off x="4257040" y="2196421"/>
            <a:ext cx="4810125" cy="3200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27555</TotalTime>
  <Words>630</Words>
  <Application>Microsoft Office PowerPoint</Application>
  <PresentationFormat>Affichage à l'écran (4:3)</PresentationFormat>
  <Paragraphs>199</Paragraphs>
  <Slides>35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Office Theme</vt:lpstr>
      <vt:lpstr>Présentation PowerPoint</vt:lpstr>
      <vt:lpstr>Préparer et faire le plan de votre demande de bourse</vt:lpstr>
      <vt:lpstr>Résumé de la session précédente</vt:lpstr>
      <vt:lpstr>Présentation PowerPoint</vt:lpstr>
      <vt:lpstr>Présentation PowerPoint</vt:lpstr>
      <vt:lpstr>Le cycle de vie  d'une demande de financement</vt:lpstr>
      <vt:lpstr>Calendrier</vt:lpstr>
      <vt:lpstr>Présentation PowerPoint</vt:lpstr>
      <vt:lpstr>Soyez réaliste ! Les débutants écrivent svt trop ambitieux</vt:lpstr>
      <vt:lpstr>Exemple de commentaire d'évaluateur sur un projet trop ambitieux</vt:lpstr>
      <vt:lpstr>Concevez un projet "win-win"</vt:lpstr>
      <vt:lpstr>Pourrez-vous tous publier même si votre hypothèse est fausse ?</vt:lpstr>
      <vt:lpstr>Présentation PowerPoint</vt:lpstr>
      <vt:lpstr>Use the pyramidal system of writing: give main points first</vt:lpstr>
      <vt:lpstr>Présentation PowerPoint</vt:lpstr>
      <vt:lpstr>Use headings to make your point</vt:lpstr>
      <vt:lpstr>Use informative headings</vt:lpstr>
      <vt:lpstr>Use active headings</vt:lpstr>
      <vt:lpstr>In headings, prefer "Need" statements to "Problem" statements</vt:lpstr>
      <vt:lpstr>Exercice </vt:lpstr>
      <vt:lpstr>Voyons le titre de vos projets  Sont-ils clairs et informatifs ?</vt:lpstr>
      <vt:lpstr>Présentation PowerPoint</vt:lpstr>
      <vt:lpstr>Quelle section est d'habitude la pire ?</vt:lpstr>
      <vt:lpstr>The different sections of the application</vt:lpstr>
      <vt:lpstr>Use SMART objectives</vt:lpstr>
      <vt:lpstr>Spell out clearly why your method is better, innovative, more feasible…</vt:lpstr>
      <vt:lpstr>The different sections of the application</vt:lpstr>
      <vt:lpstr>Be precise and comprehensive,  even if you're a recognised expert</vt:lpstr>
      <vt:lpstr>The different sections of the application</vt:lpstr>
      <vt:lpstr>Faites un budget "pyramidal"</vt:lpstr>
      <vt:lpstr>L'évaluateur peut zoomer  à tout niveau  de détail</vt:lpstr>
      <vt:lpstr>Un budget pas assez détaillé</vt:lpstr>
      <vt:lpstr>Demandez quel sont les budgets minimum et maximum financés</vt:lpstr>
      <vt:lpstr>À retenir</vt:lpstr>
      <vt:lpstr>Merci de votre attention !</vt:lpstr>
    </vt:vector>
  </TitlesOfParts>
  <Company>Department of Zoology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David2</dc:creator>
  <cp:lastModifiedBy>DavidK</cp:lastModifiedBy>
  <cp:revision>405</cp:revision>
  <dcterms:created xsi:type="dcterms:W3CDTF">2015-07-21T16:23:20Z</dcterms:created>
  <dcterms:modified xsi:type="dcterms:W3CDTF">2017-06-10T09:23:13Z</dcterms:modified>
</cp:coreProperties>
</file>