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</p:sldMasterIdLst>
  <p:notesMasterIdLst>
    <p:notesMasterId r:id="rId26"/>
  </p:notesMasterIdLst>
  <p:sldIdLst>
    <p:sldId id="282" r:id="rId3"/>
    <p:sldId id="257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6" r:id="rId12"/>
    <p:sldId id="268" r:id="rId13"/>
    <p:sldId id="272" r:id="rId14"/>
    <p:sldId id="273" r:id="rId15"/>
    <p:sldId id="270" r:id="rId16"/>
    <p:sldId id="271" r:id="rId17"/>
    <p:sldId id="274" r:id="rId18"/>
    <p:sldId id="275" r:id="rId19"/>
    <p:sldId id="277" r:id="rId20"/>
    <p:sldId id="276" r:id="rId21"/>
    <p:sldId id="281" r:id="rId22"/>
    <p:sldId id="284" r:id="rId23"/>
    <p:sldId id="279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6B1"/>
    <a:srgbClr val="255683"/>
    <a:srgbClr val="1E4C76"/>
    <a:srgbClr val="19344E"/>
    <a:srgbClr val="365DA2"/>
    <a:srgbClr val="C4D9FB"/>
    <a:srgbClr val="5383B0"/>
    <a:srgbClr val="43719C"/>
    <a:srgbClr val="C0D4F5"/>
    <a:srgbClr val="798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593D1-0D37-4BBC-8A5B-29241347B286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3B51A-1DA7-49E6-BA2A-6CBDC6855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14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88AC68-8749-49E1-8452-59524128B61A}"/>
              </a:ext>
            </a:extLst>
          </p:cNvPr>
          <p:cNvSpPr/>
          <p:nvPr userDrawn="1"/>
        </p:nvSpPr>
        <p:spPr>
          <a:xfrm>
            <a:off x="84666" y="335666"/>
            <a:ext cx="1964267" cy="648182"/>
          </a:xfrm>
          <a:prstGeom prst="roundRect">
            <a:avLst/>
          </a:prstGeom>
          <a:solidFill>
            <a:srgbClr val="263F6D"/>
          </a:solidFill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b="1" dirty="0">
                <a:solidFill>
                  <a:schemeClr val="bg1"/>
                </a:solidFill>
                <a:latin typeface="+mn-lt"/>
              </a:rPr>
              <a:t>           Introduction</a:t>
            </a:r>
            <a:endParaRPr lang="en-US" sz="1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8CFEA2-B893-4B41-8BD5-B4299C33649F}"/>
              </a:ext>
            </a:extLst>
          </p:cNvPr>
          <p:cNvSpPr/>
          <p:nvPr userDrawn="1"/>
        </p:nvSpPr>
        <p:spPr>
          <a:xfrm>
            <a:off x="84665" y="1318329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      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FD9ECA-008D-44F5-8D32-21BAF5883070}"/>
              </a:ext>
            </a:extLst>
          </p:cNvPr>
          <p:cNvSpPr/>
          <p:nvPr userDrawn="1"/>
        </p:nvSpPr>
        <p:spPr>
          <a:xfrm>
            <a:off x="84665" y="2300992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      Solution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512BBA-A32A-4F4D-94F6-9BBB96C92362}"/>
              </a:ext>
            </a:extLst>
          </p:cNvPr>
          <p:cNvSpPr/>
          <p:nvPr userDrawn="1"/>
        </p:nvSpPr>
        <p:spPr>
          <a:xfrm>
            <a:off x="84665" y="3283655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         Conclusion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6D1489-A9F6-4245-AB76-5942028FB758}"/>
              </a:ext>
            </a:extLst>
          </p:cNvPr>
          <p:cNvSpPr/>
          <p:nvPr userDrawn="1"/>
        </p:nvSpPr>
        <p:spPr>
          <a:xfrm>
            <a:off x="173618" y="335666"/>
            <a:ext cx="544011" cy="554399"/>
          </a:xfrm>
          <a:prstGeom prst="ellipse">
            <a:avLst/>
          </a:prstGeom>
          <a:solidFill>
            <a:srgbClr val="3A66B1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1129F4-672D-4862-BC34-B4D7684671AA}"/>
              </a:ext>
            </a:extLst>
          </p:cNvPr>
          <p:cNvSpPr/>
          <p:nvPr userDrawn="1"/>
        </p:nvSpPr>
        <p:spPr>
          <a:xfrm>
            <a:off x="173618" y="1304384"/>
            <a:ext cx="544011" cy="559140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CE78D-8A00-4B01-ACE6-150FE764852B}"/>
              </a:ext>
            </a:extLst>
          </p:cNvPr>
          <p:cNvSpPr/>
          <p:nvPr userDrawn="1"/>
        </p:nvSpPr>
        <p:spPr>
          <a:xfrm>
            <a:off x="173618" y="3283655"/>
            <a:ext cx="544011" cy="524416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D9B06B-7045-4E20-8B56-05B07A518968}"/>
              </a:ext>
            </a:extLst>
          </p:cNvPr>
          <p:cNvSpPr/>
          <p:nvPr userDrawn="1"/>
        </p:nvSpPr>
        <p:spPr>
          <a:xfrm>
            <a:off x="173618" y="2300992"/>
            <a:ext cx="544011" cy="534805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1E92F5-BDF8-4A67-98E2-EE1A54CDD672}"/>
              </a:ext>
            </a:extLst>
          </p:cNvPr>
          <p:cNvSpPr/>
          <p:nvPr userDrawn="1"/>
        </p:nvSpPr>
        <p:spPr>
          <a:xfrm>
            <a:off x="84665" y="6142097"/>
            <a:ext cx="362309" cy="396815"/>
          </a:xfrm>
          <a:prstGeom prst="rect">
            <a:avLst/>
          </a:prstGeom>
          <a:solidFill>
            <a:srgbClr val="1E4C76"/>
          </a:solidFill>
          <a:ln>
            <a:solidFill>
              <a:srgbClr val="C4D9F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6472C1-A748-4717-B674-745CBB2DC4CA}"/>
              </a:ext>
            </a:extLst>
          </p:cNvPr>
          <p:cNvSpPr/>
          <p:nvPr userDrawn="1"/>
        </p:nvSpPr>
        <p:spPr>
          <a:xfrm>
            <a:off x="1686623" y="6142097"/>
            <a:ext cx="362309" cy="396815"/>
          </a:xfrm>
          <a:prstGeom prst="rect">
            <a:avLst/>
          </a:prstGeom>
          <a:solidFill>
            <a:srgbClr val="1E4C76"/>
          </a:solidFill>
          <a:ln>
            <a:solidFill>
              <a:srgbClr val="C4D9F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60C2428-C8DE-42CD-BFC6-723DCB07BAEB}"/>
              </a:ext>
            </a:extLst>
          </p:cNvPr>
          <p:cNvSpPr/>
          <p:nvPr userDrawn="1"/>
        </p:nvSpPr>
        <p:spPr>
          <a:xfrm>
            <a:off x="744872" y="6032259"/>
            <a:ext cx="643852" cy="648182"/>
          </a:xfrm>
          <a:prstGeom prst="diamond">
            <a:avLst/>
          </a:prstGeom>
          <a:solidFill>
            <a:srgbClr val="255683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3ED78F-D1FE-4DA4-BC51-8E90ADEA44AB}"/>
              </a:ext>
            </a:extLst>
          </p:cNvPr>
          <p:cNvCxnSpPr/>
          <p:nvPr userDrawn="1"/>
        </p:nvCxnSpPr>
        <p:spPr>
          <a:xfrm>
            <a:off x="2173857" y="172528"/>
            <a:ext cx="0" cy="650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E18B7174-D0DC-40C3-89FB-390964D930F6}"/>
              </a:ext>
            </a:extLst>
          </p:cNvPr>
          <p:cNvSpPr/>
          <p:nvPr userDrawn="1"/>
        </p:nvSpPr>
        <p:spPr>
          <a:xfrm>
            <a:off x="2312990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B542C35-8F93-449A-AA60-C377C191D23B}"/>
              </a:ext>
            </a:extLst>
          </p:cNvPr>
          <p:cNvSpPr/>
          <p:nvPr userDrawn="1"/>
        </p:nvSpPr>
        <p:spPr>
          <a:xfrm rot="2701550">
            <a:off x="2312989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ED1928-4CFE-4600-AB14-0DEEAE0EBC45}"/>
              </a:ext>
            </a:extLst>
          </p:cNvPr>
          <p:cNvCxnSpPr>
            <a:cxnSpLocks/>
            <a:stCxn id="36" idx="3"/>
          </p:cNvCxnSpPr>
          <p:nvPr userDrawn="1"/>
        </p:nvCxnSpPr>
        <p:spPr>
          <a:xfrm flipV="1">
            <a:off x="2675299" y="310753"/>
            <a:ext cx="25864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9C4BC-5840-48F3-899A-997ECBB2175A}"/>
              </a:ext>
            </a:extLst>
          </p:cNvPr>
          <p:cNvCxnSpPr>
            <a:cxnSpLocks/>
          </p:cNvCxnSpPr>
          <p:nvPr userDrawn="1"/>
        </p:nvCxnSpPr>
        <p:spPr>
          <a:xfrm>
            <a:off x="8984139" y="310753"/>
            <a:ext cx="267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B535E1A3-5233-43ED-8430-C5E862357CD4}"/>
              </a:ext>
            </a:extLst>
          </p:cNvPr>
          <p:cNvSpPr/>
          <p:nvPr userDrawn="1"/>
        </p:nvSpPr>
        <p:spPr>
          <a:xfrm>
            <a:off x="11657785" y="112347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3FF0A96-2703-4DFA-886A-EE9DAC038F07}"/>
              </a:ext>
            </a:extLst>
          </p:cNvPr>
          <p:cNvSpPr/>
          <p:nvPr userDrawn="1"/>
        </p:nvSpPr>
        <p:spPr>
          <a:xfrm rot="2701550">
            <a:off x="11657784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34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A33B-B6E9-4D8E-83E9-A631AD7A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276F-07C3-47EA-B179-00A00CE01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C23F5-239F-4D3D-A991-F0756000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A7428-4D45-4850-8ECA-70E9056A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18876-F83C-4CF1-9055-58CA81AED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0EE87-F922-4C55-8AEB-652BF370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5B123-65E6-4EF9-810A-C8ED52C6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3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43CE-17F5-42C0-9179-76FC509C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C9A7-DA0E-40A2-B236-91D6C80E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4059A-FC0E-4598-97E0-9E625B5F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FFCB-439D-4C84-9235-02288C50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C372D-A5DF-45FD-BE17-3A7584EE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3405E-AE82-4187-B2D7-DF595C04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6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8C93-602B-4019-8F8D-27C22CE3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7A1AE9-B31B-456E-B90C-2105C44ED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FC91A-3948-4B05-84F9-DD117DE1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41BD5-F982-492D-9C8C-52572FAF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D7F5F-68EA-46A2-99DE-A65B4153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6B140-04A7-4C50-A3A6-D21E949B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FE21B-4A40-4A6B-B5E9-FBD89AA2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44BBE-C48A-403C-A1B9-B7B0DD60F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DCC84-08EE-4EF7-B068-A9CCF5EF4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93D1A-5F9A-479F-85DF-EB2E26FC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E26DD-FB4A-4967-B182-687E7480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0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A3554-72CA-4167-B77A-CCE0D80ED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707DC-4473-4D18-A791-0DBA4B20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D9EED-8958-4A97-AB13-0F218E33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FA422-B750-4550-94A5-1BA2CA45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1AFC1-5045-4860-A56E-BCE920CB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0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88AC68-8749-49E1-8452-59524128B61A}"/>
              </a:ext>
            </a:extLst>
          </p:cNvPr>
          <p:cNvSpPr/>
          <p:nvPr userDrawn="1"/>
        </p:nvSpPr>
        <p:spPr>
          <a:xfrm>
            <a:off x="84665" y="1318329"/>
            <a:ext cx="1964267" cy="648182"/>
          </a:xfrm>
          <a:prstGeom prst="roundRect">
            <a:avLst/>
          </a:prstGeom>
          <a:solidFill>
            <a:srgbClr val="263F6D"/>
          </a:solidFill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b="1" dirty="0">
                <a:solidFill>
                  <a:schemeClr val="bg1"/>
                </a:solidFill>
                <a:latin typeface="+mn-lt"/>
              </a:rPr>
              <a:t>       </a:t>
            </a:r>
            <a:r>
              <a:rPr lang="es-ES" sz="1700" b="1" dirty="0" err="1">
                <a:solidFill>
                  <a:schemeClr val="bg1"/>
                </a:solidFill>
                <a:latin typeface="+mn-lt"/>
              </a:rPr>
              <a:t>Model</a:t>
            </a:r>
            <a:endParaRPr lang="en-US" sz="1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8CFEA2-B893-4B41-8BD5-B4299C33649F}"/>
              </a:ext>
            </a:extLst>
          </p:cNvPr>
          <p:cNvSpPr/>
          <p:nvPr userDrawn="1"/>
        </p:nvSpPr>
        <p:spPr>
          <a:xfrm>
            <a:off x="84664" y="288774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          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FD9ECA-008D-44F5-8D32-21BAF5883070}"/>
              </a:ext>
            </a:extLst>
          </p:cNvPr>
          <p:cNvSpPr/>
          <p:nvPr userDrawn="1"/>
        </p:nvSpPr>
        <p:spPr>
          <a:xfrm>
            <a:off x="84664" y="2300992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      Solution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512BBA-A32A-4F4D-94F6-9BBB96C92362}"/>
              </a:ext>
            </a:extLst>
          </p:cNvPr>
          <p:cNvSpPr/>
          <p:nvPr userDrawn="1"/>
        </p:nvSpPr>
        <p:spPr>
          <a:xfrm>
            <a:off x="84665" y="3283655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         Conclusion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6D1489-A9F6-4245-AB76-5942028FB758}"/>
              </a:ext>
            </a:extLst>
          </p:cNvPr>
          <p:cNvSpPr/>
          <p:nvPr userDrawn="1"/>
        </p:nvSpPr>
        <p:spPr>
          <a:xfrm>
            <a:off x="171906" y="1364285"/>
            <a:ext cx="544011" cy="554399"/>
          </a:xfrm>
          <a:prstGeom prst="ellipse">
            <a:avLst/>
          </a:prstGeom>
          <a:solidFill>
            <a:srgbClr val="3A66B1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1129F4-672D-4862-BC34-B4D7684671AA}"/>
              </a:ext>
            </a:extLst>
          </p:cNvPr>
          <p:cNvSpPr/>
          <p:nvPr userDrawn="1"/>
        </p:nvSpPr>
        <p:spPr>
          <a:xfrm>
            <a:off x="171906" y="333295"/>
            <a:ext cx="544011" cy="559140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CE78D-8A00-4B01-ACE6-150FE764852B}"/>
              </a:ext>
            </a:extLst>
          </p:cNvPr>
          <p:cNvSpPr/>
          <p:nvPr userDrawn="1"/>
        </p:nvSpPr>
        <p:spPr>
          <a:xfrm>
            <a:off x="171906" y="3345538"/>
            <a:ext cx="544011" cy="524416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D9B06B-7045-4E20-8B56-05B07A518968}"/>
              </a:ext>
            </a:extLst>
          </p:cNvPr>
          <p:cNvSpPr/>
          <p:nvPr userDrawn="1"/>
        </p:nvSpPr>
        <p:spPr>
          <a:xfrm>
            <a:off x="171906" y="2357680"/>
            <a:ext cx="544011" cy="534805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1E92F5-BDF8-4A67-98E2-EE1A54CDD672}"/>
              </a:ext>
            </a:extLst>
          </p:cNvPr>
          <p:cNvSpPr/>
          <p:nvPr userDrawn="1"/>
        </p:nvSpPr>
        <p:spPr>
          <a:xfrm>
            <a:off x="84665" y="6142097"/>
            <a:ext cx="362309" cy="396815"/>
          </a:xfrm>
          <a:prstGeom prst="rect">
            <a:avLst/>
          </a:prstGeom>
          <a:solidFill>
            <a:srgbClr val="1E4C76"/>
          </a:solidFill>
          <a:ln>
            <a:solidFill>
              <a:srgbClr val="C4D9F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6472C1-A748-4717-B674-745CBB2DC4CA}"/>
              </a:ext>
            </a:extLst>
          </p:cNvPr>
          <p:cNvSpPr/>
          <p:nvPr userDrawn="1"/>
        </p:nvSpPr>
        <p:spPr>
          <a:xfrm>
            <a:off x="1686623" y="6142097"/>
            <a:ext cx="362309" cy="396815"/>
          </a:xfrm>
          <a:prstGeom prst="rect">
            <a:avLst/>
          </a:prstGeom>
          <a:solidFill>
            <a:srgbClr val="1E4C76"/>
          </a:solidFill>
          <a:ln>
            <a:solidFill>
              <a:srgbClr val="C4D9F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60C2428-C8DE-42CD-BFC6-723DCB07BAEB}"/>
              </a:ext>
            </a:extLst>
          </p:cNvPr>
          <p:cNvSpPr/>
          <p:nvPr userDrawn="1"/>
        </p:nvSpPr>
        <p:spPr>
          <a:xfrm>
            <a:off x="744872" y="6032259"/>
            <a:ext cx="643852" cy="648182"/>
          </a:xfrm>
          <a:prstGeom prst="diamond">
            <a:avLst/>
          </a:prstGeom>
          <a:solidFill>
            <a:srgbClr val="255683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3ED78F-D1FE-4DA4-BC51-8E90ADEA44AB}"/>
              </a:ext>
            </a:extLst>
          </p:cNvPr>
          <p:cNvCxnSpPr/>
          <p:nvPr userDrawn="1"/>
        </p:nvCxnSpPr>
        <p:spPr>
          <a:xfrm>
            <a:off x="2173857" y="172528"/>
            <a:ext cx="0" cy="650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E18B7174-D0DC-40C3-89FB-390964D930F6}"/>
              </a:ext>
            </a:extLst>
          </p:cNvPr>
          <p:cNvSpPr/>
          <p:nvPr userDrawn="1"/>
        </p:nvSpPr>
        <p:spPr>
          <a:xfrm>
            <a:off x="2312990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B542C35-8F93-449A-AA60-C377C191D23B}"/>
              </a:ext>
            </a:extLst>
          </p:cNvPr>
          <p:cNvSpPr/>
          <p:nvPr userDrawn="1"/>
        </p:nvSpPr>
        <p:spPr>
          <a:xfrm rot="2701550">
            <a:off x="2312989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ED1928-4CFE-4600-AB14-0DEEAE0EBC45}"/>
              </a:ext>
            </a:extLst>
          </p:cNvPr>
          <p:cNvCxnSpPr>
            <a:cxnSpLocks/>
            <a:stCxn id="36" idx="3"/>
          </p:cNvCxnSpPr>
          <p:nvPr userDrawn="1"/>
        </p:nvCxnSpPr>
        <p:spPr>
          <a:xfrm flipV="1">
            <a:off x="2675299" y="310753"/>
            <a:ext cx="25864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9C4BC-5840-48F3-899A-997ECBB2175A}"/>
              </a:ext>
            </a:extLst>
          </p:cNvPr>
          <p:cNvCxnSpPr>
            <a:cxnSpLocks/>
          </p:cNvCxnSpPr>
          <p:nvPr userDrawn="1"/>
        </p:nvCxnSpPr>
        <p:spPr>
          <a:xfrm>
            <a:off x="8984139" y="310753"/>
            <a:ext cx="267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B535E1A3-5233-43ED-8430-C5E862357CD4}"/>
              </a:ext>
            </a:extLst>
          </p:cNvPr>
          <p:cNvSpPr/>
          <p:nvPr userDrawn="1"/>
        </p:nvSpPr>
        <p:spPr>
          <a:xfrm>
            <a:off x="11657785" y="112347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3FF0A96-2703-4DFA-886A-EE9DAC038F07}"/>
              </a:ext>
            </a:extLst>
          </p:cNvPr>
          <p:cNvSpPr/>
          <p:nvPr userDrawn="1"/>
        </p:nvSpPr>
        <p:spPr>
          <a:xfrm rot="2701550">
            <a:off x="11657784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88AC68-8749-49E1-8452-59524128B61A}"/>
              </a:ext>
            </a:extLst>
          </p:cNvPr>
          <p:cNvSpPr/>
          <p:nvPr userDrawn="1"/>
        </p:nvSpPr>
        <p:spPr>
          <a:xfrm>
            <a:off x="84664" y="2300991"/>
            <a:ext cx="1964267" cy="648182"/>
          </a:xfrm>
          <a:prstGeom prst="roundRect">
            <a:avLst/>
          </a:prstGeom>
          <a:solidFill>
            <a:srgbClr val="263F6D"/>
          </a:solidFill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b="1" dirty="0">
                <a:solidFill>
                  <a:schemeClr val="bg1"/>
                </a:solidFill>
                <a:latin typeface="+mn-lt"/>
              </a:rPr>
              <a:t>        </a:t>
            </a:r>
            <a:r>
              <a:rPr lang="es-ES" sz="1700" b="1" dirty="0" err="1">
                <a:solidFill>
                  <a:schemeClr val="bg1"/>
                </a:solidFill>
                <a:latin typeface="+mn-lt"/>
              </a:rPr>
              <a:t>Solution</a:t>
            </a:r>
            <a:endParaRPr lang="en-US" sz="1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8CFEA2-B893-4B41-8BD5-B4299C33649F}"/>
              </a:ext>
            </a:extLst>
          </p:cNvPr>
          <p:cNvSpPr/>
          <p:nvPr userDrawn="1"/>
        </p:nvSpPr>
        <p:spPr>
          <a:xfrm>
            <a:off x="84664" y="288774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         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FD9ECA-008D-44F5-8D32-21BAF5883070}"/>
              </a:ext>
            </a:extLst>
          </p:cNvPr>
          <p:cNvSpPr/>
          <p:nvPr userDrawn="1"/>
        </p:nvSpPr>
        <p:spPr>
          <a:xfrm>
            <a:off x="84664" y="1294464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     Model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512BBA-A32A-4F4D-94F6-9BBB96C92362}"/>
              </a:ext>
            </a:extLst>
          </p:cNvPr>
          <p:cNvSpPr/>
          <p:nvPr userDrawn="1"/>
        </p:nvSpPr>
        <p:spPr>
          <a:xfrm>
            <a:off x="84663" y="3307518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         Conclusion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6D1489-A9F6-4245-AB76-5942028FB758}"/>
              </a:ext>
            </a:extLst>
          </p:cNvPr>
          <p:cNvSpPr/>
          <p:nvPr userDrawn="1"/>
        </p:nvSpPr>
        <p:spPr>
          <a:xfrm>
            <a:off x="171905" y="2343414"/>
            <a:ext cx="544011" cy="554399"/>
          </a:xfrm>
          <a:prstGeom prst="ellipse">
            <a:avLst/>
          </a:prstGeom>
          <a:solidFill>
            <a:srgbClr val="3A66B1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1129F4-672D-4862-BC34-B4D7684671AA}"/>
              </a:ext>
            </a:extLst>
          </p:cNvPr>
          <p:cNvSpPr/>
          <p:nvPr userDrawn="1"/>
        </p:nvSpPr>
        <p:spPr>
          <a:xfrm>
            <a:off x="171905" y="333295"/>
            <a:ext cx="544011" cy="559140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CE78D-8A00-4B01-ACE6-150FE764852B}"/>
              </a:ext>
            </a:extLst>
          </p:cNvPr>
          <p:cNvSpPr/>
          <p:nvPr userDrawn="1"/>
        </p:nvSpPr>
        <p:spPr>
          <a:xfrm>
            <a:off x="171905" y="3369401"/>
            <a:ext cx="544011" cy="524416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D9B06B-7045-4E20-8B56-05B07A518968}"/>
              </a:ext>
            </a:extLst>
          </p:cNvPr>
          <p:cNvSpPr/>
          <p:nvPr userDrawn="1"/>
        </p:nvSpPr>
        <p:spPr>
          <a:xfrm>
            <a:off x="171905" y="1351152"/>
            <a:ext cx="544011" cy="534805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1E92F5-BDF8-4A67-98E2-EE1A54CDD672}"/>
              </a:ext>
            </a:extLst>
          </p:cNvPr>
          <p:cNvSpPr/>
          <p:nvPr userDrawn="1"/>
        </p:nvSpPr>
        <p:spPr>
          <a:xfrm>
            <a:off x="84665" y="6142097"/>
            <a:ext cx="362309" cy="396815"/>
          </a:xfrm>
          <a:prstGeom prst="rect">
            <a:avLst/>
          </a:prstGeom>
          <a:solidFill>
            <a:srgbClr val="1E4C76"/>
          </a:solidFill>
          <a:ln>
            <a:solidFill>
              <a:srgbClr val="C4D9F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6472C1-A748-4717-B674-745CBB2DC4CA}"/>
              </a:ext>
            </a:extLst>
          </p:cNvPr>
          <p:cNvSpPr/>
          <p:nvPr userDrawn="1"/>
        </p:nvSpPr>
        <p:spPr>
          <a:xfrm>
            <a:off x="1686623" y="6142097"/>
            <a:ext cx="362309" cy="396815"/>
          </a:xfrm>
          <a:prstGeom prst="rect">
            <a:avLst/>
          </a:prstGeom>
          <a:solidFill>
            <a:srgbClr val="1E4C76"/>
          </a:solidFill>
          <a:ln>
            <a:solidFill>
              <a:srgbClr val="C4D9F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60C2428-C8DE-42CD-BFC6-723DCB07BAEB}"/>
              </a:ext>
            </a:extLst>
          </p:cNvPr>
          <p:cNvSpPr/>
          <p:nvPr userDrawn="1"/>
        </p:nvSpPr>
        <p:spPr>
          <a:xfrm>
            <a:off x="744872" y="6032259"/>
            <a:ext cx="643852" cy="648182"/>
          </a:xfrm>
          <a:prstGeom prst="diamond">
            <a:avLst/>
          </a:prstGeom>
          <a:solidFill>
            <a:srgbClr val="255683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3ED78F-D1FE-4DA4-BC51-8E90ADEA44AB}"/>
              </a:ext>
            </a:extLst>
          </p:cNvPr>
          <p:cNvCxnSpPr/>
          <p:nvPr userDrawn="1"/>
        </p:nvCxnSpPr>
        <p:spPr>
          <a:xfrm>
            <a:off x="2173857" y="172528"/>
            <a:ext cx="0" cy="650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E18B7174-D0DC-40C3-89FB-390964D930F6}"/>
              </a:ext>
            </a:extLst>
          </p:cNvPr>
          <p:cNvSpPr/>
          <p:nvPr userDrawn="1"/>
        </p:nvSpPr>
        <p:spPr>
          <a:xfrm>
            <a:off x="2312990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B542C35-8F93-449A-AA60-C377C191D23B}"/>
              </a:ext>
            </a:extLst>
          </p:cNvPr>
          <p:cNvSpPr/>
          <p:nvPr userDrawn="1"/>
        </p:nvSpPr>
        <p:spPr>
          <a:xfrm rot="2701550">
            <a:off x="2312989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ED1928-4CFE-4600-AB14-0DEEAE0EBC45}"/>
              </a:ext>
            </a:extLst>
          </p:cNvPr>
          <p:cNvCxnSpPr>
            <a:cxnSpLocks/>
            <a:stCxn id="36" idx="3"/>
          </p:cNvCxnSpPr>
          <p:nvPr userDrawn="1"/>
        </p:nvCxnSpPr>
        <p:spPr>
          <a:xfrm flipV="1">
            <a:off x="2675299" y="310753"/>
            <a:ext cx="25864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9C4BC-5840-48F3-899A-997ECBB2175A}"/>
              </a:ext>
            </a:extLst>
          </p:cNvPr>
          <p:cNvCxnSpPr>
            <a:cxnSpLocks/>
          </p:cNvCxnSpPr>
          <p:nvPr userDrawn="1"/>
        </p:nvCxnSpPr>
        <p:spPr>
          <a:xfrm>
            <a:off x="8984139" y="310753"/>
            <a:ext cx="267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B535E1A3-5233-43ED-8430-C5E862357CD4}"/>
              </a:ext>
            </a:extLst>
          </p:cNvPr>
          <p:cNvSpPr/>
          <p:nvPr userDrawn="1"/>
        </p:nvSpPr>
        <p:spPr>
          <a:xfrm>
            <a:off x="11657785" y="112347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3FF0A96-2703-4DFA-886A-EE9DAC038F07}"/>
              </a:ext>
            </a:extLst>
          </p:cNvPr>
          <p:cNvSpPr/>
          <p:nvPr userDrawn="1"/>
        </p:nvSpPr>
        <p:spPr>
          <a:xfrm rot="2701550">
            <a:off x="11657784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88AC68-8749-49E1-8452-59524128B61A}"/>
              </a:ext>
            </a:extLst>
          </p:cNvPr>
          <p:cNvSpPr/>
          <p:nvPr userDrawn="1"/>
        </p:nvSpPr>
        <p:spPr>
          <a:xfrm>
            <a:off x="84664" y="3307101"/>
            <a:ext cx="1964267" cy="648182"/>
          </a:xfrm>
          <a:prstGeom prst="roundRect">
            <a:avLst/>
          </a:prstGeom>
          <a:solidFill>
            <a:srgbClr val="263F6D"/>
          </a:solidFill>
          <a:ln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00" b="1" dirty="0">
                <a:solidFill>
                  <a:schemeClr val="bg1"/>
                </a:solidFill>
                <a:latin typeface="+mn-lt"/>
              </a:rPr>
              <a:t>          </a:t>
            </a:r>
            <a:r>
              <a:rPr lang="es-ES" sz="1700" b="1" dirty="0" err="1">
                <a:solidFill>
                  <a:schemeClr val="bg1"/>
                </a:solidFill>
                <a:latin typeface="+mn-lt"/>
              </a:rPr>
              <a:t>Conclusion</a:t>
            </a:r>
            <a:endParaRPr lang="en-US" sz="17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8CFEA2-B893-4B41-8BD5-B4299C33649F}"/>
              </a:ext>
            </a:extLst>
          </p:cNvPr>
          <p:cNvSpPr/>
          <p:nvPr userDrawn="1"/>
        </p:nvSpPr>
        <p:spPr>
          <a:xfrm>
            <a:off x="84664" y="288774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           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FD9ECA-008D-44F5-8D32-21BAF5883070}"/>
              </a:ext>
            </a:extLst>
          </p:cNvPr>
          <p:cNvSpPr/>
          <p:nvPr userDrawn="1"/>
        </p:nvSpPr>
        <p:spPr>
          <a:xfrm>
            <a:off x="84664" y="2300992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       Solution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D512BBA-A32A-4F4D-94F6-9BBB96C92362}"/>
              </a:ext>
            </a:extLst>
          </p:cNvPr>
          <p:cNvSpPr/>
          <p:nvPr userDrawn="1"/>
        </p:nvSpPr>
        <p:spPr>
          <a:xfrm>
            <a:off x="84664" y="1294883"/>
            <a:ext cx="1964267" cy="648182"/>
          </a:xfrm>
          <a:prstGeom prst="roundRect">
            <a:avLst/>
          </a:prstGeom>
          <a:solidFill>
            <a:srgbClr val="9AB6EA"/>
          </a:solidFill>
          <a:ln>
            <a:solidFill>
              <a:srgbClr val="9AB6EA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       Model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6D1489-A9F6-4245-AB76-5942028FB758}"/>
              </a:ext>
            </a:extLst>
          </p:cNvPr>
          <p:cNvSpPr/>
          <p:nvPr userDrawn="1"/>
        </p:nvSpPr>
        <p:spPr>
          <a:xfrm>
            <a:off x="171904" y="3353992"/>
            <a:ext cx="544011" cy="554399"/>
          </a:xfrm>
          <a:prstGeom prst="ellipse">
            <a:avLst/>
          </a:prstGeom>
          <a:solidFill>
            <a:srgbClr val="3A66B1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1129F4-672D-4862-BC34-B4D7684671AA}"/>
              </a:ext>
            </a:extLst>
          </p:cNvPr>
          <p:cNvSpPr/>
          <p:nvPr userDrawn="1"/>
        </p:nvSpPr>
        <p:spPr>
          <a:xfrm>
            <a:off x="171906" y="333295"/>
            <a:ext cx="544011" cy="559140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9CE78D-8A00-4B01-ACE6-150FE764852B}"/>
              </a:ext>
            </a:extLst>
          </p:cNvPr>
          <p:cNvSpPr/>
          <p:nvPr userDrawn="1"/>
        </p:nvSpPr>
        <p:spPr>
          <a:xfrm>
            <a:off x="171904" y="1356766"/>
            <a:ext cx="544011" cy="524416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D9B06B-7045-4E20-8B56-05B07A518968}"/>
              </a:ext>
            </a:extLst>
          </p:cNvPr>
          <p:cNvSpPr/>
          <p:nvPr userDrawn="1"/>
        </p:nvSpPr>
        <p:spPr>
          <a:xfrm>
            <a:off x="171906" y="2357680"/>
            <a:ext cx="544011" cy="534805"/>
          </a:xfrm>
          <a:prstGeom prst="ellipse">
            <a:avLst/>
          </a:prstGeom>
          <a:solidFill>
            <a:srgbClr val="C0D4F5"/>
          </a:solidFill>
          <a:ln>
            <a:solidFill>
              <a:srgbClr val="1E3864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1E92F5-BDF8-4A67-98E2-EE1A54CDD672}"/>
              </a:ext>
            </a:extLst>
          </p:cNvPr>
          <p:cNvSpPr/>
          <p:nvPr userDrawn="1"/>
        </p:nvSpPr>
        <p:spPr>
          <a:xfrm>
            <a:off x="84665" y="6142097"/>
            <a:ext cx="362309" cy="396815"/>
          </a:xfrm>
          <a:prstGeom prst="rect">
            <a:avLst/>
          </a:prstGeom>
          <a:solidFill>
            <a:srgbClr val="1E4C76"/>
          </a:solidFill>
          <a:ln>
            <a:solidFill>
              <a:srgbClr val="C4D9F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6472C1-A748-4717-B674-745CBB2DC4CA}"/>
              </a:ext>
            </a:extLst>
          </p:cNvPr>
          <p:cNvSpPr/>
          <p:nvPr userDrawn="1"/>
        </p:nvSpPr>
        <p:spPr>
          <a:xfrm>
            <a:off x="1686623" y="6142097"/>
            <a:ext cx="362309" cy="396815"/>
          </a:xfrm>
          <a:prstGeom prst="rect">
            <a:avLst/>
          </a:prstGeom>
          <a:solidFill>
            <a:srgbClr val="1E4C76"/>
          </a:solidFill>
          <a:ln>
            <a:solidFill>
              <a:srgbClr val="C4D9FB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660C2428-C8DE-42CD-BFC6-723DCB07BAEB}"/>
              </a:ext>
            </a:extLst>
          </p:cNvPr>
          <p:cNvSpPr/>
          <p:nvPr userDrawn="1"/>
        </p:nvSpPr>
        <p:spPr>
          <a:xfrm>
            <a:off x="744872" y="6032259"/>
            <a:ext cx="643852" cy="648182"/>
          </a:xfrm>
          <a:prstGeom prst="diamond">
            <a:avLst/>
          </a:prstGeom>
          <a:solidFill>
            <a:srgbClr val="255683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3ED78F-D1FE-4DA4-BC51-8E90ADEA44AB}"/>
              </a:ext>
            </a:extLst>
          </p:cNvPr>
          <p:cNvCxnSpPr/>
          <p:nvPr userDrawn="1"/>
        </p:nvCxnSpPr>
        <p:spPr>
          <a:xfrm>
            <a:off x="2173857" y="172528"/>
            <a:ext cx="0" cy="6507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E18B7174-D0DC-40C3-89FB-390964D930F6}"/>
              </a:ext>
            </a:extLst>
          </p:cNvPr>
          <p:cNvSpPr/>
          <p:nvPr userDrawn="1"/>
        </p:nvSpPr>
        <p:spPr>
          <a:xfrm>
            <a:off x="2312990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DB542C35-8F93-449A-AA60-C377C191D23B}"/>
              </a:ext>
            </a:extLst>
          </p:cNvPr>
          <p:cNvSpPr/>
          <p:nvPr userDrawn="1"/>
        </p:nvSpPr>
        <p:spPr>
          <a:xfrm rot="2701550">
            <a:off x="2312989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ED1928-4CFE-4600-AB14-0DEEAE0EBC45}"/>
              </a:ext>
            </a:extLst>
          </p:cNvPr>
          <p:cNvCxnSpPr>
            <a:cxnSpLocks/>
            <a:stCxn id="36" idx="3"/>
          </p:cNvCxnSpPr>
          <p:nvPr userDrawn="1"/>
        </p:nvCxnSpPr>
        <p:spPr>
          <a:xfrm flipV="1">
            <a:off x="2675299" y="310753"/>
            <a:ext cx="258640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A39C4BC-5840-48F3-899A-997ECBB2175A}"/>
              </a:ext>
            </a:extLst>
          </p:cNvPr>
          <p:cNvCxnSpPr>
            <a:cxnSpLocks/>
          </p:cNvCxnSpPr>
          <p:nvPr userDrawn="1"/>
        </p:nvCxnSpPr>
        <p:spPr>
          <a:xfrm>
            <a:off x="8984139" y="310753"/>
            <a:ext cx="2673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mond 24">
            <a:extLst>
              <a:ext uri="{FF2B5EF4-FFF2-40B4-BE49-F238E27FC236}">
                <a16:creationId xmlns:a16="http://schemas.microsoft.com/office/drawing/2014/main" id="{B535E1A3-5233-43ED-8430-C5E862357CD4}"/>
              </a:ext>
            </a:extLst>
          </p:cNvPr>
          <p:cNvSpPr/>
          <p:nvPr userDrawn="1"/>
        </p:nvSpPr>
        <p:spPr>
          <a:xfrm>
            <a:off x="11657785" y="112347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3FF0A96-2703-4DFA-886A-EE9DAC038F07}"/>
              </a:ext>
            </a:extLst>
          </p:cNvPr>
          <p:cNvSpPr/>
          <p:nvPr userDrawn="1"/>
        </p:nvSpPr>
        <p:spPr>
          <a:xfrm rot="2701550">
            <a:off x="11657784" y="112346"/>
            <a:ext cx="362309" cy="396815"/>
          </a:xfrm>
          <a:prstGeom prst="diamond">
            <a:avLst/>
          </a:prstGeom>
          <a:solidFill>
            <a:srgbClr val="2556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4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8C45-F4A4-4A72-9B15-3821C2D4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2A435-5E7B-4E84-96B7-BB31284EC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2EC4D-0DC7-432A-AE4F-DB901A2D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CB78-8554-4FB3-9BA0-363253B5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2191-4FBF-4605-9F37-74B10401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7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BDEA-A063-44AB-BF23-B963BD8F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0A14-C0F1-4B5D-92AF-D034CEA9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CEF92-C1DD-4057-A562-8E467BE3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7759B-8225-484D-A83C-8F20E9928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06D6D-7BEF-412F-A472-B2EF7F1A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CD0C-49CF-4796-B525-F984F0C9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8B4DA-3743-462C-A20C-6FDDEE43D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21C58-131D-49EC-9D2E-3482441D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9AD8-4663-449A-85DB-CE0E83AD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12AC8-141B-46EE-BE6D-6B411B9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60AA-04FF-488F-9327-E3F2732A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1903-63A2-4F7D-9363-0316BE654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33421-1698-4871-90C2-BBA1C6409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3A3C-F992-47D4-B3EE-F9AB85B7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70F68-1628-4890-B541-B6396151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7E770-7068-4A83-A836-4D49B625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1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81DC-FAD6-45A1-A1AA-DD6E8A66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899F-1C6A-4ED4-9D6F-24D58845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4E325-6A64-49E6-B2D5-E6D37C022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FB058-56F1-4A3E-BA60-B4B39F417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977511-6A1B-4391-A7BC-4D3573636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005E1-DB36-404A-9B58-F45FBBA3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11D8F-DB51-4404-AA76-E654C7CE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FDBE8-2CE3-4606-9ED5-B6BAF1EA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36F-3918-4149-BA09-8F455993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930B8-6704-406C-979D-9C9155BE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50FF-E5C9-4587-BE50-1F011956B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D2575-9EB7-42A0-A466-95E4A5A82F91}" type="datetime1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2DC32-4D45-4380-ACAA-CE1E73A46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08350-9230-4A1C-AA1F-D7FCCC2C2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6B890-5898-443A-B1B8-91553EC9C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3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9" r:id="rId2"/>
    <p:sldLayoutId id="2147483670" r:id="rId3"/>
    <p:sldLayoutId id="214748367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D4340-AE68-43C2-A539-17F487B4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D20BE-4F2D-4D5A-B6F6-923E092B5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1CFB-FBFC-41C8-BA19-C3E51F8C1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F5A4F-E57C-4E6F-B041-E3935F9DD97E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AC0E0-AD7F-417E-99A2-AD853DF9B5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C550-D2A8-457C-91C5-99E2F1E0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7399-7724-4019-8265-94047039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901193-6516-45C6-842A-02B5AFD96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82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E8A18-AD9E-4CB0-92C1-26E1C6CE3DE2}"/>
              </a:ext>
            </a:extLst>
          </p:cNvPr>
          <p:cNvSpPr txBox="1"/>
          <p:nvPr/>
        </p:nvSpPr>
        <p:spPr>
          <a:xfrm>
            <a:off x="5509549" y="150471"/>
            <a:ext cx="328721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Neighborhood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EFE75-ED37-4F8C-9656-69E4484374BE}"/>
              </a:ext>
            </a:extLst>
          </p:cNvPr>
          <p:cNvSpPr txBox="1"/>
          <p:nvPr/>
        </p:nvSpPr>
        <p:spPr>
          <a:xfrm>
            <a:off x="2835796" y="1632030"/>
            <a:ext cx="69448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nurse 1:  Patient A          Patient B           Patient 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A6C73A-9DBD-45F0-8BE5-9E6854A85840}"/>
              </a:ext>
            </a:extLst>
          </p:cNvPr>
          <p:cNvCxnSpPr/>
          <p:nvPr/>
        </p:nvCxnSpPr>
        <p:spPr>
          <a:xfrm>
            <a:off x="5405377" y="1886673"/>
            <a:ext cx="5440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F0CF36-7A6B-4321-B2F1-AE69FC80B4EA}"/>
              </a:ext>
            </a:extLst>
          </p:cNvPr>
          <p:cNvCxnSpPr/>
          <p:nvPr/>
        </p:nvCxnSpPr>
        <p:spPr>
          <a:xfrm>
            <a:off x="7280476" y="1863524"/>
            <a:ext cx="5903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D9CF4D-C6DE-48FF-9FB3-5A826A774D9C}"/>
              </a:ext>
            </a:extLst>
          </p:cNvPr>
          <p:cNvSpPr txBox="1"/>
          <p:nvPr/>
        </p:nvSpPr>
        <p:spPr>
          <a:xfrm>
            <a:off x="2835796" y="2604304"/>
            <a:ext cx="68637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Local move:  Swap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Neighborhood1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3983B90-D8B3-4FD9-A37B-4E79864FA44C}"/>
              </a:ext>
            </a:extLst>
          </p:cNvPr>
          <p:cNvSpPr/>
          <p:nvPr/>
        </p:nvSpPr>
        <p:spPr>
          <a:xfrm>
            <a:off x="5266481" y="3692324"/>
            <a:ext cx="243068" cy="219919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164C8-77F3-4888-95F0-1AFB2C0D80FD}"/>
              </a:ext>
            </a:extLst>
          </p:cNvPr>
          <p:cNvSpPr txBox="1"/>
          <p:nvPr/>
        </p:nvSpPr>
        <p:spPr>
          <a:xfrm>
            <a:off x="5654233" y="3150959"/>
            <a:ext cx="6111432" cy="2821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500" dirty="0"/>
              <a:t>(Patient A          Patient C          Patient B)</a:t>
            </a:r>
          </a:p>
          <a:p>
            <a:pPr>
              <a:lnSpc>
                <a:spcPct val="250000"/>
              </a:lnSpc>
            </a:pPr>
            <a:r>
              <a:rPr lang="en-US" sz="2500" dirty="0"/>
              <a:t>(Patient B          Patient A          Patient C)</a:t>
            </a:r>
          </a:p>
          <a:p>
            <a:pPr>
              <a:lnSpc>
                <a:spcPct val="250000"/>
              </a:lnSpc>
            </a:pPr>
            <a:r>
              <a:rPr lang="en-US" sz="2500" dirty="0"/>
              <a:t>(Patient C          Patient B          Patient A)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F2573E-C3C2-4217-8912-3EA79E769F05}"/>
              </a:ext>
            </a:extLst>
          </p:cNvPr>
          <p:cNvCxnSpPr>
            <a:cxnSpLocks/>
          </p:cNvCxnSpPr>
          <p:nvPr/>
        </p:nvCxnSpPr>
        <p:spPr>
          <a:xfrm>
            <a:off x="7106855" y="3812768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D9AB52-4266-457E-AD6A-AD37C76FF0C6}"/>
              </a:ext>
            </a:extLst>
          </p:cNvPr>
          <p:cNvCxnSpPr>
            <a:cxnSpLocks/>
          </p:cNvCxnSpPr>
          <p:nvPr/>
        </p:nvCxnSpPr>
        <p:spPr>
          <a:xfrm>
            <a:off x="7101067" y="4791919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75366F-D77A-4B7D-8DB4-A1C5ECA314A1}"/>
              </a:ext>
            </a:extLst>
          </p:cNvPr>
          <p:cNvCxnSpPr>
            <a:cxnSpLocks/>
          </p:cNvCxnSpPr>
          <p:nvPr/>
        </p:nvCxnSpPr>
        <p:spPr>
          <a:xfrm>
            <a:off x="7101066" y="5704809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D1218BE-25D9-4E19-B845-F8B496E3F37E}"/>
              </a:ext>
            </a:extLst>
          </p:cNvPr>
          <p:cNvCxnSpPr>
            <a:cxnSpLocks/>
          </p:cNvCxnSpPr>
          <p:nvPr/>
        </p:nvCxnSpPr>
        <p:spPr>
          <a:xfrm>
            <a:off x="8972308" y="3826272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EE035C-4005-4DE0-A96E-8D2B7CAAF0AD}"/>
              </a:ext>
            </a:extLst>
          </p:cNvPr>
          <p:cNvCxnSpPr>
            <a:cxnSpLocks/>
          </p:cNvCxnSpPr>
          <p:nvPr/>
        </p:nvCxnSpPr>
        <p:spPr>
          <a:xfrm>
            <a:off x="8972308" y="4790409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96C791-4154-408D-A497-326C7DC7AEB8}"/>
              </a:ext>
            </a:extLst>
          </p:cNvPr>
          <p:cNvCxnSpPr>
            <a:cxnSpLocks/>
          </p:cNvCxnSpPr>
          <p:nvPr/>
        </p:nvCxnSpPr>
        <p:spPr>
          <a:xfrm>
            <a:off x="8972308" y="5704809"/>
            <a:ext cx="5787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3097CE-4CB8-4294-9DF6-8190838C5C11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520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D4BA3-08F0-4D31-91EB-4E87A65E2F18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43FBB-A003-4B1B-A31C-C0E751D9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54" y="1480444"/>
            <a:ext cx="8792802" cy="4753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25F92-6420-4305-8577-15C3493A085C}"/>
              </a:ext>
            </a:extLst>
          </p:cNvPr>
          <p:cNvSpPr txBox="1"/>
          <p:nvPr/>
        </p:nvSpPr>
        <p:spPr>
          <a:xfrm>
            <a:off x="5625296" y="69920"/>
            <a:ext cx="2963119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MOVNS</a:t>
            </a:r>
          </a:p>
        </p:txBody>
      </p:sp>
    </p:spTree>
    <p:extLst>
      <p:ext uri="{BB962C8B-B14F-4D97-AF65-F5344CB8AC3E}">
        <p14:creationId xmlns:p14="http://schemas.microsoft.com/office/powerpoint/2010/main" val="263090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4B7EE9-C517-4E81-AE55-EBFABE1504A9}"/>
              </a:ext>
            </a:extLst>
          </p:cNvPr>
          <p:cNvSpPr txBox="1"/>
          <p:nvPr/>
        </p:nvSpPr>
        <p:spPr>
          <a:xfrm>
            <a:off x="5532700" y="69920"/>
            <a:ext cx="3206186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Pre-Processing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EAD58-FB62-4402-8981-5ECABDDB85E3}"/>
              </a:ext>
            </a:extLst>
          </p:cNvPr>
          <p:cNvSpPr txBox="1"/>
          <p:nvPr/>
        </p:nvSpPr>
        <p:spPr>
          <a:xfrm>
            <a:off x="2662179" y="1843950"/>
            <a:ext cx="195612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/>
              <a:t>Nurse Type                                          </a:t>
            </a:r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endParaRPr lang="en-US" sz="2700" dirty="0"/>
          </a:p>
          <a:p>
            <a:r>
              <a:rPr lang="en-US" sz="2700" dirty="0"/>
              <a:t>Vehicle Type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DB07A6E9-87E3-463D-B0F7-879846088FBE}"/>
              </a:ext>
            </a:extLst>
          </p:cNvPr>
          <p:cNvSpPr/>
          <p:nvPr/>
        </p:nvSpPr>
        <p:spPr>
          <a:xfrm>
            <a:off x="4467829" y="1481559"/>
            <a:ext cx="300942" cy="1307939"/>
          </a:xfrm>
          <a:prstGeom prst="leftBrace">
            <a:avLst>
              <a:gd name="adj1" fmla="val 8333"/>
              <a:gd name="adj2" fmla="val 5088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0E4A9FD-F1B1-4CD0-9C22-FE26CAEC7EE2}"/>
              </a:ext>
            </a:extLst>
          </p:cNvPr>
          <p:cNvSpPr/>
          <p:nvPr/>
        </p:nvSpPr>
        <p:spPr>
          <a:xfrm>
            <a:off x="4618300" y="3576173"/>
            <a:ext cx="300942" cy="1961907"/>
          </a:xfrm>
          <a:prstGeom prst="leftBrace">
            <a:avLst>
              <a:gd name="adj1" fmla="val 8333"/>
              <a:gd name="adj2" fmla="val 50885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B54D5-1F73-4285-8409-ED351AD9A551}"/>
              </a:ext>
            </a:extLst>
          </p:cNvPr>
          <p:cNvSpPr txBox="1"/>
          <p:nvPr/>
        </p:nvSpPr>
        <p:spPr>
          <a:xfrm>
            <a:off x="4919242" y="1319920"/>
            <a:ext cx="19561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Cost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Service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B3A3B-65D6-481B-9B73-41B9FD423203}"/>
              </a:ext>
            </a:extLst>
          </p:cNvPr>
          <p:cNvSpPr txBox="1"/>
          <p:nvPr/>
        </p:nvSpPr>
        <p:spPr>
          <a:xfrm>
            <a:off x="5046562" y="2951136"/>
            <a:ext cx="2361236" cy="282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500" dirty="0"/>
              <a:t>Cost</a:t>
            </a:r>
          </a:p>
          <a:p>
            <a:pPr>
              <a:lnSpc>
                <a:spcPct val="250000"/>
              </a:lnSpc>
            </a:pPr>
            <a:r>
              <a:rPr lang="en-US" sz="2500" dirty="0"/>
              <a:t>Speed</a:t>
            </a:r>
          </a:p>
          <a:p>
            <a:pPr>
              <a:lnSpc>
                <a:spcPct val="250000"/>
              </a:lnSpc>
            </a:pPr>
            <a:r>
              <a:rPr lang="en-US" sz="2500" dirty="0"/>
              <a:t>Emission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FBAE7-FB0C-47FD-BC8F-72F7873495DC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08606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8E818-DDBA-4214-8BFA-B5CE435A2ABB}"/>
              </a:ext>
            </a:extLst>
          </p:cNvPr>
          <p:cNvSpPr txBox="1"/>
          <p:nvPr/>
        </p:nvSpPr>
        <p:spPr>
          <a:xfrm>
            <a:off x="5532700" y="69920"/>
            <a:ext cx="3206186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Initial Solutions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E9541-A447-44F7-9B50-5FCDB2E4053D}"/>
              </a:ext>
            </a:extLst>
          </p:cNvPr>
          <p:cNvSpPr txBox="1"/>
          <p:nvPr/>
        </p:nvSpPr>
        <p:spPr>
          <a:xfrm>
            <a:off x="2685327" y="1458410"/>
            <a:ext cx="8009681" cy="405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/>
              <a:t>Strategies: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min cost (nurse and vehicle)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19344E"/>
                </a:solidFill>
              </a:rPr>
              <a:t>              </a:t>
            </a:r>
            <a:r>
              <a:rPr lang="en-US" sz="2500" dirty="0">
                <a:solidFill>
                  <a:srgbClr val="1E4C76"/>
                </a:solidFill>
              </a:rPr>
              <a:t>sorting according to corresponding cost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solidFill>
                  <a:srgbClr val="1E4C76"/>
                </a:solidFill>
              </a:rPr>
              <a:t>	 assigning the first nurse and vehicle type to patient1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max service level and min emission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max service level and speed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E090E-6573-46D1-80EE-C4D156FA9E90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3074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20E97-D78D-4747-BF24-95F72E8B3F31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FD6D4-E4FC-44A5-A873-404EBA69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560" y="2097082"/>
            <a:ext cx="8548104" cy="4278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BEBD2D-7FF7-47EF-85E8-2F37A351496F}"/>
              </a:ext>
            </a:extLst>
          </p:cNvPr>
          <p:cNvSpPr txBox="1"/>
          <p:nvPr/>
        </p:nvSpPr>
        <p:spPr>
          <a:xfrm>
            <a:off x="5532700" y="69920"/>
            <a:ext cx="3206186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MO Shake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92AEE-DF36-455A-863B-BA0AF6261881}"/>
              </a:ext>
            </a:extLst>
          </p:cNvPr>
          <p:cNvSpPr txBox="1"/>
          <p:nvPr/>
        </p:nvSpPr>
        <p:spPr>
          <a:xfrm>
            <a:off x="2963119" y="1006997"/>
            <a:ext cx="76624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rgbClr val="1E4C76"/>
                </a:solidFill>
              </a:rPr>
              <a:t>To escape from local optimum: </a:t>
            </a:r>
          </a:p>
          <a:p>
            <a:r>
              <a:rPr lang="en-US" sz="2500" dirty="0">
                <a:solidFill>
                  <a:srgbClr val="1E4C76"/>
                </a:solidFill>
              </a:rPr>
              <a:t>     Applied to each solution in the current pareto list</a:t>
            </a:r>
          </a:p>
        </p:txBody>
      </p:sp>
    </p:spTree>
    <p:extLst>
      <p:ext uri="{BB962C8B-B14F-4D97-AF65-F5344CB8AC3E}">
        <p14:creationId xmlns:p14="http://schemas.microsoft.com/office/powerpoint/2010/main" val="332827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AC4B0-9AA5-419C-AA76-61F5B785ADA1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B9FFE-DE86-4AAB-9CF3-505075FFB562}"/>
              </a:ext>
            </a:extLst>
          </p:cNvPr>
          <p:cNvSpPr txBox="1"/>
          <p:nvPr/>
        </p:nvSpPr>
        <p:spPr>
          <a:xfrm>
            <a:off x="5509549" y="150471"/>
            <a:ext cx="328721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MOVND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DDAE7-4D31-4CD9-ABC6-82B1CFB12D80}"/>
              </a:ext>
            </a:extLst>
          </p:cNvPr>
          <p:cNvSpPr txBox="1"/>
          <p:nvPr/>
        </p:nvSpPr>
        <p:spPr>
          <a:xfrm>
            <a:off x="2488555" y="1186028"/>
            <a:ext cx="93291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VND-</a:t>
            </a:r>
            <a:r>
              <a:rPr lang="en-US" sz="2800" b="1" dirty="0" err="1"/>
              <a:t>i</a:t>
            </a:r>
            <a:r>
              <a:rPr lang="en-US" sz="2800" b="1" dirty="0"/>
              <a:t>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VND-1: </a:t>
            </a:r>
            <a:r>
              <a:rPr lang="en-US" sz="2600" dirty="0"/>
              <a:t>minimize the </a:t>
            </a:r>
            <a:r>
              <a:rPr lang="en-US" sz="2600"/>
              <a:t>total cost(</a:t>
            </a:r>
            <a:r>
              <a:rPr lang="en-US" sz="2600" dirty="0"/>
              <a:t>visit cost and travel cost)</a:t>
            </a:r>
          </a:p>
          <a:p>
            <a:r>
              <a:rPr lang="en-US" sz="2800" dirty="0"/>
              <a:t>       </a:t>
            </a:r>
            <a:r>
              <a:rPr lang="en-US" sz="2400" dirty="0"/>
              <a:t>Swap-best</a:t>
            </a:r>
            <a:r>
              <a:rPr lang="en-US" sz="2200" dirty="0"/>
              <a:t>                                        swapping 2 nodes</a:t>
            </a:r>
          </a:p>
          <a:p>
            <a:r>
              <a:rPr lang="en-US" sz="2200" b="1" dirty="0"/>
              <a:t>         </a:t>
            </a:r>
            <a:r>
              <a:rPr lang="en-US" sz="2400" dirty="0"/>
              <a:t>Two-opt                                         </a:t>
            </a:r>
            <a:r>
              <a:rPr lang="en-US" sz="2200" dirty="0"/>
              <a:t>new edges</a:t>
            </a:r>
          </a:p>
          <a:p>
            <a:r>
              <a:rPr lang="en-US" sz="2200" b="1" dirty="0"/>
              <a:t>         </a:t>
            </a:r>
            <a:r>
              <a:rPr lang="en-US" sz="2400" dirty="0"/>
              <a:t>Patient-exchange-cost                </a:t>
            </a:r>
            <a:r>
              <a:rPr lang="en-US" sz="2200" dirty="0"/>
              <a:t>change the route of patient</a:t>
            </a:r>
          </a:p>
          <a:p>
            <a:r>
              <a:rPr lang="en-US" sz="2400" b="1" dirty="0"/>
              <a:t>        </a:t>
            </a:r>
            <a:r>
              <a:rPr lang="en-US" sz="2400" dirty="0"/>
              <a:t>Vehicle-exchange-cost                 </a:t>
            </a:r>
            <a:r>
              <a:rPr lang="en-US" sz="2200" dirty="0"/>
              <a:t>change the vehicle type</a:t>
            </a:r>
          </a:p>
          <a:p>
            <a:endParaRPr lang="en-US" sz="2200" dirty="0"/>
          </a:p>
          <a:p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VND-2: </a:t>
            </a:r>
            <a:r>
              <a:rPr lang="en-US" sz="2600" dirty="0"/>
              <a:t>minimize the total environmental emission</a:t>
            </a:r>
          </a:p>
          <a:p>
            <a:r>
              <a:rPr lang="en-US" sz="2400" b="1" dirty="0"/>
              <a:t>         </a:t>
            </a:r>
            <a:r>
              <a:rPr lang="en-US" sz="2400" dirty="0"/>
              <a:t>Vehicle-exchange-emission          </a:t>
            </a:r>
            <a:r>
              <a:rPr lang="en-US" sz="2000" dirty="0"/>
              <a:t>choose the vehicle with the least emission</a:t>
            </a:r>
            <a:r>
              <a:rPr lang="en-US" sz="2400" dirty="0"/>
              <a:t>        </a:t>
            </a:r>
          </a:p>
          <a:p>
            <a:endParaRPr lang="en-US" sz="22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BF755C-EE01-4A09-8187-68CD38287762}"/>
              </a:ext>
            </a:extLst>
          </p:cNvPr>
          <p:cNvCxnSpPr/>
          <p:nvPr/>
        </p:nvCxnSpPr>
        <p:spPr>
          <a:xfrm>
            <a:off x="6096000" y="3437681"/>
            <a:ext cx="532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C70432-78E5-44DD-B0D4-B5D43A9E075E}"/>
              </a:ext>
            </a:extLst>
          </p:cNvPr>
          <p:cNvCxnSpPr/>
          <p:nvPr/>
        </p:nvCxnSpPr>
        <p:spPr>
          <a:xfrm>
            <a:off x="6096000" y="3092370"/>
            <a:ext cx="532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CF7878-6D4E-43AA-AA23-8E03F3CC3E81}"/>
              </a:ext>
            </a:extLst>
          </p:cNvPr>
          <p:cNvCxnSpPr/>
          <p:nvPr/>
        </p:nvCxnSpPr>
        <p:spPr>
          <a:xfrm>
            <a:off x="6096000" y="2710405"/>
            <a:ext cx="532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446078-FB41-428C-9947-019739AAE551}"/>
              </a:ext>
            </a:extLst>
          </p:cNvPr>
          <p:cNvCxnSpPr/>
          <p:nvPr/>
        </p:nvCxnSpPr>
        <p:spPr>
          <a:xfrm>
            <a:off x="6096000" y="2351590"/>
            <a:ext cx="532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65341E-B6BD-44B9-A99E-9B17CC57600A}"/>
              </a:ext>
            </a:extLst>
          </p:cNvPr>
          <p:cNvCxnSpPr/>
          <p:nvPr/>
        </p:nvCxnSpPr>
        <p:spPr>
          <a:xfrm>
            <a:off x="6620717" y="4863297"/>
            <a:ext cx="5324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984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2DDAC4-211B-424B-ACD7-7718B5AB1DC2}"/>
              </a:ext>
            </a:extLst>
          </p:cNvPr>
          <p:cNvSpPr txBox="1"/>
          <p:nvPr/>
        </p:nvSpPr>
        <p:spPr>
          <a:xfrm>
            <a:off x="2546431" y="1018847"/>
            <a:ext cx="925974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VND-3: </a:t>
            </a:r>
            <a:r>
              <a:rPr lang="en-US" sz="2600" dirty="0"/>
              <a:t>work balance</a:t>
            </a:r>
          </a:p>
          <a:p>
            <a:r>
              <a:rPr lang="en-US" sz="2600" dirty="0"/>
              <a:t>          </a:t>
            </a:r>
            <a:r>
              <a:rPr lang="en-US" sz="2400" dirty="0"/>
              <a:t>Patient-exchange-workload             </a:t>
            </a:r>
            <a:r>
              <a:rPr lang="en-US" sz="2200" dirty="0"/>
              <a:t>exchange patients between routes </a:t>
            </a:r>
            <a:r>
              <a:rPr lang="en-US" sz="2400" dirty="0"/>
              <a:t>       </a:t>
            </a:r>
          </a:p>
          <a:p>
            <a:r>
              <a:rPr lang="en-US" sz="2400" dirty="0"/>
              <a:t>           Vehicle-exchange-workload             </a:t>
            </a:r>
            <a:r>
              <a:rPr lang="en-US" sz="2200" dirty="0"/>
              <a:t>choose the fastest vehicle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/>
              <a:t>VND-4: </a:t>
            </a:r>
            <a:r>
              <a:rPr lang="en-US" sz="2600" dirty="0"/>
              <a:t>maximize the service level</a:t>
            </a:r>
          </a:p>
          <a:p>
            <a:r>
              <a:rPr lang="en-US" sz="2600" b="1" dirty="0"/>
              <a:t>          </a:t>
            </a:r>
            <a:r>
              <a:rPr lang="en-US" sz="2400" dirty="0"/>
              <a:t>Patient-exchange-service level       </a:t>
            </a:r>
            <a:r>
              <a:rPr lang="en-US" sz="2200" dirty="0"/>
              <a:t>change the route of each patient</a:t>
            </a:r>
            <a:endParaRPr lang="en-US" sz="2400" dirty="0"/>
          </a:p>
          <a:p>
            <a:r>
              <a:rPr lang="en-US" sz="2400" b="1" dirty="0"/>
              <a:t>           </a:t>
            </a:r>
            <a:r>
              <a:rPr lang="en-US" sz="2400" dirty="0"/>
              <a:t>Nurse-exchange-service level         </a:t>
            </a:r>
            <a:r>
              <a:rPr lang="en-US" sz="2200" dirty="0"/>
              <a:t>change the nurse type of each route</a:t>
            </a:r>
            <a:endParaRPr lang="en-US" sz="2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DFB89B-F846-40BA-B2C0-B26EEFC904CE}"/>
              </a:ext>
            </a:extLst>
          </p:cNvPr>
          <p:cNvCxnSpPr>
            <a:cxnSpLocks/>
          </p:cNvCxnSpPr>
          <p:nvPr/>
        </p:nvCxnSpPr>
        <p:spPr>
          <a:xfrm>
            <a:off x="7164729" y="3703899"/>
            <a:ext cx="428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D3F5EE-85D5-4ED6-A127-1FDAB24D709C}"/>
              </a:ext>
            </a:extLst>
          </p:cNvPr>
          <p:cNvCxnSpPr>
            <a:cxnSpLocks/>
          </p:cNvCxnSpPr>
          <p:nvPr/>
        </p:nvCxnSpPr>
        <p:spPr>
          <a:xfrm>
            <a:off x="7164729" y="4064643"/>
            <a:ext cx="428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157E13-EDDB-4CB5-A7C3-2CCF7904D634}"/>
              </a:ext>
            </a:extLst>
          </p:cNvPr>
          <p:cNvCxnSpPr>
            <a:cxnSpLocks/>
          </p:cNvCxnSpPr>
          <p:nvPr/>
        </p:nvCxnSpPr>
        <p:spPr>
          <a:xfrm>
            <a:off x="7060556" y="2096947"/>
            <a:ext cx="428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628DB8-F100-4425-A08A-FB7F97CE81A2}"/>
              </a:ext>
            </a:extLst>
          </p:cNvPr>
          <p:cNvCxnSpPr>
            <a:cxnSpLocks/>
          </p:cNvCxnSpPr>
          <p:nvPr/>
        </p:nvCxnSpPr>
        <p:spPr>
          <a:xfrm>
            <a:off x="7060556" y="1691833"/>
            <a:ext cx="428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85A863-C84E-4569-AF2F-C91B929D8E36}"/>
              </a:ext>
            </a:extLst>
          </p:cNvPr>
          <p:cNvSpPr txBox="1"/>
          <p:nvPr/>
        </p:nvSpPr>
        <p:spPr>
          <a:xfrm>
            <a:off x="5509549" y="150471"/>
            <a:ext cx="328721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MOVND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0CD0B-9831-4D12-A4AE-F8B58F3E4CAE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9537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2A6DF00-3280-43F8-B22C-818EB05B0005}"/>
              </a:ext>
            </a:extLst>
          </p:cNvPr>
          <p:cNvSpPr/>
          <p:nvPr/>
        </p:nvSpPr>
        <p:spPr>
          <a:xfrm>
            <a:off x="7285300" y="1659450"/>
            <a:ext cx="1793110" cy="118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VND-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1B852E-A06E-43CD-BB0E-332F6347F483}"/>
              </a:ext>
            </a:extLst>
          </p:cNvPr>
          <p:cNvSpPr/>
          <p:nvPr/>
        </p:nvSpPr>
        <p:spPr>
          <a:xfrm>
            <a:off x="9571782" y="4801199"/>
            <a:ext cx="1776715" cy="118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Local Move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0DC3D61-4295-4A1B-A400-B909A10B49B2}"/>
              </a:ext>
            </a:extLst>
          </p:cNvPr>
          <p:cNvSpPr/>
          <p:nvPr/>
        </p:nvSpPr>
        <p:spPr>
          <a:xfrm>
            <a:off x="2737584" y="4725755"/>
            <a:ext cx="1776715" cy="118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Next Local Move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09AD025-C3BF-432F-95FD-74AD9E028634}"/>
              </a:ext>
            </a:extLst>
          </p:cNvPr>
          <p:cNvCxnSpPr>
            <a:cxnSpLocks/>
            <a:stCxn id="2" idx="6"/>
            <a:endCxn id="3" idx="0"/>
          </p:cNvCxnSpPr>
          <p:nvPr/>
        </p:nvCxnSpPr>
        <p:spPr>
          <a:xfrm>
            <a:off x="9078410" y="2250265"/>
            <a:ext cx="1381730" cy="255093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DBFDD56-434D-4CFF-B6D7-F736451DFFA3}"/>
              </a:ext>
            </a:extLst>
          </p:cNvPr>
          <p:cNvCxnSpPr>
            <a:cxnSpLocks/>
            <a:stCxn id="3" idx="3"/>
            <a:endCxn id="4" idx="5"/>
          </p:cNvCxnSpPr>
          <p:nvPr/>
        </p:nvCxnSpPr>
        <p:spPr>
          <a:xfrm rot="5400000" flipH="1">
            <a:off x="7005319" y="2983126"/>
            <a:ext cx="75444" cy="5577871"/>
          </a:xfrm>
          <a:prstGeom prst="curvedConnector3">
            <a:avLst>
              <a:gd name="adj1" fmla="val -5323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4214726-6A3C-4196-9A13-A7D7923A11AB}"/>
              </a:ext>
            </a:extLst>
          </p:cNvPr>
          <p:cNvCxnSpPr>
            <a:cxnSpLocks/>
            <a:stCxn id="4" idx="1"/>
            <a:endCxn id="72" idx="2"/>
          </p:cNvCxnSpPr>
          <p:nvPr/>
        </p:nvCxnSpPr>
        <p:spPr>
          <a:xfrm rot="5400000" flipH="1" flipV="1">
            <a:off x="2273982" y="2974061"/>
            <a:ext cx="2648536" cy="120094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3F2430C-CE43-488A-86E0-79483286479D}"/>
              </a:ext>
            </a:extLst>
          </p:cNvPr>
          <p:cNvCxnSpPr>
            <a:cxnSpLocks/>
            <a:stCxn id="4" idx="7"/>
            <a:endCxn id="3" idx="1"/>
          </p:cNvCxnSpPr>
          <p:nvPr/>
        </p:nvCxnSpPr>
        <p:spPr>
          <a:xfrm rot="16200000" flipH="1">
            <a:off x="7005318" y="2147588"/>
            <a:ext cx="75444" cy="5577871"/>
          </a:xfrm>
          <a:prstGeom prst="curvedConnector3">
            <a:avLst>
              <a:gd name="adj1" fmla="val -53237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5208EB-7D39-493D-8857-13D7DF38FA44}"/>
              </a:ext>
            </a:extLst>
          </p:cNvPr>
          <p:cNvSpPr txBox="1"/>
          <p:nvPr/>
        </p:nvSpPr>
        <p:spPr>
          <a:xfrm rot="17439274">
            <a:off x="1332973" y="3133547"/>
            <a:ext cx="3575788" cy="400110"/>
          </a:xfrm>
          <a:custGeom>
            <a:avLst/>
            <a:gdLst>
              <a:gd name="connsiteX0" fmla="*/ 0 w 3811331"/>
              <a:gd name="connsiteY0" fmla="*/ 0 h 400110"/>
              <a:gd name="connsiteX1" fmla="*/ 3811331 w 3811331"/>
              <a:gd name="connsiteY1" fmla="*/ 0 h 400110"/>
              <a:gd name="connsiteX2" fmla="*/ 3811331 w 3811331"/>
              <a:gd name="connsiteY2" fmla="*/ 400110 h 400110"/>
              <a:gd name="connsiteX3" fmla="*/ 0 w 3811331"/>
              <a:gd name="connsiteY3" fmla="*/ 400110 h 400110"/>
              <a:gd name="connsiteX4" fmla="*/ 0 w 3811331"/>
              <a:gd name="connsiteY4" fmla="*/ 0 h 400110"/>
              <a:gd name="connsiteX0" fmla="*/ 0 w 3811331"/>
              <a:gd name="connsiteY0" fmla="*/ 105501 h 505611"/>
              <a:gd name="connsiteX1" fmla="*/ 1866092 w 3811331"/>
              <a:gd name="connsiteY1" fmla="*/ 292 h 505611"/>
              <a:gd name="connsiteX2" fmla="*/ 3811331 w 3811331"/>
              <a:gd name="connsiteY2" fmla="*/ 105501 h 505611"/>
              <a:gd name="connsiteX3" fmla="*/ 3811331 w 3811331"/>
              <a:gd name="connsiteY3" fmla="*/ 505611 h 505611"/>
              <a:gd name="connsiteX4" fmla="*/ 0 w 3811331"/>
              <a:gd name="connsiteY4" fmla="*/ 505611 h 505611"/>
              <a:gd name="connsiteX5" fmla="*/ 0 w 3811331"/>
              <a:gd name="connsiteY5" fmla="*/ 105501 h 505611"/>
              <a:gd name="connsiteX0" fmla="*/ 0 w 3811331"/>
              <a:gd name="connsiteY0" fmla="*/ 105501 h 642494"/>
              <a:gd name="connsiteX1" fmla="*/ 1866092 w 3811331"/>
              <a:gd name="connsiteY1" fmla="*/ 292 h 642494"/>
              <a:gd name="connsiteX2" fmla="*/ 3811331 w 3811331"/>
              <a:gd name="connsiteY2" fmla="*/ 105501 h 642494"/>
              <a:gd name="connsiteX3" fmla="*/ 3596608 w 3811331"/>
              <a:gd name="connsiteY3" fmla="*/ 642494 h 642494"/>
              <a:gd name="connsiteX4" fmla="*/ 0 w 3811331"/>
              <a:gd name="connsiteY4" fmla="*/ 505611 h 642494"/>
              <a:gd name="connsiteX5" fmla="*/ 0 w 3811331"/>
              <a:gd name="connsiteY5" fmla="*/ 105501 h 642494"/>
              <a:gd name="connsiteX0" fmla="*/ 0 w 3746669"/>
              <a:gd name="connsiteY0" fmla="*/ 105501 h 642494"/>
              <a:gd name="connsiteX1" fmla="*/ 1866092 w 3746669"/>
              <a:gd name="connsiteY1" fmla="*/ 292 h 642494"/>
              <a:gd name="connsiteX2" fmla="*/ 3746669 w 3746669"/>
              <a:gd name="connsiteY2" fmla="*/ 283988 h 642494"/>
              <a:gd name="connsiteX3" fmla="*/ 3596608 w 3746669"/>
              <a:gd name="connsiteY3" fmla="*/ 642494 h 642494"/>
              <a:gd name="connsiteX4" fmla="*/ 0 w 3746669"/>
              <a:gd name="connsiteY4" fmla="*/ 505611 h 642494"/>
              <a:gd name="connsiteX5" fmla="*/ 0 w 3746669"/>
              <a:gd name="connsiteY5" fmla="*/ 105501 h 642494"/>
              <a:gd name="connsiteX0" fmla="*/ 0 w 3746669"/>
              <a:gd name="connsiteY0" fmla="*/ 105501 h 730948"/>
              <a:gd name="connsiteX1" fmla="*/ 1866092 w 3746669"/>
              <a:gd name="connsiteY1" fmla="*/ 292 h 730948"/>
              <a:gd name="connsiteX2" fmla="*/ 3746669 w 3746669"/>
              <a:gd name="connsiteY2" fmla="*/ 283988 h 730948"/>
              <a:gd name="connsiteX3" fmla="*/ 3596608 w 3746669"/>
              <a:gd name="connsiteY3" fmla="*/ 642494 h 730948"/>
              <a:gd name="connsiteX4" fmla="*/ 184829 w 3746669"/>
              <a:gd name="connsiteY4" fmla="*/ 730948 h 730948"/>
              <a:gd name="connsiteX5" fmla="*/ 0 w 3746669"/>
              <a:gd name="connsiteY5" fmla="*/ 105501 h 730948"/>
              <a:gd name="connsiteX0" fmla="*/ 0 w 3607101"/>
              <a:gd name="connsiteY0" fmla="*/ 345775 h 730756"/>
              <a:gd name="connsiteX1" fmla="*/ 1726524 w 3607101"/>
              <a:gd name="connsiteY1" fmla="*/ 100 h 730756"/>
              <a:gd name="connsiteX2" fmla="*/ 3607101 w 3607101"/>
              <a:gd name="connsiteY2" fmla="*/ 283796 h 730756"/>
              <a:gd name="connsiteX3" fmla="*/ 3457040 w 3607101"/>
              <a:gd name="connsiteY3" fmla="*/ 642302 h 730756"/>
              <a:gd name="connsiteX4" fmla="*/ 45261 w 3607101"/>
              <a:gd name="connsiteY4" fmla="*/ 730756 h 730756"/>
              <a:gd name="connsiteX5" fmla="*/ 0 w 3607101"/>
              <a:gd name="connsiteY5" fmla="*/ 345775 h 730756"/>
              <a:gd name="connsiteX0" fmla="*/ 0 w 3607101"/>
              <a:gd name="connsiteY0" fmla="*/ 345927 h 730908"/>
              <a:gd name="connsiteX1" fmla="*/ 1726524 w 3607101"/>
              <a:gd name="connsiteY1" fmla="*/ 252 h 730908"/>
              <a:gd name="connsiteX2" fmla="*/ 3607101 w 3607101"/>
              <a:gd name="connsiteY2" fmla="*/ 283948 h 730908"/>
              <a:gd name="connsiteX3" fmla="*/ 3457040 w 3607101"/>
              <a:gd name="connsiteY3" fmla="*/ 642454 h 730908"/>
              <a:gd name="connsiteX4" fmla="*/ 45261 w 3607101"/>
              <a:gd name="connsiteY4" fmla="*/ 730908 h 730908"/>
              <a:gd name="connsiteX5" fmla="*/ 0 w 3607101"/>
              <a:gd name="connsiteY5" fmla="*/ 345927 h 730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07101" h="730908">
                <a:moveTo>
                  <a:pt x="0" y="345927"/>
                </a:moveTo>
                <a:cubicBezTo>
                  <a:pt x="575428" y="130092"/>
                  <a:pt x="1091440" y="-6688"/>
                  <a:pt x="1726524" y="252"/>
                </a:cubicBezTo>
                <a:lnTo>
                  <a:pt x="3607101" y="283948"/>
                </a:lnTo>
                <a:lnTo>
                  <a:pt x="3457040" y="642454"/>
                </a:lnTo>
                <a:lnTo>
                  <a:pt x="45261" y="730908"/>
                </a:lnTo>
                <a:lnTo>
                  <a:pt x="0" y="345927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last move no improvement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D1A542-862F-4324-B986-DE6A41A92661}"/>
              </a:ext>
            </a:extLst>
          </p:cNvPr>
          <p:cNvSpPr txBox="1"/>
          <p:nvPr/>
        </p:nvSpPr>
        <p:spPr>
          <a:xfrm>
            <a:off x="6219308" y="5204900"/>
            <a:ext cx="16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improvement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1CC7163-8F75-4133-A846-AC90DF15273E}"/>
              </a:ext>
            </a:extLst>
          </p:cNvPr>
          <p:cNvSpPr txBox="1"/>
          <p:nvPr/>
        </p:nvSpPr>
        <p:spPr>
          <a:xfrm>
            <a:off x="5509549" y="150471"/>
            <a:ext cx="328721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MOVND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AF044A-B565-4C7A-AEAA-1F1451568A8E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5C664E3-2CAF-4262-A0E3-BC71E2950345}"/>
              </a:ext>
            </a:extLst>
          </p:cNvPr>
          <p:cNvSpPr/>
          <p:nvPr/>
        </p:nvSpPr>
        <p:spPr>
          <a:xfrm>
            <a:off x="4198723" y="1659450"/>
            <a:ext cx="1793110" cy="1181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C-list</a:t>
            </a:r>
          </a:p>
        </p:txBody>
      </p: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874AA067-BAB9-4E1C-9CA8-16130FCF6644}"/>
              </a:ext>
            </a:extLst>
          </p:cNvPr>
          <p:cNvCxnSpPr>
            <a:stCxn id="72" idx="0"/>
            <a:endCxn id="2" idx="0"/>
          </p:cNvCxnSpPr>
          <p:nvPr/>
        </p:nvCxnSpPr>
        <p:spPr>
          <a:xfrm rot="5400000" flipH="1" flipV="1">
            <a:off x="6638566" y="116162"/>
            <a:ext cx="12700" cy="308657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6E5D1DE-23FA-45AE-8900-D559E37B07F2}"/>
              </a:ext>
            </a:extLst>
          </p:cNvPr>
          <p:cNvSpPr txBox="1"/>
          <p:nvPr/>
        </p:nvSpPr>
        <p:spPr>
          <a:xfrm rot="4060473">
            <a:off x="8785493" y="3228944"/>
            <a:ext cx="3123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Should make improvement</a:t>
            </a:r>
          </a:p>
        </p:txBody>
      </p:sp>
    </p:spTree>
    <p:extLst>
      <p:ext uri="{BB962C8B-B14F-4D97-AF65-F5344CB8AC3E}">
        <p14:creationId xmlns:p14="http://schemas.microsoft.com/office/powerpoint/2010/main" val="127152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1CC7163-8F75-4133-A846-AC90DF15273E}"/>
              </a:ext>
            </a:extLst>
          </p:cNvPr>
          <p:cNvSpPr txBox="1"/>
          <p:nvPr/>
        </p:nvSpPr>
        <p:spPr>
          <a:xfrm>
            <a:off x="5509550" y="115747"/>
            <a:ext cx="3240911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Update Pareto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1AF044A-B565-4C7A-AEAA-1F1451568A8E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18175-E0BC-41D1-B4C4-D29AAF962E4B}"/>
              </a:ext>
            </a:extLst>
          </p:cNvPr>
          <p:cNvSpPr txBox="1"/>
          <p:nvPr/>
        </p:nvSpPr>
        <p:spPr>
          <a:xfrm>
            <a:off x="2731625" y="1678329"/>
            <a:ext cx="8252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1E4C76"/>
                </a:solidFill>
              </a:rPr>
              <a:t>4 C-list form each VND-</a:t>
            </a:r>
            <a:r>
              <a:rPr lang="en-US" sz="2800" b="1" dirty="0" err="1">
                <a:solidFill>
                  <a:srgbClr val="1E4C76"/>
                </a:solidFill>
              </a:rPr>
              <a:t>i</a:t>
            </a:r>
            <a:endParaRPr lang="en-US" sz="2800" b="1" dirty="0">
              <a:solidFill>
                <a:srgbClr val="1E4C7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1E4C76"/>
                </a:solidFill>
              </a:rPr>
              <a:t>A pareto list combining the answers of VND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b="1" dirty="0"/>
          </a:p>
          <a:p>
            <a:r>
              <a:rPr lang="en-US" sz="2800" b="1" dirty="0"/>
              <a:t>Compare each solution in the pareto list with every solution in C-list.</a:t>
            </a:r>
          </a:p>
        </p:txBody>
      </p:sp>
    </p:spTree>
    <p:extLst>
      <p:ext uri="{BB962C8B-B14F-4D97-AF65-F5344CB8AC3E}">
        <p14:creationId xmlns:p14="http://schemas.microsoft.com/office/powerpoint/2010/main" val="124367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642AB6-6968-49D1-B2C4-5C2BD2DFED91}"/>
              </a:ext>
            </a:extLst>
          </p:cNvPr>
          <p:cNvSpPr txBox="1"/>
          <p:nvPr/>
        </p:nvSpPr>
        <p:spPr>
          <a:xfrm>
            <a:off x="2928394" y="1284790"/>
            <a:ext cx="804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255683"/>
                </a:solidFill>
              </a:rPr>
              <a:t>Finding the best solution based on each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C29C5-3302-45CC-9BC5-2AE5B52FD5D8}"/>
              </a:ext>
            </a:extLst>
          </p:cNvPr>
          <p:cNvSpPr txBox="1"/>
          <p:nvPr/>
        </p:nvSpPr>
        <p:spPr>
          <a:xfrm>
            <a:off x="5509550" y="115747"/>
            <a:ext cx="3240911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Case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F4E0C-9054-4E36-B8C6-6A2A90F9AC3B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99432-E027-4569-87D0-96F60E530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9"/>
          <a:stretch/>
        </p:blipFill>
        <p:spPr>
          <a:xfrm>
            <a:off x="2534855" y="2546416"/>
            <a:ext cx="9190299" cy="35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1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67C14E-4CF1-4975-BF0D-D46752C61114}"/>
              </a:ext>
            </a:extLst>
          </p:cNvPr>
          <p:cNvSpPr txBox="1"/>
          <p:nvPr/>
        </p:nvSpPr>
        <p:spPr>
          <a:xfrm>
            <a:off x="931654" y="6150634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3B90F-BF70-4958-9416-A390A02B82C0}"/>
              </a:ext>
            </a:extLst>
          </p:cNvPr>
          <p:cNvSpPr txBox="1"/>
          <p:nvPr/>
        </p:nvSpPr>
        <p:spPr>
          <a:xfrm>
            <a:off x="2794043" y="2566252"/>
            <a:ext cx="61075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3A66B1"/>
                </a:solidFill>
              </a:rPr>
              <a:t>high costs of hospitalization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3A66B1"/>
                </a:solidFill>
              </a:rPr>
              <a:t>stressful 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3A66B1"/>
                </a:solidFill>
              </a:rPr>
              <a:t>traffic problems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3A66B1"/>
                </a:solidFill>
              </a:rPr>
              <a:t>covid-19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4EB4184-CBFE-456B-A62F-449443EC0660}"/>
              </a:ext>
            </a:extLst>
          </p:cNvPr>
          <p:cNvSpPr/>
          <p:nvPr/>
        </p:nvSpPr>
        <p:spPr>
          <a:xfrm>
            <a:off x="6779446" y="2635663"/>
            <a:ext cx="405441" cy="1492393"/>
          </a:xfrm>
          <a:prstGeom prst="rightBrace">
            <a:avLst>
              <a:gd name="adj1" fmla="val 8333"/>
              <a:gd name="adj2" fmla="val 51156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62BE4-701B-4273-BD37-8BA6AD628CBD}"/>
              </a:ext>
            </a:extLst>
          </p:cNvPr>
          <p:cNvSpPr txBox="1"/>
          <p:nvPr/>
        </p:nvSpPr>
        <p:spPr>
          <a:xfrm>
            <a:off x="7495438" y="3143332"/>
            <a:ext cx="37956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Increase the need for HHC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DB3B9-C9AE-4FC4-8A76-1358E911F9F3}"/>
              </a:ext>
            </a:extLst>
          </p:cNvPr>
          <p:cNvSpPr txBox="1"/>
          <p:nvPr/>
        </p:nvSpPr>
        <p:spPr>
          <a:xfrm>
            <a:off x="2649345" y="4291748"/>
            <a:ext cx="796218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500" dirty="0"/>
              <a:t>scheduling and routing optimization to improve services</a:t>
            </a:r>
          </a:p>
          <a:p>
            <a:r>
              <a:rPr lang="en-US" sz="2500" dirty="0"/>
              <a:t>        </a:t>
            </a:r>
            <a:r>
              <a:rPr lang="en-US" sz="2200" dirty="0"/>
              <a:t>scheduling: time, service level, emission</a:t>
            </a:r>
          </a:p>
          <a:p>
            <a:r>
              <a:rPr lang="en-US" sz="2200" dirty="0"/>
              <a:t>         routing: which nurse visits which patients</a:t>
            </a:r>
          </a:p>
          <a:p>
            <a:endParaRPr lang="en-US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30EF9-26D8-4B1B-9A09-21F26DE805C5}"/>
              </a:ext>
            </a:extLst>
          </p:cNvPr>
          <p:cNvSpPr txBox="1"/>
          <p:nvPr/>
        </p:nvSpPr>
        <p:spPr>
          <a:xfrm>
            <a:off x="5361708" y="52391"/>
            <a:ext cx="3539837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Importance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73544-AB27-4117-93F3-A22F948939C3}"/>
              </a:ext>
            </a:extLst>
          </p:cNvPr>
          <p:cNvSpPr txBox="1"/>
          <p:nvPr/>
        </p:nvSpPr>
        <p:spPr>
          <a:xfrm>
            <a:off x="2800890" y="1091668"/>
            <a:ext cx="787769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0" i="0" u="none" strike="noStrike" baseline="0" dirty="0">
                <a:latin typeface="MyriadPro-SemiboldSemiCn"/>
              </a:rPr>
              <a:t>Multi‑objective home health care routing: a variable</a:t>
            </a:r>
          </a:p>
          <a:p>
            <a:pPr algn="ctr"/>
            <a:r>
              <a:rPr lang="en-US" sz="2500" b="0" i="0" u="none" strike="noStrike" baseline="0" dirty="0">
                <a:latin typeface="MyriadPro-SemiboldSemiCn"/>
              </a:rPr>
              <a:t>neighborhood search method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2127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5555E-B218-4F99-B457-55CB8854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49" y="2710197"/>
            <a:ext cx="7773512" cy="2923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26E0BF-12A2-4244-93BB-5C1DAC00B6F4}"/>
              </a:ext>
            </a:extLst>
          </p:cNvPr>
          <p:cNvSpPr txBox="1"/>
          <p:nvPr/>
        </p:nvSpPr>
        <p:spPr>
          <a:xfrm>
            <a:off x="5509550" y="115747"/>
            <a:ext cx="3240911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Case Study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1151C-FDE4-4B5A-8C80-32D982B3068E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9D9BF4-1159-4520-A128-9E863448A191}"/>
              </a:ext>
            </a:extLst>
          </p:cNvPr>
          <p:cNvSpPr txBox="1"/>
          <p:nvPr/>
        </p:nvSpPr>
        <p:spPr>
          <a:xfrm>
            <a:off x="4074884" y="2167299"/>
            <a:ext cx="6110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0" i="0" u="none" strike="noStrike" baseline="0" dirty="0">
                <a:latin typeface="STIX-Regular"/>
              </a:rPr>
              <a:t>DM chooses the solution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STIX-Regular"/>
              </a:rPr>
              <a:t>t</a:t>
            </a:r>
            <a:r>
              <a:rPr lang="en-US" sz="2000" b="0" i="0" u="none" strike="noStrike" baseline="0" dirty="0">
                <a:latin typeface="STIX-Regular"/>
              </a:rPr>
              <a:t>he best solutions in terms of each objective 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5279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25ED85-263C-49BA-B920-E68BF5552D45}"/>
              </a:ext>
            </a:extLst>
          </p:cNvPr>
          <p:cNvSpPr txBox="1"/>
          <p:nvPr/>
        </p:nvSpPr>
        <p:spPr>
          <a:xfrm>
            <a:off x="5509550" y="115747"/>
            <a:ext cx="3240911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FF72E-A563-4224-8A8B-CA9FC93218FC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0A002-942C-4CC0-BB99-D6E2DADA4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186" y="954879"/>
            <a:ext cx="5058481" cy="1400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42892-F7AD-468E-A044-2B09C21B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21" y="2505477"/>
            <a:ext cx="6959212" cy="40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1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68759A-EDEF-4D15-86AC-BA158E2F8604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8C989-A7D7-4FA6-92C5-33246E2893A6}"/>
              </a:ext>
            </a:extLst>
          </p:cNvPr>
          <p:cNvSpPr txBox="1"/>
          <p:nvPr/>
        </p:nvSpPr>
        <p:spPr>
          <a:xfrm>
            <a:off x="5509550" y="115747"/>
            <a:ext cx="3240911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7CE2B-8904-4F1A-8675-B3BE8E599AF6}"/>
              </a:ext>
            </a:extLst>
          </p:cNvPr>
          <p:cNvSpPr txBox="1"/>
          <p:nvPr/>
        </p:nvSpPr>
        <p:spPr>
          <a:xfrm>
            <a:off x="2986268" y="1909823"/>
            <a:ext cx="836849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e-constraint:</a:t>
            </a:r>
          </a:p>
          <a:p>
            <a:r>
              <a:rPr lang="en-US" sz="2800" dirty="0"/>
              <a:t>                  </a:t>
            </a:r>
            <a:r>
              <a:rPr lang="en-US" sz="2500" dirty="0">
                <a:solidFill>
                  <a:srgbClr val="3A66B1"/>
                </a:solidFill>
              </a:rPr>
              <a:t>not good for big instances</a:t>
            </a:r>
          </a:p>
          <a:p>
            <a:r>
              <a:rPr lang="en-US" sz="2500" dirty="0">
                <a:solidFill>
                  <a:srgbClr val="3A66B1"/>
                </a:solidFill>
              </a:rPr>
              <a:t>                     long computation time</a:t>
            </a:r>
          </a:p>
          <a:p>
            <a:r>
              <a:rPr lang="en-US" sz="2500" dirty="0">
                <a:solidFill>
                  <a:srgbClr val="3A66B1"/>
                </a:solidFill>
              </a:rPr>
              <a:t>                     limited pareto solutions</a:t>
            </a:r>
          </a:p>
          <a:p>
            <a:r>
              <a:rPr lang="en-US" sz="2800" dirty="0"/>
              <a:t> </a:t>
            </a:r>
          </a:p>
          <a:p>
            <a:r>
              <a:rPr lang="en-US" sz="2800" b="1" dirty="0"/>
              <a:t>MOVNS:</a:t>
            </a:r>
          </a:p>
          <a:p>
            <a:r>
              <a:rPr lang="en-US" sz="2800" dirty="0">
                <a:solidFill>
                  <a:srgbClr val="3A66B1"/>
                </a:solidFill>
              </a:rPr>
              <a:t>                   </a:t>
            </a:r>
            <a:r>
              <a:rPr lang="en-US" sz="2500" dirty="0">
                <a:solidFill>
                  <a:srgbClr val="3A66B1"/>
                </a:solidFill>
              </a:rPr>
              <a:t>short computation time</a:t>
            </a:r>
          </a:p>
          <a:p>
            <a:r>
              <a:rPr lang="en-US" sz="2500" dirty="0">
                <a:solidFill>
                  <a:srgbClr val="3A66B1"/>
                </a:solidFill>
              </a:rPr>
              <a:t>                      large number of pareto solutions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29202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041DA-98E6-4481-94C7-4110D3A8A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6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C7D74E-5EE5-4EA7-8F8B-DE511ABF1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06" b="68943"/>
          <a:stretch/>
        </p:blipFill>
        <p:spPr>
          <a:xfrm>
            <a:off x="2514300" y="1102507"/>
            <a:ext cx="9519547" cy="642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A7C25-01EE-42C6-9A4D-109BE0DF3ACC}"/>
              </a:ext>
            </a:extLst>
          </p:cNvPr>
          <p:cNvSpPr txBox="1"/>
          <p:nvPr/>
        </p:nvSpPr>
        <p:spPr>
          <a:xfrm>
            <a:off x="5361708" y="52391"/>
            <a:ext cx="3539837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Decision Variables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22294-169B-40F4-9650-F3CEE077F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33" b="50116"/>
          <a:stretch/>
        </p:blipFill>
        <p:spPr>
          <a:xfrm>
            <a:off x="2604355" y="2254768"/>
            <a:ext cx="9519547" cy="6426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C9CED-BC90-4133-A3F4-CE6726125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52" b="30597"/>
          <a:stretch/>
        </p:blipFill>
        <p:spPr>
          <a:xfrm>
            <a:off x="2514299" y="3407029"/>
            <a:ext cx="9519547" cy="642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D5ECA0-DFC5-4772-85EA-3D7AEB1A9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29" b="20615"/>
          <a:stretch/>
        </p:blipFill>
        <p:spPr>
          <a:xfrm>
            <a:off x="2514298" y="4559290"/>
            <a:ext cx="9519547" cy="379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99B339-1B88-4AD4-9269-F32A8F7DD0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85"/>
          <a:stretch/>
        </p:blipFill>
        <p:spPr>
          <a:xfrm>
            <a:off x="2514301" y="5469147"/>
            <a:ext cx="9519547" cy="6787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838499-839B-4E3E-8694-46B575115550}"/>
              </a:ext>
            </a:extLst>
          </p:cNvPr>
          <p:cNvSpPr txBox="1"/>
          <p:nvPr/>
        </p:nvSpPr>
        <p:spPr>
          <a:xfrm>
            <a:off x="931654" y="6150634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2048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10A713-71E5-4CE6-B5BB-73B5231FB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992" y="1271928"/>
            <a:ext cx="5106113" cy="32770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677A97-348B-4097-B579-B072A97C4E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0" r="15189"/>
          <a:stretch/>
        </p:blipFill>
        <p:spPr>
          <a:xfrm>
            <a:off x="4183991" y="4168611"/>
            <a:ext cx="5106113" cy="1114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FC69B6-F09D-4752-9FD3-DEF8E5AD8B38}"/>
              </a:ext>
            </a:extLst>
          </p:cNvPr>
          <p:cNvSpPr txBox="1"/>
          <p:nvPr/>
        </p:nvSpPr>
        <p:spPr>
          <a:xfrm>
            <a:off x="5467710" y="60385"/>
            <a:ext cx="3338422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9D373-F3B9-4F15-A840-8CB9E4101EBC}"/>
              </a:ext>
            </a:extLst>
          </p:cNvPr>
          <p:cNvSpPr txBox="1"/>
          <p:nvPr/>
        </p:nvSpPr>
        <p:spPr>
          <a:xfrm>
            <a:off x="931654" y="6150634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60004D-E5C5-4646-A810-EA74F341F752}"/>
              </a:ext>
            </a:extLst>
          </p:cNvPr>
          <p:cNvSpPr txBox="1"/>
          <p:nvPr/>
        </p:nvSpPr>
        <p:spPr>
          <a:xfrm>
            <a:off x="2301813" y="2599031"/>
            <a:ext cx="21738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365DA2"/>
                </a:solidFill>
              </a:rPr>
              <a:t>CO2 Emission: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A48B16-A27D-4666-8CCE-D793FB58F075}"/>
              </a:ext>
            </a:extLst>
          </p:cNvPr>
          <p:cNvSpPr txBox="1"/>
          <p:nvPr/>
        </p:nvSpPr>
        <p:spPr>
          <a:xfrm>
            <a:off x="2294806" y="1506505"/>
            <a:ext cx="12594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365DA2"/>
                </a:solidFill>
              </a:rPr>
              <a:t>Cost: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15DDE0-ACA5-4537-8D5E-2C94AC08B702}"/>
              </a:ext>
            </a:extLst>
          </p:cNvPr>
          <p:cNvSpPr txBox="1"/>
          <p:nvPr/>
        </p:nvSpPr>
        <p:spPr>
          <a:xfrm>
            <a:off x="2301813" y="3601312"/>
            <a:ext cx="20845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365DA2"/>
                </a:solidFill>
              </a:rPr>
              <a:t>Work Balance: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39697-BF8D-42C0-BE46-5E4F91EAB848}"/>
              </a:ext>
            </a:extLst>
          </p:cNvPr>
          <p:cNvSpPr txBox="1"/>
          <p:nvPr/>
        </p:nvSpPr>
        <p:spPr>
          <a:xfrm>
            <a:off x="2301813" y="4417435"/>
            <a:ext cx="22860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365DA2"/>
                </a:solidFill>
              </a:rPr>
              <a:t>Service Quality:</a:t>
            </a:r>
          </a:p>
        </p:txBody>
      </p:sp>
    </p:spTree>
    <p:extLst>
      <p:ext uri="{BB962C8B-B14F-4D97-AF65-F5344CB8AC3E}">
        <p14:creationId xmlns:p14="http://schemas.microsoft.com/office/powerpoint/2010/main" val="414886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909FB11-E601-4A4B-B051-CFB96F5591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1" t="61412" r="2451" b="20675"/>
          <a:stretch/>
        </p:blipFill>
        <p:spPr>
          <a:xfrm>
            <a:off x="2631057" y="3593143"/>
            <a:ext cx="6315453" cy="1008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5DF7E3-9FD8-4823-B809-02295A7CB792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7E83F-2F80-4B1E-A1D3-BBA64235A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1" b="60474"/>
          <a:stretch/>
        </p:blipFill>
        <p:spPr>
          <a:xfrm>
            <a:off x="2707777" y="891724"/>
            <a:ext cx="6499358" cy="222606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223A3DC-A186-4EF4-80E9-DDABCC6D4EBE}"/>
              </a:ext>
            </a:extLst>
          </p:cNvPr>
          <p:cNvSpPr/>
          <p:nvPr/>
        </p:nvSpPr>
        <p:spPr>
          <a:xfrm>
            <a:off x="6426679" y="1009291"/>
            <a:ext cx="327804" cy="182880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8D9C5-1E07-4A2E-B723-46405B24B4D0}"/>
              </a:ext>
            </a:extLst>
          </p:cNvPr>
          <p:cNvSpPr txBox="1"/>
          <p:nvPr/>
        </p:nvSpPr>
        <p:spPr>
          <a:xfrm>
            <a:off x="7207119" y="1490953"/>
            <a:ext cx="4000031" cy="8617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solidFill>
                  <a:srgbClr val="365DA2"/>
                </a:solidFill>
              </a:rPr>
              <a:t>Start and End Node of every nurse should be a depot.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3D53E-B2D5-41BF-B307-318A23CC2DF1}"/>
              </a:ext>
            </a:extLst>
          </p:cNvPr>
          <p:cNvSpPr txBox="1"/>
          <p:nvPr/>
        </p:nvSpPr>
        <p:spPr>
          <a:xfrm>
            <a:off x="7279297" y="5077337"/>
            <a:ext cx="400003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solidFill>
                  <a:srgbClr val="365DA2"/>
                </a:solidFill>
              </a:rPr>
              <a:t>At most one nurse with one vehicle type can move from node </a:t>
            </a:r>
            <a:r>
              <a:rPr lang="en-US" sz="2500" dirty="0" err="1">
                <a:solidFill>
                  <a:srgbClr val="365DA2"/>
                </a:solidFill>
              </a:rPr>
              <a:t>i</a:t>
            </a:r>
            <a:r>
              <a:rPr lang="en-US" sz="2500" dirty="0">
                <a:solidFill>
                  <a:srgbClr val="365DA2"/>
                </a:solidFill>
              </a:rPr>
              <a:t> to node j.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8FC04CD-9CE2-4AFA-9648-7907C6B122C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616142" y="4012488"/>
            <a:ext cx="1663171" cy="10648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1696CB-904E-4DE2-9A3F-2AF4C76DD3FD}"/>
              </a:ext>
            </a:extLst>
          </p:cNvPr>
          <p:cNvSpPr txBox="1"/>
          <p:nvPr/>
        </p:nvSpPr>
        <p:spPr>
          <a:xfrm>
            <a:off x="2578378" y="1156127"/>
            <a:ext cx="5965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(3)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8D7667-9C29-4290-A7EE-2E702AB633D3}"/>
              </a:ext>
            </a:extLst>
          </p:cNvPr>
          <p:cNvSpPr txBox="1"/>
          <p:nvPr/>
        </p:nvSpPr>
        <p:spPr>
          <a:xfrm>
            <a:off x="5676181" y="58027"/>
            <a:ext cx="286397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dirty="0" err="1"/>
              <a:t>Constraints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0341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077090-29F3-4E54-8880-F0B7EBB76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51" t="81801"/>
          <a:stretch/>
        </p:blipFill>
        <p:spPr>
          <a:xfrm>
            <a:off x="2743090" y="2799860"/>
            <a:ext cx="6499358" cy="1024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1F112-8578-4DC7-8BEC-AA0518201A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3" t="41679" r="-110" b="40408"/>
          <a:stretch/>
        </p:blipFill>
        <p:spPr>
          <a:xfrm>
            <a:off x="2835043" y="915498"/>
            <a:ext cx="6315453" cy="1008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677B3-8383-4187-B570-AFE17F43F90F}"/>
              </a:ext>
            </a:extLst>
          </p:cNvPr>
          <p:cNvSpPr txBox="1"/>
          <p:nvPr/>
        </p:nvSpPr>
        <p:spPr>
          <a:xfrm>
            <a:off x="7231293" y="1956110"/>
            <a:ext cx="476465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solidFill>
                  <a:srgbClr val="365DA2"/>
                </a:solidFill>
              </a:rPr>
              <a:t>Each patient is visited exactly once.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18312-6A84-4FE0-94FA-C826F1CF26CE}"/>
              </a:ext>
            </a:extLst>
          </p:cNvPr>
          <p:cNvSpPr txBox="1"/>
          <p:nvPr/>
        </p:nvSpPr>
        <p:spPr>
          <a:xfrm>
            <a:off x="7231293" y="3594161"/>
            <a:ext cx="47646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500" dirty="0">
                <a:solidFill>
                  <a:srgbClr val="365DA2"/>
                </a:solidFill>
              </a:rPr>
              <a:t>Each nurse can only be assigned to one route of visiting patients.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DDF777-BFEA-463A-B3F5-F15C41217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58" t="2767" b="82522"/>
          <a:stretch/>
        </p:blipFill>
        <p:spPr>
          <a:xfrm>
            <a:off x="2835043" y="4916098"/>
            <a:ext cx="6477153" cy="1008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862B41-505E-4DC3-AADD-A7E8ED4CC505}"/>
              </a:ext>
            </a:extLst>
          </p:cNvPr>
          <p:cNvSpPr txBox="1"/>
          <p:nvPr/>
        </p:nvSpPr>
        <p:spPr>
          <a:xfrm>
            <a:off x="5676181" y="58027"/>
            <a:ext cx="286397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dirty="0" err="1"/>
              <a:t>Constraints</a:t>
            </a:r>
            <a:endParaRPr 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244561-D39C-400B-B3D6-E6FBA02C3756}"/>
              </a:ext>
            </a:extLst>
          </p:cNvPr>
          <p:cNvSpPr txBox="1"/>
          <p:nvPr/>
        </p:nvSpPr>
        <p:spPr>
          <a:xfrm>
            <a:off x="2578378" y="1156127"/>
            <a:ext cx="59653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(4)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(6)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6AF30A0-AA35-4221-8CA9-9F43CF07EBCC}"/>
              </a:ext>
            </a:extLst>
          </p:cNvPr>
          <p:cNvCxnSpPr>
            <a:endCxn id="6" idx="0"/>
          </p:cNvCxnSpPr>
          <p:nvPr/>
        </p:nvCxnSpPr>
        <p:spPr>
          <a:xfrm>
            <a:off x="7627716" y="1156127"/>
            <a:ext cx="1985906" cy="7999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183243-4FE4-4786-B777-35BAB19C4448}"/>
              </a:ext>
            </a:extLst>
          </p:cNvPr>
          <p:cNvCxnSpPr>
            <a:cxnSpLocks/>
            <a:stCxn id="2" idx="2"/>
            <a:endCxn id="8" idx="1"/>
          </p:cNvCxnSpPr>
          <p:nvPr/>
        </p:nvCxnSpPr>
        <p:spPr>
          <a:xfrm rot="16200000" flipH="1">
            <a:off x="6511907" y="3305662"/>
            <a:ext cx="200248" cy="1238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755A3DC-3585-4102-9DA5-8C815835A149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3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76A31A-9602-4E3D-8EF2-01A379328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36" b="51069"/>
          <a:stretch/>
        </p:blipFill>
        <p:spPr>
          <a:xfrm>
            <a:off x="2646781" y="1733908"/>
            <a:ext cx="8451191" cy="21393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831D08-340A-490E-8703-3A6CA3423C6E}"/>
              </a:ext>
            </a:extLst>
          </p:cNvPr>
          <p:cNvSpPr txBox="1"/>
          <p:nvPr/>
        </p:nvSpPr>
        <p:spPr>
          <a:xfrm>
            <a:off x="2570673" y="888522"/>
            <a:ext cx="3709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Conservation Constraints: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CCA08-6A2A-4545-9F6E-64172953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751" y="5134683"/>
            <a:ext cx="7497221" cy="1419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FA081-3D62-4782-BD28-947E6B1E8145}"/>
              </a:ext>
            </a:extLst>
          </p:cNvPr>
          <p:cNvSpPr txBox="1"/>
          <p:nvPr/>
        </p:nvSpPr>
        <p:spPr>
          <a:xfrm>
            <a:off x="2570673" y="4416725"/>
            <a:ext cx="38509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Node </a:t>
            </a:r>
            <a:r>
              <a:rPr lang="en-US" sz="2500" b="1" dirty="0" err="1"/>
              <a:t>i</a:t>
            </a:r>
            <a:r>
              <a:rPr lang="en-US" sz="2500" b="1" dirty="0"/>
              <a:t> and j relationship: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94B2C-7DE3-4F05-BF15-9BF875F4B27C}"/>
              </a:ext>
            </a:extLst>
          </p:cNvPr>
          <p:cNvSpPr txBox="1"/>
          <p:nvPr/>
        </p:nvSpPr>
        <p:spPr>
          <a:xfrm>
            <a:off x="5676181" y="58027"/>
            <a:ext cx="286397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dirty="0" err="1"/>
              <a:t>Constraints</a:t>
            </a:r>
            <a:endParaRPr lang="en-US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20B0E-13D0-4EC7-867B-4AA5BB771DED}"/>
              </a:ext>
            </a:extLst>
          </p:cNvPr>
          <p:cNvSpPr txBox="1"/>
          <p:nvPr/>
        </p:nvSpPr>
        <p:spPr>
          <a:xfrm>
            <a:off x="2585086" y="1815884"/>
            <a:ext cx="59653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(7)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(8)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29849-8EAD-4F02-AD34-987F5F67A491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8063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466DD4-F334-4C8B-B82A-1B3C019DD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64" t="66792" b="11195"/>
          <a:stretch/>
        </p:blipFill>
        <p:spPr>
          <a:xfrm>
            <a:off x="3735236" y="1689340"/>
            <a:ext cx="6594983" cy="1509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0D7A7-30BA-47A0-B052-A5D12C4ED4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33" t="88805" r="20126"/>
          <a:stretch/>
        </p:blipFill>
        <p:spPr>
          <a:xfrm>
            <a:off x="3907766" y="5001964"/>
            <a:ext cx="4744529" cy="767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56B59-0BEC-44C6-BF64-591EA7B702C1}"/>
              </a:ext>
            </a:extLst>
          </p:cNvPr>
          <p:cNvSpPr txBox="1"/>
          <p:nvPr/>
        </p:nvSpPr>
        <p:spPr>
          <a:xfrm>
            <a:off x="2674189" y="708168"/>
            <a:ext cx="61075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500" b="1" dirty="0"/>
              <a:t>Time Windows</a:t>
            </a:r>
            <a:r>
              <a:rPr lang="en-US" sz="2500" b="1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EC9B5-5662-449D-96FC-97FEED6C4B88}"/>
              </a:ext>
            </a:extLst>
          </p:cNvPr>
          <p:cNvSpPr txBox="1"/>
          <p:nvPr/>
        </p:nvSpPr>
        <p:spPr>
          <a:xfrm>
            <a:off x="2674189" y="4123700"/>
            <a:ext cx="24671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Starting Time: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D4E48-FA77-483A-8138-95D37383E141}"/>
              </a:ext>
            </a:extLst>
          </p:cNvPr>
          <p:cNvSpPr txBox="1"/>
          <p:nvPr/>
        </p:nvSpPr>
        <p:spPr>
          <a:xfrm>
            <a:off x="5676181" y="58027"/>
            <a:ext cx="286397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dirty="0" err="1"/>
              <a:t>Constraints</a:t>
            </a:r>
            <a:endParaRPr 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60A099-EBF0-4BA1-9344-37117829B544}"/>
              </a:ext>
            </a:extLst>
          </p:cNvPr>
          <p:cNvSpPr txBox="1"/>
          <p:nvPr/>
        </p:nvSpPr>
        <p:spPr>
          <a:xfrm>
            <a:off x="2628326" y="1830175"/>
            <a:ext cx="76305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(10)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(11)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616343-1FE3-4963-AC67-F47A34CD49CE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94332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FCF98B-C12F-4BBA-A402-364ED1B21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10" t="65823" r="44528" b="14039"/>
          <a:stretch/>
        </p:blipFill>
        <p:spPr>
          <a:xfrm>
            <a:off x="2536347" y="918351"/>
            <a:ext cx="3179392" cy="835820"/>
          </a:xfrm>
          <a:prstGeom prst="rect">
            <a:avLst/>
          </a:prstGeom>
          <a:ln>
            <a:solidFill>
              <a:srgbClr val="C4D9FB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3E1DE3-D633-4AAE-80C0-EFAD7E8AEB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40"/>
          <a:stretch/>
        </p:blipFill>
        <p:spPr>
          <a:xfrm>
            <a:off x="3031386" y="2312968"/>
            <a:ext cx="9029434" cy="123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F9C448-CC8C-4B00-8AB7-ACC90EB65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415" y="4110188"/>
            <a:ext cx="5477639" cy="905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892D6-B691-40D2-9D9D-C6196589F6F5}"/>
              </a:ext>
            </a:extLst>
          </p:cNvPr>
          <p:cNvSpPr txBox="1"/>
          <p:nvPr/>
        </p:nvSpPr>
        <p:spPr>
          <a:xfrm>
            <a:off x="5676181" y="58027"/>
            <a:ext cx="2863970" cy="5539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3000" dirty="0" err="1"/>
              <a:t>Constraints</a:t>
            </a:r>
            <a:endParaRPr 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3207C-97F6-4411-BA37-9D8CC6CE4EC5}"/>
              </a:ext>
            </a:extLst>
          </p:cNvPr>
          <p:cNvSpPr txBox="1"/>
          <p:nvPr/>
        </p:nvSpPr>
        <p:spPr>
          <a:xfrm>
            <a:off x="2536346" y="2765240"/>
            <a:ext cx="7161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(13)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(14)</a:t>
            </a:r>
          </a:p>
          <a:p>
            <a:endParaRPr lang="en-US" sz="25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7A054-5DE1-4F61-8087-E07655D6B95F}"/>
              </a:ext>
            </a:extLst>
          </p:cNvPr>
          <p:cNvSpPr txBox="1"/>
          <p:nvPr/>
        </p:nvSpPr>
        <p:spPr>
          <a:xfrm>
            <a:off x="912672" y="613916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241395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506</Words>
  <Application>Microsoft Office PowerPoint</Application>
  <PresentationFormat>Widescreen</PresentationFormat>
  <Paragraphs>182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MyriadPro-SemiboldSemiCn</vt:lpstr>
      <vt:lpstr>STIX-Regular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Mahnia Khazaeli</dc:creator>
  <cp:lastModifiedBy>Mahnia Khazaeli</cp:lastModifiedBy>
  <cp:revision>57</cp:revision>
  <dcterms:created xsi:type="dcterms:W3CDTF">2024-12-27T00:33:55Z</dcterms:created>
  <dcterms:modified xsi:type="dcterms:W3CDTF">2024-12-28T06:18:56Z</dcterms:modified>
</cp:coreProperties>
</file>