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E7D7CB-8DE7-4382-A437-543BFA5569CB}" type="datetimeFigureOut">
              <a:rPr lang="en-US" smtClean="0"/>
              <a:t>10/3/2018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39842E-8522-4CFF-A926-9E2A5D7E5BD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85416767-9F3E-4785-B4E1-A5406C61C975}" type="slidenum">
              <a:rPr lang="ar-SA" smtClean="0"/>
              <a:pPr/>
              <a:t>2</a:t>
            </a:fld>
            <a:endParaRPr lang="en-US" smtClean="0"/>
          </a:p>
        </p:txBody>
      </p:sp>
      <p:sp>
        <p:nvSpPr>
          <p:cNvPr id="320515" name="Rectangle 2"/>
          <p:cNvSpPr>
            <a:spLocks noRot="1" noChangeArrowheads="1" noTextEdit="1"/>
          </p:cNvSpPr>
          <p:nvPr>
            <p:ph type="sldImg"/>
          </p:nvPr>
        </p:nvSpPr>
        <p:spPr>
          <a:xfrm>
            <a:off x="1243013" y="563563"/>
            <a:ext cx="4383087" cy="3287712"/>
          </a:xfrm>
          <a:ln/>
        </p:spPr>
      </p:sp>
      <p:sp>
        <p:nvSpPr>
          <p:cNvPr id="320516" name="Rectangle 3"/>
          <p:cNvSpPr>
            <a:spLocks noGrp="1" noChangeArrowheads="1"/>
          </p:cNvSpPr>
          <p:nvPr>
            <p:ph type="body" idx="1"/>
          </p:nvPr>
        </p:nvSpPr>
        <p:spPr>
          <a:xfrm>
            <a:off x="858838" y="3997325"/>
            <a:ext cx="5160962" cy="4306888"/>
          </a:xfrm>
          <a:noFill/>
          <a:ln/>
        </p:spPr>
        <p:txBody>
          <a:bodyPr lIns="89797" tIns="44898" rIns="89797" bIns="44898"/>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A10A4603-1FF3-4CAC-B14E-A9EEBCC1AC25}" type="slidenum">
              <a:rPr lang="ar-SA" smtClean="0"/>
              <a:pPr/>
              <a:t>9</a:t>
            </a:fld>
            <a:endParaRPr lang="en-US" smtClean="0"/>
          </a:p>
        </p:txBody>
      </p:sp>
      <p:sp>
        <p:nvSpPr>
          <p:cNvPr id="321539" name="Rectangle 2"/>
          <p:cNvSpPr>
            <a:spLocks noChangeAspect="1" noChangeArrowheads="1" noTextEdit="1"/>
          </p:cNvSpPr>
          <p:nvPr>
            <p:ph type="sldImg"/>
          </p:nvPr>
        </p:nvSpPr>
        <p:spPr>
          <a:xfrm>
            <a:off x="1090613" y="300038"/>
            <a:ext cx="4703762" cy="3527425"/>
          </a:xfrm>
          <a:ln/>
        </p:spPr>
      </p:sp>
      <p:sp>
        <p:nvSpPr>
          <p:cNvPr id="321540" name="Rectangle 3"/>
          <p:cNvSpPr>
            <a:spLocks noChangeArrowheads="1"/>
          </p:cNvSpPr>
          <p:nvPr>
            <p:ph type="body" idx="1"/>
          </p:nvPr>
        </p:nvSpPr>
        <p:spPr>
          <a:xfrm>
            <a:off x="523875" y="4052888"/>
            <a:ext cx="5835650" cy="4579937"/>
          </a:xfrm>
          <a:solidFill>
            <a:srgbClr val="FFFFFF"/>
          </a:solidFill>
          <a:ln>
            <a:solidFill>
              <a:srgbClr val="000000"/>
            </a:solidFill>
          </a:ln>
        </p:spPr>
        <p:txBody>
          <a:bodyPr/>
          <a:lstStyle/>
          <a:p>
            <a:pPr defTabSz="1020763" eaLnBrk="1" hangingPunct="1"/>
            <a:r>
              <a:rPr lang="en-US" b="1" smtClean="0"/>
              <a:t>Purpose: </a:t>
            </a:r>
            <a:r>
              <a:rPr lang="en-US" smtClean="0"/>
              <a:t>This chapter introduces the Cisco IOS™ CLI on the Catalyst® 1900 switch and router. </a:t>
            </a:r>
          </a:p>
          <a:p>
            <a:pPr defTabSz="1020763" eaLnBrk="1" hangingPunct="1"/>
            <a:r>
              <a:rPr lang="en-US" b="1" smtClean="0"/>
              <a:t>Timing: </a:t>
            </a:r>
            <a:r>
              <a:rPr lang="en-US" smtClean="0"/>
              <a:t>This chapter should take about 2 hours to present.</a:t>
            </a:r>
          </a:p>
          <a:p>
            <a:pPr defTabSz="1020763" eaLnBrk="1" hangingPunct="1"/>
            <a:r>
              <a:rPr lang="en-US" b="1" smtClean="0"/>
              <a:t>Note:</a:t>
            </a:r>
            <a:r>
              <a:rPr lang="en-US" smtClean="0"/>
              <a:t> The Catalyst 1900 switch only has a subset of the router Cisco IOS commands available.</a:t>
            </a:r>
          </a:p>
          <a:p>
            <a:pPr defTabSz="1020763" eaLnBrk="1" hangingPunct="1"/>
            <a:r>
              <a:rPr lang="en-US" b="1" smtClean="0"/>
              <a:t>Contents: </a:t>
            </a:r>
          </a:p>
          <a:p>
            <a:pPr marL="234950" lvl="1" indent="-120650" defTabSz="1020763" eaLnBrk="1" hangingPunct="1"/>
            <a:r>
              <a:rPr lang="en-US" smtClean="0"/>
              <a:t>Introduction to Cisco IOS. Explain to the student what is IOS?</a:t>
            </a:r>
          </a:p>
          <a:p>
            <a:pPr marL="234950" lvl="1" indent="-120650" defTabSz="1020763" eaLnBrk="1" hangingPunct="1"/>
            <a:r>
              <a:rPr lang="en-US" smtClean="0"/>
              <a:t>Cisco Device startup procedures in general. </a:t>
            </a:r>
          </a:p>
          <a:p>
            <a:pPr marL="234950" lvl="1" indent="-120650" defTabSz="1020763" eaLnBrk="1" hangingPunct="1"/>
            <a:r>
              <a:rPr lang="en-US" smtClean="0"/>
              <a:t>IOS configuration source.</a:t>
            </a:r>
          </a:p>
          <a:p>
            <a:pPr marL="234950" lvl="1" indent="-120650" defTabSz="1020763" eaLnBrk="1" hangingPunct="1"/>
            <a:r>
              <a:rPr lang="en-US" smtClean="0"/>
              <a:t>General introduction to the IOS CLI</a:t>
            </a:r>
            <a:r>
              <a:rPr lang="en-US" b="1" smtClean="0"/>
              <a:t>.</a:t>
            </a:r>
          </a:p>
          <a:p>
            <a:pPr marL="234950" lvl="1" indent="-120650" defTabSz="1020763" eaLnBrk="1" hangingPunct="1"/>
            <a:r>
              <a:rPr lang="en-US" smtClean="0"/>
              <a:t>Cat 1900 switch startup procedures.</a:t>
            </a:r>
          </a:p>
          <a:p>
            <a:pPr marL="234950" lvl="1" indent="-120650" defTabSz="1020763" eaLnBrk="1" hangingPunct="1"/>
            <a:r>
              <a:rPr lang="en-US" smtClean="0"/>
              <a:t>Intro to Cat 1900 CLI. This part covers the basic configuration on the switch, like setting the IP address and hostname. More details about the various Cat 1900 switch configuration commands are explained in Chapter 6 and 7. </a:t>
            </a:r>
          </a:p>
          <a:p>
            <a:pPr marL="234950" lvl="1" indent="-120650" defTabSz="1020763" eaLnBrk="1" hangingPunct="1"/>
            <a:r>
              <a:rPr lang="en-US" smtClean="0"/>
              <a:t>Router startup procedures. More details on the router startup process is discussed in chapter 5. </a:t>
            </a:r>
          </a:p>
          <a:p>
            <a:pPr marL="234950" lvl="1" indent="-120650" defTabSz="1020763" eaLnBrk="1" hangingPunct="1"/>
            <a:r>
              <a:rPr lang="en-US" smtClean="0"/>
              <a:t>Router IOS CLI.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8D4F989-2D19-454C-AF8B-CC4982B8CDE4}" type="slidenum">
              <a:rPr lang="ar-SA"/>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F47F30D-1350-4D7D-868D-643694D6F073}"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p:spPr>
        <p:txBody>
          <a:bodyPr/>
          <a:lstStyle/>
          <a:p>
            <a:fld id="{B8A84518-BCC9-4BE7-AFB6-3E7B684C9DA2}" type="slidenum">
              <a:rPr lang="ar-SA" smtClean="0"/>
              <a:pPr/>
              <a:t>1</a:t>
            </a:fld>
            <a:endParaRPr lang="en-US" smtClean="0"/>
          </a:p>
        </p:txBody>
      </p:sp>
      <p:sp>
        <p:nvSpPr>
          <p:cNvPr id="21507" name="Rectangle 2"/>
          <p:cNvSpPr>
            <a:spLocks noGrp="1" noChangeArrowheads="1"/>
          </p:cNvSpPr>
          <p:nvPr>
            <p:ph type="title" idx="4294967295"/>
          </p:nvPr>
        </p:nvSpPr>
        <p:spPr>
          <a:xfrm>
            <a:off x="0" y="0"/>
            <a:ext cx="9144000" cy="6858000"/>
          </a:xfrm>
        </p:spPr>
        <p:txBody>
          <a:bodyPr/>
          <a:lstStyle/>
          <a:p>
            <a:pPr algn="l" eaLnBrk="1" hangingPunct="1"/>
            <a:r>
              <a:rPr lang="en-US" b="1" dirty="0" smtClean="0"/>
              <a:t>       </a:t>
            </a:r>
            <a:r>
              <a:rPr lang="en-US" b="1" u="sng" dirty="0" smtClean="0"/>
              <a:t>Data </a:t>
            </a:r>
            <a:r>
              <a:rPr lang="en-US" b="1" u="sng" dirty="0" smtClean="0"/>
              <a:t>communication</a:t>
            </a:r>
            <a:br>
              <a:rPr lang="en-US" b="1" u="sng" dirty="0" smtClean="0"/>
            </a:br>
            <a:r>
              <a:rPr lang="en-US" b="1" u="sng" dirty="0" smtClean="0"/>
              <a:t> </a:t>
            </a:r>
            <a:r>
              <a:rPr lang="en-US" b="1" u="sng" dirty="0" smtClean="0"/>
              <a:t> </a:t>
            </a:r>
            <a:br>
              <a:rPr lang="en-US" b="1" u="sng" dirty="0" smtClean="0"/>
            </a:br>
            <a:r>
              <a:rPr lang="en-US" b="1" dirty="0" smtClean="0"/>
              <a:t>ENG Mosa ELkhedr</a:t>
            </a:r>
            <a:r>
              <a:rPr lang="en-US" b="1" dirty="0" smtClean="0"/>
              <a:t/>
            </a:r>
            <a:br>
              <a:rPr lang="en-US" b="1" dirty="0" smtClean="0"/>
            </a:br>
            <a:r>
              <a:rPr lang="en-US" b="1" dirty="0" smtClean="0"/>
              <a:t>         </a:t>
            </a:r>
            <a:r>
              <a:rPr lang="en-US" sz="3600" dirty="0" smtClean="0"/>
              <a:t/>
            </a:r>
            <a:br>
              <a:rPr lang="en-US" sz="3600" dirty="0" smtClean="0"/>
            </a:br>
            <a:endParaRPr lang="en-US" sz="3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5DCDF4FB-746C-4A65-82B8-2EF0EF1DA109}" type="slidenum">
              <a:rPr lang="ar-SA" smtClean="0"/>
              <a:pPr/>
              <a:t>10</a:t>
            </a:fld>
            <a:endParaRPr lang="en-US" smtClean="0"/>
          </a:p>
        </p:txBody>
      </p:sp>
      <p:sp>
        <p:nvSpPr>
          <p:cNvPr id="61442" name="Rectangle 2"/>
          <p:cNvSpPr>
            <a:spLocks noGrp="1" noChangeArrowheads="1"/>
          </p:cNvSpPr>
          <p:nvPr>
            <p:ph type="title"/>
          </p:nvPr>
        </p:nvSpPr>
        <p:spPr/>
        <p:txBody>
          <a:bodyPr/>
          <a:lstStyle/>
          <a:p>
            <a:pPr eaLnBrk="1" hangingPunct="1"/>
            <a:r>
              <a:rPr lang="en-US" sz="4000" b="1" u="sng" smtClean="0"/>
              <a:t>Physical Layer Responsibilities</a:t>
            </a:r>
          </a:p>
        </p:txBody>
      </p:sp>
      <p:sp>
        <p:nvSpPr>
          <p:cNvPr id="31748" name="Text Box 3"/>
          <p:cNvSpPr txBox="1">
            <a:spLocks noChangeArrowheads="1"/>
          </p:cNvSpPr>
          <p:nvPr/>
        </p:nvSpPr>
        <p:spPr bwMode="auto">
          <a:xfrm>
            <a:off x="1042988" y="2349500"/>
            <a:ext cx="6840537" cy="423863"/>
          </a:xfrm>
          <a:prstGeom prst="rect">
            <a:avLst/>
          </a:prstGeom>
          <a:solidFill>
            <a:srgbClr val="BCDDF4"/>
          </a:solidFill>
          <a:ln w="57150">
            <a:solidFill>
              <a:schemeClr val="tx1"/>
            </a:solidFill>
            <a:miter lim="800000"/>
            <a:headEnd/>
            <a:tailEnd/>
          </a:ln>
        </p:spPr>
        <p:txBody>
          <a:bodyPr>
            <a:spAutoFit/>
          </a:bodyPr>
          <a:lstStyle/>
          <a:p>
            <a:pPr algn="ctr" rtl="0" eaLnBrk="0" hangingPunct="0">
              <a:tabLst>
                <a:tab pos="463550" algn="l"/>
              </a:tabLst>
            </a:pPr>
            <a:r>
              <a:rPr lang="en-US" b="1"/>
              <a:t>Description of LAN/WAN cables &amp; connectors</a:t>
            </a:r>
          </a:p>
        </p:txBody>
      </p:sp>
      <p:sp>
        <p:nvSpPr>
          <p:cNvPr id="31749" name="Text Box 5"/>
          <p:cNvSpPr txBox="1">
            <a:spLocks noChangeArrowheads="1"/>
          </p:cNvSpPr>
          <p:nvPr/>
        </p:nvSpPr>
        <p:spPr bwMode="auto">
          <a:xfrm>
            <a:off x="1066800" y="3276600"/>
            <a:ext cx="6840538" cy="698500"/>
          </a:xfrm>
          <a:prstGeom prst="rect">
            <a:avLst/>
          </a:prstGeom>
          <a:solidFill>
            <a:srgbClr val="BCDDF4"/>
          </a:solidFill>
          <a:ln w="57150">
            <a:solidFill>
              <a:schemeClr val="tx1"/>
            </a:solidFill>
            <a:miter lim="800000"/>
            <a:headEnd/>
            <a:tailEnd/>
          </a:ln>
        </p:spPr>
        <p:txBody>
          <a:bodyPr>
            <a:spAutoFit/>
          </a:bodyPr>
          <a:lstStyle/>
          <a:p>
            <a:pPr algn="ctr" rtl="0" eaLnBrk="0" hangingPunct="0">
              <a:tabLst>
                <a:tab pos="463550" algn="l"/>
              </a:tabLst>
            </a:pPr>
            <a:r>
              <a:rPr lang="en-US" b="1"/>
              <a:t>Description of LAN/WAN standards </a:t>
            </a:r>
          </a:p>
          <a:p>
            <a:pPr algn="ctr" rtl="0" eaLnBrk="0" hangingPunct="0">
              <a:tabLst>
                <a:tab pos="463550" algn="l"/>
              </a:tabLst>
            </a:pPr>
            <a:r>
              <a:rPr lang="en-US" b="1"/>
              <a:t>(maximum length, bit rates, pin assignment, voltage levels)</a:t>
            </a:r>
            <a:endParaRPr lang="en-US"/>
          </a:p>
        </p:txBody>
      </p:sp>
      <p:sp>
        <p:nvSpPr>
          <p:cNvPr id="31750" name="Text Box 6"/>
          <p:cNvSpPr txBox="1">
            <a:spLocks noChangeArrowheads="1"/>
          </p:cNvSpPr>
          <p:nvPr/>
        </p:nvSpPr>
        <p:spPr bwMode="auto">
          <a:xfrm>
            <a:off x="990600" y="4572000"/>
            <a:ext cx="6840538" cy="423863"/>
          </a:xfrm>
          <a:prstGeom prst="rect">
            <a:avLst/>
          </a:prstGeom>
          <a:solidFill>
            <a:srgbClr val="BCDDF4"/>
          </a:solidFill>
          <a:ln w="57150">
            <a:solidFill>
              <a:schemeClr val="tx1"/>
            </a:solidFill>
            <a:miter lim="800000"/>
            <a:headEnd/>
            <a:tailEnd/>
          </a:ln>
        </p:spPr>
        <p:txBody>
          <a:bodyPr>
            <a:spAutoFit/>
          </a:bodyPr>
          <a:lstStyle/>
          <a:p>
            <a:pPr algn="ctr" rtl="0" eaLnBrk="0" hangingPunct="0">
              <a:tabLst>
                <a:tab pos="463550" algn="l"/>
              </a:tabLst>
            </a:pPr>
            <a:r>
              <a:rPr lang="en-US" b="1"/>
              <a:t>Physical Layer Devices</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1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9242156B-6F6C-4881-A05D-1611725575AB}" type="slidenum">
              <a:rPr lang="ar-SA" smtClean="0"/>
              <a:pPr/>
              <a:t>11</a:t>
            </a:fld>
            <a:endParaRPr lang="en-US" smtClean="0"/>
          </a:p>
        </p:txBody>
      </p:sp>
      <p:sp>
        <p:nvSpPr>
          <p:cNvPr id="32771" name="Rectangle 2"/>
          <p:cNvSpPr>
            <a:spLocks noGrp="1" noChangeArrowheads="1"/>
          </p:cNvSpPr>
          <p:nvPr>
            <p:ph type="title"/>
          </p:nvPr>
        </p:nvSpPr>
        <p:spPr>
          <a:xfrm>
            <a:off x="457200" y="152400"/>
            <a:ext cx="8229600" cy="639763"/>
          </a:xfrm>
        </p:spPr>
        <p:txBody>
          <a:bodyPr>
            <a:normAutofit fontScale="90000"/>
          </a:bodyPr>
          <a:lstStyle/>
          <a:p>
            <a:pPr eaLnBrk="1" hangingPunct="1"/>
            <a:r>
              <a:rPr lang="en-US" sz="4000" b="1" u="sng" smtClean="0"/>
              <a:t>LAN Physical Layer</a:t>
            </a:r>
          </a:p>
        </p:txBody>
      </p:sp>
      <p:sp>
        <p:nvSpPr>
          <p:cNvPr id="32772" name="Text Box 3"/>
          <p:cNvSpPr txBox="1">
            <a:spLocks noChangeArrowheads="1"/>
          </p:cNvSpPr>
          <p:nvPr/>
        </p:nvSpPr>
        <p:spPr bwMode="auto">
          <a:xfrm>
            <a:off x="304800" y="1524000"/>
            <a:ext cx="8458200" cy="2098675"/>
          </a:xfrm>
          <a:prstGeom prst="rect">
            <a:avLst/>
          </a:prstGeom>
          <a:solidFill>
            <a:srgbClr val="BCDDF4"/>
          </a:solidFill>
          <a:ln w="57150">
            <a:solidFill>
              <a:schemeClr val="tx1"/>
            </a:solidFill>
            <a:miter lim="800000"/>
            <a:headEnd/>
            <a:tailEnd/>
          </a:ln>
        </p:spPr>
        <p:txBody>
          <a:bodyPr>
            <a:spAutoFit/>
          </a:bodyPr>
          <a:lstStyle/>
          <a:p>
            <a:pPr algn="l" rtl="0">
              <a:tabLst>
                <a:tab pos="463550" algn="l"/>
              </a:tabLst>
            </a:pPr>
            <a:r>
              <a:rPr lang="en-US" sz="3200" b="1" u="sng"/>
              <a:t>Ethernet cables :</a:t>
            </a:r>
          </a:p>
          <a:p>
            <a:pPr algn="l" rtl="0">
              <a:tabLst>
                <a:tab pos="463550" algn="l"/>
              </a:tabLst>
            </a:pPr>
            <a:endParaRPr lang="en-US" sz="3200" b="1" u="sng"/>
          </a:p>
          <a:p>
            <a:pPr algn="l" rtl="0">
              <a:tabLst>
                <a:tab pos="463550" algn="l"/>
              </a:tabLst>
            </a:pPr>
            <a:r>
              <a:rPr lang="en-US" sz="3200"/>
              <a:t>- Copper  ( UTP , STP , Coaxial )</a:t>
            </a:r>
          </a:p>
          <a:p>
            <a:pPr algn="l" rtl="0">
              <a:tabLst>
                <a:tab pos="463550" algn="l"/>
              </a:tabLst>
            </a:pPr>
            <a:r>
              <a:rPr lang="en-US" sz="3200"/>
              <a:t>- Fiber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25613F24-0ED0-4F77-9AD5-E54F3958F252}" type="slidenum">
              <a:rPr lang="ar-SA" smtClean="0"/>
              <a:pPr/>
              <a:t>12</a:t>
            </a:fld>
            <a:endParaRPr lang="en-US" smtClean="0"/>
          </a:p>
        </p:txBody>
      </p:sp>
      <p:sp>
        <p:nvSpPr>
          <p:cNvPr id="1028" name="Rectangle 2"/>
          <p:cNvSpPr>
            <a:spLocks noGrp="1" noChangeArrowheads="1"/>
          </p:cNvSpPr>
          <p:nvPr>
            <p:ph type="title"/>
          </p:nvPr>
        </p:nvSpPr>
        <p:spPr>
          <a:xfrm>
            <a:off x="0" y="152400"/>
            <a:ext cx="9144000" cy="762000"/>
          </a:xfrm>
        </p:spPr>
        <p:txBody>
          <a:bodyPr/>
          <a:lstStyle/>
          <a:p>
            <a:pPr eaLnBrk="1" hangingPunct="1"/>
            <a:r>
              <a:rPr lang="en-US" sz="4000" b="1" u="sng" smtClean="0"/>
              <a:t>Unshielded Twisted Pair (UTP) Cable</a:t>
            </a:r>
          </a:p>
        </p:txBody>
      </p:sp>
      <p:graphicFrame>
        <p:nvGraphicFramePr>
          <p:cNvPr id="1026" name="Object 3"/>
          <p:cNvGraphicFramePr>
            <a:graphicFrameLocks noChangeAspect="1"/>
          </p:cNvGraphicFramePr>
          <p:nvPr>
            <p:ph idx="1"/>
          </p:nvPr>
        </p:nvGraphicFramePr>
        <p:xfrm>
          <a:off x="457200" y="1524000"/>
          <a:ext cx="8153400" cy="5286375"/>
        </p:xfrm>
        <a:graphic>
          <a:graphicData uri="http://schemas.openxmlformats.org/presentationml/2006/ole">
            <p:oleObj spid="_x0000_s1026" name="Bitmap Image" r:id="rId3" imgW="5390476" imgH="3847619" progId="Paint.Picture">
              <p:embed/>
            </p:oleObj>
          </a:graphicData>
        </a:graphic>
      </p:graphicFrame>
      <p:sp>
        <p:nvSpPr>
          <p:cNvPr id="1029" name="Line 4"/>
          <p:cNvSpPr>
            <a:spLocks noChangeShapeType="1"/>
          </p:cNvSpPr>
          <p:nvPr/>
        </p:nvSpPr>
        <p:spPr bwMode="auto">
          <a:xfrm flipV="1">
            <a:off x="3352800" y="5029200"/>
            <a:ext cx="457200" cy="685800"/>
          </a:xfrm>
          <a:prstGeom prst="line">
            <a:avLst/>
          </a:prstGeom>
          <a:noFill/>
          <a:ln w="9525">
            <a:solidFill>
              <a:schemeClr val="tx1"/>
            </a:solidFill>
            <a:round/>
            <a:headEnd/>
            <a:tailEnd type="triangle" w="med" len="med"/>
          </a:ln>
        </p:spPr>
        <p:txBody>
          <a:bodyPr/>
          <a:lstStyle/>
          <a:p>
            <a:endParaRPr lang="en-US"/>
          </a:p>
        </p:txBody>
      </p:sp>
      <p:sp>
        <p:nvSpPr>
          <p:cNvPr id="1030" name="Line 5"/>
          <p:cNvSpPr>
            <a:spLocks noChangeShapeType="1"/>
          </p:cNvSpPr>
          <p:nvPr/>
        </p:nvSpPr>
        <p:spPr bwMode="auto">
          <a:xfrm flipV="1">
            <a:off x="3886200" y="5029200"/>
            <a:ext cx="609600" cy="685800"/>
          </a:xfrm>
          <a:prstGeom prst="line">
            <a:avLst/>
          </a:prstGeom>
          <a:noFill/>
          <a:ln w="9525">
            <a:solidFill>
              <a:schemeClr val="tx1"/>
            </a:solidFill>
            <a:round/>
            <a:headEnd/>
            <a:tailEnd type="triangle" w="med" len="med"/>
          </a:ln>
        </p:spPr>
        <p:txBody>
          <a:bodyPr/>
          <a:lstStyle/>
          <a:p>
            <a:endParaRPr lang="en-US"/>
          </a:p>
        </p:txBody>
      </p:sp>
      <p:sp>
        <p:nvSpPr>
          <p:cNvPr id="1031" name="Text Box 6"/>
          <p:cNvSpPr txBox="1">
            <a:spLocks noChangeArrowheads="1"/>
          </p:cNvSpPr>
          <p:nvPr/>
        </p:nvSpPr>
        <p:spPr bwMode="auto">
          <a:xfrm>
            <a:off x="3200400" y="4724400"/>
            <a:ext cx="838200" cy="366713"/>
          </a:xfrm>
          <a:prstGeom prst="rect">
            <a:avLst/>
          </a:prstGeom>
          <a:noFill/>
          <a:ln w="9525">
            <a:noFill/>
            <a:miter lim="800000"/>
            <a:headEnd/>
            <a:tailEnd/>
          </a:ln>
        </p:spPr>
        <p:txBody>
          <a:bodyPr>
            <a:spAutoFit/>
          </a:bodyPr>
          <a:lstStyle/>
          <a:p>
            <a:pPr algn="l">
              <a:spcBef>
                <a:spcPct val="50000"/>
              </a:spcBef>
            </a:pPr>
            <a:r>
              <a:rPr lang="en-US"/>
              <a:t>CAT5</a:t>
            </a:r>
          </a:p>
        </p:txBody>
      </p:sp>
      <p:sp>
        <p:nvSpPr>
          <p:cNvPr id="1032" name="Text Box 7"/>
          <p:cNvSpPr txBox="1">
            <a:spLocks noChangeArrowheads="1"/>
          </p:cNvSpPr>
          <p:nvPr/>
        </p:nvSpPr>
        <p:spPr bwMode="auto">
          <a:xfrm>
            <a:off x="4419600" y="4800600"/>
            <a:ext cx="2667000" cy="366713"/>
          </a:xfrm>
          <a:prstGeom prst="rect">
            <a:avLst/>
          </a:prstGeom>
          <a:noFill/>
          <a:ln w="9525">
            <a:noFill/>
            <a:miter lim="800000"/>
            <a:headEnd/>
            <a:tailEnd/>
          </a:ln>
        </p:spPr>
        <p:txBody>
          <a:bodyPr>
            <a:spAutoFit/>
          </a:bodyPr>
          <a:lstStyle/>
          <a:p>
            <a:pPr algn="l">
              <a:spcBef>
                <a:spcPct val="50000"/>
              </a:spcBef>
            </a:pPr>
            <a:r>
              <a:rPr lang="en-US"/>
              <a:t>CAT 5e , CAT6</a:t>
            </a:r>
          </a:p>
        </p:txBody>
      </p:sp>
      <p:sp>
        <p:nvSpPr>
          <p:cNvPr id="1033" name="Text Box 8"/>
          <p:cNvSpPr txBox="1">
            <a:spLocks noChangeArrowheads="1"/>
          </p:cNvSpPr>
          <p:nvPr/>
        </p:nvSpPr>
        <p:spPr bwMode="auto">
          <a:xfrm>
            <a:off x="4419600" y="6096000"/>
            <a:ext cx="1066800" cy="366713"/>
          </a:xfrm>
          <a:prstGeom prst="rect">
            <a:avLst/>
          </a:prstGeom>
          <a:noFill/>
          <a:ln w="9525">
            <a:noFill/>
            <a:miter lim="800000"/>
            <a:headEnd/>
            <a:tailEnd/>
          </a:ln>
        </p:spPr>
        <p:txBody>
          <a:bodyPr>
            <a:spAutoFit/>
          </a:bodyPr>
          <a:lstStyle/>
          <a:p>
            <a:pPr algn="l">
              <a:spcBef>
                <a:spcPct val="50000"/>
              </a:spcBef>
            </a:pPr>
            <a:r>
              <a:rPr lang="en-US"/>
              <a:t>RJ-45</a:t>
            </a:r>
          </a:p>
        </p:txBody>
      </p:sp>
      <p:sp>
        <p:nvSpPr>
          <p:cNvPr id="1034" name="Line 9"/>
          <p:cNvSpPr>
            <a:spLocks noChangeShapeType="1"/>
          </p:cNvSpPr>
          <p:nvPr/>
        </p:nvSpPr>
        <p:spPr bwMode="auto">
          <a:xfrm>
            <a:off x="3733800" y="6248400"/>
            <a:ext cx="685800" cy="0"/>
          </a:xfrm>
          <a:prstGeom prst="line">
            <a:avLst/>
          </a:prstGeom>
          <a:noFill/>
          <a:ln w="9525">
            <a:solidFill>
              <a:schemeClr val="tx1"/>
            </a:solidFill>
            <a:round/>
            <a:headEnd/>
            <a:tailEnd type="triangle" w="med" len="med"/>
          </a:ln>
        </p:spPr>
        <p:txBody>
          <a:bodyPr/>
          <a:lstStyle/>
          <a:p>
            <a:endParaRPr lang="en-US"/>
          </a:p>
        </p:txBody>
      </p:sp>
      <p:sp>
        <p:nvSpPr>
          <p:cNvPr id="1035" name="Line 10"/>
          <p:cNvSpPr>
            <a:spLocks noChangeShapeType="1"/>
          </p:cNvSpPr>
          <p:nvPr/>
        </p:nvSpPr>
        <p:spPr bwMode="auto">
          <a:xfrm>
            <a:off x="6248400" y="1752600"/>
            <a:ext cx="457200" cy="0"/>
          </a:xfrm>
          <a:prstGeom prst="line">
            <a:avLst/>
          </a:prstGeom>
          <a:noFill/>
          <a:ln w="9525">
            <a:solidFill>
              <a:schemeClr val="tx1"/>
            </a:solidFill>
            <a:round/>
            <a:headEnd/>
            <a:tailEnd type="triangle" w="med" len="med"/>
          </a:ln>
        </p:spPr>
        <p:txBody>
          <a:bodyPr/>
          <a:lstStyle/>
          <a:p>
            <a:endParaRPr lang="en-US"/>
          </a:p>
        </p:txBody>
      </p:sp>
      <p:sp>
        <p:nvSpPr>
          <p:cNvPr id="1036" name="Text Box 11"/>
          <p:cNvSpPr txBox="1">
            <a:spLocks noChangeArrowheads="1"/>
          </p:cNvSpPr>
          <p:nvPr/>
        </p:nvSpPr>
        <p:spPr bwMode="auto">
          <a:xfrm>
            <a:off x="6781800" y="1447800"/>
            <a:ext cx="2133600" cy="366713"/>
          </a:xfrm>
          <a:prstGeom prst="rect">
            <a:avLst/>
          </a:prstGeom>
          <a:noFill/>
          <a:ln w="9525">
            <a:noFill/>
            <a:miter lim="800000"/>
            <a:headEnd/>
            <a:tailEnd/>
          </a:ln>
        </p:spPr>
        <p:txBody>
          <a:bodyPr>
            <a:spAutoFit/>
          </a:bodyPr>
          <a:lstStyle/>
          <a:p>
            <a:pPr algn="l">
              <a:spcBef>
                <a:spcPct val="50000"/>
              </a:spcBef>
            </a:pPr>
            <a:r>
              <a:rPr lang="en-US"/>
              <a:t>prevents EMI , RFI</a:t>
            </a:r>
          </a:p>
        </p:txBody>
      </p:sp>
      <p:sp>
        <p:nvSpPr>
          <p:cNvPr id="1037" name="Line 12"/>
          <p:cNvSpPr>
            <a:spLocks noChangeShapeType="1"/>
          </p:cNvSpPr>
          <p:nvPr/>
        </p:nvSpPr>
        <p:spPr bwMode="auto">
          <a:xfrm>
            <a:off x="3429000" y="6477000"/>
            <a:ext cx="533400" cy="0"/>
          </a:xfrm>
          <a:prstGeom prst="line">
            <a:avLst/>
          </a:prstGeom>
          <a:noFill/>
          <a:ln w="9525">
            <a:solidFill>
              <a:schemeClr val="tx1"/>
            </a:solidFill>
            <a:round/>
            <a:headEnd/>
            <a:tailEnd type="triangle" w="med" len="med"/>
          </a:ln>
        </p:spPr>
        <p:txBody>
          <a:bodyPr/>
          <a:lstStyle/>
          <a:p>
            <a:endParaRPr lang="en-US"/>
          </a:p>
        </p:txBody>
      </p:sp>
      <p:sp>
        <p:nvSpPr>
          <p:cNvPr id="1038" name="Text Box 13"/>
          <p:cNvSpPr txBox="1">
            <a:spLocks noChangeArrowheads="1"/>
          </p:cNvSpPr>
          <p:nvPr/>
        </p:nvSpPr>
        <p:spPr bwMode="auto">
          <a:xfrm>
            <a:off x="4114800" y="6324600"/>
            <a:ext cx="2438400" cy="366713"/>
          </a:xfrm>
          <a:prstGeom prst="rect">
            <a:avLst/>
          </a:prstGeom>
          <a:noFill/>
          <a:ln w="9525">
            <a:noFill/>
            <a:miter lim="800000"/>
            <a:headEnd/>
            <a:tailEnd/>
          </a:ln>
        </p:spPr>
        <p:txBody>
          <a:bodyPr>
            <a:spAutoFit/>
          </a:bodyPr>
          <a:lstStyle/>
          <a:p>
            <a:pPr algn="l">
              <a:spcBef>
                <a:spcPct val="50000"/>
              </a:spcBef>
            </a:pPr>
            <a:r>
              <a:rPr lang="en-US"/>
              <a:t>to avoid attenuation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Slide Number Placeholder 6"/>
          <p:cNvSpPr>
            <a:spLocks noGrp="1"/>
          </p:cNvSpPr>
          <p:nvPr>
            <p:ph type="sldNum" sz="quarter" idx="12"/>
          </p:nvPr>
        </p:nvSpPr>
        <p:spPr>
          <a:noFill/>
        </p:spPr>
        <p:txBody>
          <a:bodyPr/>
          <a:lstStyle/>
          <a:p>
            <a:fld id="{8C2BBC38-4EF4-4ED6-987A-DF15B931E58B}" type="slidenum">
              <a:rPr lang="ar-SA" smtClean="0"/>
              <a:pPr/>
              <a:t>13</a:t>
            </a:fld>
            <a:endParaRPr lang="en-US" smtClean="0"/>
          </a:p>
        </p:txBody>
      </p:sp>
      <p:sp>
        <p:nvSpPr>
          <p:cNvPr id="2052" name="Rectangle 2"/>
          <p:cNvSpPr>
            <a:spLocks noGrp="1" noChangeArrowheads="1"/>
          </p:cNvSpPr>
          <p:nvPr>
            <p:ph type="title"/>
          </p:nvPr>
        </p:nvSpPr>
        <p:spPr/>
        <p:txBody>
          <a:bodyPr/>
          <a:lstStyle/>
          <a:p>
            <a:pPr algn="l" eaLnBrk="1" hangingPunct="1"/>
            <a:r>
              <a:rPr lang="en-US" sz="3600" b="1" u="sng" smtClean="0"/>
              <a:t>Using UTP cable to connect devices</a:t>
            </a:r>
          </a:p>
        </p:txBody>
      </p:sp>
      <p:sp>
        <p:nvSpPr>
          <p:cNvPr id="2053" name="Rectangle 3"/>
          <p:cNvSpPr>
            <a:spLocks noGrp="1" noChangeArrowheads="1"/>
          </p:cNvSpPr>
          <p:nvPr>
            <p:ph type="body" sz="half" idx="1"/>
          </p:nvPr>
        </p:nvSpPr>
        <p:spPr/>
        <p:txBody>
          <a:bodyPr/>
          <a:lstStyle/>
          <a:p>
            <a:pPr algn="l" eaLnBrk="1" hangingPunct="1">
              <a:buFontTx/>
              <a:buNone/>
            </a:pPr>
            <a:r>
              <a:rPr lang="en-US" sz="2800" smtClean="0"/>
              <a:t>1- straight cable</a:t>
            </a:r>
          </a:p>
          <a:p>
            <a:pPr algn="l" eaLnBrk="1" hangingPunct="1">
              <a:buFontTx/>
              <a:buNone/>
            </a:pPr>
            <a:r>
              <a:rPr lang="en-US" sz="2800" smtClean="0"/>
              <a:t>2- cross cable</a:t>
            </a:r>
          </a:p>
          <a:p>
            <a:pPr algn="l" eaLnBrk="1" hangingPunct="1">
              <a:buFontTx/>
              <a:buNone/>
            </a:pPr>
            <a:r>
              <a:rPr lang="en-US" sz="2800" smtClean="0"/>
              <a:t>3- roll over cable</a:t>
            </a:r>
          </a:p>
        </p:txBody>
      </p:sp>
      <p:pic>
        <p:nvPicPr>
          <p:cNvPr id="2054" name="Picture 4"/>
          <p:cNvPicPr>
            <a:picLocks noChangeAspect="1" noChangeArrowheads="1"/>
          </p:cNvPicPr>
          <p:nvPr/>
        </p:nvPicPr>
        <p:blipFill>
          <a:blip r:embed="rId3"/>
          <a:srcRect/>
          <a:stretch>
            <a:fillRect/>
          </a:stretch>
        </p:blipFill>
        <p:spPr bwMode="auto">
          <a:xfrm>
            <a:off x="5838825" y="2895600"/>
            <a:ext cx="2771775" cy="3962400"/>
          </a:xfrm>
          <a:prstGeom prst="rect">
            <a:avLst/>
          </a:prstGeom>
          <a:noFill/>
          <a:ln w="9525">
            <a:noFill/>
            <a:miter lim="800000"/>
            <a:headEnd/>
            <a:tailEnd/>
          </a:ln>
        </p:spPr>
      </p:pic>
      <p:graphicFrame>
        <p:nvGraphicFramePr>
          <p:cNvPr id="63493" name="Object 5"/>
          <p:cNvGraphicFramePr>
            <a:graphicFrameLocks noChangeAspect="1"/>
          </p:cNvGraphicFramePr>
          <p:nvPr>
            <p:ph sz="half" idx="2"/>
          </p:nvPr>
        </p:nvGraphicFramePr>
        <p:xfrm>
          <a:off x="1066800" y="4114800"/>
          <a:ext cx="2952750" cy="2476500"/>
        </p:xfrm>
        <a:graphic>
          <a:graphicData uri="http://schemas.openxmlformats.org/presentationml/2006/ole">
            <p:oleObj spid="_x0000_s2050" name="Bitmap Image" r:id="rId4" imgW="2952381" imgH="2476190" progId="Paint.Pictur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63493"/>
                                        </p:tgtEl>
                                        <p:attrNameLst>
                                          <p:attrName>style.visibility</p:attrName>
                                        </p:attrNameLst>
                                      </p:cBhvr>
                                      <p:to>
                                        <p:strVal val="visible"/>
                                      </p:to>
                                    </p:set>
                                    <p:anim to="" calcmode="lin" valueType="num">
                                      <p:cBhvr>
                                        <p:cTn id="7"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A9296018-1AE9-46BC-A677-D7F514D3AFA7}" type="slidenum">
              <a:rPr lang="ar-SA" smtClean="0"/>
              <a:pPr/>
              <a:t>14</a:t>
            </a:fld>
            <a:endParaRPr lang="en-US" smtClean="0"/>
          </a:p>
        </p:txBody>
      </p:sp>
      <p:sp>
        <p:nvSpPr>
          <p:cNvPr id="33795" name="Rectangle 2"/>
          <p:cNvSpPr>
            <a:spLocks noGrp="1" noChangeArrowheads="1"/>
          </p:cNvSpPr>
          <p:nvPr>
            <p:ph type="title"/>
          </p:nvPr>
        </p:nvSpPr>
        <p:spPr>
          <a:xfrm>
            <a:off x="457200" y="152400"/>
            <a:ext cx="8229600" cy="914400"/>
          </a:xfrm>
        </p:spPr>
        <p:txBody>
          <a:bodyPr/>
          <a:lstStyle/>
          <a:p>
            <a:pPr eaLnBrk="1" hangingPunct="1"/>
            <a:r>
              <a:rPr lang="en-US" sz="3200" b="1" u="sng" smtClean="0"/>
              <a:t>Straight-Through or Crossover cables </a:t>
            </a:r>
          </a:p>
        </p:txBody>
      </p:sp>
      <p:sp>
        <p:nvSpPr>
          <p:cNvPr id="33796" name="Rectangle 3"/>
          <p:cNvSpPr>
            <a:spLocks noChangeArrowheads="1"/>
          </p:cNvSpPr>
          <p:nvPr/>
        </p:nvSpPr>
        <p:spPr bwMode="auto">
          <a:xfrm>
            <a:off x="2133600" y="2057400"/>
            <a:ext cx="4800600" cy="3429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3797" name="Line 4"/>
          <p:cNvSpPr>
            <a:spLocks noChangeShapeType="1"/>
          </p:cNvSpPr>
          <p:nvPr/>
        </p:nvSpPr>
        <p:spPr bwMode="auto">
          <a:xfrm>
            <a:off x="4495800" y="2057400"/>
            <a:ext cx="0" cy="3429000"/>
          </a:xfrm>
          <a:prstGeom prst="line">
            <a:avLst/>
          </a:prstGeom>
          <a:noFill/>
          <a:ln w="9525">
            <a:solidFill>
              <a:schemeClr val="tx1"/>
            </a:solidFill>
            <a:round/>
            <a:headEnd/>
            <a:tailEnd/>
          </a:ln>
        </p:spPr>
        <p:txBody>
          <a:bodyPr/>
          <a:lstStyle/>
          <a:p>
            <a:endParaRPr lang="en-US"/>
          </a:p>
        </p:txBody>
      </p:sp>
      <p:sp>
        <p:nvSpPr>
          <p:cNvPr id="33798" name="Text Box 5"/>
          <p:cNvSpPr txBox="1">
            <a:spLocks noChangeArrowheads="1"/>
          </p:cNvSpPr>
          <p:nvPr/>
        </p:nvSpPr>
        <p:spPr bwMode="auto">
          <a:xfrm>
            <a:off x="2514600" y="2805113"/>
            <a:ext cx="1600200" cy="1004887"/>
          </a:xfrm>
          <a:prstGeom prst="rect">
            <a:avLst/>
          </a:prstGeom>
          <a:noFill/>
          <a:ln w="9525">
            <a:noFill/>
            <a:miter lim="800000"/>
            <a:headEnd/>
            <a:tailEnd/>
          </a:ln>
        </p:spPr>
        <p:txBody>
          <a:bodyPr>
            <a:spAutoFit/>
          </a:bodyPr>
          <a:lstStyle/>
          <a:p>
            <a:pPr algn="l">
              <a:spcBef>
                <a:spcPct val="50000"/>
              </a:spcBef>
            </a:pPr>
            <a:r>
              <a:rPr lang="en-US" sz="2400" b="1"/>
              <a:t>PC</a:t>
            </a:r>
          </a:p>
          <a:p>
            <a:pPr algn="l">
              <a:spcBef>
                <a:spcPct val="50000"/>
              </a:spcBef>
            </a:pPr>
            <a:r>
              <a:rPr lang="en-US" sz="2400" b="1"/>
              <a:t>router</a:t>
            </a:r>
          </a:p>
        </p:txBody>
      </p:sp>
      <p:sp>
        <p:nvSpPr>
          <p:cNvPr id="33799" name="Text Box 6"/>
          <p:cNvSpPr txBox="1">
            <a:spLocks noChangeArrowheads="1"/>
          </p:cNvSpPr>
          <p:nvPr/>
        </p:nvSpPr>
        <p:spPr bwMode="auto">
          <a:xfrm>
            <a:off x="4876800" y="2590800"/>
            <a:ext cx="1600200" cy="1552575"/>
          </a:xfrm>
          <a:prstGeom prst="rect">
            <a:avLst/>
          </a:prstGeom>
          <a:noFill/>
          <a:ln w="9525">
            <a:noFill/>
            <a:miter lim="800000"/>
            <a:headEnd/>
            <a:tailEnd/>
          </a:ln>
        </p:spPr>
        <p:txBody>
          <a:bodyPr>
            <a:spAutoFit/>
          </a:bodyPr>
          <a:lstStyle/>
          <a:p>
            <a:pPr algn="l">
              <a:spcBef>
                <a:spcPct val="50000"/>
              </a:spcBef>
            </a:pPr>
            <a:r>
              <a:rPr lang="en-US" sz="2400" b="1"/>
              <a:t>switch</a:t>
            </a:r>
          </a:p>
          <a:p>
            <a:pPr algn="l">
              <a:spcBef>
                <a:spcPct val="50000"/>
              </a:spcBef>
            </a:pPr>
            <a:r>
              <a:rPr lang="en-US" sz="2400" b="1"/>
              <a:t>hub</a:t>
            </a:r>
          </a:p>
          <a:p>
            <a:pPr algn="l">
              <a:spcBef>
                <a:spcPct val="50000"/>
              </a:spcBef>
            </a:pPr>
            <a:r>
              <a:rPr lang="en-US" sz="2400" b="1"/>
              <a:t>modem</a:t>
            </a:r>
          </a:p>
        </p:txBody>
      </p:sp>
      <p:sp>
        <p:nvSpPr>
          <p:cNvPr id="33800" name="Line 7"/>
          <p:cNvSpPr>
            <a:spLocks noChangeShapeType="1"/>
          </p:cNvSpPr>
          <p:nvPr/>
        </p:nvSpPr>
        <p:spPr bwMode="auto">
          <a:xfrm flipV="1">
            <a:off x="3352800" y="5181600"/>
            <a:ext cx="0" cy="685800"/>
          </a:xfrm>
          <a:prstGeom prst="line">
            <a:avLst/>
          </a:prstGeom>
          <a:noFill/>
          <a:ln w="9525">
            <a:solidFill>
              <a:schemeClr val="tx1"/>
            </a:solidFill>
            <a:round/>
            <a:headEnd/>
            <a:tailEnd type="triangle" w="med" len="med"/>
          </a:ln>
        </p:spPr>
        <p:txBody>
          <a:bodyPr/>
          <a:lstStyle/>
          <a:p>
            <a:endParaRPr lang="en-US"/>
          </a:p>
        </p:txBody>
      </p:sp>
      <p:sp>
        <p:nvSpPr>
          <p:cNvPr id="33801" name="Line 8"/>
          <p:cNvSpPr>
            <a:spLocks noChangeShapeType="1"/>
          </p:cNvSpPr>
          <p:nvPr/>
        </p:nvSpPr>
        <p:spPr bwMode="auto">
          <a:xfrm>
            <a:off x="3352800" y="5867400"/>
            <a:ext cx="2057400" cy="0"/>
          </a:xfrm>
          <a:prstGeom prst="line">
            <a:avLst/>
          </a:prstGeom>
          <a:noFill/>
          <a:ln w="9525">
            <a:solidFill>
              <a:schemeClr val="tx1"/>
            </a:solidFill>
            <a:round/>
            <a:headEnd/>
            <a:tailEnd/>
          </a:ln>
        </p:spPr>
        <p:txBody>
          <a:bodyPr/>
          <a:lstStyle/>
          <a:p>
            <a:endParaRPr lang="en-US"/>
          </a:p>
        </p:txBody>
      </p:sp>
      <p:sp>
        <p:nvSpPr>
          <p:cNvPr id="33802" name="Line 9"/>
          <p:cNvSpPr>
            <a:spLocks noChangeShapeType="1"/>
          </p:cNvSpPr>
          <p:nvPr/>
        </p:nvSpPr>
        <p:spPr bwMode="auto">
          <a:xfrm flipH="1" flipV="1">
            <a:off x="5410200" y="5181600"/>
            <a:ext cx="0" cy="685800"/>
          </a:xfrm>
          <a:prstGeom prst="line">
            <a:avLst/>
          </a:prstGeom>
          <a:noFill/>
          <a:ln w="9525">
            <a:solidFill>
              <a:schemeClr val="tx1"/>
            </a:solidFill>
            <a:round/>
            <a:headEnd/>
            <a:tailEnd type="triangle" w="med" len="med"/>
          </a:ln>
        </p:spPr>
        <p:txBody>
          <a:bodyPr/>
          <a:lstStyle/>
          <a:p>
            <a:endParaRPr lang="en-US"/>
          </a:p>
        </p:txBody>
      </p:sp>
      <p:sp>
        <p:nvSpPr>
          <p:cNvPr id="33803" name="Text Box 10"/>
          <p:cNvSpPr txBox="1">
            <a:spLocks noChangeArrowheads="1"/>
          </p:cNvSpPr>
          <p:nvPr/>
        </p:nvSpPr>
        <p:spPr bwMode="auto">
          <a:xfrm>
            <a:off x="304800" y="2819400"/>
            <a:ext cx="1371600" cy="822325"/>
          </a:xfrm>
          <a:prstGeom prst="rect">
            <a:avLst/>
          </a:prstGeom>
          <a:noFill/>
          <a:ln w="9525">
            <a:noFill/>
            <a:miter lim="800000"/>
            <a:headEnd/>
            <a:tailEnd/>
          </a:ln>
        </p:spPr>
        <p:txBody>
          <a:bodyPr>
            <a:spAutoFit/>
          </a:bodyPr>
          <a:lstStyle/>
          <a:p>
            <a:pPr algn="ctr">
              <a:spcBef>
                <a:spcPct val="50000"/>
              </a:spcBef>
            </a:pPr>
            <a:r>
              <a:rPr lang="en-US" sz="2400" b="1"/>
              <a:t>Cross cable</a:t>
            </a:r>
          </a:p>
        </p:txBody>
      </p:sp>
      <p:sp>
        <p:nvSpPr>
          <p:cNvPr id="33804" name="Text Box 11"/>
          <p:cNvSpPr txBox="1">
            <a:spLocks noChangeArrowheads="1"/>
          </p:cNvSpPr>
          <p:nvPr/>
        </p:nvSpPr>
        <p:spPr bwMode="auto">
          <a:xfrm>
            <a:off x="3733800" y="5943600"/>
            <a:ext cx="1371600" cy="822325"/>
          </a:xfrm>
          <a:prstGeom prst="rect">
            <a:avLst/>
          </a:prstGeom>
          <a:noFill/>
          <a:ln w="9525">
            <a:noFill/>
            <a:miter lim="800000"/>
            <a:headEnd/>
            <a:tailEnd/>
          </a:ln>
        </p:spPr>
        <p:txBody>
          <a:bodyPr>
            <a:spAutoFit/>
          </a:bodyPr>
          <a:lstStyle/>
          <a:p>
            <a:pPr algn="ctr">
              <a:spcBef>
                <a:spcPct val="50000"/>
              </a:spcBef>
            </a:pPr>
            <a:r>
              <a:rPr lang="en-US" sz="2400" b="1"/>
              <a:t>straight cable</a:t>
            </a:r>
          </a:p>
        </p:txBody>
      </p:sp>
      <p:sp>
        <p:nvSpPr>
          <p:cNvPr id="33805" name="Line 12"/>
          <p:cNvSpPr>
            <a:spLocks noChangeShapeType="1"/>
          </p:cNvSpPr>
          <p:nvPr/>
        </p:nvSpPr>
        <p:spPr bwMode="auto">
          <a:xfrm>
            <a:off x="1676400" y="2895600"/>
            <a:ext cx="457200" cy="0"/>
          </a:xfrm>
          <a:prstGeom prst="line">
            <a:avLst/>
          </a:prstGeom>
          <a:noFill/>
          <a:ln w="9525">
            <a:solidFill>
              <a:schemeClr val="tx1"/>
            </a:solidFill>
            <a:round/>
            <a:headEnd/>
            <a:tailEnd type="triangle" w="med" len="med"/>
          </a:ln>
        </p:spPr>
        <p:txBody>
          <a:bodyPr/>
          <a:lstStyle/>
          <a:p>
            <a:endParaRPr lang="en-US"/>
          </a:p>
        </p:txBody>
      </p:sp>
      <p:sp>
        <p:nvSpPr>
          <p:cNvPr id="33806" name="Line 13"/>
          <p:cNvSpPr>
            <a:spLocks noChangeShapeType="1"/>
          </p:cNvSpPr>
          <p:nvPr/>
        </p:nvSpPr>
        <p:spPr bwMode="auto">
          <a:xfrm>
            <a:off x="1676400" y="2895600"/>
            <a:ext cx="0" cy="685800"/>
          </a:xfrm>
          <a:prstGeom prst="line">
            <a:avLst/>
          </a:prstGeom>
          <a:noFill/>
          <a:ln w="9525">
            <a:solidFill>
              <a:schemeClr val="tx1"/>
            </a:solidFill>
            <a:round/>
            <a:headEnd/>
            <a:tailEnd/>
          </a:ln>
        </p:spPr>
        <p:txBody>
          <a:bodyPr/>
          <a:lstStyle/>
          <a:p>
            <a:endParaRPr lang="en-US"/>
          </a:p>
        </p:txBody>
      </p:sp>
      <p:sp>
        <p:nvSpPr>
          <p:cNvPr id="33807" name="Line 14"/>
          <p:cNvSpPr>
            <a:spLocks noChangeShapeType="1"/>
          </p:cNvSpPr>
          <p:nvPr/>
        </p:nvSpPr>
        <p:spPr bwMode="auto">
          <a:xfrm>
            <a:off x="1676400" y="3581400"/>
            <a:ext cx="457200" cy="0"/>
          </a:xfrm>
          <a:prstGeom prst="line">
            <a:avLst/>
          </a:prstGeom>
          <a:noFill/>
          <a:ln w="9525">
            <a:solidFill>
              <a:schemeClr val="tx1"/>
            </a:solidFill>
            <a:round/>
            <a:headEnd/>
            <a:tailEnd type="triangle" w="med" len="med"/>
          </a:ln>
        </p:spPr>
        <p:txBody>
          <a:bodyPr/>
          <a:lstStyle/>
          <a:p>
            <a:endParaRPr lang="en-US"/>
          </a:p>
        </p:txBody>
      </p:sp>
      <p:sp>
        <p:nvSpPr>
          <p:cNvPr id="33808" name="Text Box 15"/>
          <p:cNvSpPr txBox="1">
            <a:spLocks noChangeArrowheads="1"/>
          </p:cNvSpPr>
          <p:nvPr/>
        </p:nvSpPr>
        <p:spPr bwMode="auto">
          <a:xfrm>
            <a:off x="7391400" y="2835275"/>
            <a:ext cx="1371600" cy="822325"/>
          </a:xfrm>
          <a:prstGeom prst="rect">
            <a:avLst/>
          </a:prstGeom>
          <a:noFill/>
          <a:ln w="9525">
            <a:noFill/>
            <a:miter lim="800000"/>
            <a:headEnd/>
            <a:tailEnd/>
          </a:ln>
        </p:spPr>
        <p:txBody>
          <a:bodyPr>
            <a:spAutoFit/>
          </a:bodyPr>
          <a:lstStyle/>
          <a:p>
            <a:pPr algn="ctr">
              <a:spcBef>
                <a:spcPct val="50000"/>
              </a:spcBef>
            </a:pPr>
            <a:r>
              <a:rPr lang="en-US" sz="2400" b="1"/>
              <a:t>Cross cable</a:t>
            </a:r>
          </a:p>
        </p:txBody>
      </p:sp>
      <p:sp>
        <p:nvSpPr>
          <p:cNvPr id="33809" name="Line 16"/>
          <p:cNvSpPr>
            <a:spLocks noChangeShapeType="1"/>
          </p:cNvSpPr>
          <p:nvPr/>
        </p:nvSpPr>
        <p:spPr bwMode="auto">
          <a:xfrm>
            <a:off x="7391400" y="2895600"/>
            <a:ext cx="0" cy="685800"/>
          </a:xfrm>
          <a:prstGeom prst="line">
            <a:avLst/>
          </a:prstGeom>
          <a:noFill/>
          <a:ln w="9525">
            <a:solidFill>
              <a:schemeClr val="tx1"/>
            </a:solidFill>
            <a:round/>
            <a:headEnd/>
            <a:tailEnd/>
          </a:ln>
        </p:spPr>
        <p:txBody>
          <a:bodyPr/>
          <a:lstStyle/>
          <a:p>
            <a:endParaRPr lang="en-US"/>
          </a:p>
        </p:txBody>
      </p:sp>
      <p:sp>
        <p:nvSpPr>
          <p:cNvPr id="33810" name="Line 17"/>
          <p:cNvSpPr>
            <a:spLocks noChangeShapeType="1"/>
          </p:cNvSpPr>
          <p:nvPr/>
        </p:nvSpPr>
        <p:spPr bwMode="auto">
          <a:xfrm flipH="1">
            <a:off x="6934200" y="2895600"/>
            <a:ext cx="457200" cy="0"/>
          </a:xfrm>
          <a:prstGeom prst="line">
            <a:avLst/>
          </a:prstGeom>
          <a:noFill/>
          <a:ln w="9525">
            <a:solidFill>
              <a:schemeClr val="tx1"/>
            </a:solidFill>
            <a:round/>
            <a:headEnd/>
            <a:tailEnd type="triangle" w="med" len="med"/>
          </a:ln>
        </p:spPr>
        <p:txBody>
          <a:bodyPr/>
          <a:lstStyle/>
          <a:p>
            <a:endParaRPr lang="en-US"/>
          </a:p>
        </p:txBody>
      </p:sp>
      <p:sp>
        <p:nvSpPr>
          <p:cNvPr id="33811" name="Line 18"/>
          <p:cNvSpPr>
            <a:spLocks noChangeShapeType="1"/>
          </p:cNvSpPr>
          <p:nvPr/>
        </p:nvSpPr>
        <p:spPr bwMode="auto">
          <a:xfrm flipH="1">
            <a:off x="6934200" y="3581400"/>
            <a:ext cx="457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r>
              <a:rPr lang="en-US" b="1" smtClean="0"/>
              <a:t>Straight Cable</a:t>
            </a:r>
            <a:r>
              <a:rPr lang="en-US" smtClean="0"/>
              <a:t/>
            </a:r>
            <a:br>
              <a:rPr lang="en-US" smtClean="0"/>
            </a:br>
            <a:endParaRPr lang="en-US" smtClean="0"/>
          </a:p>
        </p:txBody>
      </p:sp>
      <p:sp>
        <p:nvSpPr>
          <p:cNvPr id="34819" name="Content Placeholder 2"/>
          <p:cNvSpPr>
            <a:spLocks noGrp="1"/>
          </p:cNvSpPr>
          <p:nvPr>
            <p:ph idx="1"/>
          </p:nvPr>
        </p:nvSpPr>
        <p:spPr/>
        <p:txBody>
          <a:bodyPr/>
          <a:lstStyle/>
          <a:p>
            <a:pPr algn="ctr"/>
            <a:r>
              <a:rPr lang="en-US" smtClean="0"/>
              <a:t>Straight or cross </a:t>
            </a:r>
          </a:p>
        </p:txBody>
      </p:sp>
      <p:sp>
        <p:nvSpPr>
          <p:cNvPr id="34820" name="Slide Number Placeholder 3"/>
          <p:cNvSpPr>
            <a:spLocks noGrp="1"/>
          </p:cNvSpPr>
          <p:nvPr>
            <p:ph type="sldNum" sz="quarter" idx="12"/>
          </p:nvPr>
        </p:nvSpPr>
        <p:spPr>
          <a:noFill/>
        </p:spPr>
        <p:txBody>
          <a:bodyPr/>
          <a:lstStyle/>
          <a:p>
            <a:fld id="{C1515F3F-8376-4436-879E-EBF10EC67BBF}" type="slidenum">
              <a:rPr lang="ar-SA" smtClean="0"/>
              <a:pPr/>
              <a:t>15</a:t>
            </a:fld>
            <a:endParaRPr lang="en-US" smtClean="0"/>
          </a:p>
        </p:txBody>
      </p:sp>
      <p:sp>
        <p:nvSpPr>
          <p:cNvPr id="34821" name="Rectangle 4"/>
          <p:cNvSpPr>
            <a:spLocks noChangeArrowheads="1"/>
          </p:cNvSpPr>
          <p:nvPr/>
        </p:nvSpPr>
        <p:spPr bwMode="auto">
          <a:xfrm>
            <a:off x="609600" y="2136775"/>
            <a:ext cx="6248400" cy="4524375"/>
          </a:xfrm>
          <a:prstGeom prst="rect">
            <a:avLst/>
          </a:prstGeom>
          <a:noFill/>
          <a:ln w="9525">
            <a:noFill/>
            <a:miter lim="800000"/>
            <a:headEnd/>
            <a:tailEnd/>
          </a:ln>
        </p:spPr>
        <p:txBody>
          <a:bodyPr>
            <a:spAutoFit/>
          </a:bodyPr>
          <a:lstStyle/>
          <a:p>
            <a:pPr algn="l"/>
            <a:r>
              <a:rPr lang="en-US" b="1"/>
              <a:t>Straight Cable</a:t>
            </a:r>
            <a:endParaRPr lang="en-US"/>
          </a:p>
          <a:p>
            <a:pPr algn="l"/>
            <a:r>
              <a:rPr lang="en-US"/>
              <a:t>Usually use straight cable to connect different type of devices. This type of cable will be used most of the time and can be used to:</a:t>
            </a:r>
          </a:p>
          <a:p>
            <a:pPr algn="l"/>
            <a:r>
              <a:rPr lang="en-US"/>
              <a:t>1) Connect a computer to a switch/hub's normal port.</a:t>
            </a:r>
          </a:p>
          <a:p>
            <a:pPr algn="l"/>
            <a:r>
              <a:rPr lang="en-US"/>
              <a:t>2) Connect a computer to a cable/DSL modem's LAN port.</a:t>
            </a:r>
          </a:p>
          <a:p>
            <a:pPr algn="l"/>
            <a:r>
              <a:rPr lang="en-US" b="1"/>
              <a:t>Crossover Cable</a:t>
            </a:r>
            <a:endParaRPr lang="en-US"/>
          </a:p>
          <a:p>
            <a:pPr algn="l"/>
            <a:r>
              <a:rPr lang="en-US"/>
              <a:t>Sometimes you will use crossover cable, it's usually used to connect same type of devices. A crossover cable can be used to:</a:t>
            </a:r>
          </a:p>
          <a:p>
            <a:pPr algn="l"/>
            <a:r>
              <a:rPr lang="en-US"/>
              <a:t>1) Connect two computers directly.</a:t>
            </a:r>
          </a:p>
          <a:p>
            <a:pPr algn="l"/>
            <a:r>
              <a:rPr lang="en-US"/>
              <a:t>2) Connect a router's LAN port to a switch/hub's normal port. (Normally used for expanding network)</a:t>
            </a:r>
          </a:p>
          <a:p>
            <a:pPr algn="l"/>
            <a:r>
              <a:rPr lang="en-US"/>
              <a:t>3) Connect two switches/hubs by using normal port in both switches/hubs.</a:t>
            </a:r>
          </a:p>
          <a:p>
            <a:pPr algn="l"/>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p>
            <a:fld id="{CB37190F-862A-446A-A120-98DFFCD88D54}" type="slidenum">
              <a:rPr lang="ar-SA" smtClean="0"/>
              <a:pPr/>
              <a:t>16</a:t>
            </a:fld>
            <a:endParaRPr lang="en-US" smtClean="0"/>
          </a:p>
        </p:txBody>
      </p:sp>
      <p:sp>
        <p:nvSpPr>
          <p:cNvPr id="3076" name="Rectangle 2"/>
          <p:cNvSpPr>
            <a:spLocks noGrp="1" noChangeArrowheads="1"/>
          </p:cNvSpPr>
          <p:nvPr>
            <p:ph type="title"/>
          </p:nvPr>
        </p:nvSpPr>
        <p:spPr>
          <a:xfrm>
            <a:off x="0" y="152400"/>
            <a:ext cx="9144000" cy="762000"/>
          </a:xfrm>
        </p:spPr>
        <p:txBody>
          <a:bodyPr/>
          <a:lstStyle/>
          <a:p>
            <a:pPr eaLnBrk="1" hangingPunct="1"/>
            <a:r>
              <a:rPr lang="en-US" sz="4000" b="1" u="sng" smtClean="0"/>
              <a:t>Shielded Twisted Pair (STP) Cable</a:t>
            </a:r>
          </a:p>
        </p:txBody>
      </p:sp>
      <p:graphicFrame>
        <p:nvGraphicFramePr>
          <p:cNvPr id="3074" name="Object 3"/>
          <p:cNvGraphicFramePr>
            <a:graphicFrameLocks noChangeAspect="1"/>
          </p:cNvGraphicFramePr>
          <p:nvPr>
            <p:ph idx="1"/>
          </p:nvPr>
        </p:nvGraphicFramePr>
        <p:xfrm>
          <a:off x="304800" y="1524000"/>
          <a:ext cx="8458200" cy="5251450"/>
        </p:xfrm>
        <a:graphic>
          <a:graphicData uri="http://schemas.openxmlformats.org/presentationml/2006/ole">
            <p:oleObj spid="_x0000_s3074" name="Bitmap Image" r:id="rId3" imgW="5390476" imgH="3723810" progId="Paint.Picture">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p:spPr>
        <p:txBody>
          <a:bodyPr/>
          <a:lstStyle/>
          <a:p>
            <a:fld id="{A9FE680F-D09E-4C3B-9540-175304BF33C4}" type="slidenum">
              <a:rPr lang="ar-SA" smtClean="0"/>
              <a:pPr/>
              <a:t>17</a:t>
            </a:fld>
            <a:endParaRPr lang="en-US" smtClean="0"/>
          </a:p>
        </p:txBody>
      </p:sp>
      <p:sp>
        <p:nvSpPr>
          <p:cNvPr id="4100" name="Rectangle 2"/>
          <p:cNvSpPr>
            <a:spLocks noGrp="1" noChangeArrowheads="1"/>
          </p:cNvSpPr>
          <p:nvPr>
            <p:ph type="title"/>
          </p:nvPr>
        </p:nvSpPr>
        <p:spPr>
          <a:xfrm>
            <a:off x="457200" y="152400"/>
            <a:ext cx="8229600" cy="762000"/>
          </a:xfrm>
        </p:spPr>
        <p:txBody>
          <a:bodyPr/>
          <a:lstStyle/>
          <a:p>
            <a:pPr eaLnBrk="1" hangingPunct="1"/>
            <a:r>
              <a:rPr lang="en-US" sz="4000" b="1" u="sng" smtClean="0"/>
              <a:t>Coaxial Cable</a:t>
            </a:r>
          </a:p>
        </p:txBody>
      </p:sp>
      <p:graphicFrame>
        <p:nvGraphicFramePr>
          <p:cNvPr id="4098" name="Object 3"/>
          <p:cNvGraphicFramePr>
            <a:graphicFrameLocks noChangeAspect="1"/>
          </p:cNvGraphicFramePr>
          <p:nvPr>
            <p:ph idx="1"/>
          </p:nvPr>
        </p:nvGraphicFramePr>
        <p:xfrm>
          <a:off x="304800" y="1600200"/>
          <a:ext cx="8686800" cy="5257800"/>
        </p:xfrm>
        <a:graphic>
          <a:graphicData uri="http://schemas.openxmlformats.org/presentationml/2006/ole">
            <p:oleObj spid="_x0000_s4098" name="Bitmap Image" r:id="rId3" imgW="5334745" imgH="3696216" progId="Paint.Picture">
              <p:embed/>
            </p:oleObj>
          </a:graphicData>
        </a:graphic>
      </p:graphicFrame>
      <p:sp>
        <p:nvSpPr>
          <p:cNvPr id="4101" name="Text Box 4"/>
          <p:cNvSpPr txBox="1">
            <a:spLocks noChangeArrowheads="1"/>
          </p:cNvSpPr>
          <p:nvPr/>
        </p:nvSpPr>
        <p:spPr bwMode="auto">
          <a:xfrm>
            <a:off x="3276600" y="6248400"/>
            <a:ext cx="5029200" cy="336550"/>
          </a:xfrm>
          <a:prstGeom prst="rect">
            <a:avLst/>
          </a:prstGeom>
          <a:noFill/>
          <a:ln w="9525">
            <a:noFill/>
            <a:miter lim="800000"/>
            <a:headEnd/>
            <a:tailEnd/>
          </a:ln>
        </p:spPr>
        <p:txBody>
          <a:bodyPr>
            <a:spAutoFit/>
          </a:bodyPr>
          <a:lstStyle/>
          <a:p>
            <a:pPr algn="l">
              <a:spcBef>
                <a:spcPct val="50000"/>
              </a:spcBef>
            </a:pPr>
            <a:r>
              <a:rPr lang="en-US" sz="1600"/>
              <a:t>thick coaxial , thin coaxial (200 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p>
            <a:fld id="{BE9C4361-5298-4F33-827D-87F61B6AFDB6}" type="slidenum">
              <a:rPr lang="ar-SA" smtClean="0"/>
              <a:pPr/>
              <a:t>18</a:t>
            </a:fld>
            <a:endParaRPr lang="en-US" smtClean="0"/>
          </a:p>
        </p:txBody>
      </p:sp>
      <p:sp>
        <p:nvSpPr>
          <p:cNvPr id="5124" name="Rectangle 2"/>
          <p:cNvSpPr>
            <a:spLocks noGrp="1" noChangeArrowheads="1"/>
          </p:cNvSpPr>
          <p:nvPr>
            <p:ph type="title"/>
          </p:nvPr>
        </p:nvSpPr>
        <p:spPr>
          <a:xfrm>
            <a:off x="0" y="152400"/>
            <a:ext cx="9144000" cy="609600"/>
          </a:xfrm>
        </p:spPr>
        <p:txBody>
          <a:bodyPr>
            <a:normAutofit fontScale="90000"/>
          </a:bodyPr>
          <a:lstStyle/>
          <a:p>
            <a:pPr eaLnBrk="1" hangingPunct="1"/>
            <a:r>
              <a:rPr lang="en-US" sz="4000" b="1" u="sng" smtClean="0"/>
              <a:t>Fiber Optic Cable</a:t>
            </a:r>
          </a:p>
        </p:txBody>
      </p:sp>
      <p:graphicFrame>
        <p:nvGraphicFramePr>
          <p:cNvPr id="5122" name="Object 3"/>
          <p:cNvGraphicFramePr>
            <a:graphicFrameLocks noChangeAspect="1"/>
          </p:cNvGraphicFramePr>
          <p:nvPr>
            <p:ph idx="1"/>
          </p:nvPr>
        </p:nvGraphicFramePr>
        <p:xfrm>
          <a:off x="304800" y="1524000"/>
          <a:ext cx="8305800" cy="5141913"/>
        </p:xfrm>
        <a:graphic>
          <a:graphicData uri="http://schemas.openxmlformats.org/presentationml/2006/ole">
            <p:oleObj spid="_x0000_s5122" name="Bitmap Image" r:id="rId3" imgW="5525271" imgH="3914286" progId="Paint.Picture">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Slide Number Placeholder 6"/>
          <p:cNvSpPr>
            <a:spLocks noGrp="1"/>
          </p:cNvSpPr>
          <p:nvPr>
            <p:ph type="sldNum" sz="quarter" idx="12"/>
          </p:nvPr>
        </p:nvSpPr>
        <p:spPr>
          <a:noFill/>
        </p:spPr>
        <p:txBody>
          <a:bodyPr/>
          <a:lstStyle/>
          <a:p>
            <a:fld id="{6CE45583-0F07-4ED6-8507-C3CFB559F8F0}" type="slidenum">
              <a:rPr lang="ar-SA" smtClean="0"/>
              <a:pPr/>
              <a:t>19</a:t>
            </a:fld>
            <a:endParaRPr lang="en-US" smtClean="0"/>
          </a:p>
        </p:txBody>
      </p:sp>
      <p:sp>
        <p:nvSpPr>
          <p:cNvPr id="6148" name="Rectangle 2"/>
          <p:cNvSpPr>
            <a:spLocks noGrp="1" noChangeArrowheads="1"/>
          </p:cNvSpPr>
          <p:nvPr>
            <p:ph type="title"/>
          </p:nvPr>
        </p:nvSpPr>
        <p:spPr/>
        <p:txBody>
          <a:bodyPr/>
          <a:lstStyle/>
          <a:p>
            <a:pPr eaLnBrk="1" hangingPunct="1"/>
            <a:r>
              <a:rPr lang="en-US" b="1" u="sng" smtClean="0"/>
              <a:t>Fiber Optic Connectors</a:t>
            </a:r>
          </a:p>
        </p:txBody>
      </p:sp>
      <p:graphicFrame>
        <p:nvGraphicFramePr>
          <p:cNvPr id="69635" name="Object 3"/>
          <p:cNvGraphicFramePr>
            <a:graphicFrameLocks noChangeAspect="1"/>
          </p:cNvGraphicFramePr>
          <p:nvPr>
            <p:ph sz="half" idx="1"/>
          </p:nvPr>
        </p:nvGraphicFramePr>
        <p:xfrm>
          <a:off x="457200" y="2584450"/>
          <a:ext cx="4038600" cy="2555875"/>
        </p:xfrm>
        <a:graphic>
          <a:graphicData uri="http://schemas.openxmlformats.org/presentationml/2006/ole">
            <p:oleObj spid="_x0000_s6146" name="Bitmap Image" r:id="rId3" imgW="4334480" imgH="2742857" progId="Paint.Picture">
              <p:embed/>
            </p:oleObj>
          </a:graphicData>
        </a:graphic>
      </p:graphicFrame>
      <p:sp>
        <p:nvSpPr>
          <p:cNvPr id="6149" name="Text Box 4"/>
          <p:cNvSpPr txBox="1">
            <a:spLocks noChangeArrowheads="1"/>
          </p:cNvSpPr>
          <p:nvPr/>
        </p:nvSpPr>
        <p:spPr bwMode="auto">
          <a:xfrm>
            <a:off x="3233738" y="1600200"/>
            <a:ext cx="2667000" cy="457200"/>
          </a:xfrm>
          <a:prstGeom prst="rect">
            <a:avLst/>
          </a:prstGeom>
          <a:noFill/>
          <a:ln w="9525">
            <a:noFill/>
            <a:miter lim="800000"/>
            <a:headEnd/>
            <a:tailEnd/>
          </a:ln>
        </p:spPr>
        <p:txBody>
          <a:bodyPr>
            <a:spAutoFit/>
          </a:bodyPr>
          <a:lstStyle/>
          <a:p>
            <a:pPr algn="l">
              <a:spcBef>
                <a:spcPct val="50000"/>
              </a:spcBef>
            </a:pPr>
            <a:r>
              <a:rPr lang="en-US" sz="2400"/>
              <a:t>single mode fiber</a:t>
            </a:r>
          </a:p>
        </p:txBody>
      </p:sp>
      <p:sp>
        <p:nvSpPr>
          <p:cNvPr id="6150" name="Line 5"/>
          <p:cNvSpPr>
            <a:spLocks noChangeShapeType="1"/>
          </p:cNvSpPr>
          <p:nvPr/>
        </p:nvSpPr>
        <p:spPr bwMode="auto">
          <a:xfrm flipV="1">
            <a:off x="2928938" y="2057400"/>
            <a:ext cx="457200" cy="685800"/>
          </a:xfrm>
          <a:prstGeom prst="line">
            <a:avLst/>
          </a:prstGeom>
          <a:noFill/>
          <a:ln w="9525">
            <a:solidFill>
              <a:schemeClr val="tx1"/>
            </a:solidFill>
            <a:round/>
            <a:headEnd/>
            <a:tailEnd type="triangle" w="med" len="med"/>
          </a:ln>
        </p:spPr>
        <p:txBody>
          <a:bodyPr/>
          <a:lstStyle/>
          <a:p>
            <a:endParaRPr lang="en-US"/>
          </a:p>
        </p:txBody>
      </p:sp>
      <p:sp>
        <p:nvSpPr>
          <p:cNvPr id="6151" name="Text Box 6"/>
          <p:cNvSpPr txBox="1">
            <a:spLocks noChangeArrowheads="1"/>
          </p:cNvSpPr>
          <p:nvPr/>
        </p:nvSpPr>
        <p:spPr bwMode="auto">
          <a:xfrm>
            <a:off x="3157538" y="5715000"/>
            <a:ext cx="2362200" cy="457200"/>
          </a:xfrm>
          <a:prstGeom prst="rect">
            <a:avLst/>
          </a:prstGeom>
          <a:noFill/>
          <a:ln w="9525">
            <a:noFill/>
            <a:miter lim="800000"/>
            <a:headEnd/>
            <a:tailEnd/>
          </a:ln>
        </p:spPr>
        <p:txBody>
          <a:bodyPr>
            <a:spAutoFit/>
          </a:bodyPr>
          <a:lstStyle/>
          <a:p>
            <a:pPr algn="l">
              <a:spcBef>
                <a:spcPct val="50000"/>
              </a:spcBef>
            </a:pPr>
            <a:r>
              <a:rPr lang="en-US" sz="2400"/>
              <a:t>multimode fiber</a:t>
            </a:r>
          </a:p>
        </p:txBody>
      </p:sp>
      <p:sp>
        <p:nvSpPr>
          <p:cNvPr id="6152" name="Line 7"/>
          <p:cNvSpPr>
            <a:spLocks noChangeShapeType="1"/>
          </p:cNvSpPr>
          <p:nvPr/>
        </p:nvSpPr>
        <p:spPr bwMode="auto">
          <a:xfrm>
            <a:off x="3233738" y="5029200"/>
            <a:ext cx="381000" cy="609600"/>
          </a:xfrm>
          <a:prstGeom prst="line">
            <a:avLst/>
          </a:prstGeom>
          <a:noFill/>
          <a:ln w="9525">
            <a:solidFill>
              <a:schemeClr val="tx1"/>
            </a:solidFill>
            <a:round/>
            <a:headEnd/>
            <a:tailEnd type="triangle" w="med" len="med"/>
          </a:ln>
        </p:spPr>
        <p:txBody>
          <a:bodyPr/>
          <a:lstStyle/>
          <a:p>
            <a:endParaRPr lang="en-US"/>
          </a:p>
        </p:txBody>
      </p:sp>
      <p:pic>
        <p:nvPicPr>
          <p:cNvPr id="6153" name="Picture 8" descr="undersea-cable-vietnam"/>
          <p:cNvPicPr>
            <a:picLocks noChangeAspect="1" noChangeArrowheads="1"/>
          </p:cNvPicPr>
          <p:nvPr>
            <p:ph sz="half" idx="2"/>
          </p:nvPr>
        </p:nvPicPr>
        <p:blipFill>
          <a:blip r:embed="rId4"/>
          <a:srcRect/>
          <a:stretch>
            <a:fillRect/>
          </a:stretch>
        </p:blipFill>
        <p:spPr>
          <a:xfrm>
            <a:off x="4919663" y="2328863"/>
            <a:ext cx="3495675" cy="306705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69635"/>
                                        </p:tgtEl>
                                        <p:attrNameLst>
                                          <p:attrName>style.visibility</p:attrName>
                                        </p:attrNameLst>
                                      </p:cBhvr>
                                      <p:to>
                                        <p:strVal val="visible"/>
                                      </p:to>
                                    </p:set>
                                    <p:anim to="" calcmode="lin" valueType="num">
                                      <p:cBhvr>
                                        <p:cTn id="7" dur="1" fill="hold"/>
                                        <p:tgtEl>
                                          <p:spTgt spid="6963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a:noFill/>
        </p:spPr>
        <p:txBody>
          <a:bodyPr/>
          <a:lstStyle/>
          <a:p>
            <a:fld id="{E0E2788D-EB10-42FF-957D-99F0145FBEEB}" type="slidenum">
              <a:rPr lang="ar-SA" smtClean="0"/>
              <a:pPr/>
              <a:t>2</a:t>
            </a:fld>
            <a:endParaRPr lang="en-US" smtClean="0"/>
          </a:p>
        </p:txBody>
      </p:sp>
      <p:sp>
        <p:nvSpPr>
          <p:cNvPr id="22531" name="Rectangle 2"/>
          <p:cNvSpPr>
            <a:spLocks noChangeArrowheads="1"/>
          </p:cNvSpPr>
          <p:nvPr/>
        </p:nvSpPr>
        <p:spPr bwMode="auto">
          <a:xfrm>
            <a:off x="0" y="2289175"/>
            <a:ext cx="6149975" cy="2273300"/>
          </a:xfrm>
          <a:prstGeom prst="rect">
            <a:avLst/>
          </a:prstGeom>
          <a:solidFill>
            <a:srgbClr val="336666"/>
          </a:solidFill>
          <a:ln w="9525">
            <a:noFill/>
            <a:miter lim="800000"/>
            <a:headEnd/>
            <a:tailEnd/>
          </a:ln>
        </p:spPr>
        <p:txBody>
          <a:bodyPr wrap="none" lIns="73019" tIns="36509" rIns="73019" bIns="36509" anchor="ctr"/>
          <a:lstStyle/>
          <a:p>
            <a:pPr algn="ctr" rtl="0" eaLnBrk="0" hangingPunct="0"/>
            <a:endParaRPr lang="en-GB" sz="2000" b="1"/>
          </a:p>
        </p:txBody>
      </p:sp>
      <p:pic>
        <p:nvPicPr>
          <p:cNvPr id="22532" name="Picture 3" descr="cccc"/>
          <p:cNvPicPr>
            <a:picLocks noChangeAspect="1" noChangeArrowheads="1"/>
          </p:cNvPicPr>
          <p:nvPr/>
        </p:nvPicPr>
        <p:blipFill>
          <a:blip r:embed="rId3"/>
          <a:srcRect l="13536" r="53046"/>
          <a:stretch>
            <a:fillRect/>
          </a:stretch>
        </p:blipFill>
        <p:spPr bwMode="auto">
          <a:xfrm>
            <a:off x="6124575" y="2289175"/>
            <a:ext cx="1254125" cy="2274888"/>
          </a:xfrm>
          <a:prstGeom prst="rect">
            <a:avLst/>
          </a:prstGeom>
          <a:noFill/>
          <a:ln w="9525">
            <a:noFill/>
            <a:miter lim="800000"/>
            <a:headEnd/>
            <a:tailEnd/>
          </a:ln>
        </p:spPr>
      </p:pic>
      <p:pic>
        <p:nvPicPr>
          <p:cNvPr id="22533" name="Picture 4" descr="cccc"/>
          <p:cNvPicPr>
            <a:picLocks noChangeAspect="1" noChangeArrowheads="1"/>
          </p:cNvPicPr>
          <p:nvPr/>
        </p:nvPicPr>
        <p:blipFill>
          <a:blip r:embed="rId3"/>
          <a:srcRect l="51776" r="932"/>
          <a:stretch>
            <a:fillRect/>
          </a:stretch>
        </p:blipFill>
        <p:spPr bwMode="auto">
          <a:xfrm>
            <a:off x="7377113" y="2290763"/>
            <a:ext cx="1762125" cy="2274887"/>
          </a:xfrm>
          <a:prstGeom prst="rect">
            <a:avLst/>
          </a:prstGeom>
          <a:noFill/>
          <a:ln w="9525">
            <a:noFill/>
            <a:miter lim="800000"/>
            <a:headEnd/>
            <a:tailEnd/>
          </a:ln>
        </p:spPr>
      </p:pic>
      <p:sp>
        <p:nvSpPr>
          <p:cNvPr id="22534" name="Rectangle 5"/>
          <p:cNvSpPr>
            <a:spLocks noChangeArrowheads="1"/>
          </p:cNvSpPr>
          <p:nvPr/>
        </p:nvSpPr>
        <p:spPr bwMode="auto">
          <a:xfrm>
            <a:off x="379413" y="3016250"/>
            <a:ext cx="5553075" cy="620713"/>
          </a:xfrm>
          <a:prstGeom prst="rect">
            <a:avLst/>
          </a:prstGeom>
          <a:noFill/>
          <a:ln w="9525">
            <a:noFill/>
            <a:miter lim="800000"/>
            <a:headEnd/>
            <a:tailEnd/>
          </a:ln>
        </p:spPr>
        <p:txBody>
          <a:bodyPr lIns="82118" tIns="41058" rIns="82118" bIns="41058" anchor="ctr"/>
          <a:lstStyle/>
          <a:p>
            <a:pPr algn="l" rtl="0" eaLnBrk="0" hangingPunct="0"/>
            <a:r>
              <a:rPr lang="en-US" sz="2500" b="1">
                <a:solidFill>
                  <a:schemeClr val="bg1"/>
                </a:solidFill>
              </a:rPr>
              <a:t>Course Introduction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C100EAC9-3DC2-4096-97FC-4EC407E72853}" type="slidenum">
              <a:rPr lang="ar-SA" smtClean="0"/>
              <a:pPr/>
              <a:t>20</a:t>
            </a:fld>
            <a:endParaRPr lang="en-US" smtClean="0"/>
          </a:p>
        </p:txBody>
      </p:sp>
      <p:sp>
        <p:nvSpPr>
          <p:cNvPr id="35843" name="Rectangle 2"/>
          <p:cNvSpPr>
            <a:spLocks noGrp="1" noChangeArrowheads="1"/>
          </p:cNvSpPr>
          <p:nvPr>
            <p:ph type="title"/>
          </p:nvPr>
        </p:nvSpPr>
        <p:spPr/>
        <p:txBody>
          <a:bodyPr/>
          <a:lstStyle/>
          <a:p>
            <a:pPr eaLnBrk="1" hangingPunct="1"/>
            <a:r>
              <a:rPr lang="en-US" sz="4000" b="1" u="sng" smtClean="0"/>
              <a:t>Transmission modes</a:t>
            </a:r>
          </a:p>
        </p:txBody>
      </p:sp>
      <p:sp>
        <p:nvSpPr>
          <p:cNvPr id="35844" name="Rectangle 3"/>
          <p:cNvSpPr>
            <a:spLocks noGrp="1" noChangeArrowheads="1"/>
          </p:cNvSpPr>
          <p:nvPr>
            <p:ph type="body" idx="1"/>
          </p:nvPr>
        </p:nvSpPr>
        <p:spPr/>
        <p:txBody>
          <a:bodyPr/>
          <a:lstStyle/>
          <a:p>
            <a:pPr algn="l" rtl="0" eaLnBrk="1" hangingPunct="1">
              <a:buFontTx/>
              <a:buNone/>
            </a:pPr>
            <a:r>
              <a:rPr lang="en-US" smtClean="0"/>
              <a:t>- </a:t>
            </a:r>
            <a:r>
              <a:rPr lang="en-US" u="sng" smtClean="0"/>
              <a:t>Full duplex :</a:t>
            </a:r>
          </a:p>
          <a:p>
            <a:pPr algn="l" rtl="0" eaLnBrk="1" hangingPunct="1">
              <a:buFontTx/>
              <a:buNone/>
            </a:pPr>
            <a:r>
              <a:rPr lang="en-US" smtClean="0"/>
              <a:t>  devices can send , receive data at the same time (two ways for transmission)</a:t>
            </a:r>
          </a:p>
          <a:p>
            <a:pPr algn="l" rtl="0" eaLnBrk="1" hangingPunct="1">
              <a:buFontTx/>
              <a:buNone/>
            </a:pPr>
            <a:r>
              <a:rPr lang="en-US" smtClean="0"/>
              <a:t>- </a:t>
            </a:r>
            <a:r>
              <a:rPr lang="en-US" u="sng" smtClean="0"/>
              <a:t>Half duplex:</a:t>
            </a:r>
          </a:p>
          <a:p>
            <a:pPr algn="l" rtl="0" eaLnBrk="1" hangingPunct="1">
              <a:buFontTx/>
              <a:buNone/>
            </a:pPr>
            <a:r>
              <a:rPr lang="en-US" smtClean="0"/>
              <a:t>  one circuit for transmission , so only one device can use the bus (send or receive)</a:t>
            </a:r>
          </a:p>
          <a:p>
            <a:pPr algn="l" rtl="0" eaLnBrk="1" hangingPunct="1">
              <a:buFontTx/>
              <a:buNone/>
            </a:pPr>
            <a:r>
              <a:rPr lang="en-US" smtClean="0"/>
              <a:t>   at a time , if two devices sent at the same time collision occurs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Slide Number Placeholder 6"/>
          <p:cNvSpPr>
            <a:spLocks noGrp="1"/>
          </p:cNvSpPr>
          <p:nvPr>
            <p:ph type="sldNum" sz="quarter" idx="12"/>
          </p:nvPr>
        </p:nvSpPr>
        <p:spPr>
          <a:noFill/>
        </p:spPr>
        <p:txBody>
          <a:bodyPr/>
          <a:lstStyle/>
          <a:p>
            <a:fld id="{EB3C8169-D2AF-451F-BD80-7A1251302258}" type="slidenum">
              <a:rPr lang="ar-SA" smtClean="0"/>
              <a:pPr/>
              <a:t>21</a:t>
            </a:fld>
            <a:endParaRPr lang="en-US" smtClean="0"/>
          </a:p>
        </p:txBody>
      </p:sp>
      <p:sp>
        <p:nvSpPr>
          <p:cNvPr id="7172" name="Rectangle 2"/>
          <p:cNvSpPr>
            <a:spLocks noGrp="1" noChangeArrowheads="1"/>
          </p:cNvSpPr>
          <p:nvPr>
            <p:ph type="title"/>
          </p:nvPr>
        </p:nvSpPr>
        <p:spPr>
          <a:xfrm>
            <a:off x="457200" y="274638"/>
            <a:ext cx="8229600" cy="715962"/>
          </a:xfrm>
        </p:spPr>
        <p:txBody>
          <a:bodyPr>
            <a:normAutofit fontScale="90000"/>
          </a:bodyPr>
          <a:lstStyle/>
          <a:p>
            <a:pPr algn="l" eaLnBrk="1" hangingPunct="1"/>
            <a:r>
              <a:rPr lang="en-US" sz="4000" b="1" smtClean="0"/>
              <a:t>                </a:t>
            </a:r>
            <a:r>
              <a:rPr lang="en-US" sz="4000" b="1" u="sng" smtClean="0"/>
              <a:t>Layer 1 devices </a:t>
            </a:r>
            <a:br>
              <a:rPr lang="en-US" sz="4000" b="1" u="sng" smtClean="0"/>
            </a:br>
            <a:r>
              <a:rPr lang="en-US" sz="4000" b="1" u="sng" smtClean="0"/>
              <a:t>1- Repeater</a:t>
            </a:r>
          </a:p>
        </p:txBody>
      </p:sp>
      <p:sp>
        <p:nvSpPr>
          <p:cNvPr id="7173" name="Text Box 3"/>
          <p:cNvSpPr txBox="1">
            <a:spLocks noChangeArrowheads="1"/>
          </p:cNvSpPr>
          <p:nvPr/>
        </p:nvSpPr>
        <p:spPr bwMode="auto">
          <a:xfrm>
            <a:off x="304800" y="1387475"/>
            <a:ext cx="8610600" cy="1549400"/>
          </a:xfrm>
          <a:prstGeom prst="rect">
            <a:avLst/>
          </a:prstGeom>
          <a:solidFill>
            <a:srgbClr val="BCDDF4"/>
          </a:solidFill>
          <a:ln w="57150">
            <a:solidFill>
              <a:schemeClr val="tx1"/>
            </a:solidFill>
            <a:miter lim="800000"/>
            <a:headEnd/>
            <a:tailEnd/>
          </a:ln>
        </p:spPr>
        <p:txBody>
          <a:bodyPr>
            <a:spAutoFit/>
          </a:bodyPr>
          <a:lstStyle/>
          <a:p>
            <a:pPr algn="l" rtl="0"/>
            <a:r>
              <a:rPr lang="en-US" sz="2400"/>
              <a:t>A repeater is a network device used to regenerate a signal. </a:t>
            </a:r>
          </a:p>
          <a:p>
            <a:pPr algn="l" rtl="0"/>
            <a:r>
              <a:rPr lang="en-US" sz="2400"/>
              <a:t>Repeaters regenerate analog or digital signals distorted by transmission loss due to attenuation. </a:t>
            </a:r>
            <a:r>
              <a:rPr lang="en-US" sz="2000" b="1"/>
              <a:t>Rule :</a:t>
            </a:r>
            <a:r>
              <a:rPr lang="en-US" sz="2000"/>
              <a:t>  no more than four repeaters can be used between hosts on a LAN. </a:t>
            </a:r>
          </a:p>
        </p:txBody>
      </p:sp>
      <p:graphicFrame>
        <p:nvGraphicFramePr>
          <p:cNvPr id="72708" name="Object 4"/>
          <p:cNvGraphicFramePr>
            <a:graphicFrameLocks noChangeAspect="1"/>
          </p:cNvGraphicFramePr>
          <p:nvPr>
            <p:ph sz="half" idx="2"/>
          </p:nvPr>
        </p:nvGraphicFramePr>
        <p:xfrm>
          <a:off x="1371600" y="3059113"/>
          <a:ext cx="6705600" cy="3748087"/>
        </p:xfrm>
        <a:graphic>
          <a:graphicData uri="http://schemas.openxmlformats.org/presentationml/2006/ole">
            <p:oleObj spid="_x0000_s7170" name="Bitmap Image" r:id="rId3" imgW="4858428" imgH="2715004" progId="Paint.Pictur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72708"/>
                                        </p:tgtEl>
                                        <p:attrNameLst>
                                          <p:attrName>style.visibility</p:attrName>
                                        </p:attrNameLst>
                                      </p:cBhvr>
                                      <p:to>
                                        <p:strVal val="visible"/>
                                      </p:to>
                                    </p:set>
                                    <p:anim to="" calcmode="lin" valueType="num">
                                      <p:cBhvr>
                                        <p:cTn id="7" dur="1" fill="hold"/>
                                        <p:tgtEl>
                                          <p:spTgt spid="7270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p:spPr>
        <p:txBody>
          <a:bodyPr/>
          <a:lstStyle/>
          <a:p>
            <a:fld id="{3C500C2E-6629-472C-8044-F306FB6BF434}" type="slidenum">
              <a:rPr lang="ar-SA" smtClean="0"/>
              <a:pPr/>
              <a:t>22</a:t>
            </a:fld>
            <a:endParaRPr lang="en-US" smtClean="0"/>
          </a:p>
        </p:txBody>
      </p:sp>
      <p:sp>
        <p:nvSpPr>
          <p:cNvPr id="8196" name="Rectangle 2"/>
          <p:cNvSpPr>
            <a:spLocks noGrp="1" noChangeArrowheads="1"/>
          </p:cNvSpPr>
          <p:nvPr>
            <p:ph type="title"/>
          </p:nvPr>
        </p:nvSpPr>
        <p:spPr>
          <a:xfrm>
            <a:off x="457200" y="228600"/>
            <a:ext cx="8305800" cy="838200"/>
          </a:xfrm>
        </p:spPr>
        <p:txBody>
          <a:bodyPr/>
          <a:lstStyle/>
          <a:p>
            <a:pPr algn="l" eaLnBrk="1" hangingPunct="1"/>
            <a:r>
              <a:rPr lang="en-US" sz="4800" b="1" u="sng" smtClean="0"/>
              <a:t>2- Hub</a:t>
            </a:r>
          </a:p>
        </p:txBody>
      </p:sp>
      <p:graphicFrame>
        <p:nvGraphicFramePr>
          <p:cNvPr id="73731" name="Object 3"/>
          <p:cNvGraphicFramePr>
            <a:graphicFrameLocks noChangeAspect="1"/>
          </p:cNvGraphicFramePr>
          <p:nvPr>
            <p:ph idx="1"/>
          </p:nvPr>
        </p:nvGraphicFramePr>
        <p:xfrm>
          <a:off x="4800600" y="1676400"/>
          <a:ext cx="3848100" cy="4191000"/>
        </p:xfrm>
        <a:graphic>
          <a:graphicData uri="http://schemas.openxmlformats.org/presentationml/2006/ole">
            <p:oleObj spid="_x0000_s8194" name="Bitmap Image" r:id="rId3" imgW="1876190" imgH="2266667" progId="Paint.Picture">
              <p:embed/>
            </p:oleObj>
          </a:graphicData>
        </a:graphic>
      </p:graphicFrame>
      <p:sp>
        <p:nvSpPr>
          <p:cNvPr id="8197" name="Text Box 4"/>
          <p:cNvSpPr txBox="1">
            <a:spLocks noChangeArrowheads="1"/>
          </p:cNvSpPr>
          <p:nvPr/>
        </p:nvSpPr>
        <p:spPr bwMode="auto">
          <a:xfrm>
            <a:off x="457200" y="3200400"/>
            <a:ext cx="4114800" cy="1244600"/>
          </a:xfrm>
          <a:prstGeom prst="rect">
            <a:avLst/>
          </a:prstGeom>
          <a:solidFill>
            <a:srgbClr val="BCDDF4"/>
          </a:solidFill>
          <a:ln w="57150">
            <a:solidFill>
              <a:schemeClr val="tx1"/>
            </a:solidFill>
            <a:miter lim="800000"/>
            <a:headEnd/>
            <a:tailEnd/>
          </a:ln>
        </p:spPr>
        <p:txBody>
          <a:bodyPr>
            <a:spAutoFit/>
          </a:bodyPr>
          <a:lstStyle/>
          <a:p>
            <a:pPr algn="l" rtl="0"/>
            <a:r>
              <a:rPr lang="en-US" sz="2400"/>
              <a:t>Hubs takes data bits from input port and forward it to all other ports</a:t>
            </a:r>
          </a:p>
        </p:txBody>
      </p:sp>
      <p:sp>
        <p:nvSpPr>
          <p:cNvPr id="8198" name="Text Box 5"/>
          <p:cNvSpPr txBox="1">
            <a:spLocks noChangeArrowheads="1"/>
          </p:cNvSpPr>
          <p:nvPr/>
        </p:nvSpPr>
        <p:spPr bwMode="auto">
          <a:xfrm>
            <a:off x="457200" y="1905000"/>
            <a:ext cx="4114800" cy="879475"/>
          </a:xfrm>
          <a:prstGeom prst="rect">
            <a:avLst/>
          </a:prstGeom>
          <a:solidFill>
            <a:srgbClr val="BCDDF4"/>
          </a:solidFill>
          <a:ln w="57150">
            <a:solidFill>
              <a:schemeClr val="tx1"/>
            </a:solidFill>
            <a:miter lim="800000"/>
            <a:headEnd/>
            <a:tailEnd/>
          </a:ln>
        </p:spPr>
        <p:txBody>
          <a:bodyPr>
            <a:spAutoFit/>
          </a:bodyPr>
          <a:lstStyle/>
          <a:p>
            <a:pPr algn="ctr" rtl="0">
              <a:tabLst>
                <a:tab pos="515938" algn="l"/>
              </a:tabLst>
            </a:pPr>
            <a:r>
              <a:rPr lang="en-US"/>
              <a:t> </a:t>
            </a:r>
            <a:r>
              <a:rPr lang="en-US" sz="2400"/>
              <a:t>A Hub is a multi-port Repeater</a:t>
            </a:r>
          </a:p>
        </p:txBody>
      </p:sp>
      <p:sp>
        <p:nvSpPr>
          <p:cNvPr id="8199" name="Text Box 6"/>
          <p:cNvSpPr txBox="1">
            <a:spLocks noChangeArrowheads="1"/>
          </p:cNvSpPr>
          <p:nvPr/>
        </p:nvSpPr>
        <p:spPr bwMode="auto">
          <a:xfrm>
            <a:off x="457200" y="5029200"/>
            <a:ext cx="4171950" cy="879475"/>
          </a:xfrm>
          <a:prstGeom prst="rect">
            <a:avLst/>
          </a:prstGeom>
          <a:solidFill>
            <a:srgbClr val="BCDDF4"/>
          </a:solidFill>
          <a:ln w="57150">
            <a:solidFill>
              <a:schemeClr val="tx1"/>
            </a:solidFill>
            <a:miter lim="800000"/>
            <a:headEnd/>
            <a:tailEnd/>
          </a:ln>
        </p:spPr>
        <p:txBody>
          <a:bodyPr>
            <a:spAutoFit/>
          </a:bodyPr>
          <a:lstStyle/>
          <a:p>
            <a:pPr algn="ctr" rtl="0">
              <a:tabLst>
                <a:tab pos="515938" algn="l"/>
              </a:tabLst>
            </a:pPr>
            <a:r>
              <a:rPr lang="en-US" sz="2400" b="1"/>
              <a:t>repeater and hub work in half duplex 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73731"/>
                                        </p:tgtEl>
                                        <p:attrNameLst>
                                          <p:attrName>style.visibility</p:attrName>
                                        </p:attrNameLst>
                                      </p:cBhvr>
                                      <p:to>
                                        <p:strVal val="visible"/>
                                      </p:to>
                                    </p:set>
                                    <p:anim to="" calcmode="lin" valueType="num">
                                      <p:cBhvr>
                                        <p:cTn id="7" dur="1" fill="hold"/>
                                        <p:tgtEl>
                                          <p:spTgt spid="7373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solidFill>
                  <a:srgbClr val="FF0000"/>
                </a:solidFill>
              </a:rPr>
              <a:t>Task</a:t>
            </a:r>
            <a:r>
              <a:rPr lang="en-US" smtClean="0"/>
              <a:t> </a:t>
            </a:r>
          </a:p>
        </p:txBody>
      </p:sp>
      <p:sp>
        <p:nvSpPr>
          <p:cNvPr id="36867" name="Content Placeholder 2"/>
          <p:cNvSpPr>
            <a:spLocks noGrp="1"/>
          </p:cNvSpPr>
          <p:nvPr>
            <p:ph idx="1"/>
          </p:nvPr>
        </p:nvSpPr>
        <p:spPr/>
        <p:txBody>
          <a:bodyPr/>
          <a:lstStyle/>
          <a:p>
            <a:pPr algn="l" eaLnBrk="1" hangingPunct="1">
              <a:buFontTx/>
              <a:buNone/>
            </a:pPr>
            <a:r>
              <a:rPr lang="en-US" smtClean="0">
                <a:solidFill>
                  <a:srgbClr val="FF0000"/>
                </a:solidFill>
              </a:rPr>
              <a:t>  1-Types of Network Topologies.</a:t>
            </a:r>
          </a:p>
          <a:p>
            <a:pPr algn="l" eaLnBrk="1" hangingPunct="1">
              <a:buFontTx/>
              <a:buNone/>
            </a:pPr>
            <a:r>
              <a:rPr lang="en-US" smtClean="0">
                <a:solidFill>
                  <a:srgbClr val="FF0000"/>
                </a:solidFill>
              </a:rPr>
              <a:t>   2- Advantages and disadvantages.</a:t>
            </a:r>
          </a:p>
        </p:txBody>
      </p:sp>
      <p:sp>
        <p:nvSpPr>
          <p:cNvPr id="36868" name="Slide Number Placeholder 3"/>
          <p:cNvSpPr>
            <a:spLocks noGrp="1"/>
          </p:cNvSpPr>
          <p:nvPr>
            <p:ph type="sldNum" sz="quarter" idx="12"/>
          </p:nvPr>
        </p:nvSpPr>
        <p:spPr>
          <a:noFill/>
        </p:spPr>
        <p:txBody>
          <a:bodyPr/>
          <a:lstStyle/>
          <a:p>
            <a:fld id="{5A564E83-45D9-47BE-A432-63DB3FA00A77}" type="slidenum">
              <a:rPr lang="ar-SA" smtClean="0"/>
              <a:pPr/>
              <a:t>23</a:t>
            </a:fld>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8"/>
          <p:cNvSpPr>
            <a:spLocks noGrp="1"/>
          </p:cNvSpPr>
          <p:nvPr>
            <p:ph type="sldNum" sz="quarter" idx="12"/>
          </p:nvPr>
        </p:nvSpPr>
        <p:spPr>
          <a:noFill/>
        </p:spPr>
        <p:txBody>
          <a:bodyPr/>
          <a:lstStyle/>
          <a:p>
            <a:fld id="{16AA365D-7749-490F-9E4B-34E2C3698253}" type="slidenum">
              <a:rPr lang="ar-SA" smtClean="0"/>
              <a:pPr/>
              <a:t>3</a:t>
            </a:fld>
            <a:endParaRPr lang="en-US" smtClean="0"/>
          </a:p>
        </p:txBody>
      </p:sp>
      <p:sp>
        <p:nvSpPr>
          <p:cNvPr id="34818" name="Text Box 2"/>
          <p:cNvSpPr txBox="1">
            <a:spLocks noChangeArrowheads="1"/>
          </p:cNvSpPr>
          <p:nvPr/>
        </p:nvSpPr>
        <p:spPr bwMode="auto">
          <a:xfrm>
            <a:off x="1403350" y="2162175"/>
            <a:ext cx="146050" cy="347663"/>
          </a:xfrm>
          <a:prstGeom prst="rect">
            <a:avLst/>
          </a:prstGeom>
          <a:noFill/>
          <a:ln w="9525">
            <a:noFill/>
            <a:miter lim="800000"/>
            <a:headEnd/>
            <a:tailEnd/>
          </a:ln>
        </p:spPr>
        <p:txBody>
          <a:bodyPr wrap="none" lIns="73025" tIns="36512" rIns="73025" bIns="36512">
            <a:spAutoFit/>
          </a:bodyPr>
          <a:lstStyle/>
          <a:p>
            <a:pPr algn="l" rtl="0" eaLnBrk="0" hangingPunct="0"/>
            <a:endParaRPr lang="en-US" b="1"/>
          </a:p>
        </p:txBody>
      </p:sp>
      <p:sp>
        <p:nvSpPr>
          <p:cNvPr id="24580" name="Text Box 3"/>
          <p:cNvSpPr txBox="1">
            <a:spLocks noChangeArrowheads="1"/>
          </p:cNvSpPr>
          <p:nvPr/>
        </p:nvSpPr>
        <p:spPr bwMode="auto">
          <a:xfrm>
            <a:off x="755650" y="1844675"/>
            <a:ext cx="7058025" cy="4454525"/>
          </a:xfrm>
          <a:prstGeom prst="rect">
            <a:avLst/>
          </a:prstGeom>
          <a:noFill/>
          <a:ln w="9525">
            <a:noFill/>
            <a:miter lim="800000"/>
            <a:headEnd/>
            <a:tailEnd/>
          </a:ln>
        </p:spPr>
        <p:txBody>
          <a:bodyPr lIns="73025" tIns="36512" rIns="73025" bIns="36512">
            <a:spAutoFit/>
          </a:bodyPr>
          <a:lstStyle/>
          <a:p>
            <a:pPr algn="l" rtl="0" eaLnBrk="0" hangingPunct="0">
              <a:buClr>
                <a:schemeClr val="folHlink"/>
              </a:buClr>
              <a:buFontTx/>
              <a:buChar char="•"/>
            </a:pPr>
            <a:r>
              <a:rPr lang="en-US" sz="2400" b="1"/>
              <a:t> </a:t>
            </a:r>
            <a:r>
              <a:rPr lang="en-US" sz="2400" b="1" u="sng"/>
              <a:t>Network:</a:t>
            </a:r>
            <a:r>
              <a:rPr lang="en-US" sz="2400" b="1"/>
              <a:t> </a:t>
            </a:r>
          </a:p>
          <a:p>
            <a:pPr algn="l" rtl="0" eaLnBrk="0" hangingPunct="0">
              <a:buClr>
                <a:schemeClr val="folHlink"/>
              </a:buClr>
            </a:pPr>
            <a:r>
              <a:rPr lang="en-US" sz="2400"/>
              <a:t>  is basically all the components (H/W &amp;  </a:t>
            </a:r>
          </a:p>
          <a:p>
            <a:pPr algn="l" rtl="0" eaLnBrk="0" hangingPunct="0">
              <a:buClr>
                <a:schemeClr val="folHlink"/>
              </a:buClr>
            </a:pPr>
            <a:r>
              <a:rPr lang="en-US" sz="2400"/>
              <a:t>  S/W) involved in connecting computer across   </a:t>
            </a:r>
          </a:p>
          <a:p>
            <a:pPr algn="l" rtl="0" eaLnBrk="0" hangingPunct="0">
              <a:buClr>
                <a:schemeClr val="folHlink"/>
              </a:buClr>
            </a:pPr>
            <a:r>
              <a:rPr lang="en-US" sz="2400"/>
              <a:t>  small and large distance</a:t>
            </a:r>
          </a:p>
          <a:p>
            <a:pPr algn="l" rtl="0" eaLnBrk="0" hangingPunct="0">
              <a:buClr>
                <a:schemeClr val="folHlink"/>
              </a:buClr>
            </a:pPr>
            <a:endParaRPr lang="en-US" sz="2400"/>
          </a:p>
          <a:p>
            <a:pPr algn="l" rtl="0" eaLnBrk="0" hangingPunct="0">
              <a:buClr>
                <a:schemeClr val="folHlink"/>
              </a:buClr>
              <a:buFontTx/>
              <a:buChar char="•"/>
            </a:pPr>
            <a:r>
              <a:rPr lang="en-US" sz="2400" b="1" u="sng"/>
              <a:t> Importance of Networks:</a:t>
            </a:r>
          </a:p>
          <a:p>
            <a:pPr lvl="1" algn="l" rtl="0" eaLnBrk="0" hangingPunct="0">
              <a:buClr>
                <a:schemeClr val="folHlink"/>
              </a:buClr>
              <a:buFont typeface="Wingdings" pitchFamily="2" charset="2"/>
              <a:buChar char="ü"/>
            </a:pPr>
            <a:r>
              <a:rPr lang="en-US" sz="2400"/>
              <a:t>Easy access and sharing of information</a:t>
            </a:r>
          </a:p>
          <a:p>
            <a:pPr lvl="1" algn="l" rtl="0" eaLnBrk="0" hangingPunct="0">
              <a:buClr>
                <a:schemeClr val="folHlink"/>
              </a:buClr>
              <a:buFont typeface="Wingdings" pitchFamily="2" charset="2"/>
              <a:buChar char="ü"/>
            </a:pPr>
            <a:r>
              <a:rPr lang="en-US" sz="2400"/>
              <a:t>Sharing of expensive devices and network </a:t>
            </a:r>
          </a:p>
          <a:p>
            <a:pPr lvl="1" algn="l" rtl="0" eaLnBrk="0" hangingPunct="0">
              <a:buClr>
                <a:schemeClr val="folHlink"/>
              </a:buClr>
              <a:buFont typeface="Wingdings" pitchFamily="2" charset="2"/>
              <a:buNone/>
            </a:pPr>
            <a:r>
              <a:rPr lang="en-US" sz="2400"/>
              <a:t>    resources</a:t>
            </a:r>
          </a:p>
          <a:p>
            <a:pPr lvl="1" algn="l" rtl="0" eaLnBrk="0" hangingPunct="0">
              <a:buClr>
                <a:schemeClr val="folHlink"/>
              </a:buClr>
              <a:buFont typeface="Wingdings" pitchFamily="2" charset="2"/>
              <a:buChar char="ü"/>
            </a:pPr>
            <a:r>
              <a:rPr lang="en-US" sz="2400"/>
              <a:t>Modern Technologies (IP telephony, Video    </a:t>
            </a:r>
          </a:p>
          <a:p>
            <a:pPr lvl="1" algn="l" rtl="0" eaLnBrk="0" hangingPunct="0">
              <a:buClr>
                <a:schemeClr val="folHlink"/>
              </a:buClr>
              <a:buFont typeface="Wingdings" pitchFamily="2" charset="2"/>
              <a:buNone/>
            </a:pPr>
            <a:r>
              <a:rPr lang="en-US" sz="2400"/>
              <a:t>   on Demand, ….etc)</a:t>
            </a:r>
          </a:p>
          <a:p>
            <a:pPr algn="l" rtl="0" eaLnBrk="0" hangingPunct="0"/>
            <a:endParaRPr lang="en-US" sz="2400" b="1"/>
          </a:p>
        </p:txBody>
      </p:sp>
      <p:sp>
        <p:nvSpPr>
          <p:cNvPr id="24581" name="Rectangle 4"/>
          <p:cNvSpPr>
            <a:spLocks noGrp="1" noChangeArrowheads="1"/>
          </p:cNvSpPr>
          <p:nvPr>
            <p:ph type="title" sz="quarter"/>
          </p:nvPr>
        </p:nvSpPr>
        <p:spPr/>
        <p:txBody>
          <a:bodyPr/>
          <a:lstStyle/>
          <a:p>
            <a:pPr eaLnBrk="1" hangingPunct="1"/>
            <a:r>
              <a:rPr lang="en-US" sz="4000" u="sng" smtClean="0"/>
              <a:t>Networking Technologies</a:t>
            </a:r>
          </a:p>
        </p:txBody>
      </p:sp>
    </p:spTree>
  </p:cSld>
  <p:clrMapOvr>
    <a:masterClrMapping/>
  </p:clrMapOvr>
  <p:timing>
    <p:tnLst>
      <p:par>
        <p:cTn id="1" dur="indefinite" restart="never" nodeType="tmRoot"/>
      </p:par>
    </p:tnLst>
    <p:bldLst>
      <p:bldP spid="348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0B95134E-E1B8-408B-BB37-A61179F73B93}" type="slidenum">
              <a:rPr lang="ar-SA" smtClean="0"/>
              <a:pPr/>
              <a:t>4</a:t>
            </a:fld>
            <a:endParaRPr lang="en-US" smtClean="0"/>
          </a:p>
        </p:txBody>
      </p:sp>
      <p:sp>
        <p:nvSpPr>
          <p:cNvPr id="25603" name="Rectangle 2"/>
          <p:cNvSpPr>
            <a:spLocks noGrp="1" noChangeArrowheads="1"/>
          </p:cNvSpPr>
          <p:nvPr>
            <p:ph type="title"/>
          </p:nvPr>
        </p:nvSpPr>
        <p:spPr>
          <a:xfrm>
            <a:off x="457200" y="274638"/>
            <a:ext cx="8229600" cy="944562"/>
          </a:xfrm>
        </p:spPr>
        <p:txBody>
          <a:bodyPr/>
          <a:lstStyle/>
          <a:p>
            <a:pPr eaLnBrk="1" hangingPunct="1"/>
            <a:r>
              <a:rPr lang="en-US" sz="4000" u="sng" smtClean="0"/>
              <a:t>Network components</a:t>
            </a:r>
          </a:p>
        </p:txBody>
      </p:sp>
      <p:sp>
        <p:nvSpPr>
          <p:cNvPr id="25604" name="Text Box 3"/>
          <p:cNvSpPr txBox="1">
            <a:spLocks noChangeArrowheads="1"/>
          </p:cNvSpPr>
          <p:nvPr/>
        </p:nvSpPr>
        <p:spPr bwMode="auto">
          <a:xfrm>
            <a:off x="457200" y="1371600"/>
            <a:ext cx="7848600" cy="4192588"/>
          </a:xfrm>
          <a:prstGeom prst="rect">
            <a:avLst/>
          </a:prstGeom>
          <a:noFill/>
          <a:ln w="9525">
            <a:noFill/>
            <a:miter lim="800000"/>
            <a:headEnd/>
            <a:tailEnd/>
          </a:ln>
        </p:spPr>
        <p:txBody>
          <a:bodyPr lIns="73025" tIns="36512" rIns="73025" bIns="36512">
            <a:spAutoFit/>
          </a:bodyPr>
          <a:lstStyle/>
          <a:p>
            <a:pPr algn="l" rtl="0" eaLnBrk="0" hangingPunct="0">
              <a:buClr>
                <a:schemeClr val="folHlink"/>
              </a:buClr>
              <a:buFontTx/>
              <a:buChar char="•"/>
            </a:pPr>
            <a:r>
              <a:rPr lang="en-US" b="1"/>
              <a:t> Network has three main components</a:t>
            </a:r>
          </a:p>
          <a:p>
            <a:pPr lvl="1" algn="l" rtl="0" eaLnBrk="0" hangingPunct="0">
              <a:buClr>
                <a:schemeClr val="folHlink"/>
              </a:buClr>
              <a:buFont typeface="Wingdings" pitchFamily="2" charset="2"/>
              <a:buChar char="ü"/>
            </a:pPr>
            <a:r>
              <a:rPr lang="en-US" b="1"/>
              <a:t>  Computers</a:t>
            </a:r>
            <a:r>
              <a:rPr lang="en-US"/>
              <a:t> (servers and hosts)</a:t>
            </a:r>
          </a:p>
          <a:p>
            <a:pPr lvl="1" algn="l" rtl="0" eaLnBrk="0" hangingPunct="0">
              <a:buClr>
                <a:schemeClr val="folHlink"/>
              </a:buClr>
            </a:pPr>
            <a:r>
              <a:rPr lang="en-US"/>
              <a:t>     </a:t>
            </a:r>
            <a:r>
              <a:rPr lang="en-US">
                <a:solidFill>
                  <a:schemeClr val="folHlink"/>
                </a:solidFill>
              </a:rPr>
              <a:t>- </a:t>
            </a:r>
            <a:r>
              <a:rPr lang="en-US"/>
              <a:t>Source of applications (network aware applications)</a:t>
            </a:r>
          </a:p>
          <a:p>
            <a:pPr lvl="1" algn="l" rtl="0" eaLnBrk="0" hangingPunct="0">
              <a:buClr>
                <a:schemeClr val="folHlink"/>
              </a:buClr>
            </a:pPr>
            <a:r>
              <a:rPr lang="en-US"/>
              <a:t>     </a:t>
            </a:r>
            <a:r>
              <a:rPr lang="en-US">
                <a:solidFill>
                  <a:schemeClr val="folHlink"/>
                </a:solidFill>
              </a:rPr>
              <a:t>- </a:t>
            </a:r>
            <a:r>
              <a:rPr lang="en-US"/>
              <a:t>ex: HTTP (Hyper Text Transmission Protocol),</a:t>
            </a:r>
          </a:p>
          <a:p>
            <a:pPr lvl="1" algn="l" rtl="0" eaLnBrk="0" hangingPunct="0">
              <a:buClr>
                <a:schemeClr val="folHlink"/>
              </a:buClr>
            </a:pPr>
            <a:r>
              <a:rPr lang="en-US"/>
              <a:t>              FTP (File Transfer Protocol),</a:t>
            </a:r>
          </a:p>
          <a:p>
            <a:pPr lvl="1" algn="l" rtl="0" eaLnBrk="0" hangingPunct="0">
              <a:buClr>
                <a:schemeClr val="folHlink"/>
              </a:buClr>
            </a:pPr>
            <a:r>
              <a:rPr lang="en-US"/>
              <a:t>              SNMP (Simple Network Management Protocol)</a:t>
            </a:r>
          </a:p>
          <a:p>
            <a:pPr lvl="1" algn="l" rtl="0" eaLnBrk="0" hangingPunct="0">
              <a:buClr>
                <a:schemeClr val="folHlink"/>
              </a:buClr>
            </a:pPr>
            <a:r>
              <a:rPr lang="en-US"/>
              <a:t>              Telnet</a:t>
            </a:r>
          </a:p>
          <a:p>
            <a:pPr lvl="1" algn="l" rtl="0" eaLnBrk="0" hangingPunct="0">
              <a:buClr>
                <a:schemeClr val="folHlink"/>
              </a:buClr>
            </a:pPr>
            <a:endParaRPr lang="en-US"/>
          </a:p>
          <a:p>
            <a:pPr lvl="1" algn="l" rtl="0" eaLnBrk="0" hangingPunct="0">
              <a:buClr>
                <a:schemeClr val="folHlink"/>
              </a:buClr>
              <a:buFont typeface="Wingdings" pitchFamily="2" charset="2"/>
              <a:buChar char="ü"/>
            </a:pPr>
            <a:r>
              <a:rPr lang="en-US" b="1">
                <a:solidFill>
                  <a:schemeClr val="folHlink"/>
                </a:solidFill>
              </a:rPr>
              <a:t>  </a:t>
            </a:r>
            <a:r>
              <a:rPr lang="en-US" b="1"/>
              <a:t>Network Devices</a:t>
            </a:r>
          </a:p>
          <a:p>
            <a:pPr lvl="1" algn="l" rtl="0" eaLnBrk="0" hangingPunct="0">
              <a:buClr>
                <a:schemeClr val="folHlink"/>
              </a:buClr>
              <a:buFont typeface="Wingdings" pitchFamily="2" charset="2"/>
              <a:buNone/>
            </a:pPr>
            <a:r>
              <a:rPr lang="en-US" b="1"/>
              <a:t>     </a:t>
            </a:r>
            <a:r>
              <a:rPr lang="en-US">
                <a:solidFill>
                  <a:schemeClr val="folHlink"/>
                </a:solidFill>
              </a:rPr>
              <a:t>- </a:t>
            </a:r>
            <a:r>
              <a:rPr lang="en-US"/>
              <a:t>Devices that interconnect different computers together</a:t>
            </a:r>
          </a:p>
          <a:p>
            <a:pPr lvl="1" algn="l" rtl="0" eaLnBrk="0" hangingPunct="0">
              <a:buClr>
                <a:schemeClr val="folHlink"/>
              </a:buClr>
              <a:buFont typeface="Wingdings" pitchFamily="2" charset="2"/>
              <a:buNone/>
            </a:pPr>
            <a:r>
              <a:rPr lang="en-US"/>
              <a:t>     </a:t>
            </a:r>
            <a:r>
              <a:rPr lang="en-US">
                <a:solidFill>
                  <a:schemeClr val="folHlink"/>
                </a:solidFill>
              </a:rPr>
              <a:t>- </a:t>
            </a:r>
            <a:r>
              <a:rPr lang="en-US"/>
              <a:t>ex: Repeaters, hub, bridge, switch, router, NIC and modems</a:t>
            </a:r>
          </a:p>
          <a:p>
            <a:pPr lvl="1" algn="l" rtl="0" eaLnBrk="0" hangingPunct="0">
              <a:buClr>
                <a:schemeClr val="folHlink"/>
              </a:buClr>
              <a:buFont typeface="Wingdings" pitchFamily="2" charset="2"/>
              <a:buNone/>
            </a:pPr>
            <a:endParaRPr lang="en-US" b="1"/>
          </a:p>
          <a:p>
            <a:pPr lvl="1" algn="l" rtl="0" eaLnBrk="0" hangingPunct="0">
              <a:buClr>
                <a:schemeClr val="folHlink"/>
              </a:buClr>
              <a:buFont typeface="Wingdings" pitchFamily="2" charset="2"/>
              <a:buChar char="ü"/>
            </a:pPr>
            <a:r>
              <a:rPr lang="en-US" b="1"/>
              <a:t>  Connectivity</a:t>
            </a:r>
          </a:p>
          <a:p>
            <a:pPr lvl="1" algn="l" rtl="0" eaLnBrk="0" hangingPunct="0">
              <a:buClr>
                <a:schemeClr val="folHlink"/>
              </a:buClr>
              <a:buFont typeface="Wingdings" pitchFamily="2" charset="2"/>
              <a:buNone/>
            </a:pPr>
            <a:r>
              <a:rPr lang="en-US" b="1">
                <a:solidFill>
                  <a:schemeClr val="folHlink"/>
                </a:solidFill>
              </a:rPr>
              <a:t>    </a:t>
            </a:r>
            <a:r>
              <a:rPr lang="en-US">
                <a:solidFill>
                  <a:schemeClr val="folHlink"/>
                </a:solidFill>
              </a:rPr>
              <a:t>- </a:t>
            </a:r>
            <a:r>
              <a:rPr lang="en-US"/>
              <a:t>Media that physically connect the computers and network devices</a:t>
            </a:r>
          </a:p>
          <a:p>
            <a:pPr lvl="1" algn="l" rtl="0" eaLnBrk="0" hangingPunct="0">
              <a:buClr>
                <a:schemeClr val="folHlink"/>
              </a:buClr>
              <a:buFont typeface="Wingdings" pitchFamily="2" charset="2"/>
              <a:buNone/>
            </a:pPr>
            <a:r>
              <a:rPr lang="en-US"/>
              <a:t>    </a:t>
            </a:r>
            <a:r>
              <a:rPr lang="en-US">
                <a:solidFill>
                  <a:schemeClr val="folHlink"/>
                </a:solidFill>
              </a:rPr>
              <a:t>- </a:t>
            </a:r>
            <a:r>
              <a:rPr lang="en-US"/>
              <a:t>ex: Wireless and cables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D1F46833-32A0-4654-9D0E-B09B5F850352}" type="slidenum">
              <a:rPr lang="ar-SA" smtClean="0"/>
              <a:pPr/>
              <a:t>5</a:t>
            </a:fld>
            <a:endParaRPr lang="en-US" smtClean="0"/>
          </a:p>
        </p:txBody>
      </p:sp>
      <p:sp>
        <p:nvSpPr>
          <p:cNvPr id="26627" name="Rectangle 2"/>
          <p:cNvSpPr>
            <a:spLocks noGrp="1" noChangeArrowheads="1"/>
          </p:cNvSpPr>
          <p:nvPr>
            <p:ph type="title"/>
          </p:nvPr>
        </p:nvSpPr>
        <p:spPr/>
        <p:txBody>
          <a:bodyPr/>
          <a:lstStyle/>
          <a:p>
            <a:pPr eaLnBrk="1" hangingPunct="1"/>
            <a:r>
              <a:rPr lang="en-US" sz="4000" u="sng" smtClean="0"/>
              <a:t>Network Types</a:t>
            </a:r>
          </a:p>
        </p:txBody>
      </p:sp>
      <p:sp>
        <p:nvSpPr>
          <p:cNvPr id="26628" name="Text Box 3"/>
          <p:cNvSpPr txBox="1">
            <a:spLocks noChangeArrowheads="1"/>
          </p:cNvSpPr>
          <p:nvPr/>
        </p:nvSpPr>
        <p:spPr bwMode="auto">
          <a:xfrm>
            <a:off x="762000" y="1524000"/>
            <a:ext cx="7129463" cy="2994025"/>
          </a:xfrm>
          <a:prstGeom prst="rect">
            <a:avLst/>
          </a:prstGeom>
          <a:noFill/>
          <a:ln w="9525">
            <a:noFill/>
            <a:miter lim="800000"/>
            <a:headEnd/>
            <a:tailEnd/>
          </a:ln>
        </p:spPr>
        <p:txBody>
          <a:bodyPr lIns="73025" tIns="36512" rIns="73025" bIns="36512">
            <a:spAutoFit/>
          </a:bodyPr>
          <a:lstStyle/>
          <a:p>
            <a:pPr algn="l" rtl="0" eaLnBrk="0" hangingPunct="0">
              <a:buClr>
                <a:schemeClr val="folHlink"/>
              </a:buClr>
              <a:buFontTx/>
              <a:buChar char="•"/>
            </a:pPr>
            <a:r>
              <a:rPr lang="en-US" sz="2400" b="1"/>
              <a:t> </a:t>
            </a:r>
            <a:r>
              <a:rPr lang="en-US" sz="2400" b="1" u="sng"/>
              <a:t>LAN</a:t>
            </a:r>
            <a:r>
              <a:rPr lang="en-US" sz="2400" b="1"/>
              <a:t> (Local Area Network):</a:t>
            </a:r>
          </a:p>
          <a:p>
            <a:pPr algn="l" rtl="0" eaLnBrk="0" hangingPunct="0">
              <a:buClr>
                <a:schemeClr val="folHlink"/>
              </a:buClr>
            </a:pPr>
            <a:r>
              <a:rPr lang="en-US" sz="2400"/>
              <a:t>  It is a group of network components that work   </a:t>
            </a:r>
          </a:p>
          <a:p>
            <a:pPr algn="l" rtl="0" eaLnBrk="0" hangingPunct="0">
              <a:buClr>
                <a:schemeClr val="folHlink"/>
              </a:buClr>
            </a:pPr>
            <a:r>
              <a:rPr lang="en-US" sz="2400"/>
              <a:t>  within small area</a:t>
            </a:r>
          </a:p>
          <a:p>
            <a:pPr algn="l" rtl="0" eaLnBrk="0" hangingPunct="0">
              <a:buClr>
                <a:schemeClr val="folHlink"/>
              </a:buClr>
            </a:pPr>
            <a:endParaRPr lang="en-US" sz="2400" b="1"/>
          </a:p>
          <a:p>
            <a:pPr algn="l" rtl="0" eaLnBrk="0" hangingPunct="0">
              <a:buClr>
                <a:schemeClr val="folHlink"/>
              </a:buClr>
              <a:buFontTx/>
              <a:buChar char="•"/>
            </a:pPr>
            <a:r>
              <a:rPr lang="en-US" sz="2400" b="1"/>
              <a:t> </a:t>
            </a:r>
            <a:r>
              <a:rPr lang="en-US" sz="2400" b="1" u="sng"/>
              <a:t>WAN</a:t>
            </a:r>
            <a:r>
              <a:rPr lang="en-US" sz="2400" b="1"/>
              <a:t> (Wide Area Network):</a:t>
            </a:r>
          </a:p>
          <a:p>
            <a:pPr algn="l" rtl="0" eaLnBrk="0" hangingPunct="0"/>
            <a:r>
              <a:rPr lang="en-US" sz="2400" b="1"/>
              <a:t>  </a:t>
            </a:r>
            <a:r>
              <a:rPr lang="en-US" sz="2400"/>
              <a:t>It is a group of LANs that are interconnected </a:t>
            </a:r>
          </a:p>
          <a:p>
            <a:pPr algn="l" rtl="0" eaLnBrk="0" hangingPunct="0"/>
            <a:r>
              <a:rPr lang="en-US" sz="2400"/>
              <a:t>  within large area</a:t>
            </a:r>
            <a:endParaRPr lang="en-US" sz="2400" b="1"/>
          </a:p>
          <a:p>
            <a:pPr algn="l" rtl="0" eaLnBrk="0" hangingPunct="0">
              <a:buClr>
                <a:schemeClr val="folHlink"/>
              </a:buClr>
            </a:pPr>
            <a:endParaRPr lang="en-US" sz="24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9A3384B3-C0A4-46C4-87AC-3F31492AED83}" type="slidenum">
              <a:rPr lang="ar-SA" smtClean="0"/>
              <a:pPr/>
              <a:t>6</a:t>
            </a:fld>
            <a:endParaRPr lang="en-US" smtClean="0"/>
          </a:p>
        </p:txBody>
      </p:sp>
      <p:sp>
        <p:nvSpPr>
          <p:cNvPr id="27651" name="Rectangle 2"/>
          <p:cNvSpPr>
            <a:spLocks noGrp="1" noChangeArrowheads="1"/>
          </p:cNvSpPr>
          <p:nvPr>
            <p:ph type="title"/>
          </p:nvPr>
        </p:nvSpPr>
        <p:spPr/>
        <p:txBody>
          <a:bodyPr/>
          <a:lstStyle/>
          <a:p>
            <a:pPr eaLnBrk="1" hangingPunct="1"/>
            <a:r>
              <a:rPr lang="en-US" sz="4000" b="1" u="sng" smtClean="0"/>
              <a:t>Reference Models</a:t>
            </a:r>
          </a:p>
        </p:txBody>
      </p:sp>
      <p:sp>
        <p:nvSpPr>
          <p:cNvPr id="27652" name="Rectangle 3"/>
          <p:cNvSpPr>
            <a:spLocks noGrp="1" noChangeArrowheads="1"/>
          </p:cNvSpPr>
          <p:nvPr>
            <p:ph type="body" idx="1"/>
          </p:nvPr>
        </p:nvSpPr>
        <p:spPr/>
        <p:txBody>
          <a:bodyPr/>
          <a:lstStyle/>
          <a:p>
            <a:pPr algn="l" eaLnBrk="1" hangingPunct="1">
              <a:buFontTx/>
              <a:buNone/>
            </a:pPr>
            <a:r>
              <a:rPr lang="en-US" sz="2800" smtClean="0"/>
              <a:t>- describe data transfer standards</a:t>
            </a:r>
          </a:p>
          <a:p>
            <a:pPr algn="l" rtl="0" eaLnBrk="1" hangingPunct="1">
              <a:buFontTx/>
              <a:buNone/>
            </a:pPr>
            <a:r>
              <a:rPr lang="en-US" sz="2800" smtClean="0"/>
              <a:t>- a framework (guideline) for network implementation and troubleshooting</a:t>
            </a:r>
          </a:p>
          <a:p>
            <a:pPr algn="l" rtl="0" eaLnBrk="1" hangingPunct="1">
              <a:buFontTx/>
              <a:buNone/>
            </a:pPr>
            <a:endParaRPr lang="en-US" sz="2800" smtClean="0"/>
          </a:p>
          <a:p>
            <a:pPr algn="l" rtl="0" eaLnBrk="1" hangingPunct="1">
              <a:buFontTx/>
              <a:buNone/>
            </a:pPr>
            <a:r>
              <a:rPr lang="en-US" sz="2800" b="1" u="sng" smtClean="0"/>
              <a:t>- Reference model types :</a:t>
            </a:r>
          </a:p>
          <a:p>
            <a:pPr algn="l" rtl="0" eaLnBrk="1" hangingPunct="1">
              <a:buFontTx/>
              <a:buNone/>
            </a:pPr>
            <a:r>
              <a:rPr lang="en-US" sz="2800" smtClean="0"/>
              <a:t>- OSI</a:t>
            </a:r>
          </a:p>
          <a:p>
            <a:pPr algn="l" rtl="0" eaLnBrk="1" hangingPunct="1">
              <a:buFontTx/>
              <a:buNone/>
            </a:pPr>
            <a:r>
              <a:rPr lang="en-US" sz="2800" smtClean="0"/>
              <a:t>- TCP/IP</a:t>
            </a:r>
          </a:p>
          <a:p>
            <a:pPr algn="l" rtl="0" eaLnBrk="1" hangingPunct="1">
              <a:buFontTx/>
              <a:buNone/>
            </a:pPr>
            <a:endParaRPr lang="en-US" sz="2800" b="1" u="sng"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DA989B10-69F2-4C96-BF54-46ABC4FC2935}" type="slidenum">
              <a:rPr lang="ar-SA" smtClean="0"/>
              <a:pPr/>
              <a:t>7</a:t>
            </a:fld>
            <a:endParaRPr lang="en-US" smtClean="0"/>
          </a:p>
        </p:txBody>
      </p:sp>
      <p:sp>
        <p:nvSpPr>
          <p:cNvPr id="28675" name="Rectangle 2"/>
          <p:cNvSpPr>
            <a:spLocks noGrp="1" noChangeArrowheads="1"/>
          </p:cNvSpPr>
          <p:nvPr>
            <p:ph type="title"/>
          </p:nvPr>
        </p:nvSpPr>
        <p:spPr>
          <a:xfrm>
            <a:off x="0" y="152400"/>
            <a:ext cx="9144000" cy="762000"/>
          </a:xfrm>
        </p:spPr>
        <p:txBody>
          <a:bodyPr/>
          <a:lstStyle/>
          <a:p>
            <a:pPr eaLnBrk="1" hangingPunct="1"/>
            <a:r>
              <a:rPr lang="en-US" b="1" u="sng" smtClean="0"/>
              <a:t>Reference Models</a:t>
            </a:r>
            <a:endParaRPr lang="en-US" u="sng" smtClean="0"/>
          </a:p>
        </p:txBody>
      </p:sp>
      <p:sp>
        <p:nvSpPr>
          <p:cNvPr id="28676" name="Text Box 3"/>
          <p:cNvSpPr txBox="1">
            <a:spLocks noChangeArrowheads="1"/>
          </p:cNvSpPr>
          <p:nvPr/>
        </p:nvSpPr>
        <p:spPr bwMode="auto">
          <a:xfrm>
            <a:off x="381000" y="2057400"/>
            <a:ext cx="2895600" cy="576263"/>
          </a:xfrm>
          <a:prstGeom prst="rect">
            <a:avLst/>
          </a:prstGeom>
          <a:solidFill>
            <a:srgbClr val="00FFCC"/>
          </a:solidFill>
          <a:ln w="57150">
            <a:solidFill>
              <a:schemeClr val="tx1"/>
            </a:solidFill>
            <a:miter lim="800000"/>
            <a:headEnd/>
            <a:tailEnd/>
          </a:ln>
        </p:spPr>
        <p:txBody>
          <a:bodyPr>
            <a:spAutoFit/>
          </a:bodyPr>
          <a:lstStyle/>
          <a:p>
            <a:pPr algn="l" rtl="0" eaLnBrk="0" hangingPunct="0"/>
            <a:r>
              <a:rPr lang="en-US" sz="2800" b="1"/>
              <a:t>7  Application</a:t>
            </a:r>
            <a:endParaRPr lang="en-US" sz="2800"/>
          </a:p>
        </p:txBody>
      </p:sp>
      <p:sp>
        <p:nvSpPr>
          <p:cNvPr id="28677" name="Text Box 4"/>
          <p:cNvSpPr txBox="1">
            <a:spLocks noChangeArrowheads="1"/>
          </p:cNvSpPr>
          <p:nvPr/>
        </p:nvSpPr>
        <p:spPr bwMode="auto">
          <a:xfrm>
            <a:off x="381000" y="2667000"/>
            <a:ext cx="2895600" cy="576263"/>
          </a:xfrm>
          <a:prstGeom prst="rect">
            <a:avLst/>
          </a:prstGeom>
          <a:solidFill>
            <a:schemeClr val="accent1"/>
          </a:solidFill>
          <a:ln w="57150">
            <a:solidFill>
              <a:schemeClr val="tx1"/>
            </a:solidFill>
            <a:miter lim="800000"/>
            <a:headEnd/>
            <a:tailEnd/>
          </a:ln>
        </p:spPr>
        <p:txBody>
          <a:bodyPr>
            <a:spAutoFit/>
          </a:bodyPr>
          <a:lstStyle/>
          <a:p>
            <a:pPr algn="l" rtl="0" eaLnBrk="0" hangingPunct="0"/>
            <a:r>
              <a:rPr lang="en-US" sz="2800" b="1"/>
              <a:t>6  Presentation</a:t>
            </a:r>
          </a:p>
        </p:txBody>
      </p:sp>
      <p:sp>
        <p:nvSpPr>
          <p:cNvPr id="28678" name="Text Box 5"/>
          <p:cNvSpPr txBox="1">
            <a:spLocks noChangeArrowheads="1"/>
          </p:cNvSpPr>
          <p:nvPr/>
        </p:nvSpPr>
        <p:spPr bwMode="auto">
          <a:xfrm>
            <a:off x="381000" y="3276600"/>
            <a:ext cx="2895600" cy="576263"/>
          </a:xfrm>
          <a:prstGeom prst="rect">
            <a:avLst/>
          </a:prstGeom>
          <a:solidFill>
            <a:srgbClr val="00FFCC"/>
          </a:solidFill>
          <a:ln w="57150">
            <a:solidFill>
              <a:schemeClr val="tx1"/>
            </a:solidFill>
            <a:miter lim="800000"/>
            <a:headEnd/>
            <a:tailEnd/>
          </a:ln>
        </p:spPr>
        <p:txBody>
          <a:bodyPr>
            <a:spAutoFit/>
          </a:bodyPr>
          <a:lstStyle/>
          <a:p>
            <a:pPr algn="l" rtl="0" eaLnBrk="0" hangingPunct="0"/>
            <a:r>
              <a:rPr lang="en-US" sz="2800" b="1"/>
              <a:t>5  Session</a:t>
            </a:r>
          </a:p>
        </p:txBody>
      </p:sp>
      <p:sp>
        <p:nvSpPr>
          <p:cNvPr id="28679" name="Text Box 6"/>
          <p:cNvSpPr txBox="1">
            <a:spLocks noChangeArrowheads="1"/>
          </p:cNvSpPr>
          <p:nvPr/>
        </p:nvSpPr>
        <p:spPr bwMode="auto">
          <a:xfrm>
            <a:off x="381000" y="3886200"/>
            <a:ext cx="2895600" cy="576263"/>
          </a:xfrm>
          <a:prstGeom prst="rect">
            <a:avLst/>
          </a:prstGeom>
          <a:solidFill>
            <a:schemeClr val="accent1"/>
          </a:solidFill>
          <a:ln w="57150">
            <a:solidFill>
              <a:schemeClr val="tx1"/>
            </a:solidFill>
            <a:miter lim="800000"/>
            <a:headEnd/>
            <a:tailEnd/>
          </a:ln>
        </p:spPr>
        <p:txBody>
          <a:bodyPr>
            <a:spAutoFit/>
          </a:bodyPr>
          <a:lstStyle/>
          <a:p>
            <a:pPr algn="l" rtl="0" eaLnBrk="0" hangingPunct="0"/>
            <a:r>
              <a:rPr lang="en-US" sz="2800" b="1"/>
              <a:t>4  Transport</a:t>
            </a:r>
          </a:p>
        </p:txBody>
      </p:sp>
      <p:sp>
        <p:nvSpPr>
          <p:cNvPr id="28680" name="Text Box 7"/>
          <p:cNvSpPr txBox="1">
            <a:spLocks noChangeArrowheads="1"/>
          </p:cNvSpPr>
          <p:nvPr/>
        </p:nvSpPr>
        <p:spPr bwMode="auto">
          <a:xfrm>
            <a:off x="381000" y="4495800"/>
            <a:ext cx="2895600" cy="576263"/>
          </a:xfrm>
          <a:prstGeom prst="rect">
            <a:avLst/>
          </a:prstGeom>
          <a:solidFill>
            <a:srgbClr val="00FFCC"/>
          </a:solidFill>
          <a:ln w="57150">
            <a:solidFill>
              <a:schemeClr val="tx1"/>
            </a:solidFill>
            <a:miter lim="800000"/>
            <a:headEnd/>
            <a:tailEnd/>
          </a:ln>
        </p:spPr>
        <p:txBody>
          <a:bodyPr>
            <a:spAutoFit/>
          </a:bodyPr>
          <a:lstStyle/>
          <a:p>
            <a:pPr algn="l" rtl="0" eaLnBrk="0" hangingPunct="0"/>
            <a:r>
              <a:rPr lang="en-US" sz="2800" b="1"/>
              <a:t>3  Network</a:t>
            </a:r>
          </a:p>
        </p:txBody>
      </p:sp>
      <p:sp>
        <p:nvSpPr>
          <p:cNvPr id="28681" name="Text Box 8"/>
          <p:cNvSpPr txBox="1">
            <a:spLocks noChangeArrowheads="1"/>
          </p:cNvSpPr>
          <p:nvPr/>
        </p:nvSpPr>
        <p:spPr bwMode="auto">
          <a:xfrm>
            <a:off x="381000" y="5105400"/>
            <a:ext cx="2895600" cy="576263"/>
          </a:xfrm>
          <a:prstGeom prst="rect">
            <a:avLst/>
          </a:prstGeom>
          <a:solidFill>
            <a:schemeClr val="accent1"/>
          </a:solidFill>
          <a:ln w="57150">
            <a:solidFill>
              <a:schemeClr val="tx1"/>
            </a:solidFill>
            <a:miter lim="800000"/>
            <a:headEnd/>
            <a:tailEnd/>
          </a:ln>
        </p:spPr>
        <p:txBody>
          <a:bodyPr>
            <a:spAutoFit/>
          </a:bodyPr>
          <a:lstStyle/>
          <a:p>
            <a:pPr algn="l" rtl="0" eaLnBrk="0" hangingPunct="0"/>
            <a:r>
              <a:rPr lang="en-US" sz="2800" b="1"/>
              <a:t>2  Data Link</a:t>
            </a:r>
          </a:p>
        </p:txBody>
      </p:sp>
      <p:sp>
        <p:nvSpPr>
          <p:cNvPr id="28682" name="Text Box 9"/>
          <p:cNvSpPr txBox="1">
            <a:spLocks noChangeArrowheads="1"/>
          </p:cNvSpPr>
          <p:nvPr/>
        </p:nvSpPr>
        <p:spPr bwMode="auto">
          <a:xfrm>
            <a:off x="381000" y="5715000"/>
            <a:ext cx="2895600" cy="576263"/>
          </a:xfrm>
          <a:prstGeom prst="rect">
            <a:avLst/>
          </a:prstGeom>
          <a:solidFill>
            <a:srgbClr val="00FFCC"/>
          </a:solidFill>
          <a:ln w="57150">
            <a:solidFill>
              <a:schemeClr val="tx1"/>
            </a:solidFill>
            <a:miter lim="800000"/>
            <a:headEnd/>
            <a:tailEnd/>
          </a:ln>
        </p:spPr>
        <p:txBody>
          <a:bodyPr>
            <a:spAutoFit/>
          </a:bodyPr>
          <a:lstStyle/>
          <a:p>
            <a:pPr algn="l" rtl="0" eaLnBrk="0" hangingPunct="0"/>
            <a:r>
              <a:rPr lang="en-US" sz="2800" b="1"/>
              <a:t>1  Physical</a:t>
            </a:r>
          </a:p>
        </p:txBody>
      </p:sp>
      <p:grpSp>
        <p:nvGrpSpPr>
          <p:cNvPr id="2" name="Group 12"/>
          <p:cNvGrpSpPr>
            <a:grpSpLocks/>
          </p:cNvGrpSpPr>
          <p:nvPr/>
        </p:nvGrpSpPr>
        <p:grpSpPr bwMode="auto">
          <a:xfrm>
            <a:off x="5715000" y="2043113"/>
            <a:ext cx="2895600" cy="4235450"/>
            <a:chOff x="1920" y="1173"/>
            <a:chExt cx="1824" cy="2668"/>
          </a:xfrm>
        </p:grpSpPr>
        <p:sp>
          <p:nvSpPr>
            <p:cNvPr id="28686" name="Text Box 13"/>
            <p:cNvSpPr txBox="1">
              <a:spLocks noChangeArrowheads="1"/>
            </p:cNvSpPr>
            <p:nvPr/>
          </p:nvSpPr>
          <p:spPr bwMode="auto">
            <a:xfrm>
              <a:off x="1920" y="1173"/>
              <a:ext cx="1824" cy="1169"/>
            </a:xfrm>
            <a:prstGeom prst="rect">
              <a:avLst/>
            </a:prstGeom>
            <a:solidFill>
              <a:srgbClr val="00FFCC"/>
            </a:solidFill>
            <a:ln w="57150">
              <a:solidFill>
                <a:schemeClr val="tx1"/>
              </a:solidFill>
              <a:miter lim="800000"/>
              <a:headEnd/>
              <a:tailEnd/>
            </a:ln>
          </p:spPr>
          <p:txBody>
            <a:bodyPr>
              <a:spAutoFit/>
            </a:bodyPr>
            <a:lstStyle/>
            <a:p>
              <a:pPr algn="l" rtl="0" eaLnBrk="0" hangingPunct="0"/>
              <a:endParaRPr lang="en-US" sz="2800" b="1"/>
            </a:p>
            <a:p>
              <a:pPr algn="l" rtl="0" eaLnBrk="0" hangingPunct="0"/>
              <a:endParaRPr lang="en-US" sz="1400" b="1"/>
            </a:p>
            <a:p>
              <a:pPr algn="ctr" rtl="0" eaLnBrk="0" hangingPunct="0"/>
              <a:r>
                <a:rPr lang="en-US" sz="2800" b="1"/>
                <a:t>Application</a:t>
              </a:r>
            </a:p>
            <a:p>
              <a:pPr algn="ctr" rtl="0" eaLnBrk="0" hangingPunct="0"/>
              <a:endParaRPr lang="en-US" sz="2800" b="1"/>
            </a:p>
            <a:p>
              <a:pPr algn="ctr" rtl="0" eaLnBrk="0" hangingPunct="0"/>
              <a:endParaRPr lang="en-US" sz="1400"/>
            </a:p>
          </p:txBody>
        </p:sp>
        <p:sp>
          <p:nvSpPr>
            <p:cNvPr id="28687" name="Text Box 14"/>
            <p:cNvSpPr txBox="1">
              <a:spLocks noChangeArrowheads="1"/>
            </p:cNvSpPr>
            <p:nvPr/>
          </p:nvSpPr>
          <p:spPr bwMode="auto">
            <a:xfrm>
              <a:off x="1920" y="2325"/>
              <a:ext cx="1824" cy="363"/>
            </a:xfrm>
            <a:prstGeom prst="rect">
              <a:avLst/>
            </a:prstGeom>
            <a:solidFill>
              <a:schemeClr val="accent1"/>
            </a:solidFill>
            <a:ln w="57150">
              <a:solidFill>
                <a:schemeClr val="tx1"/>
              </a:solidFill>
              <a:miter lim="800000"/>
              <a:headEnd/>
              <a:tailEnd/>
            </a:ln>
          </p:spPr>
          <p:txBody>
            <a:bodyPr>
              <a:spAutoFit/>
            </a:bodyPr>
            <a:lstStyle/>
            <a:p>
              <a:pPr algn="ctr" rtl="0" eaLnBrk="0" hangingPunct="0"/>
              <a:r>
                <a:rPr lang="en-US" sz="2800" b="1"/>
                <a:t>Transport</a:t>
              </a:r>
            </a:p>
          </p:txBody>
        </p:sp>
        <p:sp>
          <p:nvSpPr>
            <p:cNvPr id="28688" name="Text Box 15"/>
            <p:cNvSpPr txBox="1">
              <a:spLocks noChangeArrowheads="1"/>
            </p:cNvSpPr>
            <p:nvPr/>
          </p:nvSpPr>
          <p:spPr bwMode="auto">
            <a:xfrm>
              <a:off x="1920" y="2709"/>
              <a:ext cx="1824" cy="363"/>
            </a:xfrm>
            <a:prstGeom prst="rect">
              <a:avLst/>
            </a:prstGeom>
            <a:solidFill>
              <a:srgbClr val="00FFCC"/>
            </a:solidFill>
            <a:ln w="57150">
              <a:solidFill>
                <a:schemeClr val="tx1"/>
              </a:solidFill>
              <a:miter lim="800000"/>
              <a:headEnd/>
              <a:tailEnd/>
            </a:ln>
          </p:spPr>
          <p:txBody>
            <a:bodyPr>
              <a:spAutoFit/>
            </a:bodyPr>
            <a:lstStyle/>
            <a:p>
              <a:pPr algn="ctr" rtl="0" eaLnBrk="0" hangingPunct="0"/>
              <a:r>
                <a:rPr lang="en-US" sz="2800" b="1"/>
                <a:t>Internet</a:t>
              </a:r>
            </a:p>
          </p:txBody>
        </p:sp>
        <p:sp>
          <p:nvSpPr>
            <p:cNvPr id="28689" name="Text Box 16"/>
            <p:cNvSpPr txBox="1">
              <a:spLocks noChangeArrowheads="1"/>
            </p:cNvSpPr>
            <p:nvPr/>
          </p:nvSpPr>
          <p:spPr bwMode="auto">
            <a:xfrm>
              <a:off x="1920" y="3093"/>
              <a:ext cx="1824" cy="748"/>
            </a:xfrm>
            <a:prstGeom prst="rect">
              <a:avLst/>
            </a:prstGeom>
            <a:solidFill>
              <a:schemeClr val="accent1"/>
            </a:solidFill>
            <a:ln w="57150">
              <a:solidFill>
                <a:schemeClr val="tx1"/>
              </a:solidFill>
              <a:miter lim="800000"/>
              <a:headEnd/>
              <a:tailEnd/>
            </a:ln>
          </p:spPr>
          <p:txBody>
            <a:bodyPr>
              <a:spAutoFit/>
            </a:bodyPr>
            <a:lstStyle/>
            <a:p>
              <a:pPr algn="l" rtl="0" eaLnBrk="0" hangingPunct="0"/>
              <a:endParaRPr lang="en-US" sz="600" b="1"/>
            </a:p>
            <a:p>
              <a:pPr algn="ctr" rtl="0" eaLnBrk="0" hangingPunct="0"/>
              <a:r>
                <a:rPr lang="en-US" sz="2800" b="1"/>
                <a:t>Network Access</a:t>
              </a:r>
            </a:p>
            <a:p>
              <a:pPr algn="ctr" rtl="0" eaLnBrk="0" hangingPunct="0"/>
              <a:endParaRPr lang="en-US" sz="600" b="1"/>
            </a:p>
          </p:txBody>
        </p:sp>
      </p:grpSp>
      <p:sp>
        <p:nvSpPr>
          <p:cNvPr id="39953" name="WordArt 17"/>
          <p:cNvSpPr>
            <a:spLocks noChangeArrowheads="1" noChangeShapeType="1" noTextEdit="1"/>
          </p:cNvSpPr>
          <p:nvPr/>
        </p:nvSpPr>
        <p:spPr bwMode="auto">
          <a:xfrm>
            <a:off x="5727700" y="990600"/>
            <a:ext cx="3111500" cy="949325"/>
          </a:xfrm>
          <a:prstGeom prst="rect">
            <a:avLst/>
          </a:prstGeom>
        </p:spPr>
        <p:txBody>
          <a:bodyPr wrap="none" fromWordArt="1">
            <a:prstTxWarp prst="textSlantUp">
              <a:avLst>
                <a:gd name="adj" fmla="val 32056"/>
              </a:avLst>
            </a:prstTxWarp>
          </a:bodyPr>
          <a:lstStyle/>
          <a:p>
            <a:pPr algn="ctr" rtl="0"/>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The TCP/IP Model</a:t>
            </a:r>
          </a:p>
        </p:txBody>
      </p:sp>
      <p:sp>
        <p:nvSpPr>
          <p:cNvPr id="39954" name="WordArt 18"/>
          <p:cNvSpPr>
            <a:spLocks noChangeArrowheads="1" noChangeShapeType="1" noTextEdit="1"/>
          </p:cNvSpPr>
          <p:nvPr/>
        </p:nvSpPr>
        <p:spPr bwMode="auto">
          <a:xfrm rot="395804">
            <a:off x="533400" y="990600"/>
            <a:ext cx="2211388" cy="1020763"/>
          </a:xfrm>
          <a:prstGeom prst="rect">
            <a:avLst/>
          </a:prstGeom>
        </p:spPr>
        <p:txBody>
          <a:bodyPr wrap="none" fromWordArt="1">
            <a:prstTxWarp prst="textSlantUp">
              <a:avLst>
                <a:gd name="adj" fmla="val 32056"/>
              </a:avLst>
            </a:prstTxWarp>
          </a:bodyPr>
          <a:lstStyle/>
          <a:p>
            <a:pPr algn="ctr" rtl="0"/>
            <a:r>
              <a:rPr lang="en-US" sz="3600" kern="10">
                <a:ln w="9525">
                  <a:solidFill>
                    <a:srgbClr val="CC99FF"/>
                  </a:solidFill>
                  <a:round/>
                  <a:headEnd/>
                  <a:tailEnd/>
                </a:ln>
                <a:gradFill rotWithShape="1">
                  <a:gsLst>
                    <a:gs pos="0">
                      <a:srgbClr val="6600CC"/>
                    </a:gs>
                    <a:gs pos="100000">
                      <a:srgbClr val="CC00CC"/>
                    </a:gs>
                  </a:gsLst>
                  <a:lin ang="4980000" scaled="1"/>
                </a:gradFill>
                <a:effectLst>
                  <a:outerShdw dist="53882" dir="2700000" algn="ctr" rotWithShape="0">
                    <a:srgbClr val="9999FF">
                      <a:alpha val="79999"/>
                    </a:srgbClr>
                  </a:outerShdw>
                </a:effectLst>
                <a:latin typeface="Impact"/>
              </a:rPr>
              <a:t>The OSI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9953"/>
                                        </p:tgtEl>
                                        <p:attrNameLst>
                                          <p:attrName>style.visibility</p:attrName>
                                        </p:attrNameLst>
                                      </p:cBhvr>
                                      <p:to>
                                        <p:strVal val="visible"/>
                                      </p:to>
                                    </p:set>
                                    <p:anim to="" calcmode="lin" valueType="num">
                                      <p:cBhvr>
                                        <p:cTn id="7" dur="1" fill="hold"/>
                                        <p:tgtEl>
                                          <p:spTgt spid="3995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9954"/>
                                        </p:tgtEl>
                                        <p:attrNameLst>
                                          <p:attrName>style.visibility</p:attrName>
                                        </p:attrNameLst>
                                      </p:cBhvr>
                                      <p:to>
                                        <p:strVal val="visible"/>
                                      </p:to>
                                    </p:set>
                                    <p:anim to="" calcmode="lin" valueType="num">
                                      <p:cBhvr>
                                        <p:cTn id="12" dur="1" fill="hold"/>
                                        <p:tgtEl>
                                          <p:spTgt spid="3995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3" grpId="0" animBg="1"/>
      <p:bldP spid="399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EEA224BD-A0E6-433E-9B2C-241A9CA5DB13}" type="slidenum">
              <a:rPr lang="ar-SA" smtClean="0"/>
              <a:pPr/>
              <a:t>8</a:t>
            </a:fld>
            <a:endParaRPr lang="en-US" smtClean="0"/>
          </a:p>
        </p:txBody>
      </p:sp>
      <p:sp>
        <p:nvSpPr>
          <p:cNvPr id="29699" name="Rectangle 2"/>
          <p:cNvSpPr>
            <a:spLocks noGrp="1" noChangeArrowheads="1"/>
          </p:cNvSpPr>
          <p:nvPr>
            <p:ph type="title"/>
          </p:nvPr>
        </p:nvSpPr>
        <p:spPr/>
        <p:txBody>
          <a:bodyPr>
            <a:normAutofit fontScale="90000"/>
          </a:bodyPr>
          <a:lstStyle/>
          <a:p>
            <a:pPr eaLnBrk="1" hangingPunct="1"/>
            <a:r>
              <a:rPr lang="en-US" sz="4000" b="1" u="sng" smtClean="0"/>
              <a:t>Hierarchical Network Model</a:t>
            </a:r>
            <a:r>
              <a:rPr lang="en-US" sz="4000" smtClean="0"/>
              <a:t/>
            </a:r>
            <a:br>
              <a:rPr lang="en-US" sz="4000" smtClean="0"/>
            </a:br>
            <a:endParaRPr lang="en-US" sz="4000" smtClean="0"/>
          </a:p>
        </p:txBody>
      </p:sp>
      <p:pic>
        <p:nvPicPr>
          <p:cNvPr id="29700" name="Picture 3"/>
          <p:cNvPicPr>
            <a:picLocks noChangeAspect="1" noChangeArrowheads="1"/>
          </p:cNvPicPr>
          <p:nvPr>
            <p:ph type="body" idx="1"/>
          </p:nvPr>
        </p:nvPicPr>
        <p:blipFill>
          <a:blip r:embed="rId2"/>
          <a:srcRect/>
          <a:stretch>
            <a:fillRect/>
          </a:stretch>
        </p:blip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AD1A6108-5F77-42C6-B447-385083DD1A51}" type="slidenum">
              <a:rPr lang="ar-SA" smtClean="0"/>
              <a:pPr/>
              <a:t>9</a:t>
            </a:fld>
            <a:endParaRPr lang="en-US" smtClean="0"/>
          </a:p>
        </p:txBody>
      </p:sp>
      <p:pic>
        <p:nvPicPr>
          <p:cNvPr id="30723" name="Picture 2" descr="option_W_quote"/>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30724" name="Rectangle 3"/>
          <p:cNvSpPr>
            <a:spLocks noChangeArrowheads="1"/>
          </p:cNvSpPr>
          <p:nvPr/>
        </p:nvSpPr>
        <p:spPr bwMode="auto">
          <a:xfrm>
            <a:off x="8701088" y="6634163"/>
            <a:ext cx="214312" cy="188912"/>
          </a:xfrm>
          <a:prstGeom prst="rect">
            <a:avLst/>
          </a:prstGeom>
          <a:noFill/>
          <a:ln w="9525">
            <a:noFill/>
            <a:miter lim="800000"/>
            <a:headEnd/>
            <a:tailEnd/>
          </a:ln>
        </p:spPr>
        <p:txBody>
          <a:bodyPr wrap="none" lIns="82073" tIns="41036" rIns="82073" bIns="41036">
            <a:spAutoFit/>
          </a:bodyPr>
          <a:lstStyle/>
          <a:p>
            <a:pPr defTabSz="812800" rtl="0" eaLnBrk="0" hangingPunct="0"/>
            <a:fld id="{65439639-958D-4E5C-9376-FDDE0A44DD3A}" type="slidenum">
              <a:rPr lang="ar-SA" sz="700" b="1"/>
              <a:pPr defTabSz="812800" rtl="0" eaLnBrk="0" hangingPunct="0"/>
              <a:t>9</a:t>
            </a:fld>
            <a:endParaRPr lang="en-US" sz="700" b="1"/>
          </a:p>
        </p:txBody>
      </p:sp>
      <p:sp>
        <p:nvSpPr>
          <p:cNvPr id="30725" name="Rectangle 4"/>
          <p:cNvSpPr>
            <a:spLocks noChangeArrowheads="1"/>
          </p:cNvSpPr>
          <p:nvPr/>
        </p:nvSpPr>
        <p:spPr bwMode="auto">
          <a:xfrm>
            <a:off x="735013" y="2438400"/>
            <a:ext cx="7799387" cy="1114425"/>
          </a:xfrm>
          <a:prstGeom prst="rect">
            <a:avLst/>
          </a:prstGeom>
          <a:noFill/>
          <a:ln w="9525">
            <a:noFill/>
            <a:miter lim="800000"/>
            <a:headEnd/>
            <a:tailEnd/>
          </a:ln>
        </p:spPr>
        <p:txBody>
          <a:bodyPr lIns="82124" tIns="41061" rIns="82124" bIns="41061" anchor="ctr"/>
          <a:lstStyle/>
          <a:p>
            <a:pPr algn="ctr" defTabSz="814388" rtl="0" eaLnBrk="0" hangingPunct="0"/>
            <a:endParaRPr lang="en-US" sz="4000" b="1"/>
          </a:p>
          <a:p>
            <a:pPr algn="ctr" defTabSz="814388" rtl="0" eaLnBrk="0" hangingPunct="0"/>
            <a:r>
              <a:rPr lang="en-US" sz="4000" b="1" u="sng"/>
              <a:t>The Physical Layer</a:t>
            </a:r>
          </a:p>
        </p:txBody>
      </p:sp>
      <p:sp>
        <p:nvSpPr>
          <p:cNvPr id="30726" name="Rectangle 5"/>
          <p:cNvSpPr>
            <a:spLocks noChangeArrowheads="1"/>
          </p:cNvSpPr>
          <p:nvPr/>
        </p:nvSpPr>
        <p:spPr bwMode="auto">
          <a:xfrm>
            <a:off x="396875" y="4800600"/>
            <a:ext cx="8340725" cy="1798638"/>
          </a:xfrm>
          <a:prstGeom prst="rect">
            <a:avLst/>
          </a:prstGeom>
          <a:noFill/>
          <a:ln w="9525">
            <a:noFill/>
            <a:miter lim="800000"/>
            <a:headEnd/>
            <a:tailEnd/>
          </a:ln>
        </p:spPr>
        <p:txBody>
          <a:bodyPr lIns="82124" tIns="41061" rIns="82124" bIns="41061"/>
          <a:lstStyle/>
          <a:p>
            <a:pPr algn="ctr" defTabSz="814388" rtl="0" eaLnBrk="0" hangingPunct="0">
              <a:lnSpc>
                <a:spcPct val="90000"/>
              </a:lnSpc>
              <a:spcBef>
                <a:spcPct val="35000"/>
              </a:spcBef>
              <a:buClr>
                <a:schemeClr val="folHlink"/>
              </a:buClr>
              <a:buSzPct val="100000"/>
              <a:buFont typeface="Arial" charset="0"/>
              <a:buNone/>
            </a:pPr>
            <a:endParaRPr lang="en-US" sz="2000" b="1"/>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851</Words>
  <Application>Microsoft Office PowerPoint</Application>
  <PresentationFormat>On-screen Show (4:3)</PresentationFormat>
  <Paragraphs>166</Paragraphs>
  <Slides>23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Bitmap Image</vt:lpstr>
      <vt:lpstr>       Data communication    ENG Mosa ELkhedr           </vt:lpstr>
      <vt:lpstr>Slide 2</vt:lpstr>
      <vt:lpstr>Networking Technologies</vt:lpstr>
      <vt:lpstr>Network components</vt:lpstr>
      <vt:lpstr>Network Types</vt:lpstr>
      <vt:lpstr>Reference Models</vt:lpstr>
      <vt:lpstr>Reference Models</vt:lpstr>
      <vt:lpstr>Hierarchical Network Model </vt:lpstr>
      <vt:lpstr>Slide 9</vt:lpstr>
      <vt:lpstr>Physical Layer Responsibilities</vt:lpstr>
      <vt:lpstr>LAN Physical Layer</vt:lpstr>
      <vt:lpstr>Unshielded Twisted Pair (UTP) Cable</vt:lpstr>
      <vt:lpstr>Using UTP cable to connect devices</vt:lpstr>
      <vt:lpstr>Straight-Through or Crossover cables </vt:lpstr>
      <vt:lpstr>Straight Cable </vt:lpstr>
      <vt:lpstr>Shielded Twisted Pair (STP) Cable</vt:lpstr>
      <vt:lpstr>Coaxial Cable</vt:lpstr>
      <vt:lpstr>Fiber Optic Cable</vt:lpstr>
      <vt:lpstr>Fiber Optic Connectors</vt:lpstr>
      <vt:lpstr>Transmission modes</vt:lpstr>
      <vt:lpstr>                Layer 1 devices  1- Repeater</vt:lpstr>
      <vt:lpstr>2- Hub</vt:lpstr>
      <vt:lpstr>Task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communication    ENG Mosa ELkhedr           </dc:title>
  <dc:creator>pc</dc:creator>
  <cp:lastModifiedBy>pc</cp:lastModifiedBy>
  <cp:revision>1</cp:revision>
  <dcterms:created xsi:type="dcterms:W3CDTF">2006-08-16T00:00:00Z</dcterms:created>
  <dcterms:modified xsi:type="dcterms:W3CDTF">2018-10-03T14:54:49Z</dcterms:modified>
</cp:coreProperties>
</file>